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comments/comment2.xml" ContentType="application/vnd.openxmlformats-officedocument.presentationml.comments+xml"/>
  <Override PartName="/ppt/notesSlides/notesSlide36.xml" ContentType="application/vnd.openxmlformats-officedocument.presentationml.notesSlide+xml"/>
  <Override PartName="/ppt/comments/comment3.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5.xml" ContentType="application/vnd.openxmlformats-officedocument.presentationml.comments+xml"/>
  <Override PartName="/ppt/notesSlides/notesSlide43.xml" ContentType="application/vnd.openxmlformats-officedocument.presentationml.notesSlide+xml"/>
  <Override PartName="/ppt/comments/comment6.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7.xml" ContentType="application/vnd.openxmlformats-officedocument.presentationml.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omments/comment8.xml" ContentType="application/vnd.openxmlformats-officedocument.presentationml.comment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omments/comment9.xml" ContentType="application/vnd.openxmlformats-officedocument.presentationml.comment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92"/>
  </p:notesMasterIdLst>
  <p:handoutMasterIdLst>
    <p:handoutMasterId r:id="rId93"/>
  </p:handoutMasterIdLst>
  <p:sldIdLst>
    <p:sldId id="355" r:id="rId2"/>
    <p:sldId id="270" r:id="rId3"/>
    <p:sldId id="354" r:id="rId4"/>
    <p:sldId id="421" r:id="rId5"/>
    <p:sldId id="271" r:id="rId6"/>
    <p:sldId id="342" r:id="rId7"/>
    <p:sldId id="258" r:id="rId8"/>
    <p:sldId id="260" r:id="rId9"/>
    <p:sldId id="374" r:id="rId10"/>
    <p:sldId id="375" r:id="rId11"/>
    <p:sldId id="416" r:id="rId12"/>
    <p:sldId id="405" r:id="rId13"/>
    <p:sldId id="429" r:id="rId14"/>
    <p:sldId id="455" r:id="rId15"/>
    <p:sldId id="407" r:id="rId16"/>
    <p:sldId id="435" r:id="rId17"/>
    <p:sldId id="454" r:id="rId18"/>
    <p:sldId id="369" r:id="rId19"/>
    <p:sldId id="373" r:id="rId20"/>
    <p:sldId id="370" r:id="rId21"/>
    <p:sldId id="371" r:id="rId22"/>
    <p:sldId id="437" r:id="rId23"/>
    <p:sldId id="441" r:id="rId24"/>
    <p:sldId id="442" r:id="rId25"/>
    <p:sldId id="443" r:id="rId26"/>
    <p:sldId id="440" r:id="rId27"/>
    <p:sldId id="444" r:id="rId28"/>
    <p:sldId id="366" r:id="rId29"/>
    <p:sldId id="418" r:id="rId30"/>
    <p:sldId id="433" r:id="rId31"/>
    <p:sldId id="423" r:id="rId32"/>
    <p:sldId id="422" r:id="rId33"/>
    <p:sldId id="445" r:id="rId34"/>
    <p:sldId id="446" r:id="rId35"/>
    <p:sldId id="259" r:id="rId36"/>
    <p:sldId id="356" r:id="rId37"/>
    <p:sldId id="309" r:id="rId38"/>
    <p:sldId id="360" r:id="rId39"/>
    <p:sldId id="361" r:id="rId40"/>
    <p:sldId id="379" r:id="rId41"/>
    <p:sldId id="362" r:id="rId42"/>
    <p:sldId id="363" r:id="rId43"/>
    <p:sldId id="364" r:id="rId44"/>
    <p:sldId id="273" r:id="rId45"/>
    <p:sldId id="456" r:id="rId46"/>
    <p:sldId id="266" r:id="rId47"/>
    <p:sldId id="367" r:id="rId48"/>
    <p:sldId id="382" r:id="rId49"/>
    <p:sldId id="378" r:id="rId50"/>
    <p:sldId id="450" r:id="rId51"/>
    <p:sldId id="368" r:id="rId52"/>
    <p:sldId id="426" r:id="rId53"/>
    <p:sldId id="432" r:id="rId54"/>
    <p:sldId id="431" r:id="rId55"/>
    <p:sldId id="274" r:id="rId56"/>
    <p:sldId id="333" r:id="rId57"/>
    <p:sldId id="383" r:id="rId58"/>
    <p:sldId id="285" r:id="rId59"/>
    <p:sldId id="384" r:id="rId60"/>
    <p:sldId id="281" r:id="rId61"/>
    <p:sldId id="385" r:id="rId62"/>
    <p:sldId id="427" r:id="rId63"/>
    <p:sldId id="428" r:id="rId64"/>
    <p:sldId id="413" r:id="rId65"/>
    <p:sldId id="391" r:id="rId66"/>
    <p:sldId id="284" r:id="rId67"/>
    <p:sldId id="387" r:id="rId68"/>
    <p:sldId id="388" r:id="rId69"/>
    <p:sldId id="390" r:id="rId70"/>
    <p:sldId id="414" r:id="rId71"/>
    <p:sldId id="386" r:id="rId72"/>
    <p:sldId id="288" r:id="rId73"/>
    <p:sldId id="392" r:id="rId74"/>
    <p:sldId id="393" r:id="rId75"/>
    <p:sldId id="394" r:id="rId76"/>
    <p:sldId id="381" r:id="rId77"/>
    <p:sldId id="305" r:id="rId78"/>
    <p:sldId id="451" r:id="rId79"/>
    <p:sldId id="397" r:id="rId80"/>
    <p:sldId id="398" r:id="rId81"/>
    <p:sldId id="399" r:id="rId82"/>
    <p:sldId id="329" r:id="rId83"/>
    <p:sldId id="351" r:id="rId84"/>
    <p:sldId id="408" r:id="rId85"/>
    <p:sldId id="409" r:id="rId86"/>
    <p:sldId id="400" r:id="rId87"/>
    <p:sldId id="389" r:id="rId88"/>
    <p:sldId id="415" r:id="rId89"/>
    <p:sldId id="380" r:id="rId90"/>
    <p:sldId id="401"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7" clrIdx="0"/>
  <p:cmAuthor id="1" name="timothy Astleford" initials="tA" lastIdx="122" clrIdx="1">
    <p:extLst>
      <p:ext uri="{19B8F6BF-5375-455C-9EA6-DF929625EA0E}">
        <p15:presenceInfo xmlns:p15="http://schemas.microsoft.com/office/powerpoint/2012/main" userId="6f70958e3069516c" providerId="Windows Live"/>
      </p:ext>
    </p:extLst>
  </p:cmAuthor>
  <p:cmAuthor id="2" name="User55" initials="U" lastIdx="126" clrIdx="2">
    <p:extLst>
      <p:ext uri="{19B8F6BF-5375-455C-9EA6-DF929625EA0E}">
        <p15:presenceInfo xmlns:p15="http://schemas.microsoft.com/office/powerpoint/2012/main" userId="User55" providerId="None"/>
      </p:ext>
    </p:extLst>
  </p:cmAuthor>
  <p:cmAuthor id="3" name="Michael Phelps" initials="MP" lastIdx="15" clrIdx="3">
    <p:extLst>
      <p:ext uri="{19B8F6BF-5375-455C-9EA6-DF929625EA0E}">
        <p15:presenceInfo xmlns:p15="http://schemas.microsoft.com/office/powerpoint/2012/main" userId="ad4568ed48f5e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00FF"/>
    <a:srgbClr val="8BF6FB"/>
    <a:srgbClr val="0066FF"/>
    <a:srgbClr val="FF66CC"/>
    <a:srgbClr val="FFFF00"/>
    <a:srgbClr val="FF00FF"/>
    <a:srgbClr val="AFDDFF"/>
    <a:srgbClr val="C00000"/>
    <a:srgbClr val="8C4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144" autoAdjust="0"/>
    <p:restoredTop sz="69474" autoAdjust="0"/>
  </p:normalViewPr>
  <p:slideViewPr>
    <p:cSldViewPr>
      <p:cViewPr varScale="1">
        <p:scale>
          <a:sx n="112" d="100"/>
          <a:sy n="112" d="100"/>
        </p:scale>
        <p:origin x="-3714" y="78"/>
      </p:cViewPr>
      <p:guideLst>
        <p:guide orient="horz" pos="2160"/>
        <p:guide pos="2880"/>
        <p:guide orient="horz" pos="254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5" d="100"/>
        <a:sy n="125" d="100"/>
      </p:scale>
      <p:origin x="0" y="-11688"/>
    </p:cViewPr>
  </p:sorterViewPr>
  <p:notesViewPr>
    <p:cSldViewPr>
      <p:cViewPr varScale="1">
        <p:scale>
          <a:sx n="82" d="100"/>
          <a:sy n="82"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10T18:20:23.738" idx="111">
    <p:pos x="1665" y="2679"/>
    <p:text>Convocation was on this slide.</p:text>
    <p:extLst>
      <p:ext uri="{C676402C-5697-4E1C-873F-D02D1690AC5C}">
        <p15:threadingInfo xmlns:p15="http://schemas.microsoft.com/office/powerpoint/2012/main" timeZoneBias="420"/>
      </p:ext>
    </p:extLst>
  </p:cm>
  <p:cm authorId="2" dt="2024-03-10T18:20:43.397" idx="112">
    <p:pos x="4751" y="3482"/>
    <p:text>I believe this comment is correct.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3-10T18:21:09.946" idx="113">
    <p:pos x="2980" y="74"/>
    <p:text>This was on the slide.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4-03-10T18:22:59.001" idx="114">
    <p:pos x="4946" y="2537"/>
    <p:text>just check the last half of the slide if the wording needs to be changed.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4-03-10T18:28:18.324" idx="115">
    <p:pos x="5057" y="2415"/>
    <p:text>changed "evening" to "night" per Exo 12:8 - which I also added.</p:text>
    <p:extLst>
      <p:ext uri="{C676402C-5697-4E1C-873F-D02D1690AC5C}">
        <p15:threadingInfo xmlns:p15="http://schemas.microsoft.com/office/powerpoint/2012/main" timeZoneBias="420"/>
      </p:ext>
    </p:extLst>
  </p:cm>
  <p:cm authorId="2" dt="2024-03-10T18:29:13.143" idx="116">
    <p:pos x="3562" y="3176"/>
    <p:text>changed "evening" to "night" here as well.</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4-03-10T18:32:05.284" idx="117">
    <p:pos x="4592" y="692"/>
    <p:text>changed "evening" to "night"</p:text>
    <p:extLst>
      <p:ext uri="{C676402C-5697-4E1C-873F-D02D1690AC5C}">
        <p15:threadingInfo xmlns:p15="http://schemas.microsoft.com/office/powerpoint/2012/main" timeZoneBias="420"/>
      </p:ext>
    </p:extLst>
  </p:cm>
  <p:cm authorId="2" dt="2024-03-10T18:33:03.855" idx="118">
    <p:pos x="4471" y="1839"/>
    <p:text>I guess we better leave this as is - for the quote from Mark 15.</p:text>
    <p:extLst>
      <p:ext uri="{C676402C-5697-4E1C-873F-D02D1690AC5C}">
        <p15:threadingInfo xmlns:p15="http://schemas.microsoft.com/office/powerpoint/2012/main" timeZoneBias="420"/>
      </p:ext>
    </p:extLst>
  </p:cm>
  <p:cm authorId="2" dt="2024-03-10T18:34:34.738" idx="119">
    <p:pos x="1723" y="2732"/>
    <p:text>leaving this "sabbath" - short on room to add in the word convocation for Luke 23 and John 19.</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4-03-10T18:35:49.036" idx="120">
    <p:pos x="4476" y="1057"/>
    <p:text>convocation ok here.</p:text>
    <p:extLst>
      <p:ext uri="{C676402C-5697-4E1C-873F-D02D1690AC5C}">
        <p15:threadingInfo xmlns:p15="http://schemas.microsoft.com/office/powerpoint/2012/main" timeZoneBias="420"/>
      </p:ext>
    </p:extLst>
  </p:cm>
  <p:cm authorId="2" dt="2024-03-10T18:36:10.819" idx="121">
    <p:pos x="5417" y="1881"/>
    <p:text>leaving out "convocation" due to lack of room.  Same for box 8.</p:text>
    <p:extLst>
      <p:ext uri="{C676402C-5697-4E1C-873F-D02D1690AC5C}">
        <p15:threadingInfo xmlns:p15="http://schemas.microsoft.com/office/powerpoint/2012/main" timeZoneBias="420"/>
      </p:ext>
    </p:extLst>
  </p:cm>
  <p:cm authorId="2" dt="2024-03-10T18:36:41.305" idx="122">
    <p:pos x="5047" y="3815"/>
    <p:text>convocation here is good.</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4-03-10T19:39:15.201" idx="123">
    <p:pos x="1252" y="2785"/>
    <p:text>should we change "wine" to "drink"?</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4-03-10T19:43:11.272" idx="124">
    <p:pos x="740" y="1718"/>
    <p:text>"drink" iinstead of "wine"??</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4-03-10T19:46:27.706" idx="125">
    <p:pos x="1506" y="1168"/>
    <p:text>changed "evening" to "night"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23F5108-63FC-4741-8B66-1424942A58FF}" type="datetimeFigureOut">
              <a:rPr lang="en-US" smtClean="0"/>
              <a:t>3/23/2024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522681D-C1DD-4161-B99B-9F00A3EE256B}" type="slidenum">
              <a:rPr lang="en-US" smtClean="0"/>
              <a:t>‹#›</a:t>
            </a:fld>
            <a:endParaRPr lang="en-US"/>
          </a:p>
        </p:txBody>
      </p:sp>
    </p:spTree>
    <p:extLst>
      <p:ext uri="{BB962C8B-B14F-4D97-AF65-F5344CB8AC3E}">
        <p14:creationId xmlns:p14="http://schemas.microsoft.com/office/powerpoint/2010/main" val="171585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701A6A3-8D1F-482D-A3D7-7D343A942EE6}" type="datetimeFigureOut">
              <a:rPr lang="en-US" smtClean="0"/>
              <a:t>3/23/2024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Sunshine </a:t>
            </a:r>
            <a:r>
              <a:rPr lang="en-US" dirty="0"/>
              <a:t>= Tim;  Cloud = Kim – fixed all the underlines and gave Maria’s slides to others. – Taught to Manna From Heaven Feb 29/24.  they want us to teach this to their assembly soon. </a:t>
            </a:r>
          </a:p>
          <a:p>
            <a:endParaRPr lang="en-US" dirty="0"/>
          </a:p>
          <a:p>
            <a:r>
              <a:rPr lang="en-US" dirty="0"/>
              <a:t>Original study last recorded:  4.1 – Passover 2022 </a:t>
            </a:r>
          </a:p>
          <a:p>
            <a:r>
              <a:rPr lang="en-US" dirty="0"/>
              <a:t>Feb 17/23:  Taught to Philippine CCC as they need clarification for this topic. </a:t>
            </a:r>
          </a:p>
          <a:p>
            <a:r>
              <a:rPr lang="en-US" b="1" dirty="0"/>
              <a:t>Lots of new changes made.</a:t>
            </a:r>
            <a:r>
              <a:rPr lang="en-US" dirty="0"/>
              <a:t>  Tim to help teach slides 52, 55-58; 67-69; 72-75. Sunshine's added to the slides.</a:t>
            </a:r>
          </a:p>
          <a:p>
            <a:r>
              <a:rPr lang="en-US" dirty="0"/>
              <a:t>Have to transfer the link for the bread study to this ppt – it got lost in all the edits from Tim.  Sept 2/93/</a:t>
            </a:r>
          </a:p>
          <a:p>
            <a:endParaRPr lang="en-US" dirty="0"/>
          </a:p>
          <a:p>
            <a:r>
              <a:rPr lang="en-US" dirty="0"/>
              <a:t>Sept 3/23:  Taught to Maria in Greece – only part 1 for the date.  Part 2 on bread not needed yet.</a:t>
            </a:r>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650 pm</a:t>
            </a:r>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600-640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600-640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386189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600-640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180800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128418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20</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21</a:t>
            </a:fld>
            <a:endParaRPr lang="en-US"/>
          </a:p>
        </p:txBody>
      </p:sp>
    </p:spTree>
    <p:extLst>
      <p:ext uri="{BB962C8B-B14F-4D97-AF65-F5344CB8AC3E}">
        <p14:creationId xmlns:p14="http://schemas.microsoft.com/office/powerpoint/2010/main" val="83638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28</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29</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30</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31</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32</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35</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36</a:t>
            </a:fld>
            <a:endParaRPr lang="en-US"/>
          </a:p>
        </p:txBody>
      </p:sp>
    </p:spTree>
    <p:extLst>
      <p:ext uri="{BB962C8B-B14F-4D97-AF65-F5344CB8AC3E}">
        <p14:creationId xmlns:p14="http://schemas.microsoft.com/office/powerpoint/2010/main" val="103276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38</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40</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41</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42</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43</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 6  mar 25  132pm started this slide – </a:t>
            </a:r>
            <a:r>
              <a:rPr lang="en-US" dirty="0" err="1"/>
              <a:t>charlene</a:t>
            </a:r>
            <a:r>
              <a:rPr lang="en-US" dirty="0"/>
              <a:t> – still to fix this slide 142… mar 28</a:t>
            </a:r>
            <a:r>
              <a:rPr lang="en-US" baseline="30000" dirty="0"/>
              <a:t>th</a:t>
            </a:r>
            <a:r>
              <a:rPr lang="en-US" dirty="0"/>
              <a:t> I think it is ok now.</a:t>
            </a:r>
          </a:p>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44</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45</a:t>
            </a:fld>
            <a:endParaRPr lang="en-US"/>
          </a:p>
        </p:txBody>
      </p:sp>
    </p:spTree>
    <p:extLst>
      <p:ext uri="{BB962C8B-B14F-4D97-AF65-F5344CB8AC3E}">
        <p14:creationId xmlns:p14="http://schemas.microsoft.com/office/powerpoint/2010/main" val="4090022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46</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47</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8 … New slide mar 27  743 pm … mar 28 … 1022 pm … ok</a:t>
            </a:r>
          </a:p>
        </p:txBody>
      </p:sp>
      <p:sp>
        <p:nvSpPr>
          <p:cNvPr id="4" name="Slide Number Placeholder 3"/>
          <p:cNvSpPr>
            <a:spLocks noGrp="1"/>
          </p:cNvSpPr>
          <p:nvPr>
            <p:ph type="sldNum" sz="quarter" idx="10"/>
          </p:nvPr>
        </p:nvSpPr>
        <p:spPr/>
        <p:txBody>
          <a:bodyPr/>
          <a:lstStyle/>
          <a:p>
            <a:fld id="{7B18F6D0-8361-4E8C-A448-AC78C8F652F2}" type="slidenum">
              <a:rPr lang="en-US" smtClean="0"/>
              <a:t>48</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49</a:t>
            </a:fld>
            <a:endParaRPr lang="en-US"/>
          </a:p>
        </p:txBody>
      </p:sp>
    </p:spTree>
    <p:extLst>
      <p:ext uri="{BB962C8B-B14F-4D97-AF65-F5344CB8AC3E}">
        <p14:creationId xmlns:p14="http://schemas.microsoft.com/office/powerpoint/2010/main" val="3262120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28 1025 pm … ok</a:t>
            </a:r>
          </a:p>
        </p:txBody>
      </p:sp>
      <p:sp>
        <p:nvSpPr>
          <p:cNvPr id="4" name="Slide Number Placeholder 3"/>
          <p:cNvSpPr>
            <a:spLocks noGrp="1"/>
          </p:cNvSpPr>
          <p:nvPr>
            <p:ph type="sldNum" sz="quarter" idx="10"/>
          </p:nvPr>
        </p:nvSpPr>
        <p:spPr/>
        <p:txBody>
          <a:bodyPr/>
          <a:lstStyle/>
          <a:p>
            <a:fld id="{7B18F6D0-8361-4E8C-A448-AC78C8F652F2}" type="slidenum">
              <a:rPr lang="en-US" smtClean="0"/>
              <a:t>51</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52</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600-640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53</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28 1025 pm … ok</a:t>
            </a:r>
          </a:p>
        </p:txBody>
      </p:sp>
      <p:sp>
        <p:nvSpPr>
          <p:cNvPr id="4" name="Slide Number Placeholder 3"/>
          <p:cNvSpPr>
            <a:spLocks noGrp="1"/>
          </p:cNvSpPr>
          <p:nvPr>
            <p:ph type="sldNum" sz="quarter" idx="10"/>
          </p:nvPr>
        </p:nvSpPr>
        <p:spPr/>
        <p:txBody>
          <a:bodyPr/>
          <a:lstStyle/>
          <a:p>
            <a:fld id="{7B18F6D0-8361-4E8C-A448-AC78C8F652F2}" type="slidenum">
              <a:rPr lang="en-US" smtClean="0"/>
              <a:t>54</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55</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57</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58</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59</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60</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61</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62</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63</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64</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65</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67</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68</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69</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477886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70</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71</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72</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73</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74</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75</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76</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77</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78</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79</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80</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81</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82</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83</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84</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85</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86</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87</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88</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25460557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90</a:t>
            </a:fld>
            <a:endParaRPr lang="en-US"/>
          </a:p>
        </p:txBody>
      </p:sp>
    </p:spTree>
    <p:extLst>
      <p:ext uri="{BB962C8B-B14F-4D97-AF65-F5344CB8AC3E}">
        <p14:creationId xmlns:p14="http://schemas.microsoft.com/office/powerpoint/2010/main" val="97227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132050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34A215D-C2B8-4B2A-894B-9ED025E9EAF6}" type="datetime1">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3/23/2024</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3/23/2024</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3247F-EE61-41F2-AA0A-3A589C802A99}" type="datetime1">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a:t>Click to edit Master title style</a:t>
            </a:r>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a:t>Click to edit Master title style</a:t>
            </a:r>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a:t>Click to edit Master title style</a:t>
            </a:r>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t>Click to edit Master title style</a:t>
            </a:r>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3/23/2024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8.wdp"/><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6.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0.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comments" Target="../comments/comment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0.wdp"/><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57.png"/><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4.jpeg"/><Relationship Id="rId7" Type="http://schemas.openxmlformats.org/officeDocument/2006/relationships/image" Target="../media/image63.png"/><Relationship Id="rId12" Type="http://schemas.microsoft.com/office/2007/relationships/hdphoto" Target="../media/hdphoto15.wdp"/><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65.png"/><Relationship Id="rId5" Type="http://schemas.openxmlformats.org/officeDocument/2006/relationships/image" Target="../media/image62.png"/><Relationship Id="rId10" Type="http://schemas.microsoft.com/office/2007/relationships/hdphoto" Target="../media/hdphoto14.wdp"/><Relationship Id="rId4" Type="http://schemas.openxmlformats.org/officeDocument/2006/relationships/image" Target="../media/image61.png"/><Relationship Id="rId9"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64.png"/><Relationship Id="rId7"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65.png"/><Relationship Id="rId4" Type="http://schemas.microsoft.com/office/2007/relationships/hdphoto" Target="../media/hdphoto14.wdp"/></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77.png"/><Relationship Id="rId4" Type="http://schemas.openxmlformats.org/officeDocument/2006/relationships/image" Target="../media/image76.jpeg"/></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82.jpeg"/></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0.jpeg"/></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8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5266" y="269883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6482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
            <a:ext cx="9104376" cy="1901624"/>
            <a:chOff x="0" y="1"/>
            <a:chExt cx="9104376" cy="1901624"/>
          </a:xfrm>
        </p:grpSpPr>
        <p:sp>
          <p:nvSpPr>
            <p:cNvPr id="7" name="Title 1"/>
            <p:cNvSpPr txBox="1">
              <a:spLocks/>
            </p:cNvSpPr>
            <p:nvPr/>
          </p:nvSpPr>
          <p:spPr>
            <a:xfrm>
              <a:off x="1219200" y="1066800"/>
              <a:ext cx="7027734"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accent1">
                      <a:lumMod val="75000"/>
                    </a:schemeClr>
                  </a:solidFill>
                </a:rPr>
                <a:t>in the Gospel Account</a:t>
              </a:r>
            </a:p>
          </p:txBody>
        </p:sp>
        <p:sp>
          <p:nvSpPr>
            <p:cNvPr id="10" name="Title 1"/>
            <p:cNvSpPr txBox="1">
              <a:spLocks/>
            </p:cNvSpPr>
            <p:nvPr/>
          </p:nvSpPr>
          <p:spPr>
            <a:xfrm>
              <a:off x="0" y="1"/>
              <a:ext cx="9104376" cy="1371600"/>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8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Last Supper</a:t>
              </a:r>
            </a:p>
          </p:txBody>
        </p:sp>
      </p:grpSp>
      <p:sp>
        <p:nvSpPr>
          <p:cNvPr id="11" name="Title 1"/>
          <p:cNvSpPr txBox="1">
            <a:spLocks/>
          </p:cNvSpPr>
          <p:nvPr/>
        </p:nvSpPr>
        <p:spPr>
          <a:xfrm>
            <a:off x="1752600" y="1938201"/>
            <a:ext cx="7391400" cy="69185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lgn="l"/>
            <a:r>
              <a:rPr lang="en-US" sz="4000" dirty="0">
                <a:ln w="9525">
                  <a:solidFill>
                    <a:schemeClr val="tx1"/>
                  </a:solidFill>
                </a:ln>
                <a:solidFill>
                  <a:schemeClr val="accent3">
                    <a:lumMod val="40000"/>
                    <a:lumOff val="60000"/>
                  </a:schemeClr>
                </a:solidFill>
                <a:latin typeface="Rockwell" pitchFamily="18" charset="0"/>
              </a:rPr>
              <a:t>Part</a:t>
            </a:r>
            <a:r>
              <a:rPr lang="en-US" sz="4000" dirty="0">
                <a:ln w="9525">
                  <a:solidFill>
                    <a:schemeClr val="tx1"/>
                  </a:solidFill>
                </a:ln>
                <a:solidFill>
                  <a:srgbClr val="8C4C64"/>
                </a:solidFill>
                <a:latin typeface="Rockwell" pitchFamily="18" charset="0"/>
              </a:rPr>
              <a:t> 2</a:t>
            </a:r>
            <a:r>
              <a:rPr lang="en-US" sz="4000" dirty="0">
                <a:ln w="9525">
                  <a:solidFill>
                    <a:schemeClr val="tx1"/>
                  </a:solidFill>
                </a:ln>
                <a:solidFill>
                  <a:schemeClr val="accent3">
                    <a:lumMod val="40000"/>
                    <a:lumOff val="60000"/>
                  </a:schemeClr>
                </a:solidFill>
                <a:latin typeface="Rockwell" pitchFamily="18" charset="0"/>
              </a:rPr>
              <a:t> of 2:  Abib </a:t>
            </a:r>
            <a:r>
              <a:rPr lang="en-US" sz="4000" dirty="0">
                <a:ln w="9525">
                  <a:solidFill>
                    <a:schemeClr val="tx1"/>
                  </a:solidFill>
                </a:ln>
                <a:solidFill>
                  <a:schemeClr val="accent1">
                    <a:lumMod val="75000"/>
                  </a:schemeClr>
                </a:solidFill>
                <a:latin typeface="Rockwell" pitchFamily="18" charset="0"/>
              </a:rPr>
              <a:t>13</a:t>
            </a:r>
            <a:r>
              <a:rPr lang="en-US" sz="4000" dirty="0">
                <a:ln w="9525">
                  <a:solidFill>
                    <a:schemeClr val="tx1"/>
                  </a:solidFill>
                </a:ln>
                <a:solidFill>
                  <a:schemeClr val="accent3">
                    <a:lumMod val="40000"/>
                    <a:lumOff val="60000"/>
                  </a:schemeClr>
                </a:solidFill>
                <a:latin typeface="Rockwell" pitchFamily="18" charset="0"/>
              </a:rPr>
              <a:t>? or </a:t>
            </a:r>
            <a:r>
              <a:rPr lang="en-US" sz="4000" dirty="0">
                <a:ln w="9525">
                  <a:solidFill>
                    <a:schemeClr val="tx1"/>
                  </a:solidFill>
                </a:ln>
                <a:solidFill>
                  <a:schemeClr val="accent1">
                    <a:lumMod val="75000"/>
                  </a:schemeClr>
                </a:solidFill>
                <a:latin typeface="Rockwell" pitchFamily="18" charset="0"/>
              </a:rPr>
              <a:t>14</a:t>
            </a:r>
            <a:r>
              <a:rPr lang="en-US" sz="4000" dirty="0">
                <a:ln w="9525">
                  <a:solidFill>
                    <a:schemeClr val="tx1"/>
                  </a:solidFill>
                </a:ln>
                <a:solidFill>
                  <a:schemeClr val="accent3">
                    <a:lumMod val="40000"/>
                    <a:lumOff val="60000"/>
                  </a:schemeClr>
                </a:solidFill>
                <a:latin typeface="Rockwell" pitchFamily="18" charset="0"/>
              </a:rPr>
              <a:t>?</a:t>
            </a:r>
          </a:p>
        </p:txBody>
      </p:sp>
      <p:sp>
        <p:nvSpPr>
          <p:cNvPr id="2" name="Rectangle 1">
            <a:extLst>
              <a:ext uri="{FF2B5EF4-FFF2-40B4-BE49-F238E27FC236}">
                <a16:creationId xmlns:a16="http://schemas.microsoft.com/office/drawing/2014/main" id="{5E599EE9-F171-E3F6-BCF3-F9A15B50E57B}"/>
              </a:ext>
            </a:extLst>
          </p:cNvPr>
          <p:cNvSpPr/>
          <p:nvPr/>
        </p:nvSpPr>
        <p:spPr>
          <a:xfrm>
            <a:off x="9296400" y="945298"/>
            <a:ext cx="9195590" cy="2677656"/>
          </a:xfrm>
          <a:prstGeom prst="rect">
            <a:avLst/>
          </a:prstGeom>
          <a:solidFill>
            <a:schemeClr val="accent1">
              <a:lumMod val="20000"/>
              <a:lumOff val="80000"/>
            </a:schemeClr>
          </a:solid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Mar 10</a:t>
            </a:r>
            <a:r>
              <a:rPr lang="en-US" sz="2800" b="0" cap="none" spc="0" dirty="0">
                <a:ln w="0"/>
                <a:solidFill>
                  <a:schemeClr val="tx1"/>
                </a:solidFill>
                <a:effectLst>
                  <a:outerShdw blurRad="38100" dist="19050" dir="2700000" algn="tl" rotWithShape="0">
                    <a:schemeClr val="dk1">
                      <a:alpha val="40000"/>
                    </a:schemeClr>
                  </a:outerShdw>
                </a:effectLst>
              </a:rPr>
              <a:t>/24:  Fixed the convocation/shabbat areas.</a:t>
            </a:r>
          </a:p>
          <a:p>
            <a:pPr algn="ctr"/>
            <a:r>
              <a:rPr lang="en-US" sz="2800" dirty="0">
                <a:ln w="0"/>
                <a:effectLst>
                  <a:outerShdw blurRad="38100" dist="19050" dir="2700000" algn="tl" rotWithShape="0">
                    <a:schemeClr val="dk1">
                      <a:alpha val="40000"/>
                    </a:schemeClr>
                  </a:outerShdw>
                </a:effectLst>
              </a:rPr>
              <a:t>Also took note of “evening” areas that should have been “night” for Passover meal – etc.</a:t>
            </a:r>
            <a:r>
              <a:rPr lang="en-US" sz="2800" b="0" cap="none" spc="0" dirty="0">
                <a:ln w="0"/>
                <a:solidFill>
                  <a:schemeClr val="tx1"/>
                </a:solidFill>
                <a:effectLst>
                  <a:outerShdw blurRad="38100" dist="19050" dir="2700000" algn="tl" rotWithShape="0">
                    <a:schemeClr val="dk1">
                      <a:alpha val="40000"/>
                    </a:schemeClr>
                  </a:outerShdw>
                </a:effectLst>
              </a:rPr>
              <a:t>   Comments on only 9 slides – should be ready now for live teaching at MFH on Shabbat Mar 30, after CCC as requested by Dave Mathews.  CF  8 pm</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04800" y="1295401"/>
            <a:ext cx="8610600" cy="4724400"/>
          </a:xfrm>
        </p:spPr>
        <p:txBody>
          <a:bodyPr>
            <a:normAutofit/>
            <a:scene3d>
              <a:camera prst="orthographicFront"/>
              <a:lightRig rig="threePt" dir="t"/>
            </a:scene3d>
            <a:sp3d extrusionH="57150">
              <a:bevelT w="38100" h="38100" prst="angle"/>
            </a:sp3d>
          </a:bodyPr>
          <a:lstStyle/>
          <a:p>
            <a:pPr lvl="0"/>
            <a:r>
              <a:rPr lang="es-NI" sz="2400" dirty="0">
                <a:solidFill>
                  <a:schemeClr val="tx1"/>
                </a:solidFill>
              </a:rPr>
              <a:t>"</a:t>
            </a:r>
            <a:r>
              <a:rPr lang="en-CA" sz="2400" dirty="0">
                <a:solidFill>
                  <a:schemeClr val="tx1"/>
                </a:solidFill>
              </a:rPr>
              <a:t>So these high priests, upon the coming of their feast which is called the Passover, when they slay their sacrifices, from the </a:t>
            </a:r>
            <a:r>
              <a:rPr lang="en-CA" sz="2400" b="1" u="sng" dirty="0">
                <a:solidFill>
                  <a:srgbClr val="0070C0"/>
                </a:solidFill>
              </a:rPr>
              <a:t>ninth hour to the eleventh</a:t>
            </a:r>
            <a:r>
              <a:rPr lang="en-CA" sz="2400" dirty="0">
                <a:solidFill>
                  <a:srgbClr val="0070C0"/>
                </a:solidFill>
              </a:rPr>
              <a:t>,</a:t>
            </a:r>
            <a:r>
              <a:rPr lang="en-CA" sz="2400" dirty="0">
                <a:solidFill>
                  <a:schemeClr val="tx1"/>
                </a:solidFill>
              </a:rPr>
              <a:t> </a:t>
            </a:r>
            <a:r>
              <a:rPr lang="en-C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a:t>
            </a:r>
            <a:r>
              <a:rPr lang="en-CA"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PM</a:t>
            </a:r>
            <a:r>
              <a:rPr lang="en-C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 5 </a:t>
            </a:r>
            <a:r>
              <a:rPr lang="en-CA"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PM</a:t>
            </a:r>
            <a:r>
              <a:rPr lang="en-C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Roman time] </a:t>
            </a:r>
            <a:r>
              <a:rPr lang="en-CA" sz="2400" dirty="0">
                <a:solidFill>
                  <a:schemeClr val="tx1"/>
                </a:solidFill>
              </a:rPr>
              <a:t>but so that a company not less than ten belong to every sacrifice . . . and many of us are twenty in a company, found this number of sacrifices was </a:t>
            </a:r>
            <a:r>
              <a:rPr lang="en-CA" sz="2400" b="1" dirty="0">
                <a:solidFill>
                  <a:schemeClr val="tx1"/>
                </a:solidFill>
              </a:rPr>
              <a:t>two hundred and fifty six thousand five hundred</a:t>
            </a:r>
            <a:r>
              <a:rPr lang="en-CA" sz="2400" dirty="0">
                <a:solidFill>
                  <a:schemeClr val="tx1"/>
                </a:solidFill>
              </a:rPr>
              <a:t> </a:t>
            </a:r>
            <a:r>
              <a:rPr lang="en-CA" dirty="0">
                <a:solidFill>
                  <a:schemeClr val="tx1"/>
                </a:solidFill>
              </a:rPr>
              <a:t>[256,500] </a:t>
            </a:r>
            <a:r>
              <a:rPr lang="en-CA" sz="2400" dirty="0">
                <a:solidFill>
                  <a:schemeClr val="tx1"/>
                </a:solidFill>
              </a:rPr>
              <a:t>which, upon the </a:t>
            </a:r>
            <a:br>
              <a:rPr lang="en-CA" sz="2400" dirty="0">
                <a:solidFill>
                  <a:schemeClr val="tx1"/>
                </a:solidFill>
              </a:rPr>
            </a:br>
            <a:r>
              <a:rPr lang="en-CA" sz="2400" dirty="0">
                <a:solidFill>
                  <a:schemeClr val="tx1"/>
                </a:solidFill>
              </a:rPr>
              <a:t>allowance of no more than ten that feast together, </a:t>
            </a:r>
            <a:br>
              <a:rPr lang="en-CA" sz="2400" dirty="0">
                <a:solidFill>
                  <a:schemeClr val="tx1"/>
                </a:solidFill>
              </a:rPr>
            </a:br>
            <a:r>
              <a:rPr lang="en-CA" sz="2400" dirty="0">
                <a:solidFill>
                  <a:schemeClr val="tx1"/>
                </a:solidFill>
              </a:rPr>
              <a:t>amounts to two million seven hundred thousand and </a:t>
            </a:r>
            <a:br>
              <a:rPr lang="en-CA" sz="2400" dirty="0">
                <a:solidFill>
                  <a:schemeClr val="tx1"/>
                </a:solidFill>
              </a:rPr>
            </a:br>
            <a:r>
              <a:rPr lang="en-CA" sz="2400" dirty="0">
                <a:solidFill>
                  <a:schemeClr val="tx1"/>
                </a:solidFill>
              </a:rPr>
              <a:t>two hundred </a:t>
            </a:r>
            <a:r>
              <a:rPr lang="en-CA" dirty="0">
                <a:solidFill>
                  <a:schemeClr val="tx1"/>
                </a:solidFill>
              </a:rPr>
              <a:t>[2,700,200] </a:t>
            </a:r>
            <a:r>
              <a:rPr lang="en-CA" sz="2400" dirty="0">
                <a:solidFill>
                  <a:schemeClr val="tx1"/>
                </a:solidFill>
              </a:rPr>
              <a:t>persons that were pure and holy</a:t>
            </a:r>
            <a:r>
              <a:rPr lang="en-CA" sz="2400" i="1" dirty="0">
                <a:solidFill>
                  <a:schemeClr val="tx1"/>
                </a:solidFill>
              </a:rPr>
              <a:t>."  </a:t>
            </a:r>
          </a:p>
          <a:p>
            <a:pPr marL="45720" lvl="0" indent="0">
              <a:buNone/>
            </a:pPr>
            <a:r>
              <a:rPr lang="en-CA" sz="2400" i="1" dirty="0"/>
              <a:t>  (</a:t>
            </a:r>
            <a:r>
              <a:rPr lang="en-US" sz="2400" i="1" dirty="0"/>
              <a:t>Josephus, </a:t>
            </a:r>
            <a:r>
              <a:rPr lang="en-CA" sz="2400" i="1" dirty="0"/>
              <a:t>Wars of the Jews, Book</a:t>
            </a:r>
            <a:r>
              <a:rPr lang="es-NI" sz="2400" i="1" dirty="0"/>
              <a:t> VI, 9:3; 75 AD.)</a:t>
            </a:r>
            <a:endParaRPr lang="en-US" sz="2400" dirty="0"/>
          </a:p>
          <a:p>
            <a:pPr marL="45720" indent="0">
              <a:buNone/>
            </a:pP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a:p>
        </p:txBody>
      </p:sp>
      <p:sp>
        <p:nvSpPr>
          <p:cNvPr id="2" name="Title 1"/>
          <p:cNvSpPr>
            <a:spLocks noGrp="1"/>
          </p:cNvSpPr>
          <p:nvPr>
            <p:ph type="title"/>
          </p:nvPr>
        </p:nvSpPr>
        <p:spPr>
          <a:xfrm>
            <a:off x="76200" y="228600"/>
            <a:ext cx="8915400" cy="762000"/>
          </a:xfrm>
        </p:spPr>
        <p:txBody>
          <a:bodyPr/>
          <a:lstStyle/>
          <a:p>
            <a:r>
              <a:rPr lang="en-US" sz="4000" dirty="0">
                <a:solidFill>
                  <a:srgbClr val="009999"/>
                </a:solidFill>
              </a:rPr>
              <a:t>Historical Account From Josephus </a:t>
            </a:r>
            <a:endParaRPr lang="en-US" sz="2800" dirty="0">
              <a:solidFill>
                <a:srgbClr val="009999"/>
              </a:solidFill>
            </a:endParaRPr>
          </a:p>
        </p:txBody>
      </p:sp>
      <p:sp>
        <p:nvSpPr>
          <p:cNvPr id="6" name="Content Placeholder 2"/>
          <p:cNvSpPr txBox="1">
            <a:spLocks/>
          </p:cNvSpPr>
          <p:nvPr/>
        </p:nvSpPr>
        <p:spPr>
          <a:xfrm>
            <a:off x="1371600" y="5638800"/>
            <a:ext cx="6400800" cy="990599"/>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7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Let’s compare this quote to the </a:t>
            </a:r>
            <a:br>
              <a:rPr lang="en-US" sz="27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7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prophecy given in Daniel 9:27.</a:t>
            </a:r>
          </a:p>
        </p:txBody>
      </p:sp>
      <p:sp>
        <p:nvSpPr>
          <p:cNvPr id="3" name="Cloud 2">
            <a:extLst>
              <a:ext uri="{FF2B5EF4-FFF2-40B4-BE49-F238E27FC236}">
                <a16:creationId xmlns:a16="http://schemas.microsoft.com/office/drawing/2014/main" id="{EC12A053-D8E2-EA43-5201-586DB9CCAFE5}"/>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503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TextBox 28"/>
          <p:cNvSpPr txBox="1"/>
          <p:nvPr/>
        </p:nvSpPr>
        <p:spPr>
          <a:xfrm>
            <a:off x="685800" y="2514600"/>
            <a:ext cx="2514600" cy="584775"/>
          </a:xfrm>
          <a:prstGeom prst="rect">
            <a:avLst/>
          </a:prstGeom>
          <a:solidFill>
            <a:srgbClr val="8BF6FB"/>
          </a:solidFill>
          <a:ln>
            <a:solidFill>
              <a:schemeClr val="accent6">
                <a:lumMod val="75000"/>
              </a:schemeClr>
            </a:solidFill>
          </a:ln>
          <a:effectLst>
            <a:glow rad="127000">
              <a:srgbClr val="00FF99"/>
            </a:glow>
          </a:effectLst>
          <a:scene3d>
            <a:camera prst="orthographicFront"/>
            <a:lightRig rig="threePt" dir="t"/>
          </a:scene3d>
          <a:sp3d>
            <a:bevelT w="152400" h="50800" prst="softRound"/>
          </a:sp3d>
        </p:spPr>
        <p:txBody>
          <a:bodyPr wrap="square" rtlCol="0">
            <a:spAutoFit/>
            <a:sp3d extrusionH="57150">
              <a:bevelT w="38100" h="38100"/>
            </a:sp3d>
          </a:bodyPr>
          <a:lstStyle/>
          <a:p>
            <a:pPr algn="ctr"/>
            <a:r>
              <a:rPr lang="en-US" sz="1600" b="1" dirty="0">
                <a:solidFill>
                  <a:schemeClr val="accent1"/>
                </a:solidFill>
              </a:rPr>
              <a:t>This chart is according to a </a:t>
            </a:r>
            <a:r>
              <a:rPr lang="en-US" sz="1600" b="1" dirty="0">
                <a:solidFill>
                  <a:srgbClr val="FF00FF"/>
                </a:solidFill>
                <a:effectLst>
                  <a:glow rad="127000">
                    <a:srgbClr val="FFFF00"/>
                  </a:glow>
                </a:effectLst>
              </a:rPr>
              <a:t>DAWN</a:t>
            </a:r>
            <a:r>
              <a:rPr lang="en-US" sz="1600" b="1" dirty="0">
                <a:solidFill>
                  <a:schemeClr val="accent1"/>
                </a:solidFill>
              </a:rPr>
              <a:t> day-start.</a:t>
            </a:r>
          </a:p>
        </p:txBody>
      </p:sp>
      <p:sp>
        <p:nvSpPr>
          <p:cNvPr id="28" name="TextBox 27"/>
          <p:cNvSpPr txBox="1"/>
          <p:nvPr/>
        </p:nvSpPr>
        <p:spPr>
          <a:xfrm>
            <a:off x="4510525" y="4826560"/>
            <a:ext cx="4038595" cy="707886"/>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000" b="1" dirty="0">
                <a:solidFill>
                  <a:srgbClr val="0070C0"/>
                </a:solidFill>
              </a:rPr>
              <a:t>The </a:t>
            </a:r>
            <a:r>
              <a:rPr lang="en-US" sz="20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t>Ereb</a:t>
            </a:r>
            <a:r>
              <a:rPr lang="en-US" sz="2000" b="1" dirty="0">
                <a:solidFill>
                  <a:srgbClr val="0070C0"/>
                </a:solidFill>
              </a:rPr>
              <a:t> of the 4</a:t>
            </a:r>
            <a:r>
              <a:rPr lang="en-US" sz="2000" b="1" baseline="30000" dirty="0">
                <a:solidFill>
                  <a:srgbClr val="0070C0"/>
                </a:solidFill>
              </a:rPr>
              <a:t>th</a:t>
            </a:r>
            <a:r>
              <a:rPr lang="en-US" sz="2000" b="1" dirty="0">
                <a:solidFill>
                  <a:srgbClr val="0070C0"/>
                </a:solidFill>
              </a:rPr>
              <a:t> cycle is the EXACT “midst of the week.”</a:t>
            </a:r>
          </a:p>
        </p:txBody>
      </p:sp>
      <p:sp>
        <p:nvSpPr>
          <p:cNvPr id="7" name="Content Placeholder 6"/>
          <p:cNvSpPr>
            <a:spLocks noGrp="1"/>
          </p:cNvSpPr>
          <p:nvPr>
            <p:ph sz="half" idx="2"/>
          </p:nvPr>
        </p:nvSpPr>
        <p:spPr>
          <a:xfrm>
            <a:off x="0" y="1143000"/>
            <a:ext cx="8610600" cy="1314566"/>
          </a:xfrm>
        </p:spPr>
        <p:txBody>
          <a:bodyPr>
            <a:normAutofit lnSpcReduction="10000"/>
            <a:scene3d>
              <a:camera prst="orthographicFront"/>
              <a:lightRig rig="threePt" dir="t"/>
            </a:scene3d>
            <a:sp3d extrusionH="57150">
              <a:bevelT w="38100" h="38100"/>
            </a:sp3d>
          </a:bodyPr>
          <a:lstStyle/>
          <a:p>
            <a:pPr marL="45720" lvl="0" indent="0" algn="ctr">
              <a:buNone/>
            </a:pPr>
            <a:r>
              <a:rPr lang="en-US" sz="3200" b="1" dirty="0">
                <a:solidFill>
                  <a:srgbClr val="0070C0"/>
                </a:solidFill>
              </a:rPr>
              <a:t>Dan 9:27  </a:t>
            </a:r>
            <a:r>
              <a:rPr lang="en-US" sz="2400" dirty="0">
                <a:solidFill>
                  <a:schemeClr val="tx1"/>
                </a:solidFill>
              </a:rPr>
              <a:t>And he shall confirm the covenant with many for one week: and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a:t>
            </a:r>
            <a:r>
              <a:rPr 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midst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the week </a:t>
            </a:r>
            <a:r>
              <a:rPr lang="en-US" sz="2400" b="1" dirty="0">
                <a:ln w="1905"/>
                <a:solidFill>
                  <a:srgbClr val="C00000"/>
                </a:solidFill>
                <a:effectLst>
                  <a:innerShdw blurRad="69850" dist="43180" dir="5400000">
                    <a:srgbClr val="000000">
                      <a:alpha val="65000"/>
                    </a:srgbClr>
                  </a:innerShdw>
                </a:effectLst>
              </a:rPr>
              <a:t>he shall </a:t>
            </a:r>
            <a:br>
              <a:rPr lang="en-US" sz="2400" b="1" dirty="0">
                <a:ln w="1905"/>
                <a:solidFill>
                  <a:srgbClr val="C00000"/>
                </a:solidFill>
                <a:effectLst>
                  <a:innerShdw blurRad="69850" dist="43180" dir="5400000">
                    <a:srgbClr val="000000">
                      <a:alpha val="65000"/>
                    </a:srgbClr>
                  </a:innerShdw>
                </a:effectLst>
              </a:rPr>
            </a:br>
            <a:r>
              <a:rPr lang="en-US" sz="2400" b="1" dirty="0">
                <a:ln w="1905"/>
                <a:solidFill>
                  <a:srgbClr val="C00000"/>
                </a:solidFill>
                <a:effectLst>
                  <a:innerShdw blurRad="69850" dist="43180" dir="5400000">
                    <a:srgbClr val="000000">
                      <a:alpha val="65000"/>
                    </a:srgbClr>
                  </a:innerShdw>
                </a:effectLst>
              </a:rPr>
              <a:t>      cause the sacrifice and      the oblation to cease … </a:t>
            </a:r>
          </a:p>
          <a:p>
            <a:pPr marL="45720" indent="0">
              <a:buNone/>
            </a:pP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830191759"/>
              </p:ext>
            </p:extLst>
          </p:nvPr>
        </p:nvGraphicFramePr>
        <p:xfrm>
          <a:off x="404403" y="3423920"/>
          <a:ext cx="2895601" cy="914400"/>
        </p:xfrm>
        <a:graphic>
          <a:graphicData uri="http://schemas.openxmlformats.org/drawingml/2006/table">
            <a:tbl>
              <a:tblPr firstRow="1" bandRow="1">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sz="1800" dirty="0">
                          <a:solidFill>
                            <a:srgbClr val="002060"/>
                          </a:solidFill>
                          <a:latin typeface="Comic Sans MS" pitchFamily="66" charset="0"/>
                        </a:rPr>
                        <a:t>1</a:t>
                      </a:r>
                      <a:r>
                        <a:rPr lang="en-US" sz="1800" baseline="30000" dirty="0">
                          <a:solidFill>
                            <a:srgbClr val="002060"/>
                          </a:solidFill>
                          <a:latin typeface="Comic Sans MS" pitchFamily="66" charset="0"/>
                        </a:rPr>
                        <a:t>st</a:t>
                      </a:r>
                      <a:r>
                        <a:rPr lang="en-US" sz="1800" dirty="0">
                          <a:solidFill>
                            <a:srgbClr val="002060"/>
                          </a:solidFill>
                          <a:latin typeface="Comic Sans MS" pitchFamily="66" charset="0"/>
                        </a:rPr>
                        <a:t> Cycle</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2</a:t>
                      </a:r>
                      <a:r>
                        <a:rPr lang="en-US" sz="1800" baseline="30000" dirty="0">
                          <a:solidFill>
                            <a:srgbClr val="002060"/>
                          </a:solidFill>
                          <a:latin typeface="Comic Sans MS" pitchFamily="66" charset="0"/>
                        </a:rPr>
                        <a:t>nd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3</a:t>
                      </a:r>
                      <a:r>
                        <a:rPr lang="en-US" sz="1800" baseline="30000" dirty="0">
                          <a:solidFill>
                            <a:srgbClr val="002060"/>
                          </a:solidFill>
                          <a:latin typeface="Comic Sans MS" pitchFamily="66" charset="0"/>
                        </a:rPr>
                        <a:t>rd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1787108"/>
              </p:ext>
            </p:extLst>
          </p:nvPr>
        </p:nvGraphicFramePr>
        <p:xfrm>
          <a:off x="5945916" y="3429000"/>
          <a:ext cx="2895601" cy="914400"/>
        </p:xfrm>
        <a:graphic>
          <a:graphicData uri="http://schemas.openxmlformats.org/drawingml/2006/table">
            <a:tbl>
              <a:tblPr firstRow="1" bandRow="1">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5</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algn="ctr"/>
                      <a:r>
                        <a:rPr lang="en-US" dirty="0">
                          <a:solidFill>
                            <a:srgbClr val="002060"/>
                          </a:solidFill>
                          <a:latin typeface="Comic Sans MS" pitchFamily="66" charset="0"/>
                        </a:rPr>
                        <a:t>6</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err="1">
                          <a:solidFill>
                            <a:srgbClr val="002060"/>
                          </a:solidFill>
                          <a:latin typeface="Comic Sans MS" pitchFamily="66" charset="0"/>
                        </a:rPr>
                        <a:t>Sabb</a:t>
                      </a:r>
                      <a:r>
                        <a:rPr lang="en-US" dirty="0">
                          <a:solidFill>
                            <a:srgbClr val="002060"/>
                          </a:solidFill>
                          <a:latin typeface="Comic Sans MS"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38645014"/>
              </p:ext>
            </p:extLst>
          </p:nvPr>
        </p:nvGraphicFramePr>
        <p:xfrm>
          <a:off x="3505200" y="3352800"/>
          <a:ext cx="990600" cy="1188720"/>
        </p:xfrm>
        <a:graphic>
          <a:graphicData uri="http://schemas.openxmlformats.org/drawingml/2006/table">
            <a:tbl>
              <a:tblPr firstRow="1" bandRow="1">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Light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0000">
                          <a:srgbClr val="400040"/>
                        </a:gs>
                        <a:gs pos="84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53398717"/>
              </p:ext>
            </p:extLst>
          </p:nvPr>
        </p:nvGraphicFramePr>
        <p:xfrm>
          <a:off x="3288031" y="3272155"/>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19147284"/>
              </p:ext>
            </p:extLst>
          </p:nvPr>
        </p:nvGraphicFramePr>
        <p:xfrm>
          <a:off x="4736875" y="3352800"/>
          <a:ext cx="990601" cy="1188720"/>
        </p:xfrm>
        <a:graphic>
          <a:graphicData uri="http://schemas.openxmlformats.org/drawingml/2006/table">
            <a:tbl>
              <a:tblPr firstRow="1" bandRow="1">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70787795"/>
              </p:ext>
            </p:extLst>
          </p:nvPr>
        </p:nvGraphicFramePr>
        <p:xfrm>
          <a:off x="4523517" y="327279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61511706"/>
              </p:ext>
            </p:extLst>
          </p:nvPr>
        </p:nvGraphicFramePr>
        <p:xfrm>
          <a:off x="5735096" y="327406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cxnSp>
        <p:nvCxnSpPr>
          <p:cNvPr id="16" name="Straight Connector 15"/>
          <p:cNvCxnSpPr/>
          <p:nvPr/>
        </p:nvCxnSpPr>
        <p:spPr>
          <a:xfrm>
            <a:off x="4510526" y="2057400"/>
            <a:ext cx="0" cy="2971800"/>
          </a:xfrm>
          <a:prstGeom prst="line">
            <a:avLst/>
          </a:prstGeom>
          <a:ln w="76200">
            <a:solidFill>
              <a:srgbClr val="FFC0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76200" y="228600"/>
            <a:ext cx="8915400" cy="762000"/>
          </a:xfrm>
        </p:spPr>
        <p:txBody>
          <a:bodyPr/>
          <a:lstStyle/>
          <a:p>
            <a:r>
              <a:rPr lang="en-US" sz="4000" dirty="0">
                <a:solidFill>
                  <a:srgbClr val="009999"/>
                </a:solidFill>
              </a:rPr>
              <a:t>Accuracy of Daniel 9:27</a:t>
            </a:r>
            <a:endParaRPr lang="en-US" sz="2800" dirty="0">
              <a:solidFill>
                <a:srgbClr val="009999"/>
              </a:solidFill>
            </a:endParaRPr>
          </a:p>
        </p:txBody>
      </p:sp>
      <p:sp>
        <p:nvSpPr>
          <p:cNvPr id="26" name="Content Placeholder 2"/>
          <p:cNvSpPr txBox="1">
            <a:spLocks/>
          </p:cNvSpPr>
          <p:nvPr/>
        </p:nvSpPr>
        <p:spPr>
          <a:xfrm>
            <a:off x="457200" y="5715000"/>
            <a:ext cx="8229600" cy="990600"/>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7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Keep this information in mind as we consider the information in the Gospels.  </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cxnSp>
        <p:nvCxnSpPr>
          <p:cNvPr id="30" name="Straight Connector 29"/>
          <p:cNvCxnSpPr/>
          <p:nvPr/>
        </p:nvCxnSpPr>
        <p:spPr>
          <a:xfrm>
            <a:off x="408433" y="3200400"/>
            <a:ext cx="0" cy="1828800"/>
          </a:xfrm>
          <a:prstGeom prst="line">
            <a:avLst/>
          </a:prstGeom>
          <a:ln w="76200">
            <a:solidFill>
              <a:schemeClr val="accent5">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763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1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750"/>
                                        <p:tgtEl>
                                          <p:spTgt spid="16"/>
                                        </p:tgtEl>
                                      </p:cBhvr>
                                    </p:animEffect>
                                  </p:childTnLst>
                                </p:cTn>
                              </p:par>
                            </p:childTnLst>
                          </p:cTn>
                        </p:par>
                        <p:par>
                          <p:cTn id="13" fill="hold">
                            <p:stCondLst>
                              <p:cond delay="1750"/>
                            </p:stCondLst>
                            <p:childTnLst>
                              <p:par>
                                <p:cTn id="14" presetID="22" presetClass="entr" presetSubtype="8" fill="hold" nodeType="afterEffect">
                                  <p:stCondLst>
                                    <p:cond delay="75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wipe(left)">
                                      <p:cBhvr>
                                        <p:cTn id="16" dur="1250"/>
                                        <p:tgtEl>
                                          <p:spTgt spid="28">
                                            <p:txEl>
                                              <p:pRg st="0" end="0"/>
                                            </p:txEl>
                                          </p:spTgt>
                                        </p:tgtEl>
                                      </p:cBhvr>
                                    </p:animEffect>
                                  </p:childTnLst>
                                </p:cTn>
                              </p:par>
                            </p:childTnLst>
                          </p:cTn>
                        </p:par>
                        <p:par>
                          <p:cTn id="17" fill="hold">
                            <p:stCondLst>
                              <p:cond delay="3750"/>
                            </p:stCondLst>
                            <p:childTnLst>
                              <p:par>
                                <p:cTn id="18" presetID="22" presetClass="entr" presetSubtype="8" fill="hold" nodeType="afterEffect">
                                  <p:stCondLst>
                                    <p:cond delay="250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wipe(left)">
                                      <p:cBhvr>
                                        <p:cTn id="20" dur="175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Box 25"/>
          <p:cNvSpPr txBox="1"/>
          <p:nvPr/>
        </p:nvSpPr>
        <p:spPr>
          <a:xfrm>
            <a:off x="1066800" y="2497596"/>
            <a:ext cx="2819400" cy="523220"/>
          </a:xfrm>
          <a:prstGeom prst="rect">
            <a:avLst/>
          </a:prstGeom>
          <a:solidFill>
            <a:srgbClr val="002060"/>
          </a:solidFill>
          <a:scene3d>
            <a:camera prst="orthographicFront"/>
            <a:lightRig rig="threePt" dir="t"/>
          </a:scene3d>
          <a:sp3d>
            <a:bevelT w="152400" h="50800" prst="softRound"/>
          </a:sp3d>
        </p:spPr>
        <p:txBody>
          <a:bodyPr wrap="square" rtlCol="0">
            <a:spAutoFit/>
          </a:bodyPr>
          <a:lstStyle/>
          <a:p>
            <a:pPr algn="ctr"/>
            <a:r>
              <a:rPr lang="en-US" sz="1400" b="1" dirty="0">
                <a:solidFill>
                  <a:schemeClr val="accent4">
                    <a:lumMod val="60000"/>
                    <a:lumOff val="40000"/>
                  </a:schemeClr>
                </a:solidFill>
              </a:rPr>
              <a:t>1. Sacrifices completed by </a:t>
            </a:r>
            <a:br>
              <a:rPr lang="en-US" sz="1400" b="1" dirty="0">
                <a:solidFill>
                  <a:schemeClr val="accent4">
                    <a:lumMod val="60000"/>
                    <a:lumOff val="40000"/>
                  </a:schemeClr>
                </a:solidFill>
              </a:rPr>
            </a:br>
            <a:r>
              <a:rPr lang="en-US" sz="1400" b="1" dirty="0">
                <a:solidFill>
                  <a:schemeClr val="accent4">
                    <a:lumMod val="60000"/>
                    <a:lumOff val="40000"/>
                  </a:schemeClr>
                </a:solidFill>
              </a:rPr>
              <a:t>the 11</a:t>
            </a:r>
            <a:r>
              <a:rPr lang="en-US" sz="1400" b="1" baseline="30000" dirty="0">
                <a:solidFill>
                  <a:schemeClr val="accent4">
                    <a:lumMod val="60000"/>
                    <a:lumOff val="40000"/>
                  </a:schemeClr>
                </a:solidFill>
              </a:rPr>
              <a:t>th</a:t>
            </a:r>
            <a:r>
              <a:rPr lang="en-US" sz="1400" b="1" dirty="0">
                <a:solidFill>
                  <a:schemeClr val="accent4">
                    <a:lumMod val="60000"/>
                    <a:lumOff val="40000"/>
                  </a:schemeClr>
                </a:solidFill>
              </a:rPr>
              <a:t> hour [Josephus].</a:t>
            </a:r>
          </a:p>
        </p:txBody>
      </p:sp>
      <p:sp>
        <p:nvSpPr>
          <p:cNvPr id="8" name="Content Placeholder 2"/>
          <p:cNvSpPr txBox="1">
            <a:spLocks/>
          </p:cNvSpPr>
          <p:nvPr/>
        </p:nvSpPr>
        <p:spPr>
          <a:xfrm>
            <a:off x="400250" y="5105400"/>
            <a:ext cx="3715996" cy="914400"/>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According to the </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day-start at </a:t>
            </a:r>
            <a:r>
              <a:rPr lang="en-US" sz="2400" b="1" dirty="0">
                <a:solidFill>
                  <a:srgbClr val="FF00FF"/>
                </a:solidFill>
                <a:effectLst>
                  <a:glow rad="127000">
                    <a:srgbClr val="FFFF00"/>
                  </a:glow>
                </a:effectLst>
              </a:rPr>
              <a:t>DAWN</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a:t>
            </a:r>
          </a:p>
        </p:txBody>
      </p:sp>
      <p:cxnSp>
        <p:nvCxnSpPr>
          <p:cNvPr id="18" name="Straight Connector 17"/>
          <p:cNvCxnSpPr/>
          <p:nvPr/>
        </p:nvCxnSpPr>
        <p:spPr>
          <a:xfrm>
            <a:off x="4025537" y="3200400"/>
            <a:ext cx="0" cy="1600200"/>
          </a:xfrm>
          <a:prstGeom prst="line">
            <a:avLst/>
          </a:prstGeom>
          <a:ln w="57150">
            <a:solidFill>
              <a:srgbClr val="002060"/>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2"/>
          </p:nvPr>
        </p:nvSpPr>
        <p:spPr>
          <a:xfrm>
            <a:off x="381000" y="1143000"/>
            <a:ext cx="8610600" cy="4724400"/>
          </a:xfrm>
        </p:spPr>
        <p:txBody>
          <a:bodyPr>
            <a:normAutofit/>
            <a:scene3d>
              <a:camera prst="orthographicFront"/>
              <a:lightRig rig="threePt" dir="t"/>
            </a:scene3d>
            <a:sp3d extrusionH="57150">
              <a:bevelT w="38100" h="38100" prst="angle"/>
            </a:sp3d>
          </a:bodyPr>
          <a:lstStyle/>
          <a:p>
            <a:pPr marL="45720" lvl="0" indent="0">
              <a:buNone/>
            </a:pPr>
            <a:r>
              <a:rPr lang="en-US" sz="3200" b="1" dirty="0">
                <a:ln w="1905"/>
                <a:solidFill>
                  <a:srgbClr val="0070C0"/>
                </a:solidFill>
                <a:effectLst>
                  <a:innerShdw blurRad="69850" dist="43180" dir="5400000">
                    <a:srgbClr val="000000">
                      <a:alpha val="65000"/>
                    </a:srgbClr>
                  </a:innerShdw>
                </a:effectLst>
              </a:rPr>
              <a:t>Dan 9:27  </a:t>
            </a:r>
            <a:r>
              <a:rPr lang="en-US" sz="2400" dirty="0">
                <a:solidFill>
                  <a:schemeClr val="tx1"/>
                </a:solidFill>
              </a:rPr>
              <a:t>And he shall confirm the covenant with many  </a:t>
            </a:r>
            <a:br>
              <a:rPr lang="en-US" sz="2400" dirty="0">
                <a:solidFill>
                  <a:schemeClr val="tx1"/>
                </a:solidFill>
              </a:rPr>
            </a:br>
            <a:r>
              <a:rPr lang="en-US" sz="2400" dirty="0">
                <a:solidFill>
                  <a:schemeClr val="tx1"/>
                </a:solidFill>
              </a:rPr>
              <a:t>for  one  week: and </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a:t>
            </a:r>
            <a:r>
              <a:rPr lang="en-US" sz="2400" b="1" u="sng"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88900">
                    <a:srgbClr val="FFFF00"/>
                  </a:glow>
                  <a:innerShdw blurRad="69850" dist="43180" dir="5400000">
                    <a:srgbClr val="000000">
                      <a:alpha val="65000"/>
                    </a:srgbClr>
                  </a:innerShdw>
                </a:effectLst>
              </a:rPr>
              <a:t>midst</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the week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solidFill>
                  <a:schemeClr val="tx1"/>
                </a:solidFill>
              </a:rPr>
              <a:t>he shall cause the sacrifice and the oblation   to cease … </a:t>
            </a:r>
            <a:endParaRPr lang="en-US" sz="2800" dirty="0">
              <a:solidFill>
                <a:schemeClr val="tx1"/>
              </a:solidFill>
            </a:endParaRPr>
          </a:p>
          <a:p>
            <a:pPr marL="45720" indent="0">
              <a:buNone/>
            </a:pPr>
            <a:endParaRPr lang="en-US" sz="2400"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solidFill>
                  <a:schemeClr val="bg1"/>
                </a:solidFill>
              </a:rPr>
              <a:t>12</a:t>
            </a:fld>
            <a:endParaRPr lang="en-US" dirty="0">
              <a:solidFill>
                <a:schemeClr val="bg1"/>
              </a:solidFill>
            </a:endParaRPr>
          </a:p>
        </p:txBody>
      </p:sp>
      <p:sp>
        <p:nvSpPr>
          <p:cNvPr id="2" name="Title 1"/>
          <p:cNvSpPr>
            <a:spLocks noGrp="1"/>
          </p:cNvSpPr>
          <p:nvPr>
            <p:ph type="title"/>
          </p:nvPr>
        </p:nvSpPr>
        <p:spPr>
          <a:xfrm>
            <a:off x="76200" y="228600"/>
            <a:ext cx="8915400" cy="762000"/>
          </a:xfrm>
        </p:spPr>
        <p:txBody>
          <a:bodyPr/>
          <a:lstStyle/>
          <a:p>
            <a:r>
              <a:rPr lang="en-US" sz="4000" dirty="0">
                <a:solidFill>
                  <a:srgbClr val="009999"/>
                </a:solidFill>
              </a:rPr>
              <a:t>Prophetic Account From Daniel</a:t>
            </a:r>
            <a:endParaRPr lang="en-US" sz="2800" dirty="0">
              <a:solidFill>
                <a:srgbClr val="009999"/>
              </a:solidFill>
            </a:endParaRPr>
          </a:p>
        </p:txBody>
      </p:sp>
      <p:sp>
        <p:nvSpPr>
          <p:cNvPr id="6" name="Content Placeholder 2"/>
          <p:cNvSpPr txBox="1">
            <a:spLocks/>
          </p:cNvSpPr>
          <p:nvPr/>
        </p:nvSpPr>
        <p:spPr>
          <a:xfrm>
            <a:off x="4481073" y="5592325"/>
            <a:ext cx="4358127" cy="1037075"/>
          </a:xfrm>
          <a:prstGeom prst="rect">
            <a:avLst/>
          </a:prstGeom>
          <a:solidFill>
            <a:schemeClr val="bg2">
              <a:lumMod val="50000"/>
            </a:schemeClr>
          </a:solidFill>
          <a:ln w="57150">
            <a:solidFill>
              <a:schemeClr val="accent4">
                <a:lumMod val="60000"/>
                <a:lumOff val="40000"/>
              </a:schemeClr>
            </a:solidFill>
          </a:ln>
          <a:effectLst>
            <a:glow rad="228600">
              <a:schemeClr val="accent4">
                <a:satMod val="175000"/>
                <a:alpha val="40000"/>
              </a:schemeClr>
            </a:glow>
          </a:effectLst>
          <a:scene3d>
            <a:camera prst="orthographicFront"/>
            <a:lightRig rig="threePt" dir="t"/>
          </a:scene3d>
          <a:sp3d>
            <a:bevelT w="152400" h="50800" prst="softRound"/>
          </a:sp3d>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0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t>Ereb</a:t>
            </a:r>
            <a:r>
              <a:rPr lang="en-US" sz="2000" b="1" spc="50" dirty="0">
                <a:ln w="13500">
                  <a:solidFill>
                    <a:schemeClr val="accent1">
                      <a:shade val="2500"/>
                      <a:alpha val="6500"/>
                    </a:schemeClr>
                  </a:solidFill>
                  <a:prstDash val="solid"/>
                </a:ln>
                <a:solidFill>
                  <a:schemeClr val="accent3">
                    <a:lumMod val="75000"/>
                    <a:alpha val="95000"/>
                  </a:schemeClr>
                </a:solidFill>
                <a:effectLst>
                  <a:innerShdw blurRad="50900" dist="38500" dir="13500000">
                    <a:srgbClr val="000000">
                      <a:alpha val="60000"/>
                    </a:srgbClr>
                  </a:innerShdw>
                </a:effectLst>
                <a:latin typeface="Comic Sans MS" pitchFamily="66" charset="0"/>
              </a:rPr>
              <a:t> </a:t>
            </a: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 12</a:t>
            </a:r>
            <a:r>
              <a:rPr lang="en-US" sz="1800" b="1"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a:t>
            </a: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hour from </a:t>
            </a:r>
            <a:r>
              <a:rPr lang="en-US" sz="1600" b="1" dirty="0">
                <a:solidFill>
                  <a:srgbClr val="FF00FF"/>
                </a:solidFill>
                <a:effectLst>
                  <a:glow rad="127000">
                    <a:srgbClr val="FFFF00"/>
                  </a:glow>
                </a:effectLst>
              </a:rPr>
              <a:t>DAWN</a:t>
            </a: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a:t>
            </a:r>
            <a:b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 on the 4</a:t>
            </a:r>
            <a:r>
              <a:rPr lang="en-US" sz="2000" b="1"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cycle - </a:t>
            </a:r>
            <a:r>
              <a:rPr lang="en-US" sz="20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t>is the </a:t>
            </a:r>
            <a:br>
              <a:rPr lang="en-US" sz="20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t>exact “midst of the week.”</a:t>
            </a:r>
          </a:p>
        </p:txBody>
      </p:sp>
      <p:graphicFrame>
        <p:nvGraphicFramePr>
          <p:cNvPr id="9" name="Table 8"/>
          <p:cNvGraphicFramePr>
            <a:graphicFrameLocks noGrp="1"/>
          </p:cNvGraphicFramePr>
          <p:nvPr>
            <p:extLst>
              <p:ext uri="{D42A27DB-BD31-4B8C-83A1-F6EECF244321}">
                <p14:modId xmlns:p14="http://schemas.microsoft.com/office/powerpoint/2010/main" val="3179306556"/>
              </p:ext>
            </p:extLst>
          </p:nvPr>
        </p:nvGraphicFramePr>
        <p:xfrm>
          <a:off x="396221" y="3423920"/>
          <a:ext cx="2895601" cy="91948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9480">
                <a:tc>
                  <a:txBody>
                    <a:bodyPr/>
                    <a:lstStyle/>
                    <a:p>
                      <a:pPr algn="ctr"/>
                      <a:r>
                        <a:rPr lang="en-US" sz="1800" dirty="0">
                          <a:solidFill>
                            <a:srgbClr val="002060"/>
                          </a:solidFill>
                          <a:latin typeface="Comic Sans MS" pitchFamily="66" charset="0"/>
                        </a:rPr>
                        <a:t>1</a:t>
                      </a:r>
                      <a:r>
                        <a:rPr lang="en-US" sz="1800" baseline="30000" dirty="0">
                          <a:solidFill>
                            <a:srgbClr val="002060"/>
                          </a:solidFill>
                          <a:latin typeface="Comic Sans MS" pitchFamily="66" charset="0"/>
                        </a:rPr>
                        <a:t>st</a:t>
                      </a:r>
                      <a:r>
                        <a:rPr lang="en-US" sz="1800" dirty="0">
                          <a:solidFill>
                            <a:srgbClr val="002060"/>
                          </a:solidFill>
                          <a:latin typeface="Comic Sans MS" pitchFamily="66" charset="0"/>
                        </a:rPr>
                        <a:t> Cycle</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2</a:t>
                      </a:r>
                      <a:r>
                        <a:rPr lang="en-US" sz="1800" baseline="30000" dirty="0">
                          <a:solidFill>
                            <a:srgbClr val="002060"/>
                          </a:solidFill>
                          <a:latin typeface="Comic Sans MS" pitchFamily="66" charset="0"/>
                        </a:rPr>
                        <a:t>nd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3</a:t>
                      </a:r>
                      <a:r>
                        <a:rPr lang="en-US" sz="1800" baseline="30000" dirty="0">
                          <a:solidFill>
                            <a:srgbClr val="002060"/>
                          </a:solidFill>
                          <a:latin typeface="Comic Sans MS" pitchFamily="66" charset="0"/>
                        </a:rPr>
                        <a:t>rd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77557892"/>
              </p:ext>
            </p:extLst>
          </p:nvPr>
        </p:nvGraphicFramePr>
        <p:xfrm>
          <a:off x="5936951" y="3429000"/>
          <a:ext cx="2895601" cy="91440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5</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algn="ctr"/>
                      <a:r>
                        <a:rPr lang="en-US" dirty="0">
                          <a:solidFill>
                            <a:srgbClr val="002060"/>
                          </a:solidFill>
                          <a:latin typeface="Comic Sans MS" pitchFamily="66" charset="0"/>
                        </a:rPr>
                        <a:t>6</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err="1">
                          <a:solidFill>
                            <a:srgbClr val="002060"/>
                          </a:solidFill>
                          <a:latin typeface="Comic Sans MS" pitchFamily="66" charset="0"/>
                        </a:rPr>
                        <a:t>Sabb</a:t>
                      </a:r>
                      <a:r>
                        <a:rPr lang="en-US" dirty="0">
                          <a:solidFill>
                            <a:srgbClr val="002060"/>
                          </a:solidFill>
                          <a:latin typeface="Comic Sans MS"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1037473"/>
              </p:ext>
            </p:extLst>
          </p:nvPr>
        </p:nvGraphicFramePr>
        <p:xfrm>
          <a:off x="3505200" y="3352800"/>
          <a:ext cx="990600"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Light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0000">
                          <a:srgbClr val="400040"/>
                        </a:gs>
                        <a:gs pos="84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69936703"/>
              </p:ext>
            </p:extLst>
          </p:nvPr>
        </p:nvGraphicFramePr>
        <p:xfrm>
          <a:off x="3288031" y="3272155"/>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48795280"/>
              </p:ext>
            </p:extLst>
          </p:nvPr>
        </p:nvGraphicFramePr>
        <p:xfrm>
          <a:off x="4727910" y="3352800"/>
          <a:ext cx="990601"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43251153"/>
              </p:ext>
            </p:extLst>
          </p:nvPr>
        </p:nvGraphicFramePr>
        <p:xfrm>
          <a:off x="4514552" y="327279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87925770"/>
              </p:ext>
            </p:extLst>
          </p:nvPr>
        </p:nvGraphicFramePr>
        <p:xfrm>
          <a:off x="5726131" y="327406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cxnSp>
        <p:nvCxnSpPr>
          <p:cNvPr id="16" name="Straight Connector 15"/>
          <p:cNvCxnSpPr/>
          <p:nvPr/>
        </p:nvCxnSpPr>
        <p:spPr>
          <a:xfrm flipH="1">
            <a:off x="4492906" y="2160495"/>
            <a:ext cx="2894" cy="3581400"/>
          </a:xfrm>
          <a:prstGeom prst="line">
            <a:avLst/>
          </a:prstGeom>
          <a:ln w="76200">
            <a:solidFill>
              <a:srgbClr val="FFC0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9800000">
            <a:off x="3693264" y="4777917"/>
            <a:ext cx="845965" cy="369332"/>
          </a:xfrm>
          <a:prstGeom prst="rect">
            <a:avLst/>
          </a:prstGeom>
          <a:noFill/>
        </p:spPr>
        <p:txBody>
          <a:bodyPr wrap="square" rtlCol="0">
            <a:spAutoFit/>
          </a:bodyPr>
          <a:lstStyle/>
          <a:p>
            <a:r>
              <a:rPr lang="en-US" dirty="0">
                <a:solidFill>
                  <a:srgbClr val="002060"/>
                </a:solidFill>
                <a:effectLst>
                  <a:glow rad="127000">
                    <a:schemeClr val="bg1"/>
                  </a:glow>
                </a:effectLst>
              </a:rPr>
              <a:t>6</a:t>
            </a:r>
            <a:r>
              <a:rPr lang="en-US" baseline="30000" dirty="0">
                <a:solidFill>
                  <a:srgbClr val="002060"/>
                </a:solidFill>
                <a:effectLst>
                  <a:glow rad="127000">
                    <a:schemeClr val="bg1"/>
                  </a:glow>
                </a:effectLst>
              </a:rPr>
              <a:t>th</a:t>
            </a:r>
            <a:r>
              <a:rPr lang="en-US" dirty="0">
                <a:solidFill>
                  <a:srgbClr val="002060"/>
                </a:solidFill>
                <a:effectLst>
                  <a:glow rad="127000">
                    <a:schemeClr val="bg1"/>
                  </a:glow>
                </a:effectLst>
              </a:rPr>
              <a:t> </a:t>
            </a:r>
            <a:r>
              <a:rPr lang="en-US" dirty="0" err="1">
                <a:solidFill>
                  <a:srgbClr val="002060"/>
                </a:solidFill>
                <a:effectLst>
                  <a:glow rad="127000">
                    <a:schemeClr val="bg1"/>
                  </a:glow>
                </a:effectLst>
              </a:rPr>
              <a:t>Hr</a:t>
            </a:r>
            <a:r>
              <a:rPr lang="en-US" dirty="0">
                <a:solidFill>
                  <a:srgbClr val="002060"/>
                </a:solidFill>
                <a:effectLst>
                  <a:glow rad="127000">
                    <a:schemeClr val="bg1"/>
                  </a:glow>
                </a:effectLst>
              </a:rPr>
              <a:t> </a:t>
            </a:r>
          </a:p>
        </p:txBody>
      </p:sp>
      <p:sp>
        <p:nvSpPr>
          <p:cNvPr id="25" name="TextBox 24"/>
          <p:cNvSpPr txBox="1"/>
          <p:nvPr/>
        </p:nvSpPr>
        <p:spPr>
          <a:xfrm rot="19800000">
            <a:off x="3522474" y="2517739"/>
            <a:ext cx="1025916" cy="369332"/>
          </a:xfrm>
          <a:prstGeom prst="rect">
            <a:avLst/>
          </a:prstGeom>
          <a:noFill/>
        </p:spPr>
        <p:txBody>
          <a:bodyPr wrap="square" rtlCol="0">
            <a:spAutoFit/>
          </a:bodyPr>
          <a:lstStyle/>
          <a:p>
            <a:r>
              <a:rPr lang="en-US" dirty="0">
                <a:solidFill>
                  <a:srgbClr val="FF0000"/>
                </a:solidFill>
                <a:effectLst>
                  <a:glow rad="127000">
                    <a:schemeClr val="bg1"/>
                  </a:glow>
                </a:effectLst>
              </a:rPr>
              <a:t>11</a:t>
            </a:r>
            <a:r>
              <a:rPr lang="en-US" baseline="30000" dirty="0">
                <a:solidFill>
                  <a:srgbClr val="FF0000"/>
                </a:solidFill>
                <a:effectLst>
                  <a:glow rad="127000">
                    <a:schemeClr val="bg1"/>
                  </a:glow>
                </a:effectLst>
              </a:rPr>
              <a:t>th</a:t>
            </a:r>
            <a:r>
              <a:rPr lang="en-US" dirty="0">
                <a:solidFill>
                  <a:srgbClr val="FF0000"/>
                </a:solidFill>
                <a:effectLst>
                  <a:glow rad="127000">
                    <a:schemeClr val="bg1"/>
                  </a:glow>
                </a:effectLst>
              </a:rPr>
              <a:t> </a:t>
            </a:r>
            <a:r>
              <a:rPr lang="en-US" dirty="0" err="1">
                <a:solidFill>
                  <a:srgbClr val="FF0000"/>
                </a:solidFill>
                <a:effectLst>
                  <a:glow rad="127000">
                    <a:schemeClr val="bg1"/>
                  </a:glow>
                </a:effectLst>
              </a:rPr>
              <a:t>Hr</a:t>
            </a:r>
            <a:r>
              <a:rPr lang="en-US" dirty="0">
                <a:solidFill>
                  <a:srgbClr val="FF0000"/>
                </a:solidFill>
                <a:effectLst>
                  <a:glow rad="127000">
                    <a:schemeClr val="bg1"/>
                  </a:glow>
                </a:effectLst>
              </a:rPr>
              <a:t> </a:t>
            </a:r>
          </a:p>
        </p:txBody>
      </p:sp>
      <p:cxnSp>
        <p:nvCxnSpPr>
          <p:cNvPr id="23" name="Straight Connector 22"/>
          <p:cNvCxnSpPr/>
          <p:nvPr/>
        </p:nvCxnSpPr>
        <p:spPr>
          <a:xfrm>
            <a:off x="381000" y="3352800"/>
            <a:ext cx="0" cy="1828800"/>
          </a:xfrm>
          <a:prstGeom prst="line">
            <a:avLst/>
          </a:prstGeom>
          <a:ln w="76200">
            <a:solidFill>
              <a:schemeClr val="accent5">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43400" y="2766060"/>
            <a:ext cx="6336" cy="586740"/>
          </a:xfrm>
          <a:prstGeom prst="line">
            <a:avLst/>
          </a:prstGeom>
          <a:ln w="57150">
            <a:solidFill>
              <a:srgbClr val="FF0000"/>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5945915" y="4648200"/>
            <a:ext cx="2969485" cy="612648"/>
          </a:xfrm>
          <a:prstGeom prst="wedgeRoundRectCallout">
            <a:avLst>
              <a:gd name="adj1" fmla="val -50288"/>
              <a:gd name="adj2" fmla="val -119447"/>
              <a:gd name="adj3" fmla="val 16667"/>
            </a:avLst>
          </a:prstGeom>
          <a:solidFill>
            <a:schemeClr val="accent1">
              <a:lumMod val="20000"/>
              <a:lumOff val="80000"/>
            </a:schemeClr>
          </a:solidFill>
          <a:ln w="57150">
            <a:solidFill>
              <a:schemeClr val="accent1"/>
            </a:solidFill>
          </a:ln>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sp3d extrusionH="57150">
              <a:bevelT w="38100" h="38100"/>
            </a:sp3d>
          </a:bodyPr>
          <a:lstStyle/>
          <a:p>
            <a:pPr algn="ctr"/>
            <a:r>
              <a:rPr lang="en-CA" sz="3200" b="1" dirty="0">
                <a:ln>
                  <a:solidFill>
                    <a:srgbClr val="FFFF00"/>
                  </a:solidFill>
                </a:ln>
                <a:solidFill>
                  <a:schemeClr val="tx2"/>
                </a:solidFill>
                <a:latin typeface="Comic Sans MS" pitchFamily="66" charset="0"/>
              </a:rPr>
              <a:t>Dawn of U/B</a:t>
            </a:r>
          </a:p>
        </p:txBody>
      </p:sp>
      <p:sp>
        <p:nvSpPr>
          <p:cNvPr id="28" name="TextBox 27"/>
          <p:cNvSpPr txBox="1"/>
          <p:nvPr/>
        </p:nvSpPr>
        <p:spPr>
          <a:xfrm>
            <a:off x="5074020" y="2474260"/>
            <a:ext cx="2926980" cy="523220"/>
          </a:xfrm>
          <a:prstGeom prst="rect">
            <a:avLst/>
          </a:prstGeom>
          <a:solidFill>
            <a:srgbClr val="002060"/>
          </a:solidFill>
          <a:scene3d>
            <a:camera prst="orthographicFront"/>
            <a:lightRig rig="threePt" dir="t"/>
          </a:scene3d>
          <a:sp3d>
            <a:bevelT w="152400" h="50800" prst="softRound"/>
          </a:sp3d>
        </p:spPr>
        <p:txBody>
          <a:bodyPr wrap="square" rtlCol="0">
            <a:spAutoFit/>
          </a:bodyPr>
          <a:lstStyle/>
          <a:p>
            <a:pPr algn="ctr"/>
            <a:r>
              <a:rPr lang="en-US" sz="1400" b="1" dirty="0">
                <a:solidFill>
                  <a:schemeClr val="accent4">
                    <a:lumMod val="60000"/>
                    <a:lumOff val="40000"/>
                  </a:schemeClr>
                </a:solidFill>
              </a:rPr>
              <a:t>2. The 12</a:t>
            </a:r>
            <a:r>
              <a:rPr lang="en-US" sz="1400" b="1" baseline="30000" dirty="0">
                <a:solidFill>
                  <a:schemeClr val="accent4">
                    <a:lumMod val="60000"/>
                    <a:lumOff val="40000"/>
                  </a:schemeClr>
                </a:solidFill>
              </a:rPr>
              <a:t>th</a:t>
            </a:r>
            <a:r>
              <a:rPr lang="en-US" sz="1400" b="1" dirty="0">
                <a:solidFill>
                  <a:schemeClr val="accent4">
                    <a:lumMod val="60000"/>
                    <a:lumOff val="40000"/>
                  </a:schemeClr>
                </a:solidFill>
              </a:rPr>
              <a:t> hour also fulfills </a:t>
            </a:r>
            <a:br>
              <a:rPr lang="en-US" sz="1400" b="1" dirty="0">
                <a:solidFill>
                  <a:schemeClr val="accent4">
                    <a:lumMod val="60000"/>
                    <a:lumOff val="40000"/>
                  </a:schemeClr>
                </a:solidFill>
              </a:rPr>
            </a:br>
            <a:r>
              <a:rPr lang="en-US" sz="1400" b="1" dirty="0">
                <a:solidFill>
                  <a:schemeClr val="accent4">
                    <a:lumMod val="60000"/>
                    <a:lumOff val="40000"/>
                  </a:schemeClr>
                </a:solidFill>
              </a:rPr>
              <a:t>the Dan 9:27 prophecy.</a:t>
            </a:r>
          </a:p>
        </p:txBody>
      </p:sp>
      <p:sp>
        <p:nvSpPr>
          <p:cNvPr id="24" name="TextBox 23"/>
          <p:cNvSpPr txBox="1"/>
          <p:nvPr/>
        </p:nvSpPr>
        <p:spPr>
          <a:xfrm rot="19800000">
            <a:off x="4437621" y="2538599"/>
            <a:ext cx="1109357" cy="369332"/>
          </a:xfrm>
          <a:prstGeom prst="rect">
            <a:avLst/>
          </a:prstGeom>
          <a:noFill/>
        </p:spPr>
        <p:txBody>
          <a:bodyPr wrap="square" rtlCol="0">
            <a:spAutoFit/>
          </a:bodyPr>
          <a:lstStyle/>
          <a:p>
            <a:r>
              <a:rPr lang="en-US" dirty="0">
                <a:solidFill>
                  <a:srgbClr val="FFC000"/>
                </a:solidFill>
                <a:effectLst>
                  <a:glow rad="127000">
                    <a:srgbClr val="002060"/>
                  </a:glow>
                </a:effectLst>
              </a:rPr>
              <a:t>12</a:t>
            </a:r>
            <a:r>
              <a:rPr lang="en-US" baseline="30000" dirty="0">
                <a:solidFill>
                  <a:srgbClr val="FFC000"/>
                </a:solidFill>
                <a:effectLst>
                  <a:glow rad="127000">
                    <a:srgbClr val="002060"/>
                  </a:glow>
                </a:effectLst>
              </a:rPr>
              <a:t>th</a:t>
            </a:r>
            <a:r>
              <a:rPr lang="en-US" dirty="0">
                <a:solidFill>
                  <a:srgbClr val="FFC000"/>
                </a:solidFill>
                <a:effectLst>
                  <a:glow rad="127000">
                    <a:srgbClr val="002060"/>
                  </a:glow>
                </a:effectLst>
              </a:rPr>
              <a:t> </a:t>
            </a:r>
            <a:r>
              <a:rPr lang="en-US" dirty="0" err="1">
                <a:solidFill>
                  <a:srgbClr val="FFC000"/>
                </a:solidFill>
                <a:effectLst>
                  <a:glow rad="127000">
                    <a:srgbClr val="002060"/>
                  </a:glow>
                </a:effectLst>
              </a:rPr>
              <a:t>Hr</a:t>
            </a:r>
            <a:endParaRPr lang="en-US" dirty="0">
              <a:solidFill>
                <a:srgbClr val="FFC000"/>
              </a:solidFill>
              <a:effectLst>
                <a:glow rad="127000">
                  <a:srgbClr val="002060"/>
                </a:glow>
              </a:effectLst>
            </a:endParaRPr>
          </a:p>
        </p:txBody>
      </p:sp>
    </p:spTree>
    <p:extLst>
      <p:ext uri="{BB962C8B-B14F-4D97-AF65-F5344CB8AC3E}">
        <p14:creationId xmlns:p14="http://schemas.microsoft.com/office/powerpoint/2010/main" val="199962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500"/>
                                        <p:tgtEl>
                                          <p:spTgt spid="9"/>
                                        </p:tgtEl>
                                      </p:cBhvr>
                                    </p:animEffect>
                                  </p:childTnLst>
                                </p:cTn>
                              </p:par>
                            </p:childTnLst>
                          </p:cTn>
                        </p:par>
                        <p:par>
                          <p:cTn id="8" fill="hold">
                            <p:stCondLst>
                              <p:cond delay="2500"/>
                            </p:stCondLst>
                            <p:childTnLst>
                              <p:par>
                                <p:cTn id="9" presetID="22" presetClass="entr" presetSubtype="1"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750" fill="hold"/>
                                        <p:tgtEl>
                                          <p:spTgt spid="18"/>
                                        </p:tgtEl>
                                        <p:attrNameLst>
                                          <p:attrName>ppt_x</p:attrName>
                                        </p:attrNameLst>
                                      </p:cBhvr>
                                      <p:tavLst>
                                        <p:tav tm="0">
                                          <p:val>
                                            <p:strVal val="#ppt_x"/>
                                          </p:val>
                                        </p:tav>
                                        <p:tav tm="100000">
                                          <p:val>
                                            <p:strVal val="#ppt_x"/>
                                          </p:val>
                                        </p:tav>
                                      </p:tavLst>
                                    </p:anim>
                                    <p:anim calcmode="lin" valueType="num">
                                      <p:cBhvr additive="base">
                                        <p:cTn id="25" dur="75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4" presetClass="entr" presetSubtype="1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ircle(in)">
                                      <p:cBhvr>
                                        <p:cTn id="34" dur="1250"/>
                                        <p:tgtEl>
                                          <p:spTgt spid="26"/>
                                        </p:tgtEl>
                                      </p:cBhvr>
                                    </p:animEffect>
                                  </p:childTnLst>
                                </p:cTn>
                              </p:par>
                            </p:childTnLst>
                          </p:cTn>
                        </p:par>
                        <p:par>
                          <p:cTn id="35" fill="hold">
                            <p:stCondLst>
                              <p:cond delay="1250"/>
                            </p:stCondLst>
                            <p:childTnLst>
                              <p:par>
                                <p:cTn id="36" presetID="31" presetClass="entr" presetSubtype="0" fill="hold" nodeType="afterEffect">
                                  <p:stCondLst>
                                    <p:cond delay="5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fltVal val="0"/>
                                          </p:val>
                                        </p:tav>
                                        <p:tav tm="100000">
                                          <p:val>
                                            <p:strVal val="#ppt_w"/>
                                          </p:val>
                                        </p:tav>
                                      </p:tavLst>
                                    </p:anim>
                                    <p:anim calcmode="lin" valueType="num">
                                      <p:cBhvr>
                                        <p:cTn id="39" dur="1000" fill="hold"/>
                                        <p:tgtEl>
                                          <p:spTgt spid="27"/>
                                        </p:tgtEl>
                                        <p:attrNameLst>
                                          <p:attrName>ppt_h</p:attrName>
                                        </p:attrNameLst>
                                      </p:cBhvr>
                                      <p:tavLst>
                                        <p:tav tm="0">
                                          <p:val>
                                            <p:fltVal val="0"/>
                                          </p:val>
                                        </p:tav>
                                        <p:tav tm="100000">
                                          <p:val>
                                            <p:strVal val="#ppt_h"/>
                                          </p:val>
                                        </p:tav>
                                      </p:tavLst>
                                    </p:anim>
                                    <p:anim calcmode="lin" valueType="num">
                                      <p:cBhvr>
                                        <p:cTn id="40" dur="1000" fill="hold"/>
                                        <p:tgtEl>
                                          <p:spTgt spid="27"/>
                                        </p:tgtEl>
                                        <p:attrNameLst>
                                          <p:attrName>style.rotation</p:attrName>
                                        </p:attrNameLst>
                                      </p:cBhvr>
                                      <p:tavLst>
                                        <p:tav tm="0">
                                          <p:val>
                                            <p:fltVal val="90"/>
                                          </p:val>
                                        </p:tav>
                                        <p:tav tm="100000">
                                          <p:val>
                                            <p:fltVal val="0"/>
                                          </p:val>
                                        </p:tav>
                                      </p:tavLst>
                                    </p:anim>
                                    <p:animEffect transition="in" filter="fade">
                                      <p:cBhvr>
                                        <p:cTn id="41" dur="1000"/>
                                        <p:tgtEl>
                                          <p:spTgt spid="2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1000"/>
                                        <p:tgtEl>
                                          <p:spTgt spid="8"/>
                                        </p:tgtEl>
                                      </p:cBhvr>
                                    </p:animEffect>
                                  </p:childTnLst>
                                </p:cTn>
                              </p:par>
                            </p:childTnLst>
                          </p:cTn>
                        </p:par>
                        <p:par>
                          <p:cTn id="53" fill="hold">
                            <p:stCondLst>
                              <p:cond delay="1000"/>
                            </p:stCondLst>
                            <p:childTnLst>
                              <p:par>
                                <p:cTn id="54" presetID="18" presetClass="entr" presetSubtype="12"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strips(downLeft)">
                                      <p:cBhvr>
                                        <p:cTn id="56" dur="1000"/>
                                        <p:tgtEl>
                                          <p:spTgt spid="6"/>
                                        </p:tgtEl>
                                      </p:cBhvr>
                                    </p:animEffect>
                                  </p:childTnLst>
                                </p:cTn>
                              </p:par>
                            </p:childTnLst>
                          </p:cTn>
                        </p:par>
                        <p:par>
                          <p:cTn id="57" fill="hold">
                            <p:stCondLst>
                              <p:cond delay="2000"/>
                            </p:stCondLst>
                            <p:childTnLst>
                              <p:par>
                                <p:cTn id="58" presetID="22" presetClass="entr" presetSubtype="4" fill="hold" nodeType="afterEffect">
                                  <p:stCondLst>
                                    <p:cond delay="125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1000"/>
                                        <p:tgtEl>
                                          <p:spTgt spid="16"/>
                                        </p:tgtEl>
                                      </p:cBhvr>
                                    </p:animEffect>
                                  </p:childTnLst>
                                </p:cTn>
                              </p:par>
                            </p:childTnLst>
                          </p:cTn>
                        </p:par>
                        <p:par>
                          <p:cTn id="61" fill="hold">
                            <p:stCondLst>
                              <p:cond delay="42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5000"/>
                            </p:stCondLst>
                            <p:childTnLst>
                              <p:par>
                                <p:cTn id="66" presetID="6" presetClass="entr" presetSubtype="16"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circle(in)">
                                      <p:cBhvr>
                                        <p:cTn id="68" dur="1250"/>
                                        <p:tgtEl>
                                          <p:spTgt spid="28"/>
                                        </p:tgtEl>
                                      </p:cBhvr>
                                    </p:animEffect>
                                  </p:childTnLst>
                                </p:cTn>
                              </p:par>
                            </p:childTnLst>
                          </p:cTn>
                        </p:par>
                        <p:par>
                          <p:cTn id="69" fill="hold">
                            <p:stCondLst>
                              <p:cond delay="6250"/>
                            </p:stCondLst>
                            <p:childTnLst>
                              <p:par>
                                <p:cTn id="70" presetID="22" presetClass="entr" presetSubtype="4"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750"/>
                                        <p:tgtEl>
                                          <p:spTgt spid="14"/>
                                        </p:tgtEl>
                                      </p:cBhvr>
                                    </p:animEffect>
                                  </p:childTnLst>
                                </p:cTn>
                              </p:par>
                            </p:childTnLst>
                          </p:cTn>
                        </p:par>
                        <p:par>
                          <p:cTn id="73" fill="hold">
                            <p:stCondLst>
                              <p:cond delay="7000"/>
                            </p:stCondLst>
                            <p:childTnLst>
                              <p:par>
                                <p:cTn id="74" presetID="35" presetClass="emph" presetSubtype="0" repeatCount="5000" fill="hold" nodeType="afterEffect">
                                  <p:stCondLst>
                                    <p:cond delay="0"/>
                                  </p:stCondLst>
                                  <p:childTnLst>
                                    <p:anim calcmode="discrete" valueType="str">
                                      <p:cBhvr>
                                        <p:cTn id="75"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up)">
                                      <p:cBhvr>
                                        <p:cTn id="80" dur="1000"/>
                                        <p:tgtEl>
                                          <p:spTgt spid="13"/>
                                        </p:tgtEl>
                                      </p:cBhvr>
                                    </p:animEffect>
                                  </p:childTnLst>
                                </p:cTn>
                              </p:par>
                            </p:childTnLst>
                          </p:cTn>
                        </p:par>
                        <p:par>
                          <p:cTn id="81" fill="hold">
                            <p:stCondLst>
                              <p:cond delay="1000"/>
                            </p:stCondLst>
                            <p:childTnLst>
                              <p:par>
                                <p:cTn id="82" presetID="22" presetClass="entr" presetSubtype="4"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1000"/>
                                        <p:tgtEl>
                                          <p:spTgt spid="15"/>
                                        </p:tgtEl>
                                      </p:cBhvr>
                                    </p:animEffect>
                                  </p:childTnLst>
                                </p:cTn>
                              </p:par>
                            </p:childTnLst>
                          </p:cTn>
                        </p:par>
                        <p:par>
                          <p:cTn id="85" fill="hold">
                            <p:stCondLst>
                              <p:cond delay="2000"/>
                            </p:stCondLst>
                            <p:childTnLst>
                              <p:par>
                                <p:cTn id="86" presetID="21" presetClass="entr" presetSubtype="1" fill="hold" grpId="0" nodeType="after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heel(1)">
                                      <p:cBhvr>
                                        <p:cTn id="88" dur="1250"/>
                                        <p:tgtEl>
                                          <p:spTgt spid="3"/>
                                        </p:tgtEl>
                                      </p:cBhvr>
                                    </p:animEffect>
                                  </p:childTnLst>
                                </p:cTn>
                              </p:par>
                            </p:childTnLst>
                          </p:cTn>
                        </p:par>
                        <p:par>
                          <p:cTn id="89" fill="hold">
                            <p:stCondLst>
                              <p:cond delay="3250"/>
                            </p:stCondLst>
                            <p:childTnLst>
                              <p:par>
                                <p:cTn id="90" presetID="14" presetClass="entr" presetSubtype="10"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randombar(horizontal)">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6" grpId="0" animBg="1"/>
      <p:bldP spid="22" grpId="0"/>
      <p:bldP spid="25" grpId="0"/>
      <p:bldP spid="3" grpId="0" animBg="1"/>
      <p:bldP spid="28"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36175" y="1143000"/>
            <a:ext cx="8610600" cy="1620135"/>
          </a:xfrm>
        </p:spPr>
        <p:txBody>
          <a:bodyPr>
            <a:normAutofit/>
            <a:scene3d>
              <a:camera prst="orthographicFront"/>
              <a:lightRig rig="threePt" dir="t"/>
            </a:scene3d>
            <a:sp3d extrusionH="57150">
              <a:bevelT w="38100" h="38100" prst="angle"/>
            </a:sp3d>
          </a:bodyPr>
          <a:lstStyle/>
          <a:p>
            <a:pPr marL="45720" lvl="0" indent="0">
              <a:buNone/>
            </a:pPr>
            <a:r>
              <a:rPr lang="en-US" sz="3200" b="1" dirty="0">
                <a:ln w="1905"/>
                <a:solidFill>
                  <a:srgbClr val="0070C0"/>
                </a:solidFill>
                <a:effectLst>
                  <a:innerShdw blurRad="69850" dist="43180" dir="5400000">
                    <a:srgbClr val="000000">
                      <a:alpha val="65000"/>
                    </a:srgbClr>
                  </a:innerShdw>
                </a:effectLst>
              </a:rPr>
              <a:t>Dan 9:27  </a:t>
            </a:r>
            <a:r>
              <a:rPr lang="en-US" sz="2400" dirty="0">
                <a:solidFill>
                  <a:schemeClr val="tx1"/>
                </a:solidFill>
              </a:rPr>
              <a:t>And he shall confirm the covenant with many for one week:  and </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a:t>
            </a:r>
            <a:r>
              <a:rPr lang="en-US" sz="2400" b="1" u="sng"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88900">
                    <a:srgbClr val="FFFF00"/>
                  </a:glow>
                  <a:innerShdw blurRad="69850" dist="43180" dir="5400000">
                    <a:srgbClr val="000000">
                      <a:alpha val="65000"/>
                    </a:srgbClr>
                  </a:innerShdw>
                </a:effectLst>
              </a:rPr>
              <a:t>midst</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the week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solidFill>
                  <a:schemeClr val="tx1"/>
                </a:solidFill>
              </a:rPr>
              <a:t>he shall cause </a:t>
            </a:r>
            <a:r>
              <a:rPr lang="en-US" sz="2400" u="sng" dirty="0">
                <a:solidFill>
                  <a:schemeClr val="tx1"/>
                </a:solidFill>
                <a:latin typeface="Arial Black" panose="020B0A04020102020204" pitchFamily="34" charset="0"/>
              </a:rPr>
              <a:t>THE SACRIFICE</a:t>
            </a:r>
            <a:r>
              <a:rPr lang="en-US" sz="2400" dirty="0">
                <a:solidFill>
                  <a:schemeClr val="tx1"/>
                </a:solidFill>
                <a:latin typeface="Arial Black" panose="020B0A04020102020204" pitchFamily="34" charset="0"/>
              </a:rPr>
              <a:t> </a:t>
            </a:r>
            <a:r>
              <a:rPr lang="en-US" sz="2400" dirty="0">
                <a:solidFill>
                  <a:schemeClr val="tx1"/>
                </a:solidFill>
              </a:rPr>
              <a:t>and the       oblation to cease … </a:t>
            </a:r>
            <a:endParaRPr lang="en-US" sz="2800" dirty="0">
              <a:solidFill>
                <a:schemeClr val="tx1"/>
              </a:solidFill>
            </a:endParaRPr>
          </a:p>
          <a:p>
            <a:pPr marL="45720" indent="0">
              <a:buNone/>
            </a:pPr>
            <a:endParaRPr lang="en-US" sz="2400" dirty="0"/>
          </a:p>
        </p:txBody>
      </p:sp>
      <p:sp>
        <p:nvSpPr>
          <p:cNvPr id="5" name="Slide Number Placeholder 4"/>
          <p:cNvSpPr>
            <a:spLocks noGrp="1"/>
          </p:cNvSpPr>
          <p:nvPr>
            <p:ph type="sldNum" sz="quarter" idx="12"/>
          </p:nvPr>
        </p:nvSpPr>
        <p:spPr>
          <a:xfrm>
            <a:off x="7315200" y="6569075"/>
            <a:ext cx="1828800" cy="365125"/>
          </a:xfrm>
        </p:spPr>
        <p:txBody>
          <a:bodyPr/>
          <a:lstStyle/>
          <a:p>
            <a:fld id="{D18E6382-2566-492A-A2A1-417678E32A52}" type="slidenum">
              <a:rPr lang="en-US" smtClean="0"/>
              <a:t>13</a:t>
            </a:fld>
            <a:endParaRPr lang="en-US" dirty="0"/>
          </a:p>
        </p:txBody>
      </p:sp>
      <p:sp>
        <p:nvSpPr>
          <p:cNvPr id="2" name="Title 1"/>
          <p:cNvSpPr>
            <a:spLocks noGrp="1"/>
          </p:cNvSpPr>
          <p:nvPr>
            <p:ph type="title"/>
          </p:nvPr>
        </p:nvSpPr>
        <p:spPr>
          <a:xfrm>
            <a:off x="76200" y="228600"/>
            <a:ext cx="8915400" cy="762000"/>
          </a:xfrm>
        </p:spPr>
        <p:txBody>
          <a:bodyPr/>
          <a:lstStyle/>
          <a:p>
            <a:r>
              <a:rPr lang="en-US" sz="4000" dirty="0">
                <a:solidFill>
                  <a:srgbClr val="009999"/>
                </a:solidFill>
              </a:rPr>
              <a:t>Yahusha – </a:t>
            </a:r>
            <a:r>
              <a:rPr lang="en-US" sz="3600" dirty="0">
                <a:solidFill>
                  <a:srgbClr val="009999"/>
                </a:solidFill>
              </a:rPr>
              <a:t>A </a:t>
            </a:r>
            <a:r>
              <a:rPr lang="en-US" sz="3600" dirty="0">
                <a:ln w="11430">
                  <a:solidFill>
                    <a:srgbClr val="0000FF"/>
                  </a:solidFill>
                </a:ln>
                <a:solidFill>
                  <a:srgbClr val="FF00FF"/>
                </a:solidFill>
              </a:rPr>
              <a:t>Divine Corpse</a:t>
            </a:r>
            <a:r>
              <a:rPr lang="en-US" sz="3600" dirty="0">
                <a:ln w="11430">
                  <a:solidFill>
                    <a:srgbClr val="0000FF"/>
                  </a:solidFill>
                </a:ln>
                <a:solidFill>
                  <a:srgbClr val="009999"/>
                </a:solidFill>
              </a:rPr>
              <a:t> </a:t>
            </a:r>
            <a:r>
              <a:rPr lang="en-US" sz="4000" dirty="0">
                <a:ln w="11430">
                  <a:solidFill>
                    <a:srgbClr val="0000FF"/>
                  </a:solidFill>
                </a:ln>
                <a:solidFill>
                  <a:srgbClr val="009999"/>
                </a:solidFill>
              </a:rPr>
              <a:t>fulfillment</a:t>
            </a:r>
            <a:endParaRPr lang="en-US" sz="2800" dirty="0">
              <a:solidFill>
                <a:srgbClr val="009999"/>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79306556"/>
              </p:ext>
            </p:extLst>
          </p:nvPr>
        </p:nvGraphicFramePr>
        <p:xfrm>
          <a:off x="396221" y="3423920"/>
          <a:ext cx="2895601" cy="91948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9480">
                <a:tc>
                  <a:txBody>
                    <a:bodyPr/>
                    <a:lstStyle/>
                    <a:p>
                      <a:pPr algn="ctr"/>
                      <a:r>
                        <a:rPr lang="en-US" sz="1800" dirty="0">
                          <a:solidFill>
                            <a:srgbClr val="002060"/>
                          </a:solidFill>
                          <a:latin typeface="Comic Sans MS" pitchFamily="66" charset="0"/>
                        </a:rPr>
                        <a:t>1</a:t>
                      </a:r>
                      <a:r>
                        <a:rPr lang="en-US" sz="1800" baseline="30000" dirty="0">
                          <a:solidFill>
                            <a:srgbClr val="002060"/>
                          </a:solidFill>
                          <a:latin typeface="Comic Sans MS" pitchFamily="66" charset="0"/>
                        </a:rPr>
                        <a:t>st</a:t>
                      </a:r>
                      <a:r>
                        <a:rPr lang="en-US" sz="1800" dirty="0">
                          <a:solidFill>
                            <a:srgbClr val="002060"/>
                          </a:solidFill>
                          <a:latin typeface="Comic Sans MS" pitchFamily="66" charset="0"/>
                        </a:rPr>
                        <a:t> Cycle</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2</a:t>
                      </a:r>
                      <a:r>
                        <a:rPr lang="en-US" sz="1800" baseline="30000" dirty="0">
                          <a:solidFill>
                            <a:srgbClr val="002060"/>
                          </a:solidFill>
                          <a:latin typeface="Comic Sans MS" pitchFamily="66" charset="0"/>
                        </a:rPr>
                        <a:t>nd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3</a:t>
                      </a:r>
                      <a:r>
                        <a:rPr lang="en-US" sz="1800" baseline="30000" dirty="0">
                          <a:solidFill>
                            <a:srgbClr val="002060"/>
                          </a:solidFill>
                          <a:latin typeface="Comic Sans MS" pitchFamily="66" charset="0"/>
                        </a:rPr>
                        <a:t>rd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97371784"/>
              </p:ext>
            </p:extLst>
          </p:nvPr>
        </p:nvGraphicFramePr>
        <p:xfrm>
          <a:off x="5945916" y="3429000"/>
          <a:ext cx="2895601" cy="91440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5</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algn="ctr"/>
                      <a:r>
                        <a:rPr lang="en-US" dirty="0">
                          <a:solidFill>
                            <a:srgbClr val="002060"/>
                          </a:solidFill>
                          <a:latin typeface="Comic Sans MS" pitchFamily="66" charset="0"/>
                        </a:rPr>
                        <a:t>6</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err="1">
                          <a:solidFill>
                            <a:srgbClr val="002060"/>
                          </a:solidFill>
                          <a:latin typeface="Comic Sans MS" pitchFamily="66" charset="0"/>
                        </a:rPr>
                        <a:t>Sabb</a:t>
                      </a:r>
                      <a:r>
                        <a:rPr lang="en-US" dirty="0">
                          <a:solidFill>
                            <a:srgbClr val="002060"/>
                          </a:solidFill>
                          <a:latin typeface="Comic Sans MS"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1037473"/>
              </p:ext>
            </p:extLst>
          </p:nvPr>
        </p:nvGraphicFramePr>
        <p:xfrm>
          <a:off x="3505200" y="3352800"/>
          <a:ext cx="990600"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Light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0000">
                          <a:srgbClr val="400040"/>
                        </a:gs>
                        <a:gs pos="84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69936703"/>
              </p:ext>
            </p:extLst>
          </p:nvPr>
        </p:nvGraphicFramePr>
        <p:xfrm>
          <a:off x="3288031" y="3272155"/>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51806098"/>
              </p:ext>
            </p:extLst>
          </p:nvPr>
        </p:nvGraphicFramePr>
        <p:xfrm>
          <a:off x="4736875" y="3352800"/>
          <a:ext cx="990601"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62052912"/>
              </p:ext>
            </p:extLst>
          </p:nvPr>
        </p:nvGraphicFramePr>
        <p:xfrm>
          <a:off x="4523517" y="327279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33206020"/>
              </p:ext>
            </p:extLst>
          </p:nvPr>
        </p:nvGraphicFramePr>
        <p:xfrm>
          <a:off x="5735096" y="3274060"/>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24" name="TextBox 23"/>
          <p:cNvSpPr txBox="1"/>
          <p:nvPr/>
        </p:nvSpPr>
        <p:spPr>
          <a:xfrm rot="19800000">
            <a:off x="4510926" y="2578469"/>
            <a:ext cx="1109357" cy="369332"/>
          </a:xfrm>
          <a:prstGeom prst="rect">
            <a:avLst/>
          </a:prstGeom>
          <a:noFill/>
        </p:spPr>
        <p:txBody>
          <a:bodyPr wrap="square" rtlCol="0">
            <a:spAutoFit/>
          </a:bodyPr>
          <a:lstStyle/>
          <a:p>
            <a:r>
              <a:rPr lang="en-US" dirty="0">
                <a:solidFill>
                  <a:srgbClr val="FFC000"/>
                </a:solidFill>
                <a:effectLst>
                  <a:glow rad="127000">
                    <a:srgbClr val="002060"/>
                  </a:glow>
                </a:effectLst>
              </a:rPr>
              <a:t>12</a:t>
            </a:r>
            <a:r>
              <a:rPr lang="en-US" baseline="30000" dirty="0">
                <a:solidFill>
                  <a:srgbClr val="FFC000"/>
                </a:solidFill>
                <a:effectLst>
                  <a:glow rad="127000">
                    <a:srgbClr val="002060"/>
                  </a:glow>
                </a:effectLst>
              </a:rPr>
              <a:t>th</a:t>
            </a:r>
            <a:r>
              <a:rPr lang="en-US" dirty="0">
                <a:solidFill>
                  <a:srgbClr val="FFC000"/>
                </a:solidFill>
                <a:effectLst>
                  <a:glow rad="127000">
                    <a:srgbClr val="002060"/>
                  </a:glow>
                </a:effectLst>
              </a:rPr>
              <a:t> </a:t>
            </a:r>
            <a:r>
              <a:rPr lang="en-US" dirty="0" err="1">
                <a:solidFill>
                  <a:srgbClr val="FFC000"/>
                </a:solidFill>
                <a:effectLst>
                  <a:glow rad="127000">
                    <a:srgbClr val="002060"/>
                  </a:glow>
                </a:effectLst>
              </a:rPr>
              <a:t>Hr</a:t>
            </a:r>
            <a:endParaRPr lang="en-US" dirty="0">
              <a:solidFill>
                <a:srgbClr val="FFC000"/>
              </a:solidFill>
              <a:effectLst>
                <a:glow rad="127000">
                  <a:srgbClr val="002060"/>
                </a:glow>
              </a:effectLst>
            </a:endParaRPr>
          </a:p>
        </p:txBody>
      </p:sp>
      <p:cxnSp>
        <p:nvCxnSpPr>
          <p:cNvPr id="23" name="Straight Connector 22"/>
          <p:cNvCxnSpPr/>
          <p:nvPr/>
        </p:nvCxnSpPr>
        <p:spPr>
          <a:xfrm flipH="1">
            <a:off x="396221" y="3200400"/>
            <a:ext cx="4030" cy="1447800"/>
          </a:xfrm>
          <a:prstGeom prst="line">
            <a:avLst/>
          </a:prstGeom>
          <a:ln w="76200">
            <a:solidFill>
              <a:schemeClr val="accent5">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76200" y="4871720"/>
            <a:ext cx="8991600" cy="1810167"/>
          </a:xfrm>
          <a:prstGeom prst="wedgeRoundRectCallout">
            <a:avLst>
              <a:gd name="adj1" fmla="val 1485"/>
              <a:gd name="adj2" fmla="val -85397"/>
              <a:gd name="adj3" fmla="val 16667"/>
            </a:avLst>
          </a:prstGeom>
          <a:gradFill flip="none" rotWithShape="1">
            <a:gsLst>
              <a:gs pos="0">
                <a:srgbClr val="009999">
                  <a:tint val="66000"/>
                  <a:satMod val="160000"/>
                  <a:alpha val="83000"/>
                </a:srgbClr>
              </a:gs>
              <a:gs pos="50000">
                <a:srgbClr val="009999">
                  <a:tint val="44500"/>
                  <a:satMod val="160000"/>
                  <a:alpha val="55000"/>
                </a:srgbClr>
              </a:gs>
              <a:gs pos="100000">
                <a:srgbClr val="009999">
                  <a:tint val="23500"/>
                  <a:satMod val="160000"/>
                </a:srgbClr>
              </a:gs>
            </a:gsLst>
            <a:path path="circle">
              <a:fillToRect l="50000" t="50000" r="50000" b="50000"/>
            </a:path>
            <a:tileRect/>
          </a:gradFill>
          <a:ln w="76200">
            <a:solidFill>
              <a:srgbClr val="FF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ln w="3175">
                  <a:solidFill>
                    <a:schemeClr val="tx1"/>
                  </a:solidFill>
                </a:ln>
                <a:solidFill>
                  <a:srgbClr val="8C4C64"/>
                </a:solidFill>
              </a:rPr>
              <a:t>At the moment of sunset, </a:t>
            </a:r>
            <a:r>
              <a:rPr lang="en-CA" sz="2400" u="sng" dirty="0">
                <a:ln w="3175">
                  <a:solidFill>
                    <a:schemeClr val="tx1"/>
                  </a:solidFill>
                </a:ln>
                <a:solidFill>
                  <a:srgbClr val="8C4C64"/>
                </a:solidFill>
              </a:rPr>
              <a:t>the 12</a:t>
            </a:r>
            <a:r>
              <a:rPr lang="en-CA" sz="2400" u="sng" baseline="30000" dirty="0">
                <a:ln w="3175">
                  <a:solidFill>
                    <a:schemeClr val="tx1"/>
                  </a:solidFill>
                </a:ln>
                <a:solidFill>
                  <a:srgbClr val="8C4C64"/>
                </a:solidFill>
              </a:rPr>
              <a:t>th</a:t>
            </a:r>
            <a:r>
              <a:rPr lang="en-CA" sz="2400" u="sng" dirty="0">
                <a:ln w="3175">
                  <a:solidFill>
                    <a:schemeClr val="tx1"/>
                  </a:solidFill>
                </a:ln>
                <a:solidFill>
                  <a:srgbClr val="8C4C64"/>
                </a:solidFill>
              </a:rPr>
              <a:t> hour</a:t>
            </a:r>
            <a:r>
              <a:rPr lang="en-CA" sz="2400" dirty="0">
                <a:ln w="3175">
                  <a:solidFill>
                    <a:schemeClr val="tx1"/>
                  </a:solidFill>
                </a:ln>
                <a:solidFill>
                  <a:srgbClr val="8C4C64"/>
                </a:solidFill>
              </a:rPr>
              <a:t>, </a:t>
            </a:r>
            <a:r>
              <a:rPr lang="en-CA" sz="2400" u="sng" dirty="0">
                <a:ln w="3175">
                  <a:solidFill>
                    <a:schemeClr val="tx1"/>
                  </a:solidFill>
                </a:ln>
                <a:solidFill>
                  <a:srgbClr val="8C4C64"/>
                </a:solidFill>
                <a:latin typeface="Arial Black" panose="020B0A04020102020204" pitchFamily="34" charset="0"/>
              </a:rPr>
              <a:t>THE</a:t>
            </a:r>
            <a:r>
              <a:rPr lang="en-CA" sz="2400" u="sng" dirty="0">
                <a:ln w="3175">
                  <a:solidFill>
                    <a:schemeClr val="tx1"/>
                  </a:solidFill>
                </a:ln>
                <a:solidFill>
                  <a:srgbClr val="8C4C64"/>
                </a:solidFill>
              </a:rPr>
              <a:t> </a:t>
            </a:r>
            <a:r>
              <a:rPr lang="en-CA" sz="2400" b="1" u="sng" dirty="0">
                <a:ln w="3175">
                  <a:solidFill>
                    <a:schemeClr val="tx1"/>
                  </a:solidFill>
                </a:ln>
                <a:solidFill>
                  <a:srgbClr val="8C4C64"/>
                </a:solidFill>
                <a:latin typeface="Arial Black" panose="020B0A04020102020204" pitchFamily="34" charset="0"/>
              </a:rPr>
              <a:t>SACRIFICE</a:t>
            </a:r>
            <a:r>
              <a:rPr lang="en-CA" sz="2400" dirty="0">
                <a:ln w="3175">
                  <a:solidFill>
                    <a:schemeClr val="tx1"/>
                  </a:solidFill>
                </a:ln>
                <a:solidFill>
                  <a:srgbClr val="8C4C64"/>
                </a:solidFill>
              </a:rPr>
              <a:t> of </a:t>
            </a:r>
            <a:r>
              <a:rPr lang="en-CA" sz="2400" b="1" dirty="0">
                <a:ln w="3175">
                  <a:solidFill>
                    <a:schemeClr val="tx1"/>
                  </a:solidFill>
                </a:ln>
                <a:solidFill>
                  <a:srgbClr val="0070C0"/>
                </a:solidFill>
              </a:rPr>
              <a:t>Yahusha</a:t>
            </a:r>
            <a:r>
              <a:rPr lang="en-CA" sz="2400" dirty="0">
                <a:ln w="3175">
                  <a:solidFill>
                    <a:schemeClr val="tx1"/>
                  </a:solidFill>
                </a:ln>
                <a:solidFill>
                  <a:srgbClr val="8C4C64"/>
                </a:solidFill>
              </a:rPr>
              <a:t> TERMINATED.  </a:t>
            </a:r>
            <a:r>
              <a:rPr lang="en-CA" sz="2400" b="1" spc="50" dirty="0">
                <a:ln w="13500">
                  <a:solidFill>
                    <a:schemeClr val="accent1">
                      <a:shade val="2500"/>
                      <a:alpha val="6500"/>
                    </a:schemeClr>
                  </a:solidFill>
                  <a:prstDash val="solid"/>
                </a:ln>
                <a:solidFill>
                  <a:schemeClr val="accent3">
                    <a:lumMod val="75000"/>
                    <a:alpha val="95000"/>
                  </a:schemeClr>
                </a:solidFill>
                <a:effectLst>
                  <a:glow rad="127000">
                    <a:schemeClr val="accent4">
                      <a:lumMod val="20000"/>
                      <a:lumOff val="80000"/>
                    </a:schemeClr>
                  </a:glow>
                  <a:innerShdw blurRad="50900" dist="38500" dir="13500000">
                    <a:srgbClr val="000000">
                      <a:alpha val="60000"/>
                    </a:srgbClr>
                  </a:innerShdw>
                </a:effectLst>
                <a:latin typeface="Comic Sans MS" pitchFamily="66" charset="0"/>
              </a:rPr>
              <a:t>And along with it the blood sacrifices of the sacrificial system of the Aharonic Priesthood were no longer valid.  For eternity! </a:t>
            </a:r>
            <a:endParaRPr lang="en-CA" sz="2800" b="1" u="sng" dirty="0">
              <a:ln w="3175">
                <a:solidFill>
                  <a:srgbClr val="0000FF"/>
                </a:solidFill>
              </a:ln>
              <a:solidFill>
                <a:srgbClr val="FFFF00"/>
              </a:solidFill>
              <a:effectLst>
                <a:glow rad="101600">
                  <a:srgbClr val="FF66CC">
                    <a:alpha val="63000"/>
                  </a:srgbClr>
                </a:glow>
              </a:effectLst>
              <a:latin typeface="Comic Sans MS" panose="030F0702030302020204" pitchFamily="66" charset="0"/>
            </a:endParaRPr>
          </a:p>
        </p:txBody>
      </p:sp>
      <p:cxnSp>
        <p:nvCxnSpPr>
          <p:cNvPr id="16" name="Straight Connector 15"/>
          <p:cNvCxnSpPr/>
          <p:nvPr/>
        </p:nvCxnSpPr>
        <p:spPr>
          <a:xfrm rot="-60000" flipH="1">
            <a:off x="4447317" y="2160495"/>
            <a:ext cx="48484" cy="2711225"/>
          </a:xfrm>
          <a:prstGeom prst="line">
            <a:avLst/>
          </a:prstGeom>
          <a:ln w="76200">
            <a:solidFill>
              <a:srgbClr val="FFC000"/>
            </a:solidFill>
            <a:headEnd type="diamond" w="med" len="med"/>
            <a:tailEnd type="diamond" w="med" len="med"/>
          </a:ln>
          <a:effectLst>
            <a:glow rad="127000">
              <a:srgbClr val="00FF99"/>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Sun 2">
            <a:extLst>
              <a:ext uri="{FF2B5EF4-FFF2-40B4-BE49-F238E27FC236}">
                <a16:creationId xmlns:a16="http://schemas.microsoft.com/office/drawing/2014/main" id="{CEAD327D-C00E-06CF-10F4-A160968FA0E9}"/>
              </a:ext>
            </a:extLst>
          </p:cNvPr>
          <p:cNvSpPr/>
          <p:nvPr/>
        </p:nvSpPr>
        <p:spPr>
          <a:xfrm>
            <a:off x="8636000" y="-23713"/>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385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750"/>
                                        <p:tgtEl>
                                          <p:spTgt spid="24"/>
                                        </p:tgtEl>
                                      </p:cBhvr>
                                    </p:animEffect>
                                  </p:childTnLst>
                                </p:cTn>
                              </p:par>
                            </p:childTnLst>
                          </p:cTn>
                        </p:par>
                        <p:par>
                          <p:cTn id="11" fill="hold">
                            <p:stCondLst>
                              <p:cond delay="1500"/>
                            </p:stCondLst>
                            <p:childTnLst>
                              <p:par>
                                <p:cTn id="12" presetID="35" presetClass="emph" presetSubtype="0" repeatCount="5000" fill="hold" nodeType="afterEffect">
                                  <p:stCondLst>
                                    <p:cond delay="0"/>
                                  </p:stCondLst>
                                  <p:childTnLst>
                                    <p:anim calcmode="discrete" valueType="str">
                                      <p:cBhvr>
                                        <p:cTn id="13" dur="1000" fill="hold"/>
                                        <p:tgtEl>
                                          <p:spTgt spid="16"/>
                                        </p:tgtEl>
                                        <p:attrNameLst>
                                          <p:attrName>style.visibility</p:attrName>
                                        </p:attrNameLst>
                                      </p:cBhvr>
                                      <p:tavLst>
                                        <p:tav tm="0">
                                          <p:val>
                                            <p:strVal val="hidden"/>
                                          </p:val>
                                        </p:tav>
                                        <p:tav tm="50000">
                                          <p:val>
                                            <p:strVal val="visible"/>
                                          </p:val>
                                        </p:tav>
                                      </p:tavLst>
                                    </p:anim>
                                  </p:childTnLst>
                                </p:cTn>
                              </p:par>
                              <p:par>
                                <p:cTn id="14" presetID="22" presetClass="entr" presetSubtype="4" fill="hold" nodeType="withEffect">
                                  <p:stCondLst>
                                    <p:cond delay="220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000"/>
                                        <p:tgtEl>
                                          <p:spTgt spid="14"/>
                                        </p:tgtEl>
                                      </p:cBhvr>
                                    </p:animEffect>
                                  </p:childTnLst>
                                </p:cTn>
                              </p:par>
                              <p:par>
                                <p:cTn id="17" presetID="21" presetClass="entr" presetSubtype="8"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wheel(8)">
                                      <p:cBhvr>
                                        <p:cTn id="19" dur="1500"/>
                                        <p:tgtEl>
                                          <p:spTgt spid="19"/>
                                        </p:tgtEl>
                                      </p:cBhvr>
                                    </p:animEffect>
                                  </p:childTnLst>
                                </p:cTn>
                              </p:par>
                            </p:childTnLst>
                          </p:cTn>
                        </p:par>
                        <p:par>
                          <p:cTn id="20" fill="hold">
                            <p:stCondLst>
                              <p:cond delay="6500"/>
                            </p:stCondLst>
                            <p:childTnLst>
                              <p:par>
                                <p:cTn id="21" presetID="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1500"/>
                                        <p:tgtEl>
                                          <p:spTgt spid="13"/>
                                        </p:tgtEl>
                                      </p:cBhvr>
                                    </p:animEffect>
                                  </p:childTnLst>
                                </p:cTn>
                              </p:par>
                            </p:childTnLst>
                          </p:cTn>
                        </p:par>
                        <p:par>
                          <p:cTn id="24" fill="hold">
                            <p:stCondLst>
                              <p:cond delay="80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27289076"/>
              </p:ext>
            </p:extLst>
          </p:nvPr>
        </p:nvGraphicFramePr>
        <p:xfrm>
          <a:off x="396221" y="2025642"/>
          <a:ext cx="2895601" cy="91948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9480">
                <a:tc>
                  <a:txBody>
                    <a:bodyPr/>
                    <a:lstStyle/>
                    <a:p>
                      <a:pPr algn="ctr"/>
                      <a:r>
                        <a:rPr lang="en-US" sz="1800" dirty="0">
                          <a:solidFill>
                            <a:srgbClr val="002060"/>
                          </a:solidFill>
                          <a:latin typeface="Comic Sans MS" pitchFamily="66" charset="0"/>
                        </a:rPr>
                        <a:t>1</a:t>
                      </a:r>
                      <a:r>
                        <a:rPr lang="en-US" sz="1800" baseline="30000" dirty="0">
                          <a:solidFill>
                            <a:srgbClr val="002060"/>
                          </a:solidFill>
                          <a:latin typeface="Comic Sans MS" pitchFamily="66" charset="0"/>
                        </a:rPr>
                        <a:t>st</a:t>
                      </a:r>
                      <a:r>
                        <a:rPr lang="en-US" sz="1800" dirty="0">
                          <a:solidFill>
                            <a:srgbClr val="002060"/>
                          </a:solidFill>
                          <a:latin typeface="Comic Sans MS" pitchFamily="66" charset="0"/>
                        </a:rPr>
                        <a:t> Cycle</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2</a:t>
                      </a:r>
                      <a:r>
                        <a:rPr lang="en-US" sz="1800" baseline="30000" dirty="0">
                          <a:solidFill>
                            <a:srgbClr val="002060"/>
                          </a:solidFill>
                          <a:latin typeface="Comic Sans MS" pitchFamily="66" charset="0"/>
                        </a:rPr>
                        <a:t>nd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3</a:t>
                      </a:r>
                      <a:r>
                        <a:rPr lang="en-US" sz="1800" baseline="30000" dirty="0">
                          <a:solidFill>
                            <a:srgbClr val="002060"/>
                          </a:solidFill>
                          <a:latin typeface="Comic Sans MS" pitchFamily="66" charset="0"/>
                        </a:rPr>
                        <a:t>rd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56240105"/>
              </p:ext>
            </p:extLst>
          </p:nvPr>
        </p:nvGraphicFramePr>
        <p:xfrm>
          <a:off x="5930676" y="2030722"/>
          <a:ext cx="2895601" cy="91440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5</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algn="ctr"/>
                      <a:r>
                        <a:rPr lang="en-US" dirty="0">
                          <a:solidFill>
                            <a:srgbClr val="002060"/>
                          </a:solidFill>
                          <a:latin typeface="Comic Sans MS" pitchFamily="66" charset="0"/>
                        </a:rPr>
                        <a:t>6</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err="1">
                          <a:solidFill>
                            <a:srgbClr val="002060"/>
                          </a:solidFill>
                          <a:latin typeface="Comic Sans MS" pitchFamily="66" charset="0"/>
                        </a:rPr>
                        <a:t>Sabb</a:t>
                      </a:r>
                      <a:r>
                        <a:rPr lang="en-US" dirty="0">
                          <a:solidFill>
                            <a:srgbClr val="002060"/>
                          </a:solidFill>
                          <a:latin typeface="Comic Sans MS"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63315916"/>
              </p:ext>
            </p:extLst>
          </p:nvPr>
        </p:nvGraphicFramePr>
        <p:xfrm>
          <a:off x="3505200" y="1954522"/>
          <a:ext cx="990600"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Light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0000">
                          <a:srgbClr val="400040"/>
                        </a:gs>
                        <a:gs pos="84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51589321"/>
              </p:ext>
            </p:extLst>
          </p:nvPr>
        </p:nvGraphicFramePr>
        <p:xfrm>
          <a:off x="3288031" y="1873877"/>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6949237"/>
              </p:ext>
            </p:extLst>
          </p:nvPr>
        </p:nvGraphicFramePr>
        <p:xfrm>
          <a:off x="4721635" y="1954522"/>
          <a:ext cx="990601"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20549895"/>
              </p:ext>
            </p:extLst>
          </p:nvPr>
        </p:nvGraphicFramePr>
        <p:xfrm>
          <a:off x="4508277" y="1874512"/>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02627715"/>
              </p:ext>
            </p:extLst>
          </p:nvPr>
        </p:nvGraphicFramePr>
        <p:xfrm>
          <a:off x="5719856" y="1875782"/>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24" name="TextBox 23"/>
          <p:cNvSpPr txBox="1"/>
          <p:nvPr/>
        </p:nvSpPr>
        <p:spPr>
          <a:xfrm rot="19800000">
            <a:off x="4569409" y="1513823"/>
            <a:ext cx="1109357" cy="369332"/>
          </a:xfrm>
          <a:prstGeom prst="rect">
            <a:avLst/>
          </a:prstGeom>
          <a:noFill/>
        </p:spPr>
        <p:txBody>
          <a:bodyPr wrap="square" rtlCol="0">
            <a:spAutoFit/>
          </a:bodyPr>
          <a:lstStyle/>
          <a:p>
            <a:r>
              <a:rPr lang="en-US" dirty="0">
                <a:solidFill>
                  <a:srgbClr val="FFC000"/>
                </a:solidFill>
                <a:effectLst>
                  <a:glow rad="127000">
                    <a:srgbClr val="002060"/>
                  </a:glow>
                </a:effectLst>
              </a:rPr>
              <a:t>12</a:t>
            </a:r>
            <a:r>
              <a:rPr lang="en-US" baseline="30000" dirty="0">
                <a:solidFill>
                  <a:srgbClr val="FFC000"/>
                </a:solidFill>
                <a:effectLst>
                  <a:glow rad="127000">
                    <a:srgbClr val="002060"/>
                  </a:glow>
                </a:effectLst>
              </a:rPr>
              <a:t>th</a:t>
            </a:r>
            <a:r>
              <a:rPr lang="en-US" dirty="0">
                <a:solidFill>
                  <a:srgbClr val="FFC000"/>
                </a:solidFill>
                <a:effectLst>
                  <a:glow rad="127000">
                    <a:srgbClr val="002060"/>
                  </a:glow>
                </a:effectLst>
              </a:rPr>
              <a:t> </a:t>
            </a:r>
            <a:r>
              <a:rPr lang="en-US" dirty="0" err="1">
                <a:solidFill>
                  <a:srgbClr val="FFC000"/>
                </a:solidFill>
                <a:effectLst>
                  <a:glow rad="127000">
                    <a:srgbClr val="002060"/>
                  </a:glow>
                </a:effectLst>
              </a:rPr>
              <a:t>Hr</a:t>
            </a:r>
            <a:endParaRPr lang="en-US" dirty="0">
              <a:solidFill>
                <a:srgbClr val="FFC000"/>
              </a:solidFill>
              <a:effectLst>
                <a:glow rad="127000">
                  <a:srgbClr val="002060"/>
                </a:glow>
              </a:effectLst>
            </a:endParaRPr>
          </a:p>
        </p:txBody>
      </p:sp>
      <p:cxnSp>
        <p:nvCxnSpPr>
          <p:cNvPr id="23" name="Straight Connector 22"/>
          <p:cNvCxnSpPr/>
          <p:nvPr/>
        </p:nvCxnSpPr>
        <p:spPr>
          <a:xfrm flipH="1">
            <a:off x="396221" y="1802122"/>
            <a:ext cx="4030" cy="1447800"/>
          </a:xfrm>
          <a:prstGeom prst="line">
            <a:avLst/>
          </a:prstGeom>
          <a:ln w="76200">
            <a:solidFill>
              <a:schemeClr val="accent5">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44390" y="3429000"/>
            <a:ext cx="9067800" cy="3406320"/>
          </a:xfrm>
          <a:prstGeom prst="wedgeRoundRectCallout">
            <a:avLst>
              <a:gd name="adj1" fmla="val 1948"/>
              <a:gd name="adj2" fmla="val -68346"/>
              <a:gd name="adj3" fmla="val 16667"/>
            </a:avLst>
          </a:prstGeom>
          <a:gradFill flip="none" rotWithShape="1">
            <a:gsLst>
              <a:gs pos="0">
                <a:srgbClr val="009999">
                  <a:tint val="66000"/>
                  <a:satMod val="160000"/>
                  <a:alpha val="83000"/>
                </a:srgbClr>
              </a:gs>
              <a:gs pos="50000">
                <a:srgbClr val="009999">
                  <a:tint val="44500"/>
                  <a:satMod val="160000"/>
                  <a:alpha val="55000"/>
                </a:srgbClr>
              </a:gs>
              <a:gs pos="100000">
                <a:srgbClr val="009999">
                  <a:tint val="23500"/>
                  <a:satMod val="160000"/>
                </a:srgbClr>
              </a:gs>
            </a:gsLst>
            <a:path path="circle">
              <a:fillToRect l="50000" t="50000" r="50000" b="50000"/>
            </a:path>
            <a:tileRect/>
          </a:gradFill>
          <a:ln w="76200">
            <a:solidFill>
              <a:srgbClr val="FF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US" sz="2400" b="1" dirty="0">
                <a:ln/>
                <a:solidFill>
                  <a:schemeClr val="tx1"/>
                </a:solidFill>
              </a:rPr>
              <a:t>3 PM - </a:t>
            </a:r>
            <a:r>
              <a:rPr lang="en-US" sz="2400" b="1" dirty="0">
                <a:ln/>
                <a:solidFill>
                  <a:srgbClr val="0000FF"/>
                </a:solidFill>
              </a:rPr>
              <a:t>Yahusha’s</a:t>
            </a:r>
            <a:r>
              <a:rPr lang="en-US" sz="2400" b="1" dirty="0">
                <a:ln/>
                <a:solidFill>
                  <a:srgbClr val="DE6C36"/>
                </a:solidFill>
              </a:rPr>
              <a:t> </a:t>
            </a:r>
            <a:r>
              <a:rPr lang="en-US" sz="2400" b="1" u="sng" dirty="0">
                <a:ln/>
                <a:solidFill>
                  <a:srgbClr val="DE6C36"/>
                </a:solidFill>
              </a:rPr>
              <a:t>LIFE</a:t>
            </a:r>
            <a:r>
              <a:rPr lang="en-US" sz="2400" b="1" dirty="0">
                <a:ln/>
                <a:solidFill>
                  <a:srgbClr val="DE6C36"/>
                </a:solidFill>
              </a:rPr>
              <a:t> expired.  At sunset, </a:t>
            </a:r>
            <a:r>
              <a:rPr lang="en-US" sz="2400" b="1" u="sng" dirty="0">
                <a:ln/>
                <a:solidFill>
                  <a:srgbClr val="DE6C36"/>
                </a:solidFill>
              </a:rPr>
              <a:t>ALL sacrifices</a:t>
            </a:r>
            <a:r>
              <a:rPr lang="en-US" sz="2400" b="1" dirty="0">
                <a:ln/>
                <a:solidFill>
                  <a:srgbClr val="DE6C36"/>
                </a:solidFill>
              </a:rPr>
              <a:t> were terminated </a:t>
            </a:r>
            <a:r>
              <a:rPr lang="en-US" sz="2400" b="1" u="sng" dirty="0">
                <a:ln/>
                <a:solidFill>
                  <a:srgbClr val="DE6C36"/>
                </a:solidFill>
                <a:effectLst>
                  <a:outerShdw blurRad="38100" dist="38100" dir="2700000" algn="tl">
                    <a:srgbClr val="000000">
                      <a:alpha val="43137"/>
                    </a:srgbClr>
                  </a:outerShdw>
                </a:effectLst>
              </a:rPr>
              <a:t>forever</a:t>
            </a:r>
            <a:r>
              <a:rPr lang="en-US" sz="2400" b="1" dirty="0">
                <a:ln/>
                <a:solidFill>
                  <a:srgbClr val="DE6C36"/>
                </a:solidFill>
              </a:rPr>
              <a:t> – Dan 9:27 “midst of the week.” From </a:t>
            </a:r>
            <a:r>
              <a:rPr lang="en-US" sz="2400" b="1" dirty="0">
                <a:ln/>
                <a:solidFill>
                  <a:schemeClr val="tx1"/>
                </a:solidFill>
              </a:rPr>
              <a:t>3 PM </a:t>
            </a:r>
            <a:r>
              <a:rPr lang="en-US" sz="2400" b="1" dirty="0">
                <a:ln/>
                <a:solidFill>
                  <a:srgbClr val="DE6C36"/>
                </a:solidFill>
              </a:rPr>
              <a:t>to </a:t>
            </a:r>
            <a:r>
              <a:rPr lang="en-US" sz="2400" b="1" dirty="0">
                <a:ln>
                  <a:solidFill>
                    <a:sysClr val="windowText" lastClr="000000"/>
                  </a:solidFill>
                </a:ln>
                <a:solidFill>
                  <a:srgbClr val="DE6C36"/>
                </a:solidFill>
                <a:effectLst>
                  <a:glow rad="127000">
                    <a:srgbClr val="FFFF00"/>
                  </a:glow>
                </a:effectLst>
              </a:rPr>
              <a:t>ereb,</a:t>
            </a:r>
            <a:r>
              <a:rPr lang="en-US" sz="2400" b="1" dirty="0">
                <a:ln/>
                <a:solidFill>
                  <a:srgbClr val="DE6C36"/>
                </a:solidFill>
              </a:rPr>
              <a:t> </a:t>
            </a:r>
            <a:r>
              <a:rPr lang="en-CA" sz="2400" b="1" dirty="0">
                <a:ln w="3175">
                  <a:solidFill>
                    <a:prstClr val="black"/>
                  </a:solidFill>
                </a:ln>
                <a:solidFill>
                  <a:srgbClr val="0070C0"/>
                </a:solidFill>
              </a:rPr>
              <a:t>Yahusha</a:t>
            </a:r>
            <a:r>
              <a:rPr lang="en-CA" sz="2400" dirty="0">
                <a:ln w="3175">
                  <a:solidFill>
                    <a:prstClr val="black"/>
                  </a:solidFill>
                </a:ln>
                <a:solidFill>
                  <a:srgbClr val="0000FF"/>
                </a:solidFill>
              </a:rPr>
              <a:t> was </a:t>
            </a:r>
            <a:r>
              <a:rPr lang="en-CA" sz="2400" u="sng" dirty="0">
                <a:ln w="3175">
                  <a:solidFill>
                    <a:prstClr val="black"/>
                  </a:solidFill>
                </a:ln>
                <a:solidFill>
                  <a:srgbClr val="0000FF"/>
                </a:solidFill>
              </a:rPr>
              <a:t>still</a:t>
            </a:r>
            <a:r>
              <a:rPr lang="en-CA" sz="2400" dirty="0">
                <a:ln w="3175">
                  <a:solidFill>
                    <a:prstClr val="black"/>
                  </a:solidFill>
                </a:ln>
                <a:solidFill>
                  <a:srgbClr val="0000FF"/>
                </a:solidFill>
              </a:rPr>
              <a:t> a “Divine Corpse”</a:t>
            </a:r>
            <a:r>
              <a:rPr lang="en-CA" sz="2400" dirty="0">
                <a:ln w="3175">
                  <a:solidFill>
                    <a:prstClr val="black"/>
                  </a:solidFill>
                </a:ln>
                <a:solidFill>
                  <a:srgbClr val="8C4C64"/>
                </a:solidFill>
              </a:rPr>
              <a:t> – </a:t>
            </a:r>
            <a:r>
              <a:rPr lang="en-CA" sz="2400" b="1" u="sng" dirty="0">
                <a:ln w="3175">
                  <a:solidFill>
                    <a:srgbClr val="0000FF"/>
                  </a:solidFill>
                </a:ln>
                <a:solidFill>
                  <a:srgbClr val="FFFF00"/>
                </a:solidFill>
                <a:effectLst>
                  <a:glow rad="101600">
                    <a:srgbClr val="FF66CC">
                      <a:alpha val="63000"/>
                    </a:srgbClr>
                  </a:glow>
                </a:effectLst>
                <a:latin typeface="Comic Sans MS" panose="030F0702030302020204" pitchFamily="66" charset="0"/>
              </a:rPr>
              <a:t>IN WAITING</a:t>
            </a:r>
            <a:r>
              <a:rPr lang="en-CA" sz="2400" b="1" dirty="0">
                <a:ln w="3175">
                  <a:solidFill>
                    <a:srgbClr val="0000FF"/>
                  </a:solidFill>
                </a:ln>
                <a:solidFill>
                  <a:srgbClr val="FFFF00"/>
                </a:solidFill>
                <a:effectLst>
                  <a:glow rad="101600">
                    <a:srgbClr val="FF66CC">
                      <a:alpha val="63000"/>
                    </a:srgbClr>
                  </a:glow>
                </a:effectLst>
                <a:latin typeface="Comic Sans MS" panose="030F0702030302020204" pitchFamily="66" charset="0"/>
              </a:rPr>
              <a:t>! </a:t>
            </a:r>
            <a:r>
              <a:rPr lang="en-CA" sz="2400" b="1" u="sng" dirty="0">
                <a:ln w="3175">
                  <a:solidFill>
                    <a:srgbClr val="0000FF"/>
                  </a:solidFill>
                </a:ln>
                <a:solidFill>
                  <a:srgbClr val="FFFF00"/>
                </a:solidFill>
                <a:effectLst>
                  <a:glow rad="101600">
                    <a:srgbClr val="00FF99"/>
                  </a:glow>
                </a:effectLst>
                <a:latin typeface="Comic Sans MS" panose="030F0702030302020204" pitchFamily="66" charset="0"/>
              </a:rPr>
              <a:t>After sunset</a:t>
            </a:r>
            <a:r>
              <a:rPr lang="en-CA" sz="2400" b="1" dirty="0">
                <a:ln w="3175">
                  <a:solidFill>
                    <a:srgbClr val="0000FF"/>
                  </a:solidFill>
                </a:ln>
                <a:solidFill>
                  <a:srgbClr val="FFFF00"/>
                </a:solidFill>
                <a:effectLst>
                  <a:glow rad="101600">
                    <a:srgbClr val="00FF99"/>
                  </a:glow>
                </a:effectLst>
                <a:latin typeface="Comic Sans MS" panose="030F0702030302020204" pitchFamily="66" charset="0"/>
              </a:rPr>
              <a:t>, </a:t>
            </a:r>
            <a:r>
              <a:rPr lang="en-CA" sz="2400" b="1" dirty="0">
                <a:ln w="3175">
                  <a:solidFill>
                    <a:srgbClr val="0000FF"/>
                  </a:solidFill>
                </a:ln>
                <a:solidFill>
                  <a:srgbClr val="FFFF00"/>
                </a:solidFill>
                <a:effectLst>
                  <a:glow rad="101600">
                    <a:srgbClr val="FF66CC">
                      <a:alpha val="63000"/>
                    </a:srgbClr>
                  </a:glow>
                </a:effectLst>
                <a:latin typeface="Comic Sans MS" panose="030F0702030302020204" pitchFamily="66" charset="0"/>
              </a:rPr>
              <a:t>Yoseph requested and removed </a:t>
            </a:r>
            <a:r>
              <a:rPr lang="en-US" sz="2400" b="1" dirty="0">
                <a:ln/>
                <a:solidFill>
                  <a:srgbClr val="0000FF"/>
                </a:solidFill>
              </a:rPr>
              <a:t>Yahusha’s body</a:t>
            </a:r>
            <a:r>
              <a:rPr lang="en-US" sz="2400" b="1" dirty="0">
                <a:ln/>
                <a:solidFill>
                  <a:srgbClr val="DE6C36"/>
                </a:solidFill>
              </a:rPr>
              <a:t> </a:t>
            </a:r>
            <a:r>
              <a:rPr lang="en-CA" sz="2400" b="1" dirty="0">
                <a:ln w="3175">
                  <a:solidFill>
                    <a:srgbClr val="0000FF"/>
                  </a:solidFill>
                </a:ln>
                <a:solidFill>
                  <a:srgbClr val="FFFF00"/>
                </a:solidFill>
                <a:effectLst>
                  <a:glow rad="101600">
                    <a:srgbClr val="FF66CC">
                      <a:alpha val="63000"/>
                    </a:srgbClr>
                  </a:glow>
                </a:effectLst>
                <a:latin typeface="Comic Sans MS" panose="030F0702030302020204" pitchFamily="66" charset="0"/>
              </a:rPr>
              <a:t>from the tree </a:t>
            </a:r>
            <a:r>
              <a:rPr lang="en-US" sz="2400" b="1" dirty="0">
                <a:ln/>
                <a:solidFill>
                  <a:srgbClr val="DE6C36"/>
                </a:solidFill>
              </a:rPr>
              <a:t>for </a:t>
            </a:r>
            <a:r>
              <a:rPr lang="en-US" sz="2400" b="1" dirty="0">
                <a:ln/>
                <a:solidFill>
                  <a:schemeClr val="tx1"/>
                </a:solidFill>
              </a:rPr>
              <a:t>Burial </a:t>
            </a:r>
            <a:r>
              <a:rPr lang="en-US" sz="2400" b="1" u="sng" dirty="0">
                <a:ln>
                  <a:solidFill>
                    <a:sysClr val="windowText" lastClr="000000"/>
                  </a:solidFill>
                </a:ln>
                <a:solidFill>
                  <a:sysClr val="windowText" lastClr="000000"/>
                </a:solidFill>
                <a:effectLst>
                  <a:glow rad="127000">
                    <a:srgbClr val="AFDDFF"/>
                  </a:glow>
                </a:effectLst>
              </a:rPr>
              <a:t>PREPARATIONS</a:t>
            </a:r>
            <a:r>
              <a:rPr lang="en-US" sz="2400" b="1" dirty="0">
                <a:ln>
                  <a:solidFill>
                    <a:sysClr val="windowText" lastClr="000000"/>
                  </a:solidFill>
                </a:ln>
                <a:solidFill>
                  <a:srgbClr val="DE6C36"/>
                </a:solidFill>
                <a:effectLst>
                  <a:glow rad="127000">
                    <a:srgbClr val="AFDDFF"/>
                  </a:glow>
                </a:effectLst>
              </a:rPr>
              <a:t> </a:t>
            </a:r>
            <a:br>
              <a:rPr lang="en-US" sz="2400" b="1" dirty="0">
                <a:ln>
                  <a:solidFill>
                    <a:sysClr val="windowText" lastClr="000000"/>
                  </a:solidFill>
                </a:ln>
                <a:solidFill>
                  <a:srgbClr val="DE6C36"/>
                </a:solidFill>
                <a:effectLst>
                  <a:glow rad="127000">
                    <a:srgbClr val="AFDDFF"/>
                  </a:glow>
                </a:effectLst>
              </a:rPr>
            </a:br>
            <a:r>
              <a:rPr lang="en-CA" sz="2400" b="1" dirty="0">
                <a:ln w="3175">
                  <a:solidFill>
                    <a:srgbClr val="0000FF"/>
                  </a:solidFill>
                </a:ln>
                <a:solidFill>
                  <a:srgbClr val="FFFF00"/>
                </a:solidFill>
                <a:effectLst>
                  <a:glow rad="101600">
                    <a:srgbClr val="FF66CC">
                      <a:alpha val="63000"/>
                    </a:srgbClr>
                  </a:glow>
                </a:effectLst>
                <a:latin typeface="Comic Sans MS" panose="030F0702030302020204" pitchFamily="66" charset="0"/>
              </a:rPr>
              <a:t>on the </a:t>
            </a:r>
            <a:r>
              <a:rPr lang="en-US" sz="2400" b="1" dirty="0">
                <a:ln>
                  <a:solidFill>
                    <a:sysClr val="windowText" lastClr="000000"/>
                  </a:solidFill>
                </a:ln>
                <a:solidFill>
                  <a:srgbClr val="FFFF00"/>
                </a:solidFill>
                <a:effectLst>
                  <a:glow rad="127000">
                    <a:srgbClr val="AFDDFF"/>
                  </a:glow>
                </a:effectLst>
              </a:rPr>
              <a:t>“</a:t>
            </a:r>
            <a:r>
              <a:rPr lang="en-US" sz="2400" b="1" u="sng" dirty="0">
                <a:ln>
                  <a:solidFill>
                    <a:sysClr val="windowText" lastClr="000000"/>
                  </a:solidFill>
                </a:ln>
                <a:solidFill>
                  <a:srgbClr val="FFFF00"/>
                </a:solidFill>
                <a:effectLst>
                  <a:glow rad="127000">
                    <a:srgbClr val="AFDDFF"/>
                  </a:glow>
                </a:effectLst>
              </a:rPr>
              <a:t>Pre</a:t>
            </a:r>
            <a:r>
              <a:rPr lang="en-US" sz="2400" b="1" dirty="0">
                <a:ln>
                  <a:solidFill>
                    <a:sysClr val="windowText" lastClr="000000"/>
                  </a:solidFill>
                </a:ln>
                <a:solidFill>
                  <a:srgbClr val="FFFF00"/>
                </a:solidFill>
                <a:effectLst>
                  <a:glow rad="127000">
                    <a:srgbClr val="AFDDFF"/>
                  </a:glow>
                </a:effectLst>
              </a:rPr>
              <a:t>p</a:t>
            </a:r>
            <a:r>
              <a:rPr lang="en-US" sz="2400" b="1" u="sng" dirty="0">
                <a:ln>
                  <a:solidFill>
                    <a:sysClr val="windowText" lastClr="000000"/>
                  </a:solidFill>
                </a:ln>
                <a:solidFill>
                  <a:srgbClr val="FFFF00"/>
                </a:solidFill>
                <a:effectLst>
                  <a:glow rad="127000">
                    <a:srgbClr val="AFDDFF"/>
                  </a:glow>
                </a:effectLst>
              </a:rPr>
              <a:t>aration of the Pesach</a:t>
            </a:r>
            <a:r>
              <a:rPr lang="en-US" sz="2400" b="1" dirty="0">
                <a:ln>
                  <a:solidFill>
                    <a:sysClr val="windowText" lastClr="000000"/>
                  </a:solidFill>
                </a:ln>
                <a:solidFill>
                  <a:srgbClr val="FFFF00"/>
                </a:solidFill>
                <a:effectLst>
                  <a:glow rad="127000">
                    <a:srgbClr val="AFDDFF"/>
                  </a:glow>
                </a:effectLst>
              </a:rPr>
              <a:t>”</a:t>
            </a:r>
            <a:r>
              <a:rPr lang="en-US" sz="1200" b="1" dirty="0">
                <a:ln>
                  <a:solidFill>
                    <a:sysClr val="windowText" lastClr="000000"/>
                  </a:solidFill>
                </a:ln>
                <a:solidFill>
                  <a:srgbClr val="FFFF00"/>
                </a:solidFill>
                <a:effectLst>
                  <a:glow rad="127000">
                    <a:srgbClr val="AFDDFF"/>
                  </a:glow>
                </a:effectLst>
              </a:rPr>
              <a:t> </a:t>
            </a:r>
            <a:r>
              <a:rPr lang="en-US" sz="1600" b="1" dirty="0">
                <a:ln>
                  <a:solidFill>
                    <a:sysClr val="windowText" lastClr="000000"/>
                  </a:solidFill>
                </a:ln>
                <a:solidFill>
                  <a:srgbClr val="DE6C36"/>
                </a:solidFill>
                <a:effectLst>
                  <a:glow rad="127000">
                    <a:srgbClr val="AFDDFF"/>
                  </a:glow>
                </a:effectLst>
              </a:rPr>
              <a:t>(John 19:14) </a:t>
            </a:r>
            <a:r>
              <a:rPr lang="en-US" sz="2400" b="1" u="sng" dirty="0">
                <a:ln>
                  <a:solidFill>
                    <a:sysClr val="windowText" lastClr="000000"/>
                  </a:solidFill>
                </a:ln>
                <a:solidFill>
                  <a:schemeClr val="tx1"/>
                </a:solidFill>
                <a:effectLst>
                  <a:glow rad="127000">
                    <a:srgbClr val="AFDDFF"/>
                  </a:glow>
                </a:effectLst>
              </a:rPr>
              <a:t>Ni</a:t>
            </a:r>
            <a:r>
              <a:rPr lang="en-US" sz="2400" b="1" dirty="0">
                <a:ln>
                  <a:solidFill>
                    <a:sysClr val="windowText" lastClr="000000"/>
                  </a:solidFill>
                </a:ln>
                <a:solidFill>
                  <a:schemeClr val="tx1"/>
                </a:solidFill>
                <a:effectLst>
                  <a:glow rad="127000">
                    <a:srgbClr val="AFDDFF"/>
                  </a:glow>
                </a:effectLst>
              </a:rPr>
              <a:t>g</a:t>
            </a:r>
            <a:r>
              <a:rPr lang="en-US" sz="2400" b="1" u="sng" dirty="0">
                <a:ln>
                  <a:solidFill>
                    <a:sysClr val="windowText" lastClr="000000"/>
                  </a:solidFill>
                </a:ln>
                <a:solidFill>
                  <a:schemeClr val="tx1"/>
                </a:solidFill>
                <a:effectLst>
                  <a:glow rad="127000">
                    <a:srgbClr val="AFDDFF"/>
                  </a:glow>
                </a:effectLst>
              </a:rPr>
              <a:t>ht Season</a:t>
            </a:r>
            <a:r>
              <a:rPr lang="en-US" sz="2400" b="1" dirty="0">
                <a:ln>
                  <a:solidFill>
                    <a:sysClr val="windowText" lastClr="000000"/>
                  </a:solidFill>
                </a:ln>
                <a:solidFill>
                  <a:schemeClr val="tx1"/>
                </a:solidFill>
                <a:effectLst>
                  <a:glow rad="127000">
                    <a:srgbClr val="AFDDFF"/>
                  </a:glow>
                </a:effectLst>
              </a:rPr>
              <a:t>.</a:t>
            </a:r>
            <a:r>
              <a:rPr lang="en-US" sz="2400" b="1" dirty="0">
                <a:ln/>
                <a:solidFill>
                  <a:schemeClr val="tx1"/>
                </a:solidFill>
              </a:rPr>
              <a:t> </a:t>
            </a:r>
          </a:p>
          <a:p>
            <a:pPr lvl="0" algn="ctr"/>
            <a:r>
              <a:rPr lang="en-US" sz="2400" b="1" dirty="0">
                <a:ln/>
                <a:solidFill>
                  <a:srgbClr val="0000FF"/>
                </a:solidFill>
                <a:latin typeface="Arial Black" panose="020B0A04020102020204" pitchFamily="34" charset="0"/>
              </a:rPr>
              <a:t>His “Waiting”</a:t>
            </a:r>
            <a:r>
              <a:rPr lang="en-US" sz="2400" b="1" dirty="0">
                <a:ln/>
                <a:solidFill>
                  <a:srgbClr val="DE6C36"/>
                </a:solidFill>
                <a:latin typeface="Arial Black" panose="020B0A04020102020204" pitchFamily="34" charset="0"/>
              </a:rPr>
              <a:t> </a:t>
            </a:r>
            <a:r>
              <a:rPr lang="en-US" sz="2400" b="1" dirty="0">
                <a:ln/>
                <a:solidFill>
                  <a:srgbClr val="DE6C36"/>
                </a:solidFill>
              </a:rPr>
              <a:t>required the burial </a:t>
            </a:r>
            <a:r>
              <a:rPr lang="en-US" sz="2400" b="1" u="sng" dirty="0">
                <a:ln/>
                <a:solidFill>
                  <a:schemeClr val="tx1"/>
                </a:solidFill>
              </a:rPr>
              <a:t>PREPARATION PROCESS </a:t>
            </a:r>
            <a:r>
              <a:rPr lang="en-US" sz="2400" b="1" dirty="0">
                <a:ln/>
                <a:solidFill>
                  <a:srgbClr val="DE6C36"/>
                </a:solidFill>
              </a:rPr>
              <a:t>to </a:t>
            </a:r>
            <a:r>
              <a:rPr lang="en-US" sz="2400" b="1" u="sng" dirty="0">
                <a:ln/>
                <a:solidFill>
                  <a:srgbClr val="0000FF"/>
                </a:solidFill>
                <a:effectLst>
                  <a:glow rad="127000">
                    <a:srgbClr val="FFFF00"/>
                  </a:glow>
                </a:effectLst>
                <a:latin typeface="Arial Black" panose="020B0A04020102020204" pitchFamily="34" charset="0"/>
              </a:rPr>
              <a:t>fulfill</a:t>
            </a:r>
            <a:r>
              <a:rPr lang="en-US" sz="2400" b="1" dirty="0">
                <a:ln/>
                <a:solidFill>
                  <a:srgbClr val="DE6C36"/>
                </a:solidFill>
              </a:rPr>
              <a:t> the strict statutes pertaining to </a:t>
            </a:r>
            <a:r>
              <a:rPr lang="en-US" sz="2400" b="1" dirty="0">
                <a:ln/>
                <a:solidFill>
                  <a:srgbClr val="C00000"/>
                </a:solidFill>
              </a:rPr>
              <a:t>Passover Lamb, </a:t>
            </a:r>
            <a:r>
              <a:rPr lang="en-US" sz="2400" b="1" u="sng" dirty="0">
                <a:ln/>
                <a:solidFill>
                  <a:schemeClr val="tx1"/>
                </a:solidFill>
              </a:rPr>
              <a:t>AND</a:t>
            </a:r>
            <a:r>
              <a:rPr lang="en-US" sz="2400" b="1" dirty="0">
                <a:ln/>
                <a:solidFill>
                  <a:srgbClr val="DE6C36"/>
                </a:solidFill>
              </a:rPr>
              <a:t> - the </a:t>
            </a:r>
            <a:r>
              <a:rPr lang="en-US" sz="2400" b="1" u="sng" dirty="0">
                <a:ln/>
                <a:solidFill>
                  <a:srgbClr val="FF0000"/>
                </a:solidFill>
              </a:rPr>
              <a:t>red heifer</a:t>
            </a:r>
            <a:r>
              <a:rPr lang="en-US" sz="2400" b="1" dirty="0">
                <a:ln/>
                <a:solidFill>
                  <a:srgbClr val="FF0000"/>
                </a:solidFill>
              </a:rPr>
              <a:t> </a:t>
            </a:r>
            <a:r>
              <a:rPr lang="en-US" sz="2400" b="1" dirty="0">
                <a:ln/>
                <a:solidFill>
                  <a:srgbClr val="DE6C36"/>
                </a:solidFill>
              </a:rPr>
              <a:t>sacrifice - </a:t>
            </a:r>
            <a:r>
              <a:rPr lang="en-US" sz="2400" b="1" dirty="0">
                <a:ln/>
                <a:solidFill>
                  <a:srgbClr val="0000FF"/>
                </a:solidFill>
                <a:latin typeface="Arial Black" panose="020B0A04020102020204" pitchFamily="34" charset="0"/>
              </a:rPr>
              <a:t>by </a:t>
            </a:r>
            <a:r>
              <a:rPr lang="en-US" sz="2400" b="1" dirty="0">
                <a:ln/>
                <a:solidFill>
                  <a:srgbClr val="0000FF"/>
                </a:solidFill>
                <a:effectLst>
                  <a:glow rad="127000">
                    <a:srgbClr val="FFFF00"/>
                  </a:glow>
                  <a:outerShdw blurRad="50800" dist="50800" dir="5400000" sx="102000" sy="102000" algn="ctr" rotWithShape="0">
                    <a:srgbClr val="FF00FF"/>
                  </a:outerShdw>
                </a:effectLst>
                <a:latin typeface="Snap ITC" panose="04040A07060A02020202" pitchFamily="82" charset="0"/>
              </a:rPr>
              <a:t>Dawn!</a:t>
            </a:r>
          </a:p>
        </p:txBody>
      </p:sp>
      <p:cxnSp>
        <p:nvCxnSpPr>
          <p:cNvPr id="16" name="Straight Connector 15"/>
          <p:cNvCxnSpPr>
            <a:cxnSpLocks/>
          </p:cNvCxnSpPr>
          <p:nvPr/>
        </p:nvCxnSpPr>
        <p:spPr>
          <a:xfrm>
            <a:off x="4472139" y="1143000"/>
            <a:ext cx="0" cy="2106922"/>
          </a:xfrm>
          <a:prstGeom prst="line">
            <a:avLst/>
          </a:prstGeom>
          <a:ln w="76200">
            <a:solidFill>
              <a:srgbClr val="FFC000"/>
            </a:solidFill>
            <a:headEnd type="diamond" w="med" len="med"/>
            <a:tailEnd type="diamond" w="med" len="med"/>
          </a:ln>
          <a:effectLst>
            <a:glow rad="127000">
              <a:srgbClr val="00FF99"/>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7086600" y="6454116"/>
            <a:ext cx="1828800" cy="365125"/>
          </a:xfrm>
        </p:spPr>
        <p:txBody>
          <a:bodyPr/>
          <a:lstStyle/>
          <a:p>
            <a:fld id="{D18E6382-2566-492A-A2A1-417678E32A52}" type="slidenum">
              <a:rPr lang="en-US" smtClean="0"/>
              <a:t>14</a:t>
            </a:fld>
            <a:endParaRPr lang="en-US" dirty="0"/>
          </a:p>
        </p:txBody>
      </p:sp>
      <p:cxnSp>
        <p:nvCxnSpPr>
          <p:cNvPr id="25" name="Straight Connector 24">
            <a:extLst>
              <a:ext uri="{FF2B5EF4-FFF2-40B4-BE49-F238E27FC236}">
                <a16:creationId xmlns:a16="http://schemas.microsoft.com/office/drawing/2014/main" id="{69F4D1CC-9E69-4B38-9417-D744587A71EF}"/>
              </a:ext>
            </a:extLst>
          </p:cNvPr>
          <p:cNvCxnSpPr>
            <a:cxnSpLocks/>
          </p:cNvCxnSpPr>
          <p:nvPr/>
        </p:nvCxnSpPr>
        <p:spPr>
          <a:xfrm>
            <a:off x="4267200" y="1064646"/>
            <a:ext cx="0" cy="992754"/>
          </a:xfrm>
          <a:prstGeom prst="line">
            <a:avLst/>
          </a:prstGeom>
          <a:ln w="381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61E6DE-61C9-43DF-B6C6-6E41F9E17D7A}"/>
              </a:ext>
            </a:extLst>
          </p:cNvPr>
          <p:cNvCxnSpPr>
            <a:cxnSpLocks/>
          </p:cNvCxnSpPr>
          <p:nvPr/>
        </p:nvCxnSpPr>
        <p:spPr>
          <a:xfrm>
            <a:off x="4000500" y="1447800"/>
            <a:ext cx="0" cy="506722"/>
          </a:xfrm>
          <a:prstGeom prst="line">
            <a:avLst/>
          </a:prstGeom>
          <a:ln w="38100">
            <a:solidFill>
              <a:schemeClr val="tx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42CD6-73B7-45C7-99B3-61866E7F279D}"/>
              </a:ext>
            </a:extLst>
          </p:cNvPr>
          <p:cNvCxnSpPr>
            <a:cxnSpLocks/>
          </p:cNvCxnSpPr>
          <p:nvPr/>
        </p:nvCxnSpPr>
        <p:spPr>
          <a:xfrm>
            <a:off x="3733800" y="1802122"/>
            <a:ext cx="0" cy="333632"/>
          </a:xfrm>
          <a:prstGeom prst="line">
            <a:avLst/>
          </a:prstGeom>
          <a:ln w="381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4" name="Speech Bubble: Rectangle with Corners Rounded 33">
            <a:extLst>
              <a:ext uri="{FF2B5EF4-FFF2-40B4-BE49-F238E27FC236}">
                <a16:creationId xmlns:a16="http://schemas.microsoft.com/office/drawing/2014/main" id="{34F4D369-2014-49B6-8B70-A28513D9A300}"/>
              </a:ext>
            </a:extLst>
          </p:cNvPr>
          <p:cNvSpPr/>
          <p:nvPr/>
        </p:nvSpPr>
        <p:spPr>
          <a:xfrm>
            <a:off x="734534" y="1720842"/>
            <a:ext cx="2107500" cy="305435"/>
          </a:xfrm>
          <a:prstGeom prst="wedgeRoundRectCallout">
            <a:avLst>
              <a:gd name="adj1" fmla="val 85738"/>
              <a:gd name="adj2" fmla="val -15891"/>
              <a:gd name="adj3" fmla="val 16667"/>
            </a:avLst>
          </a:prstGeom>
          <a:solidFill>
            <a:schemeClr val="accent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r>
              <a:rPr lang="en-CA" baseline="30000" dirty="0">
                <a:solidFill>
                  <a:sysClr val="windowText" lastClr="000000"/>
                </a:solidFill>
              </a:rPr>
              <a:t>rd</a:t>
            </a:r>
            <a:r>
              <a:rPr lang="en-CA" dirty="0">
                <a:solidFill>
                  <a:sysClr val="windowText" lastClr="000000"/>
                </a:solidFill>
              </a:rPr>
              <a:t> hr. from </a:t>
            </a:r>
            <a:r>
              <a:rPr lang="en-CA" b="1" dirty="0">
                <a:solidFill>
                  <a:sysClr val="windowText" lastClr="000000"/>
                </a:solidFill>
                <a:effectLst>
                  <a:glow rad="88900">
                    <a:srgbClr val="FFFF00"/>
                  </a:glow>
                  <a:outerShdw blurRad="50800" dist="50800" dir="5400000" sx="102000" sy="102000" algn="ctr" rotWithShape="0">
                    <a:srgbClr val="8BF6FB"/>
                  </a:outerShdw>
                </a:effectLst>
              </a:rPr>
              <a:t>Dawn</a:t>
            </a:r>
            <a:endParaRPr lang="en-CA" dirty="0">
              <a:solidFill>
                <a:sysClr val="windowText" lastClr="000000"/>
              </a:solidFill>
            </a:endParaRPr>
          </a:p>
        </p:txBody>
      </p:sp>
      <p:sp>
        <p:nvSpPr>
          <p:cNvPr id="35" name="Speech Bubble: Rectangle with Corners Rounded 34">
            <a:extLst>
              <a:ext uri="{FF2B5EF4-FFF2-40B4-BE49-F238E27FC236}">
                <a16:creationId xmlns:a16="http://schemas.microsoft.com/office/drawing/2014/main" id="{A1F3C5A9-F414-4698-B76B-C2DCA2670740}"/>
              </a:ext>
            </a:extLst>
          </p:cNvPr>
          <p:cNvSpPr/>
          <p:nvPr/>
        </p:nvSpPr>
        <p:spPr>
          <a:xfrm>
            <a:off x="1016700" y="1378743"/>
            <a:ext cx="2107500" cy="320970"/>
          </a:xfrm>
          <a:prstGeom prst="wedgeRoundRectCallout">
            <a:avLst>
              <a:gd name="adj1" fmla="val 85738"/>
              <a:gd name="adj2" fmla="val -15891"/>
              <a:gd name="adj3" fmla="val 16667"/>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6</a:t>
            </a:r>
            <a:r>
              <a:rPr lang="en-CA" baseline="30000" dirty="0">
                <a:solidFill>
                  <a:schemeClr val="bg1"/>
                </a:solidFill>
              </a:rPr>
              <a:t>th</a:t>
            </a:r>
            <a:r>
              <a:rPr lang="en-CA" dirty="0">
                <a:solidFill>
                  <a:schemeClr val="bg1"/>
                </a:solidFill>
              </a:rPr>
              <a:t> hr. from </a:t>
            </a:r>
            <a:r>
              <a:rPr lang="en-CA" b="1" dirty="0">
                <a:ln>
                  <a:solidFill>
                    <a:srgbClr val="002060"/>
                  </a:solidFill>
                </a:ln>
                <a:solidFill>
                  <a:schemeClr val="bg1"/>
                </a:solidFill>
                <a:effectLst>
                  <a:glow rad="88900">
                    <a:srgbClr val="FFFF00"/>
                  </a:glow>
                  <a:outerShdw blurRad="50800" dist="50800" dir="5400000" sx="102000" sy="102000" algn="ctr" rotWithShape="0">
                    <a:srgbClr val="8BF6FB"/>
                  </a:outerShdw>
                </a:effectLst>
              </a:rPr>
              <a:t>Dawn</a:t>
            </a:r>
            <a:endParaRPr lang="en-CA" dirty="0">
              <a:ln>
                <a:solidFill>
                  <a:srgbClr val="002060"/>
                </a:solidFill>
              </a:ln>
              <a:solidFill>
                <a:schemeClr val="bg1"/>
              </a:solidFill>
            </a:endParaRPr>
          </a:p>
        </p:txBody>
      </p:sp>
      <p:sp>
        <p:nvSpPr>
          <p:cNvPr id="36" name="Speech Bubble: Rectangle with Corners Rounded 35">
            <a:extLst>
              <a:ext uri="{FF2B5EF4-FFF2-40B4-BE49-F238E27FC236}">
                <a16:creationId xmlns:a16="http://schemas.microsoft.com/office/drawing/2014/main" id="{31BBD4D2-A18F-4644-BECE-319C4F119B3D}"/>
              </a:ext>
            </a:extLst>
          </p:cNvPr>
          <p:cNvSpPr/>
          <p:nvPr/>
        </p:nvSpPr>
        <p:spPr>
          <a:xfrm>
            <a:off x="1322899" y="1036484"/>
            <a:ext cx="2107500" cy="320970"/>
          </a:xfrm>
          <a:prstGeom prst="wedgeRoundRectCallout">
            <a:avLst>
              <a:gd name="adj1" fmla="val 85738"/>
              <a:gd name="adj2" fmla="val -15891"/>
              <a:gd name="adj3" fmla="val 16667"/>
            </a:avLst>
          </a:prstGeom>
          <a:solidFill>
            <a:schemeClr val="accent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9</a:t>
            </a:r>
            <a:r>
              <a:rPr lang="en-CA" baseline="30000" dirty="0">
                <a:solidFill>
                  <a:sysClr val="windowText" lastClr="000000"/>
                </a:solidFill>
              </a:rPr>
              <a:t>th</a:t>
            </a:r>
            <a:r>
              <a:rPr lang="en-CA" dirty="0">
                <a:solidFill>
                  <a:sysClr val="windowText" lastClr="000000"/>
                </a:solidFill>
              </a:rPr>
              <a:t> hr. from </a:t>
            </a:r>
            <a:r>
              <a:rPr lang="en-CA" b="1" dirty="0">
                <a:solidFill>
                  <a:sysClr val="windowText" lastClr="000000"/>
                </a:solidFill>
                <a:effectLst>
                  <a:glow rad="88900">
                    <a:srgbClr val="FFFF00"/>
                  </a:glow>
                  <a:outerShdw blurRad="50800" dist="50800" dir="5400000" sx="102000" sy="102000" algn="ctr" rotWithShape="0">
                    <a:srgbClr val="8BF6FB"/>
                  </a:outerShdw>
                </a:effectLst>
              </a:rPr>
              <a:t>Dawn</a:t>
            </a:r>
          </a:p>
        </p:txBody>
      </p:sp>
      <p:sp>
        <p:nvSpPr>
          <p:cNvPr id="38" name="Speech Bubble: Rectangle with Corners Rounded 37">
            <a:extLst>
              <a:ext uri="{FF2B5EF4-FFF2-40B4-BE49-F238E27FC236}">
                <a16:creationId xmlns:a16="http://schemas.microsoft.com/office/drawing/2014/main" id="{5EFDB6AB-DFDB-4CB4-A3AE-B26677753A73}"/>
              </a:ext>
            </a:extLst>
          </p:cNvPr>
          <p:cNvSpPr/>
          <p:nvPr/>
        </p:nvSpPr>
        <p:spPr>
          <a:xfrm flipH="1">
            <a:off x="5439079" y="1070934"/>
            <a:ext cx="2285991" cy="320970"/>
          </a:xfrm>
          <a:prstGeom prst="wedgeRoundRectCallout">
            <a:avLst>
              <a:gd name="adj1" fmla="val 85738"/>
              <a:gd name="adj2" fmla="val -15891"/>
              <a:gd name="adj3" fmla="val 16667"/>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12</a:t>
            </a:r>
            <a:r>
              <a:rPr lang="en-CA" baseline="30000" dirty="0">
                <a:solidFill>
                  <a:schemeClr val="bg1"/>
                </a:solidFill>
              </a:rPr>
              <a:t>th</a:t>
            </a:r>
            <a:r>
              <a:rPr lang="en-CA" dirty="0">
                <a:solidFill>
                  <a:schemeClr val="bg1"/>
                </a:solidFill>
              </a:rPr>
              <a:t> hr. from </a:t>
            </a:r>
            <a:r>
              <a:rPr lang="en-CA" b="1" dirty="0">
                <a:ln>
                  <a:solidFill>
                    <a:srgbClr val="002060"/>
                  </a:solidFill>
                </a:ln>
                <a:solidFill>
                  <a:schemeClr val="bg1"/>
                </a:solidFill>
                <a:effectLst>
                  <a:glow rad="88900">
                    <a:srgbClr val="FFFF00"/>
                  </a:glow>
                  <a:outerShdw blurRad="50800" dist="50800" dir="5400000" sx="102000" sy="102000" algn="ctr" rotWithShape="0">
                    <a:srgbClr val="8BF6FB"/>
                  </a:outerShdw>
                </a:effectLst>
              </a:rPr>
              <a:t>Dawn</a:t>
            </a:r>
            <a:endParaRPr lang="en-CA" dirty="0">
              <a:ln>
                <a:solidFill>
                  <a:srgbClr val="002060"/>
                </a:solidFill>
              </a:ln>
              <a:solidFill>
                <a:schemeClr val="bg1"/>
              </a:solidFill>
            </a:endParaRPr>
          </a:p>
        </p:txBody>
      </p:sp>
      <p:sp>
        <p:nvSpPr>
          <p:cNvPr id="39" name="Title 1">
            <a:extLst>
              <a:ext uri="{FF2B5EF4-FFF2-40B4-BE49-F238E27FC236}">
                <a16:creationId xmlns:a16="http://schemas.microsoft.com/office/drawing/2014/main" id="{38CC687C-FF8D-4715-909E-835935D1E3ED}"/>
              </a:ext>
            </a:extLst>
          </p:cNvPr>
          <p:cNvSpPr>
            <a:spLocks noGrp="1"/>
          </p:cNvSpPr>
          <p:nvPr>
            <p:ph type="title"/>
          </p:nvPr>
        </p:nvSpPr>
        <p:spPr>
          <a:xfrm>
            <a:off x="76200" y="228600"/>
            <a:ext cx="8555770" cy="762000"/>
          </a:xfrm>
        </p:spPr>
        <p:txBody>
          <a:bodyPr/>
          <a:lstStyle/>
          <a:p>
            <a:r>
              <a:rPr lang="en-US" sz="3600" dirty="0">
                <a:solidFill>
                  <a:schemeClr val="tx1"/>
                </a:solidFill>
              </a:rPr>
              <a:t>Preparation</a:t>
            </a:r>
            <a:r>
              <a:rPr lang="en-US" sz="3600" dirty="0">
                <a:solidFill>
                  <a:srgbClr val="009999"/>
                </a:solidFill>
              </a:rPr>
              <a:t> Fulfillment Requirements</a:t>
            </a:r>
          </a:p>
        </p:txBody>
      </p:sp>
      <p:sp>
        <p:nvSpPr>
          <p:cNvPr id="2" name="Sun 1">
            <a:extLst>
              <a:ext uri="{FF2B5EF4-FFF2-40B4-BE49-F238E27FC236}">
                <a16:creationId xmlns:a16="http://schemas.microsoft.com/office/drawing/2014/main" id="{07BDB004-5112-2291-24C9-69C4E5920068}"/>
              </a:ext>
            </a:extLst>
          </p:cNvPr>
          <p:cNvSpPr/>
          <p:nvPr/>
        </p:nvSpPr>
        <p:spPr>
          <a:xfrm>
            <a:off x="8572277" y="302385"/>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678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75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wipe(left)">
                                      <p:cBhvr>
                                        <p:cTn id="12" dur="75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wipe(left)">
                                      <p:cBhvr>
                                        <p:cTn id="17" dur="75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wipe(left)">
                                      <p:cBhvr>
                                        <p:cTn id="22" dur="750"/>
                                        <p:tgtEl>
                                          <p:spTgt spid="38">
                                            <p:txEl>
                                              <p:pRg st="0" end="0"/>
                                            </p:txEl>
                                          </p:spTgt>
                                        </p:tgtEl>
                                      </p:cBhvr>
                                    </p:animEffect>
                                  </p:childTnLst>
                                </p:cTn>
                              </p:par>
                            </p:childTnLst>
                          </p:cTn>
                        </p:par>
                        <p:par>
                          <p:cTn id="23" fill="hold">
                            <p:stCondLst>
                              <p:cond delay="75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0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75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1000"/>
                                        <p:tgtEl>
                                          <p:spTgt spid="14"/>
                                        </p:tgtEl>
                                      </p:cBhvr>
                                    </p:animEffect>
                                  </p:childTnLst>
                                </p:cTn>
                              </p:par>
                              <p:par>
                                <p:cTn id="33" presetID="35" presetClass="emph" presetSubtype="0" repeatCount="5000" fill="hold" nodeType="withEffect">
                                  <p:stCondLst>
                                    <p:cond delay="0"/>
                                  </p:stCondLst>
                                  <p:childTnLst>
                                    <p:anim calcmode="discrete" valueType="str">
                                      <p:cBhvr>
                                        <p:cTn id="34"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8)">
                                      <p:cBhvr>
                                        <p:cTn id="39" dur="1500"/>
                                        <p:tgtEl>
                                          <p:spTgt spid="19"/>
                                        </p:tgtEl>
                                      </p:cBhvr>
                                    </p:animEffect>
                                  </p:childTnLst>
                                </p:cTn>
                              </p:par>
                            </p:childTnLst>
                          </p:cTn>
                        </p:par>
                        <p:par>
                          <p:cTn id="40" fill="hold">
                            <p:stCondLst>
                              <p:cond delay="1500"/>
                            </p:stCondLst>
                            <p:childTnLst>
                              <p:par>
                                <p:cTn id="41" presetID="9" presetClass="entr" presetSubtype="0" fill="hold" nodeType="afterEffect">
                                  <p:stCondLst>
                                    <p:cond delay="2000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childTnLst>
                          </p:cTn>
                        </p:par>
                        <p:par>
                          <p:cTn id="44" fill="hold">
                            <p:stCondLst>
                              <p:cond delay="23000"/>
                            </p:stCondLst>
                            <p:childTnLst>
                              <p:par>
                                <p:cTn id="45" presetID="2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000"/>
                                        <p:tgtEl>
                                          <p:spTgt spid="15"/>
                                        </p:tgtEl>
                                      </p:cBhvr>
                                    </p:animEffect>
                                  </p:childTnLst>
                                </p:cTn>
                              </p:par>
                            </p:childTnLst>
                          </p:cTn>
                        </p:par>
                        <p:par>
                          <p:cTn id="48" fill="hold">
                            <p:stCondLst>
                              <p:cond delay="24000"/>
                            </p:stCondLst>
                            <p:childTnLst>
                              <p:par>
                                <p:cTn id="49" presetID="9" presetClass="entr" presetSubtype="0" fill="hold" nodeType="afterEffect">
                                  <p:stCondLst>
                                    <p:cond delay="100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52400" y="1062315"/>
            <a:ext cx="8763000" cy="4724400"/>
          </a:xfrm>
        </p:spPr>
        <p:txBody>
          <a:bodyPr>
            <a:normAutofit/>
            <a:scene3d>
              <a:camera prst="orthographicFront"/>
              <a:lightRig rig="threePt" dir="t"/>
            </a:scene3d>
            <a:sp3d extrusionH="57150">
              <a:bevelT w="38100" h="38100" prst="angle"/>
            </a:sp3d>
          </a:bodyPr>
          <a:lstStyle/>
          <a:p>
            <a:pPr marL="45720" lv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rPr>
              <a:t>If the day commences at   “sunset”   …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rPr>
              <a:t>what marks the exact “midst of the week”?</a:t>
            </a:r>
          </a:p>
          <a:p>
            <a:pPr marL="45720" lvl="0" indent="0" algn="r">
              <a:buNone/>
            </a:pPr>
            <a:r>
              <a:rPr lang="en-US" sz="2000" dirty="0">
                <a:solidFill>
                  <a:schemeClr val="tx1"/>
                </a:solidFill>
              </a:rPr>
              <a:t>  Can this option for the “midst of the week” hour fulfill the Dan 9:27 prophecy and align with the quote from Josephus?  </a:t>
            </a:r>
            <a:endParaRPr lang="en-US" sz="1600" dirty="0"/>
          </a:p>
        </p:txBody>
      </p:sp>
      <p:sp>
        <p:nvSpPr>
          <p:cNvPr id="6" name="Content Placeholder 2"/>
          <p:cNvSpPr txBox="1">
            <a:spLocks/>
          </p:cNvSpPr>
          <p:nvPr/>
        </p:nvSpPr>
        <p:spPr>
          <a:xfrm>
            <a:off x="1219200" y="3027599"/>
            <a:ext cx="7577454" cy="509110"/>
          </a:xfrm>
          <a:prstGeom prst="rect">
            <a:avLst/>
          </a:prstGeom>
          <a:solidFill>
            <a:srgbClr val="AFDDFF"/>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Count out 3½ days </a:t>
            </a:r>
            <a:r>
              <a:rPr lang="en-US" sz="2400" b="1" dirty="0">
                <a:ln w="1905"/>
                <a:solidFill>
                  <a:srgbClr val="FF0000"/>
                </a:solidFill>
                <a:effectLst>
                  <a:innerShdw blurRad="69850" dist="43180" dir="5400000">
                    <a:srgbClr val="000000">
                      <a:alpha val="65000"/>
                    </a:srgbClr>
                  </a:innerShdw>
                </a:effectLst>
                <a:latin typeface="Comic Sans MS" pitchFamily="66" charset="0"/>
              </a:rPr>
              <a:t>again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for this tricky question!</a:t>
            </a:r>
            <a:endParaRPr lang="en-US" sz="2400" b="1" dirty="0">
              <a:ln w="1905"/>
              <a:solidFill>
                <a:srgbClr val="0000FF"/>
              </a:solidFill>
              <a:effectLst>
                <a:innerShdw blurRad="69850" dist="43180" dir="5400000">
                  <a:srgbClr val="000000">
                    <a:alpha val="65000"/>
                  </a:srgbClr>
                </a:innerShdw>
              </a:effectLst>
              <a:latin typeface="Comic Sans MS" pitchFamily="66" charset="0"/>
            </a:endParaRP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15</a:t>
            </a:fld>
            <a:endParaRPr lang="en-US" dirty="0"/>
          </a:p>
        </p:txBody>
      </p:sp>
      <p:sp>
        <p:nvSpPr>
          <p:cNvPr id="2" name="Title 1"/>
          <p:cNvSpPr>
            <a:spLocks noGrp="1"/>
          </p:cNvSpPr>
          <p:nvPr>
            <p:ph type="title"/>
          </p:nvPr>
        </p:nvSpPr>
        <p:spPr>
          <a:xfrm>
            <a:off x="76200" y="228600"/>
            <a:ext cx="8915400" cy="762000"/>
          </a:xfrm>
        </p:spPr>
        <p:txBody>
          <a:bodyPr/>
          <a:lstStyle/>
          <a:p>
            <a:r>
              <a:rPr lang="en-US" sz="4000" dirty="0">
                <a:solidFill>
                  <a:srgbClr val="009999"/>
                </a:solidFill>
              </a:rPr>
              <a:t>Charting the </a:t>
            </a:r>
            <a:r>
              <a:rPr lang="en-US" sz="4000" dirty="0">
                <a:solidFill>
                  <a:schemeClr val="accent3">
                    <a:lumMod val="50000"/>
                  </a:schemeClr>
                </a:solidFill>
              </a:rPr>
              <a:t>“sunset” </a:t>
            </a:r>
            <a:r>
              <a:rPr lang="en-US" sz="4000" dirty="0">
                <a:solidFill>
                  <a:srgbClr val="009999"/>
                </a:solidFill>
              </a:rPr>
              <a:t>Day-start</a:t>
            </a:r>
          </a:p>
        </p:txBody>
      </p:sp>
      <p:graphicFrame>
        <p:nvGraphicFramePr>
          <p:cNvPr id="3" name="Table 2"/>
          <p:cNvGraphicFramePr>
            <a:graphicFrameLocks noGrp="1"/>
          </p:cNvGraphicFramePr>
          <p:nvPr>
            <p:extLst>
              <p:ext uri="{D42A27DB-BD31-4B8C-83A1-F6EECF244321}">
                <p14:modId xmlns:p14="http://schemas.microsoft.com/office/powerpoint/2010/main" val="589561863"/>
              </p:ext>
            </p:extLst>
          </p:nvPr>
        </p:nvGraphicFramePr>
        <p:xfrm>
          <a:off x="509587" y="3993673"/>
          <a:ext cx="8253413" cy="761999"/>
        </p:xfrm>
        <a:graphic>
          <a:graphicData uri="http://schemas.openxmlformats.org/drawingml/2006/table">
            <a:tbl>
              <a:tblPr>
                <a:effectLst>
                  <a:innerShdw blurRad="63500" dist="50800" dir="5400000">
                    <a:prstClr val="black">
                      <a:alpha val="50000"/>
                    </a:prstClr>
                  </a:innerShdw>
                </a:effectLst>
                <a:tableStyleId>{16D9F66E-5EB9-4882-86FB-DCBF35E3C3E4}</a:tableStyleId>
              </a:tblPr>
              <a:tblGrid>
                <a:gridCol w="1179059">
                  <a:extLst>
                    <a:ext uri="{9D8B030D-6E8A-4147-A177-3AD203B41FA5}">
                      <a16:colId xmlns:a16="http://schemas.microsoft.com/office/drawing/2014/main" val="20000"/>
                    </a:ext>
                  </a:extLst>
                </a:gridCol>
                <a:gridCol w="1179059">
                  <a:extLst>
                    <a:ext uri="{9D8B030D-6E8A-4147-A177-3AD203B41FA5}">
                      <a16:colId xmlns:a16="http://schemas.microsoft.com/office/drawing/2014/main" val="20001"/>
                    </a:ext>
                  </a:extLst>
                </a:gridCol>
                <a:gridCol w="1179059">
                  <a:extLst>
                    <a:ext uri="{9D8B030D-6E8A-4147-A177-3AD203B41FA5}">
                      <a16:colId xmlns:a16="http://schemas.microsoft.com/office/drawing/2014/main" val="20002"/>
                    </a:ext>
                  </a:extLst>
                </a:gridCol>
                <a:gridCol w="1179059">
                  <a:extLst>
                    <a:ext uri="{9D8B030D-6E8A-4147-A177-3AD203B41FA5}">
                      <a16:colId xmlns:a16="http://schemas.microsoft.com/office/drawing/2014/main" val="20003"/>
                    </a:ext>
                  </a:extLst>
                </a:gridCol>
                <a:gridCol w="1179059">
                  <a:extLst>
                    <a:ext uri="{9D8B030D-6E8A-4147-A177-3AD203B41FA5}">
                      <a16:colId xmlns:a16="http://schemas.microsoft.com/office/drawing/2014/main" val="20004"/>
                    </a:ext>
                  </a:extLst>
                </a:gridCol>
                <a:gridCol w="1179059">
                  <a:extLst>
                    <a:ext uri="{9D8B030D-6E8A-4147-A177-3AD203B41FA5}">
                      <a16:colId xmlns:a16="http://schemas.microsoft.com/office/drawing/2014/main" val="20005"/>
                    </a:ext>
                  </a:extLst>
                </a:gridCol>
                <a:gridCol w="1179059">
                  <a:extLst>
                    <a:ext uri="{9D8B030D-6E8A-4147-A177-3AD203B41FA5}">
                      <a16:colId xmlns:a16="http://schemas.microsoft.com/office/drawing/2014/main" val="20006"/>
                    </a:ext>
                  </a:extLst>
                </a:gridCol>
              </a:tblGrid>
              <a:tr h="761999">
                <a:tc>
                  <a:txBody>
                    <a:bodyPr/>
                    <a:lstStyle/>
                    <a:p>
                      <a:pPr marR="0" indent="0" algn="ctr" rtl="0">
                        <a:lnSpc>
                          <a:spcPct val="119000"/>
                        </a:lnSpc>
                        <a:spcBef>
                          <a:spcPts val="0"/>
                        </a:spcBef>
                        <a:spcAft>
                          <a:spcPts val="600"/>
                        </a:spcAft>
                      </a:pPr>
                      <a:r>
                        <a:rPr lang="en-US" sz="1600" b="1" kern="1400" dirty="0">
                          <a:solidFill>
                            <a:srgbClr val="002060"/>
                          </a:solidFill>
                          <a:effectLst>
                            <a:glow rad="127000">
                              <a:schemeClr val="bg1"/>
                            </a:glow>
                          </a:effectLst>
                        </a:rPr>
                        <a:t>1</a:t>
                      </a:r>
                      <a:r>
                        <a:rPr lang="en-US" sz="1600" b="1" kern="1400" baseline="30000" dirty="0">
                          <a:solidFill>
                            <a:srgbClr val="002060"/>
                          </a:solidFill>
                          <a:effectLst>
                            <a:glow rad="127000">
                              <a:schemeClr val="bg1"/>
                            </a:glow>
                          </a:effectLst>
                        </a:rPr>
                        <a:t>st</a:t>
                      </a:r>
                      <a:r>
                        <a:rPr lang="en-US" sz="1600" b="1" kern="1400" dirty="0">
                          <a:solidFill>
                            <a:srgbClr val="002060"/>
                          </a:solidFill>
                          <a:effectLst>
                            <a:glow rad="127000">
                              <a:schemeClr val="bg1"/>
                            </a:glow>
                          </a:effectLst>
                        </a:rPr>
                        <a:t> </a:t>
                      </a:r>
                      <a:r>
                        <a:rPr lang="en-US" sz="1400" b="1" kern="1400" dirty="0">
                          <a:solidFill>
                            <a:srgbClr val="002060"/>
                          </a:solidFill>
                          <a:effectLst>
                            <a:glow rad="127000">
                              <a:schemeClr val="bg1"/>
                            </a:glow>
                          </a:effectLst>
                        </a:rPr>
                        <a:t>Cycle</a:t>
                      </a:r>
                      <a:br>
                        <a:rPr lang="en-US" sz="1600" b="1" kern="1400" dirty="0">
                          <a:solidFill>
                            <a:srgbClr val="002060"/>
                          </a:solidFill>
                          <a:effectLst>
                            <a:glow rad="127000">
                              <a:schemeClr val="bg1"/>
                            </a:glow>
                          </a:effectLst>
                        </a:rPr>
                      </a:br>
                      <a:r>
                        <a:rPr lang="en-US" sz="1400" b="1" kern="1400" dirty="0">
                          <a:solidFill>
                            <a:srgbClr val="002060"/>
                          </a:solidFill>
                          <a:effectLst>
                            <a:glow rad="127000">
                              <a:schemeClr val="bg1"/>
                            </a:glow>
                          </a:effectLst>
                        </a:rPr>
                        <a:t>[Sun]</a:t>
                      </a:r>
                      <a:endParaRPr lang="en-US" sz="600" b="1" kern="1400" dirty="0">
                        <a:solidFill>
                          <a:srgbClr val="002060"/>
                        </a:solidFill>
                        <a:effectLst>
                          <a:glow rad="127000">
                            <a:schemeClr val="bg1"/>
                          </a:glow>
                        </a:effectLst>
                        <a:latin typeface="Calibri"/>
                      </a:endParaRPr>
                    </a:p>
                  </a:txBody>
                  <a:tcPr marL="36576" marR="36576" marT="36576" marB="36576" anchor="ctr">
                    <a:gradFill flip="none" rotWithShape="1">
                      <a:gsLst>
                        <a:gs pos="57000">
                          <a:srgbClr val="FFF200"/>
                        </a:gs>
                        <a:gs pos="48000">
                          <a:srgbClr val="002060"/>
                        </a:gs>
                      </a:gsLst>
                      <a:lin ang="0" scaled="1"/>
                      <a:tileRect/>
                    </a:gradFill>
                  </a:tcPr>
                </a:tc>
                <a:tc>
                  <a:txBody>
                    <a:bodyPr/>
                    <a:lstStyle/>
                    <a:p>
                      <a:pPr marR="0" indent="0" algn="ctr" rtl="0">
                        <a:lnSpc>
                          <a:spcPct val="119000"/>
                        </a:lnSpc>
                        <a:spcBef>
                          <a:spcPts val="0"/>
                        </a:spcBef>
                        <a:spcAft>
                          <a:spcPts val="600"/>
                        </a:spcAft>
                      </a:pPr>
                      <a:r>
                        <a:rPr lang="en-US" sz="1600" b="1" kern="1400" dirty="0">
                          <a:solidFill>
                            <a:srgbClr val="002060"/>
                          </a:solidFill>
                          <a:effectLst>
                            <a:glow rad="127000">
                              <a:schemeClr val="bg1"/>
                            </a:glow>
                          </a:effectLst>
                        </a:rPr>
                        <a:t>2</a:t>
                      </a:r>
                      <a:r>
                        <a:rPr lang="en-US" sz="1600" b="1" kern="1400" baseline="30000" dirty="0">
                          <a:solidFill>
                            <a:srgbClr val="002060"/>
                          </a:solidFill>
                          <a:effectLst>
                            <a:glow rad="127000">
                              <a:schemeClr val="bg1"/>
                            </a:glow>
                          </a:effectLst>
                        </a:rPr>
                        <a:t>nd</a:t>
                      </a:r>
                      <a:r>
                        <a:rPr lang="en-US" sz="1600" b="1" kern="1400" dirty="0">
                          <a:solidFill>
                            <a:srgbClr val="002060"/>
                          </a:solidFill>
                          <a:effectLst>
                            <a:glow rad="127000">
                              <a:schemeClr val="bg1"/>
                            </a:glow>
                          </a:effectLst>
                        </a:rPr>
                        <a:t> </a:t>
                      </a:r>
                      <a:r>
                        <a:rPr lang="en-US" sz="1400" b="1" kern="1400" dirty="0">
                          <a:solidFill>
                            <a:srgbClr val="002060"/>
                          </a:solidFill>
                          <a:effectLst>
                            <a:glow rad="127000">
                              <a:schemeClr val="bg1"/>
                            </a:glow>
                          </a:effectLst>
                        </a:rPr>
                        <a:t>Cycle</a:t>
                      </a:r>
                      <a:r>
                        <a:rPr lang="en-US" sz="1600" b="1" kern="1400" dirty="0">
                          <a:solidFill>
                            <a:srgbClr val="002060"/>
                          </a:solidFill>
                          <a:effectLst>
                            <a:glow rad="127000">
                              <a:schemeClr val="bg1"/>
                            </a:glow>
                          </a:effectLst>
                        </a:rPr>
                        <a:t> </a:t>
                      </a:r>
                      <a:br>
                        <a:rPr lang="en-US" sz="1600" b="1" kern="1400" dirty="0">
                          <a:solidFill>
                            <a:srgbClr val="002060"/>
                          </a:solidFill>
                          <a:effectLst>
                            <a:glow rad="127000">
                              <a:schemeClr val="bg1"/>
                            </a:glow>
                          </a:effectLst>
                        </a:rPr>
                      </a:br>
                      <a:r>
                        <a:rPr lang="en-US" sz="1400" b="1" kern="1400" dirty="0">
                          <a:solidFill>
                            <a:srgbClr val="002060"/>
                          </a:solidFill>
                          <a:effectLst>
                            <a:glow rad="127000">
                              <a:schemeClr val="bg1"/>
                            </a:glow>
                          </a:effectLst>
                        </a:rPr>
                        <a:t>[Mon]</a:t>
                      </a:r>
                      <a:endParaRPr lang="en-US" sz="1400" b="1" kern="1400" dirty="0">
                        <a:solidFill>
                          <a:srgbClr val="002060"/>
                        </a:solidFill>
                        <a:effectLst>
                          <a:glow rad="127000">
                            <a:schemeClr val="bg1"/>
                          </a:glow>
                        </a:effectLst>
                        <a:latin typeface="Calibri"/>
                      </a:endParaRPr>
                    </a:p>
                  </a:txBody>
                  <a:tcPr marL="36576" marR="36576" marT="36576" marB="36576" anchor="ctr">
                    <a:gradFill flip="none" rotWithShape="1">
                      <a:gsLst>
                        <a:gs pos="57000">
                          <a:srgbClr val="FFF200"/>
                        </a:gs>
                        <a:gs pos="48000">
                          <a:srgbClr val="002060"/>
                        </a:gs>
                      </a:gsLst>
                      <a:lin ang="0" scaled="1"/>
                      <a:tileRect/>
                    </a:gradFill>
                  </a:tcPr>
                </a:tc>
                <a:tc>
                  <a:txBody>
                    <a:bodyPr/>
                    <a:lstStyle/>
                    <a:p>
                      <a:pPr marR="0" indent="0" algn="ctr" rtl="0">
                        <a:lnSpc>
                          <a:spcPct val="119000"/>
                        </a:lnSpc>
                        <a:spcBef>
                          <a:spcPts val="0"/>
                        </a:spcBef>
                        <a:spcAft>
                          <a:spcPts val="600"/>
                        </a:spcAft>
                      </a:pPr>
                      <a:r>
                        <a:rPr lang="en-US" sz="1600" b="1" kern="1400" dirty="0">
                          <a:solidFill>
                            <a:srgbClr val="002060"/>
                          </a:solidFill>
                          <a:effectLst>
                            <a:glow rad="127000">
                              <a:schemeClr val="bg1"/>
                            </a:glow>
                          </a:effectLst>
                        </a:rPr>
                        <a:t>3</a:t>
                      </a:r>
                      <a:r>
                        <a:rPr lang="en-US" sz="1600" b="1" kern="1400" baseline="30000" dirty="0">
                          <a:solidFill>
                            <a:srgbClr val="002060"/>
                          </a:solidFill>
                          <a:effectLst>
                            <a:glow rad="127000">
                              <a:schemeClr val="bg1"/>
                            </a:glow>
                          </a:effectLst>
                        </a:rPr>
                        <a:t>rd</a:t>
                      </a:r>
                      <a:r>
                        <a:rPr lang="en-US" sz="1600" b="1" kern="1400" dirty="0">
                          <a:solidFill>
                            <a:srgbClr val="002060"/>
                          </a:solidFill>
                          <a:effectLst>
                            <a:glow rad="127000">
                              <a:schemeClr val="bg1"/>
                            </a:glow>
                          </a:effectLst>
                        </a:rPr>
                        <a:t> </a:t>
                      </a:r>
                      <a:r>
                        <a:rPr lang="en-US" sz="1400" b="1" kern="1400" dirty="0">
                          <a:solidFill>
                            <a:srgbClr val="002060"/>
                          </a:solidFill>
                          <a:effectLst>
                            <a:glow rad="127000">
                              <a:schemeClr val="bg1"/>
                            </a:glow>
                          </a:effectLst>
                        </a:rPr>
                        <a:t>Cycle</a:t>
                      </a:r>
                      <a:br>
                        <a:rPr lang="en-US" sz="1600" b="1" kern="1400" dirty="0">
                          <a:solidFill>
                            <a:srgbClr val="002060"/>
                          </a:solidFill>
                          <a:effectLst>
                            <a:glow rad="127000">
                              <a:schemeClr val="bg1"/>
                            </a:glow>
                          </a:effectLst>
                        </a:rPr>
                      </a:br>
                      <a:r>
                        <a:rPr lang="en-US" sz="1400" b="1" kern="1400" dirty="0">
                          <a:solidFill>
                            <a:srgbClr val="002060"/>
                          </a:solidFill>
                          <a:effectLst>
                            <a:glow rad="127000">
                              <a:schemeClr val="bg1"/>
                            </a:glow>
                          </a:effectLst>
                        </a:rPr>
                        <a:t>[Tues]</a:t>
                      </a:r>
                      <a:r>
                        <a:rPr lang="en-US" sz="1600" b="1" kern="1400" dirty="0">
                          <a:solidFill>
                            <a:srgbClr val="002060"/>
                          </a:solidFill>
                          <a:effectLst>
                            <a:glow rad="127000">
                              <a:schemeClr val="bg1"/>
                            </a:glow>
                          </a:effectLst>
                        </a:rPr>
                        <a:t> </a:t>
                      </a:r>
                      <a:endParaRPr lang="en-US" sz="1600" b="1" kern="1400" dirty="0">
                        <a:solidFill>
                          <a:srgbClr val="002060"/>
                        </a:solidFill>
                        <a:effectLst>
                          <a:glow rad="127000">
                            <a:schemeClr val="bg1"/>
                          </a:glow>
                        </a:effectLst>
                        <a:latin typeface="Calibri"/>
                      </a:endParaRPr>
                    </a:p>
                  </a:txBody>
                  <a:tcPr marL="36576" marR="36576" marT="36576" marB="36576" anchor="ctr">
                    <a:gradFill flip="none" rotWithShape="1">
                      <a:gsLst>
                        <a:gs pos="57000">
                          <a:srgbClr val="FFF200"/>
                        </a:gs>
                        <a:gs pos="48000">
                          <a:srgbClr val="002060"/>
                        </a:gs>
                      </a:gsLst>
                      <a:lin ang="0" scaled="1"/>
                      <a:tileRect/>
                    </a:gradFill>
                  </a:tcPr>
                </a:tc>
                <a:tc>
                  <a:txBody>
                    <a:bodyPr/>
                    <a:lstStyle/>
                    <a:p>
                      <a:pPr marR="0" indent="0" algn="l" rtl="0">
                        <a:lnSpc>
                          <a:spcPct val="119000"/>
                        </a:lnSpc>
                        <a:spcBef>
                          <a:spcPts val="0"/>
                        </a:spcBef>
                        <a:spcAft>
                          <a:spcPts val="600"/>
                        </a:spcAft>
                      </a:pPr>
                      <a:r>
                        <a:rPr lang="en-US" sz="1600" b="1" kern="1400" dirty="0">
                          <a:solidFill>
                            <a:srgbClr val="002060"/>
                          </a:solidFill>
                          <a:effectLst>
                            <a:glow rad="127000">
                              <a:schemeClr val="bg1"/>
                            </a:glow>
                          </a:effectLst>
                        </a:rPr>
                        <a:t> </a:t>
                      </a:r>
                      <a:r>
                        <a:rPr lang="en-US" sz="1100" b="1" kern="1400" dirty="0">
                          <a:solidFill>
                            <a:srgbClr val="002060"/>
                          </a:solidFill>
                          <a:effectLst>
                            <a:glow rad="127000">
                              <a:schemeClr val="bg1"/>
                            </a:glow>
                          </a:effectLst>
                        </a:rPr>
                        <a:t>  </a:t>
                      </a:r>
                      <a:r>
                        <a:rPr lang="en-US" sz="1600" b="1" kern="1400" dirty="0">
                          <a:solidFill>
                            <a:srgbClr val="002060"/>
                          </a:solidFill>
                          <a:effectLst>
                            <a:glow rad="127000">
                              <a:schemeClr val="bg1"/>
                            </a:glow>
                          </a:effectLst>
                        </a:rPr>
                        <a:t> 4</a:t>
                      </a:r>
                      <a:r>
                        <a:rPr lang="en-US" sz="1600" b="1" kern="1400" baseline="30000" dirty="0">
                          <a:solidFill>
                            <a:srgbClr val="002060"/>
                          </a:solidFill>
                          <a:effectLst>
                            <a:glow rad="127000">
                              <a:schemeClr val="bg1"/>
                            </a:glow>
                          </a:effectLst>
                        </a:rPr>
                        <a:t>th</a:t>
                      </a:r>
                      <a:r>
                        <a:rPr lang="en-US" sz="1600" b="1" kern="1400" dirty="0">
                          <a:solidFill>
                            <a:srgbClr val="002060"/>
                          </a:solidFill>
                          <a:effectLst>
                            <a:glow rad="127000">
                              <a:schemeClr val="bg1"/>
                            </a:glow>
                          </a:effectLst>
                        </a:rPr>
                        <a:t>   </a:t>
                      </a:r>
                      <a:r>
                        <a:rPr lang="en-US" sz="1400" b="1" kern="1400" dirty="0">
                          <a:solidFill>
                            <a:srgbClr val="002060"/>
                          </a:solidFill>
                          <a:effectLst>
                            <a:glow rad="127000">
                              <a:schemeClr val="bg1"/>
                            </a:glow>
                          </a:effectLst>
                        </a:rPr>
                        <a:t>Cycle</a:t>
                      </a:r>
                      <a:br>
                        <a:rPr lang="en-US" sz="1600" b="1" kern="1400" dirty="0">
                          <a:solidFill>
                            <a:srgbClr val="002060"/>
                          </a:solidFill>
                          <a:effectLst>
                            <a:glow rad="127000">
                              <a:schemeClr val="bg1"/>
                            </a:glow>
                          </a:effectLst>
                        </a:rPr>
                      </a:br>
                      <a:r>
                        <a:rPr lang="en-US" sz="1400" b="1" kern="1400" dirty="0">
                          <a:solidFill>
                            <a:srgbClr val="002060"/>
                          </a:solidFill>
                          <a:effectLst>
                            <a:glow rad="127000">
                              <a:schemeClr val="bg1"/>
                            </a:glow>
                          </a:effectLst>
                        </a:rPr>
                        <a:t>[Wed] </a:t>
                      </a:r>
                      <a:endParaRPr lang="en-US" sz="1400" b="1" kern="1400" dirty="0">
                        <a:solidFill>
                          <a:srgbClr val="002060"/>
                        </a:solidFill>
                        <a:effectLst>
                          <a:glow rad="127000">
                            <a:schemeClr val="bg1"/>
                          </a:glow>
                        </a:effectLst>
                        <a:latin typeface="Calibri"/>
                      </a:endParaRPr>
                    </a:p>
                  </a:txBody>
                  <a:tcPr marL="36576" marR="36576" marT="36576" marB="36576" anchor="ctr">
                    <a:gradFill>
                      <a:gsLst>
                        <a:gs pos="57000">
                          <a:srgbClr val="FFF200"/>
                        </a:gs>
                        <a:gs pos="48000">
                          <a:srgbClr val="002060"/>
                        </a:gs>
                      </a:gsLst>
                      <a:lin ang="0" scaled="1"/>
                    </a:gradFill>
                  </a:tcPr>
                </a:tc>
                <a:tc>
                  <a:txBody>
                    <a:bodyPr/>
                    <a:lstStyle/>
                    <a:p>
                      <a:pPr marR="0" indent="0" algn="ctr" rtl="0">
                        <a:lnSpc>
                          <a:spcPct val="119000"/>
                        </a:lnSpc>
                        <a:spcBef>
                          <a:spcPts val="0"/>
                        </a:spcBef>
                        <a:spcAft>
                          <a:spcPts val="600"/>
                        </a:spcAft>
                      </a:pPr>
                      <a:r>
                        <a:rPr lang="en-US" sz="1600" b="1" kern="1400" dirty="0">
                          <a:solidFill>
                            <a:srgbClr val="002060"/>
                          </a:solidFill>
                          <a:effectLst/>
                        </a:rPr>
                        <a:t>5</a:t>
                      </a:r>
                      <a:r>
                        <a:rPr lang="en-US" sz="1600" b="1" kern="1400" baseline="30000" dirty="0">
                          <a:solidFill>
                            <a:srgbClr val="002060"/>
                          </a:solidFill>
                          <a:effectLst/>
                        </a:rPr>
                        <a:t>th</a:t>
                      </a:r>
                      <a:r>
                        <a:rPr lang="en-US" sz="1600" b="1" kern="1400" dirty="0">
                          <a:solidFill>
                            <a:srgbClr val="002060"/>
                          </a:solidFill>
                          <a:effectLst/>
                        </a:rPr>
                        <a:t> </a:t>
                      </a:r>
                      <a:r>
                        <a:rPr lang="en-US" sz="1400" b="1" kern="1400" dirty="0">
                          <a:solidFill>
                            <a:srgbClr val="002060"/>
                          </a:solidFill>
                          <a:effectLst/>
                        </a:rPr>
                        <a:t>Cycle</a:t>
                      </a:r>
                      <a:br>
                        <a:rPr lang="en-US" sz="1600" b="1" kern="1400" dirty="0">
                          <a:solidFill>
                            <a:srgbClr val="002060"/>
                          </a:solidFill>
                          <a:effectLst/>
                        </a:rPr>
                      </a:br>
                      <a:r>
                        <a:rPr lang="en-US" sz="1400" b="1" kern="1400" dirty="0">
                          <a:solidFill>
                            <a:srgbClr val="002060"/>
                          </a:solidFill>
                          <a:effectLst/>
                        </a:rPr>
                        <a:t>[Thurs]</a:t>
                      </a:r>
                      <a:endParaRPr lang="en-US" sz="1400" b="1" kern="1400" dirty="0">
                        <a:solidFill>
                          <a:srgbClr val="002060"/>
                        </a:solidFill>
                        <a:effectLst/>
                        <a:latin typeface="Calibri"/>
                      </a:endParaRPr>
                    </a:p>
                  </a:txBody>
                  <a:tcPr marL="36576" marR="36576" marT="36576" marB="36576" anchor="ctr"/>
                </a:tc>
                <a:tc>
                  <a:txBody>
                    <a:bodyPr/>
                    <a:lstStyle/>
                    <a:p>
                      <a:pPr marR="0" indent="0" algn="ctr" rtl="0">
                        <a:lnSpc>
                          <a:spcPct val="119000"/>
                        </a:lnSpc>
                        <a:spcBef>
                          <a:spcPts val="0"/>
                        </a:spcBef>
                        <a:spcAft>
                          <a:spcPts val="600"/>
                        </a:spcAft>
                      </a:pPr>
                      <a:r>
                        <a:rPr lang="en-US" sz="1600" b="1" kern="1400" dirty="0">
                          <a:solidFill>
                            <a:srgbClr val="002060"/>
                          </a:solidFill>
                          <a:effectLst/>
                        </a:rPr>
                        <a:t>6</a:t>
                      </a:r>
                      <a:r>
                        <a:rPr lang="en-US" sz="1600" b="1" kern="1400" baseline="30000" dirty="0">
                          <a:solidFill>
                            <a:srgbClr val="002060"/>
                          </a:solidFill>
                          <a:effectLst/>
                        </a:rPr>
                        <a:t>th</a:t>
                      </a:r>
                      <a:r>
                        <a:rPr lang="en-US" sz="1600" b="1" kern="1400" dirty="0">
                          <a:solidFill>
                            <a:srgbClr val="002060"/>
                          </a:solidFill>
                          <a:effectLst/>
                        </a:rPr>
                        <a:t> </a:t>
                      </a:r>
                      <a:r>
                        <a:rPr lang="en-US" sz="1400" b="1" kern="1400" dirty="0">
                          <a:solidFill>
                            <a:srgbClr val="002060"/>
                          </a:solidFill>
                          <a:effectLst/>
                        </a:rPr>
                        <a:t>Cycle</a:t>
                      </a:r>
                      <a:br>
                        <a:rPr lang="en-US" sz="1600" b="1" kern="1400" dirty="0">
                          <a:solidFill>
                            <a:srgbClr val="002060"/>
                          </a:solidFill>
                          <a:effectLst/>
                        </a:rPr>
                      </a:br>
                      <a:r>
                        <a:rPr lang="en-US" sz="1400" b="1" kern="1400" dirty="0">
                          <a:solidFill>
                            <a:srgbClr val="002060"/>
                          </a:solidFill>
                          <a:effectLst/>
                        </a:rPr>
                        <a:t>[Fri]</a:t>
                      </a:r>
                      <a:endParaRPr lang="en-US" sz="1400" b="1" kern="1400" dirty="0">
                        <a:solidFill>
                          <a:srgbClr val="002060"/>
                        </a:solidFill>
                        <a:effectLst/>
                        <a:latin typeface="Calibri"/>
                      </a:endParaRPr>
                    </a:p>
                  </a:txBody>
                  <a:tcPr marL="36576" marR="36576" marT="36576" marB="36576" anchor="ctr"/>
                </a:tc>
                <a:tc>
                  <a:txBody>
                    <a:bodyPr/>
                    <a:lstStyle/>
                    <a:p>
                      <a:pPr marR="0" indent="0" algn="ctr" rtl="0">
                        <a:lnSpc>
                          <a:spcPct val="119000"/>
                        </a:lnSpc>
                        <a:spcBef>
                          <a:spcPts val="0"/>
                        </a:spcBef>
                        <a:spcAft>
                          <a:spcPts val="600"/>
                        </a:spcAft>
                      </a:pPr>
                      <a:r>
                        <a:rPr lang="en-US" sz="1600" b="1" kern="1400" dirty="0">
                          <a:solidFill>
                            <a:srgbClr val="002060"/>
                          </a:solidFill>
                          <a:effectLst/>
                        </a:rPr>
                        <a:t>7</a:t>
                      </a:r>
                      <a:r>
                        <a:rPr lang="en-US" sz="1600" b="1" kern="1400" baseline="30000" dirty="0">
                          <a:solidFill>
                            <a:srgbClr val="002060"/>
                          </a:solidFill>
                          <a:effectLst/>
                        </a:rPr>
                        <a:t>th</a:t>
                      </a:r>
                      <a:r>
                        <a:rPr lang="en-US" sz="1600" b="1" kern="1400" dirty="0">
                          <a:solidFill>
                            <a:srgbClr val="002060"/>
                          </a:solidFill>
                          <a:effectLst/>
                        </a:rPr>
                        <a:t> </a:t>
                      </a:r>
                      <a:r>
                        <a:rPr lang="en-US" sz="1400" b="1" kern="1400" dirty="0">
                          <a:solidFill>
                            <a:srgbClr val="002060"/>
                          </a:solidFill>
                          <a:effectLst/>
                        </a:rPr>
                        <a:t>Cycle</a:t>
                      </a:r>
                      <a:br>
                        <a:rPr lang="en-US" sz="1600" b="1" kern="1400" dirty="0">
                          <a:solidFill>
                            <a:srgbClr val="002060"/>
                          </a:solidFill>
                          <a:effectLst/>
                        </a:rPr>
                      </a:br>
                      <a:r>
                        <a:rPr lang="en-US" sz="1400" b="1" kern="1400" dirty="0">
                          <a:solidFill>
                            <a:srgbClr val="002060"/>
                          </a:solidFill>
                          <a:effectLst/>
                        </a:rPr>
                        <a:t>[Sabbath]</a:t>
                      </a:r>
                      <a:endParaRPr lang="en-US" sz="1400" b="1" kern="1400" dirty="0">
                        <a:solidFill>
                          <a:srgbClr val="002060"/>
                        </a:solidFill>
                        <a:effectLst/>
                        <a:latin typeface="Calibri"/>
                      </a:endParaRPr>
                    </a:p>
                  </a:txBody>
                  <a:tcPr marL="36576" marR="36576" marT="36576" marB="36576" anchor="ctr"/>
                </a:tc>
                <a:extLst>
                  <a:ext uri="{0D108BD9-81ED-4DB2-BD59-A6C34878D82A}">
                    <a16:rowId xmlns:a16="http://schemas.microsoft.com/office/drawing/2014/main" val="10000"/>
                  </a:ext>
                </a:extLst>
              </a:tr>
            </a:tbl>
          </a:graphicData>
        </a:graphic>
      </p:graphicFrame>
      <p:sp>
        <p:nvSpPr>
          <p:cNvPr id="10" name="Content Placeholder 2"/>
          <p:cNvSpPr txBox="1">
            <a:spLocks/>
          </p:cNvSpPr>
          <p:nvPr/>
        </p:nvSpPr>
        <p:spPr>
          <a:xfrm>
            <a:off x="997586" y="5363211"/>
            <a:ext cx="7613014" cy="808990"/>
          </a:xfrm>
          <a:prstGeom prst="rect">
            <a:avLst/>
          </a:prstGeom>
          <a:solidFill>
            <a:schemeClr val="accent3">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 </a:t>
            </a:r>
            <a:r>
              <a:rPr lang="en-US" sz="2000" b="1" dirty="0">
                <a:solidFill>
                  <a:srgbClr val="FF00FF"/>
                </a:solidFill>
                <a:effectLst>
                  <a:glow rad="127000">
                    <a:srgbClr val="FFFF00"/>
                  </a:glow>
                </a:effectLst>
              </a:rPr>
              <a:t>DAWN</a:t>
            </a:r>
            <a: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of the 4</a:t>
            </a:r>
            <a:r>
              <a:rPr lang="en-US" sz="2100" b="1"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a:t>
            </a:r>
            <a: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cycle as “midst of the week” </a:t>
            </a:r>
            <a:b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is </a:t>
            </a:r>
            <a:r>
              <a:rPr lang="en-US" sz="21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NOT</a:t>
            </a:r>
            <a:r>
              <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when the sacrifices &amp; oblations ceased!</a:t>
            </a:r>
            <a:endParaRPr lang="en-US" sz="2100" b="1" spc="50" dirty="0">
              <a:ln w="13500">
                <a:solidFill>
                  <a:schemeClr val="accent1">
                    <a:shade val="2500"/>
                    <a:alpha val="6500"/>
                  </a:schemeClr>
                </a:solidFill>
                <a:prstDash val="solid"/>
              </a:ln>
              <a:solidFill>
                <a:srgbClr val="FF0000">
                  <a:alpha val="95000"/>
                </a:srgbClr>
              </a:solidFill>
              <a:effectLst>
                <a:glow rad="127000">
                  <a:schemeClr val="bg1"/>
                </a:glow>
                <a:innerShdw blurRad="50900" dist="38500" dir="13500000">
                  <a:srgbClr val="000000">
                    <a:alpha val="60000"/>
                  </a:srgbClr>
                </a:innerShdw>
              </a:effectLst>
              <a:latin typeface="Comic Sans MS" pitchFamily="66" charset="0"/>
            </a:endParaRPr>
          </a:p>
        </p:txBody>
      </p:sp>
      <p:pic>
        <p:nvPicPr>
          <p:cNvPr id="9"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6200" y="2237802"/>
            <a:ext cx="1483944" cy="16644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509587" y="3917472"/>
            <a:ext cx="0" cy="914400"/>
          </a:xfrm>
          <a:prstGeom prst="line">
            <a:avLst/>
          </a:prstGeom>
          <a:ln w="76200">
            <a:solidFill>
              <a:schemeClr val="accent3">
                <a:lumMod val="75000"/>
              </a:schemeClr>
            </a:solidFill>
            <a:headEnd type="diamond" w="med" len="med"/>
            <a:tailEnd type="diamond" w="med" len="med"/>
          </a:ln>
          <a:effectLst>
            <a:glow rad="88900">
              <a:srgbClr val="002060">
                <a:alpha val="90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08287" y="1075760"/>
            <a:ext cx="0" cy="457200"/>
          </a:xfrm>
          <a:prstGeom prst="line">
            <a:avLst/>
          </a:prstGeom>
          <a:ln w="76200">
            <a:solidFill>
              <a:schemeClr val="accent3">
                <a:lumMod val="75000"/>
              </a:schemeClr>
            </a:solidFill>
            <a:headEnd type="diamond" w="med" len="med"/>
            <a:tailEnd type="diamond" w="med" len="med"/>
          </a:ln>
          <a:effectLst>
            <a:glow rad="88900">
              <a:srgbClr val="002060">
                <a:alpha val="90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89690" y="1071280"/>
            <a:ext cx="0" cy="457200"/>
          </a:xfrm>
          <a:prstGeom prst="line">
            <a:avLst/>
          </a:prstGeom>
          <a:ln w="76200">
            <a:solidFill>
              <a:schemeClr val="accent3">
                <a:lumMod val="75000"/>
              </a:schemeClr>
            </a:solidFill>
            <a:headEnd type="diamond" w="med" len="med"/>
            <a:tailEnd type="diamond" w="med" len="med"/>
          </a:ln>
          <a:effectLst>
            <a:glow rad="88900">
              <a:srgbClr val="002060">
                <a:alpha val="90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1" name="Picture 20" descr="F:\Art on Desktop - 1\All white man clip art\agree - thunbs up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092" y="5181600"/>
            <a:ext cx="793158" cy="861713"/>
          </a:xfrm>
          <a:prstGeom prst="rect">
            <a:avLst/>
          </a:prstGeom>
          <a:noFill/>
          <a:effectLst>
            <a:glow rad="228600">
              <a:schemeClr val="bg1">
                <a:alpha val="61000"/>
              </a:schemeClr>
            </a:glo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2001" y="4724400"/>
            <a:ext cx="8610600" cy="646331"/>
          </a:xfrm>
          <a:prstGeom prst="rect">
            <a:avLst/>
          </a:prstGeom>
          <a:noFill/>
        </p:spPr>
        <p:txBody>
          <a:bodyPr wrap="square" rtlCol="0">
            <a:spAutoFit/>
          </a:bodyPr>
          <a:lstStyle/>
          <a:p>
            <a:r>
              <a:rPr lang="en-US" dirty="0"/>
              <a:t>  24            +24            +24        +12    = 3½ days mark </a:t>
            </a:r>
            <a:r>
              <a:rPr lang="en-US" b="1" dirty="0">
                <a:solidFill>
                  <a:srgbClr val="FF00FF"/>
                </a:solidFill>
                <a:effectLst>
                  <a:glow rad="127000">
                    <a:srgbClr val="FFFF00"/>
                  </a:glow>
                </a:effectLst>
              </a:rPr>
              <a:t>“DAWN”</a:t>
            </a:r>
            <a:r>
              <a:rPr lang="en-US" dirty="0"/>
              <a:t> of the</a:t>
            </a:r>
            <a:br>
              <a:rPr lang="en-US" dirty="0"/>
            </a:br>
            <a:r>
              <a:rPr lang="en-US" dirty="0"/>
              <a:t>             </a:t>
            </a:r>
            <a:r>
              <a:rPr lang="en-US" sz="1400" dirty="0"/>
              <a:t>      </a:t>
            </a:r>
            <a:r>
              <a:rPr lang="en-US" dirty="0"/>
              <a:t> 4</a:t>
            </a:r>
            <a:r>
              <a:rPr lang="en-US" baseline="30000" dirty="0"/>
              <a:t>th</a:t>
            </a:r>
            <a:r>
              <a:rPr lang="en-US" dirty="0"/>
              <a:t> day as the </a:t>
            </a:r>
            <a:r>
              <a:rPr lang="en-US" b="1" dirty="0">
                <a:solidFill>
                  <a:srgbClr val="FF00FF"/>
                </a:solidFill>
                <a:effectLst>
                  <a:glow rad="127000">
                    <a:srgbClr val="FFFF00"/>
                  </a:glow>
                </a:effectLst>
              </a:rPr>
              <a:t>“middle      hour” </a:t>
            </a:r>
            <a:r>
              <a:rPr lang="en-US" dirty="0"/>
              <a:t>of the week!</a:t>
            </a:r>
          </a:p>
        </p:txBody>
      </p:sp>
      <p:sp>
        <p:nvSpPr>
          <p:cNvPr id="23" name="Content Placeholder 2"/>
          <p:cNvSpPr txBox="1">
            <a:spLocks/>
          </p:cNvSpPr>
          <p:nvPr/>
        </p:nvSpPr>
        <p:spPr>
          <a:xfrm>
            <a:off x="1530986" y="6225985"/>
            <a:ext cx="6400800" cy="398931"/>
          </a:xfrm>
          <a:prstGeom prst="rect">
            <a:avLst/>
          </a:prstGeom>
          <a:solidFill>
            <a:srgbClr val="002060"/>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1800" b="1" spc="50" dirty="0">
                <a:ln w="13500">
                  <a:solidFill>
                    <a:schemeClr val="accent1">
                      <a:shade val="2500"/>
                      <a:alpha val="6500"/>
                    </a:schemeClr>
                  </a:solidFill>
                  <a:prstDash val="solid"/>
                </a:ln>
                <a:solidFill>
                  <a:srgbClr val="FF0000">
                    <a:alpha val="95000"/>
                  </a:srgbClr>
                </a:solidFill>
                <a:effectLst>
                  <a:glow rad="127000">
                    <a:schemeClr val="bg1"/>
                  </a:glow>
                  <a:innerShdw blurRad="50900" dist="38500" dir="13500000">
                    <a:srgbClr val="000000">
                      <a:alpha val="60000"/>
                    </a:srgbClr>
                  </a:innerShdw>
                </a:effectLst>
                <a:latin typeface="Comic Sans MS" pitchFamily="66" charset="0"/>
              </a:rPr>
              <a:t>A sunset day-start will not align with Dan 9:27!</a:t>
            </a:r>
          </a:p>
        </p:txBody>
      </p:sp>
      <p:pic>
        <p:nvPicPr>
          <p:cNvPr id="19" name="Picture 18" descr="F:\Art on Desktop - 1\All white man clip art\agree - thunbs up clea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9228" y="6090338"/>
            <a:ext cx="616902" cy="670223"/>
          </a:xfrm>
          <a:prstGeom prst="rect">
            <a:avLst/>
          </a:prstGeom>
          <a:noFill/>
          <a:effectLst>
            <a:glow rad="228600">
              <a:schemeClr val="bg1">
                <a:alpha val="61000"/>
              </a:schemeClr>
            </a:glow>
          </a:effectLst>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4038600" y="3917472"/>
            <a:ext cx="0" cy="914400"/>
          </a:xfrm>
          <a:prstGeom prst="line">
            <a:avLst/>
          </a:prstGeom>
          <a:ln w="76200">
            <a:solidFill>
              <a:schemeClr val="accent3">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49880" y="3917472"/>
            <a:ext cx="0" cy="914400"/>
          </a:xfrm>
          <a:prstGeom prst="line">
            <a:avLst/>
          </a:prstGeom>
          <a:ln w="76200">
            <a:solidFill>
              <a:schemeClr val="accent3">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1960" y="3917472"/>
            <a:ext cx="0" cy="914400"/>
          </a:xfrm>
          <a:prstGeom prst="line">
            <a:avLst/>
          </a:prstGeom>
          <a:ln w="76200">
            <a:solidFill>
              <a:schemeClr val="accent3">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3765072"/>
            <a:ext cx="0" cy="1416528"/>
          </a:xfrm>
          <a:prstGeom prst="line">
            <a:avLst/>
          </a:prstGeom>
          <a:ln w="76200">
            <a:solidFill>
              <a:srgbClr val="FF66CC"/>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985336" y="6159310"/>
            <a:ext cx="110479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solidFill>
                  <a:schemeClr val="accent2">
                    <a:lumMod val="50000"/>
                  </a:schemeClr>
                </a:solidFill>
                <a:effectLst>
                  <a:outerShdw blurRad="50800" dist="39000" dir="5460000" algn="tl">
                    <a:srgbClr val="000000">
                      <a:alpha val="38000"/>
                    </a:srgbClr>
                  </a:outerShdw>
                </a:effectLst>
              </a:rPr>
              <a:t>Next:</a:t>
            </a:r>
          </a:p>
        </p:txBody>
      </p:sp>
      <p:sp>
        <p:nvSpPr>
          <p:cNvPr id="4" name="Sun 3">
            <a:extLst>
              <a:ext uri="{FF2B5EF4-FFF2-40B4-BE49-F238E27FC236}">
                <a16:creationId xmlns:a16="http://schemas.microsoft.com/office/drawing/2014/main" id="{71F07F51-948A-B5F6-E2E2-3506CBE0CCFB}"/>
              </a:ext>
            </a:extLst>
          </p:cNvPr>
          <p:cNvSpPr/>
          <p:nvPr/>
        </p:nvSpPr>
        <p:spPr>
          <a:xfrm>
            <a:off x="8559800" y="288042"/>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064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25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nodeType="afterEffect">
                                  <p:stCondLst>
                                    <p:cond delay="50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wipe(left)">
                                      <p:cBhvr>
                                        <p:cTn id="42" dur="2500"/>
                                        <p:tgtEl>
                                          <p:spTgt spid="2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left)">
                                      <p:cBhvr>
                                        <p:cTn id="47" dur="1500"/>
                                        <p:tgtEl>
                                          <p:spTgt spid="10">
                                            <p:txEl>
                                              <p:pRg st="0" end="0"/>
                                            </p:txEl>
                                          </p:spTgt>
                                        </p:tgtEl>
                                      </p:cBhvr>
                                    </p:animEffect>
                                  </p:childTnLst>
                                </p:cTn>
                              </p:par>
                            </p:childTnLst>
                          </p:cTn>
                        </p:par>
                        <p:par>
                          <p:cTn id="48" fill="hold">
                            <p:stCondLst>
                              <p:cond delay="1500"/>
                            </p:stCondLst>
                            <p:childTnLst>
                              <p:par>
                                <p:cTn id="49" presetID="53" presetClass="entr" presetSubtype="16"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250" fill="hold"/>
                                        <p:tgtEl>
                                          <p:spTgt spid="21"/>
                                        </p:tgtEl>
                                        <p:attrNameLst>
                                          <p:attrName>ppt_w</p:attrName>
                                        </p:attrNameLst>
                                      </p:cBhvr>
                                      <p:tavLst>
                                        <p:tav tm="0">
                                          <p:val>
                                            <p:fltVal val="0"/>
                                          </p:val>
                                        </p:tav>
                                        <p:tav tm="100000">
                                          <p:val>
                                            <p:strVal val="#ppt_w"/>
                                          </p:val>
                                        </p:tav>
                                      </p:tavLst>
                                    </p:anim>
                                    <p:anim calcmode="lin" valueType="num">
                                      <p:cBhvr>
                                        <p:cTn id="52" dur="1250" fill="hold"/>
                                        <p:tgtEl>
                                          <p:spTgt spid="21"/>
                                        </p:tgtEl>
                                        <p:attrNameLst>
                                          <p:attrName>ppt_h</p:attrName>
                                        </p:attrNameLst>
                                      </p:cBhvr>
                                      <p:tavLst>
                                        <p:tav tm="0">
                                          <p:val>
                                            <p:fltVal val="0"/>
                                          </p:val>
                                        </p:tav>
                                        <p:tav tm="100000">
                                          <p:val>
                                            <p:strVal val="#ppt_h"/>
                                          </p:val>
                                        </p:tav>
                                      </p:tavLst>
                                    </p:anim>
                                    <p:animEffect transition="in" filter="fade">
                                      <p:cBhvr>
                                        <p:cTn id="53" dur="1250"/>
                                        <p:tgtEl>
                                          <p:spTgt spid="21"/>
                                        </p:tgtEl>
                                      </p:cBhvr>
                                    </p:animEffect>
                                  </p:childTnLst>
                                </p:cTn>
                              </p:par>
                            </p:childTnLst>
                          </p:cTn>
                        </p:par>
                        <p:par>
                          <p:cTn id="54" fill="hold">
                            <p:stCondLst>
                              <p:cond delay="2750"/>
                            </p:stCondLst>
                            <p:childTnLst>
                              <p:par>
                                <p:cTn id="55" presetID="16" presetClass="entr" presetSubtype="21" fill="hold" nodeType="after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barn(inVertical)">
                                      <p:cBhvr>
                                        <p:cTn id="57" dur="1000"/>
                                        <p:tgtEl>
                                          <p:spTgt spid="23">
                                            <p:txEl>
                                              <p:pRg st="0" end="0"/>
                                            </p:txEl>
                                          </p:spTgt>
                                        </p:tgtEl>
                                      </p:cBhvr>
                                    </p:animEffect>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250" fill="hold"/>
                                        <p:tgtEl>
                                          <p:spTgt spid="19"/>
                                        </p:tgtEl>
                                        <p:attrNameLst>
                                          <p:attrName>ppt_w</p:attrName>
                                        </p:attrNameLst>
                                      </p:cBhvr>
                                      <p:tavLst>
                                        <p:tav tm="0">
                                          <p:val>
                                            <p:fltVal val="0"/>
                                          </p:val>
                                        </p:tav>
                                        <p:tav tm="100000">
                                          <p:val>
                                            <p:strVal val="#ppt_w"/>
                                          </p:val>
                                        </p:tav>
                                      </p:tavLst>
                                    </p:anim>
                                    <p:anim calcmode="lin" valueType="num">
                                      <p:cBhvr>
                                        <p:cTn id="62" dur="1250" fill="hold"/>
                                        <p:tgtEl>
                                          <p:spTgt spid="19"/>
                                        </p:tgtEl>
                                        <p:attrNameLst>
                                          <p:attrName>ppt_h</p:attrName>
                                        </p:attrNameLst>
                                      </p:cBhvr>
                                      <p:tavLst>
                                        <p:tav tm="0">
                                          <p:val>
                                            <p:fltVal val="0"/>
                                          </p:val>
                                        </p:tav>
                                        <p:tav tm="100000">
                                          <p:val>
                                            <p:strVal val="#ppt_h"/>
                                          </p:val>
                                        </p:tav>
                                      </p:tavLst>
                                    </p:anim>
                                    <p:animEffect transition="in" filter="fade">
                                      <p:cBhvr>
                                        <p:cTn id="63" dur="1250"/>
                                        <p:tgtEl>
                                          <p:spTgt spid="19"/>
                                        </p:tgtEl>
                                      </p:cBhvr>
                                    </p:animEffect>
                                  </p:childTnLst>
                                </p:cTn>
                              </p:par>
                            </p:childTnLst>
                          </p:cTn>
                        </p:par>
                        <p:par>
                          <p:cTn id="64" fill="hold">
                            <p:stCondLst>
                              <p:cond delay="5000"/>
                            </p:stCondLst>
                            <p:childTnLst>
                              <p:par>
                                <p:cTn id="65" presetID="26" presetClass="entr" presetSubtype="0" fill="hold" grpId="0" nodeType="afterEffect">
                                  <p:stCondLst>
                                    <p:cond delay="100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80">
                                          <p:stCondLst>
                                            <p:cond delay="0"/>
                                          </p:stCondLst>
                                        </p:cTn>
                                        <p:tgtEl>
                                          <p:spTgt spid="24"/>
                                        </p:tgtEl>
                                      </p:cBhvr>
                                    </p:animEffect>
                                    <p:anim calcmode="lin" valueType="num">
                                      <p:cBhvr>
                                        <p:cTn id="6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3" dur="26">
                                          <p:stCondLst>
                                            <p:cond delay="650"/>
                                          </p:stCondLst>
                                        </p:cTn>
                                        <p:tgtEl>
                                          <p:spTgt spid="24"/>
                                        </p:tgtEl>
                                      </p:cBhvr>
                                      <p:to x="100000" y="60000"/>
                                    </p:animScale>
                                    <p:animScale>
                                      <p:cBhvr>
                                        <p:cTn id="74" dur="166" decel="50000">
                                          <p:stCondLst>
                                            <p:cond delay="676"/>
                                          </p:stCondLst>
                                        </p:cTn>
                                        <p:tgtEl>
                                          <p:spTgt spid="24"/>
                                        </p:tgtEl>
                                      </p:cBhvr>
                                      <p:to x="100000" y="100000"/>
                                    </p:animScale>
                                    <p:animScale>
                                      <p:cBhvr>
                                        <p:cTn id="75" dur="26">
                                          <p:stCondLst>
                                            <p:cond delay="1312"/>
                                          </p:stCondLst>
                                        </p:cTn>
                                        <p:tgtEl>
                                          <p:spTgt spid="24"/>
                                        </p:tgtEl>
                                      </p:cBhvr>
                                      <p:to x="100000" y="80000"/>
                                    </p:animScale>
                                    <p:animScale>
                                      <p:cBhvr>
                                        <p:cTn id="76" dur="166" decel="50000">
                                          <p:stCondLst>
                                            <p:cond delay="1338"/>
                                          </p:stCondLst>
                                        </p:cTn>
                                        <p:tgtEl>
                                          <p:spTgt spid="24"/>
                                        </p:tgtEl>
                                      </p:cBhvr>
                                      <p:to x="100000" y="100000"/>
                                    </p:animScale>
                                    <p:animScale>
                                      <p:cBhvr>
                                        <p:cTn id="77" dur="26">
                                          <p:stCondLst>
                                            <p:cond delay="1642"/>
                                          </p:stCondLst>
                                        </p:cTn>
                                        <p:tgtEl>
                                          <p:spTgt spid="24"/>
                                        </p:tgtEl>
                                      </p:cBhvr>
                                      <p:to x="100000" y="90000"/>
                                    </p:animScale>
                                    <p:animScale>
                                      <p:cBhvr>
                                        <p:cTn id="78" dur="166" decel="50000">
                                          <p:stCondLst>
                                            <p:cond delay="1668"/>
                                          </p:stCondLst>
                                        </p:cTn>
                                        <p:tgtEl>
                                          <p:spTgt spid="24"/>
                                        </p:tgtEl>
                                      </p:cBhvr>
                                      <p:to x="100000" y="100000"/>
                                    </p:animScale>
                                    <p:animScale>
                                      <p:cBhvr>
                                        <p:cTn id="79" dur="26">
                                          <p:stCondLst>
                                            <p:cond delay="1808"/>
                                          </p:stCondLst>
                                        </p:cTn>
                                        <p:tgtEl>
                                          <p:spTgt spid="24"/>
                                        </p:tgtEl>
                                      </p:cBhvr>
                                      <p:to x="100000" y="95000"/>
                                    </p:animScale>
                                    <p:animScale>
                                      <p:cBhvr>
                                        <p:cTn id="8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16</a:t>
            </a:fld>
            <a:endParaRPr lang="en-US"/>
          </a:p>
        </p:txBody>
      </p:sp>
      <p:pic>
        <p:nvPicPr>
          <p:cNvPr id="3" name="Picture 2" descr="C:\Users\Rae\Desktop\gospels bkg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28600"/>
            <a:ext cx="7848600" cy="5081826"/>
          </a:xfrm>
          <a:prstGeom prst="rect">
            <a:avLst/>
          </a:prstGeom>
          <a:noFill/>
          <a:ln>
            <a:noFill/>
          </a:ln>
          <a:effectLst>
            <a:glow rad="596900">
              <a:srgbClr val="5C2E00">
                <a:alpha val="69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Slide Number Placeholder 1"/>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solidFill>
                  <a:schemeClr val="tx1"/>
                </a:solidFill>
              </a:rPr>
              <a:pPr/>
              <a:t>16</a:t>
            </a:fld>
            <a:endParaRPr lang="en-US" dirty="0">
              <a:solidFill>
                <a:schemeClr val="tx1"/>
              </a:solidFill>
            </a:endParaRPr>
          </a:p>
        </p:txBody>
      </p:sp>
      <p:sp>
        <p:nvSpPr>
          <p:cNvPr id="6" name="Rectangle 5"/>
          <p:cNvSpPr/>
          <p:nvPr/>
        </p:nvSpPr>
        <p:spPr>
          <a:xfrm>
            <a:off x="33067" y="5276486"/>
            <a:ext cx="90678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2">
                      <a:lumMod val="10000"/>
                      <a:alpha val="97000"/>
                    </a:schemeClr>
                  </a:glow>
                  <a:reflection blurRad="12700" stA="28000" endPos="45000" dist="1000" dir="5400000" sy="-100000" algn="bl" rotWithShape="0"/>
                </a:effectLst>
                <a:latin typeface="Rockwell" pitchFamily="18" charset="0"/>
              </a:rPr>
              <a:t>Surely we should be able to find the “date” for the Last Supper!</a:t>
            </a:r>
          </a:p>
        </p:txBody>
      </p:sp>
      <p:sp>
        <p:nvSpPr>
          <p:cNvPr id="7" name="Rectangle 6"/>
          <p:cNvSpPr/>
          <p:nvPr/>
        </p:nvSpPr>
        <p:spPr>
          <a:xfrm rot="20831285">
            <a:off x="9092" y="944167"/>
            <a:ext cx="3839513" cy="1200329"/>
          </a:xfrm>
          <a:prstGeom prst="rect">
            <a:avLst/>
          </a:prstGeom>
          <a:noFill/>
        </p:spPr>
        <p:txBody>
          <a:bodyPr wrap="none" lIns="91440" tIns="45720" rIns="91440" bIns="45720">
            <a:prstTxWarp prst="textArchUp">
              <a:avLst>
                <a:gd name="adj" fmla="val 10743024"/>
              </a:avLst>
            </a:prstTxWarp>
            <a:spAutoFit/>
            <a:scene3d>
              <a:camera prst="isometricOffAxis1Right"/>
              <a:lightRig rig="threePt" dir="t"/>
            </a:scene3d>
            <a:sp3d extrusionH="57150">
              <a:bevelT h="25400" prst="softRound"/>
            </a:sp3d>
          </a:bodyPr>
          <a:lstStyle/>
          <a:p>
            <a:pPr algn="ct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 </a:t>
            </a: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310007" dir="7680000" sy="30000" kx="1300200" algn="ctr" rotWithShape="0">
                    <a:prstClr val="black">
                      <a:alpha val="32000"/>
                    </a:prstClr>
                  </a:outerShdw>
                  <a:reflection blurRad="12700" stA="28000" endPos="45000" dist="1000" dir="5400000" sy="-100000" algn="bl" rotWithShape="0"/>
                </a:effectLst>
                <a:latin typeface="Rockwell" pitchFamily="18" charset="0"/>
              </a:rPr>
              <a:t>Out of </a:t>
            </a:r>
          </a:p>
        </p:txBody>
      </p:sp>
      <p:sp>
        <p:nvSpPr>
          <p:cNvPr id="5" name="Cloud 4">
            <a:extLst>
              <a:ext uri="{FF2B5EF4-FFF2-40B4-BE49-F238E27FC236}">
                <a16:creationId xmlns:a16="http://schemas.microsoft.com/office/drawing/2014/main" id="{B4C452EA-1403-2E3C-8B98-09CEDFC4BFC1}"/>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074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80115728-4A97-900F-6B4B-E78315BF7F9D}"/>
              </a:ext>
            </a:extLst>
          </p:cNvPr>
          <p:cNvSpPr/>
          <p:nvPr/>
        </p:nvSpPr>
        <p:spPr>
          <a:xfrm>
            <a:off x="8534400" y="165782"/>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8DDE5751-18B3-9E10-0001-E10939664ABA}"/>
              </a:ext>
            </a:extLst>
          </p:cNvPr>
          <p:cNvSpPr>
            <a:spLocks noGrp="1"/>
          </p:cNvSpPr>
          <p:nvPr>
            <p:ph type="sldNum" sz="quarter" idx="12"/>
          </p:nvPr>
        </p:nvSpPr>
        <p:spPr>
          <a:xfrm>
            <a:off x="7239000" y="6400800"/>
            <a:ext cx="1828800" cy="365125"/>
          </a:xfrm>
        </p:spPr>
        <p:txBody>
          <a:bodyPr/>
          <a:lstStyle/>
          <a:p>
            <a:fld id="{D18E6382-2566-492A-A2A1-417678E32A52}" type="slidenum">
              <a:rPr lang="en-US" smtClean="0"/>
              <a:t>17</a:t>
            </a:fld>
            <a:endParaRPr lang="en-US"/>
          </a:p>
        </p:txBody>
      </p:sp>
      <p:sp>
        <p:nvSpPr>
          <p:cNvPr id="11" name="Title 1">
            <a:extLst>
              <a:ext uri="{FF2B5EF4-FFF2-40B4-BE49-F238E27FC236}">
                <a16:creationId xmlns:a16="http://schemas.microsoft.com/office/drawing/2014/main" id="{53E86D9F-910D-B949-0C79-235D642D0648}"/>
              </a:ext>
            </a:extLst>
          </p:cNvPr>
          <p:cNvSpPr txBox="1">
            <a:spLocks/>
          </p:cNvSpPr>
          <p:nvPr/>
        </p:nvSpPr>
        <p:spPr>
          <a:xfrm>
            <a:off x="457200" y="76200"/>
            <a:ext cx="8229600" cy="17526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rgbClr val="0070C0"/>
                </a:solidFill>
              </a:rPr>
              <a:t>Is the Last Supper the same </a:t>
            </a:r>
            <a:br>
              <a:rPr lang="en-US" sz="3600" dirty="0">
                <a:solidFill>
                  <a:srgbClr val="0070C0"/>
                </a:solidFill>
              </a:rPr>
            </a:br>
            <a:r>
              <a:rPr lang="en-US" sz="3600" dirty="0">
                <a:solidFill>
                  <a:srgbClr val="0070C0"/>
                </a:solidFill>
              </a:rPr>
              <a:t>as the Passover meal? </a:t>
            </a:r>
            <a:r>
              <a:rPr lang="en-US" sz="3600" dirty="0"/>
              <a:t> ~ </a:t>
            </a:r>
            <a:br>
              <a:rPr lang="en-US" sz="3600" dirty="0"/>
            </a:br>
            <a:r>
              <a:rPr lang="en-US" sz="3600" dirty="0">
                <a:solidFill>
                  <a:srgbClr val="002060"/>
                </a:solidFill>
              </a:rPr>
              <a:t>Which statement below is true?</a:t>
            </a:r>
          </a:p>
        </p:txBody>
      </p:sp>
      <p:sp>
        <p:nvSpPr>
          <p:cNvPr id="12" name="Slide Number Placeholder 4">
            <a:extLst>
              <a:ext uri="{FF2B5EF4-FFF2-40B4-BE49-F238E27FC236}">
                <a16:creationId xmlns:a16="http://schemas.microsoft.com/office/drawing/2014/main" id="{24A03C34-0B26-5728-14D8-30ABC3D48953}"/>
              </a:ext>
            </a:extLst>
          </p:cNvPr>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17</a:t>
            </a:fld>
            <a:endParaRPr lang="en-US"/>
          </a:p>
        </p:txBody>
      </p:sp>
      <p:sp>
        <p:nvSpPr>
          <p:cNvPr id="13" name="Content Placeholder 8">
            <a:extLst>
              <a:ext uri="{FF2B5EF4-FFF2-40B4-BE49-F238E27FC236}">
                <a16:creationId xmlns:a16="http://schemas.microsoft.com/office/drawing/2014/main" id="{69A8EAF5-2435-73E6-0C13-BFAE35E1D5DA}"/>
              </a:ext>
            </a:extLst>
          </p:cNvPr>
          <p:cNvSpPr txBox="1">
            <a:spLocks/>
          </p:cNvSpPr>
          <p:nvPr/>
        </p:nvSpPr>
        <p:spPr>
          <a:xfrm>
            <a:off x="533400" y="1938745"/>
            <a:ext cx="8229600" cy="3776255"/>
          </a:xfrm>
          <a:prstGeom prst="rect">
            <a:avLst/>
          </a:prstGeom>
          <a:solidFill>
            <a:srgbClr val="0070C0"/>
          </a:solidFill>
          <a:scene3d>
            <a:camera prst="orthographicFront"/>
            <a:lightRig rig="threePt" dir="t"/>
          </a:scene3d>
          <a:sp3d>
            <a:bevelT w="152400" h="50800" prst="softRound"/>
          </a:sp3d>
        </p:spPr>
        <p:txBody>
          <a:bodyPr vert="horz" lIns="91440" tIns="45720" rIns="91440" bIns="45720" rtlCol="0">
            <a:normAutofit/>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6">
                  <a:lumMod val="20000"/>
                  <a:lumOff val="80000"/>
                </a:schemeClr>
              </a:buClr>
              <a:buFont typeface="Georgia" pitchFamily="18" charset="0"/>
              <a:buAutoNum type="arabicPeriod"/>
            </a:pPr>
            <a:r>
              <a:rPr lang="en-US" sz="2400" b="1" dirty="0">
                <a:solidFill>
                  <a:schemeClr val="bg1"/>
                </a:solidFill>
              </a:rPr>
              <a:t>The Passover </a:t>
            </a:r>
            <a:r>
              <a:rPr lang="en-US" sz="2400" b="1" dirty="0">
                <a:solidFill>
                  <a:srgbClr val="00FF99"/>
                </a:solidFill>
                <a:effectLst>
                  <a:glow rad="165100">
                    <a:srgbClr val="FFFF00"/>
                  </a:glow>
                </a:effectLst>
              </a:rPr>
              <a:t>meal</a:t>
            </a:r>
            <a:r>
              <a:rPr lang="en-US" sz="2400" b="1" dirty="0">
                <a:solidFill>
                  <a:schemeClr val="bg1"/>
                </a:solidFill>
              </a:rPr>
              <a:t> is known as </a:t>
            </a:r>
            <a:r>
              <a:rPr lang="en-US" sz="3600" b="1" dirty="0">
                <a:solidFill>
                  <a:schemeClr val="tx1">
                    <a:lumMod val="75000"/>
                    <a:lumOff val="25000"/>
                  </a:schemeClr>
                </a:solidFill>
                <a:effectLst>
                  <a:glow rad="165100">
                    <a:srgbClr val="FFFF00"/>
                  </a:glow>
                </a:effectLst>
              </a:rPr>
              <a:t>the</a:t>
            </a:r>
            <a:r>
              <a:rPr lang="en-US" sz="2400" b="1" dirty="0">
                <a:solidFill>
                  <a:schemeClr val="bg1"/>
                </a:solidFill>
              </a:rPr>
              <a:t> </a:t>
            </a:r>
            <a:br>
              <a:rPr lang="en-US" sz="2400" b="1" dirty="0">
                <a:solidFill>
                  <a:schemeClr val="bg1"/>
                </a:solidFill>
              </a:rPr>
            </a:br>
            <a:r>
              <a:rPr lang="en-US" sz="2400" b="1" dirty="0">
                <a:solidFill>
                  <a:srgbClr val="00FF99"/>
                </a:solidFill>
                <a:effectLst>
                  <a:glow rad="139700">
                    <a:srgbClr val="FFFF00"/>
                  </a:glow>
                </a:effectLst>
              </a:rPr>
              <a:t>“</a:t>
            </a:r>
            <a:r>
              <a:rPr lang="en-US" sz="2400" b="1" u="sng" dirty="0">
                <a:solidFill>
                  <a:srgbClr val="00FF99"/>
                </a:solidFill>
                <a:effectLst>
                  <a:glow rad="139700">
                    <a:srgbClr val="FFFF00"/>
                  </a:glow>
                </a:effectLst>
              </a:rPr>
              <a:t>F</a:t>
            </a:r>
            <a:r>
              <a:rPr lang="en-US" sz="2400" b="1" dirty="0">
                <a:solidFill>
                  <a:srgbClr val="00FF99"/>
                </a:solidFill>
                <a:effectLst>
                  <a:glow rad="139700">
                    <a:srgbClr val="FFFF00"/>
                  </a:glow>
                </a:effectLst>
              </a:rPr>
              <a:t>east of Unleavened Bread”</a:t>
            </a:r>
            <a:r>
              <a:rPr lang="en-US" sz="2400" b="1" dirty="0">
                <a:solidFill>
                  <a:schemeClr val="bg1"/>
                </a:solidFill>
              </a:rPr>
              <a:t> because </a:t>
            </a:r>
            <a:br>
              <a:rPr lang="en-US" sz="2400" b="1" dirty="0">
                <a:solidFill>
                  <a:schemeClr val="bg1"/>
                </a:solidFill>
              </a:rPr>
            </a:br>
            <a:r>
              <a:rPr lang="en-US" sz="2400" b="1" dirty="0">
                <a:solidFill>
                  <a:schemeClr val="bg1"/>
                </a:solidFill>
              </a:rPr>
              <a:t>of the command to eat unleavened </a:t>
            </a:r>
            <a:br>
              <a:rPr lang="en-US" sz="2400" b="1" dirty="0">
                <a:solidFill>
                  <a:schemeClr val="bg1"/>
                </a:solidFill>
              </a:rPr>
            </a:br>
            <a:r>
              <a:rPr lang="en-US" sz="2400" b="1" dirty="0">
                <a:solidFill>
                  <a:schemeClr val="bg1"/>
                </a:solidFill>
              </a:rPr>
              <a:t>bread at that evening meal on the </a:t>
            </a:r>
            <a:r>
              <a:rPr lang="en-US" sz="2400" b="1" cap="small" dirty="0">
                <a:solidFill>
                  <a:schemeClr val="bg1"/>
                </a:solidFill>
              </a:rPr>
              <a:t>14</a:t>
            </a:r>
            <a:r>
              <a:rPr lang="en-US" sz="2400" b="1" cap="small" baseline="30000" dirty="0">
                <a:solidFill>
                  <a:schemeClr val="bg1"/>
                </a:solidFill>
              </a:rPr>
              <a:t>th</a:t>
            </a:r>
            <a:r>
              <a:rPr lang="en-US" sz="2400" b="1" dirty="0">
                <a:solidFill>
                  <a:schemeClr val="bg1"/>
                </a:solidFill>
              </a:rPr>
              <a:t>.  </a:t>
            </a:r>
          </a:p>
          <a:p>
            <a:pPr marL="502920" indent="-457200">
              <a:buClr>
                <a:schemeClr val="accent6">
                  <a:lumMod val="20000"/>
                  <a:lumOff val="80000"/>
                </a:schemeClr>
              </a:buClr>
              <a:buFont typeface="Georgia" pitchFamily="18" charset="0"/>
              <a:buAutoNum type="arabicPeriod"/>
            </a:pPr>
            <a:r>
              <a:rPr lang="en-US" sz="2400" b="1" dirty="0">
                <a:solidFill>
                  <a:schemeClr val="bg1"/>
                </a:solidFill>
              </a:rPr>
              <a:t>The Passover </a:t>
            </a:r>
            <a:r>
              <a:rPr lang="en-US" sz="2400" b="1" dirty="0">
                <a:solidFill>
                  <a:srgbClr val="FF0000"/>
                </a:solidFill>
                <a:effectLst>
                  <a:glow rad="165100">
                    <a:srgbClr val="FFFF00"/>
                  </a:glow>
                </a:effectLst>
              </a:rPr>
              <a:t>meal</a:t>
            </a:r>
            <a:r>
              <a:rPr lang="en-US" sz="2400" b="1" dirty="0">
                <a:solidFill>
                  <a:schemeClr val="bg1"/>
                </a:solidFill>
              </a:rPr>
              <a:t> is known as </a:t>
            </a:r>
            <a:r>
              <a:rPr lang="en-US" sz="3600" b="1" dirty="0">
                <a:solidFill>
                  <a:schemeClr val="tx1">
                    <a:lumMod val="75000"/>
                    <a:lumOff val="25000"/>
                  </a:schemeClr>
                </a:solidFill>
                <a:effectLst>
                  <a:glow rad="165100">
                    <a:srgbClr val="FFFF00"/>
                  </a:glow>
                </a:effectLst>
              </a:rPr>
              <a:t>a</a:t>
            </a:r>
            <a:r>
              <a:rPr lang="en-US" sz="2400" b="1" dirty="0">
                <a:solidFill>
                  <a:srgbClr val="FF0000"/>
                </a:solidFill>
              </a:rPr>
              <a:t> </a:t>
            </a:r>
            <a:br>
              <a:rPr lang="en-US" sz="2400" b="1" dirty="0">
                <a:solidFill>
                  <a:srgbClr val="FF0000"/>
                </a:solidFill>
              </a:rPr>
            </a:br>
            <a:r>
              <a:rPr lang="en-US" sz="2400" b="1" dirty="0">
                <a:solidFill>
                  <a:srgbClr val="FF0000"/>
                </a:solidFill>
                <a:effectLst>
                  <a:glow rad="139700">
                    <a:srgbClr val="FFFF00"/>
                  </a:glow>
                </a:effectLst>
              </a:rPr>
              <a:t>“</a:t>
            </a:r>
            <a:r>
              <a:rPr lang="en-US" sz="2400" b="1" u="sng" dirty="0">
                <a:solidFill>
                  <a:srgbClr val="FF0000"/>
                </a:solidFill>
                <a:effectLst>
                  <a:glow rad="139700">
                    <a:srgbClr val="FFFF00"/>
                  </a:glow>
                </a:effectLst>
              </a:rPr>
              <a:t>f</a:t>
            </a:r>
            <a:r>
              <a:rPr lang="en-US" sz="2400" b="1" dirty="0">
                <a:solidFill>
                  <a:srgbClr val="FF0000"/>
                </a:solidFill>
                <a:effectLst>
                  <a:glow rad="139700">
                    <a:srgbClr val="FFFF00"/>
                  </a:glow>
                </a:effectLst>
              </a:rPr>
              <a:t>east of unleavened bread”</a:t>
            </a:r>
            <a:r>
              <a:rPr lang="en-US" sz="2400" b="1" dirty="0">
                <a:solidFill>
                  <a:schemeClr val="bg1"/>
                </a:solidFill>
              </a:rPr>
              <a:t> because </a:t>
            </a:r>
            <a:br>
              <a:rPr lang="en-US" sz="2400" b="1" dirty="0">
                <a:solidFill>
                  <a:schemeClr val="bg1"/>
                </a:solidFill>
              </a:rPr>
            </a:br>
            <a:r>
              <a:rPr lang="en-US" sz="2400" b="1" dirty="0">
                <a:solidFill>
                  <a:schemeClr val="bg1"/>
                </a:solidFill>
              </a:rPr>
              <a:t>of the command to eat unleavened </a:t>
            </a:r>
            <a:br>
              <a:rPr lang="en-US" sz="2400" b="1" dirty="0">
                <a:solidFill>
                  <a:schemeClr val="bg1"/>
                </a:solidFill>
              </a:rPr>
            </a:br>
            <a:r>
              <a:rPr lang="en-US" sz="2400" b="1" dirty="0">
                <a:solidFill>
                  <a:schemeClr val="bg1"/>
                </a:solidFill>
              </a:rPr>
              <a:t>bread at that evening meal on the </a:t>
            </a:r>
            <a:r>
              <a:rPr lang="en-US" sz="2400" b="1" cap="small" dirty="0">
                <a:solidFill>
                  <a:schemeClr val="bg1"/>
                </a:solidFill>
              </a:rPr>
              <a:t>14</a:t>
            </a:r>
            <a:r>
              <a:rPr lang="en-US" sz="2400" b="1" cap="small" baseline="30000" dirty="0">
                <a:solidFill>
                  <a:schemeClr val="bg1"/>
                </a:solidFill>
              </a:rPr>
              <a:t>th</a:t>
            </a:r>
            <a:r>
              <a:rPr lang="en-US" sz="2400" b="1" dirty="0">
                <a:solidFill>
                  <a:schemeClr val="bg1"/>
                </a:solidFill>
              </a:rPr>
              <a:t>. </a:t>
            </a:r>
          </a:p>
          <a:p>
            <a:pPr marL="45720" indent="0">
              <a:buClr>
                <a:schemeClr val="accent6">
                  <a:lumMod val="20000"/>
                  <a:lumOff val="80000"/>
                </a:schemeClr>
              </a:buClr>
              <a:buFont typeface="Georgia" pitchFamily="18" charset="0"/>
              <a:buNone/>
            </a:pPr>
            <a:endParaRPr lang="en-US" sz="1800" dirty="0">
              <a:solidFill>
                <a:schemeClr val="bg1"/>
              </a:solidFill>
            </a:endParaRPr>
          </a:p>
        </p:txBody>
      </p:sp>
      <p:sp>
        <p:nvSpPr>
          <p:cNvPr id="14" name="Rounded Rectangle 5">
            <a:extLst>
              <a:ext uri="{FF2B5EF4-FFF2-40B4-BE49-F238E27FC236}">
                <a16:creationId xmlns:a16="http://schemas.microsoft.com/office/drawing/2014/main" id="{1D9E6542-C1DF-D103-F492-3EBD5CB0B24E}"/>
              </a:ext>
            </a:extLst>
          </p:cNvPr>
          <p:cNvSpPr/>
          <p:nvPr/>
        </p:nvSpPr>
        <p:spPr>
          <a:xfrm>
            <a:off x="990600" y="5994400"/>
            <a:ext cx="7467600" cy="533400"/>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chemeClr val="tx2">
                    <a:lumMod val="20000"/>
                    <a:lumOff val="80000"/>
                  </a:schemeClr>
                </a:solidFill>
                <a:latin typeface="Comic Sans MS" pitchFamily="66" charset="0"/>
              </a:rPr>
              <a:t>Let’s examine the Synoptic account.</a:t>
            </a:r>
          </a:p>
        </p:txBody>
      </p:sp>
      <p:pic>
        <p:nvPicPr>
          <p:cNvPr id="15" name="Picture 2" descr="C:\Users\Rae\Desktop\Art to file\white man red ques mark clear.png">
            <a:extLst>
              <a:ext uri="{FF2B5EF4-FFF2-40B4-BE49-F238E27FC236}">
                <a16:creationId xmlns:a16="http://schemas.microsoft.com/office/drawing/2014/main" id="{1AAB1884-84F5-666C-4DF2-A3055D881645}"/>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770175" y="751569"/>
            <a:ext cx="1143000" cy="12820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F46F00-7281-9FCD-B93D-51F6647600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871" y="2580345"/>
            <a:ext cx="1580608" cy="1185456"/>
          </a:xfrm>
          <a:prstGeom prst="rect">
            <a:avLst/>
          </a:prstGeom>
          <a:ln>
            <a:noFill/>
          </a:ln>
          <a:effectLst>
            <a:softEdge rad="112500"/>
          </a:effectLst>
        </p:spPr>
      </p:pic>
      <p:pic>
        <p:nvPicPr>
          <p:cNvPr id="8" name="Picture 7">
            <a:extLst>
              <a:ext uri="{FF2B5EF4-FFF2-40B4-BE49-F238E27FC236}">
                <a16:creationId xmlns:a16="http://schemas.microsoft.com/office/drawing/2014/main" id="{A95BED36-3FB7-BC7F-3745-1CEED5B3D3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324" y="4524110"/>
            <a:ext cx="1876425" cy="886090"/>
          </a:xfrm>
          <a:prstGeom prst="rect">
            <a:avLst/>
          </a:prstGeom>
          <a:ln>
            <a:noFill/>
          </a:ln>
          <a:effectLst>
            <a:softEdge rad="112500"/>
          </a:effectLst>
        </p:spPr>
      </p:pic>
    </p:spTree>
    <p:extLst>
      <p:ext uri="{BB962C8B-B14F-4D97-AF65-F5344CB8AC3E}">
        <p14:creationId xmlns:p14="http://schemas.microsoft.com/office/powerpoint/2010/main" val="146200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Effect transition="in" filter="fade">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barn(inVertical)">
                                      <p:cBhvr>
                                        <p:cTn id="19" dur="10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500" fill="hold"/>
                                        <p:tgtEl>
                                          <p:spTgt spid="8"/>
                                        </p:tgtEl>
                                        <p:attrNameLst>
                                          <p:attrName>ppt_w</p:attrName>
                                        </p:attrNameLst>
                                      </p:cBhvr>
                                      <p:tavLst>
                                        <p:tav tm="0">
                                          <p:val>
                                            <p:fltVal val="0"/>
                                          </p:val>
                                        </p:tav>
                                        <p:tav tm="100000">
                                          <p:val>
                                            <p:strVal val="#ppt_w"/>
                                          </p:val>
                                        </p:tav>
                                      </p:tavLst>
                                    </p:anim>
                                    <p:anim calcmode="lin" valueType="num">
                                      <p:cBhvr>
                                        <p:cTn id="25" dur="1500" fill="hold"/>
                                        <p:tgtEl>
                                          <p:spTgt spid="8"/>
                                        </p:tgtEl>
                                        <p:attrNameLst>
                                          <p:attrName>ppt_h</p:attrName>
                                        </p:attrNameLst>
                                      </p:cBhvr>
                                      <p:tavLst>
                                        <p:tav tm="0">
                                          <p:val>
                                            <p:fltVal val="0"/>
                                          </p:val>
                                        </p:tav>
                                        <p:tav tm="100000">
                                          <p:val>
                                            <p:strVal val="#ppt_h"/>
                                          </p:val>
                                        </p:tav>
                                      </p:tavLst>
                                    </p:anim>
                                    <p:animEffect transition="in" filter="fade">
                                      <p:cBhvr>
                                        <p:cTn id="26" dur="1500"/>
                                        <p:tgtEl>
                                          <p:spTgt spid="8"/>
                                        </p:tgtEl>
                                      </p:cBhvr>
                                    </p:animEffect>
                                  </p:childTnLst>
                                </p:cTn>
                              </p:par>
                            </p:childTnLst>
                          </p:cTn>
                        </p:par>
                        <p:par>
                          <p:cTn id="27" fill="hold">
                            <p:stCondLst>
                              <p:cond delay="1500"/>
                            </p:stCondLst>
                            <p:childTnLst>
                              <p:par>
                                <p:cTn id="28" presetID="22" presetClass="entr" presetSubtype="8" fill="hold" nodeType="afterEffect">
                                  <p:stCondLst>
                                    <p:cond delay="10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1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763295"/>
            <a:ext cx="8305800" cy="5410200"/>
          </a:xfrm>
        </p:spPr>
        <p:txBody>
          <a:bodyPr>
            <a:normAutofit fontScale="92500"/>
            <a:scene3d>
              <a:camera prst="orthographicFront"/>
              <a:lightRig rig="threePt" dir="t"/>
            </a:scene3d>
            <a:sp3d extrusionH="57150">
              <a:bevelT w="38100" h="38100" prst="angle"/>
            </a:sp3d>
          </a:bodyPr>
          <a:lstStyle/>
          <a:p>
            <a:pPr marL="45720" indent="0">
              <a:buNone/>
            </a:pPr>
            <a:r>
              <a:rPr lang="en-US" sz="2400" b="1" dirty="0">
                <a:solidFill>
                  <a:schemeClr val="tx1"/>
                </a:solidFill>
              </a:rPr>
              <a:t>17</a:t>
            </a:r>
            <a:r>
              <a:rPr lang="en-US" sz="2400" dirty="0"/>
              <a:t>  </a:t>
            </a:r>
            <a:r>
              <a:rPr lang="en-US" sz="2400" b="1" dirty="0">
                <a:solidFill>
                  <a:srgbClr val="0070C0"/>
                </a:solidFill>
              </a:rPr>
              <a:t>Now on the first </a:t>
            </a:r>
            <a:r>
              <a:rPr lang="en-US" sz="2200" i="1" dirty="0"/>
              <a:t>day</a:t>
            </a:r>
            <a:r>
              <a:rPr lang="en-US" sz="2400" b="1" dirty="0"/>
              <a:t> </a:t>
            </a:r>
            <a:r>
              <a:rPr lang="en-US" sz="2400" b="1" dirty="0">
                <a:solidFill>
                  <a:srgbClr val="0070C0"/>
                </a:solidFill>
              </a:rPr>
              <a:t>of</a:t>
            </a:r>
            <a:r>
              <a:rPr lang="en-US" sz="2400" b="1" dirty="0"/>
              <a:t> </a:t>
            </a:r>
            <a:r>
              <a:rPr lang="en-US" sz="2200" i="1" dirty="0"/>
              <a:t>the</a:t>
            </a:r>
            <a:r>
              <a:rPr lang="en-US" sz="2600" i="1" dirty="0"/>
              <a:t> </a:t>
            </a:r>
            <a:r>
              <a:rPr lang="en-US" sz="1900" i="1" dirty="0"/>
              <a:t>Feast of </a:t>
            </a:r>
            <a:r>
              <a:rPr lang="en-US" sz="1900" b="1" dirty="0"/>
              <a:t> </a:t>
            </a:r>
            <a:r>
              <a:rPr lang="en-US" sz="2400" b="1" dirty="0">
                <a:solidFill>
                  <a:srgbClr val="0070C0"/>
                </a:solidFill>
              </a:rPr>
              <a:t>the unleavened bread</a:t>
            </a:r>
            <a:r>
              <a:rPr lang="en-US" sz="2400" dirty="0"/>
              <a:t> </a:t>
            </a:r>
            <a:br>
              <a:rPr lang="en-US" sz="2400" dirty="0"/>
            </a:br>
            <a:r>
              <a:rPr lang="en-US" sz="2400" dirty="0"/>
              <a:t>the disciples came to </a:t>
            </a:r>
            <a:r>
              <a:rPr lang="en-US" sz="2400" b="1" dirty="0">
                <a:solidFill>
                  <a:srgbClr val="0070C0"/>
                </a:solidFill>
              </a:rPr>
              <a:t>Yahusha</a:t>
            </a:r>
            <a:r>
              <a:rPr lang="en-US" sz="2400" dirty="0">
                <a:solidFill>
                  <a:srgbClr val="0070C0"/>
                </a:solidFill>
              </a:rPr>
              <a:t>,</a:t>
            </a:r>
            <a:r>
              <a:rPr lang="en-US" sz="2400" dirty="0"/>
              <a:t> saying to him, </a:t>
            </a:r>
            <a:br>
              <a:rPr lang="en-US" sz="2400" dirty="0"/>
            </a:br>
            <a:r>
              <a:rPr lang="en-US" sz="2400" b="1" dirty="0">
                <a:solidFill>
                  <a:srgbClr val="00B050"/>
                </a:solidFill>
              </a:rPr>
              <a:t>"Where do you want us to prepare for you </a:t>
            </a:r>
            <a:br>
              <a:rPr lang="en-US" sz="2400" b="1" dirty="0">
                <a:solidFill>
                  <a:srgbClr val="00B050"/>
                </a:solidFill>
              </a:rPr>
            </a:br>
            <a:r>
              <a:rPr lang="en-US" sz="2400" b="1" dirty="0">
                <a:solidFill>
                  <a:srgbClr val="00B050"/>
                </a:solidFill>
              </a:rPr>
              <a:t>to eat the Passover?"  </a:t>
            </a:r>
            <a:br>
              <a:rPr lang="en-US" sz="2400" b="1" dirty="0">
                <a:solidFill>
                  <a:srgbClr val="00B050"/>
                </a:solidFill>
              </a:rPr>
            </a:br>
            <a:br>
              <a:rPr lang="en-US" sz="2200" b="1" dirty="0">
                <a:solidFill>
                  <a:schemeClr val="bg2">
                    <a:lumMod val="50000"/>
                  </a:schemeClr>
                </a:solidFill>
              </a:rPr>
            </a:br>
            <a:r>
              <a:rPr lang="en-US" sz="2400" b="1" dirty="0">
                <a:solidFill>
                  <a:schemeClr val="tx1"/>
                </a:solidFill>
              </a:rPr>
              <a:t>18 </a:t>
            </a:r>
            <a:r>
              <a:rPr lang="en-US" sz="2400" dirty="0"/>
              <a:t> And he said, </a:t>
            </a:r>
            <a:r>
              <a:rPr lang="en-US" sz="2400" dirty="0">
                <a:solidFill>
                  <a:srgbClr val="C00000"/>
                </a:solidFill>
              </a:rPr>
              <a:t>"Go into the city to a certain man, and say </a:t>
            </a:r>
            <a:br>
              <a:rPr lang="en-US" sz="2400" dirty="0">
                <a:solidFill>
                  <a:srgbClr val="C00000"/>
                </a:solidFill>
              </a:rPr>
            </a:br>
            <a:r>
              <a:rPr lang="en-US" sz="2400" dirty="0">
                <a:solidFill>
                  <a:srgbClr val="C00000"/>
                </a:solidFill>
              </a:rPr>
              <a:t>to him, 'The Teacher says, "My time is at hand; I will keep </a:t>
            </a:r>
            <a:br>
              <a:rPr lang="en-US" sz="2400" dirty="0">
                <a:solidFill>
                  <a:srgbClr val="C00000"/>
                </a:solidFill>
              </a:rPr>
            </a:br>
            <a:r>
              <a:rPr lang="en-US" sz="2400" dirty="0">
                <a:solidFill>
                  <a:srgbClr val="C00000"/>
                </a:solidFill>
              </a:rPr>
              <a:t>the Passover at your house with my disciples."' </a:t>
            </a:r>
            <a:r>
              <a:rPr lang="en-US" sz="2400" dirty="0"/>
              <a:t> </a:t>
            </a:r>
            <a:br>
              <a:rPr lang="en-US" sz="2400" dirty="0"/>
            </a:br>
            <a:r>
              <a:rPr lang="en-US" sz="2400" b="1" dirty="0">
                <a:solidFill>
                  <a:schemeClr val="tx1"/>
                </a:solidFill>
              </a:rPr>
              <a:t>19</a:t>
            </a:r>
            <a:r>
              <a:rPr lang="en-US" sz="2400" dirty="0"/>
              <a:t>  So the disciples did as </a:t>
            </a:r>
            <a:r>
              <a:rPr lang="en-US" sz="2400" b="1" dirty="0">
                <a:solidFill>
                  <a:srgbClr val="0070C0"/>
                </a:solidFill>
              </a:rPr>
              <a:t>Yahusha</a:t>
            </a:r>
            <a:r>
              <a:rPr lang="en-US" sz="2400" dirty="0"/>
              <a:t> had directed them; </a:t>
            </a:r>
            <a:br>
              <a:rPr lang="en-US" sz="2400" dirty="0"/>
            </a:br>
            <a:r>
              <a:rPr lang="en-US" sz="2400" dirty="0"/>
              <a:t>and </a:t>
            </a:r>
            <a:r>
              <a:rPr lang="en-US" sz="2400" b="1" dirty="0">
                <a:solidFill>
                  <a:srgbClr val="00B050"/>
                </a:solidFill>
              </a:rPr>
              <a:t>they</a:t>
            </a:r>
            <a:r>
              <a:rPr lang="en-US" sz="2400" dirty="0">
                <a:solidFill>
                  <a:srgbClr val="00B050"/>
                </a:solidFill>
              </a:rPr>
              <a:t> </a:t>
            </a:r>
            <a:r>
              <a:rPr lang="en-US" sz="2400" b="1" dirty="0">
                <a:solidFill>
                  <a:srgbClr val="00B050"/>
                </a:solidFill>
              </a:rPr>
              <a:t>prepared the Passover.</a:t>
            </a:r>
            <a:r>
              <a:rPr lang="en-US" sz="2400" dirty="0"/>
              <a:t>  </a:t>
            </a:r>
            <a:br>
              <a:rPr lang="en-US" sz="2400" dirty="0"/>
            </a:br>
            <a:endParaRPr lang="en-US" sz="1100" dirty="0"/>
          </a:p>
          <a:p>
            <a:pPr marL="45720" indent="0" algn="ctr">
              <a:buNone/>
            </a:pPr>
            <a:r>
              <a:rPr lang="en-US" sz="2400" b="1" u="sng" dirty="0">
                <a:solidFill>
                  <a:srgbClr val="0070C0"/>
                </a:solidFill>
              </a:rPr>
              <a:t>N</a:t>
            </a:r>
            <a:r>
              <a:rPr lang="en-US" sz="1900" b="1" u="sng" dirty="0">
                <a:solidFill>
                  <a:srgbClr val="0070C0"/>
                </a:solidFill>
              </a:rPr>
              <a:t>EXT</a:t>
            </a:r>
            <a:r>
              <a:rPr lang="en-US" sz="2400" b="1" dirty="0">
                <a:solidFill>
                  <a:srgbClr val="0070C0"/>
                </a:solidFill>
              </a:rPr>
              <a:t>:  </a:t>
            </a:r>
            <a:r>
              <a:rPr lang="en-US" sz="2400" b="1" u="sng" dirty="0">
                <a:solidFill>
                  <a:srgbClr val="0070C0"/>
                </a:solidFill>
              </a:rPr>
              <a:t>E</a:t>
            </a:r>
            <a:r>
              <a:rPr lang="en-US" sz="1900" b="1" u="sng" dirty="0">
                <a:solidFill>
                  <a:srgbClr val="0070C0"/>
                </a:solidFill>
              </a:rPr>
              <a:t>VENTS</a:t>
            </a:r>
            <a:r>
              <a:rPr lang="en-US" sz="2400" b="1" u="sng" dirty="0">
                <a:solidFill>
                  <a:srgbClr val="0070C0"/>
                </a:solidFill>
              </a:rPr>
              <a:t> F</a:t>
            </a:r>
            <a:r>
              <a:rPr lang="en-US" sz="1900" b="1" u="sng" dirty="0">
                <a:solidFill>
                  <a:srgbClr val="0070C0"/>
                </a:solidFill>
              </a:rPr>
              <a:t>OR</a:t>
            </a:r>
            <a:r>
              <a:rPr lang="en-US" sz="2400" b="1" u="sng" dirty="0">
                <a:solidFill>
                  <a:srgbClr val="0070C0"/>
                </a:solidFill>
              </a:rPr>
              <a:t> T</a:t>
            </a:r>
            <a:r>
              <a:rPr lang="en-US" sz="1900" b="1" u="sng" dirty="0">
                <a:solidFill>
                  <a:srgbClr val="0070C0"/>
                </a:solidFill>
              </a:rPr>
              <a:t>HE</a:t>
            </a:r>
            <a:r>
              <a:rPr lang="en-US" sz="2400" b="1" u="sng" dirty="0">
                <a:solidFill>
                  <a:srgbClr val="0070C0"/>
                </a:solidFill>
              </a:rPr>
              <a:t> L</a:t>
            </a:r>
            <a:r>
              <a:rPr lang="en-US" sz="1900" b="1" u="sng" dirty="0">
                <a:solidFill>
                  <a:srgbClr val="0070C0"/>
                </a:solidFill>
              </a:rPr>
              <a:t>AST</a:t>
            </a:r>
            <a:r>
              <a:rPr lang="en-US" sz="2400" b="1" u="sng" dirty="0">
                <a:solidFill>
                  <a:srgbClr val="0070C0"/>
                </a:solidFill>
              </a:rPr>
              <a:t> S</a:t>
            </a:r>
            <a:r>
              <a:rPr lang="en-US" sz="1900" b="1" u="sng" dirty="0">
                <a:solidFill>
                  <a:srgbClr val="0070C0"/>
                </a:solidFill>
              </a:rPr>
              <a:t>UPPER</a:t>
            </a:r>
            <a:endParaRPr lang="en-US" sz="1900" dirty="0">
              <a:solidFill>
                <a:srgbClr val="0070C0"/>
              </a:solidFill>
            </a:endParaRPr>
          </a:p>
          <a:p>
            <a:pPr marL="45720" indent="0">
              <a:buNone/>
            </a:pPr>
            <a:r>
              <a:rPr lang="en-US" sz="2400" b="1" dirty="0">
                <a:solidFill>
                  <a:schemeClr val="tx1"/>
                </a:solidFill>
              </a:rPr>
              <a:t>20</a:t>
            </a:r>
            <a:r>
              <a:rPr lang="en-US" sz="2400" dirty="0"/>
              <a:t>  Now </a:t>
            </a:r>
            <a:r>
              <a:rPr lang="en-US" sz="2400" u="sng" dirty="0"/>
              <a:t>when the even was come</a:t>
            </a:r>
            <a:r>
              <a:rPr lang="en-US" sz="2400" dirty="0"/>
              <a:t>, he </a:t>
            </a:r>
            <a:r>
              <a:rPr lang="en-US" sz="2400" u="sng" dirty="0"/>
              <a:t>sat down with the twelve</a:t>
            </a:r>
            <a:r>
              <a:rPr lang="en-US" sz="2400" dirty="0"/>
              <a:t>.</a:t>
            </a:r>
          </a:p>
          <a:p>
            <a:pPr marL="45720" indent="0">
              <a:buNone/>
            </a:pPr>
            <a:r>
              <a:rPr lang="en-US" sz="2400" b="1" dirty="0">
                <a:solidFill>
                  <a:schemeClr val="tx1"/>
                </a:solidFill>
              </a:rPr>
              <a:t>21</a:t>
            </a:r>
            <a:r>
              <a:rPr lang="en-US" sz="2400" dirty="0"/>
              <a:t>  And </a:t>
            </a:r>
            <a:r>
              <a:rPr lang="en-US" sz="2400" u="sng" dirty="0"/>
              <a:t>as the</a:t>
            </a:r>
            <a:r>
              <a:rPr lang="en-US" sz="2400" dirty="0"/>
              <a:t>y </a:t>
            </a:r>
            <a:r>
              <a:rPr lang="en-US" sz="2400" u="sng" dirty="0"/>
              <a:t>did eat</a:t>
            </a:r>
            <a:r>
              <a:rPr lang="en-US" sz="2400" dirty="0"/>
              <a:t>, he said, </a:t>
            </a:r>
            <a:r>
              <a:rPr lang="en-US" sz="2400" dirty="0">
                <a:solidFill>
                  <a:srgbClr val="C00000"/>
                </a:solidFill>
              </a:rPr>
              <a:t>Verily I say unto you, </a:t>
            </a:r>
            <a:br>
              <a:rPr lang="en-US" sz="2400" dirty="0">
                <a:solidFill>
                  <a:srgbClr val="C00000"/>
                </a:solidFill>
              </a:rPr>
            </a:br>
            <a:r>
              <a:rPr lang="en-US" sz="2400" dirty="0">
                <a:solidFill>
                  <a:srgbClr val="C00000"/>
                </a:solidFill>
              </a:rPr>
              <a:t>that </a:t>
            </a:r>
            <a:r>
              <a:rPr lang="en-US" sz="2400" u="sng" dirty="0">
                <a:solidFill>
                  <a:srgbClr val="C00000"/>
                </a:solidFill>
              </a:rPr>
              <a:t>one of</a:t>
            </a:r>
            <a:r>
              <a:rPr lang="en-US" sz="2400" dirty="0">
                <a:solidFill>
                  <a:srgbClr val="C00000"/>
                </a:solidFill>
              </a:rPr>
              <a:t> y</a:t>
            </a:r>
            <a:r>
              <a:rPr lang="en-US" sz="2400" u="sng" dirty="0">
                <a:solidFill>
                  <a:srgbClr val="C00000"/>
                </a:solidFill>
              </a:rPr>
              <a:t>ou shall betra</a:t>
            </a:r>
            <a:r>
              <a:rPr lang="en-US" sz="2400" dirty="0">
                <a:solidFill>
                  <a:srgbClr val="C00000"/>
                </a:solidFill>
              </a:rPr>
              <a:t>y </a:t>
            </a:r>
            <a:r>
              <a:rPr lang="en-US" sz="2400" u="sng" dirty="0">
                <a:solidFill>
                  <a:srgbClr val="C00000"/>
                </a:solidFill>
              </a:rPr>
              <a:t>me</a:t>
            </a:r>
            <a:r>
              <a:rPr lang="en-US" sz="2400" dirty="0">
                <a:solidFill>
                  <a:srgbClr val="C00000"/>
                </a:solidFill>
              </a:rPr>
              <a:t>.</a:t>
            </a:r>
            <a:r>
              <a:rPr lang="en-US" dirty="0"/>
              <a:t>  </a:t>
            </a:r>
            <a:r>
              <a:rPr lang="en-US" sz="1400" i="1" dirty="0"/>
              <a:t>(NKJV)</a:t>
            </a:r>
            <a:endParaRPr lang="en-US" i="1" dirty="0"/>
          </a:p>
        </p:txBody>
      </p:sp>
      <p:sp>
        <p:nvSpPr>
          <p:cNvPr id="5" name="Slide Number Placeholder 4"/>
          <p:cNvSpPr>
            <a:spLocks noGrp="1"/>
          </p:cNvSpPr>
          <p:nvPr>
            <p:ph type="sldNum" sz="quarter" idx="12"/>
          </p:nvPr>
        </p:nvSpPr>
        <p:spPr/>
        <p:txBody>
          <a:bodyPr/>
          <a:lstStyle/>
          <a:p>
            <a:fld id="{D18E6382-2566-492A-A2A1-417678E32A52}" type="slidenum">
              <a:rPr lang="en-US" smtClean="0"/>
              <a:t>18</a:t>
            </a:fld>
            <a:endParaRPr lang="en-US"/>
          </a:p>
        </p:txBody>
      </p:sp>
      <p:sp>
        <p:nvSpPr>
          <p:cNvPr id="2" name="Title 1"/>
          <p:cNvSpPr>
            <a:spLocks noGrp="1"/>
          </p:cNvSpPr>
          <p:nvPr>
            <p:ph type="title"/>
          </p:nvPr>
        </p:nvSpPr>
        <p:spPr>
          <a:xfrm>
            <a:off x="381000" y="0"/>
            <a:ext cx="8305800" cy="762000"/>
          </a:xfrm>
        </p:spPr>
        <p:txBody>
          <a:bodyPr/>
          <a:lstStyle/>
          <a:p>
            <a:r>
              <a:rPr lang="en-US" dirty="0"/>
              <a:t>Matt 26:17-21</a:t>
            </a:r>
            <a:endParaRPr lang="en-US" sz="3200" dirty="0"/>
          </a:p>
        </p:txBody>
      </p:sp>
      <p:pic>
        <p:nvPicPr>
          <p:cNvPr id="6"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6248400" y="838200"/>
            <a:ext cx="1414350" cy="15863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0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04800" y="1295401"/>
            <a:ext cx="8610600" cy="2819400"/>
          </a:xfrm>
        </p:spPr>
        <p:txBody>
          <a:bodyPr>
            <a:normAutofit/>
            <a:scene3d>
              <a:camera prst="orthographicFront"/>
              <a:lightRig rig="threePt" dir="t"/>
            </a:scene3d>
            <a:sp3d extrusionH="57150">
              <a:bevelT w="38100" h="38100" prst="angle"/>
            </a:sp3d>
          </a:bodyPr>
          <a:lstStyle/>
          <a:p>
            <a:pPr marL="502920" indent="-457200">
              <a:buAutoNum type="arabicPlain" startAt="17"/>
            </a:pPr>
            <a:r>
              <a:rPr lang="en-US" sz="2400" b="1" dirty="0">
                <a:solidFill>
                  <a:srgbClr val="0070C0"/>
                </a:solidFill>
              </a:rPr>
              <a:t>Now on the first </a:t>
            </a:r>
            <a:r>
              <a:rPr lang="en-US" i="1" dirty="0"/>
              <a:t>day</a:t>
            </a:r>
            <a:r>
              <a:rPr lang="en-US" sz="2400" b="1" dirty="0"/>
              <a:t> </a:t>
            </a:r>
            <a:r>
              <a:rPr lang="en-US" sz="2400" b="1" dirty="0">
                <a:solidFill>
                  <a:srgbClr val="0070C0"/>
                </a:solidFill>
              </a:rPr>
              <a:t>of</a:t>
            </a:r>
            <a:r>
              <a:rPr lang="en-US" sz="2400" b="1" dirty="0"/>
              <a:t> </a:t>
            </a:r>
            <a:r>
              <a:rPr lang="en-US" i="1" dirty="0"/>
              <a:t>the Feast of</a:t>
            </a:r>
            <a:r>
              <a:rPr lang="en-US" b="1" dirty="0"/>
              <a:t> </a:t>
            </a:r>
            <a:r>
              <a:rPr lang="en-US" sz="2400" b="1" dirty="0">
                <a:solidFill>
                  <a:srgbClr val="0070C0"/>
                </a:solidFill>
              </a:rPr>
              <a:t>the unleavened bread</a:t>
            </a:r>
            <a:r>
              <a:rPr lang="en-US" sz="2400" dirty="0"/>
              <a:t> the disciples came to </a:t>
            </a:r>
            <a:r>
              <a:rPr lang="en-US" sz="2400" b="1" dirty="0">
                <a:solidFill>
                  <a:srgbClr val="0070C0"/>
                </a:solidFill>
              </a:rPr>
              <a:t>Yahusha</a:t>
            </a:r>
            <a:r>
              <a:rPr lang="en-US" sz="2400" dirty="0">
                <a:solidFill>
                  <a:srgbClr val="0070C0"/>
                </a:solidFill>
              </a:rPr>
              <a:t>,</a:t>
            </a:r>
            <a:r>
              <a:rPr lang="en-US" sz="2400" dirty="0"/>
              <a:t> saying to him, </a:t>
            </a:r>
            <a:br>
              <a:rPr lang="en-US" sz="2400" dirty="0"/>
            </a:br>
            <a:r>
              <a:rPr lang="en-US" sz="2400" b="1" dirty="0">
                <a:solidFill>
                  <a:srgbClr val="00B050"/>
                </a:solidFill>
              </a:rPr>
              <a:t>"Where do you want us to prepare for you to </a:t>
            </a:r>
            <a:br>
              <a:rPr lang="en-US" sz="2400" b="1" dirty="0">
                <a:solidFill>
                  <a:srgbClr val="00B050"/>
                </a:solidFill>
              </a:rPr>
            </a:br>
            <a:r>
              <a:rPr lang="en-US" sz="2400" b="1" dirty="0">
                <a:solidFill>
                  <a:srgbClr val="00B050"/>
                </a:solidFill>
              </a:rPr>
              <a:t>eat the Passover?"  </a:t>
            </a:r>
            <a:br>
              <a:rPr lang="en-US" sz="2400" b="1" dirty="0">
                <a:solidFill>
                  <a:srgbClr val="00B050"/>
                </a:solidFill>
              </a:rPr>
            </a:br>
            <a:endParaRPr lang="en-US" sz="400" b="1" dirty="0">
              <a:solidFill>
                <a:srgbClr val="00B050"/>
              </a:solidFill>
            </a:endParaRPr>
          </a:p>
          <a:p>
            <a:pPr marL="45720" indent="0" algn="ctr">
              <a:buNone/>
            </a:pPr>
            <a:r>
              <a:rPr lang="en-US" sz="2200" dirty="0">
                <a:solidFill>
                  <a:schemeClr val="tx2">
                    <a:lumMod val="75000"/>
                  </a:schemeClr>
                </a:solidFill>
              </a:rPr>
              <a:t>[Passover was indeed the first day unleavened bread was eaten, </a:t>
            </a:r>
            <a:r>
              <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but it was NOT the first </a:t>
            </a:r>
            <a:r>
              <a:rPr lang="en-US" sz="2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Feast Da</a:t>
            </a:r>
            <a:r>
              <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 of Unleavened Bread.</a:t>
            </a:r>
            <a:r>
              <a:rPr lang="en-US" sz="2200" dirty="0">
                <a:solidFill>
                  <a:schemeClr val="tx2">
                    <a:lumMod val="75000"/>
                  </a:schemeClr>
                </a:solidFill>
              </a:rPr>
              <a:t>]</a:t>
            </a: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19</a:t>
            </a:fld>
            <a:endParaRPr lang="en-US"/>
          </a:p>
        </p:txBody>
      </p:sp>
      <p:sp>
        <p:nvSpPr>
          <p:cNvPr id="2" name="Title 1"/>
          <p:cNvSpPr>
            <a:spLocks noGrp="1"/>
          </p:cNvSpPr>
          <p:nvPr>
            <p:ph type="title"/>
          </p:nvPr>
        </p:nvSpPr>
        <p:spPr>
          <a:xfrm>
            <a:off x="381000" y="76200"/>
            <a:ext cx="8305800" cy="762000"/>
          </a:xfrm>
        </p:spPr>
        <p:txBody>
          <a:bodyPr/>
          <a:lstStyle/>
          <a:p>
            <a:r>
              <a:rPr lang="en-US" dirty="0"/>
              <a:t>Understanding Matt 26:17</a:t>
            </a:r>
            <a:endParaRPr lang="en-US" sz="3200" dirty="0"/>
          </a:p>
        </p:txBody>
      </p:sp>
      <p:sp>
        <p:nvSpPr>
          <p:cNvPr id="6" name="Content Placeholder 2"/>
          <p:cNvSpPr txBox="1">
            <a:spLocks/>
          </p:cNvSpPr>
          <p:nvPr/>
        </p:nvSpPr>
        <p:spPr>
          <a:xfrm>
            <a:off x="304800" y="4114800"/>
            <a:ext cx="8451439" cy="2514600"/>
          </a:xfrm>
          <a:prstGeom prst="rect">
            <a:avLst/>
          </a:prstGeom>
          <a:solidFill>
            <a:schemeClr val="bg2">
              <a:lumMod val="50000"/>
            </a:schemeClr>
          </a:solidFill>
          <a:ln w="57150">
            <a:solidFill>
              <a:schemeClr val="accent1">
                <a:lumMod val="50000"/>
              </a:schemeClr>
            </a:solidFill>
          </a:ln>
          <a:scene3d>
            <a:camera prst="orthographicFront"/>
            <a:lightRig rig="threePt" dir="t"/>
          </a:scene3d>
          <a:sp3d>
            <a:bevelT w="114300" prst="artDeco"/>
          </a:sp3d>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u="sng" spc="50" dirty="0">
                <a:ln w="13500">
                  <a:solidFill>
                    <a:schemeClr val="accent1">
                      <a:shade val="2500"/>
                      <a:alpha val="6500"/>
                    </a:schemeClr>
                  </a:solidFill>
                  <a:prstDash val="solid"/>
                </a:ln>
                <a:solidFill>
                  <a:schemeClr val="tx1">
                    <a:lumMod val="85000"/>
                    <a:lumOff val="15000"/>
                    <a:alpha val="95000"/>
                  </a:schemeClr>
                </a:solidFill>
                <a:effectLst>
                  <a:innerShdw blurRad="50900" dist="38500" dir="13500000">
                    <a:srgbClr val="000000">
                      <a:alpha val="60000"/>
                    </a:srgbClr>
                  </a:innerShdw>
                </a:effectLst>
                <a:latin typeface="Comic Sans MS" pitchFamily="66" charset="0"/>
              </a:rPr>
              <a:t>NKJV</a:t>
            </a:r>
            <a:r>
              <a:rPr lang="en-US" sz="2400" b="1" spc="50" dirty="0">
                <a:ln w="13500">
                  <a:solidFill>
                    <a:schemeClr val="accent1">
                      <a:shade val="2500"/>
                      <a:alpha val="6500"/>
                    </a:schemeClr>
                  </a:solidFill>
                  <a:prstDash val="solid"/>
                </a:ln>
                <a:solidFill>
                  <a:schemeClr val="tx1">
                    <a:lumMod val="85000"/>
                    <a:lumOff val="15000"/>
                    <a:alpha val="95000"/>
                  </a:schemeClr>
                </a:solidFill>
                <a:effectLst>
                  <a:innerShdw blurRad="50900" dist="38500" dir="13500000">
                    <a:srgbClr val="000000">
                      <a:alpha val="60000"/>
                    </a:srgbClr>
                  </a:innerShdw>
                </a:effectLst>
                <a:latin typeface="Comic Sans MS" pitchFamily="66" charset="0"/>
              </a:rPr>
              <a:t>:</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Matthew says it was “the first of </a:t>
            </a:r>
            <a:r>
              <a:rPr lang="en-US" sz="24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U</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nleavened </a:t>
            </a:r>
            <a:r>
              <a:rPr lang="en-US" sz="24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B</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read.”  Is that really when </a:t>
            </a:r>
            <a:r>
              <a:rPr lang="en-US" sz="2400" b="1" spc="50" dirty="0">
                <a:ln w="13500">
                  <a:solidFill>
                    <a:schemeClr val="accent1">
                      <a:shade val="2500"/>
                      <a:alpha val="6500"/>
                    </a:schemeClr>
                  </a:solidFill>
                  <a:prstDash val="solid"/>
                </a:ln>
                <a:solidFill>
                  <a:srgbClr val="00B0F0">
                    <a:alpha val="95000"/>
                  </a:srgbClr>
                </a:solidFill>
                <a:effectLst>
                  <a:innerShdw blurRad="50900" dist="38500" dir="13500000">
                    <a:srgbClr val="000000">
                      <a:alpha val="60000"/>
                    </a:srgbClr>
                  </a:innerShdw>
                </a:effectLst>
                <a:latin typeface="Comic Sans MS" pitchFamily="66" charset="0"/>
              </a:rPr>
              <a:t>Yahusha</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held this Last Supper?  On the surface, this appears to contradict John’s account, which </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plainly states the Last Supper occurred </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3200" b="1" u="sng"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Footlight MT Light" pitchFamily="18" charset="0"/>
              </a:rPr>
              <a:t>BEFORE</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the Feast of Passover.  </a:t>
            </a:r>
          </a:p>
        </p:txBody>
      </p:sp>
      <p:sp>
        <p:nvSpPr>
          <p:cNvPr id="3" name="Rectangle 2"/>
          <p:cNvSpPr/>
          <p:nvPr/>
        </p:nvSpPr>
        <p:spPr>
          <a:xfrm>
            <a:off x="304800" y="838200"/>
            <a:ext cx="8610600" cy="400110"/>
          </a:xfrm>
          <a:prstGeom prst="rect">
            <a:avLst/>
          </a:prstGeom>
        </p:spPr>
        <p:txBody>
          <a:bodyPr wrap="square">
            <a:spAutoFit/>
            <a:scene3d>
              <a:camera prst="orthographicFront"/>
              <a:lightRig rig="threePt" dir="t"/>
            </a:scene3d>
            <a:sp3d extrusionH="57150">
              <a:bevelT w="38100" h="38100"/>
            </a:sp3d>
          </a:bodyPr>
          <a:lstStyle/>
          <a:p>
            <a:pPr algn="ctr"/>
            <a:r>
              <a:rPr lang="en-US" sz="2000" b="1" dirty="0">
                <a:solidFill>
                  <a:schemeClr val="tx2">
                    <a:lumMod val="75000"/>
                  </a:schemeClr>
                </a:solidFill>
              </a:rPr>
              <a:t>When the italicized words are removed, the verse reads differently. </a:t>
            </a:r>
            <a:endParaRPr lang="en-US" sz="2000" b="1" dirty="0"/>
          </a:p>
        </p:txBody>
      </p:sp>
      <p:pic>
        <p:nvPicPr>
          <p:cNvPr id="8"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391400" y="5043029"/>
            <a:ext cx="1414350" cy="15863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68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1250"/>
                                        <p:tgtEl>
                                          <p:spTgt spid="6">
                                            <p:txEl>
                                              <p:pRg st="0" end="0"/>
                                            </p:txEl>
                                          </p:spTgt>
                                        </p:tgtEl>
                                      </p:cBhvr>
                                    </p:animEffect>
                                  </p:childTnLst>
                                </p:cTn>
                              </p:par>
                            </p:childTnLst>
                          </p:cTn>
                        </p:par>
                        <p:par>
                          <p:cTn id="13" fill="hold">
                            <p:stCondLst>
                              <p:cond delay="1250"/>
                            </p:stCondLst>
                            <p:childTnLst>
                              <p:par>
                                <p:cTn id="14" presetID="8" presetClass="entr" presetSubtype="16" fill="hold"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8E6382-2566-492A-A2A1-417678E32A52}" type="slidenum">
              <a:rPr lang="en-US" smtClean="0"/>
              <a:t>2</a:t>
            </a:fld>
            <a:endParaRPr lang="en-US"/>
          </a:p>
        </p:txBody>
      </p:sp>
      <p:pic>
        <p:nvPicPr>
          <p:cNvPr id="16"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17" name="Slide Number Placeholder 3"/>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2</a:t>
            </a:fld>
            <a:endParaRPr lang="en-US"/>
          </a:p>
        </p:txBody>
      </p:sp>
      <p:sp>
        <p:nvSpPr>
          <p:cNvPr id="25" name="Title 1"/>
          <p:cNvSpPr txBox="1">
            <a:spLocks/>
          </p:cNvSpPr>
          <p:nvPr/>
        </p:nvSpPr>
        <p:spPr>
          <a:xfrm>
            <a:off x="2209800" y="85555"/>
            <a:ext cx="4800600" cy="1905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5400" dirty="0">
                <a:solidFill>
                  <a:schemeClr val="tx2">
                    <a:lumMod val="75000"/>
                  </a:schemeClr>
                </a:solidFill>
              </a:rPr>
              <a:t>“The”</a:t>
            </a:r>
          </a:p>
          <a:p>
            <a:pPr marL="182880"/>
            <a:r>
              <a:rPr lang="en-US" sz="5400" dirty="0">
                <a:solidFill>
                  <a:schemeClr val="tx2">
                    <a:lumMod val="75000"/>
                  </a:schemeClr>
                </a:solidFill>
              </a:rPr>
              <a:t>Last  Supper</a:t>
            </a:r>
          </a:p>
        </p:txBody>
      </p:sp>
      <p:grpSp>
        <p:nvGrpSpPr>
          <p:cNvPr id="26" name="Group 25"/>
          <p:cNvGrpSpPr/>
          <p:nvPr/>
        </p:nvGrpSpPr>
        <p:grpSpPr>
          <a:xfrm>
            <a:off x="4584912" y="2057400"/>
            <a:ext cx="4254749" cy="4733333"/>
            <a:chOff x="4648200" y="1972267"/>
            <a:chExt cx="4254749" cy="4733333"/>
          </a:xfrm>
        </p:grpSpPr>
        <p:sp>
          <p:nvSpPr>
            <p:cNvPr id="27" name="Rectangle 26"/>
            <p:cNvSpPr/>
            <p:nvPr/>
          </p:nvSpPr>
          <p:spPr>
            <a:xfrm>
              <a:off x="4768540" y="3833904"/>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28" name="Rectangle 27"/>
            <p:cNvSpPr/>
            <p:nvPr/>
          </p:nvSpPr>
          <p:spPr>
            <a:xfrm>
              <a:off x="4768540" y="4930853"/>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
          <p:nvSpPr>
            <p:cNvPr id="34" name="Rectangle 33"/>
            <p:cNvSpPr/>
            <p:nvPr/>
          </p:nvSpPr>
          <p:spPr>
            <a:xfrm>
              <a:off x="5374513" y="19722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Part 2</a:t>
              </a:r>
            </a:p>
          </p:txBody>
        </p:sp>
        <p:sp>
          <p:nvSpPr>
            <p:cNvPr id="35" name="Subtitle 2"/>
            <p:cNvSpPr txBox="1">
              <a:spLocks/>
            </p:cNvSpPr>
            <p:nvPr/>
          </p:nvSpPr>
          <p:spPr>
            <a:xfrm>
              <a:off x="4920200" y="2895600"/>
              <a:ext cx="3100144" cy="889317"/>
            </a:xfrm>
            <a:prstGeom prst="rect">
              <a:avLst/>
            </a:prstGeom>
          </p:spPr>
          <p:txBody>
            <a:bodyPr vert="horz" lIns="91440" tIns="45720" rIns="91440" bIns="45720" rtlCol="0">
              <a:normAutofit fontScale="92500" lnSpcReduction="200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rgbClr val="92D050">
                        <a:alpha val="66000"/>
                      </a:srgbClr>
                    </a:glow>
                  </a:effectLst>
                  <a:latin typeface="Comic Sans MS" pitchFamily="66" charset="0"/>
                </a:rPr>
                <a:t>The Controversy </a:t>
              </a:r>
              <a:br>
                <a:rPr lang="en-US" b="1" dirty="0">
                  <a:solidFill>
                    <a:schemeClr val="tx2">
                      <a:lumMod val="75000"/>
                    </a:schemeClr>
                  </a:solidFill>
                  <a:effectLst>
                    <a:glow rad="127000">
                      <a:srgbClr val="92D050">
                        <a:alpha val="66000"/>
                      </a:srgbClr>
                    </a:glow>
                  </a:effectLst>
                  <a:latin typeface="Comic Sans MS" pitchFamily="66" charset="0"/>
                </a:rPr>
              </a:br>
              <a:r>
                <a:rPr lang="en-US" b="1" dirty="0">
                  <a:solidFill>
                    <a:schemeClr val="tx2">
                      <a:lumMod val="75000"/>
                    </a:schemeClr>
                  </a:solidFill>
                  <a:effectLst>
                    <a:glow rad="127000">
                      <a:srgbClr val="92D050">
                        <a:alpha val="66000"/>
                      </a:srgbClr>
                    </a:glow>
                  </a:effectLst>
                  <a:latin typeface="Comic Sans MS" pitchFamily="66" charset="0"/>
                </a:rPr>
                <a:t>over the “date” of</a:t>
              </a:r>
              <a:br>
                <a:rPr lang="en-US" b="1" dirty="0">
                  <a:solidFill>
                    <a:schemeClr val="tx2">
                      <a:lumMod val="75000"/>
                    </a:schemeClr>
                  </a:solidFill>
                  <a:effectLst>
                    <a:glow rad="127000">
                      <a:srgbClr val="92D050">
                        <a:alpha val="66000"/>
                      </a:srgbClr>
                    </a:glow>
                  </a:effectLst>
                  <a:latin typeface="Comic Sans MS" pitchFamily="66" charset="0"/>
                </a:rPr>
              </a:br>
              <a:r>
                <a:rPr lang="en-US" b="1" dirty="0">
                  <a:solidFill>
                    <a:schemeClr val="tx2">
                      <a:lumMod val="75000"/>
                    </a:schemeClr>
                  </a:solidFill>
                  <a:effectLst>
                    <a:glow rad="127000">
                      <a:srgbClr val="92D050">
                        <a:alpha val="66000"/>
                      </a:srgbClr>
                    </a:glow>
                  </a:effectLst>
                  <a:latin typeface="Comic Sans MS" pitchFamily="66" charset="0"/>
                </a:rPr>
                <a:t>The Last Supper</a:t>
              </a:r>
            </a:p>
          </p:txBody>
        </p:sp>
        <p:sp>
          <p:nvSpPr>
            <p:cNvPr id="36" name="Rectangle 35"/>
            <p:cNvSpPr/>
            <p:nvPr/>
          </p:nvSpPr>
          <p:spPr>
            <a:xfrm>
              <a:off x="7912349" y="3545063"/>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7" name="Subtitle 2"/>
            <p:cNvSpPr txBox="1">
              <a:spLocks/>
            </p:cNvSpPr>
            <p:nvPr/>
          </p:nvSpPr>
          <p:spPr>
            <a:xfrm>
              <a:off x="4648200" y="5816283"/>
              <a:ext cx="340346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rgbClr val="92D050">
                        <a:alpha val="66000"/>
                      </a:srgbClr>
                    </a:glow>
                  </a:effectLst>
                  <a:latin typeface="Comic Sans MS" pitchFamily="66" charset="0"/>
                </a:rPr>
                <a:t>Was “The Last Supper” the Passover Meal?</a:t>
              </a:r>
            </a:p>
          </p:txBody>
        </p:sp>
      </p:grpSp>
      <p:grpSp>
        <p:nvGrpSpPr>
          <p:cNvPr id="38" name="Group 37"/>
          <p:cNvGrpSpPr/>
          <p:nvPr/>
        </p:nvGrpSpPr>
        <p:grpSpPr>
          <a:xfrm>
            <a:off x="550331" y="2087319"/>
            <a:ext cx="3582590" cy="4731530"/>
            <a:chOff x="378620" y="1972267"/>
            <a:chExt cx="3582590" cy="4731530"/>
          </a:xfrm>
        </p:grpSpPr>
        <p:sp>
          <p:nvSpPr>
            <p:cNvPr id="39" name="Subtitle 2"/>
            <p:cNvSpPr txBox="1">
              <a:spLocks/>
            </p:cNvSpPr>
            <p:nvPr/>
          </p:nvSpPr>
          <p:spPr>
            <a:xfrm>
              <a:off x="378620" y="2904153"/>
              <a:ext cx="3355180" cy="887514"/>
            </a:xfrm>
            <a:prstGeom prst="rect">
              <a:avLst/>
            </a:prstGeom>
          </p:spPr>
          <p:txBody>
            <a:bodyPr vert="horz" lIns="91440" tIns="45720" rIns="91440" bIns="45720" rtlCol="0">
              <a:normAutofit fontScale="92500" lnSpcReduction="200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a:solidFill>
                    <a:schemeClr val="tx2">
                      <a:lumMod val="75000"/>
                    </a:schemeClr>
                  </a:solidFill>
                  <a:latin typeface="Comic Sans MS" pitchFamily="66" charset="0"/>
                </a:rPr>
                <a:t>  </a:t>
              </a:r>
              <a:r>
                <a:rPr lang="en-US" b="1" dirty="0">
                  <a:solidFill>
                    <a:schemeClr val="tx2">
                      <a:lumMod val="75000"/>
                    </a:schemeClr>
                  </a:solidFill>
                  <a:effectLst>
                    <a:glow rad="127000">
                      <a:schemeClr val="bg1"/>
                    </a:glow>
                  </a:effectLst>
                  <a:latin typeface="Comic Sans MS" pitchFamily="66" charset="0"/>
                </a:rPr>
                <a:t>Both types of bread were at </a:t>
              </a:r>
              <a:br>
                <a:rPr lang="en-US" b="1" dirty="0">
                  <a:solidFill>
                    <a:schemeClr val="tx2">
                      <a:lumMod val="75000"/>
                    </a:schemeClr>
                  </a:solidFill>
                  <a:effectLst>
                    <a:glow rad="127000">
                      <a:schemeClr val="bg1"/>
                    </a:glow>
                  </a:effectLst>
                  <a:latin typeface="Comic Sans MS" pitchFamily="66" charset="0"/>
                </a:rPr>
              </a:br>
              <a:r>
                <a:rPr lang="en-US" b="1" dirty="0">
                  <a:solidFill>
                    <a:schemeClr val="tx2">
                      <a:lumMod val="75000"/>
                    </a:schemeClr>
                  </a:solidFill>
                  <a:effectLst>
                    <a:glow rad="127000">
                      <a:schemeClr val="bg1"/>
                    </a:glow>
                  </a:effectLst>
                  <a:latin typeface="Comic Sans MS" pitchFamily="66" charset="0"/>
                </a:rPr>
                <a:t>The Last Supper Table</a:t>
              </a:r>
            </a:p>
          </p:txBody>
        </p:sp>
        <p:sp>
          <p:nvSpPr>
            <p:cNvPr id="40" name="Rectangle 39"/>
            <p:cNvSpPr/>
            <p:nvPr/>
          </p:nvSpPr>
          <p:spPr>
            <a:xfrm>
              <a:off x="1033350" y="19722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Part 1</a:t>
              </a:r>
            </a:p>
          </p:txBody>
        </p:sp>
        <p:pic>
          <p:nvPicPr>
            <p:cNvPr id="41" name="Picture 3" descr="C:\Users\Rae\Desktop\leavened bread clea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6485" y="3887176"/>
              <a:ext cx="1609725" cy="1463675"/>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2" name="Picture 4" descr="C:\Users\Rae\Desktop\ULB.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6210" y="3887176"/>
              <a:ext cx="1905000" cy="1818875"/>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3" name="Subtitle 2"/>
            <p:cNvSpPr txBox="1">
              <a:spLocks/>
            </p:cNvSpPr>
            <p:nvPr/>
          </p:nvSpPr>
          <p:spPr>
            <a:xfrm>
              <a:off x="378620" y="5816283"/>
              <a:ext cx="3355180" cy="887514"/>
            </a:xfrm>
            <a:prstGeom prst="rect">
              <a:avLst/>
            </a:prstGeom>
          </p:spPr>
          <p:txBody>
            <a:bodyPr vert="horz" lIns="91440" tIns="45720" rIns="91440" bIns="45720" rtlCol="0">
              <a:normAutofit fontScale="92500" lnSpcReduction="200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chemeClr val="bg1"/>
                    </a:glow>
                  </a:effectLst>
                  <a:latin typeface="Comic Sans MS" pitchFamily="66" charset="0"/>
                </a:rPr>
                <a:t>ONLY one bread </a:t>
              </a:r>
              <a:br>
                <a:rPr lang="en-US" b="1" dirty="0">
                  <a:solidFill>
                    <a:schemeClr val="tx2">
                      <a:lumMod val="75000"/>
                    </a:schemeClr>
                  </a:solidFill>
                  <a:effectLst>
                    <a:glow rad="127000">
                      <a:schemeClr val="bg1"/>
                    </a:glow>
                  </a:effectLst>
                  <a:latin typeface="Comic Sans MS" pitchFamily="66" charset="0"/>
                </a:rPr>
              </a:br>
              <a:r>
                <a:rPr lang="en-US" b="1" dirty="0">
                  <a:solidFill>
                    <a:schemeClr val="tx2">
                      <a:lumMod val="75000"/>
                    </a:schemeClr>
                  </a:solidFill>
                  <a:effectLst>
                    <a:glow rad="127000">
                      <a:schemeClr val="bg1"/>
                    </a:glow>
                  </a:effectLst>
                  <a:latin typeface="Comic Sans MS" pitchFamily="66" charset="0"/>
                </a:rPr>
                <a:t>can represent</a:t>
              </a:r>
              <a:br>
                <a:rPr lang="en-US" b="1" dirty="0">
                  <a:solidFill>
                    <a:schemeClr val="tx2">
                      <a:lumMod val="75000"/>
                    </a:schemeClr>
                  </a:solidFill>
                  <a:effectLst>
                    <a:glow rad="127000">
                      <a:schemeClr val="bg1"/>
                    </a:glow>
                  </a:effectLst>
                  <a:latin typeface="Comic Sans MS" pitchFamily="66" charset="0"/>
                </a:rPr>
              </a:br>
              <a:r>
                <a:rPr lang="en-US" b="1" dirty="0">
                  <a:solidFill>
                    <a:schemeClr val="tx2">
                      <a:lumMod val="75000"/>
                    </a:schemeClr>
                  </a:solidFill>
                  <a:effectLst>
                    <a:glow rad="127000">
                      <a:schemeClr val="bg1"/>
                    </a:glow>
                  </a:effectLst>
                  <a:latin typeface="Comic Sans MS" pitchFamily="66" charset="0"/>
                </a:rPr>
                <a:t>Yahusha’s Body.</a:t>
              </a:r>
            </a:p>
          </p:txBody>
        </p:sp>
      </p:grpSp>
      <p:sp>
        <p:nvSpPr>
          <p:cNvPr id="2" name="Star: 5 Points 1">
            <a:extLst>
              <a:ext uri="{FF2B5EF4-FFF2-40B4-BE49-F238E27FC236}">
                <a16:creationId xmlns:a16="http://schemas.microsoft.com/office/drawing/2014/main" id="{C1C79724-2ED0-DB33-7D3E-E3DBEF3FF435}"/>
              </a:ext>
            </a:extLst>
          </p:cNvPr>
          <p:cNvSpPr/>
          <p:nvPr/>
        </p:nvSpPr>
        <p:spPr>
          <a:xfrm>
            <a:off x="9364534" y="-12700"/>
            <a:ext cx="508000" cy="473193"/>
          </a:xfrm>
          <a:prstGeom prst="star5">
            <a:avLst/>
          </a:prstGeom>
          <a:solidFill>
            <a:srgbClr val="FF66CC"/>
          </a:solidFill>
          <a:ln>
            <a:solidFill>
              <a:schemeClr val="tx2">
                <a:lumMod val="50000"/>
              </a:schemeClr>
            </a:solid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85800" y="970559"/>
            <a:ext cx="8001000" cy="4974336"/>
          </a:xfrm>
        </p:spPr>
        <p:txBody>
          <a:bodyPr>
            <a:normAutofit/>
            <a:scene3d>
              <a:camera prst="orthographicFront"/>
              <a:lightRig rig="threePt" dir="t"/>
            </a:scene3d>
            <a:sp3d extrusionH="57150">
              <a:bevelT w="38100" h="38100" prst="angle"/>
            </a:sp3d>
          </a:bodyPr>
          <a:lstStyle/>
          <a:p>
            <a:pPr marL="45720" indent="0">
              <a:buNone/>
            </a:pPr>
            <a:r>
              <a:rPr lang="en-US" b="1" dirty="0">
                <a:solidFill>
                  <a:schemeClr val="tx1"/>
                </a:solidFill>
              </a:rPr>
              <a:t>12</a:t>
            </a:r>
            <a:r>
              <a:rPr lang="en-US" b="1" dirty="0"/>
              <a:t> </a:t>
            </a:r>
            <a:r>
              <a:rPr lang="en-US" dirty="0"/>
              <a:t> </a:t>
            </a:r>
            <a:r>
              <a:rPr lang="en-US" b="1" dirty="0">
                <a:solidFill>
                  <a:srgbClr val="0070C0"/>
                </a:solidFill>
              </a:rPr>
              <a:t>Now on the first day of unleavened bread, when they killed </a:t>
            </a:r>
            <a:br>
              <a:rPr lang="en-US" b="1" dirty="0">
                <a:solidFill>
                  <a:srgbClr val="0070C0"/>
                </a:solidFill>
              </a:rPr>
            </a:br>
            <a:r>
              <a:rPr lang="en-US" b="1" dirty="0">
                <a:solidFill>
                  <a:srgbClr val="0070C0"/>
                </a:solidFill>
              </a:rPr>
              <a:t>the Passover </a:t>
            </a:r>
            <a:r>
              <a:rPr lang="en-US" sz="1400" i="1" dirty="0"/>
              <a:t>lamb</a:t>
            </a:r>
            <a:r>
              <a:rPr lang="en-US" dirty="0"/>
              <a:t>, his disciples said to him, </a:t>
            </a:r>
            <a:r>
              <a:rPr lang="en-US" b="1" dirty="0">
                <a:solidFill>
                  <a:srgbClr val="00B050"/>
                </a:solidFill>
              </a:rPr>
              <a:t>"Where do you want </a:t>
            </a:r>
            <a:br>
              <a:rPr lang="en-US" b="1" dirty="0">
                <a:solidFill>
                  <a:srgbClr val="00B050"/>
                </a:solidFill>
              </a:rPr>
            </a:br>
            <a:r>
              <a:rPr lang="en-US" b="1" dirty="0">
                <a:solidFill>
                  <a:srgbClr val="00B050"/>
                </a:solidFill>
              </a:rPr>
              <a:t>us to go and prepare, that you may eat the Passover?"  </a:t>
            </a:r>
            <a:br>
              <a:rPr lang="en-US" dirty="0"/>
            </a:br>
            <a:r>
              <a:rPr lang="en-US" b="1" dirty="0">
                <a:solidFill>
                  <a:schemeClr val="tx1"/>
                </a:solidFill>
              </a:rPr>
              <a:t>13</a:t>
            </a:r>
            <a:r>
              <a:rPr lang="en-US" b="1" dirty="0"/>
              <a:t> </a:t>
            </a:r>
            <a:r>
              <a:rPr lang="en-US" dirty="0"/>
              <a:t> And he sent out two of his disciples and said to them, </a:t>
            </a:r>
            <a:r>
              <a:rPr lang="en-US" dirty="0">
                <a:solidFill>
                  <a:srgbClr val="C00000"/>
                </a:solidFill>
              </a:rPr>
              <a:t>"Go into the city, and a man will meet you carrying a pitcher of water; follow him.</a:t>
            </a:r>
            <a:r>
              <a:rPr lang="en-US" dirty="0"/>
              <a:t>  </a:t>
            </a:r>
            <a:br>
              <a:rPr lang="en-US" dirty="0"/>
            </a:br>
            <a:r>
              <a:rPr lang="en-US" b="1" dirty="0">
                <a:solidFill>
                  <a:schemeClr val="tx1"/>
                </a:solidFill>
              </a:rPr>
              <a:t>14</a:t>
            </a:r>
            <a:r>
              <a:rPr lang="en-US" b="1" dirty="0"/>
              <a:t> </a:t>
            </a:r>
            <a:r>
              <a:rPr lang="en-US" dirty="0"/>
              <a:t> </a:t>
            </a:r>
            <a:r>
              <a:rPr lang="en-US" dirty="0">
                <a:solidFill>
                  <a:srgbClr val="C00000"/>
                </a:solidFill>
              </a:rPr>
              <a:t>Wherever he goes in, say to the master of the house, </a:t>
            </a:r>
            <a:br>
              <a:rPr lang="en-US" dirty="0">
                <a:solidFill>
                  <a:srgbClr val="C00000"/>
                </a:solidFill>
              </a:rPr>
            </a:br>
            <a:r>
              <a:rPr lang="en-US" dirty="0">
                <a:solidFill>
                  <a:srgbClr val="C00000"/>
                </a:solidFill>
              </a:rPr>
              <a:t>'The Teacher says, </a:t>
            </a:r>
            <a:r>
              <a:rPr lang="en-US" dirty="0">
                <a:solidFill>
                  <a:srgbClr val="00B050"/>
                </a:solidFill>
              </a:rPr>
              <a:t>"</a:t>
            </a:r>
            <a:r>
              <a:rPr lang="en-US" b="1" dirty="0">
                <a:solidFill>
                  <a:srgbClr val="00B050"/>
                </a:solidFill>
              </a:rPr>
              <a:t>Where is the guest room</a:t>
            </a:r>
            <a:r>
              <a:rPr lang="en-US" dirty="0">
                <a:solidFill>
                  <a:srgbClr val="C00000"/>
                </a:solidFill>
              </a:rPr>
              <a:t> in which I may eat the Passover with my disciples?"'  </a:t>
            </a:r>
            <a:br>
              <a:rPr lang="en-US" dirty="0"/>
            </a:br>
            <a:r>
              <a:rPr lang="en-US" b="1" dirty="0">
                <a:solidFill>
                  <a:schemeClr val="tx1"/>
                </a:solidFill>
              </a:rPr>
              <a:t>15</a:t>
            </a:r>
            <a:r>
              <a:rPr lang="en-US" b="1" dirty="0"/>
              <a:t> </a:t>
            </a:r>
            <a:r>
              <a:rPr lang="en-US" dirty="0"/>
              <a:t> </a:t>
            </a:r>
            <a:r>
              <a:rPr lang="en-US" dirty="0">
                <a:solidFill>
                  <a:srgbClr val="C00000"/>
                </a:solidFill>
              </a:rPr>
              <a:t>Then he will show you a </a:t>
            </a:r>
            <a:r>
              <a:rPr lang="en-US" b="1" dirty="0">
                <a:solidFill>
                  <a:srgbClr val="00B050"/>
                </a:solidFill>
              </a:rPr>
              <a:t>large upper room</a:t>
            </a:r>
            <a:r>
              <a:rPr lang="en-US" dirty="0">
                <a:solidFill>
                  <a:srgbClr val="00B050"/>
                </a:solidFill>
              </a:rPr>
              <a:t>, </a:t>
            </a:r>
            <a:r>
              <a:rPr lang="en-US" dirty="0">
                <a:solidFill>
                  <a:srgbClr val="C00000"/>
                </a:solidFill>
              </a:rPr>
              <a:t>furnished and prepared; </a:t>
            </a:r>
            <a:br>
              <a:rPr lang="en-US" dirty="0">
                <a:solidFill>
                  <a:srgbClr val="C00000"/>
                </a:solidFill>
              </a:rPr>
            </a:br>
            <a:r>
              <a:rPr lang="en-US" b="1" dirty="0">
                <a:solidFill>
                  <a:srgbClr val="00B050"/>
                </a:solidFill>
              </a:rPr>
              <a:t>there make ready for us</a:t>
            </a:r>
            <a:r>
              <a:rPr lang="en-US" dirty="0">
                <a:solidFill>
                  <a:srgbClr val="00B050"/>
                </a:solidFill>
              </a:rPr>
              <a:t>.</a:t>
            </a:r>
            <a:r>
              <a:rPr lang="en-US" dirty="0"/>
              <a:t>"  </a:t>
            </a:r>
            <a:br>
              <a:rPr lang="en-US" dirty="0"/>
            </a:br>
            <a:r>
              <a:rPr lang="en-US" b="1" dirty="0">
                <a:solidFill>
                  <a:schemeClr val="tx1"/>
                </a:solidFill>
              </a:rPr>
              <a:t>16</a:t>
            </a:r>
            <a:r>
              <a:rPr lang="en-US" b="1" dirty="0"/>
              <a:t> </a:t>
            </a:r>
            <a:r>
              <a:rPr lang="en-US" dirty="0"/>
              <a:t> So his disciples went out, and came into the city, and found it just as he had said to them; and they </a:t>
            </a:r>
            <a:r>
              <a:rPr lang="en-US" b="1" dirty="0">
                <a:solidFill>
                  <a:srgbClr val="00B050"/>
                </a:solidFill>
              </a:rPr>
              <a:t>prepared the Passover.</a:t>
            </a:r>
            <a:r>
              <a:rPr lang="en-US" sz="1600" dirty="0"/>
              <a:t> </a:t>
            </a:r>
            <a:r>
              <a:rPr lang="en-US" dirty="0"/>
              <a:t> </a:t>
            </a:r>
          </a:p>
          <a:p>
            <a:pPr marL="45720" indent="0" algn="ctr">
              <a:buNone/>
            </a:pPr>
            <a:r>
              <a:rPr lang="en-US" sz="2400" b="1" u="sng" dirty="0">
                <a:solidFill>
                  <a:srgbClr val="0070C0"/>
                </a:solidFill>
              </a:rPr>
              <a:t>N</a:t>
            </a:r>
            <a:r>
              <a:rPr lang="en-US" b="1" u="sng" dirty="0">
                <a:solidFill>
                  <a:srgbClr val="0070C0"/>
                </a:solidFill>
              </a:rPr>
              <a:t>EXT</a:t>
            </a:r>
            <a:r>
              <a:rPr lang="en-US" sz="2400" b="1" dirty="0">
                <a:solidFill>
                  <a:srgbClr val="0070C0"/>
                </a:solidFill>
              </a:rPr>
              <a:t>:  </a:t>
            </a:r>
            <a:r>
              <a:rPr lang="en-US" sz="2400" b="1" u="sng" dirty="0">
                <a:solidFill>
                  <a:srgbClr val="0070C0"/>
                </a:solidFill>
              </a:rPr>
              <a:t>E</a:t>
            </a:r>
            <a:r>
              <a:rPr lang="en-US" b="1" u="sng" dirty="0">
                <a:solidFill>
                  <a:srgbClr val="0070C0"/>
                </a:solidFill>
              </a:rPr>
              <a:t>VENTS</a:t>
            </a:r>
            <a:r>
              <a:rPr lang="en-US" sz="2400" b="1" u="sng" dirty="0">
                <a:solidFill>
                  <a:srgbClr val="0070C0"/>
                </a:solidFill>
              </a:rPr>
              <a:t> F</a:t>
            </a:r>
            <a:r>
              <a:rPr lang="en-US" b="1" u="sng" dirty="0">
                <a:solidFill>
                  <a:srgbClr val="0070C0"/>
                </a:solidFill>
              </a:rPr>
              <a:t>OR</a:t>
            </a:r>
            <a:r>
              <a:rPr lang="en-US" sz="2400" b="1" u="sng" dirty="0">
                <a:solidFill>
                  <a:srgbClr val="0070C0"/>
                </a:solidFill>
              </a:rPr>
              <a:t> T</a:t>
            </a:r>
            <a:r>
              <a:rPr lang="en-US" b="1" u="sng" dirty="0">
                <a:solidFill>
                  <a:srgbClr val="0070C0"/>
                </a:solidFill>
              </a:rPr>
              <a:t>HE</a:t>
            </a:r>
            <a:r>
              <a:rPr lang="en-US" sz="2400" b="1" u="sng" dirty="0">
                <a:solidFill>
                  <a:srgbClr val="0070C0"/>
                </a:solidFill>
              </a:rPr>
              <a:t> L</a:t>
            </a:r>
            <a:r>
              <a:rPr lang="en-US" b="1" u="sng" dirty="0">
                <a:solidFill>
                  <a:srgbClr val="0070C0"/>
                </a:solidFill>
              </a:rPr>
              <a:t>AST</a:t>
            </a:r>
            <a:r>
              <a:rPr lang="en-US" sz="2400" b="1" u="sng" dirty="0">
                <a:solidFill>
                  <a:srgbClr val="0070C0"/>
                </a:solidFill>
              </a:rPr>
              <a:t> S</a:t>
            </a:r>
            <a:r>
              <a:rPr lang="en-US" b="1" u="sng" dirty="0">
                <a:solidFill>
                  <a:srgbClr val="0070C0"/>
                </a:solidFill>
              </a:rPr>
              <a:t>UPPER</a:t>
            </a:r>
            <a:endParaRPr lang="en-US" dirty="0">
              <a:solidFill>
                <a:srgbClr val="0070C0"/>
              </a:solidFill>
            </a:endParaRPr>
          </a:p>
          <a:p>
            <a:pPr marL="45720" indent="0">
              <a:buNone/>
            </a:pPr>
            <a:r>
              <a:rPr lang="en-US" b="1" dirty="0">
                <a:solidFill>
                  <a:schemeClr val="tx1"/>
                </a:solidFill>
              </a:rPr>
              <a:t>17</a:t>
            </a:r>
            <a:r>
              <a:rPr lang="en-US" dirty="0"/>
              <a:t>  And in the evening he </a:t>
            </a:r>
            <a:r>
              <a:rPr lang="en-US" u="sng" dirty="0"/>
              <a:t>cometh with the twelve</a:t>
            </a:r>
            <a:r>
              <a:rPr lang="en-US" dirty="0"/>
              <a:t>.</a:t>
            </a:r>
          </a:p>
          <a:p>
            <a:pPr marL="45720" indent="0">
              <a:buNone/>
            </a:pPr>
            <a:r>
              <a:rPr lang="en-US" b="1" dirty="0">
                <a:solidFill>
                  <a:schemeClr val="tx1"/>
                </a:solidFill>
              </a:rPr>
              <a:t>18</a:t>
            </a:r>
            <a:r>
              <a:rPr lang="en-US" dirty="0"/>
              <a:t>  And as they sat and did eat, </a:t>
            </a:r>
            <a:r>
              <a:rPr lang="en-US" b="1" dirty="0">
                <a:solidFill>
                  <a:srgbClr val="0070C0"/>
                </a:solidFill>
              </a:rPr>
              <a:t>Yahusha</a:t>
            </a:r>
            <a:r>
              <a:rPr lang="en-US" dirty="0"/>
              <a:t> said, </a:t>
            </a:r>
            <a:r>
              <a:rPr lang="en-US" dirty="0">
                <a:solidFill>
                  <a:srgbClr val="C00000"/>
                </a:solidFill>
              </a:rPr>
              <a:t>Verily I say unto you,</a:t>
            </a:r>
            <a:br>
              <a:rPr lang="en-US" dirty="0">
                <a:solidFill>
                  <a:srgbClr val="C00000"/>
                </a:solidFill>
              </a:rPr>
            </a:br>
            <a:r>
              <a:rPr lang="en-US" b="1" u="sng" dirty="0">
                <a:solidFill>
                  <a:srgbClr val="FF0000"/>
                </a:solidFill>
              </a:rPr>
              <a:t>One of</a:t>
            </a:r>
            <a:r>
              <a:rPr lang="en-US" b="1" dirty="0">
                <a:solidFill>
                  <a:srgbClr val="FF0000"/>
                </a:solidFill>
              </a:rPr>
              <a:t> y</a:t>
            </a:r>
            <a:r>
              <a:rPr lang="en-US" b="1" u="sng" dirty="0">
                <a:solidFill>
                  <a:srgbClr val="FF0000"/>
                </a:solidFill>
              </a:rPr>
              <a:t>ou</a:t>
            </a:r>
            <a:r>
              <a:rPr lang="en-US" b="1" dirty="0">
                <a:solidFill>
                  <a:srgbClr val="FF0000"/>
                </a:solidFill>
              </a:rPr>
              <a:t> which </a:t>
            </a:r>
            <a:r>
              <a:rPr lang="en-US" b="1" dirty="0" err="1">
                <a:solidFill>
                  <a:srgbClr val="FF0000"/>
                </a:solidFill>
              </a:rPr>
              <a:t>eateth</a:t>
            </a:r>
            <a:r>
              <a:rPr lang="en-US" b="1" dirty="0">
                <a:solidFill>
                  <a:srgbClr val="FF0000"/>
                </a:solidFill>
              </a:rPr>
              <a:t> with me </a:t>
            </a:r>
            <a:r>
              <a:rPr lang="en-US" b="1" u="sng" dirty="0">
                <a:solidFill>
                  <a:srgbClr val="FF0000"/>
                </a:solidFill>
              </a:rPr>
              <a:t>shall betra</a:t>
            </a:r>
            <a:r>
              <a:rPr lang="en-US" b="1" dirty="0">
                <a:solidFill>
                  <a:srgbClr val="FF0000"/>
                </a:solidFill>
              </a:rPr>
              <a:t>y </a:t>
            </a:r>
            <a:r>
              <a:rPr lang="en-US" b="1" u="sng" dirty="0">
                <a:solidFill>
                  <a:srgbClr val="FF0000"/>
                </a:solidFill>
              </a:rPr>
              <a:t>me</a:t>
            </a:r>
            <a:r>
              <a:rPr lang="en-US" dirty="0">
                <a:solidFill>
                  <a:srgbClr val="FF0000"/>
                </a:solidFill>
              </a:rPr>
              <a:t>.</a:t>
            </a:r>
            <a:r>
              <a:rPr lang="en-US" dirty="0"/>
              <a:t>  </a:t>
            </a:r>
            <a:r>
              <a:rPr lang="en-US" sz="1400" i="1" dirty="0"/>
              <a:t>(NKJV)</a:t>
            </a:r>
          </a:p>
          <a:p>
            <a:pPr marL="45720" indent="0">
              <a:buNone/>
            </a:pPr>
            <a:endParaRPr lang="en-US" dirty="0"/>
          </a:p>
        </p:txBody>
      </p:sp>
      <p:sp>
        <p:nvSpPr>
          <p:cNvPr id="5" name="Slide Number Placeholder 4"/>
          <p:cNvSpPr>
            <a:spLocks noGrp="1"/>
          </p:cNvSpPr>
          <p:nvPr>
            <p:ph type="sldNum" sz="quarter" idx="12"/>
          </p:nvPr>
        </p:nvSpPr>
        <p:spPr>
          <a:xfrm>
            <a:off x="7300686" y="6492875"/>
            <a:ext cx="1828800" cy="365125"/>
          </a:xfrm>
        </p:spPr>
        <p:txBody>
          <a:bodyPr/>
          <a:lstStyle/>
          <a:p>
            <a:fld id="{D18E6382-2566-492A-A2A1-417678E32A52}" type="slidenum">
              <a:rPr lang="en-US" sz="1400" smtClean="0">
                <a:solidFill>
                  <a:schemeClr val="tx1"/>
                </a:solidFill>
              </a:rPr>
              <a:t>20</a:t>
            </a:fld>
            <a:endParaRPr lang="en-US" dirty="0">
              <a:solidFill>
                <a:schemeClr val="tx1"/>
              </a:solidFill>
            </a:endParaRPr>
          </a:p>
        </p:txBody>
      </p:sp>
      <p:sp>
        <p:nvSpPr>
          <p:cNvPr id="2" name="Title 1"/>
          <p:cNvSpPr>
            <a:spLocks noGrp="1"/>
          </p:cNvSpPr>
          <p:nvPr>
            <p:ph type="title"/>
          </p:nvPr>
        </p:nvSpPr>
        <p:spPr>
          <a:xfrm>
            <a:off x="381000" y="0"/>
            <a:ext cx="8305800" cy="762000"/>
          </a:xfrm>
        </p:spPr>
        <p:txBody>
          <a:bodyPr/>
          <a:lstStyle/>
          <a:p>
            <a:r>
              <a:rPr lang="en-US" dirty="0"/>
              <a:t>Mark 14:12-18</a:t>
            </a:r>
            <a:endParaRPr lang="en-US" sz="3200" dirty="0"/>
          </a:p>
        </p:txBody>
      </p:sp>
      <p:pic>
        <p:nvPicPr>
          <p:cNvPr id="8"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424850" y="383678"/>
            <a:ext cx="1414350" cy="15863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41986" y="5875608"/>
            <a:ext cx="7816214" cy="661510"/>
          </a:xfrm>
          <a:prstGeom prst="rect">
            <a:avLst/>
          </a:prstGeom>
          <a:solidFill>
            <a:srgbClr val="AFDDFF"/>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Sounds like the same challenge here!</a:t>
            </a: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
        <p:nvSpPr>
          <p:cNvPr id="3" name="Cloud 2">
            <a:extLst>
              <a:ext uri="{FF2B5EF4-FFF2-40B4-BE49-F238E27FC236}">
                <a16:creationId xmlns:a16="http://schemas.microsoft.com/office/drawing/2014/main" id="{68ADDE1D-7A08-C68D-AD72-FD002EB42A55}"/>
              </a:ext>
            </a:extLst>
          </p:cNvPr>
          <p:cNvSpPr/>
          <p:nvPr/>
        </p:nvSpPr>
        <p:spPr>
          <a:xfrm>
            <a:off x="8534400" y="8311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003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t>Luke 22:7-16</a:t>
            </a: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21</a:t>
            </a:fld>
            <a:endParaRPr lang="en-US" dirty="0">
              <a:solidFill>
                <a:schemeClr val="bg1"/>
              </a:solidFill>
            </a:endParaRPr>
          </a:p>
        </p:txBody>
      </p:sp>
      <p:sp>
        <p:nvSpPr>
          <p:cNvPr id="6" name="Content Placeholder 6"/>
          <p:cNvSpPr>
            <a:spLocks noGrp="1"/>
          </p:cNvSpPr>
          <p:nvPr>
            <p:ph sz="half" idx="4294967295"/>
          </p:nvPr>
        </p:nvSpPr>
        <p:spPr>
          <a:xfrm>
            <a:off x="457200" y="762001"/>
            <a:ext cx="8305800" cy="5354041"/>
          </a:xfrm>
          <a:prstGeom prst="rect">
            <a:avLst/>
          </a:prstGeom>
        </p:spPr>
        <p:txBody>
          <a:bodyPr>
            <a:normAutofit fontScale="85000" lnSpcReduction="10000"/>
            <a:scene3d>
              <a:camera prst="orthographicFront"/>
              <a:lightRig rig="threePt" dir="t"/>
            </a:scene3d>
            <a:sp3d extrusionH="57150">
              <a:bevelT w="38100" h="38100" prst="angle"/>
            </a:sp3d>
          </a:bodyPr>
          <a:lstStyle/>
          <a:p>
            <a:pPr marL="45720" indent="0">
              <a:buNone/>
            </a:pPr>
            <a:r>
              <a:rPr lang="en-US" sz="2000" b="1" dirty="0">
                <a:solidFill>
                  <a:schemeClr val="tx1"/>
                </a:solidFill>
              </a:rPr>
              <a:t>7 </a:t>
            </a:r>
            <a:r>
              <a:rPr lang="en-US" sz="2000" dirty="0"/>
              <a:t> </a:t>
            </a:r>
            <a:r>
              <a:rPr lang="en-US" sz="2000" b="1" dirty="0">
                <a:solidFill>
                  <a:srgbClr val="0070C0"/>
                </a:solidFill>
              </a:rPr>
              <a:t>Then came the day of unleavened bread, </a:t>
            </a:r>
            <a:br>
              <a:rPr lang="en-US" sz="2000" b="1" dirty="0">
                <a:solidFill>
                  <a:srgbClr val="0070C0"/>
                </a:solidFill>
              </a:rPr>
            </a:br>
            <a:r>
              <a:rPr lang="en-US" sz="2000" b="1" dirty="0">
                <a:solidFill>
                  <a:srgbClr val="0070C0"/>
                </a:solidFill>
              </a:rPr>
              <a:t>when the Passover must be killed</a:t>
            </a:r>
            <a:r>
              <a:rPr lang="en-US" sz="2000" dirty="0">
                <a:solidFill>
                  <a:srgbClr val="0070C0"/>
                </a:solidFill>
              </a:rPr>
              <a:t>.  </a:t>
            </a:r>
            <a:br>
              <a:rPr lang="en-US" sz="2000" dirty="0">
                <a:solidFill>
                  <a:srgbClr val="0070C0"/>
                </a:solidFill>
              </a:rPr>
            </a:br>
            <a:br>
              <a:rPr lang="en-US" sz="2000" dirty="0"/>
            </a:br>
            <a:r>
              <a:rPr lang="en-US" sz="2000" b="1" dirty="0">
                <a:solidFill>
                  <a:schemeClr val="tx1"/>
                </a:solidFill>
              </a:rPr>
              <a:t>8</a:t>
            </a:r>
            <a:r>
              <a:rPr lang="en-US" sz="2000" dirty="0"/>
              <a:t>  And he sent Peter and John, saying,</a:t>
            </a:r>
            <a:r>
              <a:rPr lang="en-US" sz="2000" dirty="0">
                <a:solidFill>
                  <a:srgbClr val="C00000"/>
                </a:solidFill>
              </a:rPr>
              <a:t> </a:t>
            </a:r>
            <a:br>
              <a:rPr lang="en-US" sz="2000" dirty="0">
                <a:solidFill>
                  <a:srgbClr val="C00000"/>
                </a:solidFill>
              </a:rPr>
            </a:br>
            <a:r>
              <a:rPr lang="en-US" sz="2000" dirty="0">
                <a:solidFill>
                  <a:srgbClr val="C00000"/>
                </a:solidFill>
              </a:rPr>
              <a:t>"Go and </a:t>
            </a:r>
            <a:r>
              <a:rPr lang="en-US" sz="2000" b="1" dirty="0">
                <a:solidFill>
                  <a:srgbClr val="0070C0"/>
                </a:solidFill>
              </a:rPr>
              <a:t>prepare the Passover</a:t>
            </a:r>
            <a:r>
              <a:rPr lang="en-US" sz="2000" dirty="0">
                <a:solidFill>
                  <a:srgbClr val="0070C0"/>
                </a:solidFill>
              </a:rPr>
              <a:t> </a:t>
            </a:r>
            <a:r>
              <a:rPr lang="en-US" sz="2000" dirty="0">
                <a:solidFill>
                  <a:srgbClr val="C00000"/>
                </a:solidFill>
              </a:rPr>
              <a:t>for us, that we may eat."  </a:t>
            </a:r>
            <a:br>
              <a:rPr lang="en-US" sz="2000" dirty="0"/>
            </a:br>
            <a:r>
              <a:rPr lang="en-US" sz="2000" b="1" dirty="0">
                <a:solidFill>
                  <a:schemeClr val="tx1"/>
                </a:solidFill>
              </a:rPr>
              <a:t>9</a:t>
            </a:r>
            <a:r>
              <a:rPr lang="en-US" sz="2000" dirty="0"/>
              <a:t>  So they said to him, </a:t>
            </a:r>
            <a:r>
              <a:rPr lang="en-US" sz="2000" b="1" dirty="0">
                <a:solidFill>
                  <a:srgbClr val="00B050"/>
                </a:solidFill>
              </a:rPr>
              <a:t>"Where do you want us to prepare?"  </a:t>
            </a:r>
            <a:br>
              <a:rPr lang="en-US" sz="2000" b="1" dirty="0">
                <a:solidFill>
                  <a:srgbClr val="00B050"/>
                </a:solidFill>
              </a:rPr>
            </a:br>
            <a:r>
              <a:rPr lang="en-US" sz="2000" b="1" dirty="0">
                <a:solidFill>
                  <a:schemeClr val="tx1"/>
                </a:solidFill>
              </a:rPr>
              <a:t>10 </a:t>
            </a:r>
            <a:r>
              <a:rPr lang="en-US" sz="2000" dirty="0"/>
              <a:t> And he said to them, </a:t>
            </a:r>
            <a:r>
              <a:rPr lang="en-US" sz="2000" dirty="0">
                <a:solidFill>
                  <a:srgbClr val="C00000"/>
                </a:solidFill>
              </a:rPr>
              <a:t>"Behold, when you have entered the city, a man will </a:t>
            </a:r>
            <a:br>
              <a:rPr lang="en-US" sz="2000" dirty="0">
                <a:solidFill>
                  <a:srgbClr val="C00000"/>
                </a:solidFill>
              </a:rPr>
            </a:br>
            <a:r>
              <a:rPr lang="en-US" sz="2000" dirty="0">
                <a:solidFill>
                  <a:srgbClr val="C00000"/>
                </a:solidFill>
              </a:rPr>
              <a:t>meet you carrying a pitcher of water; follow him into the house which he enters. </a:t>
            </a:r>
            <a:r>
              <a:rPr lang="en-US" sz="2000" dirty="0"/>
              <a:t> </a:t>
            </a:r>
            <a:br>
              <a:rPr lang="en-US" sz="2000" dirty="0"/>
            </a:br>
            <a:r>
              <a:rPr lang="en-US" sz="2000" b="1" dirty="0">
                <a:solidFill>
                  <a:schemeClr val="tx1"/>
                </a:solidFill>
              </a:rPr>
              <a:t>11</a:t>
            </a:r>
            <a:r>
              <a:rPr lang="en-US" sz="2000" dirty="0"/>
              <a:t>  </a:t>
            </a:r>
            <a:r>
              <a:rPr lang="en-US" sz="2000" dirty="0">
                <a:solidFill>
                  <a:srgbClr val="C00000"/>
                </a:solidFill>
              </a:rPr>
              <a:t>Then you shall say to the master of the house, 'The Teacher says to you, </a:t>
            </a:r>
            <a:r>
              <a:rPr lang="en-US" sz="2000" dirty="0">
                <a:solidFill>
                  <a:srgbClr val="00B050"/>
                </a:solidFill>
              </a:rPr>
              <a:t>"</a:t>
            </a:r>
            <a:r>
              <a:rPr lang="en-US" sz="2000" b="1" dirty="0">
                <a:solidFill>
                  <a:srgbClr val="00B050"/>
                </a:solidFill>
              </a:rPr>
              <a:t>Where is the guest room</a:t>
            </a:r>
            <a:r>
              <a:rPr lang="en-US" sz="2000" dirty="0">
                <a:solidFill>
                  <a:srgbClr val="00B050"/>
                </a:solidFill>
              </a:rPr>
              <a:t> </a:t>
            </a:r>
            <a:r>
              <a:rPr lang="en-US" sz="2000" dirty="0">
                <a:solidFill>
                  <a:srgbClr val="C00000"/>
                </a:solidFill>
              </a:rPr>
              <a:t>where I may eat the Passover with My disciples?"' </a:t>
            </a:r>
            <a:r>
              <a:rPr lang="en-US" sz="2000" dirty="0"/>
              <a:t> </a:t>
            </a:r>
            <a:br>
              <a:rPr lang="en-US" sz="2000" dirty="0"/>
            </a:br>
            <a:r>
              <a:rPr lang="en-US" sz="2000" b="1" dirty="0">
                <a:solidFill>
                  <a:schemeClr val="tx1"/>
                </a:solidFill>
              </a:rPr>
              <a:t>12 </a:t>
            </a:r>
            <a:r>
              <a:rPr lang="en-US" sz="2000" dirty="0"/>
              <a:t> </a:t>
            </a:r>
            <a:r>
              <a:rPr lang="en-US" sz="2000" dirty="0">
                <a:solidFill>
                  <a:srgbClr val="C00000"/>
                </a:solidFill>
              </a:rPr>
              <a:t>Then he will show you a large, furnished upper room; </a:t>
            </a:r>
            <a:r>
              <a:rPr lang="en-US" sz="2000" b="1" dirty="0">
                <a:solidFill>
                  <a:srgbClr val="00B050"/>
                </a:solidFill>
              </a:rPr>
              <a:t>there make ready</a:t>
            </a:r>
            <a:r>
              <a:rPr lang="en-US" sz="2000" dirty="0">
                <a:solidFill>
                  <a:srgbClr val="00B050"/>
                </a:solidFill>
              </a:rPr>
              <a:t>.</a:t>
            </a:r>
            <a:r>
              <a:rPr lang="en-US" sz="2000" dirty="0"/>
              <a:t>"  </a:t>
            </a:r>
            <a:br>
              <a:rPr lang="en-US" sz="2000" dirty="0"/>
            </a:br>
            <a:r>
              <a:rPr lang="en-US" sz="2000" b="1" dirty="0">
                <a:solidFill>
                  <a:schemeClr val="tx1"/>
                </a:solidFill>
              </a:rPr>
              <a:t>13</a:t>
            </a:r>
            <a:r>
              <a:rPr lang="en-US" sz="2000" dirty="0"/>
              <a:t>  So they went and found it just as he had said to them, and they </a:t>
            </a:r>
            <a:r>
              <a:rPr lang="en-US" sz="2000" b="1" dirty="0">
                <a:solidFill>
                  <a:srgbClr val="0070C0"/>
                </a:solidFill>
              </a:rPr>
              <a:t>prepared the Passover.</a:t>
            </a:r>
            <a:r>
              <a:rPr lang="en-US" sz="1900" dirty="0"/>
              <a:t>  </a:t>
            </a:r>
            <a:br>
              <a:rPr lang="en-US" sz="1900" dirty="0"/>
            </a:br>
            <a:endParaRPr lang="en-US" sz="900" dirty="0"/>
          </a:p>
          <a:p>
            <a:pPr marL="45720" indent="0" algn="ctr">
              <a:buNone/>
            </a:pPr>
            <a:r>
              <a:rPr lang="en-US" sz="2400" b="1" u="sng" dirty="0">
                <a:solidFill>
                  <a:srgbClr val="0070C0"/>
                </a:solidFill>
              </a:rPr>
              <a:t>N</a:t>
            </a:r>
            <a:r>
              <a:rPr lang="en-US" sz="1900" b="1" u="sng" dirty="0">
                <a:solidFill>
                  <a:srgbClr val="0070C0"/>
                </a:solidFill>
              </a:rPr>
              <a:t>EXT</a:t>
            </a:r>
            <a:r>
              <a:rPr lang="en-US" sz="2100" b="1" u="sng" dirty="0">
                <a:solidFill>
                  <a:srgbClr val="0070C0"/>
                </a:solidFill>
              </a:rPr>
              <a:t> - Luke records the E</a:t>
            </a:r>
            <a:r>
              <a:rPr lang="en-US" sz="1900" b="1" u="sng" dirty="0">
                <a:solidFill>
                  <a:srgbClr val="0070C0"/>
                </a:solidFill>
              </a:rPr>
              <a:t>VENTS</a:t>
            </a:r>
            <a:r>
              <a:rPr lang="en-US" sz="2100" b="1" u="sng" dirty="0">
                <a:solidFill>
                  <a:srgbClr val="0070C0"/>
                </a:solidFill>
              </a:rPr>
              <a:t> </a:t>
            </a:r>
            <a:r>
              <a:rPr lang="en-US" sz="2400" b="1" u="sng" dirty="0">
                <a:solidFill>
                  <a:srgbClr val="0070C0"/>
                </a:solidFill>
              </a:rPr>
              <a:t>F</a:t>
            </a:r>
            <a:r>
              <a:rPr lang="en-US" sz="1900" b="1" u="sng" dirty="0">
                <a:solidFill>
                  <a:srgbClr val="0070C0"/>
                </a:solidFill>
              </a:rPr>
              <a:t>OR </a:t>
            </a:r>
            <a:r>
              <a:rPr lang="en-US" sz="2100" b="1" u="sng" dirty="0">
                <a:solidFill>
                  <a:srgbClr val="0070C0"/>
                </a:solidFill>
              </a:rPr>
              <a:t>T</a:t>
            </a:r>
            <a:r>
              <a:rPr lang="en-US" sz="1900" b="1" u="sng" dirty="0">
                <a:solidFill>
                  <a:srgbClr val="0070C0"/>
                </a:solidFill>
              </a:rPr>
              <a:t>HE</a:t>
            </a:r>
            <a:r>
              <a:rPr lang="en-US" sz="2100" b="1" u="sng" dirty="0">
                <a:solidFill>
                  <a:srgbClr val="0070C0"/>
                </a:solidFill>
              </a:rPr>
              <a:t> L</a:t>
            </a:r>
            <a:r>
              <a:rPr lang="en-US" sz="1900" b="1" u="sng" dirty="0">
                <a:solidFill>
                  <a:srgbClr val="0070C0"/>
                </a:solidFill>
              </a:rPr>
              <a:t>AST</a:t>
            </a:r>
            <a:r>
              <a:rPr lang="en-US" sz="2100" b="1" u="sng" dirty="0">
                <a:solidFill>
                  <a:srgbClr val="0070C0"/>
                </a:solidFill>
              </a:rPr>
              <a:t> S</a:t>
            </a:r>
            <a:r>
              <a:rPr lang="en-US" sz="1900" b="1" u="sng" dirty="0">
                <a:solidFill>
                  <a:srgbClr val="0070C0"/>
                </a:solidFill>
              </a:rPr>
              <a:t>UPPER</a:t>
            </a:r>
            <a:endParaRPr lang="en-US" sz="1600" b="1" u="sng" dirty="0"/>
          </a:p>
          <a:p>
            <a:pPr marL="45720" indent="0">
              <a:buNone/>
            </a:pPr>
            <a:r>
              <a:rPr lang="en-US" sz="2000" b="1" dirty="0">
                <a:solidFill>
                  <a:schemeClr val="tx1"/>
                </a:solidFill>
              </a:rPr>
              <a:t>14 </a:t>
            </a:r>
            <a:r>
              <a:rPr lang="en-US" sz="2000" dirty="0"/>
              <a:t> And when the hour was come, </a:t>
            </a:r>
            <a:r>
              <a:rPr lang="en-US" sz="2000" u="sng" dirty="0"/>
              <a:t>he sat down</a:t>
            </a:r>
            <a:r>
              <a:rPr lang="en-US" sz="2000" dirty="0"/>
              <a:t>, </a:t>
            </a:r>
            <a:r>
              <a:rPr lang="en-US" sz="2000" u="sng" dirty="0"/>
              <a:t>and the twelve a</a:t>
            </a:r>
            <a:r>
              <a:rPr lang="en-US" sz="2000" dirty="0"/>
              <a:t>p</a:t>
            </a:r>
            <a:r>
              <a:rPr lang="en-US" sz="2000" u="sng" dirty="0"/>
              <a:t>ostles with him</a:t>
            </a:r>
            <a:r>
              <a:rPr lang="en-US" sz="2000" dirty="0"/>
              <a:t>.</a:t>
            </a:r>
          </a:p>
          <a:p>
            <a:pPr marL="45720" indent="0">
              <a:buNone/>
            </a:pPr>
            <a:r>
              <a:rPr lang="en-US" sz="2000" b="1" dirty="0">
                <a:solidFill>
                  <a:schemeClr val="tx1"/>
                </a:solidFill>
              </a:rPr>
              <a:t>15</a:t>
            </a:r>
            <a:r>
              <a:rPr lang="en-US" sz="2000" dirty="0"/>
              <a:t>  And he said unto them, </a:t>
            </a:r>
            <a:r>
              <a:rPr lang="en-US" sz="2000" b="1" dirty="0">
                <a:solidFill>
                  <a:srgbClr val="FF0000"/>
                </a:solidFill>
              </a:rPr>
              <a:t>With desire I have desired to eat this </a:t>
            </a:r>
            <a:r>
              <a:rPr lang="en-US" sz="2000" b="1" dirty="0" err="1">
                <a:solidFill>
                  <a:srgbClr val="FF0000"/>
                </a:solidFill>
              </a:rPr>
              <a:t>passover</a:t>
            </a:r>
            <a:r>
              <a:rPr lang="en-US" sz="2000" b="1" dirty="0">
                <a:solidFill>
                  <a:srgbClr val="FF0000"/>
                </a:solidFill>
              </a:rPr>
              <a:t> </a:t>
            </a:r>
            <a:br>
              <a:rPr lang="en-US" sz="2000" b="1" dirty="0">
                <a:solidFill>
                  <a:srgbClr val="FF0000"/>
                </a:solidFill>
              </a:rPr>
            </a:br>
            <a:r>
              <a:rPr lang="en-US" sz="2000" b="1" dirty="0">
                <a:solidFill>
                  <a:srgbClr val="FF0000"/>
                </a:solidFill>
              </a:rPr>
              <a:t>with you before I suffer:</a:t>
            </a:r>
          </a:p>
          <a:p>
            <a:pPr marL="45720" indent="0">
              <a:buNone/>
            </a:pPr>
            <a:r>
              <a:rPr lang="en-US" sz="2000" b="1" dirty="0">
                <a:solidFill>
                  <a:schemeClr val="tx1"/>
                </a:solidFill>
              </a:rPr>
              <a:t>16</a:t>
            </a:r>
            <a:r>
              <a:rPr lang="en-US" sz="2000" dirty="0"/>
              <a:t>  </a:t>
            </a:r>
            <a:r>
              <a:rPr lang="en-US" sz="2000" dirty="0">
                <a:solidFill>
                  <a:srgbClr val="C00000"/>
                </a:solidFill>
              </a:rPr>
              <a:t>For I say unto you, I will not any more eat thereof, until it be fulfilled in the kingdom of </a:t>
            </a:r>
            <a:r>
              <a:rPr lang="en-US" sz="1800" b="1" dirty="0">
                <a:solidFill>
                  <a:srgbClr val="0070C0"/>
                </a:solidFill>
              </a:rPr>
              <a:t>Yahuah. </a:t>
            </a:r>
            <a:r>
              <a:rPr lang="en-US" sz="2000" dirty="0"/>
              <a:t> </a:t>
            </a:r>
            <a:r>
              <a:rPr lang="en-US" sz="1600" i="1" dirty="0"/>
              <a:t>(NKJV)</a:t>
            </a:r>
            <a:endParaRPr lang="en-US" sz="2000" i="1" dirty="0"/>
          </a:p>
        </p:txBody>
      </p:sp>
      <p:sp>
        <p:nvSpPr>
          <p:cNvPr id="7" name="Content Placeholder 2"/>
          <p:cNvSpPr txBox="1">
            <a:spLocks/>
          </p:cNvSpPr>
          <p:nvPr/>
        </p:nvSpPr>
        <p:spPr>
          <a:xfrm>
            <a:off x="672466" y="5815490"/>
            <a:ext cx="7785734" cy="661510"/>
          </a:xfrm>
          <a:prstGeom prst="rect">
            <a:avLst/>
          </a:prstGeom>
          <a:solidFill>
            <a:srgbClr val="AFDDFF"/>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Is Luke just as challenging as Mark?</a:t>
            </a: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pic>
        <p:nvPicPr>
          <p:cNvPr id="8"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6279007" y="133219"/>
            <a:ext cx="1694329" cy="19004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Sun 8">
            <a:extLst>
              <a:ext uri="{FF2B5EF4-FFF2-40B4-BE49-F238E27FC236}">
                <a16:creationId xmlns:a16="http://schemas.microsoft.com/office/drawing/2014/main" id="{C80DE94F-6D24-7CB3-11BD-C68A192CDCDF}"/>
              </a:ext>
            </a:extLst>
          </p:cNvPr>
          <p:cNvSpPr/>
          <p:nvPr/>
        </p:nvSpPr>
        <p:spPr>
          <a:xfrm>
            <a:off x="8521700" y="144404"/>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34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22</a:t>
            </a:fld>
            <a:endParaRPr lang="en-US"/>
          </a:p>
        </p:txBody>
      </p:sp>
      <p:sp>
        <p:nvSpPr>
          <p:cNvPr id="3" name="Title 1"/>
          <p:cNvSpPr txBox="1">
            <a:spLocks/>
          </p:cNvSpPr>
          <p:nvPr/>
        </p:nvSpPr>
        <p:spPr>
          <a:xfrm>
            <a:off x="0" y="76200"/>
            <a:ext cx="8305800" cy="16002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C00000"/>
                </a:solidFill>
              </a:rPr>
              <a:t>A closer look at:  </a:t>
            </a:r>
            <a:r>
              <a:rPr lang="en-US" sz="2800" dirty="0"/>
              <a:t>Matthew, Mark &amp; Luke</a:t>
            </a:r>
            <a:br>
              <a:rPr lang="en-US" sz="2800" dirty="0"/>
            </a:br>
            <a:br>
              <a:rPr lang="en-US" sz="1600" dirty="0"/>
            </a:br>
            <a:r>
              <a:rPr lang="en-US" sz="2800" dirty="0"/>
              <a:t>IN  THE  </a:t>
            </a:r>
            <a:r>
              <a:rPr lang="en-US" sz="2800" dirty="0">
                <a:solidFill>
                  <a:schemeClr val="tx1">
                    <a:lumMod val="75000"/>
                    <a:lumOff val="25000"/>
                  </a:schemeClr>
                </a:solidFill>
              </a:rPr>
              <a:t>NKJV </a:t>
            </a:r>
            <a:br>
              <a:rPr lang="en-US" sz="2800" dirty="0"/>
            </a:br>
            <a:br>
              <a:rPr lang="en-US" sz="1600" dirty="0"/>
            </a:br>
            <a:r>
              <a:rPr lang="en-US" sz="2400" dirty="0">
                <a:solidFill>
                  <a:schemeClr val="tx1">
                    <a:lumMod val="75000"/>
                    <a:lumOff val="25000"/>
                  </a:schemeClr>
                </a:solidFill>
              </a:rPr>
              <a:t>Context  Abib 13:  </a:t>
            </a:r>
            <a:r>
              <a:rPr lang="en-US" sz="2400" dirty="0">
                <a:solidFill>
                  <a:srgbClr val="00B050"/>
                </a:solidFill>
              </a:rPr>
              <a:t>"Where do you want us to </a:t>
            </a:r>
            <a:br>
              <a:rPr lang="en-US" sz="2400" dirty="0">
                <a:solidFill>
                  <a:srgbClr val="00B050"/>
                </a:solidFill>
              </a:rPr>
            </a:br>
            <a:r>
              <a:rPr lang="en-US" sz="2400" dirty="0">
                <a:solidFill>
                  <a:srgbClr val="00B050"/>
                </a:solidFill>
              </a:rPr>
              <a:t>prepare for you to eat the Passover?" </a:t>
            </a:r>
            <a:r>
              <a:rPr lang="en-US" sz="2400" dirty="0"/>
              <a:t> </a:t>
            </a:r>
            <a:endParaRPr lang="en-US" sz="2400" dirty="0">
              <a:solidFill>
                <a:srgbClr val="C00000"/>
              </a:solidFill>
            </a:endParaRPr>
          </a:p>
        </p:txBody>
      </p:sp>
      <p:sp>
        <p:nvSpPr>
          <p:cNvPr id="4" name="Content Placeholder 2"/>
          <p:cNvSpPr txBox="1">
            <a:spLocks/>
          </p:cNvSpPr>
          <p:nvPr/>
        </p:nvSpPr>
        <p:spPr>
          <a:xfrm>
            <a:off x="152400" y="2362200"/>
            <a:ext cx="8991600" cy="5562600"/>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FF0000"/>
                </a:solidFill>
              </a:rPr>
              <a:t>Matt 26:17</a:t>
            </a:r>
            <a:r>
              <a:rPr lang="en-US" sz="2400" dirty="0">
                <a:solidFill>
                  <a:srgbClr val="FF0000"/>
                </a:solidFill>
              </a:rPr>
              <a:t>  </a:t>
            </a:r>
            <a:r>
              <a:rPr lang="en-US" sz="2400" b="1" dirty="0">
                <a:solidFill>
                  <a:srgbClr val="0070C0"/>
                </a:solidFill>
              </a:rPr>
              <a:t>Now on the first </a:t>
            </a:r>
            <a:r>
              <a:rPr lang="en-US" sz="2400" i="1" dirty="0"/>
              <a:t>day</a:t>
            </a:r>
            <a:r>
              <a:rPr lang="en-US" sz="2400" b="1" dirty="0"/>
              <a:t> </a:t>
            </a:r>
            <a:r>
              <a:rPr lang="en-US" sz="2400" b="1" dirty="0">
                <a:solidFill>
                  <a:srgbClr val="0070C0"/>
                </a:solidFill>
              </a:rPr>
              <a:t>of</a:t>
            </a:r>
            <a:r>
              <a:rPr lang="en-US" sz="2400" b="1" dirty="0"/>
              <a:t> </a:t>
            </a:r>
            <a:r>
              <a:rPr lang="en-US" sz="2400" i="1" dirty="0"/>
              <a:t>the Feast of</a:t>
            </a:r>
            <a:r>
              <a:rPr lang="en-US" sz="2400" b="1" dirty="0"/>
              <a:t> </a:t>
            </a:r>
            <a:r>
              <a:rPr lang="en-US" sz="2400" b="1" dirty="0">
                <a:solidFill>
                  <a:srgbClr val="0070C0"/>
                </a:solidFill>
              </a:rPr>
              <a:t>the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a:t>
            </a:r>
            <a:r>
              <a:rPr lang="en-US" sz="2400" dirty="0"/>
              <a:t> </a:t>
            </a:r>
            <a:r>
              <a:rPr lang="en-US" sz="2000" dirty="0"/>
              <a:t>the disciples came to </a:t>
            </a:r>
            <a:r>
              <a:rPr lang="en-US" sz="2400" b="1" dirty="0">
                <a:solidFill>
                  <a:srgbClr val="0070C0"/>
                </a:solidFill>
              </a:rPr>
              <a:t>Yahusha</a:t>
            </a:r>
            <a:r>
              <a:rPr lang="en-US" sz="1600" dirty="0"/>
              <a:t> </a:t>
            </a:r>
            <a:r>
              <a:rPr lang="en-US" sz="2000" dirty="0"/>
              <a:t>… </a:t>
            </a:r>
            <a:endParaRPr lang="en-US" sz="2000" b="1" dirty="0">
              <a:solidFill>
                <a:srgbClr val="FF0000"/>
              </a:solidFill>
            </a:endParaRPr>
          </a:p>
          <a:p>
            <a:pPr marL="45720" indent="0">
              <a:buFont typeface="Georgia" pitchFamily="18" charset="0"/>
              <a:buNone/>
            </a:pPr>
            <a:endParaRPr lang="en-US" sz="2400" b="1" dirty="0">
              <a:solidFill>
                <a:srgbClr val="FF0000"/>
              </a:solidFill>
            </a:endParaRPr>
          </a:p>
          <a:p>
            <a:pPr marL="45720" indent="0">
              <a:buFont typeface="Georgia" pitchFamily="18" charset="0"/>
              <a:buNone/>
            </a:pPr>
            <a:r>
              <a:rPr lang="en-US" sz="2400" b="1" dirty="0">
                <a:solidFill>
                  <a:srgbClr val="FF0000"/>
                </a:solidFill>
              </a:rPr>
              <a:t>Mark 14:12 </a:t>
            </a:r>
            <a:r>
              <a:rPr lang="en-US" sz="2400" dirty="0">
                <a:solidFill>
                  <a:srgbClr val="FF0000"/>
                </a:solidFill>
              </a:rPr>
              <a:t> </a:t>
            </a:r>
            <a:r>
              <a:rPr lang="en-US" sz="2400" b="1" dirty="0">
                <a:solidFill>
                  <a:srgbClr val="0070C0"/>
                </a:solidFill>
              </a:rPr>
              <a:t>Now on the first day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000" dirty="0"/>
              <a:t>when they killed the Passover </a:t>
            </a:r>
            <a:r>
              <a:rPr lang="en-US" sz="2000" i="1" dirty="0"/>
              <a:t>lamb</a:t>
            </a:r>
            <a:r>
              <a:rPr lang="en-US" sz="2000" dirty="0"/>
              <a:t>, His disciples said to Him, ...</a:t>
            </a:r>
            <a:endParaRPr lang="en-US" sz="300" b="1" dirty="0">
              <a:solidFill>
                <a:schemeClr val="tx1"/>
              </a:solidFill>
            </a:endParaRPr>
          </a:p>
          <a:p>
            <a:pPr marL="45720" indent="0">
              <a:buFont typeface="Georgia" pitchFamily="18" charset="0"/>
              <a:buNone/>
            </a:pPr>
            <a:r>
              <a:rPr lang="en-US" sz="2400" b="1" dirty="0">
                <a:solidFill>
                  <a:srgbClr val="00B050"/>
                </a:solidFill>
                <a:latin typeface="Comic Sans MS" pitchFamily="66" charset="0"/>
              </a:rPr>
              <a:t>  </a:t>
            </a:r>
            <a:br>
              <a:rPr lang="en-US" sz="2400" dirty="0">
                <a:latin typeface="Comic Sans MS" pitchFamily="66" charset="0"/>
              </a:rPr>
            </a:br>
            <a:endParaRPr lang="en-US" sz="400" b="1" dirty="0">
              <a:solidFill>
                <a:schemeClr val="tx1"/>
              </a:solidFill>
              <a:latin typeface="Comic Sans MS" pitchFamily="66" charset="0"/>
            </a:endParaRPr>
          </a:p>
          <a:p>
            <a:pPr marL="45720" indent="0">
              <a:buFont typeface="Georgia" pitchFamily="18" charset="0"/>
              <a:buNone/>
            </a:pPr>
            <a:r>
              <a:rPr lang="en-US" sz="2400" b="1" dirty="0">
                <a:solidFill>
                  <a:srgbClr val="FF0000"/>
                </a:solidFill>
              </a:rPr>
              <a:t>Luke 22:7 </a:t>
            </a:r>
            <a:r>
              <a:rPr lang="en-US" sz="2400" dirty="0">
                <a:solidFill>
                  <a:srgbClr val="FF0000"/>
                </a:solidFill>
              </a:rPr>
              <a:t> </a:t>
            </a:r>
            <a:r>
              <a:rPr lang="en-US" sz="2400" b="1" dirty="0">
                <a:solidFill>
                  <a:srgbClr val="0070C0"/>
                </a:solidFill>
              </a:rPr>
              <a:t>Then came the day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000" dirty="0"/>
              <a:t>when the Passover must be killed. </a:t>
            </a:r>
          </a:p>
        </p:txBody>
      </p:sp>
      <p:pic>
        <p:nvPicPr>
          <p:cNvPr id="6"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53400" y="2203914"/>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73291" y="3288372"/>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10650" y="4800600"/>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11" descr="C:\Users\Rae\Desktop\Art on Desktop\white man clip art\yellow-blue smiley faces\Smiley Decision Question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31419" y="304800"/>
            <a:ext cx="929414" cy="10459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301068" y="760048"/>
            <a:ext cx="1185332" cy="533400"/>
          </a:xfrm>
          <a:prstGeom prst="round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67" y="5943600"/>
            <a:ext cx="9143999" cy="523220"/>
          </a:xfrm>
          <a:prstGeom prst="rect">
            <a:avLst/>
          </a:prstGeom>
          <a:solidFill>
            <a:schemeClr val="accent4">
              <a:lumMod val="60000"/>
              <a:lumOff val="40000"/>
            </a:schemeClr>
          </a:solidFill>
          <a:scene3d>
            <a:camera prst="orthographicFront"/>
            <a:lightRig rig="threePt" dir="t"/>
          </a:scene3d>
          <a:sp3d>
            <a:bevelT prst="relaxedInset"/>
          </a:sp3d>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there </a:t>
            </a:r>
            <a:r>
              <a:rPr lang="en-US" sz="2800" b="1" cap="none" spc="0" dirty="0">
                <a:ln w="1905">
                  <a:solidFill>
                    <a:srgbClr val="FF66CC"/>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emphasis</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on the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72537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04800"/>
            <a:ext cx="8305800" cy="12954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lumMod val="75000"/>
                    <a:lumOff val="25000"/>
                  </a:schemeClr>
                </a:solidFill>
              </a:rPr>
              <a:t>[Other Versions]    </a:t>
            </a:r>
            <a:r>
              <a:rPr lang="en-US" sz="2800" dirty="0">
                <a:solidFill>
                  <a:srgbClr val="C00000"/>
                </a:solidFill>
              </a:rPr>
              <a:t>A closer look at:  </a:t>
            </a:r>
            <a:r>
              <a:rPr lang="en-US" sz="2800" dirty="0"/>
              <a:t>Matthew 26:17</a:t>
            </a:r>
            <a:br>
              <a:rPr lang="en-US" sz="2800" dirty="0"/>
            </a:br>
            <a:r>
              <a:rPr lang="en-US" sz="3200" dirty="0"/>
              <a:t> </a:t>
            </a:r>
            <a:r>
              <a:rPr lang="en-US" sz="2400" dirty="0">
                <a:solidFill>
                  <a:schemeClr val="tx1">
                    <a:lumMod val="75000"/>
                    <a:lumOff val="25000"/>
                  </a:schemeClr>
                </a:solidFill>
              </a:rPr>
              <a:t>Context  Abib 13:  </a:t>
            </a:r>
            <a:r>
              <a:rPr lang="en-US" sz="2400" dirty="0">
                <a:solidFill>
                  <a:srgbClr val="00B050"/>
                </a:solidFill>
              </a:rPr>
              <a:t>"Where do you want us to </a:t>
            </a:r>
            <a:br>
              <a:rPr lang="en-US" sz="2400" dirty="0">
                <a:solidFill>
                  <a:srgbClr val="00B050"/>
                </a:solidFill>
              </a:rPr>
            </a:br>
            <a:r>
              <a:rPr lang="en-US" sz="2400" dirty="0">
                <a:solidFill>
                  <a:srgbClr val="00B050"/>
                </a:solidFill>
              </a:rPr>
              <a:t>prepare for you to eat the Passover?" </a:t>
            </a:r>
            <a:r>
              <a:rPr lang="en-US" sz="2400" dirty="0"/>
              <a:t> </a:t>
            </a:r>
            <a:endParaRPr lang="en-US" sz="2400" dirty="0">
              <a:solidFill>
                <a:srgbClr val="C00000"/>
              </a:solidFill>
            </a:endParaRPr>
          </a:p>
        </p:txBody>
      </p:sp>
      <p:sp>
        <p:nvSpPr>
          <p:cNvPr id="4" name="Content Placeholder 2"/>
          <p:cNvSpPr txBox="1">
            <a:spLocks/>
          </p:cNvSpPr>
          <p:nvPr/>
        </p:nvSpPr>
        <p:spPr>
          <a:xfrm>
            <a:off x="152400" y="1905000"/>
            <a:ext cx="8991600" cy="3048000"/>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FF0000"/>
                </a:solidFill>
              </a:rPr>
              <a:t>[NKJV]  </a:t>
            </a:r>
            <a:r>
              <a:rPr lang="en-US" sz="2400" b="1" dirty="0">
                <a:solidFill>
                  <a:srgbClr val="0070C0"/>
                </a:solidFill>
              </a:rPr>
              <a:t>Now on the first </a:t>
            </a:r>
            <a:r>
              <a:rPr lang="en-US" sz="2400" i="1" dirty="0"/>
              <a:t>da</a:t>
            </a:r>
            <a:r>
              <a:rPr lang="en-US" sz="2400" b="1" i="1" dirty="0">
                <a:solidFill>
                  <a:srgbClr val="FF0000"/>
                </a:solidFill>
              </a:rPr>
              <a:t>y</a:t>
            </a:r>
            <a:r>
              <a:rPr lang="en-US" sz="2400" b="1" dirty="0"/>
              <a:t> </a:t>
            </a:r>
            <a:r>
              <a:rPr lang="en-US" sz="2400" i="1" dirty="0"/>
              <a:t>of</a:t>
            </a:r>
            <a:r>
              <a:rPr lang="en-US" sz="2400" b="1" dirty="0"/>
              <a:t> </a:t>
            </a:r>
            <a:r>
              <a:rPr lang="en-US" sz="2400" i="1" dirty="0"/>
              <a:t>the Feast of</a:t>
            </a:r>
            <a:r>
              <a:rPr lang="en-US" sz="2400" b="1" dirty="0"/>
              <a:t> </a:t>
            </a:r>
            <a:r>
              <a:rPr lang="en-US" sz="2400" b="1" dirty="0">
                <a:solidFill>
                  <a:srgbClr val="0070C0"/>
                </a:solidFill>
              </a:rPr>
              <a:t>the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a:t>
            </a:r>
            <a:r>
              <a:rPr lang="en-US" sz="2400" dirty="0"/>
              <a:t> </a:t>
            </a:r>
            <a:r>
              <a:rPr lang="en-US" sz="2000" dirty="0"/>
              <a:t>the disciples came to </a:t>
            </a:r>
            <a:r>
              <a:rPr lang="en-US" sz="2000" b="1" dirty="0">
                <a:solidFill>
                  <a:srgbClr val="0070C0"/>
                </a:solidFill>
              </a:rPr>
              <a:t>Yahusha,</a:t>
            </a:r>
            <a:r>
              <a:rPr lang="en-US" sz="1600" dirty="0"/>
              <a:t> </a:t>
            </a:r>
            <a:r>
              <a:rPr lang="en-US" sz="2000" dirty="0"/>
              <a:t>saying to Him</a:t>
            </a:r>
            <a:r>
              <a:rPr lang="en-US" sz="1600" dirty="0"/>
              <a:t>, … </a:t>
            </a:r>
            <a:endParaRPr lang="en-US" sz="2000" dirty="0"/>
          </a:p>
          <a:p>
            <a:pPr marL="45720" indent="0">
              <a:buFont typeface="Georgia" pitchFamily="18" charset="0"/>
              <a:buNone/>
            </a:pPr>
            <a:endParaRPr lang="en-US" sz="2400" b="1" dirty="0">
              <a:solidFill>
                <a:schemeClr val="tx1"/>
              </a:solidFill>
              <a:latin typeface="Comic Sans MS" pitchFamily="66" charset="0"/>
            </a:endParaRPr>
          </a:p>
          <a:p>
            <a:pPr marL="45720" indent="0">
              <a:buFont typeface="Georgia" pitchFamily="18" charset="0"/>
              <a:buNone/>
            </a:pPr>
            <a:r>
              <a:rPr lang="en-US" sz="2400" b="1" dirty="0">
                <a:solidFill>
                  <a:schemeClr val="tx1"/>
                </a:solidFill>
                <a:latin typeface="Comic Sans MS" pitchFamily="66" charset="0"/>
              </a:rPr>
              <a:t>[NIV]  </a:t>
            </a:r>
            <a:r>
              <a:rPr lang="en-US" sz="2400" b="1" dirty="0">
                <a:solidFill>
                  <a:srgbClr val="0070C0"/>
                </a:solidFill>
              </a:rPr>
              <a:t>On the first da</a:t>
            </a:r>
            <a:r>
              <a:rPr lang="en-US" sz="2400" b="1" dirty="0">
                <a:solidFill>
                  <a:srgbClr val="FF0000"/>
                </a:solidFill>
              </a:rPr>
              <a:t>y</a:t>
            </a:r>
            <a:r>
              <a:rPr lang="en-US" sz="2400" b="1" dirty="0">
                <a:solidFill>
                  <a:srgbClr val="0070C0"/>
                </a:solidFill>
              </a:rPr>
              <a:t> of the </a:t>
            </a:r>
            <a:r>
              <a:rPr lang="en-US" sz="2400" b="1" u="sng" dirty="0">
                <a:solidFill>
                  <a:srgbClr val="0070C0"/>
                </a:solidFill>
              </a:rPr>
              <a:t>F</a:t>
            </a:r>
            <a:r>
              <a:rPr lang="en-US" sz="2400" b="1" dirty="0">
                <a:solidFill>
                  <a:srgbClr val="0070C0"/>
                </a:solidFill>
              </a:rPr>
              <a:t>east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000" dirty="0"/>
              <a:t>the disciples came to </a:t>
            </a:r>
            <a:r>
              <a:rPr lang="en-US" sz="2000" b="1" dirty="0">
                <a:solidFill>
                  <a:srgbClr val="0070C0"/>
                </a:solidFill>
              </a:rPr>
              <a:t>Yahusha</a:t>
            </a:r>
            <a:r>
              <a:rPr lang="en-US" sz="2000" dirty="0"/>
              <a:t> and asked, … </a:t>
            </a:r>
            <a:endParaRPr lang="en-US" sz="2000" dirty="0">
              <a:latin typeface="Comic Sans MS" pitchFamily="66" charset="0"/>
            </a:endParaRPr>
          </a:p>
          <a:p>
            <a:pPr marL="45720" indent="0">
              <a:buFont typeface="Georgia" pitchFamily="18" charset="0"/>
              <a:buNone/>
            </a:pPr>
            <a:r>
              <a:rPr lang="en-US" sz="2400" b="1" dirty="0">
                <a:solidFill>
                  <a:schemeClr val="tx1"/>
                </a:solidFill>
                <a:latin typeface="Comic Sans MS" pitchFamily="66" charset="0"/>
              </a:rPr>
              <a:t>[TS 2009]  </a:t>
            </a:r>
            <a:r>
              <a:rPr lang="en-US" sz="2400" b="1" dirty="0">
                <a:solidFill>
                  <a:srgbClr val="0070C0"/>
                </a:solidFill>
              </a:rPr>
              <a:t>And on the first </a:t>
            </a:r>
            <a:r>
              <a:rPr lang="en-US" sz="2400" i="1" dirty="0"/>
              <a:t>da</a:t>
            </a:r>
            <a:r>
              <a:rPr lang="en-US" sz="2400" b="1" i="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000" dirty="0">
                <a:solidFill>
                  <a:schemeClr val="tx1">
                    <a:lumMod val="75000"/>
                    <a:lumOff val="25000"/>
                  </a:schemeClr>
                </a:solidFill>
              </a:rPr>
              <a:t>the taught ones came to </a:t>
            </a:r>
            <a:r>
              <a:rPr lang="en-US" sz="2000" b="1" dirty="0">
                <a:solidFill>
                  <a:srgbClr val="0070C0"/>
                </a:solidFill>
              </a:rPr>
              <a:t>Yahusha,</a:t>
            </a:r>
            <a:r>
              <a:rPr lang="en-US" sz="2000" dirty="0">
                <a:solidFill>
                  <a:schemeClr val="tx1">
                    <a:lumMod val="75000"/>
                    <a:lumOff val="25000"/>
                  </a:schemeClr>
                </a:solidFill>
              </a:rPr>
              <a:t> saying to Him, … </a:t>
            </a:r>
            <a:endParaRPr lang="en-US" sz="2000" dirty="0">
              <a:solidFill>
                <a:schemeClr val="tx1">
                  <a:lumMod val="75000"/>
                  <a:lumOff val="25000"/>
                </a:schemeClr>
              </a:solidFill>
              <a:latin typeface="Comic Sans MS" pitchFamily="66" charset="0"/>
            </a:endParaRPr>
          </a:p>
          <a:p>
            <a:pPr marL="45720" indent="0">
              <a:buFont typeface="Georgia" pitchFamily="18" charset="0"/>
              <a:buNone/>
            </a:pPr>
            <a:endParaRPr lang="en-US" sz="2400" b="1" dirty="0">
              <a:solidFill>
                <a:schemeClr val="tx1"/>
              </a:solidFill>
              <a:latin typeface="Comic Sans MS" pitchFamily="66" charset="0"/>
            </a:endParaRPr>
          </a:p>
        </p:txBody>
      </p:sp>
      <p:sp>
        <p:nvSpPr>
          <p:cNvPr id="5" name="Slide Number Placeholder 4"/>
          <p:cNvSpPr txBox="1">
            <a:spLocks/>
          </p:cNvSpPr>
          <p:nvPr/>
        </p:nvSpPr>
        <p:spPr>
          <a:xfrm>
            <a:off x="7315200" y="64928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23</a:t>
            </a:fld>
            <a:endParaRPr lang="en-US" dirty="0"/>
          </a:p>
        </p:txBody>
      </p:sp>
      <p:pic>
        <p:nvPicPr>
          <p:cNvPr id="6"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339250" y="2046870"/>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11" descr="C:\Users\Rae\Desktop\Art on Desktop\white man clip art\yellow-blue smiley faces\Smiley Decision Question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0959" y="228600"/>
            <a:ext cx="929414" cy="10459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468" y="5105400"/>
            <a:ext cx="9143999" cy="954107"/>
          </a:xfrm>
          <a:prstGeom prst="rect">
            <a:avLst/>
          </a:prstGeom>
          <a:solidFill>
            <a:schemeClr val="accent4">
              <a:lumMod val="60000"/>
              <a:lumOff val="40000"/>
            </a:schemeClr>
          </a:solidFill>
          <a:scene3d>
            <a:camera prst="orthographicFront"/>
            <a:lightRig rig="threePt" dir="t"/>
          </a:scene3d>
          <a:sp3d>
            <a:bevelT prst="relaxedInset"/>
          </a:sp3d>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these other versions for </a:t>
            </a:r>
            <a:r>
              <a:rPr lang="en-US" sz="2800" b="1" cap="none" spc="0" dirty="0">
                <a:ln w="1905">
                  <a:solidFill>
                    <a:srgbClr val="FF66CC"/>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Matt 26:17, </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the emphasis still on the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sz="28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28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9" name="Straight Arrow Connector 8"/>
          <p:cNvCxnSpPr/>
          <p:nvPr/>
        </p:nvCxnSpPr>
        <p:spPr>
          <a:xfrm>
            <a:off x="228600" y="29718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52400" y="381000"/>
            <a:ext cx="2286000" cy="457200"/>
          </a:xfrm>
          <a:prstGeom prst="round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499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04800"/>
            <a:ext cx="8305800" cy="12954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lumMod val="75000"/>
                    <a:lumOff val="25000"/>
                  </a:schemeClr>
                </a:solidFill>
              </a:rPr>
              <a:t>[Other Versions]    </a:t>
            </a:r>
            <a:r>
              <a:rPr lang="en-US" sz="2800" dirty="0">
                <a:solidFill>
                  <a:srgbClr val="C00000"/>
                </a:solidFill>
              </a:rPr>
              <a:t>A closer look at:  </a:t>
            </a:r>
            <a:r>
              <a:rPr lang="en-US" sz="2800" dirty="0"/>
              <a:t>Mark 14:12</a:t>
            </a:r>
            <a:br>
              <a:rPr lang="en-US" sz="2800" dirty="0"/>
            </a:br>
            <a:r>
              <a:rPr lang="en-US" sz="3200" dirty="0"/>
              <a:t>  </a:t>
            </a:r>
            <a:r>
              <a:rPr lang="en-US" sz="2400" dirty="0">
                <a:solidFill>
                  <a:schemeClr val="tx1">
                    <a:lumMod val="75000"/>
                    <a:lumOff val="25000"/>
                  </a:schemeClr>
                </a:solidFill>
              </a:rPr>
              <a:t>Context Abib 13: </a:t>
            </a:r>
            <a:r>
              <a:rPr lang="en-US" sz="2400" dirty="0">
                <a:solidFill>
                  <a:srgbClr val="00B050"/>
                </a:solidFill>
              </a:rPr>
              <a:t>"Where do you want us to </a:t>
            </a:r>
            <a:br>
              <a:rPr lang="en-US" sz="2400" dirty="0">
                <a:solidFill>
                  <a:srgbClr val="00B050"/>
                </a:solidFill>
              </a:rPr>
            </a:br>
            <a:r>
              <a:rPr lang="en-US" sz="2400" dirty="0">
                <a:solidFill>
                  <a:srgbClr val="00B050"/>
                </a:solidFill>
              </a:rPr>
              <a:t>prepare for you to eat the Passover?" </a:t>
            </a:r>
            <a:r>
              <a:rPr lang="en-US" sz="2400" dirty="0"/>
              <a:t> </a:t>
            </a:r>
            <a:endParaRPr lang="en-US" sz="2400" dirty="0">
              <a:solidFill>
                <a:srgbClr val="C00000"/>
              </a:solidFill>
            </a:endParaRPr>
          </a:p>
        </p:txBody>
      </p:sp>
      <p:sp>
        <p:nvSpPr>
          <p:cNvPr id="4" name="Content Placeholder 2"/>
          <p:cNvSpPr txBox="1">
            <a:spLocks/>
          </p:cNvSpPr>
          <p:nvPr/>
        </p:nvSpPr>
        <p:spPr>
          <a:xfrm>
            <a:off x="152400" y="1893228"/>
            <a:ext cx="8991600" cy="3049356"/>
          </a:xfrm>
          <a:prstGeom prst="rect">
            <a:avLst/>
          </a:prstGeom>
        </p:spPr>
        <p:txBody>
          <a:bodyPr>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FF0000"/>
                </a:solidFill>
              </a:rPr>
              <a:t>[NKJV] </a:t>
            </a:r>
            <a:r>
              <a:rPr lang="en-US" sz="2400" dirty="0">
                <a:solidFill>
                  <a:srgbClr val="FF0000"/>
                </a:solidFill>
              </a:rPr>
              <a:t> </a:t>
            </a:r>
            <a:r>
              <a:rPr lang="en-US" sz="2400" b="1" dirty="0">
                <a:solidFill>
                  <a:srgbClr val="0070C0"/>
                </a:solidFill>
              </a:rPr>
              <a:t>Now on the first da</a:t>
            </a:r>
            <a:r>
              <a:rPr lang="en-US" sz="2400" b="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when they killed the Passover </a:t>
            </a:r>
            <a:r>
              <a:rPr lang="en-US" sz="2400" i="1" dirty="0"/>
              <a:t>lamb</a:t>
            </a:r>
            <a:r>
              <a:rPr lang="en-US" sz="2400" dirty="0"/>
              <a:t>, </a:t>
            </a:r>
            <a:r>
              <a:rPr lang="en-US" sz="2000" dirty="0"/>
              <a:t>his disciples said to him,… </a:t>
            </a:r>
          </a:p>
          <a:p>
            <a:pPr marL="45720" indent="0">
              <a:buFont typeface="Georgia" pitchFamily="18" charset="0"/>
              <a:buNone/>
            </a:pPr>
            <a:endParaRPr lang="en-US" sz="2400" b="1" dirty="0">
              <a:solidFill>
                <a:schemeClr val="tx1"/>
              </a:solidFill>
              <a:latin typeface="Comic Sans MS" pitchFamily="66" charset="0"/>
            </a:endParaRPr>
          </a:p>
          <a:p>
            <a:pPr marL="45720" indent="0">
              <a:buFont typeface="Georgia" pitchFamily="18" charset="0"/>
              <a:buNone/>
            </a:pPr>
            <a:r>
              <a:rPr lang="en-US" sz="2400" b="1" dirty="0">
                <a:solidFill>
                  <a:schemeClr val="tx1"/>
                </a:solidFill>
                <a:latin typeface="Comic Sans MS" pitchFamily="66" charset="0"/>
              </a:rPr>
              <a:t>[NIV]  </a:t>
            </a:r>
            <a:r>
              <a:rPr lang="en-US" sz="2400" b="1" dirty="0">
                <a:solidFill>
                  <a:srgbClr val="0070C0"/>
                </a:solidFill>
              </a:rPr>
              <a:t>On the first da</a:t>
            </a:r>
            <a:r>
              <a:rPr lang="en-US" sz="2400" b="1" dirty="0">
                <a:solidFill>
                  <a:srgbClr val="FF0000"/>
                </a:solidFill>
              </a:rPr>
              <a:t>y</a:t>
            </a:r>
            <a:r>
              <a:rPr lang="en-US" sz="2400" b="1" dirty="0">
                <a:solidFill>
                  <a:srgbClr val="0070C0"/>
                </a:solidFill>
              </a:rPr>
              <a:t> of the </a:t>
            </a:r>
            <a:r>
              <a:rPr lang="en-US" sz="2400" b="1" u="sng" dirty="0">
                <a:solidFill>
                  <a:srgbClr val="0070C0"/>
                </a:solidFill>
              </a:rPr>
              <a:t>F</a:t>
            </a:r>
            <a:r>
              <a:rPr lang="en-US" sz="2400" b="1" dirty="0">
                <a:solidFill>
                  <a:srgbClr val="0070C0"/>
                </a:solidFill>
              </a:rPr>
              <a:t>east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400" b="1" dirty="0">
                <a:solidFill>
                  <a:srgbClr val="0070C0"/>
                </a:solidFill>
              </a:rPr>
              <a:t>when it was customary to sacrifice the Passover lamb, …</a:t>
            </a:r>
            <a:endParaRPr lang="en-US" sz="2400" b="1" dirty="0">
              <a:solidFill>
                <a:schemeClr val="tx1"/>
              </a:solidFill>
              <a:latin typeface="Comic Sans MS" pitchFamily="66" charset="0"/>
            </a:endParaRPr>
          </a:p>
          <a:p>
            <a:pPr marL="45720" indent="0">
              <a:buFont typeface="Georgia" pitchFamily="18" charset="0"/>
              <a:buNone/>
            </a:pPr>
            <a:r>
              <a:rPr lang="en-US" sz="2400" b="1" dirty="0">
                <a:solidFill>
                  <a:schemeClr val="tx1"/>
                </a:solidFill>
                <a:latin typeface="Comic Sans MS" pitchFamily="66" charset="0"/>
              </a:rPr>
              <a:t>[TS 2009]  </a:t>
            </a:r>
            <a:r>
              <a:rPr lang="en-US" sz="2400" b="1" dirty="0">
                <a:solidFill>
                  <a:srgbClr val="0070C0"/>
                </a:solidFill>
              </a:rPr>
              <a:t>And on the first da</a:t>
            </a:r>
            <a:r>
              <a:rPr lang="en-US" sz="2400" b="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when they were slaughtering the Pesa</a:t>
            </a:r>
            <a:r>
              <a:rPr lang="en-US" sz="2400" b="1" u="sng" dirty="0">
                <a:solidFill>
                  <a:srgbClr val="0070C0"/>
                </a:solidFill>
              </a:rPr>
              <a:t>ch</a:t>
            </a:r>
            <a:r>
              <a:rPr lang="en-US" sz="2400" b="1" dirty="0">
                <a:solidFill>
                  <a:srgbClr val="0070C0"/>
                </a:solidFill>
              </a:rPr>
              <a:t> lamb, </a:t>
            </a:r>
            <a:r>
              <a:rPr lang="en-US" sz="2000" dirty="0"/>
              <a:t>His taught ones said … </a:t>
            </a:r>
            <a:endParaRPr lang="en-US" sz="2000" b="1" dirty="0">
              <a:latin typeface="Comic Sans MS" pitchFamily="66" charset="0"/>
            </a:endParaRPr>
          </a:p>
          <a:p>
            <a:pPr marL="45720" indent="0">
              <a:buFont typeface="Georgia" pitchFamily="18" charset="0"/>
              <a:buNone/>
            </a:pPr>
            <a:endParaRPr lang="en-US" sz="400" b="1" dirty="0">
              <a:solidFill>
                <a:schemeClr val="tx1"/>
              </a:solidFill>
            </a:endParaRPr>
          </a:p>
        </p:txBody>
      </p:sp>
      <p:sp>
        <p:nvSpPr>
          <p:cNvPr id="5" name="Slide Number Placeholder 4"/>
          <p:cNvSpPr txBox="1">
            <a:spLocks/>
          </p:cNvSpPr>
          <p:nvPr/>
        </p:nvSpPr>
        <p:spPr>
          <a:xfrm>
            <a:off x="7315200" y="64928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24</a:t>
            </a:fld>
            <a:endParaRPr lang="en-US" dirty="0"/>
          </a:p>
        </p:txBody>
      </p:sp>
      <p:pic>
        <p:nvPicPr>
          <p:cNvPr id="6"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306147" y="1752600"/>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11" descr="C:\Users\Rae\Desktop\Art on Desktop\white man clip art\yellow-blue smiley faces\Smiley Decision Question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1686" y="467615"/>
            <a:ext cx="929414" cy="9697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468" y="5105400"/>
            <a:ext cx="9143999" cy="954107"/>
          </a:xfrm>
          <a:prstGeom prst="rect">
            <a:avLst/>
          </a:prstGeom>
          <a:solidFill>
            <a:schemeClr val="accent4">
              <a:lumMod val="60000"/>
              <a:lumOff val="40000"/>
            </a:schemeClr>
          </a:solidFill>
          <a:scene3d>
            <a:camera prst="orthographicFront"/>
            <a:lightRig rig="threePt" dir="t"/>
          </a:scene3d>
          <a:sp3d>
            <a:bevelT prst="relaxedInset"/>
          </a:sp3d>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these other versions for </a:t>
            </a:r>
            <a:r>
              <a:rPr lang="en-US" sz="2800" b="1" cap="none" spc="0" dirty="0">
                <a:ln w="1905">
                  <a:solidFill>
                    <a:srgbClr val="FF66CC"/>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Mark 14:12, </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the emphasis still on the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9" name="Straight Arrow Connector 8"/>
          <p:cNvCxnSpPr/>
          <p:nvPr/>
        </p:nvCxnSpPr>
        <p:spPr>
          <a:xfrm>
            <a:off x="228600" y="2921478"/>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57200" y="381000"/>
            <a:ext cx="2286000" cy="457200"/>
          </a:xfrm>
          <a:prstGeom prst="round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a:extLst>
              <a:ext uri="{FF2B5EF4-FFF2-40B4-BE49-F238E27FC236}">
                <a16:creationId xmlns:a16="http://schemas.microsoft.com/office/drawing/2014/main" id="{D1C86F7E-F783-3D61-A19E-4C3D9A094C0D}"/>
              </a:ext>
            </a:extLst>
          </p:cNvPr>
          <p:cNvSpPr/>
          <p:nvPr/>
        </p:nvSpPr>
        <p:spPr>
          <a:xfrm>
            <a:off x="8534400" y="81408"/>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20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04800"/>
            <a:ext cx="8305800" cy="12954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lumMod val="75000"/>
                    <a:lumOff val="25000"/>
                  </a:schemeClr>
                </a:solidFill>
              </a:rPr>
              <a:t>[Other Versions]    </a:t>
            </a:r>
            <a:r>
              <a:rPr lang="en-US" sz="2800" dirty="0">
                <a:solidFill>
                  <a:srgbClr val="C00000"/>
                </a:solidFill>
              </a:rPr>
              <a:t>A closer look at:  </a:t>
            </a:r>
            <a:r>
              <a:rPr lang="en-US" sz="2800" dirty="0"/>
              <a:t>Luke 22:7</a:t>
            </a:r>
            <a:br>
              <a:rPr lang="en-US" sz="2800" dirty="0"/>
            </a:br>
            <a:r>
              <a:rPr lang="en-US" sz="3200" dirty="0"/>
              <a:t>  </a:t>
            </a:r>
            <a:r>
              <a:rPr lang="en-US" sz="2400" dirty="0">
                <a:solidFill>
                  <a:schemeClr val="tx1">
                    <a:lumMod val="75000"/>
                    <a:lumOff val="25000"/>
                  </a:schemeClr>
                </a:solidFill>
              </a:rPr>
              <a:t>Context  Abib 13:  </a:t>
            </a:r>
            <a:r>
              <a:rPr lang="en-US" sz="2400" dirty="0">
                <a:solidFill>
                  <a:srgbClr val="00B050"/>
                </a:solidFill>
              </a:rPr>
              <a:t>"Where do you want us to </a:t>
            </a:r>
            <a:br>
              <a:rPr lang="en-US" sz="2400" dirty="0">
                <a:solidFill>
                  <a:srgbClr val="00B050"/>
                </a:solidFill>
              </a:rPr>
            </a:br>
            <a:r>
              <a:rPr lang="en-US" sz="2400" dirty="0">
                <a:solidFill>
                  <a:srgbClr val="00B050"/>
                </a:solidFill>
              </a:rPr>
              <a:t>prepare for you to eat the Passover?" </a:t>
            </a:r>
            <a:r>
              <a:rPr lang="en-US" sz="2400" dirty="0"/>
              <a:t> </a:t>
            </a:r>
            <a:endParaRPr lang="en-US" sz="2400" dirty="0">
              <a:solidFill>
                <a:srgbClr val="C00000"/>
              </a:solidFill>
            </a:endParaRPr>
          </a:p>
        </p:txBody>
      </p:sp>
      <p:sp>
        <p:nvSpPr>
          <p:cNvPr id="4" name="Content Placeholder 2"/>
          <p:cNvSpPr txBox="1">
            <a:spLocks/>
          </p:cNvSpPr>
          <p:nvPr/>
        </p:nvSpPr>
        <p:spPr>
          <a:xfrm>
            <a:off x="457200" y="1905000"/>
            <a:ext cx="8991600" cy="3048000"/>
          </a:xfrm>
          <a:prstGeom prst="rect">
            <a:avLst/>
          </a:prstGeom>
        </p:spPr>
        <p:txBody>
          <a:bodyPr>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FF0000"/>
                </a:solidFill>
              </a:rPr>
              <a:t>[NKJV] </a:t>
            </a:r>
            <a:r>
              <a:rPr lang="en-US" sz="2400" dirty="0">
                <a:solidFill>
                  <a:srgbClr val="FF0000"/>
                </a:solidFill>
              </a:rPr>
              <a:t> </a:t>
            </a:r>
            <a:r>
              <a:rPr lang="en-US" sz="2400" b="1" dirty="0">
                <a:solidFill>
                  <a:srgbClr val="0070C0"/>
                </a:solidFill>
              </a:rPr>
              <a:t>Then came the Da</a:t>
            </a:r>
            <a:r>
              <a:rPr lang="en-US" sz="2400" b="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000" dirty="0"/>
              <a:t>when the Passover must be killed. </a:t>
            </a:r>
          </a:p>
          <a:p>
            <a:pPr marL="45720" indent="0">
              <a:buFont typeface="Georgia" pitchFamily="18" charset="0"/>
              <a:buNone/>
            </a:pPr>
            <a:endParaRPr lang="en-US" sz="2400" dirty="0">
              <a:solidFill>
                <a:srgbClr val="0070C0"/>
              </a:solidFill>
            </a:endParaRPr>
          </a:p>
          <a:p>
            <a:pPr marL="45720" indent="0">
              <a:buFont typeface="Georgia" pitchFamily="18" charset="0"/>
              <a:buNone/>
            </a:pPr>
            <a:r>
              <a:rPr lang="en-US" sz="2400" b="1" dirty="0">
                <a:solidFill>
                  <a:schemeClr val="tx1"/>
                </a:solidFill>
                <a:latin typeface="Comic Sans MS" pitchFamily="66" charset="0"/>
              </a:rPr>
              <a:t>[NIV]  </a:t>
            </a:r>
            <a:r>
              <a:rPr lang="en-US" sz="2400" b="1" dirty="0">
                <a:solidFill>
                  <a:srgbClr val="0070C0"/>
                </a:solidFill>
              </a:rPr>
              <a:t>Then came the da</a:t>
            </a:r>
            <a:r>
              <a:rPr lang="en-US" sz="2400" b="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a:t>
            </a:r>
            <a:br>
              <a:rPr lang="en-US" sz="2400" b="1" dirty="0">
                <a:solidFill>
                  <a:srgbClr val="0070C0"/>
                </a:solidFill>
              </a:rPr>
            </a:br>
            <a:r>
              <a:rPr lang="en-US" sz="2400" b="1" dirty="0">
                <a:solidFill>
                  <a:srgbClr val="0070C0"/>
                </a:solidFill>
                <a:latin typeface="Arial Bold" pitchFamily="34" charset="0"/>
                <a:cs typeface="Arial Bold" pitchFamily="34" charset="0"/>
              </a:rPr>
              <a:t>on which the Passover lamb had to be sacrificed. </a:t>
            </a:r>
          </a:p>
          <a:p>
            <a:pPr marL="45720" indent="0">
              <a:buFont typeface="Georgia" pitchFamily="18" charset="0"/>
              <a:buNone/>
            </a:pPr>
            <a:r>
              <a:rPr lang="en-US" sz="2400" b="1" dirty="0">
                <a:solidFill>
                  <a:schemeClr val="tx1"/>
                </a:solidFill>
                <a:latin typeface="Comic Sans MS" pitchFamily="66" charset="0"/>
              </a:rPr>
              <a:t>[TS 2009]  </a:t>
            </a:r>
            <a:r>
              <a:rPr lang="en-US" sz="2400" b="1" dirty="0">
                <a:solidFill>
                  <a:srgbClr val="0070C0"/>
                </a:solidFill>
              </a:rPr>
              <a:t>And the da</a:t>
            </a:r>
            <a:r>
              <a:rPr lang="en-US" sz="2400" b="1" dirty="0">
                <a:solidFill>
                  <a:srgbClr val="FF0000"/>
                </a:solidFill>
              </a:rPr>
              <a:t>y</a:t>
            </a:r>
            <a:r>
              <a:rPr lang="en-US" sz="2400" b="1" dirty="0">
                <a:solidFill>
                  <a:srgbClr val="0070C0"/>
                </a:solidFill>
              </a:rPr>
              <a:t> of </a:t>
            </a:r>
            <a:r>
              <a:rPr lang="en-US" sz="2400" b="1" u="sng" dirty="0">
                <a:solidFill>
                  <a:srgbClr val="0070C0"/>
                </a:solidFill>
              </a:rPr>
              <a:t>U</a:t>
            </a:r>
            <a:r>
              <a:rPr lang="en-US" sz="2400" b="1" dirty="0">
                <a:solidFill>
                  <a:srgbClr val="0070C0"/>
                </a:solidFill>
              </a:rPr>
              <a:t>nleavened </a:t>
            </a:r>
            <a:r>
              <a:rPr lang="en-US" sz="2400" b="1" u="sng" dirty="0">
                <a:solidFill>
                  <a:srgbClr val="0070C0"/>
                </a:solidFill>
              </a:rPr>
              <a:t>B</a:t>
            </a:r>
            <a:r>
              <a:rPr lang="en-US" sz="2400" b="1" dirty="0">
                <a:solidFill>
                  <a:srgbClr val="0070C0"/>
                </a:solidFill>
              </a:rPr>
              <a:t>read came </a:t>
            </a:r>
            <a:br>
              <a:rPr lang="en-US" sz="2400" b="1" dirty="0">
                <a:solidFill>
                  <a:srgbClr val="0070C0"/>
                </a:solidFill>
              </a:rPr>
            </a:br>
            <a:r>
              <a:rPr lang="en-US" sz="2400" b="1" dirty="0">
                <a:solidFill>
                  <a:srgbClr val="0070C0"/>
                </a:solidFill>
                <a:latin typeface="Arial Bold" pitchFamily="34" charset="0"/>
                <a:cs typeface="Arial Bold" pitchFamily="34" charset="0"/>
              </a:rPr>
              <a:t>when the Pesa</a:t>
            </a:r>
            <a:r>
              <a:rPr lang="en-US" sz="2400" b="1" u="sng" dirty="0">
                <a:solidFill>
                  <a:srgbClr val="0070C0"/>
                </a:solidFill>
                <a:latin typeface="Arial Bold" pitchFamily="34" charset="0"/>
                <a:cs typeface="Arial Bold" pitchFamily="34" charset="0"/>
              </a:rPr>
              <a:t>ch</a:t>
            </a:r>
            <a:r>
              <a:rPr lang="en-US" sz="2400" b="1" dirty="0">
                <a:solidFill>
                  <a:srgbClr val="0070C0"/>
                </a:solidFill>
                <a:latin typeface="Arial Bold" pitchFamily="34" charset="0"/>
                <a:cs typeface="Arial Bold" pitchFamily="34" charset="0"/>
              </a:rPr>
              <a:t> had to be slaughtered. </a:t>
            </a:r>
          </a:p>
          <a:p>
            <a:pPr marL="45720" indent="0">
              <a:buFont typeface="Georgia" pitchFamily="18" charset="0"/>
              <a:buNone/>
            </a:pPr>
            <a:endParaRPr lang="en-US" sz="2400" b="1" dirty="0">
              <a:solidFill>
                <a:schemeClr val="tx1"/>
              </a:solidFill>
              <a:latin typeface="Comic Sans MS" pitchFamily="66" charset="0"/>
            </a:endParaRPr>
          </a:p>
        </p:txBody>
      </p:sp>
      <p:sp>
        <p:nvSpPr>
          <p:cNvPr id="5" name="Slide Number Placeholder 4"/>
          <p:cNvSpPr txBox="1">
            <a:spLocks/>
          </p:cNvSpPr>
          <p:nvPr/>
        </p:nvSpPr>
        <p:spPr>
          <a:xfrm>
            <a:off x="7315200" y="64928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25</a:t>
            </a:fld>
            <a:endParaRPr lang="en-US" dirty="0"/>
          </a:p>
        </p:txBody>
      </p:sp>
      <p:pic>
        <p:nvPicPr>
          <p:cNvPr id="6"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770916" y="1752600"/>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11" descr="C:\Users\Rae\Desktop\Art on Desktop\white man clip art\yellow-blue smiley faces\Smiley Decision Question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64893" y="345623"/>
            <a:ext cx="929414" cy="10459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468" y="5141893"/>
            <a:ext cx="9143999" cy="954107"/>
          </a:xfrm>
          <a:prstGeom prst="rect">
            <a:avLst/>
          </a:prstGeom>
          <a:solidFill>
            <a:schemeClr val="accent4">
              <a:lumMod val="60000"/>
              <a:lumOff val="40000"/>
            </a:schemeClr>
          </a:solidFill>
          <a:scene3d>
            <a:camera prst="orthographicFront"/>
            <a:lightRig rig="threePt" dir="t"/>
          </a:scene3d>
          <a:sp3d>
            <a:bevelT prst="relaxedInset"/>
          </a:sp3d>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these other versions for </a:t>
            </a:r>
            <a:r>
              <a:rPr lang="en-US" sz="2800" b="1" cap="none" spc="0" dirty="0">
                <a:ln w="1905">
                  <a:solidFill>
                    <a:srgbClr val="FF66CC"/>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Luke 22:7, </a:t>
            </a: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the emphasis still on the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sz="2800" b="1" u="sng"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2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9" name="Straight Arrow Connector 8"/>
          <p:cNvCxnSpPr/>
          <p:nvPr/>
        </p:nvCxnSpPr>
        <p:spPr>
          <a:xfrm>
            <a:off x="228600" y="2920044"/>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71500" y="381000"/>
            <a:ext cx="2286000" cy="457200"/>
          </a:xfrm>
          <a:prstGeom prst="round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a:extLst>
              <a:ext uri="{FF2B5EF4-FFF2-40B4-BE49-F238E27FC236}">
                <a16:creationId xmlns:a16="http://schemas.microsoft.com/office/drawing/2014/main" id="{93894C92-D25C-C962-1674-D65F660AD819}"/>
              </a:ext>
            </a:extLst>
          </p:cNvPr>
          <p:cNvSpPr/>
          <p:nvPr/>
        </p:nvSpPr>
        <p:spPr>
          <a:xfrm>
            <a:off x="8547091" y="57954"/>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556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7310989" y="64928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26</a:t>
            </a:fld>
            <a:endParaRPr lang="en-US" dirty="0"/>
          </a:p>
        </p:txBody>
      </p:sp>
      <p:sp>
        <p:nvSpPr>
          <p:cNvPr id="4" name="Title 1"/>
          <p:cNvSpPr txBox="1">
            <a:spLocks/>
          </p:cNvSpPr>
          <p:nvPr/>
        </p:nvSpPr>
        <p:spPr>
          <a:xfrm>
            <a:off x="601132" y="2399626"/>
            <a:ext cx="6992744" cy="610274"/>
          </a:xfrm>
          <a:prstGeom prst="rect">
            <a:avLst/>
          </a:prstGeom>
        </p:spPr>
        <p:txBody>
          <a:bodyPr>
            <a:scene3d>
              <a:camera prst="orthographicFront"/>
              <a:lightRig rig="threePt" dir="t"/>
            </a:scene3d>
            <a:sp3d extrusionH="57150">
              <a:bevelT w="38100" h="38100" prst="angle"/>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Something Does Not Make Sense!</a:t>
            </a:r>
          </a:p>
        </p:txBody>
      </p:sp>
      <p:sp>
        <p:nvSpPr>
          <p:cNvPr id="5" name="Content Placeholder 6"/>
          <p:cNvSpPr txBox="1">
            <a:spLocks/>
          </p:cNvSpPr>
          <p:nvPr/>
        </p:nvSpPr>
        <p:spPr>
          <a:xfrm>
            <a:off x="467358" y="2971800"/>
            <a:ext cx="8067041" cy="27432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3600" b="1" u="sng" dirty="0">
                <a:solidFill>
                  <a:schemeClr val="tx2">
                    <a:lumMod val="75000"/>
                  </a:schemeClr>
                </a:solidFill>
              </a:rPr>
              <a:t>If</a:t>
            </a:r>
            <a:r>
              <a:rPr lang="en-US" sz="2800" dirty="0"/>
              <a:t> the disciples were actually planning preparations for Passover with </a:t>
            </a:r>
            <a:r>
              <a:rPr lang="en-US" sz="2800" b="1" dirty="0">
                <a:solidFill>
                  <a:srgbClr val="0070C0"/>
                </a:solidFill>
              </a:rPr>
              <a:t>Yahusha </a:t>
            </a:r>
            <a:br>
              <a:rPr lang="en-US" sz="2800" b="1" dirty="0">
                <a:solidFill>
                  <a:srgbClr val="0070C0"/>
                </a:solidFill>
              </a:rPr>
            </a:br>
            <a:r>
              <a:rPr lang="en-US" sz="2800" dirty="0"/>
              <a:t>on </a:t>
            </a:r>
            <a:r>
              <a:rPr lang="en-US" sz="2800" b="1" u="sng" dirty="0"/>
              <a:t>the</a:t>
            </a:r>
            <a:r>
              <a:rPr lang="en-US" sz="2800" dirty="0"/>
              <a:t> first Day of the </a:t>
            </a:r>
            <a:r>
              <a:rPr lang="en-US" sz="2800" b="1" u="sng" dirty="0"/>
              <a:t>U</a:t>
            </a:r>
            <a:r>
              <a:rPr lang="en-US" sz="2800" dirty="0"/>
              <a:t>nleavened </a:t>
            </a:r>
            <a:r>
              <a:rPr lang="en-US" sz="2800" b="1" u="sng" dirty="0"/>
              <a:t>B</a:t>
            </a:r>
            <a:r>
              <a:rPr lang="en-US" sz="2800" dirty="0"/>
              <a:t>read </a:t>
            </a:r>
            <a:r>
              <a:rPr lang="en-US" sz="2800" b="1" u="sng" dirty="0"/>
              <a:t>Festival</a:t>
            </a:r>
            <a:r>
              <a:rPr lang="en-US" sz="2800" dirty="0"/>
              <a:t>, </a:t>
            </a:r>
            <a:r>
              <a:rPr lang="en-US" sz="2800" dirty="0">
                <a:solidFill>
                  <a:srgbClr val="C00000"/>
                </a:solidFill>
              </a:rPr>
              <a:t>this is definitely </a:t>
            </a:r>
            <a:r>
              <a:rPr lang="en-US" sz="2800" b="1" u="sng" dirty="0">
                <a:solidFill>
                  <a:srgbClr val="C00000"/>
                </a:solidFill>
              </a:rPr>
              <a:t>not</a:t>
            </a:r>
            <a:r>
              <a:rPr lang="en-US" sz="2800" dirty="0">
                <a:solidFill>
                  <a:srgbClr val="C00000"/>
                </a:solidFill>
              </a:rPr>
              <a:t> </a:t>
            </a:r>
            <a:r>
              <a:rPr lang="en-US" sz="2800" b="1" u="sng" dirty="0">
                <a:solidFill>
                  <a:srgbClr val="C00000"/>
                </a:solidFill>
              </a:rPr>
              <a:t>in</a:t>
            </a:r>
            <a:r>
              <a:rPr lang="en-US" sz="2800" dirty="0">
                <a:solidFill>
                  <a:srgbClr val="C00000"/>
                </a:solidFill>
              </a:rPr>
              <a:t> </a:t>
            </a:r>
            <a:r>
              <a:rPr lang="en-US" sz="2800" b="1" u="sng" dirty="0">
                <a:solidFill>
                  <a:srgbClr val="C00000"/>
                </a:solidFill>
              </a:rPr>
              <a:t>ali</a:t>
            </a:r>
            <a:r>
              <a:rPr lang="en-US" sz="2800" b="1" dirty="0">
                <a:solidFill>
                  <a:srgbClr val="C00000"/>
                </a:solidFill>
              </a:rPr>
              <a:t>g</a:t>
            </a:r>
            <a:r>
              <a:rPr lang="en-US" sz="2800" b="1" u="sng" dirty="0">
                <a:solidFill>
                  <a:srgbClr val="C00000"/>
                </a:solidFill>
              </a:rPr>
              <a:t>nment</a:t>
            </a:r>
            <a:r>
              <a:rPr lang="en-US" sz="2800" dirty="0">
                <a:solidFill>
                  <a:srgbClr val="C00000"/>
                </a:solidFill>
              </a:rPr>
              <a:t> </a:t>
            </a:r>
            <a:br>
              <a:rPr lang="en-US" sz="2800" dirty="0">
                <a:solidFill>
                  <a:srgbClr val="C00000"/>
                </a:solidFill>
              </a:rPr>
            </a:br>
            <a:r>
              <a:rPr lang="en-US" sz="2800" dirty="0">
                <a:solidFill>
                  <a:srgbClr val="C00000"/>
                </a:solidFill>
              </a:rPr>
              <a:t>with the Passover statute commands</a:t>
            </a:r>
            <a:r>
              <a:rPr lang="en-US" sz="2800" dirty="0"/>
              <a:t> in Exodus. </a:t>
            </a:r>
          </a:p>
        </p:txBody>
      </p:sp>
      <p:sp>
        <p:nvSpPr>
          <p:cNvPr id="7" name="Content Placeholder 2"/>
          <p:cNvSpPr txBox="1">
            <a:spLocks/>
          </p:cNvSpPr>
          <p:nvPr/>
        </p:nvSpPr>
        <p:spPr>
          <a:xfrm>
            <a:off x="1244836" y="155419"/>
            <a:ext cx="7630160" cy="2130581"/>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Everything </a:t>
            </a:r>
            <a:r>
              <a:rPr lang="en-US" sz="3200" b="1" u="sng"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seems to indicate</a:t>
            </a:r>
            <a:r>
              <a:rPr lang="en-US" sz="32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 </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 Passover preparations were taking place on the first Da</a:t>
            </a:r>
            <a:r>
              <a:rPr lang="en-US" sz="3200" b="1" spc="50" dirty="0">
                <a:ln w="13500">
                  <a:solidFill>
                    <a:schemeClr val="accent1">
                      <a:shade val="2500"/>
                      <a:alpha val="6500"/>
                    </a:schemeClr>
                  </a:solidFill>
                  <a:prstDash val="solid"/>
                </a:ln>
                <a:solidFill>
                  <a:srgbClr val="00FF99">
                    <a:alpha val="95000"/>
                  </a:srgbClr>
                </a:solidFill>
                <a:effectLst>
                  <a:innerShdw blurRad="50900" dist="38500" dir="13500000">
                    <a:srgbClr val="000000">
                      <a:alpha val="60000"/>
                    </a:srgbClr>
                  </a:innerShdw>
                </a:effectLst>
                <a:latin typeface="Comic Sans MS" pitchFamily="66" charset="0"/>
              </a:rPr>
              <a:t>y</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of the </a:t>
            </a:r>
            <a:r>
              <a:rPr lang="en-US" sz="3200" b="1" u="sng"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F</a:t>
            </a:r>
            <a:r>
              <a:rPr lang="en-US" sz="32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estival</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of </a:t>
            </a:r>
            <a:r>
              <a:rPr lang="en-US" sz="32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U</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nleavened </a:t>
            </a:r>
            <a:r>
              <a:rPr lang="en-US" sz="32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B</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read.</a:t>
            </a:r>
          </a:p>
        </p:txBody>
      </p:sp>
      <p:pic>
        <p:nvPicPr>
          <p:cNvPr id="8" name="Picture 2" descr="C:\Users\Rae\Desktop\do boy glass.pn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5690" y="155419"/>
            <a:ext cx="1646182" cy="18227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7317315" y="2211329"/>
            <a:ext cx="1612852" cy="18090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1132" y="5608877"/>
            <a:ext cx="7933268" cy="584775"/>
          </a:xfrm>
          <a:prstGeom prst="rect">
            <a:avLst/>
          </a:prstGeom>
          <a:solidFill>
            <a:schemeClr val="bg2"/>
          </a:solidFill>
          <a:ln w="57150">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angle"/>
              <a:contourClr>
                <a:schemeClr val="accent1">
                  <a:shade val="75000"/>
                </a:schemeClr>
              </a:contourClr>
            </a:sp3d>
          </a:bodyPr>
          <a:lstStyle/>
          <a:p>
            <a:pPr algn="ctr"/>
            <a:r>
              <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Let’s take a closer look at the KJV!</a:t>
            </a:r>
          </a:p>
        </p:txBody>
      </p:sp>
      <p:pic>
        <p:nvPicPr>
          <p:cNvPr id="12" name="Picture 2" descr="C:\Users\Rae\Desktop\Art to file\Oooh Yellow face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5729" y="4114800"/>
            <a:ext cx="899319" cy="97234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8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50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27</a:t>
            </a:fld>
            <a:endParaRPr lang="en-US" dirty="0">
              <a:solidFill>
                <a:schemeClr val="tx1"/>
              </a:solidFill>
            </a:endParaRPr>
          </a:p>
        </p:txBody>
      </p:sp>
      <p:sp>
        <p:nvSpPr>
          <p:cNvPr id="3" name="Title 1"/>
          <p:cNvSpPr txBox="1">
            <a:spLocks/>
          </p:cNvSpPr>
          <p:nvPr/>
        </p:nvSpPr>
        <p:spPr>
          <a:xfrm>
            <a:off x="0" y="32926"/>
            <a:ext cx="8305800" cy="16002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C00000"/>
                </a:solidFill>
              </a:rPr>
              <a:t>A closer look at:  </a:t>
            </a:r>
            <a:r>
              <a:rPr lang="en-US" sz="2800" dirty="0"/>
              <a:t>Matthew, Mark &amp; Luke</a:t>
            </a:r>
            <a:br>
              <a:rPr lang="en-US" sz="2800" dirty="0"/>
            </a:br>
            <a:br>
              <a:rPr lang="en-US" sz="1600" dirty="0"/>
            </a:br>
            <a:r>
              <a:rPr lang="en-US" sz="2800" dirty="0"/>
              <a:t>IN  THE  </a:t>
            </a:r>
            <a:r>
              <a:rPr lang="en-US" sz="2800" dirty="0">
                <a:solidFill>
                  <a:schemeClr val="tx1">
                    <a:lumMod val="75000"/>
                    <a:lumOff val="25000"/>
                  </a:schemeClr>
                </a:solidFill>
              </a:rPr>
              <a:t>KJV</a:t>
            </a:r>
            <a:r>
              <a:rPr lang="en-US" sz="1600" dirty="0">
                <a:solidFill>
                  <a:schemeClr val="tx1">
                    <a:lumMod val="75000"/>
                    <a:lumOff val="25000"/>
                  </a:schemeClr>
                </a:solidFill>
              </a:rPr>
              <a:t> </a:t>
            </a:r>
            <a:br>
              <a:rPr lang="en-US" sz="1600" dirty="0">
                <a:solidFill>
                  <a:schemeClr val="tx1">
                    <a:lumMod val="75000"/>
                    <a:lumOff val="25000"/>
                  </a:schemeClr>
                </a:solidFill>
              </a:rPr>
            </a:br>
            <a:r>
              <a:rPr lang="en-US" sz="600" dirty="0">
                <a:solidFill>
                  <a:schemeClr val="tx1">
                    <a:lumMod val="75000"/>
                    <a:lumOff val="25000"/>
                  </a:schemeClr>
                </a:solidFill>
              </a:rPr>
              <a:t>    </a:t>
            </a:r>
            <a:br>
              <a:rPr lang="en-US" sz="1050" dirty="0">
                <a:solidFill>
                  <a:schemeClr val="tx1">
                    <a:lumMod val="75000"/>
                    <a:lumOff val="25000"/>
                  </a:schemeClr>
                </a:solidFill>
              </a:rPr>
            </a:br>
            <a:r>
              <a:rPr lang="en-US" sz="2400" dirty="0">
                <a:solidFill>
                  <a:schemeClr val="tx1">
                    <a:lumMod val="75000"/>
                    <a:lumOff val="25000"/>
                  </a:schemeClr>
                </a:solidFill>
              </a:rPr>
              <a:t>Context  Abib 13:  </a:t>
            </a:r>
            <a:r>
              <a:rPr lang="en-US" sz="2400" dirty="0">
                <a:solidFill>
                  <a:srgbClr val="00B050"/>
                </a:solidFill>
              </a:rPr>
              <a:t>"Where do you want us to </a:t>
            </a:r>
            <a:br>
              <a:rPr lang="en-US" sz="2400" dirty="0">
                <a:solidFill>
                  <a:srgbClr val="00B050"/>
                </a:solidFill>
              </a:rPr>
            </a:br>
            <a:r>
              <a:rPr lang="en-US" sz="2400" dirty="0">
                <a:solidFill>
                  <a:srgbClr val="00B050"/>
                </a:solidFill>
              </a:rPr>
              <a:t>prepare for you to eat the Passover?" </a:t>
            </a:r>
            <a:r>
              <a:rPr lang="en-US" sz="2400" dirty="0"/>
              <a:t> </a:t>
            </a:r>
            <a:endParaRPr lang="en-US" sz="2400" dirty="0">
              <a:solidFill>
                <a:srgbClr val="C00000"/>
              </a:solidFill>
            </a:endParaRPr>
          </a:p>
        </p:txBody>
      </p:sp>
      <p:sp>
        <p:nvSpPr>
          <p:cNvPr id="4" name="Content Placeholder 2"/>
          <p:cNvSpPr txBox="1">
            <a:spLocks/>
          </p:cNvSpPr>
          <p:nvPr/>
        </p:nvSpPr>
        <p:spPr>
          <a:xfrm>
            <a:off x="152400" y="2057400"/>
            <a:ext cx="8991600" cy="2791361"/>
          </a:xfrm>
          <a:prstGeom prst="rect">
            <a:avLst/>
          </a:prstGeom>
        </p:spPr>
        <p:txBody>
          <a:bodyPr>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7030A0"/>
                </a:solidFill>
                <a:effectLst>
                  <a:glow rad="228600">
                    <a:schemeClr val="accent4">
                      <a:satMod val="175000"/>
                      <a:alpha val="60000"/>
                    </a:schemeClr>
                  </a:glow>
                </a:effectLst>
                <a:latin typeface="Comic Sans MS" pitchFamily="66" charset="0"/>
              </a:rPr>
              <a:t>Matt 26:17</a:t>
            </a:r>
            <a:r>
              <a:rPr lang="en-US" sz="2400" b="1" dirty="0">
                <a:solidFill>
                  <a:schemeClr val="tx1"/>
                </a:solidFill>
                <a:latin typeface="Comic Sans MS" pitchFamily="66" charset="0"/>
              </a:rPr>
              <a:t> </a:t>
            </a:r>
            <a:r>
              <a:rPr lang="en-US" sz="2400" dirty="0">
                <a:latin typeface="Comic Sans MS" pitchFamily="66" charset="0"/>
              </a:rPr>
              <a:t> </a:t>
            </a:r>
            <a:r>
              <a:rPr lang="en-US" sz="2400" b="1" dirty="0">
                <a:solidFill>
                  <a:srgbClr val="0070C0"/>
                </a:solidFill>
                <a:latin typeface="Comic Sans MS" pitchFamily="66" charset="0"/>
              </a:rPr>
              <a:t>Now on the first</a:t>
            </a:r>
            <a:r>
              <a:rPr lang="en-US" sz="1600" b="1" dirty="0">
                <a:solidFill>
                  <a:srgbClr val="0070C0"/>
                </a:solidFill>
                <a:latin typeface="Comic Sans MS" pitchFamily="66" charset="0"/>
              </a:rPr>
              <a:t> </a:t>
            </a:r>
            <a:r>
              <a:rPr lang="en-US" sz="1600" i="1" dirty="0">
                <a:latin typeface="Comic Sans MS" pitchFamily="66" charset="0"/>
              </a:rPr>
              <a:t>da</a:t>
            </a:r>
            <a:r>
              <a:rPr lang="en-US" sz="1600" i="1" dirty="0">
                <a:solidFill>
                  <a:srgbClr val="FF0000"/>
                </a:solidFill>
                <a:latin typeface="Comic Sans MS" pitchFamily="66" charset="0"/>
              </a:rPr>
              <a:t>y</a:t>
            </a:r>
            <a:r>
              <a:rPr lang="en-US" sz="2400" b="1" dirty="0">
                <a:latin typeface="Comic Sans MS" pitchFamily="66" charset="0"/>
              </a:rPr>
              <a:t> </a:t>
            </a:r>
            <a:r>
              <a:rPr lang="en-US" sz="2400" b="1" dirty="0">
                <a:solidFill>
                  <a:srgbClr val="0070C0"/>
                </a:solidFill>
                <a:latin typeface="Comic Sans MS" pitchFamily="66" charset="0"/>
              </a:rPr>
              <a:t>of</a:t>
            </a:r>
            <a:r>
              <a:rPr lang="en-US" sz="1600" b="1" dirty="0">
                <a:latin typeface="Comic Sans MS" pitchFamily="66" charset="0"/>
              </a:rPr>
              <a:t> </a:t>
            </a:r>
            <a:r>
              <a:rPr lang="en-US" sz="1200" i="1" dirty="0">
                <a:latin typeface="Comic Sans MS" pitchFamily="66" charset="0"/>
              </a:rPr>
              <a:t>the Feast of</a:t>
            </a:r>
            <a:r>
              <a:rPr lang="en-US" sz="1200" b="1" dirty="0">
                <a:latin typeface="Comic Sans MS" pitchFamily="66" charset="0"/>
              </a:rPr>
              <a:t>  </a:t>
            </a:r>
            <a:r>
              <a:rPr lang="en-US" sz="2400" b="1" dirty="0">
                <a:solidFill>
                  <a:srgbClr val="0070C0"/>
                </a:solidFill>
                <a:latin typeface="Comic Sans MS" pitchFamily="66" charset="0"/>
              </a:rPr>
              <a:t>the </a:t>
            </a:r>
            <a:r>
              <a:rPr lang="en-US" sz="2400" b="1" dirty="0">
                <a:solidFill>
                  <a:srgbClr val="FF0000"/>
                </a:solidFill>
                <a:latin typeface="Comic Sans MS" pitchFamily="66" charset="0"/>
              </a:rPr>
              <a:t>u</a:t>
            </a:r>
            <a:r>
              <a:rPr lang="en-US" sz="2400" b="1" dirty="0">
                <a:solidFill>
                  <a:srgbClr val="0070C0"/>
                </a:solidFill>
                <a:latin typeface="Comic Sans MS" pitchFamily="66" charset="0"/>
              </a:rPr>
              <a:t>nleavened </a:t>
            </a:r>
            <a:r>
              <a:rPr lang="en-US" sz="2400" b="1" dirty="0">
                <a:solidFill>
                  <a:srgbClr val="FF0000"/>
                </a:solidFill>
                <a:latin typeface="Comic Sans MS" pitchFamily="66" charset="0"/>
              </a:rPr>
              <a:t>b</a:t>
            </a:r>
            <a:r>
              <a:rPr lang="en-US" sz="2400" b="1" dirty="0">
                <a:solidFill>
                  <a:srgbClr val="0070C0"/>
                </a:solidFill>
                <a:latin typeface="Comic Sans MS" pitchFamily="66" charset="0"/>
              </a:rPr>
              <a:t>read</a:t>
            </a:r>
            <a:r>
              <a:rPr lang="en-US" sz="2400" dirty="0">
                <a:latin typeface="Comic Sans MS" pitchFamily="66" charset="0"/>
              </a:rPr>
              <a:t> </a:t>
            </a:r>
            <a:r>
              <a:rPr lang="en-US" sz="2000" dirty="0">
                <a:latin typeface="Comic Sans MS" pitchFamily="66" charset="0"/>
              </a:rPr>
              <a:t>the disciples came to </a:t>
            </a:r>
            <a:r>
              <a:rPr lang="en-US" sz="2000" b="1" dirty="0">
                <a:solidFill>
                  <a:srgbClr val="0070C0"/>
                </a:solidFill>
                <a:latin typeface="Comic Sans MS" pitchFamily="66" charset="0"/>
              </a:rPr>
              <a:t>Yahusha</a:t>
            </a:r>
            <a:r>
              <a:rPr lang="en-US" sz="1600" b="1" dirty="0">
                <a:solidFill>
                  <a:srgbClr val="0070C0"/>
                </a:solidFill>
                <a:latin typeface="Comic Sans MS" pitchFamily="66" charset="0"/>
              </a:rPr>
              <a:t>,</a:t>
            </a:r>
            <a:r>
              <a:rPr lang="en-US" sz="1600" dirty="0">
                <a:latin typeface="Comic Sans MS" pitchFamily="66" charset="0"/>
              </a:rPr>
              <a:t> </a:t>
            </a:r>
            <a:r>
              <a:rPr lang="en-US" sz="2000" dirty="0">
                <a:latin typeface="Comic Sans MS" pitchFamily="66" charset="0"/>
              </a:rPr>
              <a:t>saying unto Him, … </a:t>
            </a:r>
            <a:endParaRPr lang="en-US" sz="1600" dirty="0">
              <a:latin typeface="Comic Sans MS" pitchFamily="66" charset="0"/>
            </a:endParaRPr>
          </a:p>
          <a:p>
            <a:pPr marL="45720" indent="0">
              <a:buFont typeface="Georgia" pitchFamily="18" charset="0"/>
              <a:buNone/>
            </a:pPr>
            <a:endParaRPr lang="en-US" sz="200" b="1" dirty="0">
              <a:solidFill>
                <a:srgbClr val="FF0000"/>
              </a:solidFill>
            </a:endParaRPr>
          </a:p>
          <a:p>
            <a:pPr marL="45720" indent="0">
              <a:buFont typeface="Georgia" pitchFamily="18" charset="0"/>
              <a:buNone/>
            </a:pPr>
            <a:r>
              <a:rPr lang="en-US" sz="2400" b="1" dirty="0">
                <a:solidFill>
                  <a:srgbClr val="7030A0"/>
                </a:solidFill>
                <a:effectLst>
                  <a:glow rad="228600">
                    <a:schemeClr val="accent4">
                      <a:satMod val="175000"/>
                      <a:alpha val="60000"/>
                    </a:schemeClr>
                  </a:glow>
                </a:effectLst>
                <a:latin typeface="Comic Sans MS" pitchFamily="66" charset="0"/>
              </a:rPr>
              <a:t>Mark 14:12</a:t>
            </a:r>
            <a:r>
              <a:rPr lang="en-US" sz="2400" b="1" dirty="0">
                <a:solidFill>
                  <a:schemeClr val="tx1"/>
                </a:solidFill>
                <a:latin typeface="Comic Sans MS" pitchFamily="66" charset="0"/>
              </a:rPr>
              <a:t> </a:t>
            </a:r>
            <a:r>
              <a:rPr lang="en-US" sz="2400" dirty="0">
                <a:latin typeface="Comic Sans MS" pitchFamily="66" charset="0"/>
              </a:rPr>
              <a:t> </a:t>
            </a:r>
            <a:r>
              <a:rPr lang="en-US" sz="2400" b="1" dirty="0">
                <a:solidFill>
                  <a:srgbClr val="0070C0"/>
                </a:solidFill>
                <a:latin typeface="Comic Sans MS" pitchFamily="66" charset="0"/>
              </a:rPr>
              <a:t>And the first da</a:t>
            </a:r>
            <a:r>
              <a:rPr lang="en-US" sz="2400" b="1" dirty="0">
                <a:solidFill>
                  <a:srgbClr val="FF0000"/>
                </a:solidFill>
                <a:latin typeface="Comic Sans MS" pitchFamily="66" charset="0"/>
              </a:rPr>
              <a:t>y</a:t>
            </a:r>
            <a:r>
              <a:rPr lang="en-US" sz="2400" b="1" dirty="0">
                <a:solidFill>
                  <a:srgbClr val="0070C0"/>
                </a:solidFill>
                <a:latin typeface="Comic Sans MS" pitchFamily="66" charset="0"/>
              </a:rPr>
              <a:t> of </a:t>
            </a:r>
            <a:r>
              <a:rPr lang="en-US" sz="2400" b="1" dirty="0">
                <a:solidFill>
                  <a:srgbClr val="FF0000"/>
                </a:solidFill>
                <a:latin typeface="Comic Sans MS" pitchFamily="66" charset="0"/>
              </a:rPr>
              <a:t>u</a:t>
            </a:r>
            <a:r>
              <a:rPr lang="en-US" sz="2400" b="1" dirty="0">
                <a:solidFill>
                  <a:srgbClr val="0070C0"/>
                </a:solidFill>
                <a:latin typeface="Comic Sans MS" pitchFamily="66" charset="0"/>
              </a:rPr>
              <a:t>nleavened </a:t>
            </a:r>
            <a:r>
              <a:rPr lang="en-US" sz="2400" b="1" dirty="0">
                <a:solidFill>
                  <a:srgbClr val="FF0000"/>
                </a:solidFill>
                <a:latin typeface="Comic Sans MS" pitchFamily="66" charset="0"/>
              </a:rPr>
              <a:t>b</a:t>
            </a:r>
            <a:r>
              <a:rPr lang="en-US" sz="2400" b="1" dirty="0">
                <a:solidFill>
                  <a:srgbClr val="0070C0"/>
                </a:solidFill>
                <a:latin typeface="Comic Sans MS" pitchFamily="66" charset="0"/>
              </a:rPr>
              <a:t>read, </a:t>
            </a:r>
            <a:br>
              <a:rPr lang="en-US" sz="2400" b="1" dirty="0">
                <a:solidFill>
                  <a:srgbClr val="0070C0"/>
                </a:solidFill>
                <a:latin typeface="Comic Sans MS" pitchFamily="66" charset="0"/>
              </a:rPr>
            </a:br>
            <a:r>
              <a:rPr lang="en-US" sz="2400" b="1" dirty="0">
                <a:solidFill>
                  <a:srgbClr val="0070C0"/>
                </a:solidFill>
                <a:latin typeface="Comic Sans MS" pitchFamily="66" charset="0"/>
              </a:rPr>
              <a:t>when they killed the Passover, </a:t>
            </a:r>
            <a:r>
              <a:rPr lang="en-US" sz="2000" dirty="0">
                <a:latin typeface="Comic Sans MS" pitchFamily="66" charset="0"/>
              </a:rPr>
              <a:t>his disciples said unto him, … </a:t>
            </a:r>
            <a:br>
              <a:rPr lang="en-US" sz="2000" dirty="0">
                <a:latin typeface="Comic Sans MS" pitchFamily="66" charset="0"/>
              </a:rPr>
            </a:br>
            <a:r>
              <a:rPr lang="en-US" sz="1000" b="1" dirty="0">
                <a:solidFill>
                  <a:srgbClr val="00B050"/>
                </a:solidFill>
                <a:latin typeface="Comic Sans MS" pitchFamily="66" charset="0"/>
              </a:rPr>
              <a:t> </a:t>
            </a:r>
            <a:r>
              <a:rPr lang="en-US" sz="1050" b="1" dirty="0">
                <a:solidFill>
                  <a:srgbClr val="00B050"/>
                </a:solidFill>
                <a:latin typeface="Comic Sans MS" pitchFamily="66" charset="0"/>
              </a:rPr>
              <a:t> </a:t>
            </a:r>
            <a:br>
              <a:rPr lang="en-US" sz="2400" dirty="0">
                <a:latin typeface="Comic Sans MS" pitchFamily="66" charset="0"/>
              </a:rPr>
            </a:br>
            <a:r>
              <a:rPr lang="en-US" sz="2400" b="1" dirty="0">
                <a:solidFill>
                  <a:srgbClr val="7030A0"/>
                </a:solidFill>
                <a:effectLst>
                  <a:glow rad="228600">
                    <a:schemeClr val="accent4">
                      <a:satMod val="175000"/>
                      <a:alpha val="60000"/>
                    </a:schemeClr>
                  </a:glow>
                </a:effectLst>
                <a:latin typeface="Comic Sans MS" pitchFamily="66" charset="0"/>
              </a:rPr>
              <a:t>Luke 22:7</a:t>
            </a:r>
            <a:r>
              <a:rPr lang="en-US" sz="2400" b="1" dirty="0">
                <a:solidFill>
                  <a:srgbClr val="7030A0"/>
                </a:solidFill>
                <a:latin typeface="Comic Sans MS" pitchFamily="66" charset="0"/>
              </a:rPr>
              <a:t> </a:t>
            </a:r>
            <a:r>
              <a:rPr lang="en-US" sz="2400" dirty="0">
                <a:solidFill>
                  <a:srgbClr val="7030A0"/>
                </a:solidFill>
                <a:latin typeface="Comic Sans MS" pitchFamily="66" charset="0"/>
              </a:rPr>
              <a:t> </a:t>
            </a:r>
            <a:r>
              <a:rPr lang="en-US" sz="2400" b="1" dirty="0">
                <a:solidFill>
                  <a:srgbClr val="0070C0"/>
                </a:solidFill>
                <a:latin typeface="Comic Sans MS" pitchFamily="66" charset="0"/>
              </a:rPr>
              <a:t>Then came the da</a:t>
            </a:r>
            <a:r>
              <a:rPr lang="en-US" sz="2400" b="1" dirty="0">
                <a:solidFill>
                  <a:srgbClr val="FF0000"/>
                </a:solidFill>
                <a:latin typeface="Comic Sans MS" pitchFamily="66" charset="0"/>
              </a:rPr>
              <a:t>y</a:t>
            </a:r>
            <a:r>
              <a:rPr lang="en-US" sz="2400" b="1" dirty="0">
                <a:solidFill>
                  <a:srgbClr val="0070C0"/>
                </a:solidFill>
                <a:latin typeface="Comic Sans MS" pitchFamily="66" charset="0"/>
              </a:rPr>
              <a:t> of </a:t>
            </a:r>
            <a:r>
              <a:rPr lang="en-US" sz="2400" b="1" dirty="0">
                <a:solidFill>
                  <a:srgbClr val="FF0000"/>
                </a:solidFill>
                <a:latin typeface="Comic Sans MS" pitchFamily="66" charset="0"/>
              </a:rPr>
              <a:t>u</a:t>
            </a:r>
            <a:r>
              <a:rPr lang="en-US" sz="2400" b="1" dirty="0">
                <a:solidFill>
                  <a:srgbClr val="0070C0"/>
                </a:solidFill>
                <a:latin typeface="Comic Sans MS" pitchFamily="66" charset="0"/>
              </a:rPr>
              <a:t>nleavened </a:t>
            </a:r>
            <a:r>
              <a:rPr lang="en-US" sz="2400" b="1" dirty="0">
                <a:solidFill>
                  <a:srgbClr val="FF0000"/>
                </a:solidFill>
                <a:latin typeface="Comic Sans MS" pitchFamily="66" charset="0"/>
              </a:rPr>
              <a:t>b</a:t>
            </a:r>
            <a:r>
              <a:rPr lang="en-US" sz="2400" b="1" dirty="0">
                <a:solidFill>
                  <a:srgbClr val="0070C0"/>
                </a:solidFill>
                <a:latin typeface="Comic Sans MS" pitchFamily="66" charset="0"/>
              </a:rPr>
              <a:t>read, </a:t>
            </a:r>
            <a:br>
              <a:rPr lang="en-US" sz="2400" b="1" dirty="0">
                <a:solidFill>
                  <a:srgbClr val="0070C0"/>
                </a:solidFill>
                <a:latin typeface="Comic Sans MS" pitchFamily="66" charset="0"/>
              </a:rPr>
            </a:br>
            <a:r>
              <a:rPr lang="en-US" sz="2000" dirty="0">
                <a:latin typeface="Comic Sans MS" pitchFamily="66" charset="0"/>
              </a:rPr>
              <a:t>when the Passover must be killed. </a:t>
            </a:r>
            <a:endParaRPr lang="en-US" sz="2000" dirty="0"/>
          </a:p>
        </p:txBody>
      </p:sp>
      <p:pic>
        <p:nvPicPr>
          <p:cNvPr id="6"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53400" y="2236840"/>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73291" y="3017426"/>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110650" y="3842926"/>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11" descr="C:\Users\Rae\Desktop\Art on Desktop\white man clip art\yellow-blue smiley faces\Smiley Decision Question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31419" y="304800"/>
            <a:ext cx="929414" cy="10459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49023" y="4700848"/>
            <a:ext cx="8829018" cy="1200329"/>
          </a:xfrm>
          <a:prstGeom prst="rect">
            <a:avLst/>
          </a:prstGeom>
          <a:solidFill>
            <a:schemeClr val="accent3">
              <a:lumMod val="20000"/>
              <a:lumOff val="80000"/>
            </a:schemeClr>
          </a:solidFill>
          <a:scene3d>
            <a:camera prst="orthographicFront"/>
            <a:lightRig rig="threePt" dir="t"/>
          </a:scene3d>
          <a:sp3d>
            <a:bevelT prst="relaxedInset"/>
          </a:sp3d>
        </p:spPr>
        <p:txBody>
          <a:bodyPr wrap="square" lIns="91440" tIns="45720" rIns="91440" bIns="45720">
            <a:spAutoFit/>
          </a:bodyPr>
          <a:lstStyle/>
          <a:p>
            <a:pPr algn="ctr"/>
            <a:r>
              <a:rPr lang="en-US" sz="2400" b="1" cap="none" spc="0" dirty="0">
                <a:ln w="1905"/>
                <a:solidFill>
                  <a:srgbClr val="0070C0"/>
                </a:solidFill>
                <a:effectLst>
                  <a:innerShdw blurRad="69850" dist="43180" dir="5400000">
                    <a:srgbClr val="000000">
                      <a:alpha val="65000"/>
                    </a:srgbClr>
                  </a:innerShdw>
                </a:effectLst>
              </a:rPr>
              <a:t>There is no emphasis on</a:t>
            </a: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a:t>
            </a:r>
            <a:r>
              <a:rPr lang="en-US" sz="24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a:t>
            </a: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24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t>
            </a:r>
            <a:r>
              <a:rPr lang="en-US" sz="24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sz="2400" b="1" u="sng"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2400" b="1" cap="none" spc="0"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in the KJV this time.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 there more to consider?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a:ln w="1905"/>
                <a:solidFill>
                  <a:srgbClr val="00B050"/>
                </a:solidFill>
                <a:effectLst>
                  <a:innerShdw blurRad="69850" dist="43180" dir="5400000">
                    <a:srgbClr val="000000">
                      <a:alpha val="65000"/>
                    </a:srgbClr>
                  </a:innerShdw>
                </a:effectLst>
              </a:rPr>
              <a:t>Were the disciples preparing for a “</a:t>
            </a:r>
            <a:r>
              <a:rPr lang="en-US" sz="2400" b="1" u="sng" dirty="0">
                <a:ln w="1905"/>
                <a:solidFill>
                  <a:srgbClr val="C00000"/>
                </a:solidFill>
                <a:effectLst>
                  <a:innerShdw blurRad="69850" dist="43180" dir="5400000">
                    <a:srgbClr val="000000">
                      <a:alpha val="65000"/>
                    </a:srgbClr>
                  </a:innerShdw>
                </a:effectLst>
              </a:rPr>
              <a:t>f</a:t>
            </a:r>
            <a:r>
              <a:rPr lang="en-US" sz="2400" b="1" dirty="0">
                <a:ln w="1905"/>
                <a:solidFill>
                  <a:srgbClr val="00B050"/>
                </a:solidFill>
                <a:effectLst>
                  <a:innerShdw blurRad="69850" dist="43180" dir="5400000">
                    <a:srgbClr val="000000">
                      <a:alpha val="65000"/>
                    </a:srgbClr>
                  </a:innerShdw>
                </a:effectLst>
              </a:rPr>
              <a:t>east” or “</a:t>
            </a:r>
            <a:r>
              <a:rPr lang="en-US" sz="2400" b="1" u="sng" dirty="0">
                <a:ln w="1905"/>
                <a:solidFill>
                  <a:srgbClr val="8C4C64"/>
                </a:solidFill>
                <a:effectLst>
                  <a:innerShdw blurRad="69850" dist="43180" dir="5400000">
                    <a:srgbClr val="000000">
                      <a:alpha val="65000"/>
                    </a:srgbClr>
                  </a:innerShdw>
                </a:effectLst>
              </a:rPr>
              <a:t>F</a:t>
            </a:r>
            <a:r>
              <a:rPr lang="en-US" sz="2400" b="1" dirty="0">
                <a:ln w="1905"/>
                <a:solidFill>
                  <a:srgbClr val="00B050"/>
                </a:solidFill>
                <a:effectLst>
                  <a:innerShdw blurRad="69850" dist="43180" dir="5400000">
                    <a:srgbClr val="000000">
                      <a:alpha val="65000"/>
                    </a:srgbClr>
                  </a:innerShdw>
                </a:effectLst>
              </a:rPr>
              <a:t>east</a:t>
            </a:r>
            <a:r>
              <a:rPr lang="en-US" sz="2400" b="1" dirty="0">
                <a:ln w="1905"/>
                <a:solidFill>
                  <a:srgbClr val="8C4C64"/>
                </a:solidFill>
                <a:effectLst>
                  <a:innerShdw blurRad="69850" dist="43180" dir="5400000">
                    <a:srgbClr val="000000">
                      <a:alpha val="65000"/>
                    </a:srgbClr>
                  </a:innerShdw>
                </a:effectLst>
              </a:rPr>
              <a:t>[</a:t>
            </a:r>
            <a:r>
              <a:rPr lang="en-US" sz="2400" b="1" dirty="0" err="1">
                <a:ln w="1905"/>
                <a:solidFill>
                  <a:srgbClr val="8C4C64"/>
                </a:solidFill>
                <a:effectLst>
                  <a:innerShdw blurRad="69850" dist="43180" dir="5400000">
                    <a:srgbClr val="000000">
                      <a:alpha val="65000"/>
                    </a:srgbClr>
                  </a:innerShdw>
                </a:effectLst>
              </a:rPr>
              <a:t>ival</a:t>
            </a:r>
            <a:r>
              <a:rPr lang="en-US" sz="2400" b="1" dirty="0">
                <a:ln w="1905"/>
                <a:solidFill>
                  <a:srgbClr val="8C4C64"/>
                </a:solidFill>
                <a:effectLst>
                  <a:innerShdw blurRad="69850" dist="43180" dir="5400000">
                    <a:srgbClr val="000000">
                      <a:alpha val="65000"/>
                    </a:srgbClr>
                  </a:innerShdw>
                </a:effectLst>
              </a:rPr>
              <a:t>]</a:t>
            </a:r>
            <a:r>
              <a:rPr lang="en-US" sz="2400" b="1" dirty="0">
                <a:ln w="1905"/>
                <a:solidFill>
                  <a:srgbClr val="00B050"/>
                </a:solidFill>
                <a:effectLst>
                  <a:innerShdw blurRad="69850" dist="43180" dir="5400000">
                    <a:srgbClr val="000000">
                      <a:alpha val="65000"/>
                    </a:srgbClr>
                  </a:innerShdw>
                </a:effectLst>
              </a:rPr>
              <a:t>”?</a:t>
            </a:r>
            <a:endParaRPr lang="en-US" sz="2400" b="1" cap="none" spc="0" dirty="0">
              <a:ln w="1905"/>
              <a:solidFill>
                <a:srgbClr val="00B050"/>
              </a:solidFill>
              <a:effectLst>
                <a:innerShdw blurRad="69850" dist="43180" dir="5400000">
                  <a:srgbClr val="000000">
                    <a:alpha val="65000"/>
                  </a:srgbClr>
                </a:innerShdw>
              </a:effectLst>
            </a:endParaRPr>
          </a:p>
        </p:txBody>
      </p:sp>
      <p:sp>
        <p:nvSpPr>
          <p:cNvPr id="11" name="Rectangle 10"/>
          <p:cNvSpPr/>
          <p:nvPr/>
        </p:nvSpPr>
        <p:spPr>
          <a:xfrm>
            <a:off x="1111369" y="6015215"/>
            <a:ext cx="6963592" cy="707886"/>
          </a:xfrm>
          <a:prstGeom prst="rect">
            <a:avLst/>
          </a:prstGeom>
          <a:solidFill>
            <a:schemeClr val="bg2"/>
          </a:solidFill>
          <a:ln w="57150">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angle"/>
              <a:contourClr>
                <a:schemeClr val="accent1">
                  <a:shade val="75000"/>
                </a:schemeClr>
              </a:contourClr>
            </a:sp3d>
          </a:bodyPr>
          <a:lstStyle/>
          <a:p>
            <a:pPr algn="ctr"/>
            <a:r>
              <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Let’s check out a few facts to see if there is </a:t>
            </a:r>
          </a:p>
          <a:p>
            <a:pPr algn="ctr"/>
            <a:r>
              <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 difference between three very similar terms!</a:t>
            </a:r>
          </a:p>
        </p:txBody>
      </p:sp>
      <p:sp>
        <p:nvSpPr>
          <p:cNvPr id="12" name="Rounded Rectangle 11"/>
          <p:cNvSpPr/>
          <p:nvPr/>
        </p:nvSpPr>
        <p:spPr>
          <a:xfrm>
            <a:off x="4432300" y="721948"/>
            <a:ext cx="914400" cy="533400"/>
          </a:xfrm>
          <a:prstGeom prst="round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622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1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1500"/>
                                        <p:tgtEl>
                                          <p:spTgt spid="11">
                                            <p:txEl>
                                              <p:pRg st="0" end="0"/>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left)">
                                      <p:cBhvr>
                                        <p:cTn id="28" dur="1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1"/>
            <a:ext cx="8305800" cy="685801"/>
          </a:xfrm>
        </p:spPr>
        <p:txBody>
          <a:bodyPr/>
          <a:lstStyle/>
          <a:p>
            <a:r>
              <a:rPr lang="en-US" sz="3600" dirty="0"/>
              <a:t>Matthew, Mark &amp; Luke </a:t>
            </a:r>
            <a:r>
              <a:rPr lang="en-US" sz="3600" dirty="0">
                <a:solidFill>
                  <a:srgbClr val="C00000"/>
                </a:solidFill>
              </a:rPr>
              <a:t>say this:</a:t>
            </a:r>
          </a:p>
        </p:txBody>
      </p:sp>
      <p:sp>
        <p:nvSpPr>
          <p:cNvPr id="3" name="Content Placeholder 2"/>
          <p:cNvSpPr>
            <a:spLocks noGrp="1"/>
          </p:cNvSpPr>
          <p:nvPr>
            <p:ph sz="quarter" idx="13"/>
          </p:nvPr>
        </p:nvSpPr>
        <p:spPr>
          <a:xfrm>
            <a:off x="304800" y="1297663"/>
            <a:ext cx="8515352" cy="5865137"/>
          </a:xfrm>
        </p:spPr>
        <p:txBody>
          <a:bodyPr>
            <a:normAutofit fontScale="85000" lnSpcReduction="10000"/>
            <a:scene3d>
              <a:camera prst="orthographicFront"/>
              <a:lightRig rig="threePt" dir="t"/>
            </a:scene3d>
            <a:sp3d extrusionH="57150">
              <a:bevelT w="38100" h="38100" prst="angle"/>
            </a:sp3d>
          </a:bodyPr>
          <a:lstStyle/>
          <a:p>
            <a:pPr marL="45720" lvl="0" indent="0">
              <a:buNone/>
            </a:pPr>
            <a:r>
              <a:rPr lang="en-US" sz="2400" b="1" dirty="0">
                <a:solidFill>
                  <a:schemeClr val="tx1"/>
                </a:solidFill>
              </a:rPr>
              <a:t>Matt 26:17, 19</a:t>
            </a:r>
            <a:r>
              <a:rPr lang="en-US" sz="2400" dirty="0"/>
              <a:t>  </a:t>
            </a:r>
            <a:r>
              <a:rPr lang="en-US" sz="2400" b="1" dirty="0">
                <a:solidFill>
                  <a:srgbClr val="0070C0"/>
                </a:solidFill>
              </a:rPr>
              <a:t>Now on the first </a:t>
            </a:r>
            <a:r>
              <a:rPr lang="en-US" sz="1900" i="1" dirty="0"/>
              <a:t>day</a:t>
            </a:r>
            <a:r>
              <a:rPr lang="en-US" sz="2400" b="1" dirty="0"/>
              <a:t> </a:t>
            </a:r>
            <a:r>
              <a:rPr lang="en-US" sz="2400" b="1" dirty="0">
                <a:solidFill>
                  <a:srgbClr val="0070C0"/>
                </a:solidFill>
              </a:rPr>
              <a:t>of</a:t>
            </a:r>
            <a:r>
              <a:rPr lang="en-US" sz="2400" b="1" dirty="0"/>
              <a:t> </a:t>
            </a:r>
            <a:r>
              <a:rPr lang="en-US" sz="1900" i="1" dirty="0"/>
              <a:t>the Feast of</a:t>
            </a:r>
            <a:r>
              <a:rPr lang="en-US" sz="1900" b="1" dirty="0"/>
              <a:t> </a:t>
            </a:r>
            <a:r>
              <a:rPr lang="en-US" sz="2400" b="1" dirty="0">
                <a:solidFill>
                  <a:srgbClr val="0070C0"/>
                </a:solidFill>
              </a:rPr>
              <a:t>the </a:t>
            </a:r>
            <a:br>
              <a:rPr lang="en-US" sz="2400" b="1" dirty="0">
                <a:solidFill>
                  <a:srgbClr val="0070C0"/>
                </a:solidFill>
              </a:rPr>
            </a:br>
            <a:r>
              <a:rPr lang="en-US" sz="2400" b="1" dirty="0">
                <a:solidFill>
                  <a:srgbClr val="0070C0"/>
                </a:solidFill>
              </a:rPr>
              <a:t>unleavened bread</a:t>
            </a:r>
            <a:r>
              <a:rPr lang="en-US" sz="2400" dirty="0"/>
              <a:t> the disciples came to </a:t>
            </a:r>
            <a:r>
              <a:rPr lang="en-US" sz="2400" b="1" dirty="0">
                <a:solidFill>
                  <a:srgbClr val="0070C0"/>
                </a:solidFill>
              </a:rPr>
              <a:t>Yahusha</a:t>
            </a:r>
            <a:r>
              <a:rPr lang="en-US" sz="2400" dirty="0">
                <a:solidFill>
                  <a:srgbClr val="0070C0"/>
                </a:solidFill>
              </a:rPr>
              <a:t>,</a:t>
            </a:r>
            <a:r>
              <a:rPr lang="en-US" sz="2400" dirty="0"/>
              <a:t> saying to him, </a:t>
            </a:r>
            <a:br>
              <a:rPr lang="en-US" sz="2400" dirty="0"/>
            </a:br>
            <a:r>
              <a:rPr lang="en-US" sz="2400" b="1" dirty="0">
                <a:solidFill>
                  <a:srgbClr val="00B050"/>
                </a:solidFill>
              </a:rPr>
              <a:t>"Where do you want us to prepare for you to eat the Passover?"  </a:t>
            </a:r>
            <a:br>
              <a:rPr lang="en-US" sz="2400" b="1" dirty="0">
                <a:solidFill>
                  <a:srgbClr val="00B050"/>
                </a:solidFill>
              </a:rPr>
            </a:br>
            <a:r>
              <a:rPr lang="en-US" sz="2400" b="1" dirty="0">
                <a:solidFill>
                  <a:schemeClr val="tx1"/>
                </a:solidFill>
              </a:rPr>
              <a:t>19</a:t>
            </a:r>
            <a:r>
              <a:rPr lang="en-US" sz="2400" dirty="0"/>
              <a:t>  So the disciples did as </a:t>
            </a:r>
            <a:r>
              <a:rPr lang="en-US" sz="2400" b="1" dirty="0">
                <a:solidFill>
                  <a:srgbClr val="0070C0"/>
                </a:solidFill>
              </a:rPr>
              <a:t>Yahusha</a:t>
            </a:r>
            <a:r>
              <a:rPr lang="en-US" sz="2400" dirty="0"/>
              <a:t> had directed them; and </a:t>
            </a:r>
            <a:br>
              <a:rPr lang="en-US" sz="2400" dirty="0"/>
            </a:br>
            <a:r>
              <a:rPr lang="en-US" sz="2400" b="1" dirty="0">
                <a:solidFill>
                  <a:srgbClr val="00B050"/>
                </a:solidFill>
              </a:rPr>
              <a:t>they</a:t>
            </a:r>
            <a:r>
              <a:rPr lang="en-US" sz="2400" dirty="0">
                <a:solidFill>
                  <a:srgbClr val="00B050"/>
                </a:solidFill>
              </a:rPr>
              <a:t> </a:t>
            </a:r>
            <a:r>
              <a:rPr lang="en-US" sz="2400" b="1" dirty="0">
                <a:solidFill>
                  <a:srgbClr val="00B050"/>
                </a:solidFill>
              </a:rPr>
              <a:t>prepared the Passover.</a:t>
            </a:r>
            <a:r>
              <a:rPr lang="en-US" sz="2400" dirty="0"/>
              <a:t> </a:t>
            </a:r>
          </a:p>
          <a:p>
            <a:pPr marL="45720" indent="0">
              <a:buNone/>
            </a:pPr>
            <a:endParaRPr lang="en-US" sz="400" b="1" dirty="0">
              <a:solidFill>
                <a:schemeClr val="tx1"/>
              </a:solidFill>
            </a:endParaRPr>
          </a:p>
          <a:p>
            <a:pPr marL="45720" indent="0">
              <a:buNone/>
            </a:pPr>
            <a:r>
              <a:rPr lang="en-US" sz="2400" b="1" dirty="0">
                <a:solidFill>
                  <a:schemeClr val="tx1"/>
                </a:solidFill>
              </a:rPr>
              <a:t>Mark 14:12, 16</a:t>
            </a:r>
            <a:r>
              <a:rPr lang="en-US" sz="2400" b="1" dirty="0"/>
              <a:t> </a:t>
            </a:r>
            <a:r>
              <a:rPr lang="en-US" sz="2400" dirty="0"/>
              <a:t> </a:t>
            </a:r>
            <a:r>
              <a:rPr lang="en-US" sz="2400" b="1" dirty="0">
                <a:solidFill>
                  <a:srgbClr val="0070C0"/>
                </a:solidFill>
              </a:rPr>
              <a:t>Now on the first da</a:t>
            </a:r>
            <a:r>
              <a:rPr lang="en-US" sz="2400" b="1" dirty="0">
                <a:solidFill>
                  <a:srgbClr val="FF0000"/>
                </a:solidFill>
              </a:rPr>
              <a:t>y</a:t>
            </a:r>
            <a:r>
              <a:rPr lang="en-US" sz="2400" b="1" dirty="0">
                <a:solidFill>
                  <a:srgbClr val="0070C0"/>
                </a:solidFill>
              </a:rPr>
              <a:t> of unleavened bread, when </a:t>
            </a:r>
            <a:br>
              <a:rPr lang="en-US" sz="2400" b="1" dirty="0">
                <a:solidFill>
                  <a:srgbClr val="0070C0"/>
                </a:solidFill>
              </a:rPr>
            </a:br>
            <a:r>
              <a:rPr lang="en-US" sz="2400" b="1" dirty="0">
                <a:solidFill>
                  <a:srgbClr val="0070C0"/>
                </a:solidFill>
              </a:rPr>
              <a:t>they killed the Passover </a:t>
            </a:r>
            <a:r>
              <a:rPr lang="en-US" sz="1900" i="1" dirty="0"/>
              <a:t>lamb</a:t>
            </a:r>
            <a:r>
              <a:rPr lang="en-US" sz="2400" dirty="0"/>
              <a:t>, his disciples said to him, </a:t>
            </a:r>
            <a:r>
              <a:rPr lang="en-US" sz="2400" b="1" dirty="0">
                <a:solidFill>
                  <a:srgbClr val="00B050"/>
                </a:solidFill>
              </a:rPr>
              <a:t>"Where do </a:t>
            </a:r>
            <a:br>
              <a:rPr lang="en-US" sz="2400" b="1" dirty="0">
                <a:solidFill>
                  <a:srgbClr val="00B050"/>
                </a:solidFill>
              </a:rPr>
            </a:br>
            <a:r>
              <a:rPr lang="en-US" sz="2400" b="1" dirty="0">
                <a:solidFill>
                  <a:srgbClr val="00B050"/>
                </a:solidFill>
              </a:rPr>
              <a:t>you want us to go and prepare, that you may eat the Passover?"  </a:t>
            </a:r>
            <a:br>
              <a:rPr lang="en-US" sz="2400" dirty="0"/>
            </a:br>
            <a:r>
              <a:rPr lang="en-US" sz="2400" b="1" dirty="0">
                <a:solidFill>
                  <a:schemeClr val="tx1"/>
                </a:solidFill>
              </a:rPr>
              <a:t>16</a:t>
            </a:r>
            <a:r>
              <a:rPr lang="en-US" sz="2400" b="1" dirty="0"/>
              <a:t> </a:t>
            </a:r>
            <a:r>
              <a:rPr lang="en-US" sz="2400" dirty="0"/>
              <a:t> So his disciples went out, and came into the city, and found it just </a:t>
            </a:r>
            <a:br>
              <a:rPr lang="en-US" sz="2400" dirty="0"/>
            </a:br>
            <a:r>
              <a:rPr lang="en-US" sz="2400" dirty="0"/>
              <a:t>as he had said to them; and they </a:t>
            </a:r>
            <a:r>
              <a:rPr lang="en-US" sz="2400" b="1" dirty="0">
                <a:solidFill>
                  <a:srgbClr val="00B050"/>
                </a:solidFill>
              </a:rPr>
              <a:t>prepared the Passover.</a:t>
            </a:r>
            <a:r>
              <a:rPr lang="en-US" sz="1400" dirty="0"/>
              <a:t> </a:t>
            </a:r>
            <a:endParaRPr lang="en-US" sz="2000" dirty="0"/>
          </a:p>
          <a:p>
            <a:pPr marL="45720" indent="0">
              <a:buNone/>
            </a:pPr>
            <a:endParaRPr lang="en-US" sz="400" b="1" dirty="0">
              <a:solidFill>
                <a:schemeClr val="tx1"/>
              </a:solidFill>
            </a:endParaRPr>
          </a:p>
          <a:p>
            <a:pPr marL="45720" indent="0">
              <a:buNone/>
            </a:pPr>
            <a:r>
              <a:rPr lang="en-US" sz="2400" b="1" dirty="0">
                <a:solidFill>
                  <a:schemeClr val="tx1"/>
                </a:solidFill>
              </a:rPr>
              <a:t>Luke 22:7-9, 13 </a:t>
            </a:r>
            <a:r>
              <a:rPr lang="en-US" sz="2400" dirty="0"/>
              <a:t> </a:t>
            </a:r>
            <a:r>
              <a:rPr lang="en-US" sz="2400" b="1" dirty="0">
                <a:solidFill>
                  <a:srgbClr val="0070C0"/>
                </a:solidFill>
              </a:rPr>
              <a:t>Then came the da</a:t>
            </a:r>
            <a:r>
              <a:rPr lang="en-US" sz="2400" b="1" dirty="0">
                <a:solidFill>
                  <a:srgbClr val="FF0000"/>
                </a:solidFill>
              </a:rPr>
              <a:t>y</a:t>
            </a:r>
            <a:r>
              <a:rPr lang="en-US" sz="2400" b="1" dirty="0">
                <a:solidFill>
                  <a:srgbClr val="0070C0"/>
                </a:solidFill>
              </a:rPr>
              <a:t> of unleavened bread, </a:t>
            </a:r>
            <a:br>
              <a:rPr lang="en-US" sz="2400" b="1" dirty="0">
                <a:solidFill>
                  <a:srgbClr val="0070C0"/>
                </a:solidFill>
              </a:rPr>
            </a:br>
            <a:r>
              <a:rPr lang="en-US" sz="2400" b="1" dirty="0">
                <a:solidFill>
                  <a:srgbClr val="0070C0"/>
                </a:solidFill>
              </a:rPr>
              <a:t>when the Passover must be killed</a:t>
            </a:r>
            <a:r>
              <a:rPr lang="en-US" sz="2400" dirty="0">
                <a:solidFill>
                  <a:srgbClr val="0070C0"/>
                </a:solidFill>
              </a:rPr>
              <a:t>.  </a:t>
            </a:r>
            <a:br>
              <a:rPr lang="en-US" sz="2400" dirty="0"/>
            </a:br>
            <a:r>
              <a:rPr lang="en-US" sz="2400" b="1" dirty="0">
                <a:solidFill>
                  <a:schemeClr val="tx1"/>
                </a:solidFill>
              </a:rPr>
              <a:t>8</a:t>
            </a:r>
            <a:r>
              <a:rPr lang="en-US" sz="2400" dirty="0"/>
              <a:t>  And he sent Peter and John, saying, </a:t>
            </a:r>
            <a:br>
              <a:rPr lang="en-US" sz="2400" dirty="0"/>
            </a:br>
            <a:r>
              <a:rPr lang="en-US" sz="2400" dirty="0">
                <a:solidFill>
                  <a:srgbClr val="C00000"/>
                </a:solidFill>
              </a:rPr>
              <a:t>"Go and </a:t>
            </a:r>
            <a:r>
              <a:rPr lang="en-US" sz="2400" b="1" dirty="0">
                <a:solidFill>
                  <a:srgbClr val="0070C0"/>
                </a:solidFill>
              </a:rPr>
              <a:t>prepare the Passover</a:t>
            </a:r>
            <a:r>
              <a:rPr lang="en-US" sz="2400" dirty="0">
                <a:solidFill>
                  <a:srgbClr val="0070C0"/>
                </a:solidFill>
              </a:rPr>
              <a:t> </a:t>
            </a:r>
            <a:r>
              <a:rPr lang="en-US" sz="2400" dirty="0">
                <a:solidFill>
                  <a:srgbClr val="C00000"/>
                </a:solidFill>
              </a:rPr>
              <a:t>for us, that we may eat."  </a:t>
            </a:r>
            <a:br>
              <a:rPr lang="en-US" sz="2400" dirty="0">
                <a:solidFill>
                  <a:srgbClr val="C00000"/>
                </a:solidFill>
              </a:rPr>
            </a:br>
            <a:r>
              <a:rPr lang="en-US" sz="2400" b="1" dirty="0">
                <a:solidFill>
                  <a:schemeClr val="tx1"/>
                </a:solidFill>
              </a:rPr>
              <a:t>9</a:t>
            </a:r>
            <a:r>
              <a:rPr lang="en-US" sz="2400" dirty="0"/>
              <a:t>  So they said to him, </a:t>
            </a:r>
            <a:r>
              <a:rPr lang="en-US" sz="2400" b="1" dirty="0">
                <a:solidFill>
                  <a:srgbClr val="00B050"/>
                </a:solidFill>
              </a:rPr>
              <a:t>"Where do you want us to prepare?"  </a:t>
            </a:r>
            <a:br>
              <a:rPr lang="en-US" sz="2400" b="1" dirty="0">
                <a:solidFill>
                  <a:srgbClr val="00B050"/>
                </a:solidFill>
              </a:rPr>
            </a:br>
            <a:r>
              <a:rPr lang="en-US" sz="2400" b="1" dirty="0">
                <a:solidFill>
                  <a:schemeClr val="tx1"/>
                </a:solidFill>
              </a:rPr>
              <a:t>13</a:t>
            </a:r>
            <a:r>
              <a:rPr lang="en-US" sz="2400" dirty="0"/>
              <a:t>  So they went and found it just as he had said to them, </a:t>
            </a:r>
            <a:br>
              <a:rPr lang="en-US" sz="2400" dirty="0"/>
            </a:br>
            <a:r>
              <a:rPr lang="en-US" sz="2400" dirty="0"/>
              <a:t>and they </a:t>
            </a:r>
            <a:r>
              <a:rPr lang="en-US" sz="2400" b="1" dirty="0">
                <a:solidFill>
                  <a:srgbClr val="0070C0"/>
                </a:solidFill>
              </a:rPr>
              <a:t>prepared the Passover.</a:t>
            </a:r>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28</a:t>
            </a:fld>
            <a:endParaRPr lang="en-US" dirty="0"/>
          </a:p>
        </p:txBody>
      </p:sp>
      <p:sp>
        <p:nvSpPr>
          <p:cNvPr id="6" name="Title 1"/>
          <p:cNvSpPr txBox="1">
            <a:spLocks/>
          </p:cNvSpPr>
          <p:nvPr/>
        </p:nvSpPr>
        <p:spPr>
          <a:xfrm>
            <a:off x="3017" y="60555"/>
            <a:ext cx="8772300" cy="6096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C00000"/>
                </a:solidFill>
              </a:rPr>
              <a:t>(Watching for a closer examination on just 1 da</a:t>
            </a:r>
            <a:r>
              <a:rPr lang="en-US" sz="2800" dirty="0">
                <a:solidFill>
                  <a:srgbClr val="00FF99"/>
                </a:solidFill>
              </a:rPr>
              <a:t>y</a:t>
            </a:r>
            <a:r>
              <a:rPr lang="en-US" sz="2800" dirty="0">
                <a:solidFill>
                  <a:srgbClr val="C00000"/>
                </a:solidFill>
              </a:rPr>
              <a:t>!)</a:t>
            </a:r>
          </a:p>
        </p:txBody>
      </p:sp>
      <p:pic>
        <p:nvPicPr>
          <p:cNvPr id="7"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077200" y="1072031"/>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077200" y="2743201"/>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2" descr="C:\Users\Rae\Desktop\Art to file\white man red ques mark clear.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8077200" y="4590072"/>
            <a:ext cx="804750" cy="9026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11" descr="C:\Users\Rae\Desktop\Art on Desktop\white man clip art\yellow-blue smiley faces\Smiley Decision Questions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1700" y="5633013"/>
            <a:ext cx="929414" cy="10459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114800" y="6227569"/>
            <a:ext cx="4200300" cy="609600"/>
          </a:xfrm>
          <a:prstGeom prst="rect">
            <a:avLst/>
          </a:prstGeom>
          <a:solidFill>
            <a:schemeClr val="accent4">
              <a:lumMod val="20000"/>
              <a:lumOff val="80000"/>
            </a:schemeClr>
          </a:solidFill>
          <a:effectLst>
            <a:softEdge rad="127000"/>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C00000"/>
                </a:solidFill>
              </a:rPr>
              <a:t>Just 1 da</a:t>
            </a:r>
            <a:r>
              <a:rPr lang="en-US" sz="2800" dirty="0">
                <a:solidFill>
                  <a:srgbClr val="00FF99"/>
                </a:solidFill>
              </a:rPr>
              <a:t>y</a:t>
            </a:r>
            <a:r>
              <a:rPr lang="en-US" sz="2800" dirty="0">
                <a:solidFill>
                  <a:srgbClr val="C00000"/>
                </a:solidFill>
              </a:rPr>
              <a:t> ~ singular!</a:t>
            </a:r>
          </a:p>
        </p:txBody>
      </p:sp>
      <p:sp>
        <p:nvSpPr>
          <p:cNvPr id="13" name="Arrow: Bent 12">
            <a:extLst>
              <a:ext uri="{FF2B5EF4-FFF2-40B4-BE49-F238E27FC236}">
                <a16:creationId xmlns:a16="http://schemas.microsoft.com/office/drawing/2014/main" id="{9EC0FE81-28E7-49A0-A8F2-1F2979ECCD8A}"/>
              </a:ext>
            </a:extLst>
          </p:cNvPr>
          <p:cNvSpPr/>
          <p:nvPr/>
        </p:nvSpPr>
        <p:spPr>
          <a:xfrm rot="16200000" flipH="1">
            <a:off x="6599238" y="483083"/>
            <a:ext cx="365125" cy="4572001"/>
          </a:xfrm>
          <a:prstGeom prst="bentArrow">
            <a:avLst>
              <a:gd name="adj1" fmla="val 25000"/>
              <a:gd name="adj2" fmla="val 50000"/>
              <a:gd name="adj3" fmla="val 50000"/>
              <a:gd name="adj4" fmla="val 13894"/>
            </a:avLst>
          </a:prstGeom>
          <a:solidFill>
            <a:schemeClr val="accent2">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Arrow: Bent 13">
            <a:extLst>
              <a:ext uri="{FF2B5EF4-FFF2-40B4-BE49-F238E27FC236}">
                <a16:creationId xmlns:a16="http://schemas.microsoft.com/office/drawing/2014/main" id="{08C398C4-7C33-48D4-B203-F1109AF56D72}"/>
              </a:ext>
            </a:extLst>
          </p:cNvPr>
          <p:cNvSpPr/>
          <p:nvPr/>
        </p:nvSpPr>
        <p:spPr>
          <a:xfrm rot="16200000" flipH="1">
            <a:off x="6669958" y="2112567"/>
            <a:ext cx="242212" cy="4590527"/>
          </a:xfrm>
          <a:prstGeom prst="bentArrow">
            <a:avLst>
              <a:gd name="adj1" fmla="val 25000"/>
              <a:gd name="adj2" fmla="val 50000"/>
              <a:gd name="adj3" fmla="val 50000"/>
              <a:gd name="adj4" fmla="val 13894"/>
            </a:avLst>
          </a:prstGeom>
          <a:solidFill>
            <a:schemeClr val="accent2">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6" name="Straight Arrow Connector 15">
            <a:extLst>
              <a:ext uri="{FF2B5EF4-FFF2-40B4-BE49-F238E27FC236}">
                <a16:creationId xmlns:a16="http://schemas.microsoft.com/office/drawing/2014/main" id="{F9B112DA-A1F2-4A9A-B935-7E22164C82BF}"/>
              </a:ext>
            </a:extLst>
          </p:cNvPr>
          <p:cNvCxnSpPr>
            <a:cxnSpLocks/>
          </p:cNvCxnSpPr>
          <p:nvPr/>
        </p:nvCxnSpPr>
        <p:spPr>
          <a:xfrm>
            <a:off x="76200" y="1295402"/>
            <a:ext cx="381000" cy="380998"/>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Sun 11">
            <a:extLst>
              <a:ext uri="{FF2B5EF4-FFF2-40B4-BE49-F238E27FC236}">
                <a16:creationId xmlns:a16="http://schemas.microsoft.com/office/drawing/2014/main" id="{E0991027-848F-7B49-AD51-FFC98095F56F}"/>
              </a:ext>
            </a:extLst>
          </p:cNvPr>
          <p:cNvSpPr/>
          <p:nvPr/>
        </p:nvSpPr>
        <p:spPr>
          <a:xfrm>
            <a:off x="8587993" y="116058"/>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E33C634-218A-4ECC-9A29-9B7D280EAC92}"/>
              </a:ext>
            </a:extLst>
          </p:cNvPr>
          <p:cNvSpPr/>
          <p:nvPr/>
        </p:nvSpPr>
        <p:spPr>
          <a:xfrm>
            <a:off x="5425104" y="2667424"/>
            <a:ext cx="1579692" cy="232880"/>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See Ex 12:18</a:t>
            </a:r>
          </a:p>
        </p:txBody>
      </p:sp>
      <p:sp>
        <p:nvSpPr>
          <p:cNvPr id="17" name="Rectangle: Rounded Corners 16">
            <a:extLst>
              <a:ext uri="{FF2B5EF4-FFF2-40B4-BE49-F238E27FC236}">
                <a16:creationId xmlns:a16="http://schemas.microsoft.com/office/drawing/2014/main" id="{40D87CD3-0FD3-40B4-ACAF-3566717E30F3}"/>
              </a:ext>
            </a:extLst>
          </p:cNvPr>
          <p:cNvSpPr/>
          <p:nvPr/>
        </p:nvSpPr>
        <p:spPr>
          <a:xfrm>
            <a:off x="7402384" y="4367628"/>
            <a:ext cx="1579692" cy="232880"/>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See Ex 12:18</a:t>
            </a:r>
          </a:p>
        </p:txBody>
      </p:sp>
    </p:spTree>
    <p:extLst>
      <p:ext uri="{BB962C8B-B14F-4D97-AF65-F5344CB8AC3E}">
        <p14:creationId xmlns:p14="http://schemas.microsoft.com/office/powerpoint/2010/main" val="1262062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50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750"/>
                                        <p:tgtEl>
                                          <p:spTgt spid="15"/>
                                        </p:tgtEl>
                                      </p:cBhvr>
                                    </p:animEffect>
                                    <p:anim calcmode="lin" valueType="num">
                                      <p:cBhvr>
                                        <p:cTn id="22" dur="1750" fill="hold"/>
                                        <p:tgtEl>
                                          <p:spTgt spid="15"/>
                                        </p:tgtEl>
                                        <p:attrNameLst>
                                          <p:attrName>ppt_x</p:attrName>
                                        </p:attrNameLst>
                                      </p:cBhvr>
                                      <p:tavLst>
                                        <p:tav tm="0">
                                          <p:val>
                                            <p:strVal val="#ppt_x"/>
                                          </p:val>
                                        </p:tav>
                                        <p:tav tm="100000">
                                          <p:val>
                                            <p:strVal val="#ppt_x"/>
                                          </p:val>
                                        </p:tav>
                                      </p:tavLst>
                                    </p:anim>
                                    <p:anim calcmode="lin" valueType="num">
                                      <p:cBhvr>
                                        <p:cTn id="23" dur="1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750"/>
                            </p:stCondLst>
                            <p:childTnLst>
                              <p:par>
                                <p:cTn id="25" presetID="8" presetClass="entr" presetSubtype="16"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1250"/>
                                        <p:tgtEl>
                                          <p:spTgt spid="3">
                                            <p:txEl>
                                              <p:pRg st="4" end="4"/>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1250"/>
                            </p:stCondLst>
                            <p:childTnLst>
                              <p:par>
                                <p:cTn id="45" presetID="8" presetClass="entr" presetSubtype="16" fill="hold" nodeType="afterEffect">
                                  <p:stCondLst>
                                    <p:cond delay="200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out)">
                                      <p:cBhvr>
                                        <p:cTn id="52" dur="2000"/>
                                        <p:tgtEl>
                                          <p:spTgt spid="10"/>
                                        </p:tgtEl>
                                      </p:cBhvr>
                                    </p:animEffect>
                                  </p:childTnLst>
                                </p:cTn>
                              </p:par>
                            </p:childTnLst>
                          </p:cTn>
                        </p:par>
                        <p:par>
                          <p:cTn id="53" fill="hold">
                            <p:stCondLst>
                              <p:cond delay="2000"/>
                            </p:stCondLst>
                            <p:childTnLst>
                              <p:par>
                                <p:cTn id="54" presetID="16" presetClass="entr" presetSubtype="21" fill="hold" nodeType="after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barn(inVertical)">
                                      <p:cBhvr>
                                        <p:cTn id="56" dur="1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29</a:t>
            </a:fld>
            <a:endParaRPr lang="en-US" dirty="0"/>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8876" y="1003198"/>
            <a:ext cx="3048000" cy="3048000"/>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228600"/>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Something to Think About</a:t>
            </a:r>
          </a:p>
        </p:txBody>
      </p:sp>
      <p:sp>
        <p:nvSpPr>
          <p:cNvPr id="13" name="TextBox 12"/>
          <p:cNvSpPr txBox="1"/>
          <p:nvPr/>
        </p:nvSpPr>
        <p:spPr>
          <a:xfrm>
            <a:off x="38100" y="1232118"/>
            <a:ext cx="3810000" cy="181588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1"/>
                </a:solidFill>
                <a:latin typeface="Arial Rounded MT Bold" pitchFamily="34" charset="0"/>
              </a:rPr>
              <a:t>Was that </a:t>
            </a:r>
            <a:br>
              <a:rPr lang="en-US" sz="2800" b="1" dirty="0">
                <a:solidFill>
                  <a:schemeClr val="accent1"/>
                </a:solidFill>
                <a:latin typeface="Arial Rounded MT Bold" pitchFamily="34" charset="0"/>
              </a:rPr>
            </a:br>
            <a:r>
              <a:rPr lang="en-US" sz="2800" b="1" dirty="0">
                <a:solidFill>
                  <a:schemeClr val="accent1"/>
                </a:solidFill>
                <a:latin typeface="Arial Rounded MT Bold" pitchFamily="34" charset="0"/>
              </a:rPr>
              <a:t>“da</a:t>
            </a:r>
            <a:r>
              <a:rPr lang="en-US" sz="2800" b="1" dirty="0">
                <a:solidFill>
                  <a:srgbClr val="00FF99"/>
                </a:solidFill>
                <a:latin typeface="Arial Rounded MT Bold" pitchFamily="34" charset="0"/>
              </a:rPr>
              <a:t>y</a:t>
            </a:r>
            <a:r>
              <a:rPr lang="en-US" sz="2800" b="1" dirty="0">
                <a:solidFill>
                  <a:schemeClr val="accent1"/>
                </a:solidFill>
                <a:latin typeface="Arial Rounded MT Bold" pitchFamily="34" charset="0"/>
              </a:rPr>
              <a:t>” … when </a:t>
            </a:r>
            <a:br>
              <a:rPr lang="en-US" sz="2800" b="1" dirty="0">
                <a:solidFill>
                  <a:schemeClr val="accent1"/>
                </a:solidFill>
                <a:latin typeface="Arial Rounded MT Bold" pitchFamily="34" charset="0"/>
              </a:rPr>
            </a:br>
            <a:r>
              <a:rPr lang="en-US" sz="2800" b="1" dirty="0">
                <a:solidFill>
                  <a:schemeClr val="accent1"/>
                </a:solidFill>
                <a:latin typeface="Arial Rounded MT Bold" pitchFamily="34" charset="0"/>
              </a:rPr>
              <a:t>they killed the </a:t>
            </a:r>
            <a:br>
              <a:rPr lang="en-US" sz="2800" b="1" dirty="0">
                <a:solidFill>
                  <a:schemeClr val="accent1"/>
                </a:solidFill>
                <a:latin typeface="Arial Rounded MT Bold" pitchFamily="34" charset="0"/>
              </a:rPr>
            </a:br>
            <a:r>
              <a:rPr lang="en-US" sz="2800" b="1" dirty="0">
                <a:solidFill>
                  <a:schemeClr val="accent1"/>
                </a:solidFill>
                <a:latin typeface="Arial Rounded MT Bold" pitchFamily="34" charset="0"/>
              </a:rPr>
              <a:t>Passover …?</a:t>
            </a:r>
          </a:p>
        </p:txBody>
      </p:sp>
      <p:sp>
        <p:nvSpPr>
          <p:cNvPr id="16" name="TextBox 15"/>
          <p:cNvSpPr txBox="1"/>
          <p:nvPr/>
        </p:nvSpPr>
        <p:spPr>
          <a:xfrm>
            <a:off x="183776" y="3780718"/>
            <a:ext cx="3581400" cy="224676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 also the Da</a:t>
            </a:r>
            <a:r>
              <a:rPr lang="en-US" sz="2800" b="1" dirty="0">
                <a:ln>
                  <a:solidFill>
                    <a:srgbClr val="0000FF"/>
                  </a:solidFill>
                </a:ln>
                <a:solidFill>
                  <a:srgbClr val="00FF99"/>
                </a:solidFill>
                <a:effectLst>
                  <a:glow rad="228600">
                    <a:schemeClr val="accent4">
                      <a:satMod val="175000"/>
                      <a:alpha val="40000"/>
                    </a:schemeClr>
                  </a:glow>
                </a:effectLst>
                <a:latin typeface="Arial Rounded MT Bold" pitchFamily="34" charset="0"/>
              </a:rPr>
              <a:t>y</a:t>
            </a: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 </a:t>
            </a:r>
            <a:b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b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when unleavened bread was eaten </a:t>
            </a:r>
            <a:b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b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the first time</a:t>
            </a:r>
            <a:b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b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a:t>
            </a:r>
            <a:r>
              <a:rPr lang="en-US" sz="2800" b="1" dirty="0" err="1">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eg</a:t>
            </a: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  Passover)?  </a:t>
            </a:r>
            <a:endParaRPr lang="en-US" sz="2800" b="1" dirty="0">
              <a:ln>
                <a:solidFill>
                  <a:srgbClr val="0000FF"/>
                </a:solidFill>
              </a:ln>
              <a:solidFill>
                <a:schemeClr val="accent4">
                  <a:lumMod val="50000"/>
                </a:schemeClr>
              </a:solidFill>
              <a:effectLst>
                <a:glow rad="76200">
                  <a:srgbClr val="57B7FF"/>
                </a:glow>
              </a:effectLst>
              <a:latin typeface="Arial Rounded MT Bold" pitchFamily="34" charset="0"/>
            </a:endParaRPr>
          </a:p>
        </p:txBody>
      </p:sp>
      <p:sp>
        <p:nvSpPr>
          <p:cNvPr id="21" name="Title 1"/>
          <p:cNvSpPr txBox="1">
            <a:spLocks/>
          </p:cNvSpPr>
          <p:nvPr/>
        </p:nvSpPr>
        <p:spPr>
          <a:xfrm>
            <a:off x="5715000" y="1650626"/>
            <a:ext cx="3048000" cy="214826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a:solidFill>
                  <a:schemeClr val="tx2">
                    <a:lumMod val="75000"/>
                  </a:schemeClr>
                </a:solidFill>
                <a:latin typeface="Ravie" pitchFamily="82" charset="0"/>
              </a:rPr>
              <a:t>Or, was that day …?</a:t>
            </a:r>
          </a:p>
        </p:txBody>
      </p:sp>
      <p:pic>
        <p:nvPicPr>
          <p:cNvPr id="23" name="Picture 2" descr="C:\Users\Rae\Desktop\Art on Desktop\white man clip art\3d white people\png\3d gets it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328145" y="4019822"/>
            <a:ext cx="1806390" cy="2457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257800" y="4051198"/>
            <a:ext cx="3581400" cy="181588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The first Da</a:t>
            </a:r>
            <a:r>
              <a:rPr lang="en-US" sz="2800" b="1" dirty="0">
                <a:ln>
                  <a:solidFill>
                    <a:srgbClr val="0000FF"/>
                  </a:solidFill>
                </a:ln>
                <a:solidFill>
                  <a:srgbClr val="FF0000"/>
                </a:solidFill>
                <a:effectLst>
                  <a:glow rad="76200">
                    <a:srgbClr val="57B7FF"/>
                  </a:glow>
                </a:effectLst>
                <a:latin typeface="Arial Rounded MT Bold" pitchFamily="34" charset="0"/>
              </a:rPr>
              <a:t>y</a:t>
            </a: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 </a:t>
            </a:r>
            <a:b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b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of the </a:t>
            </a:r>
            <a:b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b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Unleavened Bread Festival?  </a:t>
            </a:r>
          </a:p>
        </p:txBody>
      </p:sp>
      <p:sp>
        <p:nvSpPr>
          <p:cNvPr id="2" name="Cloud 1">
            <a:extLst>
              <a:ext uri="{FF2B5EF4-FFF2-40B4-BE49-F238E27FC236}">
                <a16:creationId xmlns:a16="http://schemas.microsoft.com/office/drawing/2014/main" id="{8CB327FC-8D3B-7975-892B-597CE0143398}"/>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A88CA1E2-B0E6-AE45-0315-5CD89EFD9025}"/>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904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262597"/>
            <a:ext cx="5638800" cy="2252003"/>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tx2">
                    <a:lumMod val="75000"/>
                  </a:schemeClr>
                </a:solidFill>
                <a:effectLst>
                  <a:outerShdw blurRad="50800" dist="39000" dir="5460000" algn="tl">
                    <a:srgbClr val="000000">
                      <a:alpha val="38000"/>
                    </a:srgbClr>
                  </a:outerShdw>
                </a:effectLst>
                <a:latin typeface="Comic Sans MS" pitchFamily="66" charset="0"/>
              </a:rPr>
              <a:t>What was the “day” and month “date” of The Last Supper?</a:t>
            </a:r>
          </a:p>
        </p:txBody>
      </p:sp>
      <p:sp>
        <p:nvSpPr>
          <p:cNvPr id="4" name="Slide Number Placeholder 3"/>
          <p:cNvSpPr>
            <a:spLocks noGrp="1"/>
          </p:cNvSpPr>
          <p:nvPr>
            <p:ph type="sldNum" sz="quarter" idx="12"/>
          </p:nvPr>
        </p:nvSpPr>
        <p:spPr/>
        <p:txBody>
          <a:bodyPr/>
          <a:lstStyle/>
          <a:p>
            <a:fld id="{D18E6382-2566-492A-A2A1-417678E32A52}" type="slidenum">
              <a:rPr lang="en-US" smtClean="0"/>
              <a:t>3</a:t>
            </a:fld>
            <a:endParaRPr lang="en-US"/>
          </a:p>
        </p:txBody>
      </p:sp>
      <p:pic>
        <p:nvPicPr>
          <p:cNvPr id="16387" name="Picture 3" descr="C:\Users\Rae\Desktop\doe boy yes &amp; n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2760" y="2743200"/>
            <a:ext cx="2814640" cy="211098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229600" y="2514600"/>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2" name="Subtitle 2"/>
          <p:cNvSpPr txBox="1">
            <a:spLocks/>
          </p:cNvSpPr>
          <p:nvPr/>
        </p:nvSpPr>
        <p:spPr>
          <a:xfrm>
            <a:off x="290416" y="4766603"/>
            <a:ext cx="8434484" cy="1999322"/>
          </a:xfrm>
          <a:prstGeom prst="rect">
            <a:avLst/>
          </a:prstGeom>
        </p:spPr>
        <p:txBody>
          <a:bodyPr vert="horz" lIns="91440" tIns="45720" rIns="91440" bIns="45720" rtlCol="0">
            <a:normAutofit fontScale="92500" lnSpcReduction="100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a:solidFill>
                  <a:schemeClr val="tx2">
                    <a:lumMod val="75000"/>
                  </a:schemeClr>
                </a:solidFill>
              </a:rPr>
              <a:t>  </a:t>
            </a:r>
            <a:r>
              <a:rPr lang="en-US" b="1" dirty="0">
                <a:solidFill>
                  <a:schemeClr val="tx2">
                    <a:lumMod val="75000"/>
                  </a:schemeClr>
                </a:solidFill>
              </a:rPr>
              <a:t>Because there was leavened bread present the evening of </a:t>
            </a:r>
            <a:br>
              <a:rPr lang="en-US" b="1" dirty="0">
                <a:solidFill>
                  <a:schemeClr val="tx2">
                    <a:lumMod val="75000"/>
                  </a:schemeClr>
                </a:solidFill>
              </a:rPr>
            </a:br>
            <a:r>
              <a:rPr lang="en-US" b="1" dirty="0">
                <a:solidFill>
                  <a:schemeClr val="tx2">
                    <a:lumMod val="75000"/>
                  </a:schemeClr>
                </a:solidFill>
              </a:rPr>
              <a:t>The Last Supper, that alone disqualifies the supper as</a:t>
            </a:r>
            <a:br>
              <a:rPr lang="en-US" b="1" dirty="0">
                <a:solidFill>
                  <a:schemeClr val="tx2">
                    <a:lumMod val="75000"/>
                  </a:schemeClr>
                </a:solidFill>
              </a:rPr>
            </a:br>
            <a:r>
              <a:rPr lang="en-US" b="1" dirty="0">
                <a:solidFill>
                  <a:schemeClr val="tx2">
                    <a:lumMod val="75000"/>
                  </a:schemeClr>
                </a:solidFill>
              </a:rPr>
              <a:t> the Passover Meal, to be eaten on Abib 14. </a:t>
            </a:r>
          </a:p>
          <a:p>
            <a:pPr algn="ctr"/>
            <a:r>
              <a:rPr lang="en-US" sz="1300" b="1" dirty="0">
                <a:solidFill>
                  <a:schemeClr val="tx2">
                    <a:lumMod val="75000"/>
                  </a:schemeClr>
                </a:solidFill>
              </a:rPr>
              <a:t> </a:t>
            </a:r>
          </a:p>
          <a:p>
            <a:pPr algn="ctr"/>
            <a:r>
              <a:rPr lang="en-US" sz="2800" b="1" dirty="0">
                <a:solidFill>
                  <a:schemeClr val="tx2">
                    <a:lumMod val="75000"/>
                  </a:schemeClr>
                </a:solidFill>
              </a:rPr>
              <a:t>However, that is only one witness.  </a:t>
            </a:r>
            <a:br>
              <a:rPr lang="en-US" sz="2800" b="1" dirty="0">
                <a:solidFill>
                  <a:schemeClr val="tx2">
                    <a:lumMod val="75000"/>
                  </a:schemeClr>
                </a:solidFill>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about John 13:1?</a:t>
            </a:r>
          </a:p>
        </p:txBody>
      </p:sp>
      <p:sp>
        <p:nvSpPr>
          <p:cNvPr id="15" name="Rectangle 14"/>
          <p:cNvSpPr/>
          <p:nvPr/>
        </p:nvSpPr>
        <p:spPr>
          <a:xfrm>
            <a:off x="152400" y="3249382"/>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17" name="Rectangle 16"/>
          <p:cNvSpPr/>
          <p:nvPr/>
        </p:nvSpPr>
        <p:spPr>
          <a:xfrm>
            <a:off x="5434730" y="3267670"/>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Tree>
    <p:extLst>
      <p:ext uri="{BB962C8B-B14F-4D97-AF65-F5344CB8AC3E}">
        <p14:creationId xmlns:p14="http://schemas.microsoft.com/office/powerpoint/2010/main" val="243768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30</a:t>
            </a:fld>
            <a:endParaRPr lang="en-US" dirty="0"/>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0" y="717610"/>
            <a:ext cx="3048000" cy="3048000"/>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151314"/>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Important Crossroad Decision</a:t>
            </a:r>
          </a:p>
        </p:txBody>
      </p:sp>
      <p:sp>
        <p:nvSpPr>
          <p:cNvPr id="13" name="TextBox 12"/>
          <p:cNvSpPr txBox="1"/>
          <p:nvPr/>
        </p:nvSpPr>
        <p:spPr>
          <a:xfrm>
            <a:off x="0" y="1093699"/>
            <a:ext cx="3810000" cy="181588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1"/>
                </a:solidFill>
                <a:latin typeface="Arial Rounded MT Bold" pitchFamily="34" charset="0"/>
              </a:rPr>
              <a:t>We are now at a point where </a:t>
            </a:r>
            <a:br>
              <a:rPr lang="en-US" sz="2800" b="1" dirty="0">
                <a:solidFill>
                  <a:schemeClr val="accent1"/>
                </a:solidFill>
                <a:latin typeface="Arial Rounded MT Bold" pitchFamily="34" charset="0"/>
              </a:rPr>
            </a:br>
            <a:r>
              <a:rPr lang="en-US" sz="2800" b="1" dirty="0">
                <a:solidFill>
                  <a:schemeClr val="accent1"/>
                </a:solidFill>
                <a:latin typeface="Arial Rounded MT Bold" pitchFamily="34" charset="0"/>
              </a:rPr>
              <a:t>a decision will </a:t>
            </a:r>
            <a:br>
              <a:rPr lang="en-US" sz="2800" b="1" dirty="0">
                <a:solidFill>
                  <a:schemeClr val="accent1"/>
                </a:solidFill>
                <a:latin typeface="Arial Rounded MT Bold" pitchFamily="34" charset="0"/>
              </a:rPr>
            </a:br>
            <a:r>
              <a:rPr lang="en-US" sz="2800" b="1" dirty="0">
                <a:solidFill>
                  <a:schemeClr val="accent1"/>
                </a:solidFill>
                <a:latin typeface="Arial Rounded MT Bold" pitchFamily="34" charset="0"/>
              </a:rPr>
              <a:t>have to be made.</a:t>
            </a:r>
          </a:p>
        </p:txBody>
      </p:sp>
      <p:sp>
        <p:nvSpPr>
          <p:cNvPr id="16" name="TextBox 15"/>
          <p:cNvSpPr txBox="1"/>
          <p:nvPr/>
        </p:nvSpPr>
        <p:spPr>
          <a:xfrm>
            <a:off x="5425788" y="1093698"/>
            <a:ext cx="3581400" cy="224676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Do we have to choose between: </a:t>
            </a:r>
          </a:p>
          <a:p>
            <a:pPr algn="ct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The Synoptic Gospels </a:t>
            </a:r>
            <a:r>
              <a:rPr lang="en-US" sz="2800" b="1" dirty="0">
                <a:ln>
                  <a:solidFill>
                    <a:srgbClr val="0000FF"/>
                  </a:solidFill>
                </a:ln>
                <a:solidFill>
                  <a:schemeClr val="accent4">
                    <a:lumMod val="50000"/>
                  </a:schemeClr>
                </a:solidFill>
                <a:effectLst>
                  <a:glow rad="228600">
                    <a:srgbClr val="7030A0">
                      <a:alpha val="40000"/>
                    </a:srgbClr>
                  </a:glow>
                </a:effectLst>
                <a:latin typeface="Arial Rounded MT Bold" pitchFamily="34" charset="0"/>
              </a:rPr>
              <a:t>or the </a:t>
            </a:r>
            <a:br>
              <a:rPr lang="en-US" sz="2800" b="1" dirty="0">
                <a:ln>
                  <a:solidFill>
                    <a:srgbClr val="0000FF"/>
                  </a:solidFill>
                </a:ln>
                <a:solidFill>
                  <a:schemeClr val="accent4">
                    <a:lumMod val="50000"/>
                  </a:schemeClr>
                </a:solidFill>
                <a:effectLst>
                  <a:glow rad="228600">
                    <a:srgbClr val="7030A0">
                      <a:alpha val="40000"/>
                    </a:srgbClr>
                  </a:glow>
                </a:effectLst>
                <a:latin typeface="Arial Rounded MT Bold" pitchFamily="34" charset="0"/>
              </a:rPr>
            </a:b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Book of John?</a:t>
            </a:r>
          </a:p>
        </p:txBody>
      </p:sp>
      <p:pic>
        <p:nvPicPr>
          <p:cNvPr id="11" name="Picture 3" descr="C:\Users\Rae\Desktop\Gospel-Of-Joh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3657600"/>
            <a:ext cx="2308410" cy="1575730"/>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4" descr="C:\Users\Rae\Desktop\synoptic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01590" y="3660606"/>
            <a:ext cx="2308410" cy="1569719"/>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 name="Picture 10" descr="C:\Users\Rae\Desktop\White men puzzle 600.png"/>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6224075" y="4876800"/>
            <a:ext cx="3224725" cy="18136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481281" y="5600700"/>
            <a:ext cx="1880919"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latin typeface="Ravie" pitchFamily="82" charset="0"/>
              </a:rPr>
              <a:t>Or?</a:t>
            </a:r>
          </a:p>
        </p:txBody>
      </p:sp>
      <p:sp>
        <p:nvSpPr>
          <p:cNvPr id="22" name="TextBox 21"/>
          <p:cNvSpPr txBox="1"/>
          <p:nvPr/>
        </p:nvSpPr>
        <p:spPr>
          <a:xfrm>
            <a:off x="1752600" y="5285465"/>
            <a:ext cx="5105400" cy="138499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Would it be better to see </a:t>
            </a:r>
            <a: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t>ALL the Gospels </a:t>
            </a:r>
            <a:br>
              <a:rPr lang="en-US" sz="2800" b="1" dirty="0">
                <a:ln>
                  <a:solidFill>
                    <a:srgbClr val="0000FF"/>
                  </a:solidFill>
                </a:ln>
                <a:solidFill>
                  <a:schemeClr val="accent4">
                    <a:lumMod val="50000"/>
                  </a:schemeClr>
                </a:solidFill>
                <a:effectLst>
                  <a:glow rad="228600">
                    <a:schemeClr val="accent4">
                      <a:satMod val="175000"/>
                      <a:alpha val="40000"/>
                    </a:schemeClr>
                  </a:glow>
                </a:effectLst>
                <a:latin typeface="Arial Rounded MT Bold" pitchFamily="34" charset="0"/>
              </a:rPr>
            </a:br>
            <a:r>
              <a:rPr lang="en-US" sz="2800" b="1" dirty="0">
                <a:solidFill>
                  <a:schemeClr val="accent4">
                    <a:lumMod val="50000"/>
                  </a:schemeClr>
                </a:solidFill>
                <a:latin typeface="Arial Rounded MT Bold" pitchFamily="34" charset="0"/>
              </a:rPr>
              <a:t>in harmony with each other?</a:t>
            </a:r>
          </a:p>
        </p:txBody>
      </p:sp>
      <p:pic>
        <p:nvPicPr>
          <p:cNvPr id="23" name="Picture 2" descr="C:\Users\Rae\Desktop\Art on Desktop\white man clip art\3d white people\png\3d gets it pn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304800" y="3505200"/>
            <a:ext cx="1806390" cy="2457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0B5DFC50-1C3D-3E93-79C7-2FAD4EF23982}"/>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AB4D0B6E-56EB-DAD6-8D55-888E1651B618}"/>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751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500"/>
                                        <p:tgtEl>
                                          <p:spTgt spid="22"/>
                                        </p:tgtEl>
                                      </p:cBhvr>
                                    </p:animEffect>
                                  </p:childTnLst>
                                </p:cTn>
                              </p:par>
                            </p:childTnLst>
                          </p:cTn>
                        </p:par>
                        <p:par>
                          <p:cTn id="32" fill="hold">
                            <p:stCondLst>
                              <p:cond delay="85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2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6" name="Straight Connector 35"/>
          <p:cNvCxnSpPr/>
          <p:nvPr/>
        </p:nvCxnSpPr>
        <p:spPr>
          <a:xfrm>
            <a:off x="4632960" y="5442843"/>
            <a:ext cx="990600" cy="0"/>
          </a:xfrm>
          <a:prstGeom prst="line">
            <a:avLst/>
          </a:prstGeom>
          <a:ln w="57150">
            <a:solidFill>
              <a:srgbClr val="FF000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4"/>
          <p:cNvSpPr txBox="1">
            <a:spLocks/>
          </p:cNvSpPr>
          <p:nvPr/>
        </p:nvSpPr>
        <p:spPr>
          <a:xfrm>
            <a:off x="7315200" y="64928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31</a:t>
            </a:fld>
            <a:endParaRPr lang="en-US" dirty="0"/>
          </a:p>
        </p:txBody>
      </p:sp>
      <p:sp>
        <p:nvSpPr>
          <p:cNvPr id="15" name="Title 1"/>
          <p:cNvSpPr txBox="1">
            <a:spLocks/>
          </p:cNvSpPr>
          <p:nvPr/>
        </p:nvSpPr>
        <p:spPr>
          <a:xfrm>
            <a:off x="0" y="114300"/>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Charting the Four Gospels</a:t>
            </a:r>
          </a:p>
        </p:txBody>
      </p:sp>
      <p:sp>
        <p:nvSpPr>
          <p:cNvPr id="17" name="Content Placeholder 2"/>
          <p:cNvSpPr txBox="1">
            <a:spLocks/>
          </p:cNvSpPr>
          <p:nvPr/>
        </p:nvSpPr>
        <p:spPr>
          <a:xfrm>
            <a:off x="415438" y="1958984"/>
            <a:ext cx="2546202" cy="1197859"/>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Vs. 17 Context &amp; Time Reference:</a:t>
            </a:r>
            <a:b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“3</a:t>
            </a:r>
            <a:r>
              <a:rPr lang="en-US" sz="1800" b="1"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rd</a:t>
            </a: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Cycle,” before </a:t>
            </a:r>
            <a:b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 Last Supper</a:t>
            </a:r>
          </a:p>
        </p:txBody>
      </p:sp>
      <p:graphicFrame>
        <p:nvGraphicFramePr>
          <p:cNvPr id="19" name="Table 18"/>
          <p:cNvGraphicFramePr>
            <a:graphicFrameLocks noGrp="1"/>
          </p:cNvGraphicFramePr>
          <p:nvPr>
            <p:extLst>
              <p:ext uri="{D42A27DB-BD31-4B8C-83A1-F6EECF244321}">
                <p14:modId xmlns:p14="http://schemas.microsoft.com/office/powerpoint/2010/main" val="3878771396"/>
              </p:ext>
            </p:extLst>
          </p:nvPr>
        </p:nvGraphicFramePr>
        <p:xfrm>
          <a:off x="441941" y="4066163"/>
          <a:ext cx="2895601" cy="91948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9480">
                <a:tc>
                  <a:txBody>
                    <a:bodyPr/>
                    <a:lstStyle/>
                    <a:p>
                      <a:pPr algn="ctr"/>
                      <a:r>
                        <a:rPr lang="en-US" sz="1800" dirty="0">
                          <a:solidFill>
                            <a:srgbClr val="002060"/>
                          </a:solidFill>
                          <a:latin typeface="Comic Sans MS" pitchFamily="66" charset="0"/>
                        </a:rPr>
                        <a:t>1</a:t>
                      </a:r>
                      <a:r>
                        <a:rPr lang="en-US" sz="1800" baseline="30000" dirty="0">
                          <a:solidFill>
                            <a:srgbClr val="002060"/>
                          </a:solidFill>
                          <a:latin typeface="Comic Sans MS" pitchFamily="66" charset="0"/>
                        </a:rPr>
                        <a:t>st</a:t>
                      </a:r>
                      <a:r>
                        <a:rPr lang="en-US" sz="1800" dirty="0">
                          <a:solidFill>
                            <a:srgbClr val="002060"/>
                          </a:solidFill>
                          <a:latin typeface="Comic Sans MS" pitchFamily="66" charset="0"/>
                        </a:rPr>
                        <a:t> Cycle</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2</a:t>
                      </a:r>
                      <a:r>
                        <a:rPr lang="en-US" sz="1800" baseline="30000" dirty="0">
                          <a:solidFill>
                            <a:srgbClr val="002060"/>
                          </a:solidFill>
                          <a:latin typeface="Comic Sans MS" pitchFamily="66" charset="0"/>
                        </a:rPr>
                        <a:t>nd</a:t>
                      </a:r>
                      <a:r>
                        <a:rPr lang="en-US" sz="1800" dirty="0">
                          <a:solidFill>
                            <a:srgbClr val="002060"/>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ln>
                            <a:solidFill>
                              <a:srgbClr val="002060"/>
                            </a:solidFill>
                          </a:ln>
                          <a:solidFill>
                            <a:schemeClr val="bg1"/>
                          </a:solidFill>
                          <a:latin typeface="Comic Sans MS" pitchFamily="66" charset="0"/>
                        </a:rPr>
                        <a:t>3</a:t>
                      </a:r>
                      <a:r>
                        <a:rPr lang="en-US" sz="1800" baseline="30000" dirty="0">
                          <a:ln>
                            <a:solidFill>
                              <a:srgbClr val="002060"/>
                            </a:solidFill>
                          </a:ln>
                          <a:solidFill>
                            <a:schemeClr val="bg1"/>
                          </a:solidFill>
                          <a:latin typeface="Comic Sans MS" pitchFamily="66" charset="0"/>
                        </a:rPr>
                        <a:t>rd</a:t>
                      </a:r>
                      <a:r>
                        <a:rPr lang="en-US" sz="1800" dirty="0">
                          <a:ln>
                            <a:solidFill>
                              <a:srgbClr val="002060"/>
                            </a:solidFill>
                          </a:ln>
                          <a:solidFill>
                            <a:schemeClr val="bg1"/>
                          </a:solidFill>
                          <a:latin typeface="Comic Sans MS" pitchFamily="66" charset="0"/>
                        </a:rPr>
                        <a:t>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6000">
                          <a:srgbClr val="FFF200"/>
                        </a:gs>
                        <a:gs pos="55000">
                          <a:srgbClr val="FF7A00"/>
                        </a:gs>
                        <a:gs pos="61000">
                          <a:srgbClr val="FF0300"/>
                        </a:gs>
                        <a:gs pos="69000">
                          <a:srgbClr val="00206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086434644"/>
              </p:ext>
            </p:extLst>
          </p:nvPr>
        </p:nvGraphicFramePr>
        <p:xfrm>
          <a:off x="5945916" y="4002663"/>
          <a:ext cx="2895601" cy="105156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5</a:t>
                      </a:r>
                      <a:r>
                        <a:rPr lang="en-US" baseline="30000" dirty="0">
                          <a:solidFill>
                            <a:srgbClr val="002060"/>
                          </a:solidFill>
                          <a:latin typeface="Comic Sans MS" pitchFamily="66" charset="0"/>
                        </a:rPr>
                        <a:t>th</a:t>
                      </a:r>
                      <a:r>
                        <a:rPr lang="en-US" dirty="0">
                          <a:solidFill>
                            <a:srgbClr val="002060"/>
                          </a:solidFill>
                          <a:latin typeface="Comic Sans MS" pitchFamily="66" charset="0"/>
                        </a:rPr>
                        <a:t> Cycle</a:t>
                      </a:r>
                      <a:r>
                        <a:rPr lang="en-US" sz="1100" dirty="0">
                          <a:solidFill>
                            <a:srgbClr val="002060"/>
                          </a:solidFill>
                          <a:latin typeface="Comic Sans MS" pitchFamily="66" charset="0"/>
                        </a:rPr>
                        <a:t> </a:t>
                      </a:r>
                      <a:br>
                        <a:rPr lang="en-US" sz="1100" dirty="0">
                          <a:solidFill>
                            <a:srgbClr val="002060"/>
                          </a:solidFill>
                          <a:latin typeface="Comic Sans MS" pitchFamily="66" charset="0"/>
                        </a:rPr>
                      </a:br>
                      <a:r>
                        <a:rPr lang="en-US" sz="1100" dirty="0">
                          <a:solidFill>
                            <a:srgbClr val="002060"/>
                          </a:solidFill>
                          <a:latin typeface="Comic Sans MS" pitchFamily="66" charset="0"/>
                        </a:rPr>
                        <a:t>1</a:t>
                      </a:r>
                      <a:r>
                        <a:rPr lang="en-US" sz="1100" baseline="30000" dirty="0">
                          <a:solidFill>
                            <a:srgbClr val="002060"/>
                          </a:solidFill>
                          <a:latin typeface="Comic Sans MS" pitchFamily="66" charset="0"/>
                        </a:rPr>
                        <a:t>st</a:t>
                      </a:r>
                      <a:r>
                        <a:rPr lang="en-US" sz="1100" dirty="0">
                          <a:solidFill>
                            <a:srgbClr val="002060"/>
                          </a:solidFill>
                          <a:latin typeface="Comic Sans MS" pitchFamily="66" charset="0"/>
                        </a:rPr>
                        <a:t> ULB</a:t>
                      </a:r>
                    </a:p>
                    <a:p>
                      <a:pPr algn="ctr"/>
                      <a:endParaRPr lang="en-US" sz="105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Comic Sans MS" pitchFamily="66" charset="0"/>
                        </a:rPr>
                        <a:t>6</a:t>
                      </a:r>
                      <a:r>
                        <a:rPr lang="en-US" sz="1800" baseline="30000" dirty="0">
                          <a:solidFill>
                            <a:srgbClr val="002060"/>
                          </a:solidFill>
                          <a:latin typeface="Comic Sans MS" pitchFamily="66" charset="0"/>
                        </a:rPr>
                        <a:t>th</a:t>
                      </a:r>
                      <a:r>
                        <a:rPr lang="en-US" sz="1800" dirty="0">
                          <a:solidFill>
                            <a:srgbClr val="002060"/>
                          </a:solidFill>
                          <a:latin typeface="Comic Sans MS" pitchFamily="66" charset="0"/>
                        </a:rPr>
                        <a:t> Cycle </a:t>
                      </a:r>
                      <a:br>
                        <a:rPr lang="en-US" sz="1100" dirty="0">
                          <a:solidFill>
                            <a:srgbClr val="002060"/>
                          </a:solidFill>
                          <a:latin typeface="Comic Sans MS" pitchFamily="66" charset="0"/>
                        </a:rPr>
                      </a:br>
                      <a:r>
                        <a:rPr lang="en-US" sz="1100" dirty="0">
                          <a:solidFill>
                            <a:srgbClr val="002060"/>
                          </a:solidFill>
                          <a:latin typeface="Comic Sans MS" pitchFamily="66" charset="0"/>
                        </a:rPr>
                        <a:t>2</a:t>
                      </a:r>
                      <a:r>
                        <a:rPr lang="en-US" sz="1100" baseline="30000" dirty="0">
                          <a:solidFill>
                            <a:srgbClr val="002060"/>
                          </a:solidFill>
                          <a:latin typeface="Comic Sans MS" pitchFamily="66" charset="0"/>
                        </a:rPr>
                        <a:t>nd</a:t>
                      </a:r>
                      <a:r>
                        <a:rPr lang="en-US" sz="1100" dirty="0">
                          <a:solidFill>
                            <a:srgbClr val="002060"/>
                          </a:solidFill>
                          <a:latin typeface="Comic Sans MS" pitchFamily="66" charset="0"/>
                        </a:rPr>
                        <a:t> ULB</a:t>
                      </a:r>
                    </a:p>
                    <a:p>
                      <a:pPr algn="ctr"/>
                      <a:endParaRPr lang="en-US" sz="16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err="1">
                          <a:solidFill>
                            <a:srgbClr val="002060"/>
                          </a:solidFill>
                          <a:latin typeface="Comic Sans MS" pitchFamily="66" charset="0"/>
                        </a:rPr>
                        <a:t>Sabb</a:t>
                      </a:r>
                      <a:r>
                        <a:rPr lang="en-US" dirty="0">
                          <a:solidFill>
                            <a:srgbClr val="002060"/>
                          </a:solidFill>
                          <a:latin typeface="Comic Sans MS" pitchFamily="66" charset="0"/>
                        </a:rPr>
                        <a:t>.</a:t>
                      </a:r>
                      <a:r>
                        <a:rPr lang="en-US" sz="1100" dirty="0">
                          <a:solidFill>
                            <a:srgbClr val="002060"/>
                          </a:solidFill>
                          <a:latin typeface="Comic Sans MS" pitchFamily="66" charset="0"/>
                        </a:rPr>
                        <a:t> </a:t>
                      </a:r>
                      <a:br>
                        <a:rPr lang="en-US" sz="1100" dirty="0">
                          <a:solidFill>
                            <a:srgbClr val="002060"/>
                          </a:solidFill>
                          <a:latin typeface="Comic Sans MS" pitchFamily="66" charset="0"/>
                        </a:rPr>
                      </a:br>
                      <a:br>
                        <a:rPr lang="en-US" sz="600" dirty="0">
                          <a:solidFill>
                            <a:srgbClr val="002060"/>
                          </a:solidFill>
                          <a:latin typeface="Comic Sans MS" pitchFamily="66" charset="0"/>
                        </a:rPr>
                      </a:br>
                      <a:br>
                        <a:rPr lang="en-US" sz="1100" dirty="0">
                          <a:solidFill>
                            <a:srgbClr val="002060"/>
                          </a:solidFill>
                          <a:latin typeface="Comic Sans MS" pitchFamily="66" charset="0"/>
                        </a:rPr>
                      </a:br>
                      <a:r>
                        <a:rPr lang="en-US" sz="1100" dirty="0">
                          <a:solidFill>
                            <a:srgbClr val="002060"/>
                          </a:solidFill>
                          <a:latin typeface="Comic Sans MS" pitchFamily="66" charset="0"/>
                        </a:rPr>
                        <a:t>3</a:t>
                      </a:r>
                      <a:r>
                        <a:rPr lang="en-US" sz="1100" baseline="30000" dirty="0">
                          <a:solidFill>
                            <a:srgbClr val="002060"/>
                          </a:solidFill>
                          <a:latin typeface="Comic Sans MS" pitchFamily="66" charset="0"/>
                        </a:rPr>
                        <a:t>rd</a:t>
                      </a:r>
                      <a:r>
                        <a:rPr lang="en-US" sz="1100" dirty="0">
                          <a:solidFill>
                            <a:srgbClr val="002060"/>
                          </a:solidFill>
                          <a:latin typeface="Comic Sans MS" pitchFamily="66" charset="0"/>
                        </a:rPr>
                        <a:t> ULB</a:t>
                      </a: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829738285"/>
              </p:ext>
            </p:extLst>
          </p:nvPr>
        </p:nvGraphicFramePr>
        <p:xfrm>
          <a:off x="3505200" y="3995043"/>
          <a:ext cx="990600"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Day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0000">
                          <a:srgbClr val="400040"/>
                        </a:gs>
                        <a:gs pos="84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338750421"/>
              </p:ext>
            </p:extLst>
          </p:nvPr>
        </p:nvGraphicFramePr>
        <p:xfrm>
          <a:off x="3288031" y="3914398"/>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283825420"/>
              </p:ext>
            </p:extLst>
          </p:nvPr>
        </p:nvGraphicFramePr>
        <p:xfrm>
          <a:off x="4736875" y="3995043"/>
          <a:ext cx="990601"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231176601"/>
              </p:ext>
            </p:extLst>
          </p:nvPr>
        </p:nvGraphicFramePr>
        <p:xfrm>
          <a:off x="4496085" y="3915033"/>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536610751"/>
              </p:ext>
            </p:extLst>
          </p:nvPr>
        </p:nvGraphicFramePr>
        <p:xfrm>
          <a:off x="5727476" y="3992503"/>
          <a:ext cx="213359" cy="140208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1297940">
                <a:tc>
                  <a:txBody>
                    <a:bodyPr/>
                    <a:lstStyle/>
                    <a:p>
                      <a:pPr algn="ctr"/>
                      <a:endParaRPr lang="en-US" sz="2400" dirty="0">
                        <a:solidFill>
                          <a:srgbClr val="002060"/>
                        </a:solidFill>
                        <a:latin typeface="Comic Sans MS" pitchFamily="66" charset="0"/>
                      </a:endParaRPr>
                    </a:p>
                    <a:p>
                      <a:pPr algn="ctr"/>
                      <a:endParaRPr lang="en-US" sz="1200"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sz="1400"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8C4C64"/>
                    </a:solidFill>
                  </a:tcPr>
                </a:tc>
                <a:extLst>
                  <a:ext uri="{0D108BD9-81ED-4DB2-BD59-A6C34878D82A}">
                    <a16:rowId xmlns:a16="http://schemas.microsoft.com/office/drawing/2014/main" val="10000"/>
                  </a:ext>
                </a:extLst>
              </a:tr>
            </a:tbl>
          </a:graphicData>
        </a:graphic>
      </p:graphicFrame>
      <p:cxnSp>
        <p:nvCxnSpPr>
          <p:cNvPr id="31" name="Straight Connector 30"/>
          <p:cNvCxnSpPr/>
          <p:nvPr/>
        </p:nvCxnSpPr>
        <p:spPr>
          <a:xfrm>
            <a:off x="425598" y="3842643"/>
            <a:ext cx="0" cy="1371600"/>
          </a:xfrm>
          <a:prstGeom prst="line">
            <a:avLst/>
          </a:prstGeom>
          <a:ln w="76200">
            <a:solidFill>
              <a:schemeClr val="accent5">
                <a:lumMod val="7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95800" y="5519043"/>
            <a:ext cx="1213199" cy="646331"/>
          </a:xfrm>
          <a:prstGeom prst="rect">
            <a:avLst/>
          </a:prstGeom>
          <a:noFill/>
        </p:spPr>
        <p:txBody>
          <a:bodyPr wrap="square" rtlCol="0">
            <a:spAutoFit/>
          </a:bodyPr>
          <a:lstStyle/>
          <a:p>
            <a:pPr algn="ctr"/>
            <a:r>
              <a:rPr lang="en-US" dirty="0">
                <a:solidFill>
                  <a:srgbClr val="FF0000"/>
                </a:solidFill>
                <a:effectLst>
                  <a:glow rad="127000">
                    <a:schemeClr val="bg1"/>
                  </a:glow>
                </a:effectLst>
              </a:rPr>
              <a:t>Passover Meal</a:t>
            </a:r>
          </a:p>
        </p:txBody>
      </p:sp>
      <p:cxnSp>
        <p:nvCxnSpPr>
          <p:cNvPr id="33" name="Straight Connector 32"/>
          <p:cNvCxnSpPr/>
          <p:nvPr/>
        </p:nvCxnSpPr>
        <p:spPr>
          <a:xfrm flipV="1">
            <a:off x="4614278" y="5381883"/>
            <a:ext cx="0" cy="685800"/>
          </a:xfrm>
          <a:prstGeom prst="line">
            <a:avLst/>
          </a:prstGeom>
          <a:ln w="57150">
            <a:solidFill>
              <a:srgbClr val="FF0000"/>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rot="5400000">
            <a:off x="7051684" y="2245627"/>
            <a:ext cx="462904" cy="3051168"/>
          </a:xfrm>
          <a:prstGeom prst="leftBrace">
            <a:avLst>
              <a:gd name="adj1" fmla="val 51533"/>
              <a:gd name="adj2" fmla="val 50000"/>
            </a:avLst>
          </a:prstGeom>
          <a:solidFill>
            <a:schemeClr val="accent6">
              <a:lumMod val="40000"/>
              <a:lumOff val="60000"/>
            </a:schemeClr>
          </a:solidFill>
          <a:ln w="38100">
            <a:solidFill>
              <a:srgbClr val="8C4C64"/>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Left Brace 1"/>
          <p:cNvSpPr/>
          <p:nvPr/>
        </p:nvSpPr>
        <p:spPr>
          <a:xfrm rot="5400000">
            <a:off x="4284862" y="2564905"/>
            <a:ext cx="455284" cy="2404992"/>
          </a:xfrm>
          <a:prstGeom prst="leftBrace">
            <a:avLst>
              <a:gd name="adj1" fmla="val 51533"/>
              <a:gd name="adj2" fmla="val 50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C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2971800" y="3088238"/>
            <a:ext cx="0" cy="983005"/>
          </a:xfrm>
          <a:prstGeom prst="line">
            <a:avLst/>
          </a:prstGeom>
          <a:ln w="57150">
            <a:solidFill>
              <a:schemeClr val="accent1"/>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0" y="3196312"/>
            <a:ext cx="1447800" cy="64633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a:solidFill>
                  <a:schemeClr val="accent1"/>
                </a:solidFill>
              </a:rPr>
              <a:t>Last Supper Timeframe</a:t>
            </a:r>
          </a:p>
        </p:txBody>
      </p:sp>
      <p:sp>
        <p:nvSpPr>
          <p:cNvPr id="38" name="TextBox 37"/>
          <p:cNvSpPr txBox="1"/>
          <p:nvPr/>
        </p:nvSpPr>
        <p:spPr>
          <a:xfrm>
            <a:off x="3128832" y="1862979"/>
            <a:ext cx="2733936" cy="160043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a:solidFill>
                  <a:srgbClr val="C00000"/>
                </a:solidFill>
              </a:rPr>
              <a:t>Passover is the </a:t>
            </a:r>
            <a:br>
              <a:rPr lang="en-US" b="1" dirty="0">
                <a:solidFill>
                  <a:srgbClr val="C00000"/>
                </a:solidFill>
              </a:rPr>
            </a:br>
            <a:r>
              <a:rPr lang="en-US" sz="2000" b="1" dirty="0">
                <a:solidFill>
                  <a:srgbClr val="C00000"/>
                </a:solidFill>
              </a:rPr>
              <a:t>1</a:t>
            </a:r>
            <a:r>
              <a:rPr lang="en-US" sz="2000" b="1" baseline="30000" dirty="0">
                <a:solidFill>
                  <a:srgbClr val="C00000"/>
                </a:solidFill>
              </a:rPr>
              <a:t>st</a:t>
            </a:r>
            <a:r>
              <a:rPr lang="en-US" b="1" dirty="0">
                <a:solidFill>
                  <a:srgbClr val="C00000"/>
                </a:solidFill>
              </a:rPr>
              <a:t> </a:t>
            </a:r>
            <a:r>
              <a:rPr lang="en-US" sz="2400" b="1" dirty="0">
                <a:solidFill>
                  <a:srgbClr val="C00000"/>
                </a:solidFill>
              </a:rPr>
              <a:t>“da</a:t>
            </a:r>
            <a:r>
              <a:rPr lang="en-US" sz="2400" b="1" dirty="0">
                <a:solidFill>
                  <a:srgbClr val="00FF99"/>
                </a:solidFill>
              </a:rPr>
              <a:t>y</a:t>
            </a:r>
            <a:r>
              <a:rPr lang="en-US" sz="2400" b="1" dirty="0">
                <a:solidFill>
                  <a:srgbClr val="C00000"/>
                </a:solidFill>
              </a:rPr>
              <a:t>” </a:t>
            </a:r>
            <a:br>
              <a:rPr lang="en-US" b="1" dirty="0">
                <a:solidFill>
                  <a:srgbClr val="C00000"/>
                </a:solidFill>
              </a:rPr>
            </a:br>
            <a:r>
              <a:rPr lang="en-US" b="1" dirty="0">
                <a:solidFill>
                  <a:srgbClr val="C00000"/>
                </a:solidFill>
              </a:rPr>
              <a:t>of </a:t>
            </a:r>
            <a:r>
              <a:rPr lang="en-US" b="1" dirty="0">
                <a:solidFill>
                  <a:srgbClr val="0000FF"/>
                </a:solidFill>
                <a:latin typeface="Arial Black" panose="020B0A04020102020204" pitchFamily="34" charset="0"/>
              </a:rPr>
              <a:t>EATING</a:t>
            </a:r>
            <a:r>
              <a:rPr lang="en-US" b="1" dirty="0">
                <a:solidFill>
                  <a:srgbClr val="C00000"/>
                </a:solidFill>
              </a:rPr>
              <a:t> </a:t>
            </a:r>
            <a:br>
              <a:rPr lang="en-US" b="1" dirty="0">
                <a:solidFill>
                  <a:srgbClr val="C00000"/>
                </a:solidFill>
              </a:rPr>
            </a:br>
            <a:r>
              <a:rPr lang="en-US" b="1" dirty="0">
                <a:solidFill>
                  <a:srgbClr val="C00000"/>
                </a:solidFill>
              </a:rPr>
              <a:t>unleavened bread </a:t>
            </a:r>
            <a:br>
              <a:rPr lang="en-US" b="1" dirty="0">
                <a:solidFill>
                  <a:srgbClr val="C00000"/>
                </a:solidFill>
              </a:rPr>
            </a:br>
            <a:r>
              <a:rPr lang="en-US" sz="2000" b="1" dirty="0">
                <a:solidFill>
                  <a:srgbClr val="C00000"/>
                </a:solidFill>
                <a:effectLst>
                  <a:glow rad="139700">
                    <a:schemeClr val="accent3">
                      <a:satMod val="175000"/>
                      <a:alpha val="40000"/>
                    </a:schemeClr>
                  </a:glow>
                </a:effectLst>
                <a:latin typeface="Footlight MT Light" pitchFamily="18" charset="0"/>
              </a:rPr>
              <a:t>that </a:t>
            </a:r>
            <a:r>
              <a:rPr lang="en-US" sz="2000" b="1" u="sng" dirty="0">
                <a:solidFill>
                  <a:srgbClr val="C00000"/>
                </a:solidFill>
                <a:effectLst>
                  <a:glow rad="139700">
                    <a:schemeClr val="accent3">
                      <a:satMod val="175000"/>
                      <a:alpha val="40000"/>
                    </a:schemeClr>
                  </a:glow>
                </a:effectLst>
                <a:latin typeface="Footlight MT Light" pitchFamily="18" charset="0"/>
              </a:rPr>
              <a:t>was</a:t>
            </a:r>
            <a:r>
              <a:rPr lang="en-US" sz="2000" b="1" dirty="0">
                <a:solidFill>
                  <a:srgbClr val="C00000"/>
                </a:solidFill>
                <a:effectLst>
                  <a:glow rad="139700">
                    <a:schemeClr val="accent3">
                      <a:satMod val="175000"/>
                      <a:alpha val="40000"/>
                    </a:schemeClr>
                  </a:glow>
                </a:effectLst>
                <a:latin typeface="Footlight MT Light" pitchFamily="18" charset="0"/>
              </a:rPr>
              <a:t> approaching.</a:t>
            </a:r>
          </a:p>
        </p:txBody>
      </p:sp>
      <p:sp>
        <p:nvSpPr>
          <p:cNvPr id="39" name="TextBox 38"/>
          <p:cNvSpPr txBox="1"/>
          <p:nvPr/>
        </p:nvSpPr>
        <p:spPr>
          <a:xfrm>
            <a:off x="5834647" y="2181761"/>
            <a:ext cx="2807328"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a:solidFill>
                  <a:srgbClr val="8C4C64"/>
                </a:solidFill>
              </a:rPr>
              <a:t>The Festival of Unleavened Bread </a:t>
            </a:r>
            <a:br>
              <a:rPr lang="en-US" b="1" dirty="0">
                <a:solidFill>
                  <a:srgbClr val="8C4C64"/>
                </a:solidFill>
              </a:rPr>
            </a:br>
            <a:r>
              <a:rPr lang="en-US" b="1" dirty="0">
                <a:solidFill>
                  <a:srgbClr val="8C4C64"/>
                </a:solidFill>
              </a:rPr>
              <a:t>also had </a:t>
            </a:r>
            <a:r>
              <a:rPr lang="en-US" sz="2400" b="1" dirty="0">
                <a:solidFill>
                  <a:srgbClr val="C00000"/>
                </a:solidFill>
              </a:rPr>
              <a:t>“7 da</a:t>
            </a:r>
            <a:r>
              <a:rPr lang="en-US" sz="2400" b="1" dirty="0">
                <a:solidFill>
                  <a:srgbClr val="00FF99"/>
                </a:solidFill>
              </a:rPr>
              <a:t>y</a:t>
            </a:r>
            <a:r>
              <a:rPr lang="en-US" sz="2400" b="1" dirty="0">
                <a:solidFill>
                  <a:srgbClr val="C00000"/>
                </a:solidFill>
              </a:rPr>
              <a:t>s”</a:t>
            </a:r>
            <a:r>
              <a:rPr lang="en-US" sz="2400" b="1" dirty="0">
                <a:solidFill>
                  <a:srgbClr val="8C4C64"/>
                </a:solidFill>
              </a:rPr>
              <a:t> </a:t>
            </a:r>
            <a:br>
              <a:rPr lang="en-US" b="1" dirty="0">
                <a:solidFill>
                  <a:srgbClr val="8C4C64"/>
                </a:solidFill>
              </a:rPr>
            </a:br>
            <a:r>
              <a:rPr lang="en-US" sz="2000" b="1" dirty="0">
                <a:solidFill>
                  <a:srgbClr val="8C4C64"/>
                </a:solidFill>
                <a:effectLst>
                  <a:glow rad="139700">
                    <a:schemeClr val="accent3">
                      <a:satMod val="175000"/>
                      <a:alpha val="40000"/>
                    </a:schemeClr>
                  </a:glow>
                </a:effectLst>
                <a:latin typeface="Footlight MT Light" pitchFamily="18" charset="0"/>
              </a:rPr>
              <a:t>that </a:t>
            </a:r>
            <a:r>
              <a:rPr lang="en-US" sz="2000" b="1" u="sng" dirty="0">
                <a:solidFill>
                  <a:srgbClr val="8C4C64"/>
                </a:solidFill>
                <a:effectLst>
                  <a:glow rad="139700">
                    <a:schemeClr val="accent3">
                      <a:satMod val="175000"/>
                      <a:alpha val="40000"/>
                    </a:schemeClr>
                  </a:glow>
                </a:effectLst>
                <a:latin typeface="Footlight MT Light" pitchFamily="18" charset="0"/>
              </a:rPr>
              <a:t>were</a:t>
            </a:r>
            <a:r>
              <a:rPr lang="en-US" sz="2000" b="1" dirty="0">
                <a:solidFill>
                  <a:srgbClr val="8C4C64"/>
                </a:solidFill>
                <a:effectLst>
                  <a:glow rad="139700">
                    <a:schemeClr val="accent3">
                      <a:satMod val="175000"/>
                      <a:alpha val="40000"/>
                    </a:schemeClr>
                  </a:glow>
                </a:effectLst>
                <a:latin typeface="Footlight MT Light" pitchFamily="18" charset="0"/>
              </a:rPr>
              <a:t> approaching.</a:t>
            </a:r>
          </a:p>
        </p:txBody>
      </p:sp>
      <p:sp>
        <p:nvSpPr>
          <p:cNvPr id="40" name="Content Placeholder 6"/>
          <p:cNvSpPr txBox="1">
            <a:spLocks/>
          </p:cNvSpPr>
          <p:nvPr/>
        </p:nvSpPr>
        <p:spPr>
          <a:xfrm>
            <a:off x="1058444" y="936617"/>
            <a:ext cx="7171156" cy="892183"/>
          </a:xfrm>
          <a:prstGeom prst="rect">
            <a:avLst/>
          </a:prstGeom>
          <a:solidFill>
            <a:srgbClr val="AFDDFF"/>
          </a:solidFill>
          <a:scene3d>
            <a:camera prst="orthographicFront"/>
            <a:lightRig rig="threePt" dir="t"/>
          </a:scene3d>
          <a:sp3d>
            <a:bevelT/>
          </a:sp3d>
        </p:spPr>
        <p:txBody>
          <a:bodyPr vert="horz" lIns="91440" tIns="45720" rIns="91440" bIns="45720" rtlCol="0">
            <a:normAutofit fontScale="70000" lnSpcReduction="20000"/>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buNone/>
            </a:pPr>
            <a:r>
              <a:rPr lang="en-US" sz="2300" b="1" dirty="0">
                <a:solidFill>
                  <a:schemeClr val="tx1"/>
                </a:solidFill>
              </a:rPr>
              <a:t>Matt 26:17</a:t>
            </a:r>
            <a:r>
              <a:rPr lang="en-US" sz="2300" dirty="0"/>
              <a:t>  </a:t>
            </a:r>
            <a:r>
              <a:rPr lang="en-US" sz="2300" b="1" dirty="0">
                <a:solidFill>
                  <a:srgbClr val="0070C0"/>
                </a:solidFill>
              </a:rPr>
              <a:t>Now </a:t>
            </a:r>
            <a:r>
              <a:rPr lang="en-US" sz="1700" strike="sngStrike" dirty="0">
                <a:solidFill>
                  <a:srgbClr val="0070C0"/>
                </a:solidFill>
              </a:rPr>
              <a:t>on</a:t>
            </a:r>
            <a:r>
              <a:rPr lang="en-US" sz="2300" b="1" dirty="0">
                <a:solidFill>
                  <a:srgbClr val="0070C0"/>
                </a:solidFill>
              </a:rPr>
              <a:t> </a:t>
            </a:r>
            <a:r>
              <a:rPr lang="en-US" sz="2300" b="1" dirty="0">
                <a:solidFill>
                  <a:schemeClr val="tx2">
                    <a:lumMod val="75000"/>
                  </a:schemeClr>
                </a:solidFill>
              </a:rPr>
              <a:t>[as]</a:t>
            </a:r>
            <a:r>
              <a:rPr lang="en-US" sz="2300" dirty="0"/>
              <a:t> </a:t>
            </a:r>
            <a:r>
              <a:rPr lang="en-US" sz="2300" b="1" dirty="0">
                <a:solidFill>
                  <a:srgbClr val="0070C0"/>
                </a:solidFill>
              </a:rPr>
              <a:t>the first </a:t>
            </a:r>
            <a:r>
              <a:rPr lang="en-US" sz="1700" i="1" dirty="0"/>
              <a:t>day</a:t>
            </a:r>
            <a:r>
              <a:rPr lang="en-US" sz="2300" b="1" dirty="0"/>
              <a:t> </a:t>
            </a:r>
            <a:r>
              <a:rPr lang="en-US" sz="2300" b="1" dirty="0">
                <a:solidFill>
                  <a:srgbClr val="0070C0"/>
                </a:solidFill>
              </a:rPr>
              <a:t>of</a:t>
            </a:r>
            <a:r>
              <a:rPr lang="en-US" sz="2300" b="1" dirty="0"/>
              <a:t> </a:t>
            </a:r>
            <a:r>
              <a:rPr lang="en-US" sz="1700" i="1" dirty="0"/>
              <a:t>the feast of </a:t>
            </a:r>
            <a:r>
              <a:rPr lang="en-US" sz="1700" b="1" dirty="0"/>
              <a:t> </a:t>
            </a:r>
            <a:r>
              <a:rPr lang="en-US" sz="2300" b="1" dirty="0">
                <a:solidFill>
                  <a:srgbClr val="0070C0"/>
                </a:solidFill>
              </a:rPr>
              <a:t>the unleavened bread </a:t>
            </a:r>
            <a:br>
              <a:rPr lang="en-US" sz="2300" b="1" dirty="0">
                <a:solidFill>
                  <a:srgbClr val="0070C0"/>
                </a:solidFill>
              </a:rPr>
            </a:br>
            <a:r>
              <a:rPr lang="en-US" sz="2300" b="1" dirty="0">
                <a:solidFill>
                  <a:schemeClr val="tx2">
                    <a:lumMod val="75000"/>
                  </a:schemeClr>
                </a:solidFill>
              </a:rPr>
              <a:t>[day was approaching]</a:t>
            </a:r>
            <a:r>
              <a:rPr lang="en-US" sz="2300" dirty="0"/>
              <a:t> the disciples came to </a:t>
            </a:r>
            <a:r>
              <a:rPr lang="en-US" sz="2300" b="1" dirty="0">
                <a:solidFill>
                  <a:srgbClr val="0070C0"/>
                </a:solidFill>
              </a:rPr>
              <a:t>Yahusha</a:t>
            </a:r>
            <a:r>
              <a:rPr lang="en-US" sz="2300" dirty="0">
                <a:solidFill>
                  <a:srgbClr val="0070C0"/>
                </a:solidFill>
              </a:rPr>
              <a:t>,</a:t>
            </a:r>
            <a:r>
              <a:rPr lang="en-US" sz="2300" dirty="0"/>
              <a:t> saying to him, </a:t>
            </a:r>
            <a:br>
              <a:rPr lang="en-US" sz="2300" dirty="0"/>
            </a:br>
            <a:r>
              <a:rPr lang="en-US" sz="2300" b="1" dirty="0">
                <a:solidFill>
                  <a:srgbClr val="00B050"/>
                </a:solidFill>
              </a:rPr>
              <a:t>"Where do you want us to prepare for you to eat the Passover?"</a:t>
            </a:r>
            <a:r>
              <a:rPr lang="en-US" sz="2000" b="1" dirty="0">
                <a:solidFill>
                  <a:srgbClr val="00B050"/>
                </a:solidFill>
              </a:rPr>
              <a:t> </a:t>
            </a:r>
          </a:p>
        </p:txBody>
      </p:sp>
      <p:sp>
        <p:nvSpPr>
          <p:cNvPr id="41" name="TextBox 40"/>
          <p:cNvSpPr txBox="1"/>
          <p:nvPr/>
        </p:nvSpPr>
        <p:spPr>
          <a:xfrm>
            <a:off x="5562600" y="5521107"/>
            <a:ext cx="3657600" cy="1138773"/>
          </a:xfrm>
          <a:prstGeom prst="rect">
            <a:avLst/>
          </a:prstGeom>
          <a:noFill/>
        </p:spPr>
        <p:txBody>
          <a:bodyPr wrap="square" rtlCol="0">
            <a:spAutoFit/>
          </a:bodyPr>
          <a:lstStyle/>
          <a:p>
            <a:r>
              <a:rPr lang="en-US" sz="1700" b="1" dirty="0">
                <a:solidFill>
                  <a:schemeClr val="accent1">
                    <a:lumMod val="50000"/>
                  </a:schemeClr>
                </a:solidFill>
              </a:rPr>
              <a:t>It was impossible for the disciples to place this request on either:</a:t>
            </a:r>
          </a:p>
          <a:p>
            <a:r>
              <a:rPr lang="en-US" sz="1700" b="1" dirty="0">
                <a:solidFill>
                  <a:schemeClr val="accent1">
                    <a:lumMod val="50000"/>
                  </a:schemeClr>
                </a:solidFill>
              </a:rPr>
              <a:t>(1)  Passover 4</a:t>
            </a:r>
            <a:r>
              <a:rPr lang="en-US" sz="1700" b="1" baseline="30000" dirty="0">
                <a:solidFill>
                  <a:schemeClr val="accent1">
                    <a:lumMod val="50000"/>
                  </a:schemeClr>
                </a:solidFill>
              </a:rPr>
              <a:t>th</a:t>
            </a:r>
            <a:r>
              <a:rPr lang="en-US" sz="1700" b="1" dirty="0">
                <a:solidFill>
                  <a:schemeClr val="accent1">
                    <a:lumMod val="50000"/>
                  </a:schemeClr>
                </a:solidFill>
              </a:rPr>
              <a:t> cycle; </a:t>
            </a:r>
            <a:br>
              <a:rPr lang="en-US" sz="1700" b="1" dirty="0">
                <a:solidFill>
                  <a:schemeClr val="accent1">
                    <a:lumMod val="50000"/>
                  </a:schemeClr>
                </a:solidFill>
              </a:rPr>
            </a:br>
            <a:r>
              <a:rPr lang="en-US" sz="1700" b="1" dirty="0">
                <a:solidFill>
                  <a:schemeClr val="accent1">
                    <a:lumMod val="50000"/>
                  </a:schemeClr>
                </a:solidFill>
              </a:rPr>
              <a:t>(2)  Unleavened Bread 5</a:t>
            </a:r>
            <a:r>
              <a:rPr lang="en-US" sz="1700" b="1" baseline="30000" dirty="0">
                <a:solidFill>
                  <a:schemeClr val="accent1">
                    <a:lumMod val="50000"/>
                  </a:schemeClr>
                </a:solidFill>
              </a:rPr>
              <a:t>th</a:t>
            </a:r>
            <a:r>
              <a:rPr lang="en-US" sz="1700" b="1" dirty="0">
                <a:solidFill>
                  <a:schemeClr val="accent1">
                    <a:lumMod val="50000"/>
                  </a:schemeClr>
                </a:solidFill>
              </a:rPr>
              <a:t> cycle.</a:t>
            </a:r>
          </a:p>
        </p:txBody>
      </p:sp>
      <p:sp>
        <p:nvSpPr>
          <p:cNvPr id="42" name="TextBox 41"/>
          <p:cNvSpPr txBox="1"/>
          <p:nvPr/>
        </p:nvSpPr>
        <p:spPr>
          <a:xfrm>
            <a:off x="228599" y="5410200"/>
            <a:ext cx="4290511"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600" b="1" dirty="0">
                <a:solidFill>
                  <a:schemeClr val="accent4">
                    <a:lumMod val="50000"/>
                  </a:schemeClr>
                </a:solidFill>
                <a:effectLst>
                  <a:glow rad="228600">
                    <a:schemeClr val="accent4">
                      <a:satMod val="175000"/>
                      <a:alpha val="40000"/>
                    </a:schemeClr>
                  </a:glow>
                </a:effectLst>
                <a:latin typeface="Arial Rounded MT Bold" pitchFamily="34" charset="0"/>
              </a:rPr>
              <a:t>There is only one way for the Synoptic Gospels to be understood:  there </a:t>
            </a:r>
            <a:br>
              <a:rPr lang="en-US" sz="1600" b="1" dirty="0">
                <a:solidFill>
                  <a:schemeClr val="accent4">
                    <a:lumMod val="50000"/>
                  </a:schemeClr>
                </a:solidFill>
                <a:effectLst>
                  <a:glow rad="228600">
                    <a:schemeClr val="accent4">
                      <a:satMod val="175000"/>
                      <a:alpha val="40000"/>
                    </a:schemeClr>
                  </a:glow>
                </a:effectLst>
                <a:latin typeface="Arial Rounded MT Bold" pitchFamily="34" charset="0"/>
              </a:rPr>
            </a:br>
            <a:r>
              <a:rPr lang="en-US" sz="1600" b="1" dirty="0">
                <a:solidFill>
                  <a:schemeClr val="accent4">
                    <a:lumMod val="50000"/>
                  </a:schemeClr>
                </a:solidFill>
                <a:effectLst>
                  <a:glow rad="228600">
                    <a:schemeClr val="accent4">
                      <a:satMod val="175000"/>
                      <a:alpha val="40000"/>
                    </a:schemeClr>
                  </a:glow>
                </a:effectLst>
                <a:latin typeface="Arial Rounded MT Bold" pitchFamily="34" charset="0"/>
              </a:rPr>
              <a:t>were </a:t>
            </a:r>
            <a:r>
              <a:rPr lang="en-US" sz="1600" b="1" dirty="0">
                <a:solidFill>
                  <a:srgbClr val="FF0000"/>
                </a:solidFill>
                <a:effectLst>
                  <a:glow rad="228600">
                    <a:schemeClr val="accent4">
                      <a:satMod val="175000"/>
                      <a:alpha val="40000"/>
                    </a:schemeClr>
                  </a:glow>
                </a:effectLst>
                <a:latin typeface="Arial Rounded MT Bold" pitchFamily="34" charset="0"/>
              </a:rPr>
              <a:t>“days approaching” </a:t>
            </a:r>
            <a:r>
              <a:rPr lang="en-US" sz="1600" b="1" dirty="0">
                <a:solidFill>
                  <a:srgbClr val="0070C0"/>
                </a:solidFill>
                <a:effectLst>
                  <a:glow rad="228600">
                    <a:schemeClr val="accent4">
                      <a:satMod val="175000"/>
                      <a:alpha val="40000"/>
                    </a:schemeClr>
                  </a:glow>
                </a:effectLst>
                <a:latin typeface="Arial Rounded MT Bold" pitchFamily="34" charset="0"/>
              </a:rPr>
              <a:t>that were </a:t>
            </a:r>
            <a:r>
              <a:rPr lang="en-US" sz="1600" b="1" dirty="0">
                <a:solidFill>
                  <a:srgbClr val="FF0000"/>
                </a:solidFill>
                <a:effectLst>
                  <a:glow rad="228600">
                    <a:schemeClr val="accent4">
                      <a:satMod val="175000"/>
                      <a:alpha val="40000"/>
                    </a:schemeClr>
                  </a:glow>
                </a:effectLst>
                <a:latin typeface="Arial Rounded MT Bold" pitchFamily="34" charset="0"/>
              </a:rPr>
              <a:t> connected to </a:t>
            </a:r>
            <a:r>
              <a:rPr lang="en-US" sz="1600" b="1" dirty="0">
                <a:solidFill>
                  <a:srgbClr val="8C4C64"/>
                </a:solidFill>
                <a:effectLst>
                  <a:glow rad="228600">
                    <a:schemeClr val="accent4">
                      <a:satMod val="175000"/>
                      <a:alpha val="40000"/>
                    </a:schemeClr>
                  </a:glow>
                </a:effectLst>
                <a:latin typeface="Arial Rounded MT Bold" pitchFamily="34" charset="0"/>
              </a:rPr>
              <a:t>unleavened bread.  </a:t>
            </a:r>
            <a:r>
              <a:rPr lang="en-US" sz="1600" b="1" dirty="0">
                <a:solidFill>
                  <a:srgbClr val="FF0000"/>
                </a:solidFill>
                <a:effectLst>
                  <a:glow rad="228600">
                    <a:schemeClr val="accent4">
                      <a:satMod val="175000"/>
                      <a:alpha val="40000"/>
                    </a:schemeClr>
                  </a:glow>
                </a:effectLst>
                <a:latin typeface="Arial Rounded MT Bold" pitchFamily="34" charset="0"/>
              </a:rPr>
              <a:t>The context is about Passover day arriving!</a:t>
            </a:r>
          </a:p>
        </p:txBody>
      </p:sp>
      <p:sp>
        <p:nvSpPr>
          <p:cNvPr id="5" name="Speech Bubble: Rectangle with Corners Rounded 4">
            <a:extLst>
              <a:ext uri="{FF2B5EF4-FFF2-40B4-BE49-F238E27FC236}">
                <a16:creationId xmlns:a16="http://schemas.microsoft.com/office/drawing/2014/main" id="{440A4607-6811-46AF-99CB-F2045F6C5620}"/>
              </a:ext>
            </a:extLst>
          </p:cNvPr>
          <p:cNvSpPr/>
          <p:nvPr/>
        </p:nvSpPr>
        <p:spPr>
          <a:xfrm>
            <a:off x="5403961" y="1872341"/>
            <a:ext cx="1231676" cy="365792"/>
          </a:xfrm>
          <a:prstGeom prst="wedgeRoundRectCallout">
            <a:avLst>
              <a:gd name="adj1" fmla="val -69521"/>
              <a:gd name="adj2" fmla="val 158286"/>
              <a:gd name="adj3" fmla="val 16667"/>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Ex 12:18</a:t>
            </a:r>
          </a:p>
        </p:txBody>
      </p:sp>
    </p:spTree>
    <p:extLst>
      <p:ext uri="{BB962C8B-B14F-4D97-AF65-F5344CB8AC3E}">
        <p14:creationId xmlns:p14="http://schemas.microsoft.com/office/powerpoint/2010/main" val="3566817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Horizontal)">
                                      <p:cBhvr>
                                        <p:cTn id="7" dur="1000"/>
                                        <p:tgtEl>
                                          <p:spTgt spid="17">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750"/>
                                        <p:tgtEl>
                                          <p:spTgt spid="37"/>
                                        </p:tgtEl>
                                      </p:cBhvr>
                                    </p:animEffect>
                                  </p:childTnLst>
                                </p:cTn>
                              </p:par>
                            </p:childTnLst>
                          </p:cTn>
                        </p:par>
                        <p:par>
                          <p:cTn id="12" fill="hold">
                            <p:stCondLst>
                              <p:cond delay="275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14" presetClass="entr" presetSubtype="1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1250"/>
                                        <p:tgtEl>
                                          <p:spTgt spid="5"/>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2000"/>
                                        <p:tgtEl>
                                          <p:spTgt spid="2"/>
                                        </p:tgtEl>
                                      </p:cBhvr>
                                    </p:animEffect>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1750"/>
                                        <p:tgtEl>
                                          <p:spTgt spid="33"/>
                                        </p:tgtEl>
                                      </p:cBhvr>
                                    </p:animEffect>
                                  </p:childTnLst>
                                </p:cTn>
                              </p:par>
                            </p:childTnLst>
                          </p:cTn>
                        </p:par>
                        <p:par>
                          <p:cTn id="36" fill="hold">
                            <p:stCondLst>
                              <p:cond delay="5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1750"/>
                                        <p:tgtEl>
                                          <p:spTgt spid="36"/>
                                        </p:tgtEl>
                                      </p:cBhvr>
                                    </p:animEffect>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500"/>
                                        <p:tgtEl>
                                          <p:spTgt spid="32"/>
                                        </p:tgtEl>
                                      </p:cBhvr>
                                    </p:animEffect>
                                    <p:anim calcmode="lin" valueType="num">
                                      <p:cBhvr>
                                        <p:cTn id="44" dur="1500" fill="hold"/>
                                        <p:tgtEl>
                                          <p:spTgt spid="32"/>
                                        </p:tgtEl>
                                        <p:attrNameLst>
                                          <p:attrName>ppt_x</p:attrName>
                                        </p:attrNameLst>
                                      </p:cBhvr>
                                      <p:tavLst>
                                        <p:tav tm="0">
                                          <p:val>
                                            <p:strVal val="#ppt_x"/>
                                          </p:val>
                                        </p:tav>
                                        <p:tav tm="100000">
                                          <p:val>
                                            <p:strVal val="#ppt_x"/>
                                          </p:val>
                                        </p:tav>
                                      </p:tavLst>
                                    </p:anim>
                                    <p:anim calcmode="lin" valueType="num">
                                      <p:cBhvr>
                                        <p:cTn id="45" dur="1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20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1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amond(in)">
                                      <p:cBhvr>
                                        <p:cTn id="6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2" grpId="0" animBg="1"/>
      <p:bldP spid="6" grpId="0"/>
      <p:bldP spid="38" grpId="0"/>
      <p:bldP spid="39" grpId="0"/>
      <p:bldP spid="41" grpId="0"/>
      <p:bldP spid="4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32</a:t>
            </a:fld>
            <a:endParaRPr lang="en-US" dirty="0"/>
          </a:p>
        </p:txBody>
      </p:sp>
      <p:sp>
        <p:nvSpPr>
          <p:cNvPr id="15" name="Title 1"/>
          <p:cNvSpPr txBox="1">
            <a:spLocks/>
          </p:cNvSpPr>
          <p:nvPr/>
        </p:nvSpPr>
        <p:spPr>
          <a:xfrm>
            <a:off x="0" y="114300"/>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Translation Discrepancies</a:t>
            </a:r>
          </a:p>
        </p:txBody>
      </p:sp>
      <p:sp>
        <p:nvSpPr>
          <p:cNvPr id="13" name="TextBox 12"/>
          <p:cNvSpPr txBox="1"/>
          <p:nvPr/>
        </p:nvSpPr>
        <p:spPr>
          <a:xfrm>
            <a:off x="381000" y="914400"/>
            <a:ext cx="4114800" cy="1938992"/>
          </a:xfrm>
          <a:prstGeom prst="rect">
            <a:avLst/>
          </a:prstGeom>
          <a:noFill/>
        </p:spPr>
        <p:txBody>
          <a:bodyPr wrap="square" rtlCol="0">
            <a:spAutoFit/>
            <a:scene3d>
              <a:camera prst="orthographicFront"/>
              <a:lightRig rig="threePt" dir="t"/>
            </a:scene3d>
            <a:sp3d extrusionH="57150">
              <a:bevelT w="38100" h="38100" prst="angle"/>
            </a:sp3d>
          </a:bodyPr>
          <a:lstStyle/>
          <a:p>
            <a:pPr marL="342900" indent="-342900">
              <a:buFont typeface="Arial" pitchFamily="34" charset="0"/>
              <a:buChar char="•"/>
            </a:pPr>
            <a:r>
              <a:rPr lang="en-US" sz="2000" b="1" dirty="0">
                <a:solidFill>
                  <a:schemeClr val="accent4">
                    <a:lumMod val="50000"/>
                  </a:schemeClr>
                </a:solidFill>
                <a:latin typeface="Arial Rounded MT Bold" pitchFamily="34" charset="0"/>
              </a:rPr>
              <a:t>Remember, John’s gospel was written much later.  </a:t>
            </a:r>
          </a:p>
          <a:p>
            <a:pPr marL="342900" indent="-342900">
              <a:buFont typeface="Arial" pitchFamily="34" charset="0"/>
              <a:buChar char="•"/>
            </a:pPr>
            <a:r>
              <a:rPr lang="en-US" sz="2000" b="1" dirty="0">
                <a:solidFill>
                  <a:schemeClr val="accent4">
                    <a:lumMod val="50000"/>
                  </a:schemeClr>
                </a:solidFill>
                <a:latin typeface="Arial Rounded MT Bold" pitchFamily="34" charset="0"/>
              </a:rPr>
              <a:t>It’s very likely the Synoptic Gospels were already translated into Greek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by this time.</a:t>
            </a:r>
          </a:p>
        </p:txBody>
      </p:sp>
      <p:pic>
        <p:nvPicPr>
          <p:cNvPr id="2050" name="Picture 2" descr="C:\Users\Rae\Desktop\KJV origi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657600"/>
            <a:ext cx="3564858" cy="199594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1" name="Picture 3" descr="C:\Users\Rae\Desktop\translators of KJ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848" y="3124200"/>
            <a:ext cx="3273552" cy="2141954"/>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91001" y="932330"/>
            <a:ext cx="4648200" cy="2554545"/>
          </a:xfrm>
          <a:prstGeom prst="rect">
            <a:avLst/>
          </a:prstGeom>
          <a:noFill/>
        </p:spPr>
        <p:txBody>
          <a:bodyPr wrap="square" rtlCol="0">
            <a:spAutoFit/>
            <a:scene3d>
              <a:camera prst="orthographicFront"/>
              <a:lightRig rig="threePt" dir="t"/>
            </a:scene3d>
            <a:sp3d extrusionH="57150">
              <a:bevelT w="38100" h="38100" prst="angle"/>
            </a:sp3d>
          </a:bodyPr>
          <a:lstStyle/>
          <a:p>
            <a:pPr marL="342900" indent="-342900">
              <a:buFont typeface="Arial" pitchFamily="34" charset="0"/>
              <a:buChar char="•"/>
            </a:pPr>
            <a:r>
              <a:rPr lang="en-US" sz="2000" b="1" dirty="0">
                <a:solidFill>
                  <a:schemeClr val="accent4">
                    <a:lumMod val="50000"/>
                  </a:schemeClr>
                </a:solidFill>
                <a:latin typeface="Arial Rounded MT Bold" pitchFamily="34" charset="0"/>
              </a:rPr>
              <a:t>John would have seen the definite necessity to clarify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the proper meaning around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a:t>
            </a:r>
            <a:r>
              <a:rPr lang="en-US" sz="2000" b="1" dirty="0">
                <a:solidFill>
                  <a:schemeClr val="accent4">
                    <a:lumMod val="20000"/>
                    <a:lumOff val="80000"/>
                  </a:schemeClr>
                </a:solidFill>
                <a:effectLst>
                  <a:glow rad="127000">
                    <a:srgbClr val="002060"/>
                  </a:glow>
                </a:effectLst>
                <a:latin typeface="Arial Rounded MT Bold" pitchFamily="34" charset="0"/>
              </a:rPr>
              <a:t>da</a:t>
            </a:r>
            <a:r>
              <a:rPr lang="en-US" sz="2000" b="1" dirty="0">
                <a:solidFill>
                  <a:srgbClr val="00FF99"/>
                </a:solidFill>
                <a:effectLst>
                  <a:glow rad="127000">
                    <a:srgbClr val="002060"/>
                  </a:glow>
                </a:effectLst>
                <a:latin typeface="Arial Rounded MT Bold" pitchFamily="34" charset="0"/>
              </a:rPr>
              <a:t>y</a:t>
            </a:r>
            <a:r>
              <a:rPr lang="en-US" sz="2000" b="1" dirty="0">
                <a:solidFill>
                  <a:schemeClr val="accent4">
                    <a:lumMod val="50000"/>
                  </a:schemeClr>
                </a:solidFill>
                <a:latin typeface="Arial Rounded MT Bold" pitchFamily="34" charset="0"/>
              </a:rPr>
              <a:t> of unleavened bread” – </a:t>
            </a:r>
            <a:r>
              <a:rPr lang="en-US" sz="2000" b="1" dirty="0">
                <a:solidFill>
                  <a:srgbClr val="00FF99"/>
                </a:solidFill>
                <a:effectLst>
                  <a:glow rad="127000">
                    <a:srgbClr val="002060"/>
                  </a:glow>
                </a:effectLst>
                <a:latin typeface="Arial Rounded MT Bold" pitchFamily="34" charset="0"/>
              </a:rPr>
              <a:t>(meaning Passover)</a:t>
            </a:r>
            <a:r>
              <a:rPr lang="en-US" sz="2000" b="1" dirty="0">
                <a:solidFill>
                  <a:schemeClr val="accent4">
                    <a:lumMod val="50000"/>
                  </a:schemeClr>
                </a:solidFill>
                <a:effectLst>
                  <a:glow rad="127000">
                    <a:srgbClr val="002060"/>
                  </a:glow>
                </a:effectLst>
                <a:latin typeface="Arial Rounded MT Bold" pitchFamily="34" charset="0"/>
              </a:rPr>
              <a:t> </a:t>
            </a:r>
            <a:r>
              <a:rPr lang="en-US" sz="2000" b="1" dirty="0">
                <a:solidFill>
                  <a:schemeClr val="accent4">
                    <a:lumMod val="50000"/>
                  </a:schemeClr>
                </a:solidFill>
                <a:latin typeface="Arial Rounded MT Bold" pitchFamily="34" charset="0"/>
              </a:rPr>
              <a:t>taking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ALL readers BACK to what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the Hebrew mind-set would </a:t>
            </a:r>
            <a:br>
              <a:rPr lang="en-US" sz="2000" b="1" dirty="0">
                <a:solidFill>
                  <a:schemeClr val="accent4">
                    <a:lumMod val="50000"/>
                  </a:schemeClr>
                </a:solidFill>
                <a:latin typeface="Arial Rounded MT Bold" pitchFamily="34" charset="0"/>
              </a:rPr>
            </a:br>
            <a:r>
              <a:rPr lang="en-US" sz="2000" b="1" dirty="0">
                <a:solidFill>
                  <a:schemeClr val="accent4">
                    <a:lumMod val="50000"/>
                  </a:schemeClr>
                </a:solidFill>
                <a:latin typeface="Arial Rounded MT Bold" pitchFamily="34" charset="0"/>
              </a:rPr>
              <a:t>originally understand.</a:t>
            </a:r>
          </a:p>
        </p:txBody>
      </p:sp>
      <p:sp>
        <p:nvSpPr>
          <p:cNvPr id="19" name="TextBox 18"/>
          <p:cNvSpPr txBox="1"/>
          <p:nvPr/>
        </p:nvSpPr>
        <p:spPr>
          <a:xfrm>
            <a:off x="285344" y="5613737"/>
            <a:ext cx="5181600" cy="101566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b="1" dirty="0">
                <a:solidFill>
                  <a:srgbClr val="4B9600"/>
                </a:solidFill>
                <a:latin typeface="Arial Rounded MT Bold" pitchFamily="34" charset="0"/>
              </a:rPr>
              <a:t>Today most Bible translations have taken on a meaning that was never intended by any Hebrew writer/believer.</a:t>
            </a:r>
          </a:p>
        </p:txBody>
      </p:sp>
      <p:grpSp>
        <p:nvGrpSpPr>
          <p:cNvPr id="3" name="Group 2"/>
          <p:cNvGrpSpPr/>
          <p:nvPr/>
        </p:nvGrpSpPr>
        <p:grpSpPr>
          <a:xfrm>
            <a:off x="5308601" y="5591512"/>
            <a:ext cx="1206500" cy="1225550"/>
            <a:chOff x="7635748" y="5257800"/>
            <a:chExt cx="1206500" cy="1225550"/>
          </a:xfrm>
          <a:scene3d>
            <a:camera prst="orthographicFront">
              <a:rot lat="0" lon="0" rev="0"/>
            </a:camera>
            <a:lightRig rig="glow" dir="t">
              <a:rot lat="0" lon="0" rev="4800000"/>
            </a:lightRig>
          </a:scene3d>
        </p:grpSpPr>
        <p:sp>
          <p:nvSpPr>
            <p:cNvPr id="25" name="Oval 24"/>
            <p:cNvSpPr/>
            <p:nvPr/>
          </p:nvSpPr>
          <p:spPr>
            <a:xfrm>
              <a:off x="7794091" y="5392964"/>
              <a:ext cx="843036" cy="881836"/>
            </a:xfrm>
            <a:prstGeom prst="ellipse">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C:\Users\Rae\Desktop\blue fac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5748" y="5257800"/>
              <a:ext cx="1206500" cy="1225550"/>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6629400" y="5859959"/>
            <a:ext cx="20056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chemeClr val="accent2">
                    <a:lumMod val="50000"/>
                  </a:schemeClr>
                </a:solidFill>
                <a:effectLst>
                  <a:outerShdw blurRad="50800" dist="39000" dir="5460000" algn="tl">
                    <a:srgbClr val="000000">
                      <a:alpha val="38000"/>
                    </a:srgbClr>
                  </a:outerShdw>
                </a:effectLst>
              </a:rPr>
              <a:t>Next …</a:t>
            </a:r>
          </a:p>
        </p:txBody>
      </p:sp>
    </p:spTree>
    <p:extLst>
      <p:ext uri="{BB962C8B-B14F-4D97-AF65-F5344CB8AC3E}">
        <p14:creationId xmlns:p14="http://schemas.microsoft.com/office/powerpoint/2010/main" val="2188604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6" presetClass="entr" presetSubtype="0" fill="hold" grpId="0" nodeType="afterEffect">
                                  <p:stCondLst>
                                    <p:cond delay="100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33</a:t>
            </a:fld>
            <a:endParaRPr lang="en-US"/>
          </a:p>
        </p:txBody>
      </p:sp>
      <p:sp>
        <p:nvSpPr>
          <p:cNvPr id="3" name="Left Bracket 2"/>
          <p:cNvSpPr/>
          <p:nvPr/>
        </p:nvSpPr>
        <p:spPr>
          <a:xfrm rot="5400000">
            <a:off x="3901765" y="-168363"/>
            <a:ext cx="1355706" cy="8458205"/>
          </a:xfrm>
          <a:prstGeom prst="leftBracket">
            <a:avLst>
              <a:gd name="adj" fmla="val 39718"/>
            </a:avLst>
          </a:prstGeom>
          <a:solidFill>
            <a:schemeClr val="accent2">
              <a:lumMod val="60000"/>
              <a:lumOff val="40000"/>
            </a:schemeClr>
          </a:solidFill>
          <a:ln w="57150">
            <a:solidFill>
              <a:srgbClr val="7030A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ket 3"/>
          <p:cNvSpPr/>
          <p:nvPr/>
        </p:nvSpPr>
        <p:spPr>
          <a:xfrm rot="5400000">
            <a:off x="6613635" y="3925302"/>
            <a:ext cx="260129" cy="2057400"/>
          </a:xfrm>
          <a:prstGeom prst="leftBracket">
            <a:avLst>
              <a:gd name="adj" fmla="val 75280"/>
            </a:avLst>
          </a:prstGeom>
          <a:solidFill>
            <a:srgbClr val="92D050"/>
          </a:solidFill>
          <a:ln w="5715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38100" h="38100" prst="angle"/>
            </a:sp3d>
          </a:bodyPr>
          <a:lstStyle/>
          <a:p>
            <a:pPr algn="ctr"/>
            <a:r>
              <a:rPr lang="en-US" sz="2000" b="1" dirty="0">
                <a:ln>
                  <a:solidFill>
                    <a:sysClr val="windowText" lastClr="000000"/>
                  </a:solidFill>
                </a:ln>
                <a:solidFill>
                  <a:srgbClr val="006600"/>
                </a:solidFill>
                <a:latin typeface="Comic Sans MS" pitchFamily="66" charset="0"/>
              </a:rPr>
              <a:t>W/S Festival</a:t>
            </a:r>
          </a:p>
        </p:txBody>
      </p:sp>
      <p:sp>
        <p:nvSpPr>
          <p:cNvPr id="5" name="Up Arrow Callout 4"/>
          <p:cNvSpPr/>
          <p:nvPr/>
        </p:nvSpPr>
        <p:spPr>
          <a:xfrm>
            <a:off x="1642870" y="4769072"/>
            <a:ext cx="7165852" cy="1341120"/>
          </a:xfrm>
          <a:prstGeom prst="upArrowCallout">
            <a:avLst>
              <a:gd name="adj1" fmla="val 27728"/>
              <a:gd name="adj2" fmla="val 21000"/>
              <a:gd name="adj3" fmla="val 25000"/>
              <a:gd name="adj4" fmla="val 54311"/>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endParaRPr lang="en-US" sz="500" b="1" dirty="0">
              <a:solidFill>
                <a:schemeClr val="bg1"/>
              </a:solidFill>
              <a:latin typeface="Comic Sans MS" pitchFamily="66" charset="0"/>
            </a:endParaRPr>
          </a:p>
          <a:p>
            <a:r>
              <a:rPr lang="en-US" sz="1200" b="1" dirty="0">
                <a:solidFill>
                  <a:schemeClr val="accent3">
                    <a:lumMod val="50000"/>
                  </a:schemeClr>
                </a:solidFill>
                <a:latin typeface="Comic Sans MS" pitchFamily="66" charset="0"/>
              </a:rPr>
              <a:t>  </a:t>
            </a:r>
            <a:r>
              <a:rPr lang="en-US" b="1" u="sng" dirty="0">
                <a:solidFill>
                  <a:schemeClr val="accent3">
                    <a:lumMod val="50000"/>
                  </a:schemeClr>
                </a:solidFill>
                <a:latin typeface="Comic Sans MS" pitchFamily="66" charset="0"/>
              </a:rPr>
              <a:t>F</a:t>
            </a:r>
            <a:r>
              <a:rPr lang="en-US" b="1" dirty="0">
                <a:solidFill>
                  <a:schemeClr val="accent3">
                    <a:lumMod val="50000"/>
                  </a:schemeClr>
                </a:solidFill>
                <a:latin typeface="Comic Sans MS" pitchFamily="66" charset="0"/>
              </a:rPr>
              <a:t>estival of </a:t>
            </a:r>
            <a:r>
              <a:rPr lang="en-US" b="1" u="sng" dirty="0">
                <a:solidFill>
                  <a:schemeClr val="accent3">
                    <a:lumMod val="50000"/>
                  </a:schemeClr>
                </a:solidFill>
                <a:latin typeface="Comic Sans MS" pitchFamily="66" charset="0"/>
              </a:rPr>
              <a:t>U</a:t>
            </a:r>
            <a:r>
              <a:rPr lang="en-US" b="1" dirty="0">
                <a:solidFill>
                  <a:schemeClr val="accent3">
                    <a:lumMod val="50000"/>
                  </a:schemeClr>
                </a:solidFill>
                <a:latin typeface="Comic Sans MS" pitchFamily="66" charset="0"/>
              </a:rPr>
              <a:t>nleavened </a:t>
            </a:r>
            <a:r>
              <a:rPr lang="en-US" b="1" u="sng" dirty="0">
                <a:solidFill>
                  <a:schemeClr val="accent3">
                    <a:lumMod val="50000"/>
                  </a:schemeClr>
                </a:solidFill>
                <a:latin typeface="Comic Sans MS" pitchFamily="66" charset="0"/>
              </a:rPr>
              <a:t>B</a:t>
            </a:r>
            <a:r>
              <a:rPr lang="en-US" b="1" dirty="0">
                <a:solidFill>
                  <a:schemeClr val="accent3">
                    <a:lumMod val="50000"/>
                  </a:schemeClr>
                </a:solidFill>
                <a:latin typeface="Comic Sans MS" pitchFamily="66" charset="0"/>
              </a:rPr>
              <a:t>read has:</a:t>
            </a:r>
            <a:br>
              <a:rPr lang="en-US" b="1" dirty="0">
                <a:solidFill>
                  <a:schemeClr val="accent3">
                    <a:lumMod val="50000"/>
                  </a:schemeClr>
                </a:solidFill>
                <a:latin typeface="Comic Sans MS" pitchFamily="66" charset="0"/>
              </a:rPr>
            </a:br>
            <a:r>
              <a:rPr lang="en-US" b="1" dirty="0">
                <a:solidFill>
                  <a:schemeClr val="accent3">
                    <a:lumMod val="50000"/>
                  </a:schemeClr>
                </a:solidFill>
                <a:latin typeface="Comic Sans MS" pitchFamily="66" charset="0"/>
              </a:rPr>
              <a:t>7 days with a feast each day of unleavened bread </a:t>
            </a:r>
            <a:r>
              <a:rPr lang="en-US" sz="1600" b="1" dirty="0">
                <a:solidFill>
                  <a:schemeClr val="accent3">
                    <a:lumMod val="50000"/>
                  </a:schemeClr>
                </a:solidFill>
                <a:latin typeface="Comic Sans MS" pitchFamily="66" charset="0"/>
              </a:rPr>
              <a:t>(incl. W/S).</a:t>
            </a:r>
          </a:p>
        </p:txBody>
      </p:sp>
      <p:sp>
        <p:nvSpPr>
          <p:cNvPr id="6" name="Slide Number Placeholder 1"/>
          <p:cNvSpPr txBox="1">
            <a:spLocks/>
          </p:cNvSpPr>
          <p:nvPr/>
        </p:nvSpPr>
        <p:spPr>
          <a:xfrm>
            <a:off x="725503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33</a:t>
            </a:fld>
            <a:endParaRPr lang="en-US" dirty="0"/>
          </a:p>
        </p:txBody>
      </p:sp>
      <p:sp>
        <p:nvSpPr>
          <p:cNvPr id="7" name="Title 2"/>
          <p:cNvSpPr txBox="1">
            <a:spLocks/>
          </p:cNvSpPr>
          <p:nvPr/>
        </p:nvSpPr>
        <p:spPr>
          <a:xfrm>
            <a:off x="-76200" y="0"/>
            <a:ext cx="9220200" cy="1447800"/>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Is it a “</a:t>
            </a:r>
            <a:r>
              <a:rPr lang="en-US" sz="3600" u="sng" dirty="0">
                <a:solidFill>
                  <a:srgbClr val="002060"/>
                </a:solidFill>
              </a:rPr>
              <a:t>f</a:t>
            </a:r>
            <a:r>
              <a:rPr lang="en-US" sz="3600" dirty="0"/>
              <a:t>east”? – “</a:t>
            </a:r>
            <a:r>
              <a:rPr lang="en-US" sz="3600" u="sng" dirty="0">
                <a:solidFill>
                  <a:srgbClr val="FF0000"/>
                </a:solidFill>
              </a:rPr>
              <a:t>F</a:t>
            </a:r>
            <a:r>
              <a:rPr lang="en-US" sz="3600" dirty="0"/>
              <a:t>east”? or “</a:t>
            </a:r>
            <a:r>
              <a:rPr lang="en-US" sz="3600" u="sng" dirty="0">
                <a:solidFill>
                  <a:schemeClr val="accent3">
                    <a:lumMod val="50000"/>
                  </a:schemeClr>
                </a:solidFill>
              </a:rPr>
              <a:t>F</a:t>
            </a:r>
            <a:r>
              <a:rPr lang="en-US" sz="3600" dirty="0"/>
              <a:t>estival”?</a:t>
            </a:r>
          </a:p>
        </p:txBody>
      </p:sp>
      <p:graphicFrame>
        <p:nvGraphicFramePr>
          <p:cNvPr id="8" name="Content Placeholder 4"/>
          <p:cNvGraphicFramePr>
            <a:graphicFrameLocks/>
          </p:cNvGraphicFramePr>
          <p:nvPr>
            <p:extLst>
              <p:ext uri="{D42A27DB-BD31-4B8C-83A1-F6EECF244321}">
                <p14:modId xmlns:p14="http://schemas.microsoft.com/office/powerpoint/2010/main" val="2838609687"/>
              </p:ext>
            </p:extLst>
          </p:nvPr>
        </p:nvGraphicFramePr>
        <p:xfrm>
          <a:off x="1642872" y="4357591"/>
          <a:ext cx="7200900" cy="370840"/>
        </p:xfrm>
        <a:graphic>
          <a:graphicData uri="http://schemas.openxmlformats.org/drawingml/2006/table">
            <a:tbl>
              <a:tblPr firstRow="1" bandRow="1">
                <a:tableStyleId>{00A15C55-8517-42AA-B614-E9B94910E393}</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370840">
                <a:tc>
                  <a:txBody>
                    <a:bodyPr/>
                    <a:lstStyle/>
                    <a:p>
                      <a:pPr algn="ctr"/>
                      <a:r>
                        <a:rPr lang="en-US" dirty="0">
                          <a:ln>
                            <a:solidFill>
                              <a:srgbClr val="002060"/>
                            </a:solidFill>
                          </a:ln>
                          <a:latin typeface="Comic Sans MS" pitchFamily="66" charset="0"/>
                        </a:rPr>
                        <a:t>1</a:t>
                      </a:r>
                      <a:r>
                        <a:rPr lang="en-US" baseline="30000" dirty="0">
                          <a:ln>
                            <a:solidFill>
                              <a:srgbClr val="002060"/>
                            </a:solidFill>
                          </a:ln>
                          <a:latin typeface="Comic Sans MS" pitchFamily="66" charset="0"/>
                        </a:rPr>
                        <a:t>st</a:t>
                      </a:r>
                      <a:r>
                        <a:rPr lang="en-US" dirty="0">
                          <a:ln>
                            <a:solidFill>
                              <a:srgbClr val="002060"/>
                            </a:solidFill>
                          </a:ln>
                          <a:latin typeface="Comic Sans MS" pitchFamily="66" charset="0"/>
                        </a:rPr>
                        <a:t> ULB</a:t>
                      </a:r>
                    </a:p>
                  </a:txBody>
                  <a:tcPr>
                    <a:cell3D prstMaterial="dkEdge">
                      <a:bevel/>
                      <a:lightRig rig="flood" dir="t"/>
                    </a:cell3D>
                    <a:gradFill flip="none" rotWithShape="1">
                      <a:gsLst>
                        <a:gs pos="45000">
                          <a:schemeClr val="accent4">
                            <a:lumMod val="75000"/>
                          </a:schemeClr>
                        </a:gs>
                        <a:gs pos="52000">
                          <a:srgbClr val="AFDDFF"/>
                        </a:gs>
                      </a:gsLst>
                      <a:lin ang="2700000" scaled="1"/>
                      <a:tileRect/>
                    </a:gradFill>
                  </a:tcPr>
                </a:tc>
                <a:tc>
                  <a:txBody>
                    <a:bodyPr/>
                    <a:lstStyle/>
                    <a:p>
                      <a:pPr algn="ctr"/>
                      <a:r>
                        <a:rPr lang="en-US" dirty="0">
                          <a:ln>
                            <a:solidFill>
                              <a:srgbClr val="002060"/>
                            </a:solidFill>
                          </a:ln>
                          <a:latin typeface="Comic Sans MS" pitchFamily="66" charset="0"/>
                        </a:rPr>
                        <a:t>2</a:t>
                      </a:r>
                      <a:r>
                        <a:rPr lang="en-US" baseline="30000" dirty="0">
                          <a:ln>
                            <a:solidFill>
                              <a:srgbClr val="002060"/>
                            </a:solidFill>
                          </a:ln>
                          <a:latin typeface="Comic Sans MS" pitchFamily="66" charset="0"/>
                        </a:rPr>
                        <a:t>nd</a:t>
                      </a:r>
                      <a:r>
                        <a:rPr lang="en-US" dirty="0">
                          <a:ln>
                            <a:solidFill>
                              <a:srgbClr val="002060"/>
                            </a:solidFill>
                          </a:ln>
                          <a:latin typeface="Comic Sans MS" pitchFamily="66" charset="0"/>
                        </a:rPr>
                        <a:t> ULB</a:t>
                      </a:r>
                    </a:p>
                  </a:txBody>
                  <a:tcPr>
                    <a:cell3D prstMaterial="dkEdge">
                      <a:bevel/>
                      <a:lightRig rig="flood" dir="t"/>
                    </a:cell3D>
                  </a:tcPr>
                </a:tc>
                <a:tc>
                  <a:txBody>
                    <a:bodyPr/>
                    <a:lstStyle/>
                    <a:p>
                      <a:pPr algn="ctr"/>
                      <a:r>
                        <a:rPr lang="en-US" dirty="0">
                          <a:ln>
                            <a:solidFill>
                              <a:srgbClr val="002060"/>
                            </a:solidFill>
                          </a:ln>
                          <a:latin typeface="Comic Sans MS" pitchFamily="66" charset="0"/>
                        </a:rPr>
                        <a:t>3</a:t>
                      </a:r>
                      <a:r>
                        <a:rPr lang="en-US" baseline="30000" dirty="0">
                          <a:ln>
                            <a:solidFill>
                              <a:srgbClr val="002060"/>
                            </a:solidFill>
                          </a:ln>
                          <a:latin typeface="Comic Sans MS" pitchFamily="66" charset="0"/>
                        </a:rPr>
                        <a:t>rd</a:t>
                      </a:r>
                      <a:r>
                        <a:rPr lang="en-US" dirty="0">
                          <a:ln>
                            <a:solidFill>
                              <a:srgbClr val="002060"/>
                            </a:solidFill>
                          </a:ln>
                          <a:latin typeface="Comic Sans MS" pitchFamily="66" charset="0"/>
                        </a:rPr>
                        <a:t> ULB</a:t>
                      </a:r>
                    </a:p>
                  </a:txBody>
                  <a:tcPr>
                    <a:cell3D prstMaterial="dkEdge">
                      <a:bevel/>
                      <a:lightRig rig="flood" dir="t"/>
                    </a:cell3D>
                  </a:tcPr>
                </a:tc>
                <a:tc>
                  <a:txBody>
                    <a:bodyPr/>
                    <a:lstStyle/>
                    <a:p>
                      <a:pPr algn="ctr"/>
                      <a:r>
                        <a:rPr lang="en-US" dirty="0">
                          <a:ln>
                            <a:solidFill>
                              <a:srgbClr val="002060"/>
                            </a:solidFill>
                          </a:ln>
                          <a:latin typeface="Comic Sans MS" pitchFamily="66" charset="0"/>
                        </a:rPr>
                        <a:t>4</a:t>
                      </a:r>
                      <a:r>
                        <a:rPr lang="en-US" baseline="30000" dirty="0">
                          <a:ln>
                            <a:solidFill>
                              <a:srgbClr val="002060"/>
                            </a:solidFill>
                          </a:ln>
                          <a:latin typeface="Comic Sans MS" pitchFamily="66" charset="0"/>
                        </a:rPr>
                        <a:t>th</a:t>
                      </a:r>
                      <a:r>
                        <a:rPr lang="en-US" dirty="0">
                          <a:ln>
                            <a:solidFill>
                              <a:srgbClr val="002060"/>
                            </a:solidFill>
                          </a:ln>
                          <a:latin typeface="Comic Sans MS" pitchFamily="66" charset="0"/>
                        </a:rPr>
                        <a:t> ULB</a:t>
                      </a:r>
                    </a:p>
                  </a:txBody>
                  <a:tcPr>
                    <a:cell3D prstMaterial="dkEdge">
                      <a:bevel/>
                      <a:lightRig rig="flood" dir="t"/>
                    </a:cell3D>
                  </a:tcPr>
                </a:tc>
                <a:tc>
                  <a:txBody>
                    <a:bodyPr/>
                    <a:lstStyle/>
                    <a:p>
                      <a:pPr algn="ctr"/>
                      <a:r>
                        <a:rPr lang="en-US" dirty="0">
                          <a:ln>
                            <a:solidFill>
                              <a:srgbClr val="002060"/>
                            </a:solidFill>
                          </a:ln>
                          <a:latin typeface="Comic Sans MS" pitchFamily="66" charset="0"/>
                        </a:rPr>
                        <a:t>5</a:t>
                      </a:r>
                      <a:r>
                        <a:rPr lang="en-US" baseline="30000" dirty="0">
                          <a:ln>
                            <a:solidFill>
                              <a:srgbClr val="002060"/>
                            </a:solidFill>
                          </a:ln>
                          <a:latin typeface="Comic Sans MS" pitchFamily="66" charset="0"/>
                        </a:rPr>
                        <a:t>th</a:t>
                      </a:r>
                      <a:r>
                        <a:rPr lang="en-US" dirty="0">
                          <a:ln>
                            <a:solidFill>
                              <a:srgbClr val="002060"/>
                            </a:solidFill>
                          </a:ln>
                          <a:latin typeface="Comic Sans MS" pitchFamily="66" charset="0"/>
                        </a:rPr>
                        <a:t> ULB</a:t>
                      </a:r>
                    </a:p>
                  </a:txBody>
                  <a:tcPr>
                    <a:cell3D prstMaterial="dkEdge">
                      <a:bevel/>
                      <a:lightRig rig="flood" dir="t"/>
                    </a:cell3D>
                  </a:tcPr>
                </a:tc>
                <a:tc>
                  <a:txBody>
                    <a:bodyPr/>
                    <a:lstStyle/>
                    <a:p>
                      <a:pPr algn="ctr"/>
                      <a:r>
                        <a:rPr lang="en-US" dirty="0">
                          <a:ln>
                            <a:solidFill>
                              <a:srgbClr val="002060"/>
                            </a:solidFill>
                          </a:ln>
                          <a:latin typeface="Comic Sans MS" pitchFamily="66" charset="0"/>
                        </a:rPr>
                        <a:t>6</a:t>
                      </a:r>
                      <a:r>
                        <a:rPr lang="en-US" baseline="30000" dirty="0">
                          <a:ln>
                            <a:solidFill>
                              <a:srgbClr val="002060"/>
                            </a:solidFill>
                          </a:ln>
                          <a:latin typeface="Comic Sans MS" pitchFamily="66" charset="0"/>
                        </a:rPr>
                        <a:t>th</a:t>
                      </a:r>
                      <a:r>
                        <a:rPr lang="en-US" dirty="0">
                          <a:ln>
                            <a:solidFill>
                              <a:srgbClr val="002060"/>
                            </a:solidFill>
                          </a:ln>
                          <a:latin typeface="Comic Sans MS" pitchFamily="66" charset="0"/>
                        </a:rPr>
                        <a:t> ULB</a:t>
                      </a:r>
                    </a:p>
                  </a:txBody>
                  <a:tcPr>
                    <a:cell3D prstMaterial="dkEdge">
                      <a:bevel/>
                      <a:lightRig rig="flood" dir="t"/>
                    </a:cell3D>
                  </a:tcPr>
                </a:tc>
                <a:tc>
                  <a:txBody>
                    <a:bodyPr/>
                    <a:lstStyle/>
                    <a:p>
                      <a:pPr algn="ctr"/>
                      <a:r>
                        <a:rPr lang="en-US" dirty="0">
                          <a:ln>
                            <a:solidFill>
                              <a:srgbClr val="002060"/>
                            </a:solidFill>
                          </a:ln>
                          <a:latin typeface="Comic Sans MS" pitchFamily="66" charset="0"/>
                        </a:rPr>
                        <a:t>7</a:t>
                      </a:r>
                      <a:r>
                        <a:rPr lang="en-US" baseline="30000" dirty="0">
                          <a:ln>
                            <a:solidFill>
                              <a:srgbClr val="002060"/>
                            </a:solidFill>
                          </a:ln>
                          <a:latin typeface="Comic Sans MS" pitchFamily="66" charset="0"/>
                        </a:rPr>
                        <a:t>th</a:t>
                      </a:r>
                      <a:r>
                        <a:rPr lang="en-US" dirty="0">
                          <a:ln>
                            <a:solidFill>
                              <a:srgbClr val="002060"/>
                            </a:solidFill>
                          </a:ln>
                          <a:latin typeface="Comic Sans MS" pitchFamily="66" charset="0"/>
                        </a:rPr>
                        <a:t> ULB</a:t>
                      </a:r>
                    </a:p>
                  </a:txBody>
                  <a:tcPr>
                    <a:cell3D prstMaterial="dkEdge">
                      <a:bevel/>
                      <a:lightRig rig="flood" dir="t"/>
                    </a:cell3D>
                    <a:gradFill>
                      <a:gsLst>
                        <a:gs pos="45000">
                          <a:schemeClr val="accent4">
                            <a:lumMod val="75000"/>
                          </a:schemeClr>
                        </a:gs>
                        <a:gs pos="52000">
                          <a:srgbClr val="AFDDFF"/>
                        </a:gs>
                      </a:gsLst>
                      <a:lin ang="2700000" scaled="1"/>
                    </a:gradFill>
                  </a:tcPr>
                </a:tc>
                <a:extLst>
                  <a:ext uri="{0D108BD9-81ED-4DB2-BD59-A6C34878D82A}">
                    <a16:rowId xmlns:a16="http://schemas.microsoft.com/office/drawing/2014/main" val="10000"/>
                  </a:ext>
                </a:extLst>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283346599"/>
              </p:ext>
            </p:extLst>
          </p:nvPr>
        </p:nvGraphicFramePr>
        <p:xfrm>
          <a:off x="6230111" y="5113494"/>
          <a:ext cx="990600" cy="6400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tblGrid>
              <a:tr h="370840">
                <a:tc>
                  <a:txBody>
                    <a:bodyPr/>
                    <a:lstStyle/>
                    <a:p>
                      <a:pPr algn="ctr"/>
                      <a:r>
                        <a:rPr lang="en-US" dirty="0">
                          <a:ln>
                            <a:solidFill>
                              <a:srgbClr val="002060"/>
                            </a:solidFill>
                          </a:ln>
                          <a:solidFill>
                            <a:schemeClr val="bg1"/>
                          </a:solidFill>
                          <a:effectLst>
                            <a:glow rad="127000">
                              <a:srgbClr val="003300"/>
                            </a:glow>
                          </a:effectLst>
                          <a:latin typeface="Comic Sans MS" pitchFamily="66" charset="0"/>
                        </a:rPr>
                        <a:t>Wave Sheaf</a:t>
                      </a:r>
                    </a:p>
                  </a:txBody>
                  <a:tcPr>
                    <a:cell3D prstMaterial="dkEdge">
                      <a:bevel/>
                      <a:lightRig rig="flood" dir="t"/>
                    </a:cell3D>
                    <a:solidFill>
                      <a:srgbClr val="00B050"/>
                    </a:solidFill>
                  </a:tcPr>
                </a:tc>
                <a:extLst>
                  <a:ext uri="{0D108BD9-81ED-4DB2-BD59-A6C34878D82A}">
                    <a16:rowId xmlns:a16="http://schemas.microsoft.com/office/drawing/2014/main" val="10000"/>
                  </a:ext>
                </a:extLst>
              </a:tr>
            </a:tbl>
          </a:graphicData>
        </a:graphic>
      </p:graphicFrame>
      <p:sp>
        <p:nvSpPr>
          <p:cNvPr id="10" name="Rectangle 9"/>
          <p:cNvSpPr/>
          <p:nvPr/>
        </p:nvSpPr>
        <p:spPr>
          <a:xfrm>
            <a:off x="1402319" y="1706487"/>
            <a:ext cx="7132081" cy="1508105"/>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3200" b="1" dirty="0">
                <a:ln w="1905"/>
                <a:solidFill>
                  <a:srgbClr val="7030A0"/>
                </a:solidFill>
                <a:effectLst>
                  <a:innerShdw blurRad="69850" dist="43180" dir="5400000">
                    <a:srgbClr val="000000">
                      <a:alpha val="65000"/>
                    </a:srgbClr>
                  </a:innerShdw>
                </a:effectLst>
                <a:latin typeface="Comic Sans MS" pitchFamily="66" charset="0"/>
              </a:rPr>
              <a:t>For Covenant Calendar Definitions:</a:t>
            </a:r>
          </a:p>
          <a:p>
            <a:pPr algn="ctr"/>
            <a:r>
              <a:rPr lang="en-US" sz="2000" b="1" cap="none" spc="0" dirty="0">
                <a:ln w="1905"/>
                <a:solidFill>
                  <a:srgbClr val="7030A0"/>
                </a:solidFill>
                <a:effectLst>
                  <a:innerShdw blurRad="69850" dist="43180" dir="5400000">
                    <a:srgbClr val="000000">
                      <a:alpha val="65000"/>
                    </a:srgbClr>
                  </a:innerShdw>
                </a:effectLst>
                <a:latin typeface="Comic Sans MS" pitchFamily="66" charset="0"/>
              </a:rPr>
              <a:t>The FULL Passover FESTIVAL includes:  </a:t>
            </a:r>
            <a:br>
              <a:rPr lang="en-US" sz="2000" b="1" cap="none" spc="0" dirty="0">
                <a:ln w="1905"/>
                <a:solidFill>
                  <a:srgbClr val="7030A0"/>
                </a:solidFill>
                <a:effectLst>
                  <a:innerShdw blurRad="69850" dist="43180" dir="5400000">
                    <a:srgbClr val="000000">
                      <a:alpha val="65000"/>
                    </a:srgbClr>
                  </a:innerShdw>
                </a:effectLst>
                <a:latin typeface="Comic Sans MS" pitchFamily="66" charset="0"/>
              </a:rPr>
            </a:br>
            <a:r>
              <a:rPr lang="en-US" sz="2000" b="1" cap="none" spc="0" dirty="0">
                <a:ln w="1905"/>
                <a:solidFill>
                  <a:srgbClr val="FF0000"/>
                </a:solidFill>
                <a:effectLst>
                  <a:innerShdw blurRad="69850" dist="43180" dir="5400000">
                    <a:srgbClr val="000000">
                      <a:alpha val="65000"/>
                    </a:srgbClr>
                  </a:innerShdw>
                </a:effectLst>
                <a:latin typeface="Comic Sans MS" pitchFamily="66" charset="0"/>
              </a:rPr>
              <a:t>Passover Day; </a:t>
            </a:r>
            <a:r>
              <a:rPr lang="en-US" sz="2000" b="1" dirty="0">
                <a:ln w="1905"/>
                <a:solidFill>
                  <a:schemeClr val="accent4">
                    <a:lumMod val="50000"/>
                  </a:schemeClr>
                </a:solidFill>
                <a:effectLst>
                  <a:innerShdw blurRad="69850" dist="43180" dir="5400000">
                    <a:srgbClr val="000000">
                      <a:alpha val="65000"/>
                    </a:srgbClr>
                  </a:innerShdw>
                </a:effectLst>
                <a:latin typeface="Comic Sans MS" pitchFamily="66" charset="0"/>
              </a:rPr>
              <a:t>Unleavened Bread Festival </a:t>
            </a:r>
            <a:r>
              <a:rPr lang="en-US" sz="1600" b="1" dirty="0">
                <a:ln w="1905"/>
                <a:solidFill>
                  <a:schemeClr val="accent4">
                    <a:lumMod val="50000"/>
                  </a:schemeClr>
                </a:solidFill>
                <a:effectLst>
                  <a:innerShdw blurRad="69850" dist="43180" dir="5400000">
                    <a:srgbClr val="000000">
                      <a:alpha val="65000"/>
                    </a:srgbClr>
                  </a:innerShdw>
                </a:effectLst>
                <a:latin typeface="Comic Sans MS" pitchFamily="66" charset="0"/>
              </a:rPr>
              <a:t>[of 7 days] </a:t>
            </a:r>
            <a:br>
              <a:rPr lang="en-US" sz="2000" b="1" dirty="0">
                <a:ln w="1905"/>
                <a:solidFill>
                  <a:schemeClr val="accent4">
                    <a:lumMod val="50000"/>
                  </a:schemeClr>
                </a:solidFill>
                <a:effectLst>
                  <a:innerShdw blurRad="69850" dist="43180" dir="5400000">
                    <a:srgbClr val="000000">
                      <a:alpha val="65000"/>
                    </a:srgbClr>
                  </a:innerShdw>
                </a:effectLst>
                <a:latin typeface="Comic Sans MS" pitchFamily="66" charset="0"/>
              </a:rPr>
            </a:br>
            <a:r>
              <a:rPr lang="en-US" sz="2000" b="1" dirty="0">
                <a:ln w="1905"/>
                <a:solidFill>
                  <a:srgbClr val="7030A0"/>
                </a:solidFill>
                <a:effectLst>
                  <a:innerShdw blurRad="69850" dist="43180" dir="5400000">
                    <a:srgbClr val="000000">
                      <a:alpha val="65000"/>
                    </a:srgbClr>
                  </a:innerShdw>
                </a:effectLst>
                <a:latin typeface="Comic Sans MS" pitchFamily="66" charset="0"/>
              </a:rPr>
              <a:t>&amp; </a:t>
            </a:r>
            <a:r>
              <a:rPr lang="en-US" sz="2000" b="1" dirty="0">
                <a:ln w="1905"/>
                <a:solidFill>
                  <a:srgbClr val="00B050"/>
                </a:solidFill>
                <a:effectLst>
                  <a:innerShdw blurRad="69850" dist="43180" dir="5400000">
                    <a:srgbClr val="000000">
                      <a:alpha val="65000"/>
                    </a:srgbClr>
                  </a:innerShdw>
                </a:effectLst>
                <a:latin typeface="Comic Sans MS" pitchFamily="66" charset="0"/>
              </a:rPr>
              <a:t>Wave Sheaf Festival</a:t>
            </a:r>
            <a:endParaRPr lang="en-US" sz="2000" b="1" cap="none" spc="0" dirty="0">
              <a:ln w="1905"/>
              <a:solidFill>
                <a:srgbClr val="00B050"/>
              </a:solidFill>
              <a:effectLst>
                <a:innerShdw blurRad="69850" dist="43180" dir="5400000">
                  <a:srgbClr val="000000">
                    <a:alpha val="65000"/>
                  </a:srgbClr>
                </a:innerShdw>
              </a:effectLst>
              <a:latin typeface="Comic Sans MS" pitchFamily="66"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136282482"/>
              </p:ext>
            </p:extLst>
          </p:nvPr>
        </p:nvGraphicFramePr>
        <p:xfrm>
          <a:off x="347472" y="4357591"/>
          <a:ext cx="1176528" cy="370840"/>
        </p:xfrm>
        <a:graphic>
          <a:graphicData uri="http://schemas.openxmlformats.org/drawingml/2006/table">
            <a:tbl>
              <a:tblPr firstRow="1" bandRow="1">
                <a:tableStyleId>{00A15C55-8517-42AA-B614-E9B94910E393}</a:tableStyleId>
              </a:tblPr>
              <a:tblGrid>
                <a:gridCol w="1176528">
                  <a:extLst>
                    <a:ext uri="{9D8B030D-6E8A-4147-A177-3AD203B41FA5}">
                      <a16:colId xmlns:a16="http://schemas.microsoft.com/office/drawing/2014/main" val="20000"/>
                    </a:ext>
                  </a:extLst>
                </a:gridCol>
              </a:tblGrid>
              <a:tr h="370840">
                <a:tc>
                  <a:txBody>
                    <a:bodyPr/>
                    <a:lstStyle/>
                    <a:p>
                      <a:pPr algn="ctr"/>
                      <a:r>
                        <a:rPr lang="en-US" b="1" dirty="0">
                          <a:ln>
                            <a:solidFill>
                              <a:srgbClr val="002060"/>
                            </a:solidFill>
                          </a:ln>
                          <a:solidFill>
                            <a:schemeClr val="bg1"/>
                          </a:solidFill>
                          <a:latin typeface="Comic Sans MS" pitchFamily="66" charset="0"/>
                        </a:rPr>
                        <a:t>Passover</a:t>
                      </a:r>
                      <a:r>
                        <a:rPr lang="en-US" b="0" dirty="0">
                          <a:ln>
                            <a:solidFill>
                              <a:srgbClr val="002060"/>
                            </a:solidFill>
                          </a:ln>
                          <a:solidFill>
                            <a:schemeClr val="bg1"/>
                          </a:solidFill>
                          <a:latin typeface="Comic Sans MS" pitchFamily="66" charset="0"/>
                        </a:rPr>
                        <a:t> </a:t>
                      </a:r>
                    </a:p>
                  </a:txBody>
                  <a:tcPr>
                    <a:cell3D prstMaterial="dkEdge">
                      <a:bevel/>
                      <a:lightRig rig="flood" dir="t"/>
                    </a:cell3D>
                    <a:solidFill>
                      <a:srgbClr val="FF0000"/>
                    </a:solidFill>
                  </a:tcPr>
                </a:tc>
                <a:extLst>
                  <a:ext uri="{0D108BD9-81ED-4DB2-BD59-A6C34878D82A}">
                    <a16:rowId xmlns:a16="http://schemas.microsoft.com/office/drawing/2014/main" val="10000"/>
                  </a:ext>
                </a:extLst>
              </a:tr>
            </a:tbl>
          </a:graphicData>
        </a:graphic>
      </p:graphicFrame>
      <p:sp>
        <p:nvSpPr>
          <p:cNvPr id="12" name="Left Bracket 11"/>
          <p:cNvSpPr/>
          <p:nvPr/>
        </p:nvSpPr>
        <p:spPr>
          <a:xfrm rot="5400000">
            <a:off x="5051924" y="595218"/>
            <a:ext cx="361949" cy="7162804"/>
          </a:xfrm>
          <a:prstGeom prst="leftBracket">
            <a:avLst>
              <a:gd name="adj" fmla="val 75280"/>
            </a:avLst>
          </a:prstGeom>
          <a:solidFill>
            <a:schemeClr val="accent4">
              <a:lumMod val="40000"/>
              <a:lumOff val="60000"/>
            </a:schemeClr>
          </a:solidFill>
          <a:ln w="5715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38100" h="38100" prst="angle"/>
            </a:sp3d>
          </a:bodyPr>
          <a:lstStyle/>
          <a:p>
            <a:pPr algn="ctr"/>
            <a:endParaRPr lang="en-US" sz="2400" b="1" dirty="0">
              <a:ln>
                <a:solidFill>
                  <a:schemeClr val="accent6">
                    <a:lumMod val="50000"/>
                  </a:schemeClr>
                </a:solidFill>
              </a:ln>
              <a:solidFill>
                <a:schemeClr val="accent6">
                  <a:lumMod val="75000"/>
                </a:schemeClr>
              </a:solidFill>
              <a:latin typeface="Comic Sans MS" pitchFamily="66" charset="0"/>
            </a:endParaRPr>
          </a:p>
        </p:txBody>
      </p:sp>
      <p:sp>
        <p:nvSpPr>
          <p:cNvPr id="13" name="Rectangle 12"/>
          <p:cNvSpPr/>
          <p:nvPr/>
        </p:nvSpPr>
        <p:spPr>
          <a:xfrm>
            <a:off x="341372" y="3459087"/>
            <a:ext cx="8458204"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cap="none" spc="0" dirty="0">
                <a:ln w="1905"/>
                <a:solidFill>
                  <a:srgbClr val="7030A0"/>
                </a:solidFill>
                <a:effectLst>
                  <a:innerShdw blurRad="69850" dist="43180" dir="5400000">
                    <a:srgbClr val="000000">
                      <a:alpha val="65000"/>
                    </a:srgbClr>
                  </a:innerShdw>
                </a:effectLst>
                <a:latin typeface="Comic Sans MS" pitchFamily="66" charset="0"/>
              </a:rPr>
              <a:t>The Full Passover Festival has ALL 3 Components</a:t>
            </a:r>
          </a:p>
        </p:txBody>
      </p:sp>
      <p:sp>
        <p:nvSpPr>
          <p:cNvPr id="14" name="Left Bracket 13"/>
          <p:cNvSpPr/>
          <p:nvPr/>
        </p:nvSpPr>
        <p:spPr>
          <a:xfrm rot="5400000">
            <a:off x="744090" y="3630154"/>
            <a:ext cx="361949" cy="1130814"/>
          </a:xfrm>
          <a:prstGeom prst="leftBracket">
            <a:avLst>
              <a:gd name="adj" fmla="val 75280"/>
            </a:avLst>
          </a:prstGeom>
          <a:solidFill>
            <a:schemeClr val="tx2">
              <a:lumMod val="20000"/>
              <a:lumOff val="80000"/>
            </a:schemeClr>
          </a:solidFill>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38100" h="38100" prst="angle"/>
            </a:sp3d>
          </a:bodyPr>
          <a:lstStyle/>
          <a:p>
            <a:pPr algn="ctr"/>
            <a:r>
              <a:rPr lang="en-US" sz="1400" b="1" dirty="0">
                <a:ln>
                  <a:solidFill>
                    <a:sysClr val="windowText" lastClr="000000"/>
                  </a:solidFill>
                </a:ln>
                <a:solidFill>
                  <a:srgbClr val="FF0000"/>
                </a:solidFill>
                <a:latin typeface="Comic Sans MS" pitchFamily="66" charset="0"/>
              </a:rPr>
              <a:t>P/O Fest.</a:t>
            </a:r>
          </a:p>
        </p:txBody>
      </p:sp>
      <p:sp>
        <p:nvSpPr>
          <p:cNvPr id="15" name="Up Arrow Callout 14"/>
          <p:cNvSpPr/>
          <p:nvPr/>
        </p:nvSpPr>
        <p:spPr>
          <a:xfrm>
            <a:off x="359659" y="4728431"/>
            <a:ext cx="1248160" cy="1511121"/>
          </a:xfrm>
          <a:prstGeom prst="upArrowCallout">
            <a:avLst>
              <a:gd name="adj1" fmla="val 34703"/>
              <a:gd name="adj2" fmla="val 25000"/>
              <a:gd name="adj3" fmla="val 25000"/>
              <a:gd name="adj4" fmla="val 74151"/>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b="1" dirty="0">
                <a:solidFill>
                  <a:schemeClr val="bg1"/>
                </a:solidFill>
                <a:effectLst>
                  <a:glow rad="127000">
                    <a:srgbClr val="002060"/>
                  </a:glow>
                </a:effectLst>
                <a:latin typeface="Comic Sans MS" pitchFamily="66" charset="0"/>
              </a:rPr>
              <a:t>1</a:t>
            </a:r>
            <a:r>
              <a:rPr lang="en-US" b="1" baseline="30000" dirty="0">
                <a:solidFill>
                  <a:schemeClr val="bg1"/>
                </a:solidFill>
                <a:effectLst>
                  <a:glow rad="127000">
                    <a:srgbClr val="002060"/>
                  </a:glow>
                </a:effectLst>
                <a:latin typeface="Comic Sans MS" pitchFamily="66" charset="0"/>
              </a:rPr>
              <a:t>st</a:t>
            </a:r>
            <a:r>
              <a:rPr lang="en-US" b="1" dirty="0">
                <a:solidFill>
                  <a:schemeClr val="bg1"/>
                </a:solidFill>
                <a:effectLst>
                  <a:glow rad="127000">
                    <a:srgbClr val="002060"/>
                  </a:glow>
                </a:effectLst>
                <a:latin typeface="Comic Sans MS" pitchFamily="66" charset="0"/>
              </a:rPr>
              <a:t> feast day of ‘</a:t>
            </a:r>
            <a:r>
              <a:rPr lang="en-US" b="1" dirty="0" err="1">
                <a:solidFill>
                  <a:schemeClr val="bg1"/>
                </a:solidFill>
                <a:effectLst>
                  <a:glow rad="127000">
                    <a:srgbClr val="002060"/>
                  </a:glow>
                </a:effectLst>
                <a:latin typeface="Comic Sans MS" pitchFamily="66" charset="0"/>
              </a:rPr>
              <a:t>ulb</a:t>
            </a:r>
            <a:r>
              <a:rPr lang="en-US" b="1" dirty="0">
                <a:solidFill>
                  <a:schemeClr val="bg1"/>
                </a:solidFill>
                <a:effectLst>
                  <a:glow rad="127000">
                    <a:srgbClr val="002060"/>
                  </a:glow>
                </a:effectLst>
                <a:latin typeface="Comic Sans MS" pitchFamily="66" charset="0"/>
              </a:rPr>
              <a:t>’</a:t>
            </a:r>
            <a:br>
              <a:rPr lang="en-US" b="1" dirty="0">
                <a:solidFill>
                  <a:schemeClr val="bg1"/>
                </a:solidFill>
                <a:effectLst>
                  <a:glow rad="127000">
                    <a:srgbClr val="002060"/>
                  </a:glow>
                </a:effectLst>
                <a:latin typeface="Comic Sans MS" pitchFamily="66" charset="0"/>
              </a:rPr>
            </a:br>
            <a:r>
              <a:rPr lang="en-US" sz="1400" dirty="0">
                <a:solidFill>
                  <a:schemeClr val="bg1"/>
                </a:solidFill>
                <a:effectLst>
                  <a:glow rad="127000">
                    <a:srgbClr val="002060"/>
                  </a:glow>
                </a:effectLst>
                <a:latin typeface="Comic Sans MS" pitchFamily="66" charset="0"/>
              </a:rPr>
              <a:t>Ex 12:18</a:t>
            </a:r>
            <a:r>
              <a:rPr lang="en-US" sz="1400" u="sng" dirty="0">
                <a:solidFill>
                  <a:schemeClr val="bg1"/>
                </a:solidFill>
                <a:effectLst>
                  <a:glow rad="127000">
                    <a:srgbClr val="002060"/>
                  </a:glow>
                </a:effectLst>
                <a:latin typeface="Comic Sans MS" pitchFamily="66" charset="0"/>
              </a:rPr>
              <a:t>a</a:t>
            </a:r>
            <a:endParaRPr lang="en-US" b="1" u="sng" dirty="0">
              <a:solidFill>
                <a:schemeClr val="bg1"/>
              </a:solidFill>
              <a:effectLst>
                <a:glow rad="127000">
                  <a:srgbClr val="002060"/>
                </a:glow>
              </a:effectLst>
              <a:latin typeface="Comic Sans MS" pitchFamily="66" charset="0"/>
            </a:endParaRPr>
          </a:p>
        </p:txBody>
      </p:sp>
      <p:sp>
        <p:nvSpPr>
          <p:cNvPr id="16" name="Rectangle 15"/>
          <p:cNvSpPr/>
          <p:nvPr/>
        </p:nvSpPr>
        <p:spPr>
          <a:xfrm>
            <a:off x="4700016" y="762000"/>
            <a:ext cx="4229102" cy="954107"/>
          </a:xfrm>
          <a:prstGeom prst="rect">
            <a:avLst/>
          </a:prstGeom>
          <a:solidFill>
            <a:schemeClr val="accent3">
              <a:lumMod val="20000"/>
              <a:lumOff val="80000"/>
            </a:schemeClr>
          </a:solidFill>
          <a:scene3d>
            <a:camera prst="orthographicFront"/>
            <a:lightRig rig="threePt" dir="t"/>
          </a:scene3d>
          <a:sp3d>
            <a:bevelT w="152400" h="50800" prst="softRound"/>
          </a:sp3d>
        </p:spPr>
        <p:txBody>
          <a:bodyPr wrap="square">
            <a:spAutoFit/>
            <a:sp3d extrusionH="57150">
              <a:bevelT w="38100" h="38100"/>
            </a:sp3d>
          </a:bodyPr>
          <a:lstStyle/>
          <a:p>
            <a:r>
              <a:rPr lang="en-US" sz="1400" b="1" dirty="0">
                <a:solidFill>
                  <a:srgbClr val="0070C0"/>
                </a:solidFill>
                <a:latin typeface="Comic Sans MS" pitchFamily="66" charset="0"/>
              </a:rPr>
              <a:t>‘feast’ H4960; </a:t>
            </a:r>
            <a:r>
              <a:rPr lang="en-US" sz="1400" dirty="0" err="1">
                <a:latin typeface="Comic Sans MS" pitchFamily="66" charset="0"/>
              </a:rPr>
              <a:t>mishteh</a:t>
            </a:r>
            <a:r>
              <a:rPr lang="en-US" sz="1400" dirty="0">
                <a:latin typeface="Comic Sans MS" pitchFamily="66" charset="0"/>
              </a:rPr>
              <a:t>; from H8354; drink, </a:t>
            </a:r>
            <a:br>
              <a:rPr lang="en-US" sz="1400" dirty="0">
                <a:latin typeface="Comic Sans MS" pitchFamily="66" charset="0"/>
              </a:rPr>
            </a:br>
            <a:r>
              <a:rPr lang="en-US" sz="1400" dirty="0">
                <a:latin typeface="Comic Sans MS" pitchFamily="66" charset="0"/>
              </a:rPr>
              <a:t>by implication, drinking (the act); also (by implication) </a:t>
            </a:r>
            <a:r>
              <a:rPr lang="en-US" sz="1400" b="1" u="sng" dirty="0">
                <a:solidFill>
                  <a:srgbClr val="0070C0"/>
                </a:solidFill>
                <a:latin typeface="Comic Sans MS" pitchFamily="66" charset="0"/>
              </a:rPr>
              <a:t>a ban</a:t>
            </a:r>
            <a:r>
              <a:rPr lang="en-US" sz="1400" b="1" dirty="0">
                <a:solidFill>
                  <a:srgbClr val="0070C0"/>
                </a:solidFill>
                <a:latin typeface="Comic Sans MS" pitchFamily="66" charset="0"/>
              </a:rPr>
              <a:t>q</a:t>
            </a:r>
            <a:r>
              <a:rPr lang="en-US" sz="1400" b="1" u="sng" dirty="0">
                <a:solidFill>
                  <a:srgbClr val="0070C0"/>
                </a:solidFill>
                <a:latin typeface="Comic Sans MS" pitchFamily="66" charset="0"/>
              </a:rPr>
              <a:t>uet</a:t>
            </a:r>
            <a:r>
              <a:rPr lang="en-US" sz="1400" dirty="0">
                <a:latin typeface="Comic Sans MS" pitchFamily="66" charset="0"/>
              </a:rPr>
              <a:t> or (generally) feast:  </a:t>
            </a:r>
            <a:br>
              <a:rPr lang="en-US" sz="1400" dirty="0">
                <a:latin typeface="Comic Sans MS" pitchFamily="66" charset="0"/>
              </a:rPr>
            </a:br>
            <a:r>
              <a:rPr lang="en-US" sz="1400" dirty="0">
                <a:latin typeface="Comic Sans MS" pitchFamily="66" charset="0"/>
              </a:rPr>
              <a:t>KJV - </a:t>
            </a:r>
            <a:r>
              <a:rPr lang="en-US" sz="1400" b="1" u="sng" dirty="0">
                <a:solidFill>
                  <a:srgbClr val="0070C0"/>
                </a:solidFill>
                <a:latin typeface="Comic Sans MS" pitchFamily="66" charset="0"/>
              </a:rPr>
              <a:t>ban</a:t>
            </a:r>
            <a:r>
              <a:rPr lang="en-US" sz="1400" b="1" dirty="0">
                <a:solidFill>
                  <a:srgbClr val="0070C0"/>
                </a:solidFill>
                <a:latin typeface="Comic Sans MS" pitchFamily="66" charset="0"/>
              </a:rPr>
              <a:t>q</a:t>
            </a:r>
            <a:r>
              <a:rPr lang="en-US" sz="1400" b="1" u="sng" dirty="0">
                <a:solidFill>
                  <a:srgbClr val="0070C0"/>
                </a:solidFill>
                <a:latin typeface="Comic Sans MS" pitchFamily="66" charset="0"/>
              </a:rPr>
              <a:t>uet</a:t>
            </a:r>
            <a:r>
              <a:rPr lang="en-US" sz="1400" dirty="0">
                <a:solidFill>
                  <a:srgbClr val="0070C0"/>
                </a:solidFill>
                <a:latin typeface="Comic Sans MS" pitchFamily="66" charset="0"/>
              </a:rPr>
              <a:t>,</a:t>
            </a:r>
            <a:r>
              <a:rPr lang="en-US" sz="1400" dirty="0">
                <a:latin typeface="Comic Sans MS" pitchFamily="66" charset="0"/>
              </a:rPr>
              <a:t> drank, drink, </a:t>
            </a:r>
            <a:r>
              <a:rPr lang="en-US" sz="1400" b="1" u="sng" dirty="0">
                <a:solidFill>
                  <a:srgbClr val="0070C0"/>
                </a:solidFill>
                <a:latin typeface="Comic Sans MS" pitchFamily="66" charset="0"/>
              </a:rPr>
              <a:t>feast</a:t>
            </a:r>
            <a:r>
              <a:rPr lang="en-US" sz="1400" dirty="0">
                <a:latin typeface="Comic Sans MS" pitchFamily="66" charset="0"/>
              </a:rPr>
              <a:t> ([</a:t>
            </a:r>
            <a:r>
              <a:rPr lang="en-US" sz="1400" b="1" dirty="0">
                <a:solidFill>
                  <a:srgbClr val="0070C0"/>
                </a:solidFill>
                <a:latin typeface="Comic Sans MS" pitchFamily="66" charset="0"/>
              </a:rPr>
              <a:t>-</a:t>
            </a:r>
            <a:r>
              <a:rPr lang="en-US" sz="1400" b="1" u="sng" dirty="0" err="1">
                <a:solidFill>
                  <a:srgbClr val="0070C0"/>
                </a:solidFill>
                <a:latin typeface="Comic Sans MS" pitchFamily="66" charset="0"/>
              </a:rPr>
              <a:t>ed</a:t>
            </a:r>
            <a:r>
              <a:rPr lang="en-US" sz="1400" dirty="0">
                <a:latin typeface="Comic Sans MS" pitchFamily="66" charset="0"/>
              </a:rPr>
              <a:t>], </a:t>
            </a:r>
            <a:r>
              <a:rPr lang="en-US" sz="1400" dirty="0">
                <a:solidFill>
                  <a:srgbClr val="0070C0"/>
                </a:solidFill>
                <a:latin typeface="Comic Sans MS" pitchFamily="66" charset="0"/>
              </a:rPr>
              <a:t>-</a:t>
            </a:r>
            <a:r>
              <a:rPr lang="en-US" sz="1400" b="1" u="sng" dirty="0" err="1">
                <a:solidFill>
                  <a:srgbClr val="0070C0"/>
                </a:solidFill>
                <a:latin typeface="Comic Sans MS" pitchFamily="66" charset="0"/>
              </a:rPr>
              <a:t>in</a:t>
            </a:r>
            <a:r>
              <a:rPr lang="en-US" sz="1400" b="1" dirty="0" err="1">
                <a:solidFill>
                  <a:srgbClr val="0070C0"/>
                </a:solidFill>
                <a:latin typeface="Comic Sans MS" pitchFamily="66" charset="0"/>
              </a:rPr>
              <a:t>g</a:t>
            </a:r>
            <a:r>
              <a:rPr lang="en-US" sz="1400" dirty="0">
                <a:latin typeface="Comic Sans MS" pitchFamily="66" charset="0"/>
              </a:rPr>
              <a:t>).</a:t>
            </a:r>
          </a:p>
        </p:txBody>
      </p:sp>
      <p:sp>
        <p:nvSpPr>
          <p:cNvPr id="17" name="Rectangle 16"/>
          <p:cNvSpPr/>
          <p:nvPr/>
        </p:nvSpPr>
        <p:spPr>
          <a:xfrm>
            <a:off x="219456" y="762000"/>
            <a:ext cx="4229102" cy="954107"/>
          </a:xfrm>
          <a:prstGeom prst="rect">
            <a:avLst/>
          </a:prstGeom>
          <a:solidFill>
            <a:srgbClr val="AFDDFF"/>
          </a:solidFill>
          <a:scene3d>
            <a:camera prst="orthographicFront"/>
            <a:lightRig rig="threePt" dir="t"/>
          </a:scene3d>
          <a:sp3d>
            <a:bevelT w="152400" h="50800" prst="softRound"/>
          </a:sp3d>
        </p:spPr>
        <p:txBody>
          <a:bodyPr wrap="square">
            <a:spAutoFit/>
            <a:sp3d extrusionH="57150">
              <a:bevelT w="38100" h="38100"/>
            </a:sp3d>
          </a:bodyPr>
          <a:lstStyle/>
          <a:p>
            <a:r>
              <a:rPr lang="en-US" sz="1400" b="1" dirty="0">
                <a:solidFill>
                  <a:srgbClr val="0070C0"/>
                </a:solidFill>
                <a:latin typeface="Comic Sans MS" pitchFamily="66" charset="0"/>
              </a:rPr>
              <a:t>Gen 19:3  </a:t>
            </a:r>
            <a:r>
              <a:rPr lang="en-US" sz="1400" dirty="0">
                <a:latin typeface="Comic Sans MS" pitchFamily="66" charset="0"/>
              </a:rPr>
              <a:t>And </a:t>
            </a:r>
            <a:r>
              <a:rPr lang="en-US" sz="1400">
                <a:latin typeface="Comic Sans MS" pitchFamily="66" charset="0"/>
              </a:rPr>
              <a:t>[Lot] </a:t>
            </a:r>
            <a:r>
              <a:rPr lang="en-US" sz="1400" dirty="0">
                <a:latin typeface="Comic Sans MS" pitchFamily="66" charset="0"/>
              </a:rPr>
              <a:t>pressed upon them greatly; </a:t>
            </a:r>
            <a:br>
              <a:rPr lang="en-US" sz="1400" dirty="0">
                <a:latin typeface="Comic Sans MS" pitchFamily="66" charset="0"/>
              </a:rPr>
            </a:br>
            <a:r>
              <a:rPr lang="en-US" sz="1400" dirty="0">
                <a:latin typeface="Comic Sans MS" pitchFamily="66" charset="0"/>
              </a:rPr>
              <a:t>and they turned in unto him, and entered into his house; and he made them a </a:t>
            </a:r>
            <a:r>
              <a:rPr lang="en-US" sz="1400" b="1" u="sng" dirty="0">
                <a:solidFill>
                  <a:srgbClr val="0070C0"/>
                </a:solidFill>
                <a:latin typeface="Comic Sans MS" pitchFamily="66" charset="0"/>
              </a:rPr>
              <a:t>feast</a:t>
            </a:r>
            <a:r>
              <a:rPr lang="en-US" sz="1400" dirty="0">
                <a:solidFill>
                  <a:srgbClr val="0070C0"/>
                </a:solidFill>
                <a:latin typeface="Comic Sans MS" pitchFamily="66" charset="0"/>
              </a:rPr>
              <a:t>, </a:t>
            </a:r>
            <a:r>
              <a:rPr lang="en-US" sz="1400" dirty="0">
                <a:latin typeface="Comic Sans MS" pitchFamily="66" charset="0"/>
              </a:rPr>
              <a:t>and did </a:t>
            </a:r>
            <a:r>
              <a:rPr lang="en-US" sz="1400" b="1" dirty="0">
                <a:solidFill>
                  <a:srgbClr val="0070C0"/>
                </a:solidFill>
                <a:latin typeface="Comic Sans MS" pitchFamily="66" charset="0"/>
              </a:rPr>
              <a:t>bake </a:t>
            </a:r>
            <a:r>
              <a:rPr lang="en-US" sz="1400" b="1" dirty="0">
                <a:solidFill>
                  <a:schemeClr val="accent3">
                    <a:lumMod val="50000"/>
                  </a:schemeClr>
                </a:solidFill>
                <a:latin typeface="Comic Sans MS" pitchFamily="66" charset="0"/>
              </a:rPr>
              <a:t>unleavened bread, </a:t>
            </a:r>
            <a:r>
              <a:rPr lang="en-US" sz="1400" b="1" dirty="0">
                <a:solidFill>
                  <a:srgbClr val="0070C0"/>
                </a:solidFill>
                <a:latin typeface="Comic Sans MS" pitchFamily="66" charset="0"/>
              </a:rPr>
              <a:t>and they did eat</a:t>
            </a:r>
            <a:r>
              <a:rPr lang="en-US" sz="1400" dirty="0">
                <a:solidFill>
                  <a:srgbClr val="0070C0"/>
                </a:solidFill>
                <a:latin typeface="Comic Sans MS" pitchFamily="66" charset="0"/>
              </a:rPr>
              <a:t>.</a:t>
            </a:r>
          </a:p>
        </p:txBody>
      </p:sp>
      <p:sp>
        <p:nvSpPr>
          <p:cNvPr id="18" name="Rectangle 17"/>
          <p:cNvSpPr/>
          <p:nvPr/>
        </p:nvSpPr>
        <p:spPr>
          <a:xfrm>
            <a:off x="75137" y="6211669"/>
            <a:ext cx="8992664" cy="646331"/>
          </a:xfrm>
          <a:prstGeom prst="rect">
            <a:avLst/>
          </a:prstGeom>
          <a:noFill/>
        </p:spPr>
        <p:txBody>
          <a:bodyPr wrap="square" lIns="91440" tIns="45720" rIns="91440" bIns="45720">
            <a:spAutoFit/>
          </a:bodyPr>
          <a:lstStyle/>
          <a:p>
            <a:pPr algn="ctr"/>
            <a:r>
              <a:rPr lang="en-US" b="1" cap="none" spc="0" dirty="0">
                <a:ln w="1905"/>
                <a:solidFill>
                  <a:srgbClr val="006600"/>
                </a:solidFill>
                <a:effectLst>
                  <a:innerShdw blurRad="69850" dist="43180" dir="5400000">
                    <a:srgbClr val="000000">
                      <a:alpha val="65000"/>
                    </a:srgbClr>
                  </a:innerShdw>
                </a:effectLst>
              </a:rPr>
              <a:t>On Abib 13 </a:t>
            </a:r>
            <a:r>
              <a:rPr lang="en-US" sz="1400" b="1" cap="none" spc="0" dirty="0">
                <a:ln w="1905"/>
                <a:solidFill>
                  <a:srgbClr val="006600"/>
                </a:solidFill>
                <a:effectLst>
                  <a:innerShdw blurRad="69850" dist="43180" dir="5400000">
                    <a:srgbClr val="000000">
                      <a:alpha val="65000"/>
                    </a:srgbClr>
                  </a:innerShdw>
                </a:effectLst>
              </a:rPr>
              <a:t>(in Matt, Mark, Luke) </a:t>
            </a:r>
            <a:r>
              <a:rPr lang="en-US" b="1" dirty="0">
                <a:ln w="1905"/>
                <a:solidFill>
                  <a:srgbClr val="006600"/>
                </a:solidFill>
                <a:effectLst>
                  <a:innerShdw blurRad="69850" dist="43180" dir="5400000">
                    <a:srgbClr val="000000">
                      <a:alpha val="65000"/>
                    </a:srgbClr>
                  </a:innerShdw>
                </a:effectLst>
              </a:rPr>
              <a:t>the disciples asked where to prepare the Passover – for</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u="sng" cap="none" spc="0" dirty="0">
                <a:ln w="1905"/>
                <a:solidFill>
                  <a:srgbClr val="FF0000"/>
                </a:solidFill>
                <a:effectLst>
                  <a:innerShdw blurRad="69850" dist="43180" dir="5400000">
                    <a:srgbClr val="000000">
                      <a:alpha val="65000"/>
                    </a:srgbClr>
                  </a:innerShdw>
                </a:effectLst>
              </a:rPr>
              <a:t>the</a:t>
            </a:r>
            <a:r>
              <a:rPr lang="en-US" b="1" cap="none" spc="0" dirty="0">
                <a:ln w="1905"/>
                <a:solidFill>
                  <a:srgbClr val="FF0000"/>
                </a:solidFill>
                <a:effectLst>
                  <a:innerShdw blurRad="69850" dist="43180" dir="5400000">
                    <a:srgbClr val="000000">
                      <a:alpha val="65000"/>
                    </a:srgbClr>
                  </a:innerShdw>
                </a:effectLst>
              </a:rPr>
              <a:t> [Abib 14] </a:t>
            </a:r>
            <a:r>
              <a:rPr lang="en-US" b="1" u="sng" cap="none" spc="0" dirty="0">
                <a:ln w="1905"/>
                <a:solidFill>
                  <a:srgbClr val="FF0000"/>
                </a:solidFill>
                <a:effectLst>
                  <a:innerShdw blurRad="69850" dist="43180" dir="5400000">
                    <a:srgbClr val="000000">
                      <a:alpha val="65000"/>
                    </a:srgbClr>
                  </a:innerShdw>
                </a:effectLst>
              </a:rPr>
              <a:t>FEAST</a:t>
            </a: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a:t>
            </a:r>
            <a:r>
              <a:rPr lang="en-US" b="1" cap="none" spc="0" dirty="0">
                <a:ln w="1905"/>
                <a:solidFill>
                  <a:srgbClr val="FF0000"/>
                </a:solidFill>
                <a:effectLst>
                  <a:innerShdw blurRad="69850" dist="43180" dir="5400000">
                    <a:srgbClr val="000000">
                      <a:alpha val="65000"/>
                    </a:srgbClr>
                  </a:innerShdw>
                </a:effectLst>
              </a:rPr>
              <a:t>y</a:t>
            </a: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a:t>
            </a:r>
            <a:r>
              <a:rPr lang="en-US" b="1" u="sng" cap="none" spc="0" dirty="0">
                <a:ln w="1905"/>
                <a:solidFill>
                  <a:srgbClr val="FF0000"/>
                </a:solidFill>
                <a:effectLst>
                  <a:innerShdw blurRad="69850" dist="43180" dir="5400000">
                    <a:srgbClr val="000000">
                      <a:alpha val="65000"/>
                    </a:srgbClr>
                  </a:innerShdw>
                </a:effectLst>
              </a:rPr>
              <a:t>u</a:t>
            </a: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nleavened </a:t>
            </a:r>
            <a:r>
              <a:rPr lang="en-US" b="1" u="sng" cap="none" spc="0" dirty="0">
                <a:ln w="1905"/>
                <a:solidFill>
                  <a:srgbClr val="FF0000"/>
                </a:solidFill>
                <a:effectLst>
                  <a:innerShdw blurRad="69850" dist="43180" dir="5400000">
                    <a:srgbClr val="000000">
                      <a:alpha val="65000"/>
                    </a:srgbClr>
                  </a:innerShdw>
                </a:effectLst>
              </a:rPr>
              <a:t>b</a:t>
            </a: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 that </a:t>
            </a:r>
            <a:r>
              <a:rPr lang="en-US" b="1" u="sng" cap="none" spc="0" dirty="0">
                <a:ln w="1905"/>
                <a:solidFill>
                  <a:srgbClr val="FF0000"/>
                </a:solidFill>
                <a:effectLst>
                  <a:innerShdw blurRad="69850" dist="43180" dir="5400000">
                    <a:srgbClr val="000000">
                      <a:alpha val="65000"/>
                    </a:srgbClr>
                  </a:innerShdw>
                </a:effectLst>
              </a:rPr>
              <a:t>was</a:t>
            </a: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cap="none" spc="0" dirty="0">
                <a:ln w="1905"/>
                <a:solidFill>
                  <a:srgbClr val="006600"/>
                </a:solidFill>
                <a:effectLst>
                  <a:innerShdw blurRad="69850" dist="43180" dir="5400000">
                    <a:srgbClr val="000000">
                      <a:alpha val="65000"/>
                    </a:srgbClr>
                  </a:innerShdw>
                </a:effectLst>
              </a:rPr>
              <a:t>approaching.</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Rectangle 18"/>
          <p:cNvSpPr/>
          <p:nvPr/>
        </p:nvSpPr>
        <p:spPr>
          <a:xfrm>
            <a:off x="1642869" y="3942233"/>
            <a:ext cx="7189621" cy="46166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2400" b="1" u="sng"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F</a:t>
            </a:r>
            <a:r>
              <a:rPr lang="en-US" sz="2400" b="1"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estival of </a:t>
            </a:r>
            <a:r>
              <a:rPr lang="en-US" sz="2400" b="1" u="sng"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U</a:t>
            </a:r>
            <a:r>
              <a:rPr lang="en-US" sz="2400" b="1"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nleavened </a:t>
            </a:r>
            <a:r>
              <a:rPr lang="en-US" sz="2400" b="1" u="sng"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B</a:t>
            </a:r>
            <a:r>
              <a:rPr lang="en-US" sz="2400" b="1" cap="none" spc="0" dirty="0">
                <a:ln w="1905"/>
                <a:solidFill>
                  <a:schemeClr val="accent6">
                    <a:lumMod val="75000"/>
                  </a:schemeClr>
                </a:solidFill>
                <a:effectLst>
                  <a:innerShdw blurRad="69850" dist="43180" dir="5400000">
                    <a:srgbClr val="000000">
                      <a:alpha val="65000"/>
                    </a:srgbClr>
                  </a:innerShdw>
                </a:effectLst>
                <a:latin typeface="Comic Sans MS" pitchFamily="66" charset="0"/>
              </a:rPr>
              <a:t>read</a:t>
            </a:r>
          </a:p>
        </p:txBody>
      </p:sp>
      <p:sp>
        <p:nvSpPr>
          <p:cNvPr id="20" name="TextBox 19"/>
          <p:cNvSpPr txBox="1"/>
          <p:nvPr/>
        </p:nvSpPr>
        <p:spPr>
          <a:xfrm>
            <a:off x="1642870" y="4742688"/>
            <a:ext cx="3310130" cy="338554"/>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600" b="1" dirty="0">
                <a:solidFill>
                  <a:schemeClr val="accent3">
                    <a:lumMod val="50000"/>
                  </a:schemeClr>
                </a:solidFill>
                <a:latin typeface="Comic Sans MS" pitchFamily="66" charset="0"/>
              </a:rPr>
              <a:t>H2282 “chag” Festival of ULB</a:t>
            </a:r>
          </a:p>
        </p:txBody>
      </p:sp>
      <p:sp>
        <p:nvSpPr>
          <p:cNvPr id="21" name="Rounded Rectangular Callout 20"/>
          <p:cNvSpPr/>
          <p:nvPr/>
        </p:nvSpPr>
        <p:spPr>
          <a:xfrm>
            <a:off x="290589" y="1974794"/>
            <a:ext cx="1176528" cy="1115117"/>
          </a:xfrm>
          <a:prstGeom prst="wedgeRoundRectCallout">
            <a:avLst>
              <a:gd name="adj1" fmla="val 54662"/>
              <a:gd name="adj2" fmla="val 80356"/>
              <a:gd name="adj3" fmla="val 16667"/>
            </a:avLst>
          </a:prstGeom>
          <a:solidFill>
            <a:schemeClr val="accent2"/>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b="1" dirty="0"/>
              <a:t>This </a:t>
            </a:r>
            <a:r>
              <a:rPr lang="en-CA" b="1" u="sng" dirty="0"/>
              <a:t>is</a:t>
            </a:r>
            <a:r>
              <a:rPr lang="en-CA" b="1" dirty="0"/>
              <a:t> Exo 12:18</a:t>
            </a:r>
            <a:r>
              <a:rPr lang="en-CA" b="1" u="sng" dirty="0"/>
              <a:t>b</a:t>
            </a:r>
            <a:r>
              <a:rPr lang="en-CA" b="1" dirty="0"/>
              <a:t>!</a:t>
            </a:r>
          </a:p>
        </p:txBody>
      </p:sp>
    </p:spTree>
    <p:extLst>
      <p:ext uri="{BB962C8B-B14F-4D97-AF65-F5344CB8AC3E}">
        <p14:creationId xmlns:p14="http://schemas.microsoft.com/office/powerpoint/2010/main" val="1009201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500"/>
                                        <p:tgtEl>
                                          <p:spTgt spid="8"/>
                                        </p:tgtEl>
                                      </p:cBhvr>
                                    </p:animEffect>
                                  </p:childTnLst>
                                </p:cTn>
                              </p:par>
                            </p:childTnLst>
                          </p:cTn>
                        </p:par>
                        <p:par>
                          <p:cTn id="17" fill="hold">
                            <p:stCondLst>
                              <p:cond delay="2500"/>
                            </p:stCondLst>
                            <p:childTnLst>
                              <p:par>
                                <p:cTn id="18" presetID="16" presetClass="entr" presetSubtype="2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1750"/>
                                        <p:tgtEl>
                                          <p:spTgt spid="12"/>
                                        </p:tgtEl>
                                      </p:cBhvr>
                                    </p:animEffect>
                                  </p:childTnLst>
                                </p:cTn>
                              </p:par>
                            </p:childTnLst>
                          </p:cTn>
                        </p:par>
                        <p:par>
                          <p:cTn id="21" fill="hold">
                            <p:stCondLst>
                              <p:cond delay="4250"/>
                            </p:stCondLst>
                            <p:childTnLst>
                              <p:par>
                                <p:cTn id="22" presetID="22" presetClass="entr" presetSubtype="8" fill="hold"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1500"/>
                                        <p:tgtEl>
                                          <p:spTgt spid="19">
                                            <p:txEl>
                                              <p:pRg st="0" end="0"/>
                                            </p:txEl>
                                          </p:spTgt>
                                        </p:tgtEl>
                                      </p:cBhvr>
                                    </p:animEffect>
                                  </p:childTnLst>
                                </p:cTn>
                              </p:par>
                            </p:childTnLst>
                          </p:cTn>
                        </p:par>
                        <p:par>
                          <p:cTn id="25" fill="hold">
                            <p:stCondLst>
                              <p:cond delay="5750"/>
                            </p:stCondLst>
                            <p:childTnLst>
                              <p:par>
                                <p:cTn id="26" presetID="42" presetClass="entr" presetSubtype="0" fill="hold" grpId="0" nodeType="after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7750"/>
                            </p:stCondLst>
                            <p:childTnLst>
                              <p:par>
                                <p:cTn id="32" presetID="22" presetClass="entr" presetSubtype="4" fill="hold" grpId="0" nodeType="after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1500"/>
                                        <p:tgtEl>
                                          <p:spTgt spid="5"/>
                                        </p:tgtEl>
                                      </p:cBhvr>
                                    </p:animEffect>
                                  </p:childTnLst>
                                </p:cTn>
                              </p:par>
                            </p:childTnLst>
                          </p:cTn>
                        </p:par>
                        <p:par>
                          <p:cTn id="35" fill="hold">
                            <p:stCondLst>
                              <p:cond delay="10250"/>
                            </p:stCondLst>
                            <p:childTnLst>
                              <p:par>
                                <p:cTn id="36" presetID="22" presetClass="entr" presetSubtype="8" fill="hold" nodeType="afterEffect">
                                  <p:stCondLst>
                                    <p:cond delay="300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500"/>
                                        <p:tgtEl>
                                          <p:spTgt spid="9"/>
                                        </p:tgtEl>
                                      </p:cBhvr>
                                    </p:animEffect>
                                  </p:childTnLst>
                                </p:cTn>
                              </p:par>
                            </p:childTnLst>
                          </p:cTn>
                        </p:par>
                        <p:par>
                          <p:cTn id="39" fill="hold">
                            <p:stCondLst>
                              <p:cond delay="14750"/>
                            </p:stCondLst>
                            <p:childTnLst>
                              <p:par>
                                <p:cTn id="40" presetID="16" presetClass="entr" presetSubtype="2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125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up)">
                                      <p:cBhvr>
                                        <p:cTn id="47" dur="1500"/>
                                        <p:tgtEl>
                                          <p:spTgt spid="3"/>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left)">
                                      <p:cBhvr>
                                        <p:cTn id="50" dur="1500"/>
                                        <p:tgtEl>
                                          <p:spTgt spid="13">
                                            <p:txEl>
                                              <p:pRg st="0" end="0"/>
                                            </p:txEl>
                                          </p:spTgt>
                                        </p:tgtEl>
                                      </p:cBhvr>
                                    </p:animEffect>
                                  </p:childTnLst>
                                </p:cTn>
                              </p:par>
                            </p:childTnLst>
                          </p:cTn>
                        </p:par>
                        <p:par>
                          <p:cTn id="51" fill="hold">
                            <p:stCondLst>
                              <p:cond delay="1500"/>
                            </p:stCondLst>
                            <p:childTnLst>
                              <p:par>
                                <p:cTn id="52" presetID="22" presetClass="entr" presetSubtype="1" fill="hold" grpId="0" nodeType="afterEffect">
                                  <p:stCondLst>
                                    <p:cond delay="100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175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4" grpId="0" animBg="1"/>
      <p:bldP spid="15" grpId="0" animBg="1"/>
      <p:bldP spid="18" grpId="0"/>
      <p:bldP spid="20"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34</a:t>
            </a:fld>
            <a:endParaRPr lang="en-US"/>
          </a:p>
        </p:txBody>
      </p:sp>
      <p:sp>
        <p:nvSpPr>
          <p:cNvPr id="3" name="Slide Number Placeholder 1"/>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solidFill>
                  <a:schemeClr val="bg1">
                    <a:lumMod val="85000"/>
                  </a:schemeClr>
                </a:solidFill>
              </a:rPr>
              <a:pPr/>
              <a:t>34</a:t>
            </a:fld>
            <a:endParaRPr lang="en-US" dirty="0">
              <a:solidFill>
                <a:schemeClr val="bg1">
                  <a:lumMod val="85000"/>
                </a:schemeClr>
              </a:solidFill>
            </a:endParaRPr>
          </a:p>
        </p:txBody>
      </p:sp>
      <p:pic>
        <p:nvPicPr>
          <p:cNvPr id="4" name="Picture 3" descr="C:\Users\Rae\Desktop\Gospel-Of-Joh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 y="272709"/>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Content Placeholder 6"/>
          <p:cNvSpPr txBox="1">
            <a:spLocks/>
          </p:cNvSpPr>
          <p:nvPr/>
        </p:nvSpPr>
        <p:spPr>
          <a:xfrm>
            <a:off x="4251959" y="562529"/>
            <a:ext cx="4572001" cy="5638800"/>
          </a:xfrm>
          <a:prstGeom prst="rect">
            <a:avLst/>
          </a:prstGeom>
          <a:blipFill>
            <a:blip r:embed="rId4">
              <a:alphaModFix amt="91000"/>
            </a:blip>
            <a:stretch>
              <a:fillRect/>
            </a:stretch>
          </a:blipFill>
          <a:scene3d>
            <a:camera prst="orthographicFront"/>
            <a:lightRig rig="threePt" dir="t"/>
          </a:scene3d>
          <a:sp3d>
            <a:bevelT w="152400" h="50800" prst="softRound"/>
          </a:sp3d>
        </p:spPr>
        <p:txBody>
          <a:bodyPr vert="horz" lIns="91440" tIns="45720" rIns="91440" bIns="45720" rtlCol="0">
            <a:noAutofit/>
            <a:sp3d extrusionH="57150">
              <a:bevelT w="57150" h="38100" prst="artDeco"/>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000" b="1" dirty="0">
                <a:solidFill>
                  <a:schemeClr val="tx2">
                    <a:lumMod val="50000"/>
                  </a:schemeClr>
                </a:solidFill>
              </a:rPr>
              <a:t>In many studies one must: </a:t>
            </a:r>
          </a:p>
          <a:p>
            <a:pPr marL="502920" indent="-457200">
              <a:buFont typeface="Georgia" pitchFamily="18" charset="0"/>
              <a:buAutoNum type="arabicPeriod"/>
            </a:pPr>
            <a:r>
              <a:rPr lang="en-US" sz="2000" b="1" dirty="0">
                <a:solidFill>
                  <a:schemeClr val="tx2">
                    <a:lumMod val="50000"/>
                  </a:schemeClr>
                </a:solidFill>
              </a:rPr>
              <a:t>Watch the Content.</a:t>
            </a:r>
          </a:p>
          <a:p>
            <a:pPr marL="502920" indent="-457200">
              <a:buFont typeface="Georgia" pitchFamily="18" charset="0"/>
              <a:buAutoNum type="arabicPeriod"/>
            </a:pPr>
            <a:r>
              <a:rPr lang="en-US" sz="2000" b="1" dirty="0">
                <a:solidFill>
                  <a:schemeClr val="tx2">
                    <a:lumMod val="50000"/>
                  </a:schemeClr>
                </a:solidFill>
              </a:rPr>
              <a:t>Watch the Context especially with words like “</a:t>
            </a:r>
            <a:r>
              <a:rPr lang="en-US" sz="2000" b="1" dirty="0">
                <a:solidFill>
                  <a:srgbClr val="0070C0"/>
                </a:solidFill>
              </a:rPr>
              <a:t>a</a:t>
            </a:r>
            <a:r>
              <a:rPr lang="en-US" sz="2000" b="1" dirty="0">
                <a:solidFill>
                  <a:schemeClr val="tx2">
                    <a:lumMod val="50000"/>
                  </a:schemeClr>
                </a:solidFill>
              </a:rPr>
              <a:t>” and “</a:t>
            </a:r>
            <a:r>
              <a:rPr lang="en-US" sz="2000" b="1" dirty="0">
                <a:solidFill>
                  <a:srgbClr val="C00000"/>
                </a:solidFill>
              </a:rPr>
              <a:t>the</a:t>
            </a:r>
            <a:r>
              <a:rPr lang="en-US" sz="2000" b="1" dirty="0">
                <a:solidFill>
                  <a:schemeClr val="tx2">
                    <a:lumMod val="50000"/>
                  </a:schemeClr>
                </a:solidFill>
              </a:rPr>
              <a:t>” … as these words will cause a difference in the final context.</a:t>
            </a:r>
          </a:p>
          <a:p>
            <a:pPr marL="502920" indent="-457200">
              <a:buFont typeface="Georgia" pitchFamily="18" charset="0"/>
              <a:buAutoNum type="arabicPeriod"/>
            </a:pPr>
            <a:r>
              <a:rPr lang="en-US" sz="2000" b="1" dirty="0">
                <a:solidFill>
                  <a:schemeClr val="tx2">
                    <a:lumMod val="50000"/>
                  </a:schemeClr>
                </a:solidFill>
              </a:rPr>
              <a:t>Compare other versions of Scripture.</a:t>
            </a:r>
          </a:p>
          <a:p>
            <a:pPr marL="502920" indent="-457200">
              <a:buFont typeface="Georgia" pitchFamily="18" charset="0"/>
              <a:buAutoNum type="arabicPeriod"/>
            </a:pPr>
            <a:r>
              <a:rPr lang="en-US" sz="2000" b="1" dirty="0">
                <a:solidFill>
                  <a:schemeClr val="tx2">
                    <a:lumMod val="50000"/>
                  </a:schemeClr>
                </a:solidFill>
              </a:rPr>
              <a:t>Bible Versions that may have italicized words &amp; capital letters </a:t>
            </a:r>
            <a:r>
              <a:rPr lang="en-US" sz="2000" b="1" dirty="0">
                <a:solidFill>
                  <a:srgbClr val="C00000"/>
                </a:solidFill>
              </a:rPr>
              <a:t>where they do not belong </a:t>
            </a:r>
            <a:r>
              <a:rPr lang="en-US" sz="2000" b="1" dirty="0">
                <a:solidFill>
                  <a:schemeClr val="tx2">
                    <a:lumMod val="50000"/>
                  </a:schemeClr>
                </a:solidFill>
              </a:rPr>
              <a:t>can </a:t>
            </a:r>
            <a:r>
              <a:rPr lang="en-US" sz="2000" b="1" u="sng" dirty="0">
                <a:solidFill>
                  <a:schemeClr val="tx2">
                    <a:lumMod val="50000"/>
                  </a:schemeClr>
                </a:solidFill>
              </a:rPr>
              <a:t>lead</a:t>
            </a:r>
            <a:r>
              <a:rPr lang="en-US" sz="2000" b="1" dirty="0">
                <a:solidFill>
                  <a:schemeClr val="tx2">
                    <a:lumMod val="50000"/>
                  </a:schemeClr>
                </a:solidFill>
              </a:rPr>
              <a:t> to a different context if </a:t>
            </a:r>
            <a:br>
              <a:rPr lang="en-US" sz="2000" b="1" dirty="0">
                <a:solidFill>
                  <a:schemeClr val="tx2">
                    <a:lumMod val="50000"/>
                  </a:schemeClr>
                </a:solidFill>
              </a:rPr>
            </a:br>
            <a:r>
              <a:rPr lang="en-US" sz="2000" b="1" dirty="0">
                <a:solidFill>
                  <a:schemeClr val="tx2">
                    <a:lumMod val="50000"/>
                  </a:schemeClr>
                </a:solidFill>
              </a:rPr>
              <a:t>one is not paying attention.</a:t>
            </a:r>
          </a:p>
          <a:p>
            <a:pPr marL="502920" indent="-457200">
              <a:buFont typeface="Georgia" pitchFamily="18" charset="0"/>
              <a:buAutoNum type="arabicPeriod"/>
            </a:pPr>
            <a:r>
              <a:rPr lang="en-US" sz="2000" b="1" dirty="0">
                <a:solidFill>
                  <a:schemeClr val="tx2">
                    <a:lumMod val="50000"/>
                  </a:schemeClr>
                </a:solidFill>
              </a:rPr>
              <a:t>Be sure to check and see what John has to say, as often his Gospel solves the controversy.</a:t>
            </a:r>
            <a:endParaRPr lang="en-US" sz="2000" dirty="0">
              <a:solidFill>
                <a:schemeClr val="tx2">
                  <a:lumMod val="50000"/>
                </a:schemeClr>
              </a:solidFill>
            </a:endParaRPr>
          </a:p>
        </p:txBody>
      </p:sp>
      <p:sp>
        <p:nvSpPr>
          <p:cNvPr id="6" name="Cloud 5">
            <a:extLst>
              <a:ext uri="{FF2B5EF4-FFF2-40B4-BE49-F238E27FC236}">
                <a16:creationId xmlns:a16="http://schemas.microsoft.com/office/drawing/2014/main" id="{4501FAEC-A0B2-8A48-F396-3192CAC15CAF}"/>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D6235222-33C9-4A3C-54AB-FBAD504A1070}"/>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49D8B-4408-FD51-896E-47BC172C7F76}"/>
              </a:ext>
            </a:extLst>
          </p:cNvPr>
          <p:cNvSpPr/>
          <p:nvPr/>
        </p:nvSpPr>
        <p:spPr>
          <a:xfrm>
            <a:off x="457200" y="5103674"/>
            <a:ext cx="3666308" cy="1754326"/>
          </a:xfrm>
          <a:prstGeom prst="rect">
            <a:avLst/>
          </a:prstGeom>
          <a:noFill/>
        </p:spPr>
        <p:txBody>
          <a:bodyPr wrap="square" lIns="91440" tIns="45720" rIns="91440" bIns="45720">
            <a:spAutoFit/>
            <a:scene3d>
              <a:camera prst="isometricOffAxis1Right"/>
              <a:lightRig rig="threePt" dir="t"/>
            </a:scene3d>
          </a:bodyPr>
          <a:lstStyle/>
          <a:p>
            <a:pPr algn="ctr"/>
            <a:r>
              <a:rPr lang="en-US" sz="5400" b="1" cap="none" spc="0" dirty="0">
                <a:ln w="1905"/>
                <a:solidFill>
                  <a:schemeClr val="accent4">
                    <a:lumMod val="60000"/>
                    <a:lumOff val="40000"/>
                  </a:schemeClr>
                </a:solidFill>
                <a:effectLst>
                  <a:innerShdw blurRad="69850" dist="43180" dir="5400000">
                    <a:srgbClr val="000000">
                      <a:alpha val="65000"/>
                    </a:srgbClr>
                  </a:innerShdw>
                </a:effectLst>
                <a:latin typeface="Edwardian Script ITC" pitchFamily="66" charset="0"/>
              </a:rPr>
              <a:t>The End of the Introduction </a:t>
            </a:r>
          </a:p>
        </p:txBody>
      </p:sp>
    </p:spTree>
    <p:extLst>
      <p:ext uri="{BB962C8B-B14F-4D97-AF65-F5344CB8AC3E}">
        <p14:creationId xmlns:p14="http://schemas.microsoft.com/office/powerpoint/2010/main" val="1067334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500"/>
                                        <p:tgtEl>
                                          <p:spTgt spid="5">
                                            <p:txEl>
                                              <p:pRg st="1" end="1"/>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1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1500"/>
                                        <p:tgtEl>
                                          <p:spTgt spid="5">
                                            <p:txEl>
                                              <p:pRg st="3" end="3"/>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1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left)">
                                      <p:cBhvr>
                                        <p:cTn id="25" dur="1500"/>
                                        <p:tgtEl>
                                          <p:spTgt spid="5">
                                            <p:txEl>
                                              <p:pRg st="5" end="5"/>
                                            </p:txEl>
                                          </p:spTgt>
                                        </p:tgtEl>
                                      </p:cBhvr>
                                    </p:animEffect>
                                  </p:childTnLst>
                                </p:cTn>
                              </p:par>
                            </p:childTnLst>
                          </p:cTn>
                        </p:par>
                        <p:par>
                          <p:cTn id="26" fill="hold">
                            <p:stCondLst>
                              <p:cond delay="1500"/>
                            </p:stCondLst>
                            <p:childTnLst>
                              <p:par>
                                <p:cTn id="27" presetID="22" presetClass="entr" presetSubtype="8" fill="hold" grpId="0" nodeType="afterEffect">
                                  <p:stCondLst>
                                    <p:cond delay="1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35</a:t>
            </a:fld>
            <a:endParaRPr lang="en-US" dirty="0">
              <a:solidFill>
                <a:schemeClr val="bg1">
                  <a:lumMod val="85000"/>
                </a:schemeClr>
              </a:solidFill>
            </a:endParaRPr>
          </a:p>
        </p:txBody>
      </p:sp>
      <p:sp>
        <p:nvSpPr>
          <p:cNvPr id="3" name="Rectangle 2"/>
          <p:cNvSpPr/>
          <p:nvPr/>
        </p:nvSpPr>
        <p:spPr>
          <a:xfrm>
            <a:off x="-178645" y="259140"/>
            <a:ext cx="9490286" cy="2308324"/>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1</a:t>
            </a:r>
            <a:r>
              <a:rPr lang="en-US" sz="4800" b="1" baseline="30000" dirty="0">
                <a:ln/>
                <a:solidFill>
                  <a:schemeClr val="accent3"/>
                </a:solidFill>
              </a:rPr>
              <a:t>st</a:t>
            </a:r>
            <a:r>
              <a:rPr lang="en-US" sz="4800" b="1" dirty="0">
                <a:ln/>
                <a:solidFill>
                  <a:schemeClr val="accent3"/>
                </a:solidFill>
              </a:rPr>
              <a:t> </a:t>
            </a:r>
            <a:r>
              <a:rPr lang="en-US" sz="4800" b="1" cap="none" spc="0" dirty="0">
                <a:ln/>
                <a:solidFill>
                  <a:schemeClr val="accent3"/>
                </a:solidFill>
                <a:effectLst/>
              </a:rPr>
              <a:t>Witness for </a:t>
            </a:r>
            <a:br>
              <a:rPr lang="en-US" sz="4800" b="1" cap="none" spc="0" dirty="0">
                <a:ln/>
                <a:solidFill>
                  <a:schemeClr val="accent3"/>
                </a:solidFill>
                <a:effectLst/>
              </a:rPr>
            </a:br>
            <a:r>
              <a:rPr lang="en-US" sz="4800" b="1" cap="none" spc="0" dirty="0">
                <a:ln/>
                <a:solidFill>
                  <a:schemeClr val="accent3"/>
                </a:solidFill>
                <a:effectLst/>
              </a:rPr>
              <a:t>the “day” and “date” </a:t>
            </a:r>
            <a:br>
              <a:rPr lang="en-US" sz="4800" b="1" cap="none" spc="0" dirty="0">
                <a:ln/>
                <a:solidFill>
                  <a:schemeClr val="accent3"/>
                </a:solidFill>
                <a:effectLst/>
              </a:rPr>
            </a:br>
            <a:r>
              <a:rPr lang="en-US" sz="4800" b="1" cap="none" spc="0" dirty="0">
                <a:ln/>
                <a:solidFill>
                  <a:schemeClr val="accent3"/>
                </a:solidFill>
                <a:effectLst/>
              </a:rPr>
              <a:t>of Passover</a:t>
            </a:r>
            <a:endParaRPr lang="en-US" sz="4800" b="1" strike="sngStrike" cap="none" spc="0" dirty="0">
              <a:ln/>
              <a:solidFill>
                <a:schemeClr val="accent3"/>
              </a:solidFill>
              <a:effectLst/>
            </a:endParaRPr>
          </a:p>
        </p:txBody>
      </p:sp>
      <p:sp>
        <p:nvSpPr>
          <p:cNvPr id="5" name="Rectangle 4"/>
          <p:cNvSpPr/>
          <p:nvPr/>
        </p:nvSpPr>
        <p:spPr>
          <a:xfrm>
            <a:off x="3359765" y="5029200"/>
            <a:ext cx="5181004"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F0"/>
                </a:solidFill>
                <a:effectLst>
                  <a:outerShdw blurRad="50800" dist="39000" dir="5460000" algn="tl">
                    <a:srgbClr val="000000">
                      <a:alpha val="38000"/>
                    </a:srgbClr>
                  </a:outerShdw>
                </a:effectLst>
              </a:rPr>
              <a:t>John’s Gospel</a:t>
            </a:r>
            <a:br>
              <a:rPr lang="en-US" sz="3600" b="1" dirty="0">
                <a:ln w="11430"/>
                <a:solidFill>
                  <a:srgbClr val="00B0F0"/>
                </a:solidFill>
                <a:effectLst>
                  <a:outerShdw blurRad="50800" dist="39000" dir="5460000" algn="tl">
                    <a:srgbClr val="000000">
                      <a:alpha val="38000"/>
                    </a:srgbClr>
                  </a:outerShdw>
                </a:effectLst>
              </a:rPr>
            </a:br>
            <a:r>
              <a:rPr lang="en-US" sz="3600" b="1" dirty="0">
                <a:ln w="11430"/>
                <a:solidFill>
                  <a:srgbClr val="00B0F0"/>
                </a:solidFill>
                <a:effectLst>
                  <a:outerShdw blurRad="50800" dist="39000" dir="5460000" algn="tl">
                    <a:srgbClr val="000000">
                      <a:alpha val="38000"/>
                    </a:srgbClr>
                  </a:outerShdw>
                </a:effectLst>
              </a:rPr>
              <a:t>Chapters 13-18-19</a:t>
            </a:r>
            <a:endParaRPr lang="en-US" sz="2400" b="1" dirty="0">
              <a:ln w="11430"/>
              <a:solidFill>
                <a:srgbClr val="00B0F0"/>
              </a:solidFill>
              <a:effectLst>
                <a:outerShdw blurRad="50800" dist="39000" dir="5460000" algn="tl">
                  <a:srgbClr val="000000">
                    <a:alpha val="38000"/>
                  </a:srgbClr>
                </a:outerShdw>
              </a:effectLst>
            </a:endParaRPr>
          </a:p>
        </p:txBody>
      </p:sp>
      <p:sp>
        <p:nvSpPr>
          <p:cNvPr id="7" name="Content Placeholder 2"/>
          <p:cNvSpPr txBox="1">
            <a:spLocks/>
          </p:cNvSpPr>
          <p:nvPr/>
        </p:nvSpPr>
        <p:spPr>
          <a:xfrm>
            <a:off x="3518534" y="2676106"/>
            <a:ext cx="4863466" cy="2200693"/>
          </a:xfrm>
          <a:prstGeom prst="rect">
            <a:avLst/>
          </a:prstGeom>
          <a:blipFill>
            <a:blip r:embed="rId4"/>
            <a:stretch>
              <a:fillRect/>
            </a:stretch>
          </a:blip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Synoptic Gospels seem to have some challenging phrases. </a:t>
            </a:r>
          </a:p>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Let’s examine John.</a:t>
            </a: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
        <p:nvSpPr>
          <p:cNvPr id="8" name="Cloud 7">
            <a:extLst>
              <a:ext uri="{FF2B5EF4-FFF2-40B4-BE49-F238E27FC236}">
                <a16:creationId xmlns:a16="http://schemas.microsoft.com/office/drawing/2014/main" id="{F8C466BA-FCCD-496A-8A07-9ABF25821D5A}"/>
              </a:ext>
            </a:extLst>
          </p:cNvPr>
          <p:cNvSpPr/>
          <p:nvPr/>
        </p:nvSpPr>
        <p:spPr>
          <a:xfrm>
            <a:off x="9322527" y="25914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5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39469"/>
            <a:ext cx="9220200" cy="951131"/>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dirty="0"/>
              <a:t>Considering John’s Gospel</a:t>
            </a:r>
          </a:p>
        </p:txBody>
      </p:sp>
      <p:sp>
        <p:nvSpPr>
          <p:cNvPr id="10" name="Content Placeholder 2"/>
          <p:cNvSpPr>
            <a:spLocks noGrp="1"/>
          </p:cNvSpPr>
          <p:nvPr>
            <p:ph sz="quarter" idx="13"/>
          </p:nvPr>
        </p:nvSpPr>
        <p:spPr>
          <a:xfrm>
            <a:off x="457200" y="914400"/>
            <a:ext cx="8305800" cy="4800600"/>
          </a:xfrm>
        </p:spPr>
        <p:txBody>
          <a:bodyPr>
            <a:normAutofit fontScale="92500"/>
            <a:scene3d>
              <a:camera prst="orthographicFront"/>
              <a:lightRig rig="threePt" dir="t"/>
            </a:scene3d>
            <a:sp3d extrusionH="57150">
              <a:bevelT w="38100" h="38100" prst="angle"/>
            </a:sp3d>
          </a:bodyPr>
          <a:lstStyle/>
          <a:p>
            <a:pPr marL="45720" indent="0">
              <a:buNone/>
            </a:pPr>
            <a:r>
              <a:rPr lang="en-US" dirty="0"/>
              <a:t>Have you ever wondered why there are 4 Gospels for one story?  Have you ever wondered why John’s Gospel is different than the Synoptics?</a:t>
            </a:r>
          </a:p>
          <a:p>
            <a:r>
              <a:rPr lang="en-US" dirty="0"/>
              <a:t>Many scholars believe John wrote his Gospel late in the first century; </a:t>
            </a:r>
            <a:r>
              <a:rPr lang="en-US" b="1" i="1" u="sng" dirty="0">
                <a:solidFill>
                  <a:srgbClr val="FF0000"/>
                </a:solidFill>
              </a:rPr>
              <a:t>decades after the S</a:t>
            </a:r>
            <a:r>
              <a:rPr lang="en-US" b="1" i="1" dirty="0">
                <a:solidFill>
                  <a:srgbClr val="FF0000"/>
                </a:solidFill>
              </a:rPr>
              <a:t>y</a:t>
            </a:r>
            <a:r>
              <a:rPr lang="en-US" b="1" i="1" u="sng" dirty="0">
                <a:solidFill>
                  <a:srgbClr val="FF0000"/>
                </a:solidFill>
              </a:rPr>
              <a:t>no</a:t>
            </a:r>
            <a:r>
              <a:rPr lang="en-US" b="1" i="1" dirty="0">
                <a:solidFill>
                  <a:srgbClr val="FF0000"/>
                </a:solidFill>
              </a:rPr>
              <a:t>p</a:t>
            </a:r>
            <a:r>
              <a:rPr lang="en-US" b="1" i="1" u="sng" dirty="0">
                <a:solidFill>
                  <a:srgbClr val="FF0000"/>
                </a:solidFill>
              </a:rPr>
              <a:t>tic Gos</a:t>
            </a:r>
            <a:r>
              <a:rPr lang="en-US" b="1" i="1" dirty="0">
                <a:solidFill>
                  <a:srgbClr val="FF0000"/>
                </a:solidFill>
              </a:rPr>
              <a:t>p</a:t>
            </a:r>
            <a:r>
              <a:rPr lang="en-US" b="1" i="1" u="sng" dirty="0">
                <a:solidFill>
                  <a:srgbClr val="FF0000"/>
                </a:solidFill>
              </a:rPr>
              <a:t>els had been written</a:t>
            </a:r>
            <a:r>
              <a:rPr lang="en-US" dirty="0">
                <a:solidFill>
                  <a:srgbClr val="FF0000"/>
                </a:solidFill>
              </a:rPr>
              <a:t>.</a:t>
            </a:r>
            <a:r>
              <a:rPr lang="en-US" dirty="0"/>
              <a:t> </a:t>
            </a:r>
          </a:p>
          <a:p>
            <a:r>
              <a:rPr lang="en-US" b="1" dirty="0">
                <a:solidFill>
                  <a:srgbClr val="00B050"/>
                </a:solidFill>
              </a:rPr>
              <a:t>Greek-speaking Gentiles comprised a significant portion of the assembly </a:t>
            </a:r>
            <a:r>
              <a:rPr lang="en-US" sz="1700" b="1" dirty="0">
                <a:solidFill>
                  <a:srgbClr val="00B050"/>
                </a:solidFill>
              </a:rPr>
              <a:t>(believing in the Roman midnight commencement for the day-start). </a:t>
            </a:r>
          </a:p>
          <a:p>
            <a:r>
              <a:rPr lang="en-US" b="1" dirty="0">
                <a:solidFill>
                  <a:srgbClr val="C00000"/>
                </a:solidFill>
              </a:rPr>
              <a:t>John's Gospel differs from the Synoptic Gospels because of the number of Gentile converts pouring into the assembly.  He had </a:t>
            </a:r>
            <a:br>
              <a:rPr lang="en-US" b="1" dirty="0">
                <a:solidFill>
                  <a:srgbClr val="C00000"/>
                </a:solidFill>
              </a:rPr>
            </a:br>
            <a:r>
              <a:rPr lang="en-US" b="1" dirty="0">
                <a:solidFill>
                  <a:srgbClr val="C00000"/>
                </a:solidFill>
              </a:rPr>
              <a:t>to include missed details (separating truth from error) especially when the anti-Jewish bias began to take root.</a:t>
            </a:r>
          </a:p>
          <a:p>
            <a:r>
              <a:rPr lang="en-US" b="1" dirty="0">
                <a:solidFill>
                  <a:srgbClr val="0070C0"/>
                </a:solidFill>
              </a:rPr>
              <a:t>John went to great lengths to emphasize the Messiah's heritage and to remove all possibilities of lingering </a:t>
            </a:r>
            <a:br>
              <a:rPr lang="en-US" b="1" dirty="0">
                <a:solidFill>
                  <a:srgbClr val="0070C0"/>
                </a:solidFill>
              </a:rPr>
            </a:br>
            <a:r>
              <a:rPr lang="en-US" b="1" dirty="0">
                <a:solidFill>
                  <a:srgbClr val="0070C0"/>
                </a:solidFill>
              </a:rPr>
              <a:t>doubt, especially around the details of </a:t>
            </a:r>
            <a:br>
              <a:rPr lang="en-US" b="1" dirty="0">
                <a:solidFill>
                  <a:srgbClr val="0070C0"/>
                </a:solidFill>
              </a:rPr>
            </a:br>
            <a:r>
              <a:rPr lang="en-US" b="1" dirty="0">
                <a:solidFill>
                  <a:srgbClr val="0070C0"/>
                </a:solidFill>
              </a:rPr>
              <a:t>Covenant Calendar, timing of events, etc. </a:t>
            </a:r>
          </a:p>
        </p:txBody>
      </p:sp>
      <p:sp>
        <p:nvSpPr>
          <p:cNvPr id="11"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36</a:t>
            </a:fld>
            <a:endParaRPr lang="en-US"/>
          </a:p>
        </p:txBody>
      </p:sp>
      <p:sp>
        <p:nvSpPr>
          <p:cNvPr id="12" name="Content Placeholder 2"/>
          <p:cNvSpPr txBox="1">
            <a:spLocks/>
          </p:cNvSpPr>
          <p:nvPr/>
        </p:nvSpPr>
        <p:spPr>
          <a:xfrm>
            <a:off x="457200" y="5721960"/>
            <a:ext cx="5410200" cy="978695"/>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400" b="1" dirty="0">
                <a:ln w="1905"/>
                <a:solidFill>
                  <a:srgbClr val="00B0F0"/>
                </a:solidFill>
                <a:effectLst>
                  <a:innerShdw blurRad="69850" dist="43180" dir="5400000">
                    <a:srgbClr val="000000">
                      <a:alpha val="65000"/>
                    </a:srgbClr>
                  </a:innerShdw>
                </a:effectLst>
              </a:rPr>
              <a:t>Let’s review the beginning of John’s account of the Last Supper.</a:t>
            </a:r>
            <a:endParaRPr lang="en-US" sz="2400" dirty="0">
              <a:solidFill>
                <a:srgbClr val="00B0F0"/>
              </a:solidFill>
            </a:endParaRPr>
          </a:p>
        </p:txBody>
      </p:sp>
      <p:pic>
        <p:nvPicPr>
          <p:cNvPr id="13" name="Picture 2" descr="C:\Users\Rae\Desktop\john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096000" y="4800600"/>
            <a:ext cx="2590800" cy="1819275"/>
          </a:xfrm>
          <a:prstGeom prst="rect">
            <a:avLst/>
          </a:prstGeom>
          <a:ln w="5715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3375A902-F77B-8B2E-2B58-0A7C0BC7C0B8}"/>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646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029200" cy="838201"/>
          </a:xfrm>
        </p:spPr>
        <p:txBody>
          <a:bodyPr/>
          <a:lstStyle/>
          <a:p>
            <a:r>
              <a:rPr lang="en-US" dirty="0"/>
              <a:t>John 13:1-5</a:t>
            </a:r>
            <a:br>
              <a:rPr lang="en-US" dirty="0"/>
            </a:b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37</a:t>
            </a:fld>
            <a:endParaRPr lang="en-US" dirty="0"/>
          </a:p>
        </p:txBody>
      </p:sp>
      <p:sp>
        <p:nvSpPr>
          <p:cNvPr id="6" name="Content Placeholder 6"/>
          <p:cNvSpPr>
            <a:spLocks noGrp="1"/>
          </p:cNvSpPr>
          <p:nvPr>
            <p:ph sz="half" idx="4294967295"/>
          </p:nvPr>
        </p:nvSpPr>
        <p:spPr>
          <a:xfrm>
            <a:off x="437936" y="838200"/>
            <a:ext cx="4953000" cy="6096000"/>
          </a:xfrm>
          <a:prstGeom prst="rect">
            <a:avLst/>
          </a:prstGeom>
        </p:spPr>
        <p:txBody>
          <a:bodyPr>
            <a:normAutofit/>
            <a:scene3d>
              <a:camera prst="orthographicFront"/>
              <a:lightRig rig="threePt" dir="t"/>
            </a:scene3d>
            <a:sp3d extrusionH="57150">
              <a:bevelT w="38100" h="38100" prst="angle"/>
            </a:sp3d>
          </a:bodyPr>
          <a:lstStyle/>
          <a:p>
            <a:pPr marL="45720" indent="0">
              <a:buNone/>
            </a:pPr>
            <a:r>
              <a:rPr lang="en-US" sz="1800" b="1" dirty="0">
                <a:solidFill>
                  <a:schemeClr val="tx1"/>
                </a:solidFill>
              </a:rPr>
              <a:t>1</a:t>
            </a:r>
            <a:r>
              <a:rPr lang="en-US" sz="1800" dirty="0">
                <a:solidFill>
                  <a:schemeClr val="tx1"/>
                </a:solidFill>
              </a:rPr>
              <a:t> Now </a:t>
            </a:r>
            <a:r>
              <a:rPr lang="en-US" sz="2400" b="1" u="sng" dirty="0">
                <a:solidFill>
                  <a:schemeClr val="accent1">
                    <a:lumMod val="75000"/>
                  </a:schemeClr>
                </a:solidFill>
                <a:latin typeface="Footlight MT Light" pitchFamily="18" charset="0"/>
              </a:rPr>
              <a:t>BEFORE</a:t>
            </a:r>
            <a:r>
              <a:rPr lang="en-US" sz="1800" b="1" dirty="0">
                <a:solidFill>
                  <a:srgbClr val="0070C0"/>
                </a:solidFill>
              </a:rPr>
              <a:t> </a:t>
            </a:r>
            <a:r>
              <a:rPr lang="en-US" sz="1100" b="1" dirty="0">
                <a:solidFill>
                  <a:srgbClr val="0070C0"/>
                </a:solidFill>
              </a:rPr>
              <a:t> </a:t>
            </a:r>
            <a:r>
              <a:rPr lang="en-US" sz="1800" b="1" dirty="0">
                <a:solidFill>
                  <a:srgbClr val="0070C0"/>
                </a:solidFill>
              </a:rPr>
              <a:t>the feast of the </a:t>
            </a:r>
            <a:r>
              <a:rPr lang="en-US" sz="1800" b="1" dirty="0" err="1">
                <a:solidFill>
                  <a:srgbClr val="0070C0"/>
                </a:solidFill>
              </a:rPr>
              <a:t>passover</a:t>
            </a:r>
            <a:r>
              <a:rPr lang="en-US" sz="1800" b="1" dirty="0">
                <a:solidFill>
                  <a:srgbClr val="0070C0"/>
                </a:solidFill>
              </a:rPr>
              <a:t>, </a:t>
            </a:r>
            <a:r>
              <a:rPr lang="en-US" sz="1800" dirty="0">
                <a:solidFill>
                  <a:schemeClr val="tx1"/>
                </a:solidFill>
              </a:rPr>
              <a:t>when </a:t>
            </a:r>
            <a:r>
              <a:rPr lang="en-US" sz="1800" b="1" dirty="0">
                <a:solidFill>
                  <a:srgbClr val="0070C0"/>
                </a:solidFill>
              </a:rPr>
              <a:t>Yahusha</a:t>
            </a:r>
            <a:r>
              <a:rPr lang="en-US" sz="1800" dirty="0">
                <a:solidFill>
                  <a:schemeClr val="tx1"/>
                </a:solidFill>
              </a:rPr>
              <a:t> knew that his hour was come that he should depart out of this world unto </a:t>
            </a:r>
            <a:br>
              <a:rPr lang="en-US" sz="1800" dirty="0">
                <a:solidFill>
                  <a:schemeClr val="tx1"/>
                </a:solidFill>
              </a:rPr>
            </a:br>
            <a:r>
              <a:rPr lang="en-US" sz="1800" dirty="0">
                <a:solidFill>
                  <a:schemeClr val="tx1"/>
                </a:solidFill>
              </a:rPr>
              <a:t>the Father, having loved his own which were in the world, he loved them unto the end.</a:t>
            </a:r>
          </a:p>
          <a:p>
            <a:pPr marL="45720" indent="0">
              <a:buNone/>
            </a:pPr>
            <a:r>
              <a:rPr lang="en-US" sz="1800" b="1" dirty="0">
                <a:solidFill>
                  <a:schemeClr val="tx1"/>
                </a:solidFill>
              </a:rPr>
              <a:t>2</a:t>
            </a:r>
            <a:r>
              <a:rPr lang="en-US" sz="1800" dirty="0">
                <a:solidFill>
                  <a:schemeClr val="tx1"/>
                </a:solidFill>
              </a:rPr>
              <a:t> </a:t>
            </a:r>
            <a:r>
              <a:rPr lang="en-US" sz="1800" b="1" dirty="0">
                <a:solidFill>
                  <a:srgbClr val="0070C0"/>
                </a:solidFill>
              </a:rPr>
              <a:t>And</a:t>
            </a:r>
            <a:r>
              <a:rPr lang="en-US" sz="1800" b="1" dirty="0">
                <a:solidFill>
                  <a:srgbClr val="FF0000"/>
                </a:solidFill>
              </a:rPr>
              <a:t> </a:t>
            </a:r>
            <a:r>
              <a:rPr lang="en-US" sz="1800" b="1" u="sng" dirty="0">
                <a:solidFill>
                  <a:srgbClr val="FF0000"/>
                </a:solidFill>
              </a:rPr>
              <a:t>su</a:t>
            </a:r>
            <a:r>
              <a:rPr lang="en-US" sz="1800" b="1" dirty="0">
                <a:solidFill>
                  <a:srgbClr val="FF0000"/>
                </a:solidFill>
              </a:rPr>
              <a:t>pp</a:t>
            </a:r>
            <a:r>
              <a:rPr lang="en-US" sz="1800" b="1" u="sng" dirty="0">
                <a:solidFill>
                  <a:srgbClr val="FF0000"/>
                </a:solidFill>
              </a:rPr>
              <a:t>er</a:t>
            </a:r>
            <a:r>
              <a:rPr lang="en-US" sz="1800" b="1" dirty="0">
                <a:solidFill>
                  <a:srgbClr val="FF0000"/>
                </a:solidFill>
              </a:rPr>
              <a:t> </a:t>
            </a:r>
            <a:r>
              <a:rPr lang="en-US" sz="1800" b="1" u="sng" dirty="0">
                <a:solidFill>
                  <a:srgbClr val="0070C0"/>
                </a:solidFill>
              </a:rPr>
              <a:t>bein</a:t>
            </a:r>
            <a:r>
              <a:rPr lang="en-US" sz="1800" b="1" dirty="0">
                <a:solidFill>
                  <a:srgbClr val="0070C0"/>
                </a:solidFill>
              </a:rPr>
              <a:t>g </a:t>
            </a:r>
            <a:r>
              <a:rPr lang="en-US" sz="1800" b="1" u="sng" dirty="0">
                <a:solidFill>
                  <a:srgbClr val="FF0000"/>
                </a:solidFill>
              </a:rPr>
              <a:t>ended</a:t>
            </a:r>
            <a:r>
              <a:rPr lang="en-US" sz="1800" dirty="0">
                <a:solidFill>
                  <a:srgbClr val="FF0000"/>
                </a:solidFill>
              </a:rPr>
              <a:t>, </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devil having now put into the heart of Judas</a:t>
            </a:r>
            <a:r>
              <a:rPr lang="en-US" sz="1800" dirty="0">
                <a:solidFill>
                  <a:schemeClr val="tx1"/>
                </a:solidFill>
              </a:rPr>
              <a:t> Iscariot, Simon's son, </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betray him;</a:t>
            </a:r>
          </a:p>
          <a:p>
            <a:pPr marL="45720" indent="0">
              <a:buNone/>
            </a:pPr>
            <a:r>
              <a:rPr lang="en-US" sz="1800" b="1" dirty="0">
                <a:solidFill>
                  <a:schemeClr val="tx1"/>
                </a:solidFill>
              </a:rPr>
              <a:t>3</a:t>
            </a:r>
            <a:r>
              <a:rPr lang="en-US" sz="1800" dirty="0">
                <a:solidFill>
                  <a:schemeClr val="tx1"/>
                </a:solidFill>
              </a:rPr>
              <a:t> </a:t>
            </a:r>
            <a:r>
              <a:rPr lang="en-US" sz="1800" b="1" dirty="0">
                <a:solidFill>
                  <a:srgbClr val="0070C0"/>
                </a:solidFill>
              </a:rPr>
              <a:t>Yahusha</a:t>
            </a:r>
            <a:r>
              <a:rPr lang="en-US" sz="1800" dirty="0">
                <a:solidFill>
                  <a:schemeClr val="tx1"/>
                </a:solidFill>
              </a:rPr>
              <a:t> knowing that the Father had </a:t>
            </a:r>
            <a:br>
              <a:rPr lang="en-US" sz="1800" dirty="0">
                <a:solidFill>
                  <a:schemeClr val="tx1"/>
                </a:solidFill>
              </a:rPr>
            </a:br>
            <a:r>
              <a:rPr lang="en-US" sz="1800" dirty="0">
                <a:solidFill>
                  <a:schemeClr val="tx1"/>
                </a:solidFill>
              </a:rPr>
              <a:t>given all things into his hands, and that he was come from </a:t>
            </a:r>
            <a:r>
              <a:rPr lang="en-US" sz="1800" b="1" dirty="0">
                <a:solidFill>
                  <a:srgbClr val="0070C0"/>
                </a:solidFill>
              </a:rPr>
              <a:t>Yahuah</a:t>
            </a:r>
            <a:r>
              <a:rPr lang="en-US" sz="1800" dirty="0">
                <a:solidFill>
                  <a:schemeClr val="tx1"/>
                </a:solidFill>
              </a:rPr>
              <a:t> and went to </a:t>
            </a:r>
            <a:r>
              <a:rPr lang="en-US" sz="1800" b="1" dirty="0">
                <a:solidFill>
                  <a:srgbClr val="0070C0"/>
                </a:solidFill>
              </a:rPr>
              <a:t>Yahuah</a:t>
            </a:r>
            <a:r>
              <a:rPr lang="en-US" sz="1800" dirty="0">
                <a:solidFill>
                  <a:srgbClr val="0070C0"/>
                </a:solidFill>
              </a:rPr>
              <a:t>;</a:t>
            </a:r>
          </a:p>
          <a:p>
            <a:pPr marL="45720" indent="0">
              <a:buNone/>
            </a:pPr>
            <a:r>
              <a:rPr lang="en-US" sz="1800" dirty="0">
                <a:solidFill>
                  <a:schemeClr val="tx1"/>
                </a:solidFill>
              </a:rPr>
              <a:t>4 </a:t>
            </a:r>
            <a:r>
              <a:rPr lang="en-US" sz="1800" b="1" dirty="0">
                <a:solidFill>
                  <a:srgbClr val="0070C0"/>
                </a:solidFill>
              </a:rPr>
              <a:t>He</a:t>
            </a:r>
            <a:r>
              <a:rPr lang="en-US" sz="1800" b="1" dirty="0">
                <a:solidFill>
                  <a:srgbClr val="FF0000"/>
                </a:solidFill>
              </a:rPr>
              <a:t> </a:t>
            </a:r>
            <a:r>
              <a:rPr lang="en-US" sz="1800" b="1" dirty="0" err="1">
                <a:solidFill>
                  <a:srgbClr val="FF0000"/>
                </a:solidFill>
              </a:rPr>
              <a:t>riseth</a:t>
            </a:r>
            <a:r>
              <a:rPr lang="en-US" sz="1800" b="1" dirty="0">
                <a:solidFill>
                  <a:srgbClr val="FF0000"/>
                </a:solidFill>
              </a:rPr>
              <a:t> </a:t>
            </a:r>
            <a:r>
              <a:rPr lang="en-US" sz="1800" b="1" dirty="0">
                <a:solidFill>
                  <a:srgbClr val="0070C0"/>
                </a:solidFill>
              </a:rPr>
              <a:t>from</a:t>
            </a:r>
            <a:r>
              <a:rPr lang="en-US" sz="1800" b="1" dirty="0">
                <a:solidFill>
                  <a:srgbClr val="FF0000"/>
                </a:solidFill>
              </a:rPr>
              <a:t> supper</a:t>
            </a:r>
            <a:r>
              <a:rPr lang="en-US" sz="1800" dirty="0">
                <a:solidFill>
                  <a:srgbClr val="FF0000"/>
                </a:solidFill>
              </a:rPr>
              <a:t>,</a:t>
            </a:r>
            <a:r>
              <a:rPr lang="en-US" sz="1800" b="1" dirty="0">
                <a:solidFill>
                  <a:srgbClr val="FF0000"/>
                </a:solidFill>
              </a:rPr>
              <a:t> </a:t>
            </a:r>
            <a:r>
              <a:rPr lang="en-US" sz="1800" b="1" dirty="0">
                <a:solidFill>
                  <a:srgbClr val="0070C0"/>
                </a:solidFill>
              </a:rPr>
              <a:t>and laid aside </a:t>
            </a:r>
            <a:br>
              <a:rPr lang="en-US" sz="1800" b="1" dirty="0">
                <a:solidFill>
                  <a:srgbClr val="0070C0"/>
                </a:solidFill>
              </a:rPr>
            </a:br>
            <a:r>
              <a:rPr lang="en-US" sz="1800" b="1" dirty="0">
                <a:solidFill>
                  <a:srgbClr val="0070C0"/>
                </a:solidFill>
              </a:rPr>
              <a:t>his garments;</a:t>
            </a:r>
            <a:r>
              <a:rPr lang="en-US" sz="1800" dirty="0">
                <a:solidFill>
                  <a:srgbClr val="0070C0"/>
                </a:solidFill>
              </a:rPr>
              <a:t> </a:t>
            </a:r>
            <a:r>
              <a:rPr lang="en-US" sz="1800" dirty="0">
                <a:solidFill>
                  <a:schemeClr val="tx1"/>
                </a:solidFill>
              </a:rPr>
              <a:t>and took a towel, and girded himself.</a:t>
            </a:r>
          </a:p>
          <a:p>
            <a:pPr marL="45720" indent="0">
              <a:buNone/>
            </a:pPr>
            <a:r>
              <a:rPr lang="en-US" sz="1800" b="1" dirty="0">
                <a:solidFill>
                  <a:schemeClr val="tx1"/>
                </a:solidFill>
              </a:rPr>
              <a:t>5</a:t>
            </a:r>
            <a:r>
              <a:rPr lang="en-US" sz="1800" dirty="0">
                <a:solidFill>
                  <a:schemeClr val="tx1"/>
                </a:solidFill>
              </a:rPr>
              <a:t> After that he </a:t>
            </a:r>
            <a:r>
              <a:rPr lang="en-US" sz="1800" dirty="0" err="1">
                <a:solidFill>
                  <a:schemeClr val="tx1"/>
                </a:solidFill>
              </a:rPr>
              <a:t>poureth</a:t>
            </a:r>
            <a:r>
              <a:rPr lang="en-US" sz="1800" dirty="0">
                <a:solidFill>
                  <a:schemeClr val="tx1"/>
                </a:solidFill>
              </a:rPr>
              <a:t> water into a </a:t>
            </a:r>
            <a:r>
              <a:rPr lang="en-US" sz="1800" dirty="0" err="1">
                <a:solidFill>
                  <a:schemeClr val="tx1"/>
                </a:solidFill>
              </a:rPr>
              <a:t>bason</a:t>
            </a:r>
            <a:r>
              <a:rPr lang="en-US" sz="1800" dirty="0">
                <a:solidFill>
                  <a:schemeClr val="tx1"/>
                </a:solidFill>
              </a:rPr>
              <a:t>, </a:t>
            </a:r>
            <a:br>
              <a:rPr lang="en-US" sz="1800" dirty="0">
                <a:solidFill>
                  <a:schemeClr val="tx1"/>
                </a:solidFill>
              </a:rPr>
            </a:br>
            <a:r>
              <a:rPr lang="en-US" sz="1800" dirty="0">
                <a:solidFill>
                  <a:schemeClr val="tx1"/>
                </a:solidFill>
              </a:rPr>
              <a:t>and </a:t>
            </a:r>
            <a:r>
              <a:rPr lang="en-US" sz="1800" b="1" dirty="0">
                <a:solidFill>
                  <a:srgbClr val="0070C0"/>
                </a:solidFill>
              </a:rPr>
              <a:t>began to wash the disciples' feet</a:t>
            </a:r>
            <a:r>
              <a:rPr lang="en-US" sz="1800" dirty="0">
                <a:solidFill>
                  <a:srgbClr val="0070C0"/>
                </a:solidFill>
              </a:rPr>
              <a:t>, </a:t>
            </a:r>
            <a:br>
              <a:rPr lang="en-US" sz="1800" dirty="0">
                <a:solidFill>
                  <a:srgbClr val="0070C0"/>
                </a:solidFill>
              </a:rPr>
            </a:br>
            <a:r>
              <a:rPr lang="en-US" sz="1800" dirty="0">
                <a:solidFill>
                  <a:schemeClr val="tx1"/>
                </a:solidFill>
              </a:rPr>
              <a:t>and to wipe them with the towel wherewith </a:t>
            </a:r>
            <a:br>
              <a:rPr lang="en-US" sz="1800" dirty="0">
                <a:solidFill>
                  <a:schemeClr val="tx1"/>
                </a:solidFill>
              </a:rPr>
            </a:br>
            <a:r>
              <a:rPr lang="en-US" sz="1800" dirty="0">
                <a:solidFill>
                  <a:schemeClr val="tx1"/>
                </a:solidFill>
              </a:rPr>
              <a:t>he was girded.</a:t>
            </a:r>
          </a:p>
          <a:p>
            <a:pPr marL="45720" indent="0">
              <a:buNone/>
            </a:pPr>
            <a:endParaRPr lang="en-US" dirty="0"/>
          </a:p>
        </p:txBody>
      </p:sp>
      <p:sp>
        <p:nvSpPr>
          <p:cNvPr id="7" name="Content Placeholder 8"/>
          <p:cNvSpPr>
            <a:spLocks noGrp="1"/>
          </p:cNvSpPr>
          <p:nvPr>
            <p:ph sz="quarter" idx="4294967295"/>
          </p:nvPr>
        </p:nvSpPr>
        <p:spPr>
          <a:xfrm>
            <a:off x="5562600" y="1143000"/>
            <a:ext cx="3124200" cy="4953000"/>
          </a:xfrm>
          <a:prstGeom prst="rect">
            <a:avLst/>
          </a:prstGeom>
          <a:gradFill flip="none" rotWithShape="1">
            <a:gsLst>
              <a:gs pos="81000">
                <a:srgbClr val="002060"/>
              </a:gs>
              <a:gs pos="74000">
                <a:schemeClr val="accent6">
                  <a:lumMod val="20000"/>
                  <a:lumOff val="80000"/>
                </a:schemeClr>
              </a:gs>
              <a:gs pos="55000">
                <a:schemeClr val="accent4">
                  <a:lumMod val="20000"/>
                  <a:lumOff val="80000"/>
                </a:schemeClr>
              </a:gs>
              <a:gs pos="43000">
                <a:srgbClr val="0070C0"/>
              </a:gs>
            </a:gsLst>
            <a:lin ang="5400000" scaled="1"/>
            <a:tileRect/>
          </a:gradFill>
          <a:scene3d>
            <a:camera prst="orthographicFront"/>
            <a:lightRig rig="threePt" dir="t"/>
          </a:scene3d>
          <a:sp3d>
            <a:bevelT w="152400" h="50800" prst="softRound"/>
          </a:sp3d>
        </p:spPr>
        <p:txBody>
          <a:bodyPr>
            <a:normAutofit fontScale="92500" lnSpcReduction="10000"/>
            <a:sp3d extrusionH="57150">
              <a:bevelT h="25400" prst="softRound"/>
            </a:sp3d>
          </a:bodyPr>
          <a:lstStyle/>
          <a:p>
            <a:pPr marL="45720" indent="0" algn="ctr">
              <a:buNone/>
            </a:pPr>
            <a:r>
              <a:rPr lang="en-US" sz="2000" b="1" dirty="0">
                <a:solidFill>
                  <a:schemeClr val="bg1"/>
                </a:solidFill>
              </a:rPr>
              <a:t>Verse 1 plainly states the timing was "</a:t>
            </a:r>
            <a:r>
              <a:rPr lang="en-US" sz="2000" b="1" u="sng" dirty="0">
                <a:solidFill>
                  <a:srgbClr val="FFFF00"/>
                </a:solidFill>
                <a:latin typeface="Footlight MT Light" pitchFamily="18" charset="0"/>
              </a:rPr>
              <a:t>BEFORE</a:t>
            </a:r>
            <a:r>
              <a:rPr lang="en-US" sz="2000" b="1" dirty="0">
                <a:solidFill>
                  <a:schemeClr val="bg1"/>
                </a:solidFill>
              </a:rPr>
              <a:t> the feast of the Passover," which is always on the </a:t>
            </a:r>
            <a:r>
              <a:rPr lang="en-US" sz="2000" b="1" cap="small" dirty="0">
                <a:solidFill>
                  <a:schemeClr val="bg1"/>
                </a:solidFill>
              </a:rPr>
              <a:t>14</a:t>
            </a:r>
            <a:r>
              <a:rPr lang="en-US" sz="2000" b="1" cap="small" baseline="30000" dirty="0">
                <a:solidFill>
                  <a:schemeClr val="bg1"/>
                </a:solidFill>
              </a:rPr>
              <a:t>th</a:t>
            </a:r>
            <a:r>
              <a:rPr lang="en-US" sz="2000" b="1" dirty="0">
                <a:solidFill>
                  <a:schemeClr val="bg1"/>
                </a:solidFill>
              </a:rPr>
              <a:t> day of the first month.  Logic demands the betrayal of </a:t>
            </a:r>
            <a:r>
              <a:rPr lang="en-US" sz="2000" b="1" u="sng" dirty="0">
                <a:solidFill>
                  <a:schemeClr val="bg1"/>
                </a:solidFill>
              </a:rPr>
              <a:t>Yahusha</a:t>
            </a:r>
            <a:r>
              <a:rPr lang="en-US" sz="2000" b="1" dirty="0">
                <a:solidFill>
                  <a:schemeClr val="bg1"/>
                </a:solidFill>
              </a:rPr>
              <a:t> must occur before His sacrifice on the tree.</a:t>
            </a:r>
          </a:p>
          <a:p>
            <a:pPr marL="45720" indent="0" algn="ctr">
              <a:buNone/>
            </a:pPr>
            <a:r>
              <a:rPr lang="en-US" sz="2000" b="1" dirty="0">
                <a:solidFill>
                  <a:srgbClr val="002060"/>
                </a:solidFill>
              </a:rPr>
              <a:t>Verse 2:  </a:t>
            </a:r>
            <a:r>
              <a:rPr lang="en-US" sz="2000" dirty="0">
                <a:solidFill>
                  <a:srgbClr val="FF00FF"/>
                </a:solidFill>
                <a:effectLst>
                  <a:glow rad="88900">
                    <a:schemeClr val="bg1">
                      <a:lumMod val="85000"/>
                    </a:schemeClr>
                  </a:glow>
                </a:effectLst>
              </a:rPr>
              <a:t>John shows </a:t>
            </a:r>
            <a:br>
              <a:rPr lang="en-US" sz="2000" dirty="0">
                <a:solidFill>
                  <a:srgbClr val="FF00FF"/>
                </a:solidFill>
                <a:effectLst>
                  <a:glow rad="88900">
                    <a:schemeClr val="bg1">
                      <a:lumMod val="85000"/>
                    </a:schemeClr>
                  </a:glow>
                </a:effectLst>
              </a:rPr>
            </a:br>
            <a:r>
              <a:rPr lang="en-US" sz="2000" dirty="0">
                <a:solidFill>
                  <a:srgbClr val="FF00FF"/>
                </a:solidFill>
                <a:effectLst>
                  <a:glow rad="88900">
                    <a:schemeClr val="bg1">
                      <a:lumMod val="85000"/>
                    </a:schemeClr>
                  </a:glow>
                </a:effectLst>
              </a:rPr>
              <a:t>the Last Supper took place on the </a:t>
            </a:r>
            <a:r>
              <a:rPr lang="en-US" sz="2000" u="sng" dirty="0">
                <a:solidFill>
                  <a:srgbClr val="FF00FF"/>
                </a:solidFill>
                <a:effectLst>
                  <a:glow rad="88900">
                    <a:schemeClr val="bg1">
                      <a:lumMod val="85000"/>
                    </a:schemeClr>
                  </a:glow>
                </a:effectLst>
              </a:rPr>
              <a:t>same ni</a:t>
            </a:r>
            <a:r>
              <a:rPr lang="en-US" sz="2000" dirty="0">
                <a:solidFill>
                  <a:srgbClr val="FF00FF"/>
                </a:solidFill>
                <a:effectLst>
                  <a:glow rad="88900">
                    <a:schemeClr val="bg1">
                      <a:lumMod val="85000"/>
                    </a:schemeClr>
                  </a:glow>
                </a:effectLst>
              </a:rPr>
              <a:t>g</a:t>
            </a:r>
            <a:r>
              <a:rPr lang="en-US" sz="2000" u="sng" dirty="0">
                <a:solidFill>
                  <a:srgbClr val="FF00FF"/>
                </a:solidFill>
                <a:effectLst>
                  <a:glow rad="88900">
                    <a:schemeClr val="bg1">
                      <a:lumMod val="85000"/>
                    </a:schemeClr>
                  </a:glow>
                </a:effectLst>
              </a:rPr>
              <a:t>ht </a:t>
            </a:r>
            <a:br>
              <a:rPr lang="en-US" sz="2000" u="sng" dirty="0">
                <a:solidFill>
                  <a:srgbClr val="FF00FF"/>
                </a:solidFill>
                <a:effectLst>
                  <a:glow rad="88900">
                    <a:schemeClr val="bg1">
                      <a:lumMod val="85000"/>
                    </a:schemeClr>
                  </a:glow>
                </a:effectLst>
              </a:rPr>
            </a:br>
            <a:r>
              <a:rPr lang="en-US" sz="2000" dirty="0">
                <a:solidFill>
                  <a:srgbClr val="FF00FF"/>
                </a:solidFill>
                <a:effectLst>
                  <a:glow rad="88900">
                    <a:schemeClr val="bg1">
                      <a:lumMod val="85000"/>
                    </a:schemeClr>
                  </a:glow>
                </a:effectLst>
              </a:rPr>
              <a:t>Judas Iscariot</a:t>
            </a:r>
            <a:br>
              <a:rPr lang="en-US" sz="2000" dirty="0">
                <a:solidFill>
                  <a:srgbClr val="FF00FF"/>
                </a:solidFill>
                <a:effectLst>
                  <a:glow rad="88900">
                    <a:schemeClr val="bg1">
                      <a:lumMod val="85000"/>
                    </a:schemeClr>
                  </a:glow>
                </a:effectLst>
              </a:rPr>
            </a:br>
            <a:r>
              <a:rPr lang="en-US" sz="2000" dirty="0">
                <a:solidFill>
                  <a:srgbClr val="FF00FF"/>
                </a:solidFill>
                <a:effectLst>
                  <a:glow rad="88900">
                    <a:schemeClr val="bg1">
                      <a:lumMod val="85000"/>
                    </a:schemeClr>
                  </a:glow>
                </a:effectLst>
              </a:rPr>
              <a:t> betrayed </a:t>
            </a:r>
            <a:r>
              <a:rPr lang="en-US" sz="2000" u="sng" dirty="0">
                <a:solidFill>
                  <a:srgbClr val="0070C0"/>
                </a:solidFill>
                <a:effectLst>
                  <a:glow rad="88900">
                    <a:schemeClr val="bg1">
                      <a:lumMod val="85000"/>
                    </a:schemeClr>
                  </a:glow>
                </a:effectLst>
              </a:rPr>
              <a:t>Yahusha</a:t>
            </a:r>
            <a:r>
              <a:rPr lang="en-US" sz="1800" dirty="0">
                <a:solidFill>
                  <a:srgbClr val="0070C0"/>
                </a:solidFill>
                <a:effectLst>
                  <a:glow rad="88900">
                    <a:schemeClr val="bg1">
                      <a:lumMod val="85000"/>
                    </a:schemeClr>
                  </a:glow>
                </a:effectLst>
              </a:rPr>
              <a:t>. </a:t>
            </a:r>
          </a:p>
          <a:p>
            <a:pPr marL="45720" indent="0" algn="ctr">
              <a:buNone/>
            </a:pPr>
            <a:r>
              <a:rPr lang="en-US" b="1" dirty="0">
                <a:ln w="1905"/>
                <a:solidFill>
                  <a:schemeClr val="accent4">
                    <a:lumMod val="20000"/>
                    <a:lumOff val="80000"/>
                  </a:schemeClr>
                </a:solidFill>
                <a:effectLst>
                  <a:innerShdw blurRad="69850" dist="43180" dir="5400000">
                    <a:srgbClr val="000000">
                      <a:alpha val="65000"/>
                    </a:srgbClr>
                  </a:innerShdw>
                </a:effectLst>
                <a:latin typeface="Comic Sans MS" pitchFamily="66" charset="0"/>
              </a:rPr>
              <a:t>Does this sound very different from the </a:t>
            </a:r>
            <a:br>
              <a:rPr lang="en-US" b="1" dirty="0">
                <a:ln w="1905"/>
                <a:solidFill>
                  <a:schemeClr val="accent4">
                    <a:lumMod val="20000"/>
                    <a:lumOff val="80000"/>
                  </a:schemeClr>
                </a:solidFill>
                <a:effectLst>
                  <a:innerShdw blurRad="69850" dist="43180" dir="5400000">
                    <a:srgbClr val="000000">
                      <a:alpha val="65000"/>
                    </a:srgbClr>
                  </a:innerShdw>
                </a:effectLst>
                <a:latin typeface="Comic Sans MS" pitchFamily="66" charset="0"/>
              </a:rPr>
            </a:br>
            <a:r>
              <a:rPr lang="en-US" b="1" dirty="0">
                <a:ln w="1905"/>
                <a:solidFill>
                  <a:schemeClr val="accent4">
                    <a:lumMod val="20000"/>
                    <a:lumOff val="80000"/>
                  </a:schemeClr>
                </a:solidFill>
                <a:effectLst>
                  <a:innerShdw blurRad="69850" dist="43180" dir="5400000">
                    <a:srgbClr val="000000">
                      <a:alpha val="65000"/>
                    </a:srgbClr>
                  </a:innerShdw>
                </a:effectLst>
                <a:latin typeface="Comic Sans MS" pitchFamily="66" charset="0"/>
              </a:rPr>
              <a:t> Synoptic Gospels? </a:t>
            </a:r>
          </a:p>
          <a:p>
            <a:pPr marL="45720" lvl="0" indent="0" algn="ctr">
              <a:buNone/>
            </a:pPr>
            <a:endParaRPr lang="en-US" sz="1800" dirty="0"/>
          </a:p>
        </p:txBody>
      </p:sp>
      <p:sp>
        <p:nvSpPr>
          <p:cNvPr id="9" name="Content Placeholder 2"/>
          <p:cNvSpPr txBox="1">
            <a:spLocks/>
          </p:cNvSpPr>
          <p:nvPr/>
        </p:nvSpPr>
        <p:spPr>
          <a:xfrm>
            <a:off x="76200" y="6248400"/>
            <a:ext cx="9067800" cy="6096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600" b="1" dirty="0">
                <a:ln w="1905"/>
                <a:solidFill>
                  <a:srgbClr val="00B0F0"/>
                </a:solidFill>
                <a:effectLst>
                  <a:innerShdw blurRad="69850" dist="43180" dir="5400000">
                    <a:srgbClr val="000000">
                      <a:alpha val="65000"/>
                    </a:srgbClr>
                  </a:innerShdw>
                </a:effectLst>
              </a:rPr>
              <a:t>However, there are several other details to be noted.</a:t>
            </a:r>
            <a:endParaRPr lang="en-US" sz="2600" dirty="0">
              <a:solidFill>
                <a:srgbClr val="00B0F0"/>
              </a:solidFill>
            </a:endParaRPr>
          </a:p>
        </p:txBody>
      </p:sp>
      <p:sp>
        <p:nvSpPr>
          <p:cNvPr id="3" name="Rounded Rectangle 2"/>
          <p:cNvSpPr/>
          <p:nvPr/>
        </p:nvSpPr>
        <p:spPr>
          <a:xfrm>
            <a:off x="5943600" y="256674"/>
            <a:ext cx="2209800" cy="533400"/>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chemeClr val="tx2">
                    <a:lumMod val="20000"/>
                    <a:lumOff val="80000"/>
                  </a:schemeClr>
                </a:solidFill>
                <a:latin typeface="Comic Sans MS" pitchFamily="66" charset="0"/>
              </a:rPr>
              <a:t>REVIEW</a:t>
            </a:r>
          </a:p>
        </p:txBody>
      </p:sp>
    </p:spTree>
    <p:extLst>
      <p:ext uri="{BB962C8B-B14F-4D97-AF65-F5344CB8AC3E}">
        <p14:creationId xmlns:p14="http://schemas.microsoft.com/office/powerpoint/2010/main" val="517978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3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838201"/>
          </a:xfrm>
        </p:spPr>
        <p:txBody>
          <a:bodyPr/>
          <a:lstStyle/>
          <a:p>
            <a:r>
              <a:rPr lang="en-US" sz="4000" dirty="0"/>
              <a:t>John’s Timing of the Last  Supper </a:t>
            </a:r>
          </a:p>
        </p:txBody>
      </p:sp>
      <p:sp>
        <p:nvSpPr>
          <p:cNvPr id="5" name="Slide Number Placeholder 4"/>
          <p:cNvSpPr>
            <a:spLocks noGrp="1"/>
          </p:cNvSpPr>
          <p:nvPr>
            <p:ph type="sldNum" sz="quarter" idx="12"/>
          </p:nvPr>
        </p:nvSpPr>
        <p:spPr/>
        <p:txBody>
          <a:bodyPr/>
          <a:lstStyle/>
          <a:p>
            <a:fld id="{D18E6382-2566-492A-A2A1-417678E32A52}" type="slidenum">
              <a:rPr lang="en-US" smtClean="0"/>
              <a:t>38</a:t>
            </a:fld>
            <a:endParaRPr lang="en-US"/>
          </a:p>
        </p:txBody>
      </p:sp>
      <p:sp>
        <p:nvSpPr>
          <p:cNvPr id="7" name="Content Placeholder 8"/>
          <p:cNvSpPr>
            <a:spLocks noGrp="1"/>
          </p:cNvSpPr>
          <p:nvPr>
            <p:ph sz="quarter" idx="4294967295"/>
          </p:nvPr>
        </p:nvSpPr>
        <p:spPr>
          <a:xfrm>
            <a:off x="1143000" y="1034970"/>
            <a:ext cx="7543800" cy="4222830"/>
          </a:xfrm>
          <a:prstGeom prst="rect">
            <a:avLst/>
          </a:prstGeom>
          <a:solidFill>
            <a:srgbClr val="0070C0"/>
          </a:solidFill>
          <a:scene3d>
            <a:camera prst="orthographicFront"/>
            <a:lightRig rig="threePt" dir="t"/>
          </a:scene3d>
          <a:sp3d>
            <a:bevelT w="152400" h="50800" prst="softRound"/>
          </a:sp3d>
        </p:spPr>
        <p:txBody>
          <a:bodyPr>
            <a:normAutofit/>
            <a:sp3d extrusionH="57150">
              <a:bevelT h="25400" prst="softRound"/>
            </a:sp3d>
          </a:bodyPr>
          <a:lstStyle/>
          <a:p>
            <a:pPr marL="502920" lvl="0" indent="-457200">
              <a:buClr>
                <a:schemeClr val="accent6">
                  <a:lumMod val="20000"/>
                  <a:lumOff val="80000"/>
                </a:schemeClr>
              </a:buClr>
              <a:buAutoNum type="arabicPeriod"/>
            </a:pPr>
            <a:r>
              <a:rPr lang="en-US" sz="2000" b="1" dirty="0">
                <a:solidFill>
                  <a:schemeClr val="bg1"/>
                </a:solidFill>
              </a:rPr>
              <a:t>John’s timing of the Last Supper is obviously referring to the </a:t>
            </a:r>
            <a:r>
              <a:rPr lang="en-US" sz="2000" b="1" dirty="0">
                <a:ln>
                  <a:solidFill>
                    <a:srgbClr val="8C4C64"/>
                  </a:solidFill>
                </a:ln>
                <a:solidFill>
                  <a:schemeClr val="tx1">
                    <a:lumMod val="75000"/>
                    <a:lumOff val="25000"/>
                  </a:schemeClr>
                </a:solidFill>
                <a:effectLst>
                  <a:glow rad="215900">
                    <a:schemeClr val="bg1">
                      <a:lumMod val="85000"/>
                    </a:schemeClr>
                  </a:glow>
                </a:effectLst>
              </a:rPr>
              <a:t>night</a:t>
            </a:r>
            <a:r>
              <a:rPr lang="en-US" sz="2000" b="1" dirty="0">
                <a:solidFill>
                  <a:schemeClr val="bg1"/>
                </a:solidFill>
              </a:rPr>
              <a:t> of Abib 13.  </a:t>
            </a:r>
          </a:p>
          <a:p>
            <a:pPr marL="502920" lvl="0" indent="-457200">
              <a:buClr>
                <a:schemeClr val="accent6">
                  <a:lumMod val="20000"/>
                  <a:lumOff val="80000"/>
                </a:schemeClr>
              </a:buClr>
              <a:buAutoNum type="arabicPeriod"/>
            </a:pPr>
            <a:r>
              <a:rPr lang="en-US" sz="2000" b="1" dirty="0">
                <a:solidFill>
                  <a:schemeClr val="bg1"/>
                </a:solidFill>
              </a:rPr>
              <a:t>Sadly, the Synoptic Gospels do not have the same clarity in some areas.  </a:t>
            </a:r>
            <a:r>
              <a:rPr lang="en-US" sz="1800" b="1" dirty="0">
                <a:solidFill>
                  <a:schemeClr val="bg1"/>
                </a:solidFill>
              </a:rPr>
              <a:t>(Matt 26:17; Mark 14:12; Luke 22:7.)</a:t>
            </a:r>
          </a:p>
          <a:p>
            <a:pPr marL="502920" lvl="0" indent="-457200">
              <a:buClr>
                <a:schemeClr val="accent6">
                  <a:lumMod val="20000"/>
                  <a:lumOff val="80000"/>
                </a:schemeClr>
              </a:buClr>
              <a:buAutoNum type="arabicPeriod"/>
            </a:pPr>
            <a:r>
              <a:rPr lang="en-US" sz="2000" b="1" dirty="0">
                <a:solidFill>
                  <a:schemeClr val="bg1"/>
                </a:solidFill>
              </a:rPr>
              <a:t>John goes on to reiterate several times that these </a:t>
            </a:r>
            <a:br>
              <a:rPr lang="en-US" sz="2000" b="1" dirty="0">
                <a:solidFill>
                  <a:schemeClr val="bg1"/>
                </a:solidFill>
              </a:rPr>
            </a:br>
            <a:r>
              <a:rPr lang="en-US" sz="2000" b="1" dirty="0">
                <a:solidFill>
                  <a:schemeClr val="bg1"/>
                </a:solidFill>
              </a:rPr>
              <a:t>events took place </a:t>
            </a:r>
            <a:r>
              <a:rPr lang="en-US" sz="2000" b="1" u="sng" dirty="0">
                <a:solidFill>
                  <a:srgbClr val="FFFF00"/>
                </a:solidFill>
              </a:rPr>
              <a:t>before</a:t>
            </a:r>
            <a:r>
              <a:rPr lang="en-US" sz="2000" b="1" dirty="0">
                <a:solidFill>
                  <a:schemeClr val="bg1"/>
                </a:solidFill>
              </a:rPr>
              <a:t> Passover.  </a:t>
            </a:r>
          </a:p>
          <a:p>
            <a:pPr marL="502920" lvl="0" indent="-457200">
              <a:buClr>
                <a:schemeClr val="accent6">
                  <a:lumMod val="20000"/>
                  <a:lumOff val="80000"/>
                </a:schemeClr>
              </a:buClr>
              <a:buAutoNum type="arabicPeriod"/>
            </a:pPr>
            <a:r>
              <a:rPr lang="en-US" sz="2000" b="1" dirty="0">
                <a:solidFill>
                  <a:schemeClr val="bg1"/>
                </a:solidFill>
              </a:rPr>
              <a:t>Clearly, the Passover meal</a:t>
            </a:r>
            <a:r>
              <a:rPr lang="en-US" sz="2000" b="1" dirty="0">
                <a:solidFill>
                  <a:srgbClr val="8C4C64"/>
                </a:solidFill>
                <a:effectLst>
                  <a:glow rad="76200">
                    <a:schemeClr val="bg1">
                      <a:lumMod val="85000"/>
                    </a:schemeClr>
                  </a:glow>
                </a:effectLst>
              </a:rPr>
              <a:t> </a:t>
            </a:r>
            <a:r>
              <a:rPr lang="en-US" sz="2000" b="1" dirty="0">
                <a:ln>
                  <a:solidFill>
                    <a:srgbClr val="8C4C64"/>
                  </a:solidFill>
                </a:ln>
                <a:solidFill>
                  <a:srgbClr val="FF0000"/>
                </a:solidFill>
                <a:effectLst>
                  <a:glow rad="215900">
                    <a:schemeClr val="bg1">
                      <a:lumMod val="85000"/>
                    </a:schemeClr>
                  </a:glow>
                </a:effectLst>
              </a:rPr>
              <a:t>traditionally</a:t>
            </a:r>
            <a:r>
              <a:rPr lang="en-US" sz="2000" b="1" dirty="0">
                <a:solidFill>
                  <a:srgbClr val="8C4C64"/>
                </a:solidFill>
                <a:effectLst>
                  <a:glow rad="76200">
                    <a:schemeClr val="bg1">
                      <a:lumMod val="85000"/>
                    </a:schemeClr>
                  </a:glow>
                </a:effectLst>
              </a:rPr>
              <a:t> </a:t>
            </a:r>
            <a:r>
              <a:rPr lang="en-US" sz="2000" b="1" dirty="0">
                <a:solidFill>
                  <a:schemeClr val="bg1"/>
                </a:solidFill>
              </a:rPr>
              <a:t>eaten on the evening of Abib </a:t>
            </a:r>
            <a:r>
              <a:rPr lang="en-US" sz="2000" b="1" cap="small" dirty="0">
                <a:solidFill>
                  <a:schemeClr val="bg1"/>
                </a:solidFill>
              </a:rPr>
              <a:t>14</a:t>
            </a:r>
            <a:r>
              <a:rPr lang="en-US" sz="2000" b="1" cap="small" baseline="30000" dirty="0">
                <a:solidFill>
                  <a:schemeClr val="bg1"/>
                </a:solidFill>
              </a:rPr>
              <a:t>th</a:t>
            </a:r>
            <a:r>
              <a:rPr lang="en-US" sz="2000" b="1" baseline="30000" dirty="0">
                <a:solidFill>
                  <a:schemeClr val="bg1"/>
                </a:solidFill>
              </a:rPr>
              <a:t> </a:t>
            </a:r>
            <a:r>
              <a:rPr lang="en-US" sz="2000" b="1" dirty="0">
                <a:solidFill>
                  <a:schemeClr val="bg1"/>
                </a:solidFill>
              </a:rPr>
              <a:t>had not yet been observed.  Why?</a:t>
            </a:r>
            <a:endParaRPr lang="en-US" sz="1800" b="1" dirty="0">
              <a:solidFill>
                <a:schemeClr val="bg1"/>
              </a:solidFill>
            </a:endParaRPr>
          </a:p>
        </p:txBody>
      </p:sp>
      <p:sp>
        <p:nvSpPr>
          <p:cNvPr id="9" name="Content Placeholder 2"/>
          <p:cNvSpPr txBox="1">
            <a:spLocks/>
          </p:cNvSpPr>
          <p:nvPr/>
        </p:nvSpPr>
        <p:spPr>
          <a:xfrm>
            <a:off x="1371600" y="3886200"/>
            <a:ext cx="6858000" cy="1219200"/>
          </a:xfrm>
          <a:prstGeom prst="rect">
            <a:avLst/>
          </a:prstGeom>
        </p:spPr>
        <p:txBody>
          <a:bodyPr vert="horz" lIns="91440" tIns="45720" rIns="91440" bIns="45720" rtlCol="0">
            <a:noAutofit/>
            <a:scene3d>
              <a:camera prst="orthographicFront"/>
              <a:lightRig rig="soft" dir="t">
                <a:rot lat="0" lon="0" rev="10800000"/>
              </a:lightRig>
            </a:scene3d>
            <a:sp3d>
              <a:bevelT w="27940" h="12700"/>
              <a:contourClr>
                <a:srgbClr val="DDDDDD"/>
              </a:contourClr>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150" dirty="0">
                <a:ln w="11430"/>
                <a:solidFill>
                  <a:srgbClr val="FFFF00"/>
                </a:solidFill>
                <a:effectLst>
                  <a:outerShdw blurRad="25400" algn="tl" rotWithShape="0">
                    <a:srgbClr val="000000">
                      <a:alpha val="43000"/>
                    </a:srgbClr>
                  </a:outerShdw>
                </a:effectLst>
              </a:rPr>
              <a:t>The Passover lamb could only be eaten </a:t>
            </a:r>
            <a:r>
              <a:rPr lang="en-US" sz="2400" b="1" u="sng" spc="150" dirty="0">
                <a:ln w="11430"/>
                <a:solidFill>
                  <a:srgbClr val="FFFF00"/>
                </a:solidFill>
                <a:effectLst>
                  <a:outerShdw blurRad="25400" algn="tl" rotWithShape="0">
                    <a:srgbClr val="000000">
                      <a:alpha val="43000"/>
                    </a:srgbClr>
                  </a:outerShdw>
                </a:effectLst>
              </a:rPr>
              <a:t>after</a:t>
            </a:r>
            <a:r>
              <a:rPr lang="en-US" sz="2400" b="1" spc="150" dirty="0">
                <a:ln w="11430"/>
                <a:solidFill>
                  <a:srgbClr val="FFFF00"/>
                </a:solidFill>
                <a:effectLst>
                  <a:outerShdw blurRad="25400" algn="tl" rotWithShape="0">
                    <a:srgbClr val="000000">
                      <a:alpha val="43000"/>
                    </a:srgbClr>
                  </a:outerShdw>
                </a:effectLst>
              </a:rPr>
              <a:t> the Passover sacrifice is slain, bled, skinned and roasted. That’s Torah!  </a:t>
            </a:r>
          </a:p>
        </p:txBody>
      </p:sp>
      <p:sp>
        <p:nvSpPr>
          <p:cNvPr id="6" name="Content Placeholder 2"/>
          <p:cNvSpPr txBox="1">
            <a:spLocks/>
          </p:cNvSpPr>
          <p:nvPr/>
        </p:nvSpPr>
        <p:spPr>
          <a:xfrm>
            <a:off x="1143000" y="5410200"/>
            <a:ext cx="7537048" cy="1219200"/>
          </a:xfrm>
          <a:prstGeom prst="rect">
            <a:avLst/>
          </a:prstGeom>
          <a:solidFill>
            <a:schemeClr val="bg2">
              <a:lumMod val="50000"/>
            </a:schemeClr>
          </a:solidFill>
          <a:ln w="57150">
            <a:solidFill>
              <a:schemeClr val="accent1">
                <a:lumMod val="50000"/>
              </a:schemeClr>
            </a:solidFill>
          </a:ln>
          <a:scene3d>
            <a:camera prst="orthographicFront"/>
            <a:lightRig rig="threePt" dir="t"/>
          </a:scene3d>
          <a:sp3d>
            <a:bevelT w="114300" prst="artDeco"/>
          </a:sp3d>
        </p:spPr>
        <p:txBody>
          <a:bodyPr vert="horz" lIns="91440" tIns="45720" rIns="91440" bIns="45720" rtlCol="0">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By default alone, the Passover meal </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could NOT have been observed by our Messiah, His disciples or any other Jews!!</a:t>
            </a:r>
          </a:p>
        </p:txBody>
      </p:sp>
      <p:sp>
        <p:nvSpPr>
          <p:cNvPr id="8" name="Rounded Rectangle 7"/>
          <p:cNvSpPr/>
          <p:nvPr/>
        </p:nvSpPr>
        <p:spPr>
          <a:xfrm rot="5400000">
            <a:off x="-1035452" y="2819400"/>
            <a:ext cx="3276600" cy="533400"/>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sp3d extrusionH="57150">
              <a:bevelT w="38100" h="38100"/>
            </a:sp3d>
          </a:bodyPr>
          <a:lstStyle/>
          <a:p>
            <a:pPr algn="ctr"/>
            <a:r>
              <a:rPr lang="en-US" sz="3200" b="1" dirty="0">
                <a:solidFill>
                  <a:schemeClr val="tx2">
                    <a:lumMod val="20000"/>
                    <a:lumOff val="80000"/>
                  </a:schemeClr>
                </a:solidFill>
                <a:latin typeface="Comic Sans MS" pitchFamily="66" charset="0"/>
              </a:rPr>
              <a:t>REVIEW</a:t>
            </a:r>
          </a:p>
        </p:txBody>
      </p:sp>
      <p:sp>
        <p:nvSpPr>
          <p:cNvPr id="3" name="Cloud 2">
            <a:extLst>
              <a:ext uri="{FF2B5EF4-FFF2-40B4-BE49-F238E27FC236}">
                <a16:creationId xmlns:a16="http://schemas.microsoft.com/office/drawing/2014/main" id="{EEC4E876-AEBC-01ED-EE9D-904CA16AF7A3}"/>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593B8035-B658-3A5F-7072-D21419AE0BEF}"/>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280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1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599"/>
            <a:ext cx="6943846" cy="838201"/>
          </a:xfrm>
        </p:spPr>
        <p:txBody>
          <a:bodyPr/>
          <a:lstStyle/>
          <a:p>
            <a:r>
              <a:rPr lang="en-US" sz="4000" dirty="0"/>
              <a:t>John 13:21, 26, 27</a:t>
            </a:r>
          </a:p>
        </p:txBody>
      </p:sp>
      <p:sp>
        <p:nvSpPr>
          <p:cNvPr id="5" name="Slide Number Placeholder 4"/>
          <p:cNvSpPr>
            <a:spLocks noGrp="1"/>
          </p:cNvSpPr>
          <p:nvPr>
            <p:ph type="sldNum" sz="quarter" idx="12"/>
          </p:nvPr>
        </p:nvSpPr>
        <p:spPr/>
        <p:txBody>
          <a:bodyPr/>
          <a:lstStyle/>
          <a:p>
            <a:fld id="{D18E6382-2566-492A-A2A1-417678E32A52}" type="slidenum">
              <a:rPr lang="en-US" smtClean="0"/>
              <a:t>39</a:t>
            </a:fld>
            <a:endParaRPr lang="en-US"/>
          </a:p>
        </p:txBody>
      </p:sp>
      <p:sp>
        <p:nvSpPr>
          <p:cNvPr id="6" name="Content Placeholder 2"/>
          <p:cNvSpPr txBox="1">
            <a:spLocks/>
          </p:cNvSpPr>
          <p:nvPr/>
        </p:nvSpPr>
        <p:spPr>
          <a:xfrm>
            <a:off x="1600200" y="5186682"/>
            <a:ext cx="6934200" cy="1290318"/>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These events can only occur on the</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Night Season of Abib 13, </a:t>
            </a:r>
            <a:b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the day before Passover on Abib 14.</a:t>
            </a:r>
          </a:p>
        </p:txBody>
      </p:sp>
      <p:sp>
        <p:nvSpPr>
          <p:cNvPr id="8" name="Content Placeholder 6"/>
          <p:cNvSpPr>
            <a:spLocks noGrp="1"/>
          </p:cNvSpPr>
          <p:nvPr>
            <p:ph sz="half" idx="4294967295"/>
          </p:nvPr>
        </p:nvSpPr>
        <p:spPr>
          <a:xfrm>
            <a:off x="1447800" y="1143000"/>
            <a:ext cx="7391400" cy="5029200"/>
          </a:xfrm>
          <a:prstGeom prst="rect">
            <a:avLst/>
          </a:prstGeom>
        </p:spPr>
        <p:txBody>
          <a:bodyPr>
            <a:normAutofit lnSpcReduction="10000"/>
            <a:scene3d>
              <a:camera prst="orthographicFront"/>
              <a:lightRig rig="threePt" dir="t"/>
            </a:scene3d>
            <a:sp3d extrusionH="57150">
              <a:bevelT w="38100" h="38100" prst="angle"/>
            </a:sp3d>
          </a:bodyPr>
          <a:lstStyle/>
          <a:p>
            <a:pPr marL="45720" indent="0" algn="ctr">
              <a:buNone/>
            </a:pPr>
            <a:r>
              <a:rPr lang="en-US" sz="2400" b="1" u="sng" dirty="0">
                <a:solidFill>
                  <a:srgbClr val="0070C0"/>
                </a:solidFill>
              </a:rPr>
              <a:t>E</a:t>
            </a:r>
            <a:r>
              <a:rPr lang="en-US" sz="1800" b="1" u="sng" dirty="0">
                <a:solidFill>
                  <a:srgbClr val="0070C0"/>
                </a:solidFill>
              </a:rPr>
              <a:t>VENTS</a:t>
            </a:r>
            <a:r>
              <a:rPr lang="en-US" sz="2400" b="1" u="sng" dirty="0">
                <a:solidFill>
                  <a:srgbClr val="0070C0"/>
                </a:solidFill>
              </a:rPr>
              <a:t> F</a:t>
            </a:r>
            <a:r>
              <a:rPr lang="en-US" sz="1800" b="1" u="sng" dirty="0">
                <a:solidFill>
                  <a:srgbClr val="0070C0"/>
                </a:solidFill>
              </a:rPr>
              <a:t>OLLOWING</a:t>
            </a:r>
            <a:r>
              <a:rPr lang="en-US" sz="2400" b="1" u="sng" dirty="0">
                <a:solidFill>
                  <a:srgbClr val="0070C0"/>
                </a:solidFill>
              </a:rPr>
              <a:t> The L</a:t>
            </a:r>
            <a:r>
              <a:rPr lang="en-US" sz="1800" b="1" u="sng" dirty="0">
                <a:solidFill>
                  <a:srgbClr val="0070C0"/>
                </a:solidFill>
              </a:rPr>
              <a:t>AST</a:t>
            </a:r>
            <a:r>
              <a:rPr lang="en-US" sz="2400" b="1" u="sng" dirty="0">
                <a:solidFill>
                  <a:srgbClr val="0070C0"/>
                </a:solidFill>
              </a:rPr>
              <a:t> S</a:t>
            </a:r>
            <a:r>
              <a:rPr lang="en-US" sz="1800" b="1" u="sng" dirty="0">
                <a:solidFill>
                  <a:srgbClr val="0070C0"/>
                </a:solidFill>
              </a:rPr>
              <a:t>UPPER</a:t>
            </a:r>
            <a:r>
              <a:rPr lang="en-US" sz="2400" b="1" u="sng" dirty="0">
                <a:solidFill>
                  <a:srgbClr val="0070C0"/>
                </a:solidFill>
              </a:rPr>
              <a:t> </a:t>
            </a:r>
            <a:br>
              <a:rPr lang="en-US" sz="2400" b="1" u="sng" dirty="0">
                <a:solidFill>
                  <a:srgbClr val="0070C0"/>
                </a:solidFill>
              </a:rPr>
            </a:br>
            <a:r>
              <a:rPr lang="en-US" sz="2400" b="1" dirty="0">
                <a:solidFill>
                  <a:srgbClr val="0070C0"/>
                </a:solidFill>
              </a:rPr>
              <a:t>&amp; F</a:t>
            </a:r>
            <a:r>
              <a:rPr lang="en-US" sz="1800" b="1" dirty="0">
                <a:solidFill>
                  <a:srgbClr val="0070C0"/>
                </a:solidFill>
              </a:rPr>
              <a:t>OOT</a:t>
            </a:r>
            <a:r>
              <a:rPr lang="en-US" sz="2400" b="1" dirty="0">
                <a:solidFill>
                  <a:srgbClr val="0070C0"/>
                </a:solidFill>
              </a:rPr>
              <a:t> W</a:t>
            </a:r>
            <a:r>
              <a:rPr lang="en-US" sz="1800" b="1" dirty="0">
                <a:solidFill>
                  <a:srgbClr val="0070C0"/>
                </a:solidFill>
              </a:rPr>
              <a:t>ASHING</a:t>
            </a:r>
            <a:endParaRPr lang="en-US" sz="1800" dirty="0"/>
          </a:p>
          <a:p>
            <a:pPr marL="45720" indent="0" algn="ctr">
              <a:buNone/>
            </a:pPr>
            <a:endParaRPr lang="en-US" sz="1200" b="1" dirty="0">
              <a:solidFill>
                <a:schemeClr val="tx1"/>
              </a:solidFill>
            </a:endParaRPr>
          </a:p>
          <a:p>
            <a:pPr marL="45720" indent="0">
              <a:buNone/>
            </a:pPr>
            <a:r>
              <a:rPr lang="en-US" b="1" dirty="0">
                <a:solidFill>
                  <a:schemeClr val="tx1"/>
                </a:solidFill>
              </a:rPr>
              <a:t>21</a:t>
            </a:r>
            <a:r>
              <a:rPr lang="en-US" dirty="0">
                <a:solidFill>
                  <a:schemeClr val="tx1"/>
                </a:solidFill>
              </a:rPr>
              <a:t>  When </a:t>
            </a:r>
            <a:r>
              <a:rPr lang="en-US" b="1" dirty="0">
                <a:solidFill>
                  <a:srgbClr val="0070C0"/>
                </a:solidFill>
              </a:rPr>
              <a:t>Yahusha</a:t>
            </a:r>
            <a:r>
              <a:rPr lang="en-US" dirty="0">
                <a:solidFill>
                  <a:schemeClr val="tx1"/>
                </a:solidFill>
              </a:rPr>
              <a:t> had thus said, he was troubled in spirit, and testified, and said, </a:t>
            </a:r>
            <a:r>
              <a:rPr lang="en-US" dirty="0">
                <a:solidFill>
                  <a:srgbClr val="C00000"/>
                </a:solidFill>
              </a:rPr>
              <a:t>Verily, verily, I say unto you, that one of you</a:t>
            </a:r>
            <a:r>
              <a:rPr lang="en-US" dirty="0">
                <a:solidFill>
                  <a:schemeClr val="tx1"/>
                </a:solidFill>
              </a:rPr>
              <a:t> </a:t>
            </a:r>
            <a:r>
              <a:rPr lang="en-US" sz="1800" dirty="0">
                <a:solidFill>
                  <a:schemeClr val="tx1"/>
                </a:solidFill>
              </a:rPr>
              <a:t>[Judas] </a:t>
            </a:r>
            <a:r>
              <a:rPr lang="en-US" dirty="0">
                <a:solidFill>
                  <a:srgbClr val="C00000"/>
                </a:solidFill>
              </a:rPr>
              <a:t>shall betray me.</a:t>
            </a:r>
          </a:p>
          <a:p>
            <a:pPr marL="45720" indent="0">
              <a:buNone/>
            </a:pPr>
            <a:r>
              <a:rPr lang="en-US" b="1" dirty="0">
                <a:solidFill>
                  <a:schemeClr val="tx1"/>
                </a:solidFill>
              </a:rPr>
              <a:t>26</a:t>
            </a:r>
            <a:r>
              <a:rPr lang="en-US" dirty="0">
                <a:solidFill>
                  <a:schemeClr val="tx1"/>
                </a:solidFill>
              </a:rPr>
              <a:t> </a:t>
            </a:r>
            <a:r>
              <a:rPr lang="en-US" b="1" dirty="0">
                <a:solidFill>
                  <a:srgbClr val="0070C0"/>
                </a:solidFill>
              </a:rPr>
              <a:t>Yahusha</a:t>
            </a:r>
            <a:r>
              <a:rPr lang="en-US" dirty="0">
                <a:solidFill>
                  <a:schemeClr val="tx1"/>
                </a:solidFill>
              </a:rPr>
              <a:t> answered, </a:t>
            </a:r>
            <a:r>
              <a:rPr lang="en-US" dirty="0">
                <a:solidFill>
                  <a:srgbClr val="C00000"/>
                </a:solidFill>
              </a:rPr>
              <a:t>He it is, to </a:t>
            </a:r>
            <a:r>
              <a:rPr lang="en-US" dirty="0">
                <a:solidFill>
                  <a:srgbClr val="FF0000"/>
                </a:solidFill>
              </a:rPr>
              <a:t>whom </a:t>
            </a:r>
            <a:r>
              <a:rPr lang="en-US" b="1" dirty="0">
                <a:solidFill>
                  <a:srgbClr val="FF0000"/>
                </a:solidFill>
              </a:rPr>
              <a:t>I shall give a sop, when I have dipped it</a:t>
            </a:r>
            <a:r>
              <a:rPr lang="en-US" dirty="0">
                <a:solidFill>
                  <a:srgbClr val="FF0000"/>
                </a:solidFill>
              </a:rPr>
              <a:t>. </a:t>
            </a:r>
            <a:r>
              <a:rPr lang="en-US" dirty="0">
                <a:solidFill>
                  <a:schemeClr val="tx1"/>
                </a:solidFill>
              </a:rPr>
              <a:t> And when he had </a:t>
            </a:r>
            <a:r>
              <a:rPr lang="en-US" b="1" dirty="0">
                <a:solidFill>
                  <a:srgbClr val="FF0000"/>
                </a:solidFill>
              </a:rPr>
              <a:t>dipped the sop</a:t>
            </a:r>
            <a:r>
              <a:rPr lang="en-US" dirty="0">
                <a:solidFill>
                  <a:srgbClr val="FF0000"/>
                </a:solidFill>
              </a:rPr>
              <a:t>, </a:t>
            </a:r>
            <a:r>
              <a:rPr lang="en-US" dirty="0">
                <a:solidFill>
                  <a:schemeClr val="tx1"/>
                </a:solidFill>
              </a:rPr>
              <a:t>he </a:t>
            </a:r>
            <a:r>
              <a:rPr lang="en-US" b="1" dirty="0">
                <a:solidFill>
                  <a:srgbClr val="FF0000"/>
                </a:solidFill>
              </a:rPr>
              <a:t>gave it to Judas Iscariot</a:t>
            </a:r>
            <a:r>
              <a:rPr lang="en-US" dirty="0">
                <a:solidFill>
                  <a:srgbClr val="FF0000"/>
                </a:solidFill>
              </a:rPr>
              <a:t>, </a:t>
            </a:r>
            <a:r>
              <a:rPr lang="en-US" dirty="0">
                <a:solidFill>
                  <a:schemeClr val="tx1"/>
                </a:solidFill>
              </a:rPr>
              <a:t>the son of Simon.</a:t>
            </a:r>
          </a:p>
          <a:p>
            <a:pPr marL="45720" indent="0">
              <a:buNone/>
            </a:pPr>
            <a:r>
              <a:rPr lang="en-US" b="1" dirty="0">
                <a:solidFill>
                  <a:schemeClr val="tx1"/>
                </a:solidFill>
              </a:rPr>
              <a:t>27</a:t>
            </a:r>
            <a:r>
              <a:rPr lang="en-US" dirty="0">
                <a:solidFill>
                  <a:schemeClr val="tx1"/>
                </a:solidFill>
              </a:rPr>
              <a:t>  And after the sop Satan entered into him.  Then said </a:t>
            </a:r>
            <a:br>
              <a:rPr lang="en-US" dirty="0">
                <a:solidFill>
                  <a:schemeClr val="tx1"/>
                </a:solidFill>
              </a:rPr>
            </a:br>
            <a:r>
              <a:rPr lang="en-US" b="1" dirty="0">
                <a:solidFill>
                  <a:srgbClr val="0070C0"/>
                </a:solidFill>
              </a:rPr>
              <a:t>Yahusha</a:t>
            </a:r>
            <a:r>
              <a:rPr lang="en-US" dirty="0">
                <a:solidFill>
                  <a:schemeClr val="tx1"/>
                </a:solidFill>
              </a:rPr>
              <a:t> unto him, </a:t>
            </a:r>
            <a:r>
              <a:rPr lang="en-US" b="1" u="sng" dirty="0">
                <a:solidFill>
                  <a:srgbClr val="FF0000"/>
                </a:solidFill>
              </a:rPr>
              <a:t>That thou </a:t>
            </a:r>
            <a:r>
              <a:rPr lang="en-US" b="1" u="sng" dirty="0" err="1">
                <a:solidFill>
                  <a:srgbClr val="FF0000"/>
                </a:solidFill>
              </a:rPr>
              <a:t>doest</a:t>
            </a:r>
            <a:r>
              <a:rPr lang="en-US" b="1" dirty="0">
                <a:solidFill>
                  <a:srgbClr val="FF0000"/>
                </a:solidFill>
              </a:rPr>
              <a:t>, </a:t>
            </a:r>
            <a:r>
              <a:rPr lang="en-US" b="1" u="sng" dirty="0">
                <a:solidFill>
                  <a:srgbClr val="FF0000"/>
                </a:solidFill>
              </a:rPr>
              <a:t>do</a:t>
            </a:r>
            <a:r>
              <a:rPr lang="en-US" b="1" dirty="0">
                <a:solidFill>
                  <a:srgbClr val="FF0000"/>
                </a:solidFill>
              </a:rPr>
              <a:t> q</a:t>
            </a:r>
            <a:r>
              <a:rPr lang="en-US" b="1" u="sng" dirty="0">
                <a:solidFill>
                  <a:srgbClr val="FF0000"/>
                </a:solidFill>
              </a:rPr>
              <a:t>uickl</a:t>
            </a:r>
            <a:r>
              <a:rPr lang="en-US" b="1" dirty="0">
                <a:solidFill>
                  <a:srgbClr val="FF0000"/>
                </a:solidFill>
              </a:rPr>
              <a:t>y</a:t>
            </a:r>
            <a:r>
              <a:rPr lang="en-US" dirty="0">
                <a:solidFill>
                  <a:srgbClr val="FF0000"/>
                </a:solidFill>
              </a:rPr>
              <a:t>.</a:t>
            </a:r>
          </a:p>
          <a:p>
            <a:pPr marL="45720" indent="0">
              <a:buNone/>
            </a:pPr>
            <a:endParaRPr lang="en-US" dirty="0">
              <a:solidFill>
                <a:schemeClr val="tx1"/>
              </a:solidFill>
            </a:endParaRPr>
          </a:p>
          <a:p>
            <a:pPr marL="45720" indent="0">
              <a:buNone/>
            </a:pPr>
            <a:br>
              <a:rPr lang="en-US" dirty="0"/>
            </a:br>
            <a:endParaRPr lang="en-US" dirty="0"/>
          </a:p>
        </p:txBody>
      </p:sp>
      <p:sp>
        <p:nvSpPr>
          <p:cNvPr id="3" name="Cloud 2">
            <a:extLst>
              <a:ext uri="{FF2B5EF4-FFF2-40B4-BE49-F238E27FC236}">
                <a16:creationId xmlns:a16="http://schemas.microsoft.com/office/drawing/2014/main" id="{80115728-4A97-900F-6B4B-E78315BF7F9D}"/>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F8532978-F594-E81E-4D55-78BF44BBF7BA}"/>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95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4</a:t>
            </a:fld>
            <a:endParaRPr lang="en-US" dirty="0">
              <a:solidFill>
                <a:schemeClr val="bg1">
                  <a:lumMod val="85000"/>
                </a:schemeClr>
              </a:solidFill>
            </a:endParaRPr>
          </a:p>
        </p:txBody>
      </p:sp>
      <p:sp>
        <p:nvSpPr>
          <p:cNvPr id="7" name="Content Placeholder 2"/>
          <p:cNvSpPr txBox="1">
            <a:spLocks/>
          </p:cNvSpPr>
          <p:nvPr/>
        </p:nvSpPr>
        <p:spPr>
          <a:xfrm>
            <a:off x="2438400" y="4648200"/>
            <a:ext cx="3200400" cy="1524000"/>
          </a:xfrm>
          <a:prstGeom prst="rect">
            <a:avLst/>
          </a:prstGeom>
          <a:solidFill>
            <a:schemeClr val="accent5">
              <a:lumMod val="20000"/>
              <a:lumOff val="8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1900" b="1" dirty="0">
                <a:solidFill>
                  <a:schemeClr val="tx1"/>
                </a:solidFill>
                <a:latin typeface="Comic Sans MS" pitchFamily="66" charset="0"/>
              </a:rPr>
              <a:t>2</a:t>
            </a:r>
            <a:r>
              <a:rPr lang="en-US" sz="1900" dirty="0">
                <a:solidFill>
                  <a:schemeClr val="tx1"/>
                </a:solidFill>
                <a:latin typeface="Comic Sans MS" pitchFamily="66" charset="0"/>
              </a:rPr>
              <a:t>  </a:t>
            </a:r>
            <a:r>
              <a:rPr lang="en-US" sz="1900" b="1" dirty="0">
                <a:solidFill>
                  <a:srgbClr val="0070C0"/>
                </a:solidFill>
                <a:latin typeface="Comic Sans MS" pitchFamily="66" charset="0"/>
              </a:rPr>
              <a:t>And</a:t>
            </a:r>
            <a:r>
              <a:rPr lang="en-US" sz="1900" b="1" dirty="0">
                <a:solidFill>
                  <a:srgbClr val="FF0000"/>
                </a:solidFill>
                <a:latin typeface="Comic Sans MS" pitchFamily="66" charset="0"/>
              </a:rPr>
              <a:t> </a:t>
            </a:r>
            <a:r>
              <a:rPr lang="en-US" sz="1900" b="1" u="sng" dirty="0">
                <a:solidFill>
                  <a:srgbClr val="FF0000"/>
                </a:solidFill>
                <a:latin typeface="Comic Sans MS" pitchFamily="66" charset="0"/>
              </a:rPr>
              <a:t>su</a:t>
            </a:r>
            <a:r>
              <a:rPr lang="en-US" sz="1900" b="1" dirty="0">
                <a:solidFill>
                  <a:srgbClr val="FF0000"/>
                </a:solidFill>
                <a:latin typeface="Comic Sans MS" pitchFamily="66" charset="0"/>
              </a:rPr>
              <a:t>pp</a:t>
            </a:r>
            <a:r>
              <a:rPr lang="en-US" sz="1900" b="1" u="sng" dirty="0">
                <a:solidFill>
                  <a:srgbClr val="FF0000"/>
                </a:solidFill>
                <a:latin typeface="Comic Sans MS" pitchFamily="66" charset="0"/>
              </a:rPr>
              <a:t>er</a:t>
            </a:r>
            <a:r>
              <a:rPr lang="en-US" sz="1900" b="1" dirty="0">
                <a:solidFill>
                  <a:srgbClr val="FF0000"/>
                </a:solidFill>
                <a:latin typeface="Comic Sans MS" pitchFamily="66" charset="0"/>
              </a:rPr>
              <a:t> </a:t>
            </a:r>
            <a:r>
              <a:rPr lang="en-US" sz="1900" b="1" u="sng" dirty="0">
                <a:solidFill>
                  <a:srgbClr val="0070C0"/>
                </a:solidFill>
                <a:latin typeface="Comic Sans MS" pitchFamily="66" charset="0"/>
              </a:rPr>
              <a:t>bein</a:t>
            </a:r>
            <a:r>
              <a:rPr lang="en-US" sz="1900" b="1" dirty="0">
                <a:solidFill>
                  <a:srgbClr val="0070C0"/>
                </a:solidFill>
                <a:latin typeface="Comic Sans MS" pitchFamily="66" charset="0"/>
              </a:rPr>
              <a:t>g</a:t>
            </a:r>
            <a:r>
              <a:rPr lang="en-US" sz="1900" b="1" u="sng" dirty="0">
                <a:solidFill>
                  <a:srgbClr val="FF0000"/>
                </a:solidFill>
                <a:latin typeface="Comic Sans MS" pitchFamily="66" charset="0"/>
              </a:rPr>
              <a:t> ended</a:t>
            </a:r>
            <a:r>
              <a:rPr lang="en-US" sz="1900" dirty="0">
                <a:solidFill>
                  <a:srgbClr val="FF0000"/>
                </a:solidFill>
                <a:latin typeface="Comic Sans MS" pitchFamily="66" charset="0"/>
              </a:rPr>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devil having now put into the heart of Judas Iscariot … </a:t>
            </a:r>
            <a:b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to betray him.</a:t>
            </a:r>
          </a:p>
        </p:txBody>
      </p:sp>
      <p:pic>
        <p:nvPicPr>
          <p:cNvPr id="6"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 y="272709"/>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962400" y="101632"/>
            <a:ext cx="4953000" cy="111756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John</a:t>
            </a:r>
            <a:r>
              <a:rPr lang="en-US" sz="3200"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3200" dirty="0"/>
              <a:t>13:1 Should Settle the Question!</a:t>
            </a:r>
            <a:endParaRPr lang="en-US" dirty="0"/>
          </a:p>
        </p:txBody>
      </p:sp>
      <p:sp>
        <p:nvSpPr>
          <p:cNvPr id="9" name="Content Placeholder 8"/>
          <p:cNvSpPr txBox="1">
            <a:spLocks/>
          </p:cNvSpPr>
          <p:nvPr/>
        </p:nvSpPr>
        <p:spPr>
          <a:xfrm>
            <a:off x="2971800" y="2819400"/>
            <a:ext cx="5943600" cy="1600200"/>
          </a:xfrm>
          <a:prstGeom prst="rect">
            <a:avLst/>
          </a:prstGeom>
          <a:solidFill>
            <a:srgbClr val="AFDDFF"/>
          </a:solidFill>
          <a:scene3d>
            <a:camera prst="orthographicFront"/>
            <a:lightRig rig="threePt" dir="t"/>
          </a:scene3d>
          <a:sp3d>
            <a:bevelT w="152400" h="50800" prst="softRound"/>
          </a:sp3d>
        </p:spPr>
        <p:txBody>
          <a:bodyPr vert="horz" lIns="91440" tIns="45720" rIns="91440" bIns="45720" rtlCol="0">
            <a:normAutofit lnSpcReduction="10000"/>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Verse 1 plainly states the timing was </a:t>
            </a:r>
            <a:b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n-US" sz="2400" b="1" u="sng" dirty="0">
                <a:solidFill>
                  <a:srgbClr val="0000FF"/>
                </a:solidFill>
                <a:latin typeface="Footlight MT Light" pitchFamily="18" charset="0"/>
              </a:rPr>
              <a:t>BEFORE</a:t>
            </a:r>
            <a:r>
              <a:rPr lang="en-US" sz="2000" b="1" dirty="0">
                <a:solidFill>
                  <a:srgbClr val="0000FF"/>
                </a:solidFill>
              </a:rPr>
              <a:t>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feast of the Passover," which is always on the 14</a:t>
            </a:r>
            <a:r>
              <a:rPr lang="en-US" sz="20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day of the first month.  Logic demands the betrayal of </a:t>
            </a:r>
            <a:r>
              <a:rPr lang="en-US" sz="2000" b="1" u="sng" dirty="0">
                <a:ln w="1905"/>
                <a:solidFill>
                  <a:srgbClr val="0070C0"/>
                </a:solidFill>
                <a:effectLst>
                  <a:innerShdw blurRad="69850" dist="43180" dir="5400000">
                    <a:srgbClr val="000000">
                      <a:alpha val="65000"/>
                    </a:srgbClr>
                  </a:innerShdw>
                </a:effectLst>
                <a:latin typeface="Comic Sans MS" pitchFamily="66" charset="0"/>
              </a:rPr>
              <a:t>Yahusha</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must occur </a:t>
            </a:r>
            <a:r>
              <a:rPr lang="en-US" sz="2000" b="1" u="sng" dirty="0">
                <a:ln w="1905"/>
                <a:solidFill>
                  <a:srgbClr val="FF00FF"/>
                </a:solidFill>
                <a:effectLst>
                  <a:innerShdw blurRad="69850" dist="43180" dir="5400000">
                    <a:srgbClr val="000000">
                      <a:alpha val="65000"/>
                    </a:srgbClr>
                  </a:innerShdw>
                </a:effectLst>
                <a:latin typeface="Comic Sans MS" pitchFamily="66" charset="0"/>
              </a:rPr>
              <a:t>before</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His sacrifice on the tree.</a:t>
            </a:r>
          </a:p>
        </p:txBody>
      </p:sp>
      <p:sp>
        <p:nvSpPr>
          <p:cNvPr id="10" name="Rounded Rectangle 9"/>
          <p:cNvSpPr/>
          <p:nvPr/>
        </p:nvSpPr>
        <p:spPr>
          <a:xfrm>
            <a:off x="2514600" y="-533400"/>
            <a:ext cx="1386840" cy="406433"/>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a:solidFill>
                  <a:srgbClr val="FFFF00"/>
                </a:solidFill>
                <a:latin typeface="Comic Sans MS" pitchFamily="66" charset="0"/>
              </a:rPr>
              <a:t>REVIEW</a:t>
            </a:r>
          </a:p>
        </p:txBody>
      </p:sp>
      <p:sp>
        <p:nvSpPr>
          <p:cNvPr id="11" name="Content Placeholder 6"/>
          <p:cNvSpPr txBox="1">
            <a:spLocks/>
          </p:cNvSpPr>
          <p:nvPr/>
        </p:nvSpPr>
        <p:spPr>
          <a:xfrm>
            <a:off x="3962400" y="1143000"/>
            <a:ext cx="4953000" cy="1435998"/>
          </a:xfrm>
          <a:prstGeom prst="rect">
            <a:avLst/>
          </a:prstGeom>
          <a:solidFill>
            <a:schemeClr val="accent6">
              <a:lumMod val="20000"/>
              <a:lumOff val="80000"/>
            </a:schemeClr>
          </a:solidFill>
          <a:scene3d>
            <a:camera prst="orthographicFront"/>
            <a:lightRig rig="threePt" dir="t"/>
          </a:scene3d>
          <a:sp3d>
            <a:bevelT w="152400" h="50800" prst="softRound"/>
          </a:sp3d>
        </p:spPr>
        <p:txBody>
          <a:bodyPr vert="horz" lIns="91440" tIns="45720" rIns="91440" bIns="45720" rtlCol="0">
            <a:noAutofit/>
            <a:sp3d extrusionH="57150">
              <a:bevelT w="57150" h="38100" prst="artDeco"/>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000" b="1" dirty="0">
                <a:solidFill>
                  <a:schemeClr val="tx1"/>
                </a:solidFill>
              </a:rPr>
              <a:t>1</a:t>
            </a:r>
            <a:r>
              <a:rPr lang="en-US" sz="2000" dirty="0">
                <a:solidFill>
                  <a:schemeClr val="tx1"/>
                </a:solidFill>
              </a:rPr>
              <a:t> Now </a:t>
            </a:r>
            <a:r>
              <a:rPr lang="en-US" sz="2800" b="1" u="sng" dirty="0">
                <a:solidFill>
                  <a:schemeClr val="accent1">
                    <a:lumMod val="75000"/>
                  </a:schemeClr>
                </a:solidFill>
                <a:latin typeface="Footlight MT Light" pitchFamily="18" charset="0"/>
              </a:rPr>
              <a:t>BEFORE</a:t>
            </a:r>
            <a:r>
              <a:rPr lang="en-US" sz="2000" b="1" dirty="0">
                <a:solidFill>
                  <a:srgbClr val="0070C0"/>
                </a:solidFill>
              </a:rPr>
              <a:t> </a:t>
            </a:r>
            <a:r>
              <a:rPr lang="en-US" sz="1200" b="1" dirty="0">
                <a:solidFill>
                  <a:srgbClr val="0070C0"/>
                </a:solidFill>
              </a:rPr>
              <a:t> </a:t>
            </a:r>
            <a:r>
              <a:rPr lang="en-US" sz="2000" b="1" dirty="0">
                <a:solidFill>
                  <a:srgbClr val="0070C0"/>
                </a:solidFill>
              </a:rPr>
              <a:t>the feast of the </a:t>
            </a:r>
            <a:r>
              <a:rPr lang="en-US" sz="2000" b="1" dirty="0" err="1">
                <a:solidFill>
                  <a:srgbClr val="0070C0"/>
                </a:solidFill>
              </a:rPr>
              <a:t>passover</a:t>
            </a:r>
            <a:r>
              <a:rPr lang="en-US" sz="2000" b="1" dirty="0">
                <a:solidFill>
                  <a:srgbClr val="0070C0"/>
                </a:solidFill>
              </a:rPr>
              <a:t>, </a:t>
            </a:r>
            <a:r>
              <a:rPr lang="en-US" sz="2000" dirty="0">
                <a:solidFill>
                  <a:schemeClr val="tx1"/>
                </a:solidFill>
              </a:rPr>
              <a:t>when </a:t>
            </a:r>
            <a:r>
              <a:rPr lang="en-US" sz="2000" b="1" dirty="0">
                <a:solidFill>
                  <a:srgbClr val="0070C0"/>
                </a:solidFill>
              </a:rPr>
              <a:t>Yahusha</a:t>
            </a:r>
            <a:r>
              <a:rPr lang="en-US" sz="2000" dirty="0">
                <a:solidFill>
                  <a:schemeClr val="tx1"/>
                </a:solidFill>
              </a:rPr>
              <a:t> knew that his hour was come that he should depart </a:t>
            </a:r>
            <a:br>
              <a:rPr lang="en-US" sz="2000" dirty="0">
                <a:solidFill>
                  <a:schemeClr val="tx1"/>
                </a:solidFill>
              </a:rPr>
            </a:br>
            <a:r>
              <a:rPr lang="en-US" sz="2000" dirty="0">
                <a:solidFill>
                  <a:schemeClr val="tx1"/>
                </a:solidFill>
              </a:rPr>
              <a:t>out of this world unto the Father …</a:t>
            </a:r>
          </a:p>
        </p:txBody>
      </p:sp>
      <p:sp>
        <p:nvSpPr>
          <p:cNvPr id="12" name="Content Placeholder 8"/>
          <p:cNvSpPr txBox="1">
            <a:spLocks/>
          </p:cNvSpPr>
          <p:nvPr/>
        </p:nvSpPr>
        <p:spPr>
          <a:xfrm>
            <a:off x="5943600" y="4625340"/>
            <a:ext cx="2971800" cy="1546860"/>
          </a:xfrm>
          <a:prstGeom prst="rect">
            <a:avLst/>
          </a:prstGeom>
          <a:solidFill>
            <a:srgbClr val="AFDDFF"/>
          </a:solidFill>
          <a:scene3d>
            <a:camera prst="orthographicFront"/>
            <a:lightRig rig="threePt" dir="t"/>
          </a:scene3d>
          <a:sp3d>
            <a:bevelT w="152400" h="50800" prst="softRound"/>
          </a:sp3d>
        </p:spPr>
        <p:txBody>
          <a:bodyPr vert="horz" lIns="91440" tIns="45720" rIns="91440" bIns="45720" rtlCol="0">
            <a:normAutofit fontScale="92500" lnSpcReduction="10000"/>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000" b="1" dirty="0">
                <a:solidFill>
                  <a:srgbClr val="0000FF"/>
                </a:solidFill>
                <a:latin typeface="Comic Sans MS" pitchFamily="66" charset="0"/>
              </a:rPr>
              <a:t>Verse 2:</a:t>
            </a:r>
            <a:r>
              <a:rPr lang="en-US" sz="2000" b="1" dirty="0">
                <a:solidFill>
                  <a:schemeClr val="bg1"/>
                </a:solidFill>
                <a:latin typeface="Comic Sans MS" pitchFamily="66" charset="0"/>
              </a:rPr>
              <a:t>  </a:t>
            </a:r>
            <a:r>
              <a:rPr lang="en-US" sz="2000" dirty="0">
                <a:solidFill>
                  <a:srgbClr val="FF00FF"/>
                </a:solidFill>
                <a:effectLst>
                  <a:glow rad="88900">
                    <a:schemeClr val="bg1">
                      <a:lumMod val="85000"/>
                    </a:schemeClr>
                  </a:glow>
                </a:effectLst>
                <a:latin typeface="Comic Sans MS" pitchFamily="66" charset="0"/>
              </a:rPr>
              <a:t>John shows </a:t>
            </a:r>
            <a:br>
              <a:rPr lang="en-US" sz="2000" dirty="0">
                <a:solidFill>
                  <a:srgbClr val="FF00FF"/>
                </a:solidFill>
                <a:effectLst>
                  <a:glow rad="88900">
                    <a:schemeClr val="bg1">
                      <a:lumMod val="85000"/>
                    </a:schemeClr>
                  </a:glow>
                </a:effectLst>
                <a:latin typeface="Comic Sans MS" pitchFamily="66" charset="0"/>
              </a:rPr>
            </a:br>
            <a:r>
              <a:rPr lang="en-US" sz="2000" dirty="0">
                <a:solidFill>
                  <a:srgbClr val="FF00FF"/>
                </a:solidFill>
                <a:effectLst>
                  <a:glow rad="88900">
                    <a:schemeClr val="bg1">
                      <a:lumMod val="85000"/>
                    </a:schemeClr>
                  </a:glow>
                </a:effectLst>
                <a:latin typeface="Comic Sans MS" pitchFamily="66" charset="0"/>
              </a:rPr>
              <a:t>the Last Supper took place on </a:t>
            </a:r>
            <a:r>
              <a:rPr lang="en-US" sz="2000" b="1" u="sng" dirty="0">
                <a:solidFill>
                  <a:schemeClr val="accent4">
                    <a:lumMod val="20000"/>
                    <a:lumOff val="80000"/>
                  </a:schemeClr>
                </a:solidFill>
                <a:effectLst>
                  <a:glow rad="139700">
                    <a:srgbClr val="002060"/>
                  </a:glow>
                </a:effectLst>
                <a:latin typeface="Comic Sans MS" pitchFamily="66" charset="0"/>
              </a:rPr>
              <a:t>the</a:t>
            </a:r>
            <a:r>
              <a:rPr lang="en-US" sz="2000" dirty="0">
                <a:solidFill>
                  <a:schemeClr val="accent4">
                    <a:lumMod val="20000"/>
                    <a:lumOff val="80000"/>
                  </a:schemeClr>
                </a:solidFill>
                <a:effectLst>
                  <a:glow rad="139700">
                    <a:srgbClr val="002060"/>
                  </a:glow>
                </a:effectLst>
                <a:latin typeface="Comic Sans MS" pitchFamily="66" charset="0"/>
              </a:rPr>
              <a:t> </a:t>
            </a:r>
            <a:r>
              <a:rPr lang="en-US" sz="2000" b="1" u="sng" dirty="0">
                <a:solidFill>
                  <a:schemeClr val="accent4">
                    <a:lumMod val="20000"/>
                    <a:lumOff val="80000"/>
                  </a:schemeClr>
                </a:solidFill>
                <a:effectLst>
                  <a:glow rad="139700">
                    <a:srgbClr val="002060"/>
                  </a:glow>
                </a:effectLst>
                <a:latin typeface="Comic Sans MS" pitchFamily="66" charset="0"/>
              </a:rPr>
              <a:t>same</a:t>
            </a:r>
            <a:r>
              <a:rPr lang="en-US" sz="2000" u="sng" dirty="0">
                <a:solidFill>
                  <a:schemeClr val="accent4">
                    <a:lumMod val="20000"/>
                    <a:lumOff val="80000"/>
                  </a:schemeClr>
                </a:solidFill>
                <a:effectLst>
                  <a:glow rad="139700">
                    <a:srgbClr val="002060"/>
                  </a:glow>
                </a:effectLst>
                <a:latin typeface="Comic Sans MS" pitchFamily="66" charset="0"/>
              </a:rPr>
              <a:t> </a:t>
            </a:r>
            <a:r>
              <a:rPr lang="en-US" sz="2000" b="1" u="sng" dirty="0">
                <a:solidFill>
                  <a:schemeClr val="accent4">
                    <a:lumMod val="20000"/>
                    <a:lumOff val="80000"/>
                  </a:schemeClr>
                </a:solidFill>
                <a:effectLst>
                  <a:glow rad="139700">
                    <a:srgbClr val="002060"/>
                  </a:glow>
                </a:effectLst>
                <a:latin typeface="Comic Sans MS" pitchFamily="66" charset="0"/>
              </a:rPr>
              <a:t>ni</a:t>
            </a:r>
            <a:r>
              <a:rPr lang="en-US" sz="2000" b="1" dirty="0">
                <a:solidFill>
                  <a:schemeClr val="accent4">
                    <a:lumMod val="20000"/>
                    <a:lumOff val="80000"/>
                  </a:schemeClr>
                </a:solidFill>
                <a:effectLst>
                  <a:glow rad="139700">
                    <a:srgbClr val="002060"/>
                  </a:glow>
                </a:effectLst>
                <a:latin typeface="Comic Sans MS" pitchFamily="66" charset="0"/>
              </a:rPr>
              <a:t>g</a:t>
            </a:r>
            <a:r>
              <a:rPr lang="en-US" sz="2000" b="1" u="sng" dirty="0">
                <a:solidFill>
                  <a:schemeClr val="accent4">
                    <a:lumMod val="20000"/>
                    <a:lumOff val="80000"/>
                  </a:schemeClr>
                </a:solidFill>
                <a:effectLst>
                  <a:glow rad="139700">
                    <a:srgbClr val="002060"/>
                  </a:glow>
                </a:effectLst>
                <a:latin typeface="Comic Sans MS" pitchFamily="66" charset="0"/>
              </a:rPr>
              <a:t>ht</a:t>
            </a:r>
            <a:r>
              <a:rPr lang="en-US" sz="2000" u="sng" dirty="0">
                <a:solidFill>
                  <a:schemeClr val="accent4">
                    <a:lumMod val="20000"/>
                    <a:lumOff val="80000"/>
                  </a:schemeClr>
                </a:solidFill>
                <a:effectLst>
                  <a:glow rad="139700">
                    <a:srgbClr val="002060"/>
                  </a:glow>
                </a:effectLst>
                <a:latin typeface="Comic Sans MS" pitchFamily="66" charset="0"/>
              </a:rPr>
              <a:t> </a:t>
            </a:r>
            <a:r>
              <a:rPr lang="en-US" sz="2000" dirty="0">
                <a:solidFill>
                  <a:srgbClr val="FF00FF"/>
                </a:solidFill>
                <a:effectLst>
                  <a:glow rad="88900">
                    <a:schemeClr val="bg1">
                      <a:lumMod val="85000"/>
                    </a:schemeClr>
                  </a:glow>
                </a:effectLst>
                <a:latin typeface="Comic Sans MS" pitchFamily="66" charset="0"/>
              </a:rPr>
              <a:t>Judas Iscariot</a:t>
            </a:r>
            <a:br>
              <a:rPr lang="en-US" sz="2000" dirty="0">
                <a:solidFill>
                  <a:srgbClr val="FF00FF"/>
                </a:solidFill>
                <a:effectLst>
                  <a:glow rad="88900">
                    <a:schemeClr val="bg1">
                      <a:lumMod val="85000"/>
                    </a:schemeClr>
                  </a:glow>
                </a:effectLst>
                <a:latin typeface="Comic Sans MS" pitchFamily="66" charset="0"/>
              </a:rPr>
            </a:br>
            <a:r>
              <a:rPr lang="en-US" sz="2000" dirty="0">
                <a:solidFill>
                  <a:srgbClr val="FF00FF"/>
                </a:solidFill>
                <a:effectLst>
                  <a:glow rad="88900">
                    <a:schemeClr val="bg1">
                      <a:lumMod val="85000"/>
                    </a:schemeClr>
                  </a:glow>
                </a:effectLst>
                <a:latin typeface="Comic Sans MS" pitchFamily="66" charset="0"/>
              </a:rPr>
              <a:t> betrayed </a:t>
            </a:r>
            <a:r>
              <a:rPr lang="en-US" sz="2000" u="sng" dirty="0">
                <a:solidFill>
                  <a:srgbClr val="0070C0"/>
                </a:solidFill>
                <a:effectLst>
                  <a:glow rad="88900">
                    <a:schemeClr val="bg1">
                      <a:lumMod val="85000"/>
                    </a:schemeClr>
                  </a:glow>
                </a:effectLst>
                <a:latin typeface="Comic Sans MS" pitchFamily="66" charset="0"/>
              </a:rPr>
              <a:t>Yahusha</a:t>
            </a:r>
            <a:r>
              <a:rPr lang="en-US" sz="1800" dirty="0">
                <a:solidFill>
                  <a:srgbClr val="0070C0"/>
                </a:solidFill>
                <a:effectLst>
                  <a:glow rad="88900">
                    <a:schemeClr val="bg1">
                      <a:lumMod val="85000"/>
                    </a:schemeClr>
                  </a:glow>
                </a:effectLst>
                <a:latin typeface="Comic Sans MS" pitchFamily="66" charset="0"/>
              </a:rPr>
              <a:t>.</a:t>
            </a:r>
            <a:r>
              <a:rPr lang="en-US" sz="1800" dirty="0">
                <a:solidFill>
                  <a:srgbClr val="FF00FF"/>
                </a:solidFill>
                <a:effectLst>
                  <a:glow rad="88900">
                    <a:schemeClr val="bg1">
                      <a:lumMod val="85000"/>
                    </a:schemeClr>
                  </a:glow>
                </a:effectLst>
                <a:latin typeface="Comic Sans MS" pitchFamily="66" charset="0"/>
              </a:rPr>
              <a:t>  </a:t>
            </a:r>
          </a:p>
          <a:p>
            <a:pPr marL="45720" indent="0" algn="ctr">
              <a:buFont typeface="Georgia" pitchFamily="18" charset="0"/>
              <a:buNone/>
            </a:pPr>
            <a:endParaRPr lang="en-US" sz="1800" dirty="0"/>
          </a:p>
        </p:txBody>
      </p:sp>
      <p:sp>
        <p:nvSpPr>
          <p:cNvPr id="13" name="Rectangle 12"/>
          <p:cNvSpPr/>
          <p:nvPr/>
        </p:nvSpPr>
        <p:spPr>
          <a:xfrm>
            <a:off x="2971800" y="6183234"/>
            <a:ext cx="5334000" cy="584775"/>
          </a:xfrm>
          <a:prstGeom prst="rect">
            <a:avLst/>
          </a:prstGeom>
          <a:solidFill>
            <a:schemeClr val="accent2">
              <a:lumMod val="20000"/>
              <a:lumOff val="80000"/>
            </a:schemeClr>
          </a:solidFill>
          <a:effectLst>
            <a:softEdge rad="127000"/>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4B9600"/>
                </a:solidFill>
                <a:effectLst>
                  <a:outerShdw blurRad="50800" dist="39000" dir="5460000" algn="tl">
                    <a:srgbClr val="000000">
                      <a:alpha val="38000"/>
                    </a:srgbClr>
                  </a:outerShdw>
                </a:effectLst>
              </a:rPr>
              <a:t>If not the 13</a:t>
            </a:r>
            <a:r>
              <a:rPr lang="en-US" sz="3200" b="1" baseline="30000" dirty="0">
                <a:ln w="11430"/>
                <a:solidFill>
                  <a:srgbClr val="4B9600"/>
                </a:solidFill>
                <a:effectLst>
                  <a:outerShdw blurRad="50800" dist="39000" dir="5460000" algn="tl">
                    <a:srgbClr val="000000">
                      <a:alpha val="38000"/>
                    </a:srgbClr>
                  </a:outerShdw>
                </a:effectLst>
              </a:rPr>
              <a:t>th</a:t>
            </a:r>
            <a:r>
              <a:rPr lang="en-US" sz="3200" b="1" dirty="0">
                <a:ln w="11430"/>
                <a:solidFill>
                  <a:srgbClr val="4B9600"/>
                </a:solidFill>
                <a:effectLst>
                  <a:outerShdw blurRad="50800" dist="39000" dir="5460000" algn="tl">
                    <a:srgbClr val="000000">
                      <a:alpha val="38000"/>
                    </a:srgbClr>
                  </a:outerShdw>
                </a:effectLst>
              </a:rPr>
              <a:t>, then when?</a:t>
            </a:r>
          </a:p>
        </p:txBody>
      </p:sp>
    </p:spTree>
    <p:extLst>
      <p:ext uri="{BB962C8B-B14F-4D97-AF65-F5344CB8AC3E}">
        <p14:creationId xmlns:p14="http://schemas.microsoft.com/office/powerpoint/2010/main" val="52403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1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1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25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circle(out)">
                                      <p:cBhvr>
                                        <p:cTn id="26" dur="20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1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838201"/>
          </a:xfrm>
        </p:spPr>
        <p:txBody>
          <a:bodyPr/>
          <a:lstStyle/>
          <a:p>
            <a:r>
              <a:rPr lang="en-US" sz="4000" dirty="0"/>
              <a:t>John 13: 28-30</a:t>
            </a:r>
          </a:p>
        </p:txBody>
      </p:sp>
      <p:sp>
        <p:nvSpPr>
          <p:cNvPr id="5" name="Slide Number Placeholder 4"/>
          <p:cNvSpPr>
            <a:spLocks noGrp="1"/>
          </p:cNvSpPr>
          <p:nvPr>
            <p:ph type="sldNum" sz="quarter" idx="12"/>
          </p:nvPr>
        </p:nvSpPr>
        <p:spPr/>
        <p:txBody>
          <a:bodyPr/>
          <a:lstStyle/>
          <a:p>
            <a:fld id="{D18E6382-2566-492A-A2A1-417678E32A52}" type="slidenum">
              <a:rPr lang="en-US" smtClean="0"/>
              <a:t>40</a:t>
            </a:fld>
            <a:endParaRPr lang="en-US"/>
          </a:p>
        </p:txBody>
      </p:sp>
      <p:sp>
        <p:nvSpPr>
          <p:cNvPr id="6" name="Content Placeholder 2"/>
          <p:cNvSpPr txBox="1">
            <a:spLocks/>
          </p:cNvSpPr>
          <p:nvPr/>
        </p:nvSpPr>
        <p:spPr>
          <a:xfrm>
            <a:off x="1399032" y="3733800"/>
            <a:ext cx="7287768" cy="1600200"/>
          </a:xfrm>
          <a:prstGeom prst="rect">
            <a:avLst/>
          </a:prstGeom>
          <a:solidFill>
            <a:schemeClr val="bg2">
              <a:lumMod val="50000"/>
            </a:schemeClr>
          </a:solid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Once Judas left, </a:t>
            </a:r>
            <a:r>
              <a:rPr lang="en-US" sz="2400" b="1" spc="50" dirty="0">
                <a:ln w="13500">
                  <a:solidFill>
                    <a:schemeClr val="accent1">
                      <a:shade val="2500"/>
                      <a:alpha val="6500"/>
                    </a:schemeClr>
                  </a:solidFill>
                  <a:prstDash val="solid"/>
                </a:ln>
                <a:solidFill>
                  <a:srgbClr val="57B7FF">
                    <a:alpha val="95000"/>
                  </a:srgbClr>
                </a:solidFill>
                <a:effectLst>
                  <a:innerShdw blurRad="50900" dist="38500" dir="13500000">
                    <a:srgbClr val="000000">
                      <a:alpha val="60000"/>
                    </a:srgbClr>
                  </a:innerShdw>
                </a:effectLst>
                <a:latin typeface="Comic Sans MS" pitchFamily="66" charset="0"/>
              </a:rPr>
              <a:t>Yahusha</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gave His last words to the remaining 11 disciples.  Chapters 14-17 include approximately 3000 words not recorded by the Synoptic Gospels. </a:t>
            </a:r>
          </a:p>
        </p:txBody>
      </p:sp>
      <p:sp>
        <p:nvSpPr>
          <p:cNvPr id="8" name="Content Placeholder 6"/>
          <p:cNvSpPr>
            <a:spLocks noGrp="1"/>
          </p:cNvSpPr>
          <p:nvPr>
            <p:ph sz="half" idx="4294967295"/>
          </p:nvPr>
        </p:nvSpPr>
        <p:spPr>
          <a:xfrm>
            <a:off x="1447800" y="838201"/>
            <a:ext cx="7086600" cy="2895600"/>
          </a:xfrm>
          <a:prstGeom prst="rect">
            <a:avLst/>
          </a:prstGeom>
        </p:spPr>
        <p:txBody>
          <a:bodyPr>
            <a:normAutofit lnSpcReduction="10000"/>
            <a:scene3d>
              <a:camera prst="orthographicFront"/>
              <a:lightRig rig="threePt" dir="t"/>
            </a:scene3d>
            <a:sp3d extrusionH="57150">
              <a:bevelT w="38100" h="38100" prst="angle"/>
            </a:sp3d>
          </a:bodyPr>
          <a:lstStyle/>
          <a:p>
            <a:pPr marL="45720" indent="0">
              <a:buNone/>
            </a:pPr>
            <a:r>
              <a:rPr lang="en-US" b="1" dirty="0">
                <a:solidFill>
                  <a:schemeClr val="tx1"/>
                </a:solidFill>
              </a:rPr>
              <a:t>28</a:t>
            </a:r>
            <a:r>
              <a:rPr lang="en-US" dirty="0">
                <a:solidFill>
                  <a:schemeClr val="tx1"/>
                </a:solidFill>
              </a:rPr>
              <a:t>  Now </a:t>
            </a:r>
            <a:r>
              <a:rPr lang="en-US" b="1" u="sng" dirty="0">
                <a:solidFill>
                  <a:srgbClr val="FF0000"/>
                </a:solidFill>
              </a:rPr>
              <a:t>no man at the table knew</a:t>
            </a:r>
            <a:r>
              <a:rPr lang="en-US" dirty="0">
                <a:solidFill>
                  <a:schemeClr val="tx1"/>
                </a:solidFill>
              </a:rPr>
              <a:t> for what intent he </a:t>
            </a:r>
            <a:r>
              <a:rPr lang="en-US" dirty="0" err="1">
                <a:solidFill>
                  <a:schemeClr val="tx1"/>
                </a:solidFill>
              </a:rPr>
              <a:t>spake</a:t>
            </a:r>
            <a:r>
              <a:rPr lang="en-US" dirty="0">
                <a:solidFill>
                  <a:schemeClr val="tx1"/>
                </a:solidFill>
              </a:rPr>
              <a:t> this unto him.</a:t>
            </a:r>
          </a:p>
          <a:p>
            <a:pPr marL="45720" indent="0">
              <a:buNone/>
            </a:pPr>
            <a:r>
              <a:rPr lang="en-US" b="1" dirty="0">
                <a:solidFill>
                  <a:schemeClr val="tx1"/>
                </a:solidFill>
              </a:rPr>
              <a:t>29</a:t>
            </a:r>
            <a:r>
              <a:rPr lang="en-US" dirty="0">
                <a:solidFill>
                  <a:schemeClr val="tx1"/>
                </a:solidFill>
              </a:rPr>
              <a:t>  For </a:t>
            </a:r>
            <a:r>
              <a:rPr lang="en-US" b="1" u="sng" dirty="0">
                <a:solidFill>
                  <a:srgbClr val="FF0000"/>
                </a:solidFill>
              </a:rPr>
              <a:t>some of them thou</a:t>
            </a:r>
            <a:r>
              <a:rPr lang="en-US" b="1" dirty="0">
                <a:solidFill>
                  <a:srgbClr val="FF0000"/>
                </a:solidFill>
              </a:rPr>
              <a:t>g</a:t>
            </a:r>
            <a:r>
              <a:rPr lang="en-US" b="1" u="sng" dirty="0">
                <a:solidFill>
                  <a:srgbClr val="FF0000"/>
                </a:solidFill>
              </a:rPr>
              <a:t>ht</a:t>
            </a:r>
            <a:r>
              <a:rPr lang="en-US" dirty="0">
                <a:solidFill>
                  <a:srgbClr val="FF0000"/>
                </a:solidFill>
              </a:rPr>
              <a:t>, </a:t>
            </a:r>
            <a:r>
              <a:rPr lang="en-US" dirty="0">
                <a:solidFill>
                  <a:schemeClr val="tx1"/>
                </a:solidFill>
              </a:rPr>
              <a:t>because Judas had the bag, that </a:t>
            </a:r>
            <a:r>
              <a:rPr lang="en-US" b="1" u="sng" dirty="0">
                <a:solidFill>
                  <a:srgbClr val="0070C0"/>
                </a:solidFill>
              </a:rPr>
              <a:t>Yahusha had said unto him</a:t>
            </a:r>
            <a:r>
              <a:rPr lang="en-US" dirty="0">
                <a:solidFill>
                  <a:srgbClr val="0070C0"/>
                </a:solidFill>
              </a:rPr>
              <a:t>, </a:t>
            </a:r>
            <a:r>
              <a:rPr lang="en-US" b="1" u="sng" dirty="0">
                <a:solidFill>
                  <a:srgbClr val="FF0000"/>
                </a:solidFill>
              </a:rPr>
              <a:t>Bu</a:t>
            </a:r>
            <a:r>
              <a:rPr lang="en-US" b="1" dirty="0">
                <a:solidFill>
                  <a:srgbClr val="FF0000"/>
                </a:solidFill>
              </a:rPr>
              <a:t>y</a:t>
            </a:r>
            <a:r>
              <a:rPr lang="en-US" dirty="0">
                <a:solidFill>
                  <a:schemeClr val="tx1"/>
                </a:solidFill>
              </a:rPr>
              <a:t> those </a:t>
            </a:r>
            <a:r>
              <a:rPr lang="en-US" b="1" u="sng" dirty="0">
                <a:solidFill>
                  <a:srgbClr val="FF0000"/>
                </a:solidFill>
              </a:rPr>
              <a:t>thin</a:t>
            </a:r>
            <a:r>
              <a:rPr lang="en-US" b="1" dirty="0">
                <a:solidFill>
                  <a:srgbClr val="FF0000"/>
                </a:solidFill>
              </a:rPr>
              <a:t>g</a:t>
            </a:r>
            <a:r>
              <a:rPr lang="en-US" b="1" u="sng" dirty="0">
                <a:solidFill>
                  <a:srgbClr val="FF0000"/>
                </a:solidFill>
              </a:rPr>
              <a:t>s that we have need of a</a:t>
            </a:r>
            <a:r>
              <a:rPr lang="en-US" b="1" dirty="0">
                <a:solidFill>
                  <a:srgbClr val="FF0000"/>
                </a:solidFill>
              </a:rPr>
              <a:t>g</a:t>
            </a:r>
            <a:r>
              <a:rPr lang="en-US" b="1" u="sng" dirty="0">
                <a:solidFill>
                  <a:srgbClr val="FF0000"/>
                </a:solidFill>
              </a:rPr>
              <a:t>ainst the feast</a:t>
            </a:r>
            <a:r>
              <a:rPr lang="en-US" dirty="0">
                <a:solidFill>
                  <a:srgbClr val="FF0000"/>
                </a:solidFill>
              </a:rPr>
              <a:t>;</a:t>
            </a:r>
            <a:r>
              <a:rPr lang="en-US" dirty="0">
                <a:solidFill>
                  <a:schemeClr val="tx1"/>
                </a:solidFill>
              </a:rPr>
              <a:t> or, that he should give something to the poor.</a:t>
            </a:r>
          </a:p>
          <a:p>
            <a:pPr marL="45720" indent="0">
              <a:buNone/>
            </a:pPr>
            <a:r>
              <a:rPr lang="en-US" b="1" dirty="0">
                <a:solidFill>
                  <a:schemeClr val="tx1"/>
                </a:solidFill>
              </a:rPr>
              <a:t>30</a:t>
            </a:r>
            <a:r>
              <a:rPr lang="en-US" dirty="0">
                <a:solidFill>
                  <a:schemeClr val="tx1"/>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then having received the sop went immediately out: and </a:t>
            </a:r>
            <a:r>
              <a:rPr lang="en-US" sz="3000" b="1" dirty="0">
                <a:ln w="1905"/>
                <a:solidFill>
                  <a:srgbClr val="C00000"/>
                </a:solidFill>
                <a:effectLst>
                  <a:innerShdw blurRad="69850" dist="43180" dir="5400000">
                    <a:srgbClr val="000000">
                      <a:alpha val="65000"/>
                    </a:srgbClr>
                  </a:innerShdw>
                </a:effectLst>
              </a:rPr>
              <a:t>it was </a:t>
            </a:r>
            <a:r>
              <a:rPr lang="en-US" sz="3000" b="1" u="sng" dirty="0">
                <a:ln w="1905"/>
                <a:solidFill>
                  <a:srgbClr val="002060"/>
                </a:solidFill>
                <a:effectLst>
                  <a:innerShdw blurRad="69850" dist="43180" dir="5400000">
                    <a:srgbClr val="000000">
                      <a:alpha val="65000"/>
                    </a:srgbClr>
                  </a:innerShdw>
                </a:effectLst>
              </a:rPr>
              <a:t>ni</a:t>
            </a:r>
            <a:r>
              <a:rPr lang="en-US" sz="3000" b="1" dirty="0">
                <a:ln w="1905"/>
                <a:solidFill>
                  <a:srgbClr val="002060"/>
                </a:solidFill>
                <a:effectLst>
                  <a:innerShdw blurRad="69850" dist="43180" dir="5400000">
                    <a:srgbClr val="000000">
                      <a:alpha val="65000"/>
                    </a:srgbClr>
                  </a:innerShdw>
                </a:effectLst>
              </a:rPr>
              <a:t>g</a:t>
            </a:r>
            <a:r>
              <a:rPr lang="en-US" sz="3000" b="1" u="sng" dirty="0">
                <a:ln w="1905"/>
                <a:solidFill>
                  <a:srgbClr val="002060"/>
                </a:solidFill>
                <a:effectLst>
                  <a:innerShdw blurRad="69850" dist="43180" dir="5400000">
                    <a:srgbClr val="000000">
                      <a:alpha val="65000"/>
                    </a:srgbClr>
                  </a:innerShdw>
                </a:effectLst>
              </a:rPr>
              <a:t>ht</a:t>
            </a:r>
            <a:r>
              <a:rPr lang="en-US" sz="3000" b="1" dirty="0">
                <a:ln w="1905"/>
                <a:solidFill>
                  <a:srgbClr val="002060"/>
                </a:solidFill>
                <a:effectLst>
                  <a:innerShdw blurRad="69850" dist="43180" dir="5400000">
                    <a:srgbClr val="000000">
                      <a:alpha val="65000"/>
                    </a:srgbClr>
                  </a:innerShdw>
                </a:effectLst>
              </a:rPr>
              <a:t>.</a:t>
            </a:r>
            <a:endParaRPr lang="en-US" dirty="0">
              <a:solidFill>
                <a:srgbClr val="002060"/>
              </a:solidFill>
            </a:endParaRPr>
          </a:p>
        </p:txBody>
      </p:sp>
      <p:sp>
        <p:nvSpPr>
          <p:cNvPr id="3" name="Rectangle 2"/>
          <p:cNvSpPr/>
          <p:nvPr/>
        </p:nvSpPr>
        <p:spPr>
          <a:xfrm>
            <a:off x="1399032" y="5486400"/>
            <a:ext cx="7287768" cy="923330"/>
          </a:xfrm>
          <a:prstGeom prst="rect">
            <a:avLst/>
          </a:prstGeom>
          <a:solidFill>
            <a:schemeClr val="accent4">
              <a:lumMod val="20000"/>
              <a:lumOff val="80000"/>
            </a:schemeClr>
          </a:solidFill>
          <a:ln w="38100">
            <a:solidFill>
              <a:srgbClr val="8C4C64"/>
            </a:solidFill>
          </a:ln>
          <a:scene3d>
            <a:camera prst="orthographicFront"/>
            <a:lightRig rig="threePt" dir="t"/>
          </a:scene3d>
          <a:sp3d>
            <a:bevelT w="152400" h="50800" prst="softRound"/>
          </a:sp3d>
        </p:spPr>
        <p:txBody>
          <a:bodyPr wrap="square">
            <a:spAutoFit/>
          </a:bodyPr>
          <a:lstStyle/>
          <a:p>
            <a:pPr algn="ctr"/>
            <a:r>
              <a:rPr lang="en-US" b="1" dirty="0"/>
              <a:t>Verse 29:  </a:t>
            </a:r>
            <a:r>
              <a:rPr lang="en-US" dirty="0"/>
              <a:t>Did you catch the calendar lingo?  </a:t>
            </a:r>
            <a:br>
              <a:rPr lang="en-US" dirty="0"/>
            </a:br>
            <a:r>
              <a:rPr lang="en-US" dirty="0"/>
              <a:t>The disciples </a:t>
            </a:r>
            <a:r>
              <a:rPr lang="en-US" b="1" u="sng" dirty="0"/>
              <a:t>thou</a:t>
            </a:r>
            <a:r>
              <a:rPr lang="en-US" b="1" dirty="0"/>
              <a:t>g</a:t>
            </a:r>
            <a:r>
              <a:rPr lang="en-US" b="1" u="sng" dirty="0"/>
              <a:t>ht</a:t>
            </a:r>
            <a:r>
              <a:rPr lang="en-US" dirty="0"/>
              <a:t> </a:t>
            </a:r>
            <a:r>
              <a:rPr lang="en-US" b="1" dirty="0">
                <a:solidFill>
                  <a:srgbClr val="0070C0"/>
                </a:solidFill>
              </a:rPr>
              <a:t>Yahusha</a:t>
            </a:r>
            <a:r>
              <a:rPr lang="en-US" dirty="0"/>
              <a:t> said: </a:t>
            </a:r>
            <a:r>
              <a:rPr lang="en-US" b="1" dirty="0">
                <a:solidFill>
                  <a:srgbClr val="C00000"/>
                </a:solidFill>
              </a:rPr>
              <a:t>“Buy those things …”</a:t>
            </a:r>
            <a:r>
              <a:rPr lang="en-US" dirty="0"/>
              <a:t>  </a:t>
            </a:r>
            <a:br>
              <a:rPr lang="en-US" dirty="0"/>
            </a:br>
            <a:r>
              <a:rPr lang="en-US" dirty="0"/>
              <a:t>This is obviously NOT the night of the 14</a:t>
            </a:r>
            <a:r>
              <a:rPr lang="en-US" baseline="30000" dirty="0"/>
              <a:t>th</a:t>
            </a:r>
            <a:r>
              <a:rPr lang="en-US" dirty="0"/>
              <a:t>, as He is still with them.  </a:t>
            </a:r>
          </a:p>
        </p:txBody>
      </p:sp>
    </p:spTree>
    <p:extLst>
      <p:ext uri="{BB962C8B-B14F-4D97-AF65-F5344CB8AC3E}">
        <p14:creationId xmlns:p14="http://schemas.microsoft.com/office/powerpoint/2010/main" val="22616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838201"/>
          </a:xfrm>
        </p:spPr>
        <p:txBody>
          <a:bodyPr/>
          <a:lstStyle/>
          <a:p>
            <a:r>
              <a:rPr lang="en-US" sz="4000" dirty="0"/>
              <a:t>John Has Many Extra Details</a:t>
            </a:r>
          </a:p>
        </p:txBody>
      </p:sp>
      <p:sp>
        <p:nvSpPr>
          <p:cNvPr id="5" name="Slide Number Placeholder 4"/>
          <p:cNvSpPr>
            <a:spLocks noGrp="1"/>
          </p:cNvSpPr>
          <p:nvPr>
            <p:ph type="sldNum" sz="quarter" idx="12"/>
          </p:nvPr>
        </p:nvSpPr>
        <p:spPr/>
        <p:txBody>
          <a:bodyPr/>
          <a:lstStyle/>
          <a:p>
            <a:fld id="{D18E6382-2566-492A-A2A1-417678E32A52}" type="slidenum">
              <a:rPr lang="en-US" smtClean="0"/>
              <a:t>41</a:t>
            </a:fld>
            <a:endParaRPr lang="en-US"/>
          </a:p>
        </p:txBody>
      </p:sp>
      <p:sp>
        <p:nvSpPr>
          <p:cNvPr id="8" name="Content Placeholder 6"/>
          <p:cNvSpPr>
            <a:spLocks noGrp="1"/>
          </p:cNvSpPr>
          <p:nvPr>
            <p:ph sz="half" idx="4294967295"/>
          </p:nvPr>
        </p:nvSpPr>
        <p:spPr>
          <a:xfrm>
            <a:off x="1219200" y="1016643"/>
            <a:ext cx="7620000" cy="5231757"/>
          </a:xfrm>
          <a:prstGeom prst="rect">
            <a:avLst/>
          </a:prstGeom>
        </p:spPr>
        <p:txBody>
          <a:bodyPr>
            <a:normAutofit/>
            <a:scene3d>
              <a:camera prst="orthographicFront"/>
              <a:lightRig rig="threePt" dir="t"/>
            </a:scene3d>
            <a:sp3d extrusionH="57150">
              <a:bevelT w="38100" h="38100" prst="angle"/>
            </a:sp3d>
          </a:bodyPr>
          <a:lstStyle/>
          <a:p>
            <a:pPr marL="45720" indent="0">
              <a:buNone/>
            </a:pPr>
            <a:r>
              <a:rPr lang="en-US" b="1" dirty="0"/>
              <a:t>Chapters 14-17:  John is the </a:t>
            </a:r>
            <a:r>
              <a:rPr lang="en-US" b="1" u="sng" dirty="0"/>
              <a:t>onl</a:t>
            </a:r>
            <a:r>
              <a:rPr lang="en-US" b="1" dirty="0"/>
              <a:t>y Gospel writer that records many additional instructions from </a:t>
            </a:r>
            <a:r>
              <a:rPr lang="en-US" b="1" dirty="0">
                <a:solidFill>
                  <a:srgbClr val="0070C0"/>
                </a:solidFill>
              </a:rPr>
              <a:t>Yahusha</a:t>
            </a:r>
            <a:r>
              <a:rPr lang="en-US" b="1" dirty="0"/>
              <a:t> </a:t>
            </a:r>
            <a:br>
              <a:rPr lang="en-US" b="1" dirty="0"/>
            </a:br>
            <a:r>
              <a:rPr lang="en-US" b="1" dirty="0"/>
              <a:t>to His disciples – from the time Judas left the group until they went to the Garden of Gethsemane.</a:t>
            </a:r>
          </a:p>
          <a:p>
            <a:pPr marL="45720" indent="0">
              <a:buNone/>
            </a:pPr>
            <a:endParaRPr lang="en-US" sz="1100" b="1" dirty="0">
              <a:solidFill>
                <a:schemeClr val="bg2">
                  <a:lumMod val="50000"/>
                </a:schemeClr>
              </a:solidFill>
            </a:endParaRPr>
          </a:p>
          <a:p>
            <a:pPr marL="45720" indent="0">
              <a:buNone/>
            </a:pPr>
            <a:r>
              <a:rPr lang="en-US" b="1" dirty="0">
                <a:solidFill>
                  <a:schemeClr val="bg2">
                    <a:lumMod val="50000"/>
                  </a:schemeClr>
                </a:solidFill>
              </a:rPr>
              <a:t>The details include: </a:t>
            </a:r>
          </a:p>
          <a:p>
            <a:pPr marL="502920" indent="-457200">
              <a:buAutoNum type="arabicPeriod"/>
            </a:pPr>
            <a:r>
              <a:rPr lang="en-US" b="1" dirty="0">
                <a:solidFill>
                  <a:schemeClr val="tx1"/>
                </a:solidFill>
              </a:rPr>
              <a:t>Revealing of His Father; Promise of the Helper </a:t>
            </a:r>
            <a:r>
              <a:rPr lang="en-US" dirty="0">
                <a:solidFill>
                  <a:schemeClr val="tx1"/>
                </a:solidFill>
              </a:rPr>
              <a:t> </a:t>
            </a:r>
            <a:br>
              <a:rPr lang="en-US" dirty="0">
                <a:solidFill>
                  <a:schemeClr val="tx1"/>
                </a:solidFill>
              </a:rPr>
            </a:br>
            <a:r>
              <a:rPr lang="en-US" dirty="0">
                <a:solidFill>
                  <a:schemeClr val="tx1"/>
                </a:solidFill>
              </a:rPr>
              <a:t>(</a:t>
            </a:r>
            <a:r>
              <a:rPr lang="en-US" dirty="0" err="1">
                <a:solidFill>
                  <a:schemeClr val="tx1"/>
                </a:solidFill>
              </a:rPr>
              <a:t>Ch</a:t>
            </a:r>
            <a:r>
              <a:rPr lang="en-US" dirty="0">
                <a:solidFill>
                  <a:schemeClr val="tx1"/>
                </a:solidFill>
              </a:rPr>
              <a:t> 14)</a:t>
            </a:r>
            <a:endParaRPr lang="en-US" b="1" dirty="0">
              <a:solidFill>
                <a:schemeClr val="tx1"/>
              </a:solidFill>
            </a:endParaRPr>
          </a:p>
          <a:p>
            <a:pPr marL="502920" indent="-457200">
              <a:buAutoNum type="arabicPeriod"/>
            </a:pPr>
            <a:r>
              <a:rPr lang="en-US" b="1" dirty="0">
                <a:solidFill>
                  <a:schemeClr val="tx1"/>
                </a:solidFill>
              </a:rPr>
              <a:t>Lesson on the Vine and the Branches  </a:t>
            </a:r>
            <a:r>
              <a:rPr lang="en-US" dirty="0">
                <a:solidFill>
                  <a:schemeClr val="tx1"/>
                </a:solidFill>
              </a:rPr>
              <a:t>(</a:t>
            </a:r>
            <a:r>
              <a:rPr lang="en-US" dirty="0" err="1">
                <a:solidFill>
                  <a:schemeClr val="tx1"/>
                </a:solidFill>
              </a:rPr>
              <a:t>Ch</a:t>
            </a:r>
            <a:r>
              <a:rPr lang="en-US" dirty="0">
                <a:solidFill>
                  <a:schemeClr val="tx1"/>
                </a:solidFill>
              </a:rPr>
              <a:t> 15)</a:t>
            </a:r>
            <a:endParaRPr lang="en-US" b="1" dirty="0">
              <a:solidFill>
                <a:schemeClr val="tx1"/>
              </a:solidFill>
            </a:endParaRPr>
          </a:p>
          <a:p>
            <a:pPr marL="502920" indent="-457200">
              <a:buAutoNum type="arabicPeriod"/>
            </a:pPr>
            <a:r>
              <a:rPr lang="en-US" b="1" dirty="0">
                <a:solidFill>
                  <a:schemeClr val="tx1"/>
                </a:solidFill>
              </a:rPr>
              <a:t>The Coming Rejection  </a:t>
            </a:r>
            <a:r>
              <a:rPr lang="en-US" dirty="0">
                <a:solidFill>
                  <a:schemeClr val="tx1"/>
                </a:solidFill>
              </a:rPr>
              <a:t>(</a:t>
            </a:r>
            <a:r>
              <a:rPr lang="en-US" dirty="0" err="1">
                <a:solidFill>
                  <a:schemeClr val="tx1"/>
                </a:solidFill>
              </a:rPr>
              <a:t>Ch</a:t>
            </a:r>
            <a:r>
              <a:rPr lang="en-US" dirty="0">
                <a:solidFill>
                  <a:schemeClr val="tx1"/>
                </a:solidFill>
              </a:rPr>
              <a:t> 15)</a:t>
            </a:r>
            <a:endParaRPr lang="en-US" b="1" dirty="0">
              <a:solidFill>
                <a:schemeClr val="tx1"/>
              </a:solidFill>
            </a:endParaRPr>
          </a:p>
          <a:p>
            <a:pPr marL="502920" indent="-457200">
              <a:buAutoNum type="arabicPeriod"/>
            </a:pPr>
            <a:r>
              <a:rPr lang="en-US" b="1" dirty="0">
                <a:solidFill>
                  <a:schemeClr val="tx1"/>
                </a:solidFill>
              </a:rPr>
              <a:t>Work of the </a:t>
            </a:r>
            <a:r>
              <a:rPr lang="en-US" b="1" dirty="0" err="1">
                <a:solidFill>
                  <a:schemeClr val="tx1"/>
                </a:solidFill>
              </a:rPr>
              <a:t>Ruach</a:t>
            </a:r>
            <a:r>
              <a:rPr lang="en-US" b="1" dirty="0">
                <a:solidFill>
                  <a:schemeClr val="tx1"/>
                </a:solidFill>
              </a:rPr>
              <a:t> [Holy Spirit]  </a:t>
            </a:r>
            <a:r>
              <a:rPr lang="en-US" dirty="0">
                <a:solidFill>
                  <a:schemeClr val="tx1"/>
                </a:solidFill>
              </a:rPr>
              <a:t>(</a:t>
            </a:r>
            <a:r>
              <a:rPr lang="en-US" dirty="0" err="1">
                <a:solidFill>
                  <a:schemeClr val="tx1"/>
                </a:solidFill>
              </a:rPr>
              <a:t>Ch</a:t>
            </a:r>
            <a:r>
              <a:rPr lang="en-US" dirty="0">
                <a:solidFill>
                  <a:schemeClr val="tx1"/>
                </a:solidFill>
              </a:rPr>
              <a:t> 16)</a:t>
            </a:r>
          </a:p>
          <a:p>
            <a:pPr marL="502920" indent="-457200">
              <a:buAutoNum type="arabicPeriod"/>
            </a:pPr>
            <a:r>
              <a:rPr lang="en-US" b="1" dirty="0">
                <a:solidFill>
                  <a:srgbClr val="0070C0"/>
                </a:solidFill>
              </a:rPr>
              <a:t>Yahusha’s</a:t>
            </a:r>
            <a:r>
              <a:rPr lang="en-US" b="1" dirty="0">
                <a:solidFill>
                  <a:schemeClr val="tx1"/>
                </a:solidFill>
              </a:rPr>
              <a:t> Prayer for Himself and Others</a:t>
            </a:r>
            <a:r>
              <a:rPr lang="en-US" dirty="0">
                <a:solidFill>
                  <a:schemeClr val="tx1"/>
                </a:solidFill>
              </a:rPr>
              <a:t>  (</a:t>
            </a:r>
            <a:r>
              <a:rPr lang="en-US" dirty="0" err="1">
                <a:solidFill>
                  <a:schemeClr val="tx1"/>
                </a:solidFill>
              </a:rPr>
              <a:t>Ch</a:t>
            </a:r>
            <a:r>
              <a:rPr lang="en-US" dirty="0">
                <a:solidFill>
                  <a:schemeClr val="tx1"/>
                </a:solidFill>
              </a:rPr>
              <a:t> 17)</a:t>
            </a:r>
            <a:endParaRPr lang="en-US" b="1" dirty="0">
              <a:solidFill>
                <a:schemeClr val="tx1"/>
              </a:solidFill>
            </a:endParaRPr>
          </a:p>
          <a:p>
            <a:pPr marL="502920" indent="-457200">
              <a:buAutoNum type="arabicPeriod"/>
            </a:pPr>
            <a:endParaRPr lang="en-US" b="1" dirty="0">
              <a:solidFill>
                <a:schemeClr val="tx1"/>
              </a:solidFill>
            </a:endParaRPr>
          </a:p>
          <a:p>
            <a:pPr marL="45720" indent="0">
              <a:buNone/>
            </a:pPr>
            <a:endParaRPr lang="en-US" dirty="0"/>
          </a:p>
        </p:txBody>
      </p:sp>
      <p:sp>
        <p:nvSpPr>
          <p:cNvPr id="3" name="Cloud 2">
            <a:extLst>
              <a:ext uri="{FF2B5EF4-FFF2-40B4-BE49-F238E27FC236}">
                <a16:creationId xmlns:a16="http://schemas.microsoft.com/office/drawing/2014/main" id="{D7C9E4BA-6E9D-4EF8-5DC6-DE5D46B56747}"/>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432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838201"/>
          </a:xfrm>
        </p:spPr>
        <p:txBody>
          <a:bodyPr/>
          <a:lstStyle/>
          <a:p>
            <a:r>
              <a:rPr lang="en-US" sz="4000" dirty="0"/>
              <a:t>John’s Other </a:t>
            </a:r>
            <a:r>
              <a:rPr lang="en-US" sz="4000" u="sng" dirty="0"/>
              <a:t>Im</a:t>
            </a:r>
            <a:r>
              <a:rPr lang="en-US" sz="4000" dirty="0"/>
              <a:t>p</a:t>
            </a:r>
            <a:r>
              <a:rPr lang="en-US" sz="4000" u="sng" dirty="0"/>
              <a:t>ortant</a:t>
            </a:r>
            <a:r>
              <a:rPr lang="en-US" sz="4000" dirty="0"/>
              <a:t> Details</a:t>
            </a:r>
          </a:p>
        </p:txBody>
      </p:sp>
      <p:sp>
        <p:nvSpPr>
          <p:cNvPr id="5" name="Slide Number Placeholder 4"/>
          <p:cNvSpPr>
            <a:spLocks noGrp="1"/>
          </p:cNvSpPr>
          <p:nvPr>
            <p:ph type="sldNum" sz="quarter" idx="12"/>
          </p:nvPr>
        </p:nvSpPr>
        <p:spPr>
          <a:xfrm>
            <a:off x="7315200" y="6477000"/>
            <a:ext cx="1828800" cy="365125"/>
          </a:xfrm>
        </p:spPr>
        <p:txBody>
          <a:bodyPr/>
          <a:lstStyle/>
          <a:p>
            <a:fld id="{D18E6382-2566-492A-A2A1-417678E32A52}" type="slidenum">
              <a:rPr lang="en-US" smtClean="0"/>
              <a:t>42</a:t>
            </a:fld>
            <a:endParaRPr lang="en-US" dirty="0"/>
          </a:p>
        </p:txBody>
      </p:sp>
      <p:sp>
        <p:nvSpPr>
          <p:cNvPr id="7" name="Content Placeholder 8"/>
          <p:cNvSpPr>
            <a:spLocks noGrp="1"/>
          </p:cNvSpPr>
          <p:nvPr>
            <p:ph sz="quarter" idx="4294967295"/>
          </p:nvPr>
        </p:nvSpPr>
        <p:spPr>
          <a:xfrm>
            <a:off x="228600" y="6019800"/>
            <a:ext cx="8696446" cy="533400"/>
          </a:xfrm>
          <a:prstGeom prst="rect">
            <a:avLst/>
          </a:prstGeom>
          <a:solidFill>
            <a:srgbClr val="0070C0"/>
          </a:solidFill>
          <a:scene3d>
            <a:camera prst="orthographicFront"/>
            <a:lightRig rig="threePt" dir="t"/>
          </a:scene3d>
          <a:sp3d>
            <a:bevelT w="152400" h="50800" prst="softRound"/>
          </a:sp3d>
        </p:spPr>
        <p:txBody>
          <a:bodyPr>
            <a:noAutofit/>
            <a:sp3d extrusionH="57150">
              <a:bevelT w="38100" h="38100"/>
            </a:sp3d>
          </a:bodyPr>
          <a:lstStyle/>
          <a:p>
            <a:pPr marL="45720" lvl="0" indent="0" algn="ctr">
              <a:buClr>
                <a:schemeClr val="accent6">
                  <a:lumMod val="20000"/>
                  <a:lumOff val="80000"/>
                </a:schemeClr>
              </a:buClr>
              <a:buNone/>
            </a:pPr>
            <a:r>
              <a:rPr lang="en-US" sz="2800" b="1" dirty="0">
                <a:solidFill>
                  <a:schemeClr val="bg1"/>
                </a:solidFill>
              </a:rPr>
              <a:t>Notice:  No one had eaten the Passover meal yet!</a:t>
            </a:r>
            <a:endParaRPr lang="en-US" sz="2400" b="1" dirty="0">
              <a:solidFill>
                <a:schemeClr val="bg1"/>
              </a:solidFill>
            </a:endParaRPr>
          </a:p>
        </p:txBody>
      </p:sp>
      <p:sp>
        <p:nvSpPr>
          <p:cNvPr id="6" name="Content Placeholder 2"/>
          <p:cNvSpPr txBox="1">
            <a:spLocks/>
          </p:cNvSpPr>
          <p:nvPr/>
        </p:nvSpPr>
        <p:spPr>
          <a:xfrm>
            <a:off x="779662" y="990600"/>
            <a:ext cx="7602338" cy="914399"/>
          </a:xfrm>
          <a:prstGeom prst="rect">
            <a:avLst/>
          </a:prstGeom>
          <a:solidFill>
            <a:schemeClr val="bg2">
              <a:lumMod val="50000"/>
            </a:schemeClr>
          </a:solidFill>
          <a:ln w="57150">
            <a:solidFill>
              <a:schemeClr val="accent1">
                <a:lumMod val="50000"/>
              </a:schemeClr>
            </a:solidFill>
          </a:ln>
          <a:scene3d>
            <a:camera prst="orthographicFront"/>
            <a:lightRig rig="threePt" dir="t"/>
          </a:scene3d>
          <a:sp3d>
            <a:bevelT w="114300" prst="artDeco"/>
          </a:sp3d>
        </p:spPr>
        <p:txBody>
          <a:bodyPr vert="horz" lIns="91440" tIns="45720" rIns="91440" bIns="45720" rtlCol="0" anchor="ctr">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Let’s consider 3 examples of details in John’s Gospel not found in the Synoptic Gospels:</a:t>
            </a:r>
          </a:p>
        </p:txBody>
      </p:sp>
      <p:sp>
        <p:nvSpPr>
          <p:cNvPr id="8" name="Content Placeholder 6"/>
          <p:cNvSpPr>
            <a:spLocks noGrp="1"/>
          </p:cNvSpPr>
          <p:nvPr>
            <p:ph sz="half" idx="4294967295"/>
          </p:nvPr>
        </p:nvSpPr>
        <p:spPr>
          <a:xfrm>
            <a:off x="977150" y="1984672"/>
            <a:ext cx="7938250" cy="4231640"/>
          </a:xfrm>
          <a:prstGeom prst="rect">
            <a:avLst/>
          </a:prstGeom>
        </p:spPr>
        <p:txBody>
          <a:bodyPr>
            <a:normAutofit/>
            <a:scene3d>
              <a:camera prst="orthographicFront"/>
              <a:lightRig rig="threePt" dir="t"/>
            </a:scene3d>
            <a:sp3d extrusionH="57150">
              <a:bevelT w="38100" h="38100" prst="angle"/>
            </a:sp3d>
          </a:bodyPr>
          <a:lstStyle/>
          <a:p>
            <a:pPr marL="45720" indent="0">
              <a:buNone/>
            </a:pPr>
            <a:r>
              <a:rPr lang="en-US" b="1" dirty="0"/>
              <a:t>JOHN 18:28</a:t>
            </a:r>
            <a:r>
              <a:rPr lang="en-US" dirty="0"/>
              <a:t> </a:t>
            </a:r>
          </a:p>
          <a:p>
            <a:pPr marL="45720" indent="0">
              <a:buNone/>
            </a:pPr>
            <a:r>
              <a:rPr lang="en-US" dirty="0"/>
              <a:t>Then they led </a:t>
            </a:r>
            <a:r>
              <a:rPr lang="en-US" b="1" dirty="0">
                <a:solidFill>
                  <a:srgbClr val="0070C0"/>
                </a:solidFill>
              </a:rPr>
              <a:t>Yahusha</a:t>
            </a:r>
            <a:r>
              <a:rPr lang="en-US" dirty="0"/>
              <a:t> from Caiaphas to the Praetorium, and it was </a:t>
            </a:r>
            <a:r>
              <a:rPr lang="en-US" b="1" u="sng" dirty="0">
                <a:solidFill>
                  <a:srgbClr val="0070C0"/>
                </a:solidFill>
              </a:rPr>
              <a:t>earl</a:t>
            </a:r>
            <a:r>
              <a:rPr lang="en-US" b="1" dirty="0">
                <a:solidFill>
                  <a:srgbClr val="0070C0"/>
                </a:solidFill>
              </a:rPr>
              <a:t>y </a:t>
            </a:r>
            <a:r>
              <a:rPr lang="en-US" b="1" u="sng" dirty="0">
                <a:solidFill>
                  <a:srgbClr val="0070C0"/>
                </a:solidFill>
              </a:rPr>
              <a:t>mornin</a:t>
            </a:r>
            <a:r>
              <a:rPr lang="en-US" b="1" dirty="0">
                <a:solidFill>
                  <a:srgbClr val="0070C0"/>
                </a:solidFill>
              </a:rPr>
              <a:t>g</a:t>
            </a:r>
            <a:r>
              <a:rPr lang="en-US" dirty="0">
                <a:solidFill>
                  <a:srgbClr val="0070C0"/>
                </a:solidFill>
              </a:rPr>
              <a:t>. </a:t>
            </a:r>
            <a:r>
              <a:rPr lang="en-US" dirty="0"/>
              <a:t> But they themselves did not go into the </a:t>
            </a:r>
            <a:r>
              <a:rPr lang="en-US" dirty="0" err="1"/>
              <a:t>Praetorium</a:t>
            </a:r>
            <a:r>
              <a:rPr lang="en-US" dirty="0"/>
              <a:t>, </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lest the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should be defiled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a:t>but </a:t>
            </a:r>
            <a:r>
              <a:rPr lang="en-US" b="1" dirty="0">
                <a:solidFill>
                  <a:srgbClr val="0070C0"/>
                </a:solidFill>
              </a:rPr>
              <a:t>that they might eat the Passover</a:t>
            </a:r>
            <a:r>
              <a:rPr lang="en-US" dirty="0">
                <a:solidFill>
                  <a:srgbClr val="0070C0"/>
                </a:solidFill>
              </a:rPr>
              <a:t>.</a:t>
            </a:r>
            <a:br>
              <a:rPr lang="en-US" dirty="0">
                <a:solidFill>
                  <a:srgbClr val="0070C0"/>
                </a:solidFill>
              </a:rPr>
            </a:br>
            <a:r>
              <a:rPr lang="en-US" sz="3200" dirty="0"/>
              <a:t> </a:t>
            </a:r>
            <a:endParaRPr lang="en-US" dirty="0"/>
          </a:p>
          <a:p>
            <a:pPr lvl="1"/>
            <a:r>
              <a:rPr lang="en-US" dirty="0"/>
              <a:t>(This </a:t>
            </a:r>
            <a:r>
              <a:rPr lang="en-US" b="1" u="sng" dirty="0">
                <a:solidFill>
                  <a:srgbClr val="0070C0"/>
                </a:solidFill>
              </a:rPr>
              <a:t>earl</a:t>
            </a:r>
            <a:r>
              <a:rPr lang="en-US" b="1" dirty="0">
                <a:solidFill>
                  <a:srgbClr val="0070C0"/>
                </a:solidFill>
              </a:rPr>
              <a:t>y </a:t>
            </a:r>
            <a:r>
              <a:rPr lang="en-US" b="1" u="sng" dirty="0">
                <a:solidFill>
                  <a:srgbClr val="0070C0"/>
                </a:solidFill>
              </a:rPr>
              <a:t>mornin</a:t>
            </a:r>
            <a:r>
              <a:rPr lang="en-US" b="1" dirty="0">
                <a:solidFill>
                  <a:srgbClr val="0070C0"/>
                </a:solidFill>
              </a:rPr>
              <a:t>g</a:t>
            </a:r>
            <a:r>
              <a:rPr lang="en-US" dirty="0">
                <a:solidFill>
                  <a:srgbClr val="0070C0"/>
                </a:solidFill>
              </a:rPr>
              <a:t> </a:t>
            </a:r>
            <a:r>
              <a:rPr lang="en-US" dirty="0"/>
              <a:t>is in the context of the Covenant </a:t>
            </a:r>
            <a:br>
              <a:rPr lang="en-US" dirty="0"/>
            </a:br>
            <a:r>
              <a:rPr lang="en-US" dirty="0"/>
              <a:t>Passover Day.  John records all the passion events with </a:t>
            </a:r>
            <a:br>
              <a:rPr lang="en-US" dirty="0"/>
            </a:br>
            <a:r>
              <a:rPr lang="en-US" dirty="0"/>
              <a:t>Roman Reckoning of time – and the day beginning at midnight.  Therefore, the “early morning” is correct for both “Dawn/sunset day-start” and Roman Reckoning timing.) </a:t>
            </a:r>
          </a:p>
          <a:p>
            <a:pPr marL="45720" indent="0">
              <a:buNone/>
            </a:pPr>
            <a:endParaRPr lang="en-US" dirty="0"/>
          </a:p>
        </p:txBody>
      </p:sp>
      <p:sp>
        <p:nvSpPr>
          <p:cNvPr id="3" name="Rectangle 2"/>
          <p:cNvSpPr/>
          <p:nvPr/>
        </p:nvSpPr>
        <p:spPr>
          <a:xfrm>
            <a:off x="152400" y="2133600"/>
            <a:ext cx="995786"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p>
        </p:txBody>
      </p:sp>
      <p:sp>
        <p:nvSpPr>
          <p:cNvPr id="4" name="Rounded Rectangular Callout 3"/>
          <p:cNvSpPr/>
          <p:nvPr/>
        </p:nvSpPr>
        <p:spPr>
          <a:xfrm>
            <a:off x="5096435" y="3592933"/>
            <a:ext cx="3895165" cy="762000"/>
          </a:xfrm>
          <a:prstGeom prst="wedgeRoundRectCallout">
            <a:avLst>
              <a:gd name="adj1" fmla="val -55885"/>
              <a:gd name="adj2" fmla="val -45806"/>
              <a:gd name="adj3" fmla="val 16667"/>
            </a:avLst>
          </a:prstGeom>
          <a:solidFill>
            <a:schemeClr val="accent2"/>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u="sng" dirty="0">
                <a:ln>
                  <a:solidFill>
                    <a:srgbClr val="0000FF"/>
                  </a:solidFill>
                </a:ln>
                <a:latin typeface="Comic Sans MS" pitchFamily="66" charset="0"/>
              </a:rPr>
              <a:t>Startin</a:t>
            </a:r>
            <a:r>
              <a:rPr lang="en-CA" sz="2400" b="1" dirty="0">
                <a:ln>
                  <a:solidFill>
                    <a:srgbClr val="0000FF"/>
                  </a:solidFill>
                </a:ln>
                <a:latin typeface="Comic Sans MS" pitchFamily="66" charset="0"/>
              </a:rPr>
              <a:t>g </a:t>
            </a:r>
            <a:r>
              <a:rPr lang="en-CA" sz="2400" b="1" u="sng" dirty="0">
                <a:ln>
                  <a:solidFill>
                    <a:srgbClr val="0000FF"/>
                  </a:solidFill>
                </a:ln>
                <a:solidFill>
                  <a:srgbClr val="FFFF00"/>
                </a:solidFill>
                <a:latin typeface="Comic Sans MS" pitchFamily="66" charset="0"/>
              </a:rPr>
              <a:t>that</a:t>
            </a:r>
            <a:r>
              <a:rPr lang="en-CA" sz="2400" b="1" dirty="0">
                <a:ln>
                  <a:solidFill>
                    <a:srgbClr val="0000FF"/>
                  </a:solidFill>
                </a:ln>
                <a:solidFill>
                  <a:srgbClr val="FFFF00"/>
                </a:solidFill>
                <a:latin typeface="Comic Sans MS" pitchFamily="66" charset="0"/>
              </a:rPr>
              <a:t> </a:t>
            </a:r>
            <a:r>
              <a:rPr lang="en-CA" sz="2400" b="1" u="sng" dirty="0">
                <a:ln>
                  <a:solidFill>
                    <a:srgbClr val="0000FF"/>
                  </a:solidFill>
                </a:ln>
                <a:solidFill>
                  <a:srgbClr val="FFFF00"/>
                </a:solidFill>
                <a:latin typeface="Comic Sans MS" pitchFamily="66" charset="0"/>
              </a:rPr>
              <a:t>evenin</a:t>
            </a:r>
            <a:r>
              <a:rPr lang="en-CA" sz="2400" b="1" dirty="0">
                <a:ln>
                  <a:solidFill>
                    <a:srgbClr val="0000FF"/>
                  </a:solidFill>
                </a:ln>
                <a:solidFill>
                  <a:srgbClr val="FFFF00"/>
                </a:solidFill>
                <a:latin typeface="Comic Sans MS" pitchFamily="66" charset="0"/>
              </a:rPr>
              <a:t>g, </a:t>
            </a:r>
            <a:br>
              <a:rPr lang="en-CA" sz="2400" b="1" dirty="0">
                <a:ln>
                  <a:solidFill>
                    <a:srgbClr val="0000FF"/>
                  </a:solidFill>
                </a:ln>
                <a:latin typeface="Comic Sans MS" pitchFamily="66" charset="0"/>
              </a:rPr>
            </a:br>
            <a:r>
              <a:rPr lang="en-CA" sz="2400" b="1" dirty="0">
                <a:ln>
                  <a:solidFill>
                    <a:srgbClr val="0000FF"/>
                  </a:solidFill>
                </a:ln>
                <a:latin typeface="Comic Sans MS" pitchFamily="66" charset="0"/>
              </a:rPr>
              <a:t>on their Lunar Calendar!</a:t>
            </a:r>
          </a:p>
        </p:txBody>
      </p:sp>
      <p:sp>
        <p:nvSpPr>
          <p:cNvPr id="11" name="Sun 10">
            <a:extLst>
              <a:ext uri="{FF2B5EF4-FFF2-40B4-BE49-F238E27FC236}">
                <a16:creationId xmlns:a16="http://schemas.microsoft.com/office/drawing/2014/main" id="{53592DEA-72F7-89F3-DF13-7B25A15A8483}"/>
              </a:ext>
            </a:extLst>
          </p:cNvPr>
          <p:cNvSpPr/>
          <p:nvPr/>
        </p:nvSpPr>
        <p:spPr>
          <a:xfrm>
            <a:off x="8487229" y="155288"/>
            <a:ext cx="508000" cy="473193"/>
          </a:xfrm>
          <a:prstGeom prst="sun">
            <a:avLst/>
          </a:prstGeom>
          <a:solidFill>
            <a:schemeClr val="accent4">
              <a:lumMod val="60000"/>
              <a:lumOff val="40000"/>
            </a:schemeClr>
          </a:solidFill>
          <a:ln>
            <a:solidFill>
              <a:srgbClr val="FFFF00"/>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473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838201"/>
          </a:xfrm>
        </p:spPr>
        <p:txBody>
          <a:bodyPr/>
          <a:lstStyle/>
          <a:p>
            <a:r>
              <a:rPr lang="en-US" sz="4000" dirty="0"/>
              <a:t>John’s Other </a:t>
            </a:r>
            <a:r>
              <a:rPr lang="en-US" sz="4000" u="sng" dirty="0"/>
              <a:t>Im</a:t>
            </a:r>
            <a:r>
              <a:rPr lang="en-US" sz="4000" dirty="0"/>
              <a:t>p</a:t>
            </a:r>
            <a:r>
              <a:rPr lang="en-US" sz="4000" u="sng" dirty="0"/>
              <a:t>ortant</a:t>
            </a:r>
            <a:r>
              <a:rPr lang="en-US" sz="4000" dirty="0"/>
              <a:t> Details</a:t>
            </a:r>
          </a:p>
        </p:txBody>
      </p:sp>
      <p:sp>
        <p:nvSpPr>
          <p:cNvPr id="5" name="Slide Number Placeholder 4"/>
          <p:cNvSpPr>
            <a:spLocks noGrp="1"/>
          </p:cNvSpPr>
          <p:nvPr>
            <p:ph type="sldNum" sz="quarter" idx="12"/>
          </p:nvPr>
        </p:nvSpPr>
        <p:spPr/>
        <p:txBody>
          <a:bodyPr/>
          <a:lstStyle/>
          <a:p>
            <a:fld id="{D18E6382-2566-492A-A2A1-417678E32A52}" type="slidenum">
              <a:rPr lang="en-US" smtClean="0"/>
              <a:t>43</a:t>
            </a:fld>
            <a:endParaRPr lang="en-US"/>
          </a:p>
        </p:txBody>
      </p:sp>
      <p:sp>
        <p:nvSpPr>
          <p:cNvPr id="8" name="Content Placeholder 6"/>
          <p:cNvSpPr>
            <a:spLocks noGrp="1"/>
          </p:cNvSpPr>
          <p:nvPr>
            <p:ph sz="half" idx="4294967295"/>
          </p:nvPr>
        </p:nvSpPr>
        <p:spPr>
          <a:xfrm>
            <a:off x="1524000" y="914400"/>
            <a:ext cx="7391400" cy="4267200"/>
          </a:xfrm>
          <a:prstGeom prst="rect">
            <a:avLst/>
          </a:prstGeom>
        </p:spPr>
        <p:txBody>
          <a:bodyPr>
            <a:normAutofit fontScale="85000" lnSpcReduction="20000"/>
            <a:scene3d>
              <a:camera prst="orthographicFront"/>
              <a:lightRig rig="threePt" dir="t"/>
            </a:scene3d>
            <a:sp3d extrusionH="57150">
              <a:bevelT w="38100" h="38100" prst="angle"/>
            </a:sp3d>
          </a:bodyPr>
          <a:lstStyle/>
          <a:p>
            <a:pPr marL="45720" indent="0">
              <a:buNone/>
            </a:pPr>
            <a:r>
              <a:rPr lang="en-US" b="1" dirty="0"/>
              <a:t>JOHN 19:14</a:t>
            </a:r>
            <a:r>
              <a:rPr lang="en-US" dirty="0"/>
              <a:t> </a:t>
            </a:r>
          </a:p>
          <a:p>
            <a:pPr marL="45720" indent="0">
              <a:buNone/>
            </a:pPr>
            <a:r>
              <a:rPr lang="en-US" dirty="0">
                <a:solidFill>
                  <a:srgbClr val="0070C0"/>
                </a:solidFill>
              </a:rPr>
              <a:t>Now </a:t>
            </a:r>
            <a:r>
              <a:rPr lang="en-US" b="1" dirty="0">
                <a:solidFill>
                  <a:srgbClr val="0070C0"/>
                </a:solidFill>
              </a:rPr>
              <a:t>it was </a:t>
            </a:r>
            <a:r>
              <a:rPr lang="en-US" b="1" u="sng" dirty="0">
                <a:solidFill>
                  <a:srgbClr val="0070C0"/>
                </a:solidFill>
              </a:rPr>
              <a:t>the</a:t>
            </a:r>
            <a:r>
              <a:rPr lang="en-US" b="1" dirty="0">
                <a:solidFill>
                  <a:srgbClr val="0070C0"/>
                </a:solidFill>
              </a:rPr>
              <a:t> p</a:t>
            </a:r>
            <a:r>
              <a:rPr lang="en-US" b="1" u="sng" dirty="0">
                <a:solidFill>
                  <a:srgbClr val="0070C0"/>
                </a:solidFill>
              </a:rPr>
              <a:t>re</a:t>
            </a:r>
            <a:r>
              <a:rPr lang="en-US" b="1" dirty="0">
                <a:solidFill>
                  <a:srgbClr val="0070C0"/>
                </a:solidFill>
              </a:rPr>
              <a:t>p</a:t>
            </a:r>
            <a:r>
              <a:rPr lang="en-US" b="1" u="sng" dirty="0">
                <a:solidFill>
                  <a:srgbClr val="0070C0"/>
                </a:solidFill>
              </a:rPr>
              <a:t>aration</a:t>
            </a:r>
            <a:r>
              <a:rPr lang="en-US" b="1" dirty="0">
                <a:solidFill>
                  <a:srgbClr val="0070C0"/>
                </a:solidFill>
              </a:rPr>
              <a:t> </a:t>
            </a:r>
            <a:r>
              <a:rPr lang="en-US" b="1" u="sng" dirty="0">
                <a:solidFill>
                  <a:srgbClr val="0070C0"/>
                </a:solidFill>
              </a:rPr>
              <a:t>of</a:t>
            </a:r>
            <a:r>
              <a:rPr lang="en-US" b="1" dirty="0">
                <a:solidFill>
                  <a:srgbClr val="0070C0"/>
                </a:solidFill>
              </a:rPr>
              <a:t> </a:t>
            </a:r>
            <a:r>
              <a:rPr lang="en-US" b="1" u="sng" dirty="0">
                <a:solidFill>
                  <a:srgbClr val="0070C0"/>
                </a:solidFill>
              </a:rPr>
              <a:t>the</a:t>
            </a:r>
            <a:r>
              <a:rPr lang="en-US" b="1" dirty="0">
                <a:solidFill>
                  <a:srgbClr val="0070C0"/>
                </a:solidFill>
              </a:rPr>
              <a:t> </a:t>
            </a:r>
            <a:r>
              <a:rPr lang="en-US" b="1" u="sng" dirty="0" err="1">
                <a:solidFill>
                  <a:srgbClr val="0070C0"/>
                </a:solidFill>
              </a:rPr>
              <a:t>passover</a:t>
            </a:r>
            <a:r>
              <a:rPr lang="en-US" dirty="0">
                <a:solidFill>
                  <a:srgbClr val="0070C0"/>
                </a:solidFill>
              </a:rPr>
              <a:t> </a:t>
            </a:r>
            <a:r>
              <a:rPr lang="en-US" sz="1600" dirty="0"/>
              <a:t>[</a:t>
            </a:r>
            <a:r>
              <a:rPr lang="en-US" sz="1600" dirty="0">
                <a:solidFill>
                  <a:srgbClr val="C00000"/>
                </a:solidFill>
              </a:rPr>
              <a:t>the </a:t>
            </a:r>
            <a:r>
              <a:rPr lang="en-US" sz="1600" cap="small" dirty="0">
                <a:solidFill>
                  <a:srgbClr val="C00000"/>
                </a:solidFill>
              </a:rPr>
              <a:t>14</a:t>
            </a:r>
            <a:r>
              <a:rPr lang="en-US" sz="1600" cap="small" baseline="30000" dirty="0">
                <a:solidFill>
                  <a:srgbClr val="C00000"/>
                </a:solidFill>
              </a:rPr>
              <a:t>th </a:t>
            </a:r>
            <a:r>
              <a:rPr lang="en-US" sz="1600" dirty="0">
                <a:solidFill>
                  <a:srgbClr val="C00000"/>
                </a:solidFill>
              </a:rPr>
              <a:t>Roman time</a:t>
            </a:r>
            <a:r>
              <a:rPr lang="en-US" sz="1600" dirty="0"/>
              <a:t>], </a:t>
            </a:r>
            <a:r>
              <a:rPr lang="en-US" dirty="0"/>
              <a:t>and </a:t>
            </a:r>
            <a:r>
              <a:rPr lang="en-US" u="heavy" dirty="0">
                <a:solidFill>
                  <a:srgbClr val="0070C0"/>
                </a:solidFill>
              </a:rPr>
              <a:t>about the sixth hour</a:t>
            </a:r>
            <a:r>
              <a:rPr lang="en-US" dirty="0">
                <a:solidFill>
                  <a:srgbClr val="0070C0"/>
                </a:solidFill>
              </a:rPr>
              <a:t>: </a:t>
            </a:r>
            <a:r>
              <a:rPr lang="en-US" sz="1700" dirty="0"/>
              <a:t>[</a:t>
            </a:r>
            <a:r>
              <a:rPr lang="en-US" sz="1700" b="1" dirty="0">
                <a:effectLst>
                  <a:outerShdw blurRad="50800" dist="50800" dir="5400000" algn="ctr" rotWithShape="0">
                    <a:srgbClr val="FF00FF"/>
                  </a:outerShdw>
                </a:effectLst>
              </a:rPr>
              <a:t>Roman Reckoning </a:t>
            </a:r>
            <a:r>
              <a:rPr lang="en-US" sz="1700" dirty="0"/>
              <a:t>of time from midnight is 6 AM.]</a:t>
            </a:r>
            <a:br>
              <a:rPr lang="en-US" dirty="0"/>
            </a:br>
            <a:r>
              <a:rPr lang="en-US" dirty="0"/>
              <a:t>And he </a:t>
            </a:r>
            <a:r>
              <a:rPr lang="en-US" sz="1700" dirty="0"/>
              <a:t>[Pilate] </a:t>
            </a:r>
            <a:r>
              <a:rPr lang="en-US" dirty="0"/>
              <a:t>said unto the Jews, Behold your King!</a:t>
            </a:r>
          </a:p>
          <a:p>
            <a:pPr>
              <a:buFont typeface="Wingdings" pitchFamily="2" charset="2"/>
              <a:buChar char="v"/>
            </a:pPr>
            <a:r>
              <a:rPr lang="en-US" dirty="0"/>
              <a:t>  </a:t>
            </a:r>
            <a:r>
              <a:rPr lang="en-US" dirty="0">
                <a:solidFill>
                  <a:srgbClr val="7030A0"/>
                </a:solidFill>
              </a:rPr>
              <a:t>(The Synoptic Gospels count the “the sixth hour” from a “dawn” day-start.  </a:t>
            </a:r>
            <a:r>
              <a:rPr lang="en-US" sz="1900" dirty="0">
                <a:solidFill>
                  <a:schemeClr val="tx1">
                    <a:lumMod val="75000"/>
                    <a:lumOff val="25000"/>
                  </a:schemeClr>
                </a:solidFill>
              </a:rPr>
              <a:t>(See:  Matt 27:45; Mark 15:33 and Luke 23:44.)  </a:t>
            </a:r>
            <a:r>
              <a:rPr lang="en-US" dirty="0">
                <a:solidFill>
                  <a:srgbClr val="7030A0"/>
                </a:solidFill>
              </a:rPr>
              <a:t>The 6</a:t>
            </a:r>
            <a:r>
              <a:rPr lang="en-US" baseline="30000" dirty="0">
                <a:solidFill>
                  <a:srgbClr val="7030A0"/>
                </a:solidFill>
              </a:rPr>
              <a:t>th</a:t>
            </a:r>
            <a:r>
              <a:rPr lang="en-US" dirty="0">
                <a:solidFill>
                  <a:srgbClr val="7030A0"/>
                </a:solidFill>
              </a:rPr>
              <a:t> hour</a:t>
            </a:r>
            <a:br>
              <a:rPr lang="en-US" dirty="0">
                <a:solidFill>
                  <a:srgbClr val="7030A0"/>
                </a:solidFill>
              </a:rPr>
            </a:br>
            <a:r>
              <a:rPr lang="en-US" dirty="0">
                <a:solidFill>
                  <a:srgbClr val="7030A0"/>
                </a:solidFill>
              </a:rPr>
              <a:t>ends at the “hour of noon” when the sun was darkened till the</a:t>
            </a:r>
            <a:br>
              <a:rPr lang="en-US" dirty="0">
                <a:solidFill>
                  <a:srgbClr val="7030A0"/>
                </a:solidFill>
              </a:rPr>
            </a:br>
            <a:r>
              <a:rPr lang="en-US" dirty="0">
                <a:solidFill>
                  <a:srgbClr val="7030A0"/>
                </a:solidFill>
              </a:rPr>
              <a:t>9</a:t>
            </a:r>
            <a:r>
              <a:rPr lang="en-US" baseline="30000" dirty="0">
                <a:solidFill>
                  <a:srgbClr val="7030A0"/>
                </a:solidFill>
              </a:rPr>
              <a:t>th</a:t>
            </a:r>
            <a:r>
              <a:rPr lang="en-US" dirty="0">
                <a:solidFill>
                  <a:srgbClr val="7030A0"/>
                </a:solidFill>
              </a:rPr>
              <a:t> hour.  </a:t>
            </a:r>
            <a:r>
              <a:rPr lang="en-US" b="1" dirty="0">
                <a:solidFill>
                  <a:srgbClr val="7030A0"/>
                </a:solidFill>
                <a:effectLst>
                  <a:outerShdw blurRad="50800" dist="50800" dir="5400000" algn="ctr" rotWithShape="0">
                    <a:srgbClr val="00FF99"/>
                  </a:outerShdw>
                </a:effectLst>
              </a:rPr>
              <a:t>The timing of John’s account aligns perfectly</a:t>
            </a:r>
            <a:r>
              <a:rPr lang="en-US" dirty="0">
                <a:solidFill>
                  <a:srgbClr val="7030A0"/>
                </a:solidFill>
              </a:rPr>
              <a:t>.) </a:t>
            </a:r>
            <a:br>
              <a:rPr lang="en-US" b="1" dirty="0">
                <a:solidFill>
                  <a:srgbClr val="7030A0"/>
                </a:solidFill>
              </a:rPr>
            </a:br>
            <a:endParaRPr lang="en-US" sz="1300" dirty="0">
              <a:solidFill>
                <a:srgbClr val="7030A0"/>
              </a:solidFill>
            </a:endParaRPr>
          </a:p>
          <a:p>
            <a:pPr marL="45720" indent="0">
              <a:buNone/>
            </a:pPr>
            <a:r>
              <a:rPr lang="en-US" b="1" dirty="0"/>
              <a:t>JOHN 19:31</a:t>
            </a:r>
            <a:r>
              <a:rPr lang="en-US" dirty="0"/>
              <a:t> </a:t>
            </a:r>
          </a:p>
          <a:p>
            <a:pPr marL="45720" indent="0">
              <a:buNone/>
            </a:pPr>
            <a:r>
              <a:rPr lang="en-US" dirty="0"/>
              <a:t>The Jews therefore, because </a:t>
            </a:r>
            <a:r>
              <a:rPr lang="en-US" b="1" u="sng" dirty="0">
                <a:solidFill>
                  <a:srgbClr val="0070C0"/>
                </a:solidFill>
              </a:rPr>
              <a:t>it was the</a:t>
            </a:r>
            <a:r>
              <a:rPr lang="en-US" b="1" dirty="0">
                <a:solidFill>
                  <a:srgbClr val="0070C0"/>
                </a:solidFill>
              </a:rPr>
              <a:t> p</a:t>
            </a:r>
            <a:r>
              <a:rPr lang="en-US" b="1" u="sng" dirty="0">
                <a:solidFill>
                  <a:srgbClr val="0070C0"/>
                </a:solidFill>
              </a:rPr>
              <a:t>re</a:t>
            </a:r>
            <a:r>
              <a:rPr lang="en-US" b="1" dirty="0">
                <a:solidFill>
                  <a:srgbClr val="0070C0"/>
                </a:solidFill>
              </a:rPr>
              <a:t>p</a:t>
            </a:r>
            <a:r>
              <a:rPr lang="en-US" b="1" u="sng" dirty="0">
                <a:solidFill>
                  <a:srgbClr val="0070C0"/>
                </a:solidFill>
              </a:rPr>
              <a:t>aration</a:t>
            </a:r>
            <a:r>
              <a:rPr lang="en-US" b="1" dirty="0">
                <a:solidFill>
                  <a:srgbClr val="0070C0"/>
                </a:solidFill>
              </a:rPr>
              <a:t> </a:t>
            </a:r>
            <a:r>
              <a:rPr lang="en-US" sz="1700" dirty="0"/>
              <a:t>[of the </a:t>
            </a:r>
            <a:r>
              <a:rPr lang="en-US" sz="1700" cap="small" dirty="0"/>
              <a:t>14</a:t>
            </a:r>
            <a:r>
              <a:rPr lang="en-US" sz="1700" cap="small" baseline="30000" dirty="0"/>
              <a:t>th</a:t>
            </a:r>
            <a:r>
              <a:rPr lang="en-US" sz="1700" dirty="0"/>
              <a:t>], </a:t>
            </a:r>
            <a:br>
              <a:rPr lang="en-US" sz="1700" dirty="0"/>
            </a:br>
            <a:r>
              <a:rPr lang="en-US" dirty="0"/>
              <a:t>that the bodies should not remain upon the cross </a:t>
            </a:r>
            <a:r>
              <a:rPr lang="en-US" sz="2100" dirty="0"/>
              <a:t>[tree] </a:t>
            </a:r>
            <a:r>
              <a:rPr lang="en-US" dirty="0"/>
              <a:t>on the </a:t>
            </a:r>
            <a:r>
              <a:rPr lang="en-US" b="1" u="sng" dirty="0">
                <a:solidFill>
                  <a:srgbClr val="0070C0"/>
                </a:solidFill>
              </a:rPr>
              <a:t>sabbath</a:t>
            </a:r>
            <a:r>
              <a:rPr lang="en-US" b="1" dirty="0"/>
              <a:t> </a:t>
            </a:r>
            <a:r>
              <a:rPr lang="en-US" sz="1800" dirty="0"/>
              <a:t>(for </a:t>
            </a:r>
            <a:r>
              <a:rPr lang="en-US" sz="1800" b="1" dirty="0">
                <a:solidFill>
                  <a:srgbClr val="0070C0"/>
                </a:solidFill>
              </a:rPr>
              <a:t>that sabbath was an high day</a:t>
            </a:r>
            <a:r>
              <a:rPr lang="en-US" sz="1800" dirty="0"/>
              <a:t>), </a:t>
            </a:r>
            <a:r>
              <a:rPr lang="en-US" sz="1700" dirty="0"/>
              <a:t>[or the </a:t>
            </a:r>
            <a:r>
              <a:rPr lang="en-US" sz="1700" cap="small" dirty="0"/>
              <a:t>1</a:t>
            </a:r>
            <a:r>
              <a:rPr lang="en-US" sz="1700" cap="small" baseline="30000" dirty="0"/>
              <a:t>st</a:t>
            </a:r>
            <a:r>
              <a:rPr lang="en-US" sz="1700" dirty="0"/>
              <a:t> Unleavened Bread Convocation] </a:t>
            </a:r>
            <a:r>
              <a:rPr lang="en-US" dirty="0"/>
              <a:t>besought Pilate that their legs might be broken, </a:t>
            </a:r>
            <a:br>
              <a:rPr lang="en-US" dirty="0"/>
            </a:br>
            <a:r>
              <a:rPr lang="en-US" dirty="0"/>
              <a:t>and that they might be taken away.   </a:t>
            </a:r>
            <a:r>
              <a:rPr lang="en-US" sz="1600" dirty="0"/>
              <a:t> [Old] KJV</a:t>
            </a:r>
            <a:r>
              <a:rPr lang="en-US" dirty="0"/>
              <a:t> </a:t>
            </a:r>
          </a:p>
          <a:p>
            <a:pPr marL="45720" indent="0">
              <a:buNone/>
            </a:pPr>
            <a:endParaRPr lang="en-US" dirty="0"/>
          </a:p>
        </p:txBody>
      </p:sp>
      <p:sp>
        <p:nvSpPr>
          <p:cNvPr id="10" name="Rectangle 9"/>
          <p:cNvSpPr/>
          <p:nvPr/>
        </p:nvSpPr>
        <p:spPr>
          <a:xfrm>
            <a:off x="528214" y="838200"/>
            <a:ext cx="995786"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a:t>
            </a:r>
          </a:p>
        </p:txBody>
      </p:sp>
      <p:sp>
        <p:nvSpPr>
          <p:cNvPr id="11" name="Rectangle 10"/>
          <p:cNvSpPr/>
          <p:nvPr/>
        </p:nvSpPr>
        <p:spPr>
          <a:xfrm>
            <a:off x="528214" y="3352800"/>
            <a:ext cx="995786"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a:t>
            </a:r>
          </a:p>
        </p:txBody>
      </p:sp>
      <p:sp>
        <p:nvSpPr>
          <p:cNvPr id="12" name="Content Placeholder 2"/>
          <p:cNvSpPr txBox="1">
            <a:spLocks/>
          </p:cNvSpPr>
          <p:nvPr/>
        </p:nvSpPr>
        <p:spPr>
          <a:xfrm>
            <a:off x="1371600" y="4876800"/>
            <a:ext cx="7315200" cy="1600200"/>
          </a:xfrm>
          <a:prstGeom prst="rect">
            <a:avLst/>
          </a:prstGeom>
          <a:solidFill>
            <a:schemeClr val="bg2">
              <a:lumMod val="50000"/>
            </a:schemeClr>
          </a:solidFill>
          <a:ln w="57150">
            <a:solidFill>
              <a:schemeClr val="accent1">
                <a:lumMod val="50000"/>
              </a:schemeClr>
            </a:solidFill>
          </a:ln>
          <a:scene3d>
            <a:camera prst="orthographicFront"/>
            <a:lightRig rig="threePt" dir="t"/>
          </a:scene3d>
          <a:sp3d>
            <a:bevelT w="114300" prst="artDeco"/>
          </a:sp3d>
        </p:spPr>
        <p:txBody>
          <a:bodyPr vert="horz" lIns="91440" tIns="45720" rIns="91440" bIns="45720" rtlCol="0">
            <a:noAutofit/>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Interesting note:  John is the only Gospel writer </a:t>
            </a:r>
            <a:b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to verify the “high sabbath” is the </a:t>
            </a:r>
            <a:b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1</a:t>
            </a:r>
            <a:r>
              <a:rPr lang="en-US" sz="2000" b="1"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st</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Convocation (</a:t>
            </a:r>
            <a:r>
              <a:rPr lang="en-US" sz="2000" b="1" spc="50" dirty="0">
                <a:ln w="13500">
                  <a:solidFill>
                    <a:schemeClr val="accent1">
                      <a:shade val="2500"/>
                      <a:alpha val="6500"/>
                    </a:schemeClr>
                  </a:solidFill>
                  <a:prstDash val="solid"/>
                </a:ln>
                <a:solidFill>
                  <a:srgbClr val="00FF99">
                    <a:alpha val="95000"/>
                  </a:srgbClr>
                </a:solidFill>
                <a:effectLst>
                  <a:innerShdw blurRad="50900" dist="38500" dir="13500000">
                    <a:srgbClr val="000000">
                      <a:alpha val="60000"/>
                    </a:srgbClr>
                  </a:innerShdw>
                </a:effectLst>
                <a:latin typeface="Comic Sans MS" pitchFamily="66" charset="0"/>
              </a:rPr>
              <a:t>MIQRA</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of Unleavened Bread.  </a:t>
            </a:r>
            <a:b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There is </a:t>
            </a:r>
            <a:r>
              <a:rPr lang="en-US" sz="2000" b="1" u="sng"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no indication</a:t>
            </a:r>
            <a:r>
              <a:rPr lang="en-US" sz="2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 that a “high shabbat” </a:t>
            </a:r>
            <a:br>
              <a:rPr lang="en-US" sz="2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br>
            <a:r>
              <a:rPr lang="en-US" sz="2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Comic Sans MS" pitchFamily="66" charset="0"/>
              </a:rPr>
              <a:t>must include 2 Shabbat(s) on one day as some teach.</a:t>
            </a:r>
          </a:p>
        </p:txBody>
      </p:sp>
      <p:sp>
        <p:nvSpPr>
          <p:cNvPr id="6" name="Speech Bubble: Rectangle with Corners Rounded 5">
            <a:extLst>
              <a:ext uri="{FF2B5EF4-FFF2-40B4-BE49-F238E27FC236}">
                <a16:creationId xmlns:a16="http://schemas.microsoft.com/office/drawing/2014/main" id="{8DAB3BD2-BD63-468F-B0AA-98FCA79F4794}"/>
              </a:ext>
            </a:extLst>
          </p:cNvPr>
          <p:cNvSpPr/>
          <p:nvPr/>
        </p:nvSpPr>
        <p:spPr>
          <a:xfrm>
            <a:off x="3276600" y="757106"/>
            <a:ext cx="5638800" cy="385894"/>
          </a:xfrm>
          <a:prstGeom prst="wedgeRoundRectCallout">
            <a:avLst>
              <a:gd name="adj1" fmla="val -28123"/>
              <a:gd name="adj2" fmla="val 86413"/>
              <a:gd name="adj3" fmla="val 16667"/>
            </a:avLst>
          </a:prstGeom>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John 18:</a:t>
            </a:r>
            <a:r>
              <a:rPr lang="en-CA" u="sng" dirty="0">
                <a:solidFill>
                  <a:schemeClr val="tx1"/>
                </a:solidFill>
                <a:effectLst>
                  <a:glow rad="127000">
                    <a:srgbClr val="FFFF00"/>
                  </a:glow>
                </a:effectLst>
              </a:rPr>
              <a:t>28</a:t>
            </a:r>
            <a:r>
              <a:rPr lang="en-CA" dirty="0"/>
              <a:t> </a:t>
            </a:r>
            <a:r>
              <a:rPr lang="en-CA" b="1" dirty="0">
                <a:solidFill>
                  <a:srgbClr val="00FF99"/>
                </a:solidFill>
              </a:rPr>
              <a:t>j</a:t>
            </a:r>
            <a:r>
              <a:rPr lang="en-CA" b="1" u="sng" dirty="0">
                <a:solidFill>
                  <a:srgbClr val="00FF99"/>
                </a:solidFill>
              </a:rPr>
              <a:t>ust declared</a:t>
            </a:r>
            <a:r>
              <a:rPr lang="en-CA" b="1" dirty="0">
                <a:solidFill>
                  <a:srgbClr val="00FF99"/>
                </a:solidFill>
              </a:rPr>
              <a:t> it was </a:t>
            </a:r>
            <a:r>
              <a:rPr lang="en-CA" b="1" dirty="0">
                <a:ln>
                  <a:solidFill>
                    <a:srgbClr val="0000FF"/>
                  </a:solidFill>
                </a:ln>
                <a:solidFill>
                  <a:srgbClr val="00FF99"/>
                </a:solidFill>
                <a:effectLst>
                  <a:outerShdw blurRad="50800" dist="50800" dir="5400000" algn="ctr" rotWithShape="0">
                    <a:srgbClr val="FFFF00"/>
                  </a:outerShdw>
                </a:effectLst>
                <a:latin typeface="Aharoni" panose="02010803020104030203" pitchFamily="2" charset="-79"/>
                <a:cs typeface="Aharoni" panose="02010803020104030203" pitchFamily="2" charset="-79"/>
              </a:rPr>
              <a:t>EARLY MORNING</a:t>
            </a:r>
            <a:r>
              <a:rPr lang="en-CA" b="1" dirty="0">
                <a:ln>
                  <a:solidFill>
                    <a:srgbClr val="0000FF"/>
                  </a:solidFill>
                </a:ln>
                <a:solidFill>
                  <a:srgbClr val="00FF99"/>
                </a:solidFill>
                <a:effectLst>
                  <a:outerShdw blurRad="50800" dist="50800" dir="5400000" algn="ctr" rotWithShape="0">
                    <a:srgbClr val="FFFF00"/>
                  </a:outerShdw>
                </a:effectLst>
                <a:latin typeface="Calibri" panose="020F0502020204030204" pitchFamily="34" charset="0"/>
                <a:cs typeface="Calibri" panose="020F0502020204030204" pitchFamily="34" charset="0"/>
              </a:rPr>
              <a:t>!</a:t>
            </a:r>
          </a:p>
        </p:txBody>
      </p:sp>
      <p:sp>
        <p:nvSpPr>
          <p:cNvPr id="7" name="Sun 6">
            <a:extLst>
              <a:ext uri="{FF2B5EF4-FFF2-40B4-BE49-F238E27FC236}">
                <a16:creationId xmlns:a16="http://schemas.microsoft.com/office/drawing/2014/main" id="{6E649828-B587-085D-D0E3-9552B002525E}"/>
              </a:ext>
            </a:extLst>
          </p:cNvPr>
          <p:cNvSpPr/>
          <p:nvPr/>
        </p:nvSpPr>
        <p:spPr>
          <a:xfrm>
            <a:off x="8487229" y="155288"/>
            <a:ext cx="508000" cy="473193"/>
          </a:xfrm>
          <a:prstGeom prst="sun">
            <a:avLst/>
          </a:prstGeom>
          <a:solidFill>
            <a:schemeClr val="accent4">
              <a:lumMod val="60000"/>
              <a:lumOff val="40000"/>
            </a:schemeClr>
          </a:solidFill>
          <a:ln>
            <a:solidFill>
              <a:srgbClr val="FFFF00"/>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133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arn(inVertical)">
                                      <p:cBhvr>
                                        <p:cTn id="26" dur="1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76200"/>
            <a:ext cx="8305800" cy="838200"/>
          </a:xfrm>
        </p:spPr>
        <p:txBody>
          <a:bodyPr/>
          <a:lstStyle/>
          <a:p>
            <a:r>
              <a:rPr lang="en-US" dirty="0">
                <a:solidFill>
                  <a:srgbClr val="7030A0"/>
                </a:solidFill>
              </a:rPr>
              <a:t>U/B Convocation Observance</a:t>
            </a:r>
            <a:br>
              <a:rPr lang="en-US" dirty="0"/>
            </a:br>
            <a:endParaRPr lang="en-US" dirty="0"/>
          </a:p>
        </p:txBody>
      </p:sp>
      <p:sp>
        <p:nvSpPr>
          <p:cNvPr id="9" name="Content Placeholder 2"/>
          <p:cNvSpPr>
            <a:spLocks noGrp="1"/>
          </p:cNvSpPr>
          <p:nvPr>
            <p:ph sz="quarter" idx="13"/>
          </p:nvPr>
        </p:nvSpPr>
        <p:spPr>
          <a:xfrm>
            <a:off x="533400" y="990600"/>
            <a:ext cx="8229600" cy="5791200"/>
          </a:xfrm>
        </p:spPr>
        <p:txBody>
          <a:bodyPr>
            <a:normAutofit fontScale="70000" lnSpcReduction="20000"/>
            <a:scene3d>
              <a:camera prst="orthographicFront"/>
              <a:lightRig rig="threePt" dir="t"/>
            </a:scene3d>
            <a:sp3d extrusionH="57150">
              <a:bevelT w="38100" h="38100" prst="angle"/>
            </a:sp3d>
          </a:bodyPr>
          <a:lstStyle/>
          <a:p>
            <a:pPr marL="45720" lvl="0" indent="0">
              <a:buNone/>
            </a:pPr>
            <a:r>
              <a:rPr lang="en-US" sz="4000" b="1" dirty="0">
                <a:solidFill>
                  <a:srgbClr val="0070C0"/>
                </a:solidFill>
              </a:rPr>
              <a:t>Exo 12:16-17  </a:t>
            </a:r>
            <a:r>
              <a:rPr lang="en-US" sz="3100" dirty="0">
                <a:solidFill>
                  <a:srgbClr val="0070C0"/>
                </a:solidFill>
              </a:rPr>
              <a:t>(found in the Book of the Covenant)</a:t>
            </a:r>
          </a:p>
          <a:p>
            <a:pPr marL="45720" indent="0">
              <a:buNone/>
            </a:pPr>
            <a:r>
              <a:rPr lang="en-US" sz="3200" b="1" dirty="0">
                <a:solidFill>
                  <a:srgbClr val="0070C0"/>
                </a:solidFill>
              </a:rPr>
              <a:t>16</a:t>
            </a:r>
            <a:r>
              <a:rPr lang="en-US" sz="3200" dirty="0"/>
              <a:t>  </a:t>
            </a:r>
            <a:r>
              <a:rPr lang="en-US" sz="3200" b="1" dirty="0"/>
              <a:t>On the first day </a:t>
            </a:r>
            <a:r>
              <a:rPr lang="en-US" sz="2400" dirty="0"/>
              <a:t>[of Unleavened Bread, the </a:t>
            </a:r>
            <a:r>
              <a:rPr lang="en-US" sz="2400" cap="small" dirty="0"/>
              <a:t>15</a:t>
            </a:r>
            <a:r>
              <a:rPr lang="en-US" sz="2400" cap="small" baseline="30000" dirty="0"/>
              <a:t>th</a:t>
            </a:r>
            <a:r>
              <a:rPr lang="en-US" sz="2400" dirty="0"/>
              <a:t> day of the </a:t>
            </a:r>
            <a:r>
              <a:rPr lang="en-US" sz="2400" cap="small" dirty="0"/>
              <a:t>1</a:t>
            </a:r>
            <a:r>
              <a:rPr lang="en-US" sz="2400" cap="small" baseline="30000" dirty="0"/>
              <a:t>st</a:t>
            </a:r>
            <a:r>
              <a:rPr lang="en-US" sz="2400" dirty="0"/>
              <a:t> month]</a:t>
            </a:r>
            <a:r>
              <a:rPr lang="en-US" sz="3200" b="1" dirty="0"/>
              <a:t> there shall be a holy </a:t>
            </a:r>
            <a:r>
              <a:rPr lang="en-US" sz="3200" b="1" u="sng" dirty="0"/>
              <a:t>convocation</a:t>
            </a:r>
            <a:r>
              <a:rPr lang="en-US" sz="3200" dirty="0"/>
              <a:t>, </a:t>
            </a:r>
            <a:r>
              <a:rPr lang="en-US" sz="3200" dirty="0">
                <a:solidFill>
                  <a:schemeClr val="accent3">
                    <a:lumMod val="50000"/>
                  </a:schemeClr>
                </a:solidFill>
              </a:rPr>
              <a:t>and on the seventh day there shall be a holy </a:t>
            </a:r>
            <a:r>
              <a:rPr lang="en-US" sz="3200" b="1" u="sng" dirty="0">
                <a:solidFill>
                  <a:schemeClr val="accent3">
                    <a:lumMod val="50000"/>
                  </a:schemeClr>
                </a:solidFill>
              </a:rPr>
              <a:t>convocation</a:t>
            </a:r>
            <a:r>
              <a:rPr lang="en-US" sz="3200" dirty="0">
                <a:solidFill>
                  <a:schemeClr val="accent3">
                    <a:lumMod val="50000"/>
                  </a:schemeClr>
                </a:solidFill>
              </a:rPr>
              <a:t> for you.  No manner of work shall be done on them; but that which everyone must eat; that only may be prepared by you.  </a:t>
            </a:r>
            <a:br>
              <a:rPr lang="en-US" sz="3200" dirty="0">
                <a:solidFill>
                  <a:schemeClr val="accent3">
                    <a:lumMod val="50000"/>
                  </a:schemeClr>
                </a:solidFill>
              </a:rPr>
            </a:br>
            <a:endParaRPr lang="en-US" sz="1400" dirty="0">
              <a:solidFill>
                <a:schemeClr val="accent3">
                  <a:lumMod val="50000"/>
                </a:schemeClr>
              </a:solidFill>
            </a:endParaRPr>
          </a:p>
          <a:p>
            <a:pPr marL="45720" indent="0">
              <a:buNone/>
            </a:pPr>
            <a:r>
              <a:rPr lang="en-US" sz="3200" b="1" dirty="0">
                <a:solidFill>
                  <a:srgbClr val="0070C0"/>
                </a:solidFill>
              </a:rPr>
              <a:t>17 </a:t>
            </a:r>
            <a:r>
              <a:rPr lang="en-US" sz="3200" dirty="0"/>
              <a:t> </a:t>
            </a:r>
            <a:r>
              <a:rPr lang="en-US" sz="3200" dirty="0">
                <a:solidFill>
                  <a:schemeClr val="accent3">
                    <a:lumMod val="50000"/>
                  </a:schemeClr>
                </a:solidFill>
              </a:rPr>
              <a:t>So you shall observe the </a:t>
            </a:r>
            <a:r>
              <a:rPr lang="en-US" sz="3200" b="1" dirty="0">
                <a:solidFill>
                  <a:schemeClr val="accent3">
                    <a:lumMod val="50000"/>
                  </a:schemeClr>
                </a:solidFill>
              </a:rPr>
              <a:t>Feast of Unleavened Bread</a:t>
            </a:r>
            <a:r>
              <a:rPr lang="en-US" sz="3200" dirty="0">
                <a:solidFill>
                  <a:schemeClr val="accent3">
                    <a:lumMod val="50000"/>
                  </a:schemeClr>
                </a:solidFill>
              </a:rPr>
              <a:t>, </a:t>
            </a:r>
            <a:br>
              <a:rPr lang="en-US" sz="3200" dirty="0">
                <a:solidFill>
                  <a:schemeClr val="accent3">
                    <a:lumMod val="50000"/>
                  </a:schemeClr>
                </a:solidFill>
              </a:rPr>
            </a:br>
            <a:r>
              <a:rPr lang="en-US" sz="3200" dirty="0">
                <a:solidFill>
                  <a:schemeClr val="accent3">
                    <a:lumMod val="50000"/>
                  </a:schemeClr>
                </a:solidFill>
              </a:rPr>
              <a:t>for on this same day I will have brought your armies out of </a:t>
            </a:r>
            <a:br>
              <a:rPr lang="en-US" sz="3200" dirty="0">
                <a:solidFill>
                  <a:schemeClr val="accent3">
                    <a:lumMod val="50000"/>
                  </a:schemeClr>
                </a:solidFill>
              </a:rPr>
            </a:br>
            <a:r>
              <a:rPr lang="en-US" sz="3200" dirty="0">
                <a:solidFill>
                  <a:schemeClr val="accent3">
                    <a:lumMod val="50000"/>
                  </a:schemeClr>
                </a:solidFill>
              </a:rPr>
              <a:t>the land of Egypt.  Therefore you shall </a:t>
            </a:r>
            <a:r>
              <a:rPr lang="en-US" sz="3200" b="1" dirty="0"/>
              <a:t>observe this day</a:t>
            </a:r>
            <a:r>
              <a:rPr lang="en-US" sz="3200" dirty="0"/>
              <a:t> </a:t>
            </a:r>
            <a:r>
              <a:rPr lang="en-US" sz="3200" dirty="0">
                <a:solidFill>
                  <a:schemeClr val="accent3">
                    <a:lumMod val="50000"/>
                  </a:schemeClr>
                </a:solidFill>
              </a:rPr>
              <a:t>throughout your generations as an everlasting ordinance. </a:t>
            </a:r>
            <a:endParaRPr lang="en-US" sz="2900" dirty="0">
              <a:solidFill>
                <a:schemeClr val="accent3">
                  <a:lumMod val="50000"/>
                </a:schemeClr>
              </a:solidFill>
            </a:endParaRPr>
          </a:p>
          <a:p>
            <a:pPr marL="45720" lvl="0" indent="0">
              <a:buNone/>
            </a:pPr>
            <a:endParaRPr lang="en-US" sz="2000" b="1" dirty="0">
              <a:solidFill>
                <a:srgbClr val="0070C0"/>
              </a:solidFill>
            </a:endParaRPr>
          </a:p>
          <a:p>
            <a:pPr marL="45720" lvl="0" indent="0">
              <a:buNone/>
            </a:pPr>
            <a:r>
              <a:rPr lang="en-US" sz="4000" b="1" dirty="0">
                <a:solidFill>
                  <a:srgbClr val="4B9600"/>
                </a:solidFill>
              </a:rPr>
              <a:t>Lev 23:6-7  </a:t>
            </a:r>
            <a:r>
              <a:rPr lang="en-US" sz="3200" dirty="0">
                <a:solidFill>
                  <a:srgbClr val="4B9600"/>
                </a:solidFill>
              </a:rPr>
              <a:t>(found in the Book of the Law)</a:t>
            </a:r>
          </a:p>
          <a:p>
            <a:pPr marL="45720" indent="0">
              <a:buNone/>
            </a:pPr>
            <a:r>
              <a:rPr lang="en-US" sz="3100" b="1" dirty="0">
                <a:solidFill>
                  <a:srgbClr val="4B9600"/>
                </a:solidFill>
              </a:rPr>
              <a:t>6</a:t>
            </a:r>
            <a:r>
              <a:rPr lang="en-US" sz="3100" b="1" dirty="0"/>
              <a:t> </a:t>
            </a:r>
            <a:r>
              <a:rPr lang="en-US" sz="3100" dirty="0"/>
              <a:t> </a:t>
            </a:r>
            <a:r>
              <a:rPr lang="en-US" sz="3100" dirty="0">
                <a:solidFill>
                  <a:schemeClr val="accent3">
                    <a:lumMod val="50000"/>
                  </a:schemeClr>
                </a:solidFill>
              </a:rPr>
              <a:t>And on the </a:t>
            </a:r>
            <a:r>
              <a:rPr lang="en-US" sz="3100" b="1" dirty="0"/>
              <a:t>fifteenth day</a:t>
            </a:r>
            <a:r>
              <a:rPr lang="en-US" sz="3100" dirty="0"/>
              <a:t> </a:t>
            </a:r>
            <a:r>
              <a:rPr lang="en-US" sz="3100" dirty="0">
                <a:solidFill>
                  <a:schemeClr val="accent3">
                    <a:lumMod val="50000"/>
                  </a:schemeClr>
                </a:solidFill>
              </a:rPr>
              <a:t>of the same </a:t>
            </a:r>
            <a:r>
              <a:rPr lang="en-US" sz="3100" b="1" dirty="0"/>
              <a:t>month</a:t>
            </a:r>
            <a:r>
              <a:rPr lang="en-US" sz="3100" dirty="0"/>
              <a:t> [Abib] </a:t>
            </a:r>
            <a:r>
              <a:rPr lang="en-US" sz="3100" dirty="0">
                <a:solidFill>
                  <a:schemeClr val="accent3">
                    <a:lumMod val="50000"/>
                  </a:schemeClr>
                </a:solidFill>
              </a:rPr>
              <a:t>is </a:t>
            </a:r>
            <a:br>
              <a:rPr lang="en-US" sz="3100" dirty="0">
                <a:solidFill>
                  <a:schemeClr val="accent3">
                    <a:lumMod val="50000"/>
                  </a:schemeClr>
                </a:solidFill>
              </a:rPr>
            </a:br>
            <a:r>
              <a:rPr lang="en-US" sz="3100" dirty="0">
                <a:solidFill>
                  <a:schemeClr val="accent3">
                    <a:lumMod val="50000"/>
                  </a:schemeClr>
                </a:solidFill>
              </a:rPr>
              <a:t>the </a:t>
            </a:r>
            <a:r>
              <a:rPr lang="en-US" sz="3100" b="1" dirty="0">
                <a:solidFill>
                  <a:schemeClr val="accent3">
                    <a:lumMod val="50000"/>
                  </a:schemeClr>
                </a:solidFill>
              </a:rPr>
              <a:t>Feast of Unleavened Bread </a:t>
            </a:r>
            <a:r>
              <a:rPr lang="en-US" sz="3100" dirty="0">
                <a:solidFill>
                  <a:schemeClr val="accent3">
                    <a:lumMod val="50000"/>
                  </a:schemeClr>
                </a:solidFill>
              </a:rPr>
              <a:t>to </a:t>
            </a:r>
            <a:r>
              <a:rPr lang="en-US" sz="3100" b="1" dirty="0">
                <a:solidFill>
                  <a:srgbClr val="0070C0"/>
                </a:solidFill>
              </a:rPr>
              <a:t>Yahuah</a:t>
            </a:r>
            <a:r>
              <a:rPr lang="en-US" sz="3100" dirty="0">
                <a:solidFill>
                  <a:srgbClr val="0070C0"/>
                </a:solidFill>
              </a:rPr>
              <a:t>;</a:t>
            </a:r>
            <a:r>
              <a:rPr lang="en-US" sz="3100" dirty="0"/>
              <a:t> </a:t>
            </a:r>
            <a:r>
              <a:rPr lang="en-US" sz="3100" b="1" dirty="0"/>
              <a:t>seven days </a:t>
            </a:r>
            <a:br>
              <a:rPr lang="en-US" sz="3100" b="1" dirty="0"/>
            </a:br>
            <a:r>
              <a:rPr lang="en-US" sz="3100" b="1" dirty="0"/>
              <a:t>you must eat unleavened bread</a:t>
            </a:r>
            <a:r>
              <a:rPr lang="en-US" sz="3100" dirty="0"/>
              <a:t>.  </a:t>
            </a:r>
            <a:br>
              <a:rPr lang="en-US" sz="3100" dirty="0"/>
            </a:br>
            <a:r>
              <a:rPr lang="en-US" sz="3100" b="1" dirty="0">
                <a:solidFill>
                  <a:srgbClr val="4B9600"/>
                </a:solidFill>
              </a:rPr>
              <a:t>7</a:t>
            </a:r>
            <a:r>
              <a:rPr lang="en-US" sz="3100" b="1" dirty="0"/>
              <a:t> </a:t>
            </a:r>
            <a:r>
              <a:rPr lang="en-US" sz="3100" dirty="0"/>
              <a:t> </a:t>
            </a:r>
            <a:r>
              <a:rPr lang="en-US" sz="3100" b="1" dirty="0"/>
              <a:t>On the first day you shall have a holy </a:t>
            </a:r>
            <a:r>
              <a:rPr lang="en-US" sz="3100" b="1" u="sng" dirty="0"/>
              <a:t>convocation</a:t>
            </a:r>
            <a:r>
              <a:rPr lang="en-US" sz="3100" dirty="0"/>
              <a:t>;</a:t>
            </a:r>
            <a:r>
              <a:rPr lang="en-US" sz="3100" dirty="0">
                <a:solidFill>
                  <a:schemeClr val="accent3">
                    <a:lumMod val="50000"/>
                  </a:schemeClr>
                </a:solidFill>
              </a:rPr>
              <a:t> </a:t>
            </a:r>
            <a:br>
              <a:rPr lang="en-US" sz="3100" dirty="0">
                <a:solidFill>
                  <a:schemeClr val="accent3">
                    <a:lumMod val="50000"/>
                  </a:schemeClr>
                </a:solidFill>
              </a:rPr>
            </a:br>
            <a:r>
              <a:rPr lang="en-US" sz="3100" dirty="0">
                <a:solidFill>
                  <a:schemeClr val="accent3">
                    <a:lumMod val="50000"/>
                  </a:schemeClr>
                </a:solidFill>
              </a:rPr>
              <a:t>you shall do no customary work on it.</a:t>
            </a:r>
            <a:r>
              <a:rPr lang="en-US" sz="2800" dirty="0"/>
              <a:t> </a:t>
            </a:r>
            <a:r>
              <a:rPr lang="en-US" sz="1900" i="1" dirty="0"/>
              <a:t>(NKJV) </a:t>
            </a:r>
            <a:endParaRPr lang="en-US" sz="1900" i="1" dirty="0">
              <a:solidFill>
                <a:srgbClr val="0070C0"/>
              </a:solidFill>
            </a:endParaRPr>
          </a:p>
        </p:txBody>
      </p:sp>
      <p:sp>
        <p:nvSpPr>
          <p:cNvPr id="10"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44</a:t>
            </a:fld>
            <a:endParaRPr lang="en-US"/>
          </a:p>
        </p:txBody>
      </p:sp>
      <p:sp>
        <p:nvSpPr>
          <p:cNvPr id="2" name="Cloud 1">
            <a:extLst>
              <a:ext uri="{FF2B5EF4-FFF2-40B4-BE49-F238E27FC236}">
                <a16:creationId xmlns:a16="http://schemas.microsoft.com/office/drawing/2014/main" id="{7B363B2E-EF0D-E3DA-62BF-B4DCEDFD6C76}"/>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1000"/>
                                        <p:tgtEl>
                                          <p:spTgt spid="9">
                                            <p:txEl>
                                              <p:pRg st="5" end="5"/>
                                            </p:txEl>
                                          </p:spTgt>
                                        </p:tgtEl>
                                      </p:cBhvr>
                                    </p:animEffect>
                                    <p:anim calcmode="lin" valueType="num">
                                      <p:cBhvr>
                                        <p:cTn id="1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t>John Has Clarity With Details</a:t>
            </a:r>
          </a:p>
        </p:txBody>
      </p:sp>
      <p:sp>
        <p:nvSpPr>
          <p:cNvPr id="3" name="Content Placeholder 2"/>
          <p:cNvSpPr>
            <a:spLocks noGrp="1"/>
          </p:cNvSpPr>
          <p:nvPr>
            <p:ph sz="quarter" idx="13"/>
          </p:nvPr>
        </p:nvSpPr>
        <p:spPr>
          <a:xfrm>
            <a:off x="2743200" y="764263"/>
            <a:ext cx="5867400" cy="2283738"/>
          </a:xfrm>
        </p:spPr>
        <p:txBody>
          <a:bodyPr>
            <a:normAutofit/>
            <a:scene3d>
              <a:camera prst="orthographicFront"/>
              <a:lightRig rig="threePt" dir="t"/>
            </a:scene3d>
            <a:sp3d extrusionH="57150">
              <a:bevelT w="38100" h="38100" prst="angle"/>
            </a:sp3d>
          </a:bodyPr>
          <a:lstStyle/>
          <a:p>
            <a:r>
              <a:rPr lang="en-US" dirty="0"/>
              <a:t>As you can see, John points out repeatedly that: (</a:t>
            </a:r>
            <a:r>
              <a:rPr lang="en-US" b="1" dirty="0"/>
              <a:t>1</a:t>
            </a:r>
            <a:r>
              <a:rPr lang="en-US" dirty="0"/>
              <a:t>) the Last Supper, (</a:t>
            </a:r>
            <a:r>
              <a:rPr lang="en-US" b="1" dirty="0"/>
              <a:t>2</a:t>
            </a:r>
            <a:r>
              <a:rPr lang="en-US" dirty="0"/>
              <a:t>) the betrayal </a:t>
            </a:r>
            <a:br>
              <a:rPr lang="en-US" dirty="0"/>
            </a:br>
            <a:r>
              <a:rPr lang="en-US" dirty="0"/>
              <a:t>by Judas, (</a:t>
            </a:r>
            <a:r>
              <a:rPr lang="en-US" b="1" dirty="0"/>
              <a:t>3</a:t>
            </a:r>
            <a:r>
              <a:rPr lang="en-US" dirty="0"/>
              <a:t>) </a:t>
            </a:r>
            <a:r>
              <a:rPr lang="en-US" b="1" dirty="0">
                <a:solidFill>
                  <a:srgbClr val="0070C0"/>
                </a:solidFill>
              </a:rPr>
              <a:t>Yahusha’s</a:t>
            </a:r>
            <a:r>
              <a:rPr lang="en-US" dirty="0"/>
              <a:t> arrest and </a:t>
            </a:r>
            <a:br>
              <a:rPr lang="en-US" dirty="0"/>
            </a:br>
            <a:r>
              <a:rPr lang="en-US" dirty="0"/>
              <a:t>(</a:t>
            </a:r>
            <a:r>
              <a:rPr lang="en-US" b="1" dirty="0"/>
              <a:t>4</a:t>
            </a:r>
            <a:r>
              <a:rPr lang="en-US" dirty="0"/>
              <a:t>) the beginning of His trials occurred </a:t>
            </a:r>
            <a:r>
              <a:rPr lang="en-US" b="1" u="sng" dirty="0">
                <a:solidFill>
                  <a:srgbClr val="7030A0"/>
                </a:solidFill>
                <a:latin typeface="Footlight MT Light" pitchFamily="18" charset="0"/>
              </a:rPr>
              <a:t>BEFORE</a:t>
            </a:r>
            <a:r>
              <a:rPr lang="en-US" dirty="0"/>
              <a:t> the Passover cycle of Abib 14. </a:t>
            </a: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45</a:t>
            </a:fld>
            <a:endParaRPr lang="en-US"/>
          </a:p>
        </p:txBody>
      </p:sp>
      <p:sp>
        <p:nvSpPr>
          <p:cNvPr id="8" name="Content Placeholder 8"/>
          <p:cNvSpPr txBox="1">
            <a:spLocks/>
          </p:cNvSpPr>
          <p:nvPr/>
        </p:nvSpPr>
        <p:spPr>
          <a:xfrm>
            <a:off x="838200" y="5635107"/>
            <a:ext cx="7467600" cy="994293"/>
          </a:xfrm>
          <a:prstGeom prst="rect">
            <a:avLst/>
          </a:prstGeom>
          <a:solidFill>
            <a:schemeClr val="accent2">
              <a:lumMod val="50000"/>
            </a:schemeClr>
          </a:solidFill>
          <a:scene3d>
            <a:camera prst="orthographicFront"/>
            <a:lightRig rig="threePt" dir="t"/>
          </a:scene3d>
          <a:sp3d>
            <a:bevelT w="152400" h="50800" prst="softRound"/>
          </a:sp3d>
        </p:spPr>
        <p:txBody>
          <a:bodyPr vert="horz" lIns="91440" tIns="45720" rIns="91440" bIns="45720" rtlCol="0">
            <a:normAutofit fontScale="92500"/>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Clr>
                <a:schemeClr val="accent6">
                  <a:lumMod val="20000"/>
                  <a:lumOff val="80000"/>
                </a:schemeClr>
              </a:buClr>
              <a:buNone/>
            </a:pPr>
            <a:r>
              <a:rPr lang="en-US" sz="2800" b="1" dirty="0">
                <a:ln w="50800"/>
                <a:solidFill>
                  <a:srgbClr val="00B0F0"/>
                </a:solidFill>
              </a:rPr>
              <a:t>Yahuah</a:t>
            </a:r>
            <a:r>
              <a:rPr lang="en-US" sz="2800" b="1" dirty="0">
                <a:ln w="50800"/>
                <a:solidFill>
                  <a:schemeClr val="bg1">
                    <a:shade val="50000"/>
                  </a:schemeClr>
                </a:solidFill>
              </a:rPr>
              <a:t> commanded the Israelites to observe this </a:t>
            </a:r>
            <a:r>
              <a:rPr lang="en-US" sz="2800" b="1" u="sng" dirty="0">
                <a:ln w="50800"/>
                <a:solidFill>
                  <a:srgbClr val="00FF99"/>
                </a:solidFill>
              </a:rPr>
              <a:t>MIQRA</a:t>
            </a:r>
            <a:r>
              <a:rPr lang="en-US" sz="2800" b="1" dirty="0">
                <a:ln w="50800"/>
                <a:solidFill>
                  <a:schemeClr val="bg1">
                    <a:shade val="50000"/>
                  </a:schemeClr>
                </a:solidFill>
              </a:rPr>
              <a:t> (</a:t>
            </a:r>
            <a:r>
              <a:rPr lang="en-US" sz="2800" b="1" dirty="0">
                <a:ln w="50800"/>
                <a:solidFill>
                  <a:srgbClr val="00FF99"/>
                </a:solidFill>
              </a:rPr>
              <a:t>Convocation</a:t>
            </a:r>
            <a:r>
              <a:rPr lang="en-US" sz="2800" b="1" dirty="0">
                <a:ln w="50800"/>
                <a:solidFill>
                  <a:schemeClr val="bg1">
                    <a:shade val="50000"/>
                  </a:schemeClr>
                </a:solidFill>
              </a:rPr>
              <a:t>) every year.</a:t>
            </a:r>
          </a:p>
          <a:p>
            <a:pPr marL="45720" indent="0">
              <a:buClr>
                <a:schemeClr val="accent6">
                  <a:lumMod val="20000"/>
                  <a:lumOff val="80000"/>
                </a:schemeClr>
              </a:buClr>
              <a:buNone/>
            </a:pPr>
            <a:endParaRPr lang="en-US" sz="1800" b="1" dirty="0">
              <a:ln w="50800"/>
              <a:solidFill>
                <a:schemeClr val="bg1">
                  <a:shade val="50000"/>
                </a:schemeClr>
              </a:solidFill>
            </a:endParaRPr>
          </a:p>
        </p:txBody>
      </p:sp>
      <p:sp>
        <p:nvSpPr>
          <p:cNvPr id="10" name="Content Placeholder 8"/>
          <p:cNvSpPr txBox="1">
            <a:spLocks/>
          </p:cNvSpPr>
          <p:nvPr/>
        </p:nvSpPr>
        <p:spPr>
          <a:xfrm>
            <a:off x="2971800" y="2608870"/>
            <a:ext cx="5181600" cy="1295400"/>
          </a:xfrm>
          <a:prstGeom prst="rect">
            <a:avLst/>
          </a:prstGeom>
          <a:solidFill>
            <a:schemeClr val="accent2">
              <a:lumMod val="50000"/>
            </a:schemeClr>
          </a:solidFill>
          <a:scene3d>
            <a:camera prst="orthographicFront"/>
            <a:lightRig rig="threePt" dir="t"/>
          </a:scene3d>
          <a:sp3d>
            <a:bevelT w="152400" h="50800" prst="softRound"/>
          </a:sp3d>
        </p:spPr>
        <p:txBody>
          <a:bodyPr vert="horz" lIns="91440" tIns="45720" rIns="91440" bIns="45720" rtlCol="0">
            <a:normAutofit fontScale="92500" lnSpcReduction="10000"/>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Clr>
                <a:schemeClr val="accent6">
                  <a:lumMod val="20000"/>
                  <a:lumOff val="80000"/>
                </a:schemeClr>
              </a:buClr>
              <a:buNone/>
            </a:pPr>
            <a:r>
              <a:rPr lang="en-US" sz="2800" b="1" dirty="0">
                <a:ln w="50800"/>
                <a:solidFill>
                  <a:schemeClr val="bg1">
                    <a:shade val="50000"/>
                  </a:schemeClr>
                </a:solidFill>
              </a:rPr>
              <a:t>Therefore, the Last Supper </a:t>
            </a:r>
            <a:br>
              <a:rPr lang="en-US" sz="2800" b="1" dirty="0">
                <a:ln w="50800"/>
                <a:solidFill>
                  <a:schemeClr val="bg1">
                    <a:shade val="50000"/>
                  </a:schemeClr>
                </a:solidFill>
              </a:rPr>
            </a:br>
            <a:r>
              <a:rPr lang="en-US" sz="2800" b="1" u="sng" dirty="0">
                <a:ln w="50800"/>
                <a:solidFill>
                  <a:schemeClr val="bg1">
                    <a:shade val="50000"/>
                  </a:schemeClr>
                </a:solidFill>
              </a:rPr>
              <a:t>also</a:t>
            </a:r>
            <a:r>
              <a:rPr lang="en-US" sz="2800" b="1" dirty="0">
                <a:ln w="50800"/>
                <a:solidFill>
                  <a:schemeClr val="bg1">
                    <a:shade val="50000"/>
                  </a:schemeClr>
                </a:solidFill>
              </a:rPr>
              <a:t> occurred on the day </a:t>
            </a:r>
            <a:br>
              <a:rPr lang="en-US" sz="2800" b="1" dirty="0">
                <a:ln w="50800"/>
                <a:solidFill>
                  <a:schemeClr val="bg1">
                    <a:shade val="50000"/>
                  </a:schemeClr>
                </a:solidFill>
              </a:rPr>
            </a:br>
            <a:r>
              <a:rPr lang="en-US" sz="3000" b="1" u="sng" dirty="0">
                <a:ln w="50800"/>
                <a:solidFill>
                  <a:srgbClr val="FFFF00"/>
                </a:solidFill>
                <a:latin typeface="Footlight MT Light" pitchFamily="18" charset="0"/>
              </a:rPr>
              <a:t>BEFORE</a:t>
            </a:r>
            <a:r>
              <a:rPr lang="en-US" sz="2800" b="1" dirty="0">
                <a:ln w="50800"/>
                <a:solidFill>
                  <a:schemeClr val="bg1">
                    <a:shade val="50000"/>
                  </a:schemeClr>
                </a:solidFill>
              </a:rPr>
              <a:t> Passover.</a:t>
            </a:r>
          </a:p>
          <a:p>
            <a:pPr marL="45720" indent="0">
              <a:buClr>
                <a:schemeClr val="accent6">
                  <a:lumMod val="20000"/>
                  <a:lumOff val="80000"/>
                </a:schemeClr>
              </a:buClr>
              <a:buNone/>
            </a:pPr>
            <a:endParaRPr lang="en-US" sz="1800" b="1" dirty="0">
              <a:ln w="50800"/>
              <a:solidFill>
                <a:schemeClr val="bg1">
                  <a:shade val="50000"/>
                </a:schemeClr>
              </a:solidFill>
            </a:endParaRPr>
          </a:p>
        </p:txBody>
      </p:sp>
      <p:sp>
        <p:nvSpPr>
          <p:cNvPr id="9" name="Content Placeholder 2"/>
          <p:cNvSpPr txBox="1">
            <a:spLocks/>
          </p:cNvSpPr>
          <p:nvPr/>
        </p:nvSpPr>
        <p:spPr>
          <a:xfrm>
            <a:off x="636952" y="3982453"/>
            <a:ext cx="7897448" cy="1656347"/>
          </a:xfrm>
          <a:prstGeom prst="rect">
            <a:avLst/>
          </a:prstGeom>
        </p:spPr>
        <p:txBody>
          <a:bodyPr vert="horz" lIns="91440" tIns="45720" rIns="91440" bIns="45720" rtlCol="0">
            <a:normAutofit fontScale="85000" lnSpcReduction="1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b="1" dirty="0">
                <a:solidFill>
                  <a:srgbClr val="0070C0"/>
                </a:solidFill>
              </a:rPr>
              <a:t>John 19:31 </a:t>
            </a:r>
            <a:r>
              <a:rPr lang="en-US" dirty="0"/>
              <a:t>shows with certainty the day </a:t>
            </a:r>
            <a:r>
              <a:rPr lang="en-US" b="1" dirty="0">
                <a:ln>
                  <a:solidFill>
                    <a:srgbClr val="0000FF"/>
                  </a:solidFill>
                </a:ln>
                <a:solidFill>
                  <a:srgbClr val="FF00FF"/>
                </a:solidFill>
                <a:latin typeface="Comic Sans MS" pitchFamily="66" charset="0"/>
              </a:rPr>
              <a:t>following</a:t>
            </a:r>
            <a:r>
              <a:rPr lang="en-US" dirty="0"/>
              <a:t> the Passover Preparation Day was </a:t>
            </a:r>
            <a:r>
              <a:rPr lang="en-US" b="1" u="sng" dirty="0">
                <a:ln>
                  <a:solidFill>
                    <a:srgbClr val="0000FF"/>
                  </a:solidFill>
                </a:ln>
                <a:solidFill>
                  <a:srgbClr val="FF00FF"/>
                </a:solidFill>
                <a:latin typeface="Comic Sans MS" pitchFamily="66" charset="0"/>
              </a:rPr>
              <a:t>the</a:t>
            </a:r>
            <a:r>
              <a:rPr lang="en-US" dirty="0"/>
              <a:t> </a:t>
            </a:r>
            <a:r>
              <a:rPr lang="en-US" b="1" dirty="0"/>
              <a:t>annual high </a:t>
            </a:r>
            <a:r>
              <a:rPr lang="en-US" b="1" u="sng" dirty="0">
                <a:ln>
                  <a:solidFill>
                    <a:srgbClr val="0000FF"/>
                  </a:solidFill>
                </a:ln>
                <a:solidFill>
                  <a:srgbClr val="8BF6FB"/>
                </a:solidFill>
              </a:rPr>
              <a:t>s</a:t>
            </a:r>
            <a:r>
              <a:rPr lang="en-US" b="1" dirty="0"/>
              <a:t>habbat (</a:t>
            </a:r>
            <a:r>
              <a:rPr lang="en-US" b="1" u="sng" dirty="0">
                <a:ln>
                  <a:solidFill>
                    <a:srgbClr val="0000FF"/>
                  </a:solidFill>
                </a:ln>
                <a:solidFill>
                  <a:srgbClr val="8BF6FB"/>
                </a:solidFill>
              </a:rPr>
              <a:t>a REST</a:t>
            </a:r>
            <a:r>
              <a:rPr lang="en-US" b="1" dirty="0"/>
              <a:t> </a:t>
            </a:r>
            <a:r>
              <a:rPr lang="en-US" b="1" dirty="0">
                <a:ln>
                  <a:solidFill>
                    <a:srgbClr val="0000FF"/>
                  </a:solidFill>
                </a:ln>
                <a:solidFill>
                  <a:srgbClr val="8BF6FB"/>
                </a:solidFill>
              </a:rPr>
              <a:t>within </a:t>
            </a:r>
            <a:br>
              <a:rPr lang="en-US" b="1" dirty="0">
                <a:ln>
                  <a:solidFill>
                    <a:srgbClr val="0000FF"/>
                  </a:solidFill>
                </a:ln>
                <a:solidFill>
                  <a:srgbClr val="8BF6FB"/>
                </a:solidFill>
              </a:rPr>
            </a:br>
            <a:r>
              <a:rPr lang="en-US" b="1" dirty="0">
                <a:ln>
                  <a:solidFill>
                    <a:srgbClr val="0000FF"/>
                  </a:solidFill>
                </a:ln>
                <a:solidFill>
                  <a:srgbClr val="8BF6FB"/>
                </a:solidFill>
              </a:rPr>
              <a:t>the </a:t>
            </a:r>
            <a:r>
              <a:rPr lang="en-US" b="1" dirty="0">
                <a:ln>
                  <a:solidFill>
                    <a:srgbClr val="0000FF"/>
                  </a:solidFill>
                </a:ln>
                <a:solidFill>
                  <a:srgbClr val="8BF6FB"/>
                </a:solidFill>
                <a:effectLst>
                  <a:glow rad="127000">
                    <a:srgbClr val="92D050"/>
                  </a:glow>
                </a:effectLst>
              </a:rPr>
              <a:t>Convocation</a:t>
            </a:r>
            <a:r>
              <a:rPr lang="en-US" b="1" dirty="0">
                <a:ln>
                  <a:solidFill>
                    <a:srgbClr val="0000FF"/>
                  </a:solidFill>
                </a:ln>
                <a:solidFill>
                  <a:srgbClr val="8BF6FB"/>
                </a:solidFill>
              </a:rPr>
              <a:t>),</a:t>
            </a:r>
            <a:r>
              <a:rPr lang="en-US" b="1" dirty="0"/>
              <a:t> the First Day of Unleavened Bread, which </a:t>
            </a:r>
            <a:br>
              <a:rPr lang="en-US" b="1" dirty="0"/>
            </a:br>
            <a:r>
              <a:rPr lang="en-US" b="1" dirty="0"/>
              <a:t>fell annually on Abib 15.</a:t>
            </a:r>
            <a:r>
              <a:rPr lang="en-US" sz="2000" dirty="0"/>
              <a:t>  </a:t>
            </a:r>
            <a:r>
              <a:rPr lang="en-US" sz="2000" dirty="0">
                <a:solidFill>
                  <a:srgbClr val="C00000"/>
                </a:solidFill>
              </a:rPr>
              <a:t>(</a:t>
            </a:r>
            <a:r>
              <a:rPr lang="en-US" sz="2000" b="1" u="sng" dirty="0">
                <a:solidFill>
                  <a:srgbClr val="C00000"/>
                </a:solidFill>
              </a:rPr>
              <a:t>Remember</a:t>
            </a:r>
            <a:r>
              <a:rPr lang="en-US" sz="2000" dirty="0">
                <a:solidFill>
                  <a:srgbClr val="C00000"/>
                </a:solidFill>
              </a:rPr>
              <a:t>:  The definition of a </a:t>
            </a:r>
            <a:r>
              <a:rPr lang="en-US" sz="2000" u="sng" dirty="0">
                <a:solidFill>
                  <a:srgbClr val="C00000"/>
                </a:solidFill>
              </a:rPr>
              <a:t>h</a:t>
            </a:r>
            <a:r>
              <a:rPr lang="en-US" sz="2000" dirty="0">
                <a:solidFill>
                  <a:srgbClr val="C00000"/>
                </a:solidFill>
              </a:rPr>
              <a:t>igh </a:t>
            </a:r>
            <a:r>
              <a:rPr lang="en-US" sz="2000" u="sng" dirty="0">
                <a:solidFill>
                  <a:srgbClr val="C00000"/>
                </a:solidFill>
              </a:rPr>
              <a:t>s</a:t>
            </a:r>
            <a:r>
              <a:rPr lang="en-US" sz="2000" dirty="0">
                <a:solidFill>
                  <a:srgbClr val="C00000"/>
                </a:solidFill>
              </a:rPr>
              <a:t>habbat </a:t>
            </a:r>
            <a:br>
              <a:rPr lang="en-US" sz="2000" dirty="0">
                <a:solidFill>
                  <a:srgbClr val="C00000"/>
                </a:solidFill>
              </a:rPr>
            </a:br>
            <a:r>
              <a:rPr lang="en-US" sz="2000" dirty="0">
                <a:solidFill>
                  <a:srgbClr val="C00000"/>
                </a:solidFill>
              </a:rPr>
              <a:t>is </a:t>
            </a:r>
            <a:r>
              <a:rPr lang="en-US" sz="2000" b="1" u="sng" dirty="0">
                <a:solidFill>
                  <a:srgbClr val="C00000"/>
                </a:solidFill>
              </a:rPr>
              <a:t>NOT</a:t>
            </a:r>
            <a:r>
              <a:rPr lang="en-US" sz="2000" dirty="0">
                <a:solidFill>
                  <a:srgbClr val="C00000"/>
                </a:solidFill>
              </a:rPr>
              <a:t> an annual feast </a:t>
            </a:r>
            <a:r>
              <a:rPr lang="en-US" sz="2000" u="sng" dirty="0">
                <a:solidFill>
                  <a:srgbClr val="C00000"/>
                </a:solidFill>
              </a:rPr>
              <a:t>s</a:t>
            </a:r>
            <a:r>
              <a:rPr lang="en-US" sz="2000" dirty="0">
                <a:solidFill>
                  <a:srgbClr val="C00000"/>
                </a:solidFill>
              </a:rPr>
              <a:t>habbat/convocation (</a:t>
            </a:r>
            <a:r>
              <a:rPr lang="en-US" sz="2000" b="1" dirty="0">
                <a:solidFill>
                  <a:srgbClr val="0000FF"/>
                </a:solidFill>
              </a:rPr>
              <a:t>rest period</a:t>
            </a:r>
            <a:r>
              <a:rPr lang="en-US" sz="2000" dirty="0">
                <a:solidFill>
                  <a:srgbClr val="C00000"/>
                </a:solidFill>
              </a:rPr>
              <a:t>) falling on the weekly </a:t>
            </a:r>
            <a:r>
              <a:rPr lang="en-US" sz="2000" b="1" u="sng" dirty="0">
                <a:solidFill>
                  <a:srgbClr val="0000FF"/>
                </a:solidFill>
              </a:rPr>
              <a:t>S</a:t>
            </a:r>
            <a:r>
              <a:rPr lang="en-US" sz="2000" dirty="0">
                <a:solidFill>
                  <a:srgbClr val="C00000"/>
                </a:solidFill>
              </a:rPr>
              <a:t>habbat! (</a:t>
            </a:r>
            <a:r>
              <a:rPr lang="en-US" sz="2000" dirty="0">
                <a:solidFill>
                  <a:srgbClr val="0000FF"/>
                </a:solidFill>
              </a:rPr>
              <a:t>7</a:t>
            </a:r>
            <a:r>
              <a:rPr lang="en-US" sz="2000" baseline="30000" dirty="0">
                <a:solidFill>
                  <a:srgbClr val="0000FF"/>
                </a:solidFill>
              </a:rPr>
              <a:t>th</a:t>
            </a:r>
            <a:r>
              <a:rPr lang="en-US" sz="2000" dirty="0">
                <a:solidFill>
                  <a:srgbClr val="0000FF"/>
                </a:solidFill>
              </a:rPr>
              <a:t> day </a:t>
            </a:r>
            <a:r>
              <a:rPr lang="en-US" sz="2000" dirty="0">
                <a:solidFill>
                  <a:srgbClr val="C00000"/>
                </a:solidFill>
              </a:rPr>
              <a:t>– </a:t>
            </a:r>
            <a:r>
              <a:rPr lang="en-US" sz="2000" b="1" u="sng" dirty="0">
                <a:solidFill>
                  <a:schemeClr val="tx1"/>
                </a:solidFill>
              </a:rPr>
              <a:t>NOUN</a:t>
            </a:r>
            <a:r>
              <a:rPr lang="en-US" sz="2000" dirty="0">
                <a:solidFill>
                  <a:srgbClr val="C00000"/>
                </a:solidFill>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a:extLst>
              <a:ext uri="{FF2B5EF4-FFF2-40B4-BE49-F238E27FC236}">
                <a16:creationId xmlns:a16="http://schemas.microsoft.com/office/drawing/2014/main" id="{EBB8B377-E4AE-5C44-FA0A-E601A397CCE6}"/>
              </a:ext>
            </a:extLst>
          </p:cNvPr>
          <p:cNvGrpSpPr/>
          <p:nvPr/>
        </p:nvGrpSpPr>
        <p:grpSpPr>
          <a:xfrm>
            <a:off x="484552" y="926617"/>
            <a:ext cx="2030048" cy="2344540"/>
            <a:chOff x="484552" y="926617"/>
            <a:chExt cx="2030048" cy="2344540"/>
          </a:xfrm>
          <a:effectLst>
            <a:outerShdw blurRad="76200" dir="13500000" sy="23000" kx="1200000" algn="br" rotWithShape="0">
              <a:prstClr val="black">
                <a:alpha val="20000"/>
              </a:prstClr>
            </a:outerShdw>
          </a:effectLst>
        </p:grpSpPr>
        <p:pic>
          <p:nvPicPr>
            <p:cNvPr id="3074" name="Picture 2" descr="C:\Users\Rae\Desktop\spread the word dough boy.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484552" y="1012371"/>
              <a:ext cx="2030048" cy="2258786"/>
            </a:xfrm>
            <a:prstGeom prst="rect">
              <a:avLst/>
            </a:prstGeom>
            <a:noFill/>
            <a:ln w="57150">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 name="Picture 2" descr="C:\Users\Rae\Desktop\top hat clear.png">
              <a:extLst>
                <a:ext uri="{FF2B5EF4-FFF2-40B4-BE49-F238E27FC236}">
                  <a16:creationId xmlns:a16="http://schemas.microsoft.com/office/drawing/2014/main" id="{F8B31060-0B6B-D8C4-0360-BFE00E80F2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98271">
              <a:off x="855239" y="926617"/>
              <a:ext cx="685800" cy="616352"/>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grpSp>
      <p:sp>
        <p:nvSpPr>
          <p:cNvPr id="7" name="Cloud 6">
            <a:extLst>
              <a:ext uri="{FF2B5EF4-FFF2-40B4-BE49-F238E27FC236}">
                <a16:creationId xmlns:a16="http://schemas.microsoft.com/office/drawing/2014/main" id="{F5B4B0B0-B7E0-FEC4-20A1-2106B088E87A}"/>
              </a:ext>
            </a:extLst>
          </p:cNvPr>
          <p:cNvSpPr/>
          <p:nvPr/>
        </p:nvSpPr>
        <p:spPr>
          <a:xfrm>
            <a:off x="8534400" y="11747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967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1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305800" cy="780365"/>
          </a:xfrm>
        </p:spPr>
        <p:txBody>
          <a:bodyPr/>
          <a:lstStyle/>
          <a:p>
            <a:r>
              <a:rPr lang="en-US" dirty="0"/>
              <a:t>Semi-Review</a:t>
            </a:r>
            <a:br>
              <a:rPr lang="en-US" dirty="0"/>
            </a:br>
            <a:endParaRPr lang="en-US" dirty="0"/>
          </a:p>
        </p:txBody>
      </p:sp>
      <p:sp>
        <p:nvSpPr>
          <p:cNvPr id="3" name="Content Placeholder 2"/>
          <p:cNvSpPr>
            <a:spLocks noGrp="1"/>
          </p:cNvSpPr>
          <p:nvPr>
            <p:ph sz="quarter" idx="13"/>
          </p:nvPr>
        </p:nvSpPr>
        <p:spPr>
          <a:xfrm>
            <a:off x="914400" y="1143000"/>
            <a:ext cx="7924800" cy="5410200"/>
          </a:xfrm>
        </p:spPr>
        <p:txBody>
          <a:bodyPr>
            <a:normAutofit fontScale="92500"/>
            <a:scene3d>
              <a:camera prst="orthographicFront"/>
              <a:lightRig rig="threePt" dir="t"/>
            </a:scene3d>
            <a:sp3d extrusionH="57150">
              <a:bevelT w="38100" h="38100" prst="angle"/>
            </a:sp3d>
          </a:bodyPr>
          <a:lstStyle/>
          <a:p>
            <a:pPr marL="45720" indent="0">
              <a:buNone/>
            </a:pPr>
            <a:r>
              <a:rPr lang="en-US" b="1" dirty="0"/>
              <a:t>Synoptic Accounts of the Last Supper:</a:t>
            </a:r>
            <a:endParaRPr lang="en-US" dirty="0"/>
          </a:p>
          <a:p>
            <a:pPr marL="502920" indent="-457200">
              <a:buAutoNum type="arabicParenR"/>
            </a:pPr>
            <a:r>
              <a:rPr lang="en-US" dirty="0"/>
              <a:t>The disciples came to </a:t>
            </a:r>
            <a:r>
              <a:rPr lang="en-US" b="1" dirty="0">
                <a:solidFill>
                  <a:srgbClr val="0070C0"/>
                </a:solidFill>
              </a:rPr>
              <a:t>Yahusha</a:t>
            </a:r>
            <a:r>
              <a:rPr lang="en-US" dirty="0"/>
              <a:t> on Abib 13.  </a:t>
            </a:r>
          </a:p>
          <a:p>
            <a:pPr marL="502920" indent="-457200">
              <a:buAutoNum type="arabicParenR"/>
            </a:pPr>
            <a:r>
              <a:rPr lang="en-US" dirty="0"/>
              <a:t>They asked Him </a:t>
            </a:r>
            <a:r>
              <a:rPr lang="en-US" b="1" dirty="0"/>
              <a:t>where</a:t>
            </a:r>
            <a:r>
              <a:rPr lang="en-US" dirty="0"/>
              <a:t> He wanted them to prepare to </a:t>
            </a:r>
            <a:br>
              <a:rPr lang="en-US" dirty="0"/>
            </a:br>
            <a:r>
              <a:rPr lang="en-US" dirty="0"/>
              <a:t>eat the Passover meal, which would normally occur the </a:t>
            </a:r>
            <a:br>
              <a:rPr lang="en-US" dirty="0"/>
            </a:br>
            <a:r>
              <a:rPr lang="en-US" dirty="0"/>
              <a:t>next night on Abib 14.  </a:t>
            </a:r>
          </a:p>
          <a:p>
            <a:pPr lvl="1">
              <a:buFont typeface="Wingdings" pitchFamily="2" charset="2"/>
              <a:buChar char="§"/>
            </a:pPr>
            <a:r>
              <a:rPr lang="en-US" dirty="0"/>
              <a:t>(At least it appears these disciples </a:t>
            </a:r>
            <a:r>
              <a:rPr lang="en-US" b="1" u="sng" dirty="0"/>
              <a:t>assumed</a:t>
            </a:r>
            <a:r>
              <a:rPr lang="en-US" dirty="0"/>
              <a:t> they would</a:t>
            </a:r>
            <a:br>
              <a:rPr lang="en-US" dirty="0"/>
            </a:br>
            <a:r>
              <a:rPr lang="en-US" dirty="0"/>
              <a:t>be eating the Passover meal with </a:t>
            </a:r>
            <a:r>
              <a:rPr lang="en-US" b="1" dirty="0">
                <a:solidFill>
                  <a:srgbClr val="0070C0"/>
                </a:solidFill>
              </a:rPr>
              <a:t>Yahusha</a:t>
            </a:r>
            <a:r>
              <a:rPr lang="en-US" dirty="0"/>
              <a:t> again.)  </a:t>
            </a:r>
          </a:p>
          <a:p>
            <a:pPr marL="502920" indent="-457200">
              <a:buFont typeface="+mj-lt"/>
              <a:buAutoNum type="arabicParenR"/>
            </a:pPr>
            <a:r>
              <a:rPr lang="en-US" b="1" dirty="0">
                <a:solidFill>
                  <a:srgbClr val="0070C0"/>
                </a:solidFill>
              </a:rPr>
              <a:t>Yahusha</a:t>
            </a:r>
            <a:r>
              <a:rPr lang="en-US" dirty="0"/>
              <a:t> instructed Peter and John how to find the place where </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 </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should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 eat the Passover on the night of Abib 14</a:t>
            </a:r>
            <a:r>
              <a:rPr lang="en-US" dirty="0"/>
              <a:t> </a:t>
            </a:r>
            <a:r>
              <a:rPr lang="en-US" sz="1800" dirty="0"/>
              <a:t>(</a:t>
            </a:r>
            <a:r>
              <a:rPr lang="en-US" sz="1500" dirty="0"/>
              <a:t>that is, because </a:t>
            </a:r>
            <a:r>
              <a:rPr lang="en-US" sz="1500" u="sng" dirty="0"/>
              <a:t>the</a:t>
            </a:r>
            <a:r>
              <a:rPr lang="en-US" sz="1500" dirty="0"/>
              <a:t>y </a:t>
            </a:r>
            <a:r>
              <a:rPr lang="en-US" sz="1500" u="sng" dirty="0"/>
              <a:t>thou</a:t>
            </a:r>
            <a:r>
              <a:rPr lang="en-US" sz="1500" dirty="0"/>
              <a:t>g</a:t>
            </a:r>
            <a:r>
              <a:rPr lang="en-US" sz="1500" u="sng" dirty="0"/>
              <a:t>ht</a:t>
            </a:r>
            <a:r>
              <a:rPr lang="en-US" sz="1500" dirty="0"/>
              <a:t> they would be eating the meal together then</a:t>
            </a:r>
            <a:r>
              <a:rPr lang="en-US" sz="1800" dirty="0"/>
              <a:t>).</a:t>
            </a:r>
            <a:r>
              <a:rPr lang="en-US" dirty="0"/>
              <a:t>  </a:t>
            </a:r>
          </a:p>
          <a:p>
            <a:pPr marL="502920" indent="-457200">
              <a:buFont typeface="+mj-lt"/>
              <a:buAutoNum type="arabicParenR"/>
            </a:pPr>
            <a:r>
              <a:rPr lang="en-US" dirty="0"/>
              <a:t>He told them the owner of the house would show them </a:t>
            </a:r>
            <a:br>
              <a:rPr lang="en-US" dirty="0"/>
            </a:br>
            <a:r>
              <a:rPr lang="en-US" dirty="0"/>
              <a:t>a large furnished upper room.  </a:t>
            </a:r>
          </a:p>
          <a:p>
            <a:pPr marL="502920" indent="-457200">
              <a:buFont typeface="+mj-lt"/>
              <a:buAutoNum type="arabicParenR"/>
            </a:pPr>
            <a:r>
              <a:rPr lang="en-US" dirty="0"/>
              <a:t>Mark and Luke both state that it was there,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that room,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dirty="0"/>
              <a:t>that they were to prepare for the Passover meal to be eaten </a:t>
            </a:r>
            <a:br>
              <a:rPr lang="en-US" dirty="0"/>
            </a:br>
            <a:r>
              <a:rPr lang="en-US" sz="1800" dirty="0"/>
              <a:t>(Mark 14:15; Luke 22:12).</a:t>
            </a:r>
          </a:p>
          <a:p>
            <a:pPr marL="45720" indent="0">
              <a:buNone/>
            </a:pP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46</a:t>
            </a:fld>
            <a:endParaRPr lang="en-US"/>
          </a:p>
        </p:txBody>
      </p:sp>
      <p:sp>
        <p:nvSpPr>
          <p:cNvPr id="6" name="Sun 5">
            <a:extLst>
              <a:ext uri="{FF2B5EF4-FFF2-40B4-BE49-F238E27FC236}">
                <a16:creationId xmlns:a16="http://schemas.microsoft.com/office/drawing/2014/main" id="{BA2853BB-5DAB-124C-6398-BB2C4E8EFD65}"/>
              </a:ext>
            </a:extLst>
          </p:cNvPr>
          <p:cNvSpPr/>
          <p:nvPr/>
        </p:nvSpPr>
        <p:spPr>
          <a:xfrm>
            <a:off x="8470900" y="168275"/>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03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 y="329744"/>
            <a:ext cx="9067800" cy="762000"/>
          </a:xfrm>
        </p:spPr>
        <p:txBody>
          <a:bodyPr/>
          <a:lstStyle/>
          <a:p>
            <a:r>
              <a:rPr lang="en-US" sz="3600" dirty="0"/>
              <a:t>AFTER the Supper ~ Early the Next Day</a:t>
            </a:r>
          </a:p>
        </p:txBody>
      </p:sp>
      <p:sp>
        <p:nvSpPr>
          <p:cNvPr id="7" name="Content Placeholder 6"/>
          <p:cNvSpPr>
            <a:spLocks noGrp="1"/>
          </p:cNvSpPr>
          <p:nvPr>
            <p:ph sz="quarter" idx="13"/>
          </p:nvPr>
        </p:nvSpPr>
        <p:spPr>
          <a:xfrm>
            <a:off x="349094" y="901243"/>
            <a:ext cx="8534400" cy="914401"/>
          </a:xfrm>
        </p:spPr>
        <p:txBody>
          <a:bodyPr>
            <a:normAutofit/>
            <a:scene3d>
              <a:camera prst="orthographicFront"/>
              <a:lightRig rig="threePt" dir="t"/>
            </a:scene3d>
            <a:sp3d extrusionH="57150">
              <a:bevelT w="38100" h="38100" prst="angle"/>
            </a:sp3d>
          </a:bodyPr>
          <a:lstStyle/>
          <a:p>
            <a:pPr marL="45720" indent="0" algn="ctr">
              <a:buNone/>
            </a:pPr>
            <a:r>
              <a:rPr lang="en-US" sz="2600" b="1" dirty="0">
                <a:ln w="1905"/>
                <a:solidFill>
                  <a:schemeClr val="accent1"/>
                </a:solidFill>
                <a:effectLst>
                  <a:innerShdw blurRad="69850" dist="43180" dir="5400000">
                    <a:srgbClr val="000000">
                      <a:alpha val="65000"/>
                    </a:srgbClr>
                  </a:innerShdw>
                </a:effectLst>
              </a:rPr>
              <a:t>The following Synoptic testimonies </a:t>
            </a:r>
            <a:r>
              <a:rPr lang="en-US" sz="2600" b="1" u="sng" dirty="0">
                <a:ln w="1905"/>
                <a:solidFill>
                  <a:schemeClr val="accent1"/>
                </a:solidFill>
                <a:effectLst>
                  <a:innerShdw blurRad="69850" dist="43180" dir="5400000">
                    <a:srgbClr val="000000">
                      <a:alpha val="65000"/>
                    </a:srgbClr>
                  </a:innerShdw>
                </a:effectLst>
              </a:rPr>
              <a:t>follow</a:t>
            </a:r>
            <a:r>
              <a:rPr lang="en-US" sz="2600" b="1" dirty="0">
                <a:ln w="1905"/>
                <a:solidFill>
                  <a:schemeClr val="accent1"/>
                </a:solidFill>
                <a:effectLst>
                  <a:innerShdw blurRad="69850" dist="43180" dir="5400000">
                    <a:srgbClr val="000000">
                      <a:alpha val="65000"/>
                    </a:srgbClr>
                  </a:innerShdw>
                </a:effectLst>
              </a:rPr>
              <a:t> </a:t>
            </a:r>
            <a:br>
              <a:rPr lang="en-US" sz="2600" b="1" dirty="0">
                <a:ln w="1905"/>
                <a:solidFill>
                  <a:schemeClr val="accent1"/>
                </a:solidFill>
                <a:effectLst>
                  <a:innerShdw blurRad="69850" dist="43180" dir="5400000">
                    <a:srgbClr val="000000">
                      <a:alpha val="65000"/>
                    </a:srgbClr>
                  </a:innerShdw>
                </a:effectLst>
              </a:rPr>
            </a:br>
            <a:r>
              <a:rPr lang="en-US" sz="2600" b="1" dirty="0">
                <a:ln w="1905"/>
                <a:solidFill>
                  <a:schemeClr val="accent1"/>
                </a:solidFill>
                <a:effectLst>
                  <a:innerShdw blurRad="69850" dist="43180" dir="5400000">
                    <a:srgbClr val="000000">
                      <a:alpha val="65000"/>
                    </a:srgbClr>
                  </a:innerShdw>
                </a:effectLst>
              </a:rPr>
              <a:t>the events of the Last Supper – </a:t>
            </a:r>
            <a:r>
              <a:rPr lang="en-US" sz="2600" b="1" u="sng" dirty="0">
                <a:ln w="1905"/>
                <a:solidFill>
                  <a:schemeClr val="accent1"/>
                </a:solidFill>
                <a:effectLst>
                  <a:innerShdw blurRad="69850" dist="43180" dir="5400000">
                    <a:srgbClr val="000000">
                      <a:alpha val="65000"/>
                    </a:srgbClr>
                  </a:innerShdw>
                </a:effectLst>
              </a:rPr>
              <a:t>the</a:t>
            </a:r>
            <a:r>
              <a:rPr lang="en-US" sz="2600" b="1" dirty="0">
                <a:ln w="1905"/>
                <a:solidFill>
                  <a:schemeClr val="accent1"/>
                </a:solidFill>
                <a:effectLst>
                  <a:innerShdw blurRad="69850" dist="43180" dir="5400000">
                    <a:srgbClr val="000000">
                      <a:alpha val="65000"/>
                    </a:srgbClr>
                  </a:innerShdw>
                </a:effectLst>
              </a:rPr>
              <a:t> </a:t>
            </a:r>
            <a:r>
              <a:rPr lang="en-US" sz="2600" b="1" u="sng" dirty="0">
                <a:ln w="1905"/>
                <a:solidFill>
                  <a:schemeClr val="accent1"/>
                </a:solidFill>
                <a:effectLst>
                  <a:innerShdw blurRad="69850" dist="43180" dir="5400000">
                    <a:srgbClr val="000000">
                      <a:alpha val="65000"/>
                    </a:srgbClr>
                  </a:innerShdw>
                </a:effectLst>
              </a:rPr>
              <a:t>next</a:t>
            </a:r>
            <a:r>
              <a:rPr lang="en-US" sz="2600" b="1" dirty="0">
                <a:ln w="1905"/>
                <a:solidFill>
                  <a:schemeClr val="accent1"/>
                </a:solidFill>
                <a:effectLst>
                  <a:innerShdw blurRad="69850" dist="43180" dir="5400000">
                    <a:srgbClr val="000000">
                      <a:alpha val="65000"/>
                    </a:srgbClr>
                  </a:innerShdw>
                </a:effectLst>
              </a:rPr>
              <a:t> </a:t>
            </a:r>
            <a:r>
              <a:rPr lang="en-US" sz="2600" b="1" u="sng" dirty="0">
                <a:ln w="1905"/>
                <a:solidFill>
                  <a:schemeClr val="accent1"/>
                </a:solidFill>
                <a:effectLst>
                  <a:innerShdw blurRad="69850" dist="43180" dir="5400000">
                    <a:srgbClr val="000000">
                      <a:alpha val="65000"/>
                    </a:srgbClr>
                  </a:innerShdw>
                </a:effectLst>
              </a:rPr>
              <a:t>mornin</a:t>
            </a:r>
            <a:r>
              <a:rPr lang="en-US" sz="2600" b="1" dirty="0">
                <a:ln w="1905"/>
                <a:solidFill>
                  <a:schemeClr val="accent1"/>
                </a:solidFill>
                <a:effectLst>
                  <a:innerShdw blurRad="69850" dist="43180" dir="5400000">
                    <a:srgbClr val="000000">
                      <a:alpha val="65000"/>
                    </a:srgbClr>
                  </a:innerShdw>
                </a:effectLst>
              </a:rPr>
              <a:t>g.  </a:t>
            </a:r>
            <a:endParaRPr lang="en-US" sz="2600" dirty="0">
              <a:solidFill>
                <a:srgbClr val="7030A0"/>
              </a:solidFill>
            </a:endParaRPr>
          </a:p>
        </p:txBody>
      </p:sp>
      <p:sp>
        <p:nvSpPr>
          <p:cNvPr id="8" name="Slide Number Placeholder 1"/>
          <p:cNvSpPr>
            <a:spLocks noGrp="1"/>
          </p:cNvSpPr>
          <p:nvPr>
            <p:ph type="sldNum" sz="quarter" idx="12"/>
          </p:nvPr>
        </p:nvSpPr>
        <p:spPr>
          <a:xfrm>
            <a:off x="7277100" y="6452393"/>
            <a:ext cx="1828800" cy="365125"/>
          </a:xfrm>
        </p:spPr>
        <p:txBody>
          <a:bodyPr/>
          <a:lstStyle/>
          <a:p>
            <a:fld id="{D18E6382-2566-492A-A2A1-417678E32A52}" type="slidenum">
              <a:rPr lang="en-US" smtClean="0">
                <a:solidFill>
                  <a:schemeClr val="tx1">
                    <a:lumMod val="85000"/>
                    <a:lumOff val="15000"/>
                  </a:schemeClr>
                </a:solidFill>
              </a:rPr>
              <a:t>47</a:t>
            </a:fld>
            <a:endParaRPr lang="en-US" dirty="0">
              <a:solidFill>
                <a:schemeClr val="tx1">
                  <a:lumMod val="85000"/>
                  <a:lumOff val="15000"/>
                </a:schemeClr>
              </a:solidFill>
            </a:endParaRPr>
          </a:p>
        </p:txBody>
      </p:sp>
      <p:sp>
        <p:nvSpPr>
          <p:cNvPr id="2" name="Rectangle 1"/>
          <p:cNvSpPr/>
          <p:nvPr/>
        </p:nvSpPr>
        <p:spPr>
          <a:xfrm>
            <a:off x="533400" y="6159044"/>
            <a:ext cx="8305800" cy="430887"/>
          </a:xfrm>
          <a:prstGeom prst="rect">
            <a:avLst/>
          </a:prstGeom>
          <a:solidFill>
            <a:schemeClr val="accent5">
              <a:lumMod val="20000"/>
              <a:lumOff val="80000"/>
            </a:schemeClr>
          </a:solidFill>
          <a:scene3d>
            <a:camera prst="orthographicFront"/>
            <a:lightRig rig="threePt" dir="t"/>
          </a:scene3d>
          <a:sp3d>
            <a:bevelT prst="angle"/>
          </a:sp3d>
        </p:spPr>
        <p:txBody>
          <a:bodyPr wrap="square" lIns="91440" tIns="45720" rIns="91440" bIns="45720">
            <a:spAutoFit/>
            <a:sp3d extrusionH="57150">
              <a:bevelT w="38100" h="38100"/>
            </a:sp3d>
          </a:bodyPr>
          <a:lstStyle/>
          <a:p>
            <a:pPr algn="ctr"/>
            <a:r>
              <a:rPr lang="en-US" sz="2200" b="1" cap="none" spc="0" dirty="0">
                <a:ln w="1905"/>
                <a:solidFill>
                  <a:schemeClr val="accent1"/>
                </a:solidFill>
                <a:effectLst>
                  <a:innerShdw blurRad="69850" dist="43180" dir="5400000">
                    <a:srgbClr val="000000">
                      <a:alpha val="65000"/>
                    </a:srgbClr>
                  </a:innerShdw>
                </a:effectLst>
              </a:rPr>
              <a:t>What does this information have to do with the Last Supper?</a:t>
            </a:r>
          </a:p>
        </p:txBody>
      </p:sp>
      <p:sp>
        <p:nvSpPr>
          <p:cNvPr id="12" name="Content Placeholder 6"/>
          <p:cNvSpPr txBox="1">
            <a:spLocks/>
          </p:cNvSpPr>
          <p:nvPr/>
        </p:nvSpPr>
        <p:spPr>
          <a:xfrm>
            <a:off x="384048" y="2120444"/>
            <a:ext cx="4265676" cy="4508956"/>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1900" b="1" u="sng" dirty="0">
                <a:solidFill>
                  <a:srgbClr val="0070C0"/>
                </a:solidFill>
              </a:rPr>
              <a:t>Matt 27:1-2</a:t>
            </a:r>
            <a:r>
              <a:rPr lang="en-US" sz="1900" b="1" dirty="0">
                <a:solidFill>
                  <a:srgbClr val="0070C0"/>
                </a:solidFill>
              </a:rPr>
              <a:t>  </a:t>
            </a:r>
            <a:r>
              <a:rPr lang="en-US" sz="1900" dirty="0">
                <a:effectLst>
                  <a:outerShdw blurRad="50800" dist="50800" dir="5400000" algn="ctr" rotWithShape="0">
                    <a:srgbClr val="00FF99"/>
                  </a:outerShdw>
                </a:effectLst>
              </a:rPr>
              <a:t>When </a:t>
            </a:r>
            <a:r>
              <a:rPr lang="en-US" sz="1900" b="1" u="sng" dirty="0">
                <a:ln w="1905"/>
                <a:solidFill>
                  <a:schemeClr val="bg2">
                    <a:lumMod val="50000"/>
                  </a:schemeClr>
                </a:solidFill>
                <a:effectLst>
                  <a:outerShdw blurRad="50800" dist="50800" dir="5400000" algn="ctr" rotWithShape="0">
                    <a:srgbClr val="00FF99"/>
                  </a:outerShdw>
                </a:effectLst>
              </a:rPr>
              <a:t>the mornin</a:t>
            </a:r>
            <a:r>
              <a:rPr lang="en-US" sz="1900" b="1" dirty="0">
                <a:ln w="1905"/>
                <a:solidFill>
                  <a:schemeClr val="bg2">
                    <a:lumMod val="50000"/>
                  </a:schemeClr>
                </a:solidFill>
                <a:effectLst>
                  <a:outerShdw blurRad="50800" dist="50800" dir="5400000" algn="ctr" rotWithShape="0">
                    <a:srgbClr val="00FF99"/>
                  </a:outerShdw>
                </a:effectLst>
              </a:rPr>
              <a:t>g was come,</a:t>
            </a:r>
            <a:r>
              <a:rPr lang="en-US" sz="1900" b="1" dirty="0">
                <a:ln w="1905"/>
                <a:solidFill>
                  <a:schemeClr val="bg2">
                    <a:lumMod val="50000"/>
                  </a:schemeClr>
                </a:solidFill>
                <a:effectLst>
                  <a:innerShdw blurRad="69850" dist="43180" dir="5400000">
                    <a:srgbClr val="000000">
                      <a:alpha val="65000"/>
                    </a:srgbClr>
                  </a:innerShdw>
                </a:effectLst>
              </a:rPr>
              <a:t> </a:t>
            </a:r>
            <a:r>
              <a:rPr lang="en-US" sz="1900" dirty="0"/>
              <a:t>all the chief priests and elders of the people took counsel against </a:t>
            </a:r>
            <a:r>
              <a:rPr lang="en-US" sz="1900" b="1" dirty="0">
                <a:solidFill>
                  <a:srgbClr val="0070C0"/>
                </a:solidFill>
              </a:rPr>
              <a:t>Yahusha</a:t>
            </a:r>
            <a:r>
              <a:rPr lang="en-US" sz="1900" dirty="0"/>
              <a:t> to put him to death:  And when they had bound him, they led him away, and delivered him to Pontius Pilate the governor. </a:t>
            </a:r>
          </a:p>
          <a:p>
            <a:pPr marL="45720" indent="0">
              <a:buNone/>
            </a:pPr>
            <a:r>
              <a:rPr lang="en-US" sz="1900" b="1" u="sng" dirty="0">
                <a:solidFill>
                  <a:srgbClr val="0070C0"/>
                </a:solidFill>
              </a:rPr>
              <a:t>Mark 15:1</a:t>
            </a:r>
            <a:r>
              <a:rPr lang="en-US" sz="1900" b="1" dirty="0">
                <a:solidFill>
                  <a:srgbClr val="0070C0"/>
                </a:solidFill>
              </a:rPr>
              <a:t>  </a:t>
            </a:r>
            <a:r>
              <a:rPr lang="en-US" sz="1900" dirty="0"/>
              <a:t>And straightway </a:t>
            </a:r>
            <a:r>
              <a:rPr lang="en-US" sz="1900" b="1" dirty="0">
                <a:ln w="1905"/>
                <a:solidFill>
                  <a:schemeClr val="bg2">
                    <a:lumMod val="50000"/>
                  </a:schemeClr>
                </a:solidFill>
                <a:effectLst>
                  <a:innerShdw blurRad="69850" dist="43180" dir="5400000">
                    <a:srgbClr val="00FF99"/>
                  </a:innerShdw>
                </a:effectLst>
              </a:rPr>
              <a:t>in the morning </a:t>
            </a:r>
            <a:r>
              <a:rPr lang="en-US" sz="1900" dirty="0"/>
              <a:t>the chief priests held a consultation with the elders and scribes and the whole council, and bound </a:t>
            </a:r>
            <a:r>
              <a:rPr lang="en-US" sz="1900" b="1" dirty="0">
                <a:solidFill>
                  <a:srgbClr val="0066FF"/>
                </a:solidFill>
              </a:rPr>
              <a:t>Yahusha, </a:t>
            </a:r>
            <a:r>
              <a:rPr lang="en-US" sz="1900" dirty="0"/>
              <a:t>and carried him away, and delivered him to Pilate.</a:t>
            </a:r>
            <a:endParaRPr lang="en-US" sz="1900" dirty="0">
              <a:solidFill>
                <a:srgbClr val="0070C0"/>
              </a:solidFill>
            </a:endParaRPr>
          </a:p>
        </p:txBody>
      </p:sp>
      <p:sp>
        <p:nvSpPr>
          <p:cNvPr id="13" name="Content Placeholder 6"/>
          <p:cNvSpPr txBox="1">
            <a:spLocks/>
          </p:cNvSpPr>
          <p:nvPr/>
        </p:nvSpPr>
        <p:spPr>
          <a:xfrm>
            <a:off x="4745215" y="3492044"/>
            <a:ext cx="4000500" cy="2514600"/>
          </a:xfrm>
          <a:prstGeom prst="rect">
            <a:avLst/>
          </a:prstGeom>
        </p:spPr>
        <p:txBody>
          <a:bodyPr vert="horz" lIns="91440" tIns="45720" rIns="91440" bIns="45720" rtlCol="0">
            <a:normAutofit fontScale="85000" lnSpcReduction="1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600" b="1" dirty="0">
                <a:ln w="1905"/>
                <a:solidFill>
                  <a:srgbClr val="7030A0"/>
                </a:solidFill>
                <a:effectLst>
                  <a:innerShdw blurRad="69850" dist="43180" dir="5400000">
                    <a:srgbClr val="000000">
                      <a:alpha val="65000"/>
                    </a:srgbClr>
                  </a:innerShdw>
                </a:effectLst>
              </a:rPr>
              <a:t>Typically, the Passover meal is to be eaten the “night” of Abib 14 </a:t>
            </a:r>
            <a:r>
              <a:rPr lang="en-US" sz="2000" dirty="0">
                <a:ln w="1905"/>
                <a:solidFill>
                  <a:schemeClr val="tx1"/>
                </a:solidFill>
                <a:effectLst>
                  <a:innerShdw blurRad="69850" dist="43180" dir="5400000">
                    <a:srgbClr val="000000">
                      <a:alpha val="65000"/>
                    </a:srgbClr>
                  </a:innerShdw>
                </a:effectLst>
              </a:rPr>
              <a:t>[Exo 12:8],</a:t>
            </a:r>
            <a:r>
              <a:rPr lang="en-US" sz="2000" b="1" dirty="0">
                <a:ln w="1905"/>
                <a:solidFill>
                  <a:schemeClr val="tx1"/>
                </a:solidFill>
                <a:effectLst>
                  <a:innerShdw blurRad="69850" dist="43180" dir="5400000">
                    <a:srgbClr val="000000">
                      <a:alpha val="65000"/>
                    </a:srgbClr>
                  </a:innerShdw>
                </a:effectLst>
              </a:rPr>
              <a:t> </a:t>
            </a:r>
            <a:r>
              <a:rPr lang="en-US" sz="2600" b="1" u="sng" dirty="0">
                <a:ln w="1905"/>
                <a:solidFill>
                  <a:srgbClr val="7030A0"/>
                </a:solidFill>
                <a:effectLst>
                  <a:innerShdw blurRad="69850" dist="43180" dir="5400000">
                    <a:srgbClr val="000000">
                      <a:alpha val="65000"/>
                    </a:srgbClr>
                  </a:innerShdw>
                </a:effectLst>
              </a:rPr>
              <a:t>AFTER</a:t>
            </a:r>
            <a:r>
              <a:rPr lang="en-US" sz="2600" b="1" dirty="0">
                <a:ln w="1905"/>
                <a:solidFill>
                  <a:srgbClr val="7030A0"/>
                </a:solidFill>
                <a:effectLst>
                  <a:innerShdw blurRad="69850" dist="43180" dir="5400000">
                    <a:srgbClr val="000000">
                      <a:alpha val="65000"/>
                    </a:srgbClr>
                  </a:innerShdw>
                </a:effectLst>
              </a:rPr>
              <a:t> </a:t>
            </a:r>
            <a:br>
              <a:rPr lang="en-US" sz="2600" b="1" dirty="0">
                <a:ln w="1905"/>
                <a:solidFill>
                  <a:srgbClr val="7030A0"/>
                </a:solidFill>
                <a:effectLst>
                  <a:innerShdw blurRad="69850" dist="43180" dir="5400000">
                    <a:srgbClr val="000000">
                      <a:alpha val="65000"/>
                    </a:srgbClr>
                  </a:innerShdw>
                </a:effectLst>
              </a:rPr>
            </a:br>
            <a:r>
              <a:rPr lang="en-US" sz="2600" b="1" dirty="0">
                <a:ln w="1905"/>
                <a:solidFill>
                  <a:srgbClr val="7030A0"/>
                </a:solidFill>
                <a:effectLst>
                  <a:innerShdw blurRad="69850" dist="43180" dir="5400000">
                    <a:srgbClr val="000000">
                      <a:alpha val="65000"/>
                    </a:srgbClr>
                  </a:innerShdw>
                </a:effectLst>
              </a:rPr>
              <a:t>the sacrifice </a:t>
            </a:r>
            <a:r>
              <a:rPr lang="en-US" sz="2400" b="1" dirty="0">
                <a:ln w="1905"/>
                <a:solidFill>
                  <a:srgbClr val="0070C0"/>
                </a:solidFill>
                <a:effectLst>
                  <a:innerShdw blurRad="69850" dist="43180" dir="5400000">
                    <a:srgbClr val="000000">
                      <a:alpha val="65000"/>
                    </a:srgbClr>
                  </a:innerShdw>
                </a:effectLst>
              </a:rPr>
              <a:t>[according to Torah statutes] </a:t>
            </a:r>
            <a:r>
              <a:rPr lang="en-US" sz="2600" b="1" dirty="0">
                <a:ln w="1905"/>
                <a:solidFill>
                  <a:srgbClr val="7030A0"/>
                </a:solidFill>
                <a:effectLst>
                  <a:innerShdw blurRad="69850" dist="43180" dir="5400000">
                    <a:srgbClr val="000000">
                      <a:alpha val="65000"/>
                    </a:srgbClr>
                  </a:innerShdw>
                </a:effectLst>
              </a:rPr>
              <a:t>– not the night </a:t>
            </a:r>
            <a:r>
              <a:rPr lang="en-US" sz="2600" b="1" u="sng" dirty="0">
                <a:ln w="1905"/>
                <a:solidFill>
                  <a:srgbClr val="C00000"/>
                </a:solidFill>
                <a:effectLst>
                  <a:innerShdw blurRad="69850" dist="43180" dir="5400000">
                    <a:srgbClr val="000000">
                      <a:alpha val="65000"/>
                    </a:srgbClr>
                  </a:innerShdw>
                </a:effectLst>
              </a:rPr>
              <a:t>BEFORE</a:t>
            </a:r>
            <a:r>
              <a:rPr lang="en-US" sz="2600" b="1" dirty="0">
                <a:ln w="1905"/>
                <a:solidFill>
                  <a:srgbClr val="7030A0"/>
                </a:solidFill>
                <a:effectLst>
                  <a:innerShdw blurRad="69850" dist="43180" dir="5400000">
                    <a:srgbClr val="000000">
                      <a:alpha val="65000"/>
                    </a:srgbClr>
                  </a:innerShdw>
                </a:effectLst>
              </a:rPr>
              <a:t> on the 13</a:t>
            </a:r>
            <a:r>
              <a:rPr lang="en-US" sz="2600" b="1" baseline="30000" dirty="0">
                <a:ln w="1905"/>
                <a:solidFill>
                  <a:srgbClr val="7030A0"/>
                </a:solidFill>
                <a:effectLst>
                  <a:innerShdw blurRad="69850" dist="43180" dir="5400000">
                    <a:srgbClr val="000000">
                      <a:alpha val="65000"/>
                    </a:srgbClr>
                  </a:innerShdw>
                </a:effectLst>
              </a:rPr>
              <a:t>th</a:t>
            </a:r>
            <a:r>
              <a:rPr lang="en-US" sz="2600" b="1" dirty="0">
                <a:ln w="1905"/>
                <a:solidFill>
                  <a:srgbClr val="7030A0"/>
                </a:solidFill>
                <a:effectLst>
                  <a:innerShdw blurRad="69850" dist="43180" dir="5400000">
                    <a:srgbClr val="000000">
                      <a:alpha val="65000"/>
                    </a:srgbClr>
                  </a:innerShdw>
                </a:effectLst>
              </a:rPr>
              <a:t> day about 21 hours </a:t>
            </a:r>
            <a:br>
              <a:rPr lang="en-US" sz="2600" b="1" dirty="0">
                <a:ln w="1905"/>
                <a:solidFill>
                  <a:srgbClr val="7030A0"/>
                </a:solidFill>
                <a:effectLst>
                  <a:innerShdw blurRad="69850" dist="43180" dir="5400000">
                    <a:srgbClr val="000000">
                      <a:alpha val="65000"/>
                    </a:srgbClr>
                  </a:innerShdw>
                </a:effectLst>
              </a:rPr>
            </a:br>
            <a:r>
              <a:rPr lang="en-US" sz="2600" b="1" dirty="0">
                <a:ln w="1905"/>
                <a:solidFill>
                  <a:srgbClr val="7030A0"/>
                </a:solidFill>
                <a:effectLst>
                  <a:innerShdw blurRad="69850" dist="43180" dir="5400000">
                    <a:srgbClr val="000000">
                      <a:alpha val="65000"/>
                    </a:srgbClr>
                  </a:innerShdw>
                </a:effectLst>
              </a:rPr>
              <a:t>BEFORE the sacrifice.  </a:t>
            </a:r>
            <a:endParaRPr lang="en-US" sz="2600" dirty="0">
              <a:solidFill>
                <a:srgbClr val="7030A0"/>
              </a:solidFill>
            </a:endParaRPr>
          </a:p>
        </p:txBody>
      </p:sp>
      <p:sp>
        <p:nvSpPr>
          <p:cNvPr id="15" name="Content Placeholder 6"/>
          <p:cNvSpPr txBox="1">
            <a:spLocks/>
          </p:cNvSpPr>
          <p:nvPr/>
        </p:nvSpPr>
        <p:spPr>
          <a:xfrm>
            <a:off x="4725924" y="2134963"/>
            <a:ext cx="4265676" cy="3262081"/>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1900" b="1" u="sng" dirty="0">
                <a:solidFill>
                  <a:srgbClr val="0070C0"/>
                </a:solidFill>
              </a:rPr>
              <a:t>Luke 23:1</a:t>
            </a:r>
            <a:r>
              <a:rPr lang="en-US" sz="1900" b="1" dirty="0">
                <a:solidFill>
                  <a:srgbClr val="0070C0"/>
                </a:solidFill>
              </a:rPr>
              <a:t>  </a:t>
            </a:r>
            <a:r>
              <a:rPr lang="en-US" sz="1900" dirty="0"/>
              <a:t>And the whole multitude of them arose, and led him unto Pilate</a:t>
            </a:r>
            <a:r>
              <a:rPr lang="en-US" sz="2000" dirty="0"/>
              <a:t>. </a:t>
            </a:r>
            <a:r>
              <a:rPr lang="en-US" sz="1200" i="1" dirty="0"/>
              <a:t>KJV</a:t>
            </a:r>
            <a:r>
              <a:rPr lang="en-US" sz="1600" i="1" dirty="0"/>
              <a:t>  </a:t>
            </a:r>
            <a:br>
              <a:rPr lang="en-US" sz="1600" i="1" dirty="0"/>
            </a:br>
            <a:r>
              <a:rPr lang="en-US" sz="1600" dirty="0">
                <a:solidFill>
                  <a:srgbClr val="002060"/>
                </a:solidFill>
              </a:rPr>
              <a:t>[Luke has no details of the morning.]</a:t>
            </a:r>
            <a:endParaRPr lang="en-US" dirty="0"/>
          </a:p>
        </p:txBody>
      </p:sp>
      <p:sp>
        <p:nvSpPr>
          <p:cNvPr id="5" name="Speech Bubble: Rectangle with Corners Rounded 4">
            <a:extLst>
              <a:ext uri="{FF2B5EF4-FFF2-40B4-BE49-F238E27FC236}">
                <a16:creationId xmlns:a16="http://schemas.microsoft.com/office/drawing/2014/main" id="{87D96F62-72E1-4F7E-A9D8-9DA24721E9C3}"/>
              </a:ext>
            </a:extLst>
          </p:cNvPr>
          <p:cNvSpPr/>
          <p:nvPr/>
        </p:nvSpPr>
        <p:spPr>
          <a:xfrm>
            <a:off x="533400" y="1813834"/>
            <a:ext cx="7620000" cy="293453"/>
          </a:xfrm>
          <a:prstGeom prst="wedgeRoundRectCallout">
            <a:avLst>
              <a:gd name="adj1" fmla="val -14778"/>
              <a:gd name="adj2" fmla="val 85370"/>
              <a:gd name="adj3" fmla="val 16667"/>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What morning </a:t>
            </a:r>
            <a:r>
              <a:rPr lang="en-CA" b="1" u="sng" dirty="0">
                <a:ln>
                  <a:solidFill>
                    <a:srgbClr val="002060"/>
                  </a:solidFill>
                </a:ln>
                <a:solidFill>
                  <a:srgbClr val="00FF99"/>
                </a:solidFill>
                <a:latin typeface="Arial Black" panose="020B0A04020102020204" pitchFamily="34" charset="0"/>
              </a:rPr>
              <a:t>DATE</a:t>
            </a:r>
            <a:r>
              <a:rPr lang="en-CA" dirty="0"/>
              <a:t> was this?   </a:t>
            </a:r>
            <a:r>
              <a:rPr lang="en-CA" b="1" dirty="0">
                <a:solidFill>
                  <a:srgbClr val="002060"/>
                </a:solidFill>
              </a:rPr>
              <a:t>“</a:t>
            </a:r>
            <a:r>
              <a:rPr lang="en-CA" b="1" dirty="0">
                <a:solidFill>
                  <a:srgbClr val="002060"/>
                </a:solidFill>
                <a:effectLst>
                  <a:outerShdw blurRad="50800" dist="50800" dir="5400000" algn="ctr" rotWithShape="0">
                    <a:srgbClr val="00FF99"/>
                  </a:outerShdw>
                </a:effectLst>
              </a:rPr>
              <a:t>NOT AT THE FEAST</a:t>
            </a:r>
            <a:r>
              <a:rPr lang="en-CA" b="1" dirty="0">
                <a:solidFill>
                  <a:srgbClr val="002060"/>
                </a:solidFill>
              </a:rPr>
              <a:t>”!!!  </a:t>
            </a:r>
            <a:r>
              <a:rPr lang="en-CA" b="1" dirty="0"/>
              <a:t>Matt 26:4-5</a:t>
            </a:r>
          </a:p>
        </p:txBody>
      </p:sp>
      <p:sp>
        <p:nvSpPr>
          <p:cNvPr id="4" name="Sun 3">
            <a:extLst>
              <a:ext uri="{FF2B5EF4-FFF2-40B4-BE49-F238E27FC236}">
                <a16:creationId xmlns:a16="http://schemas.microsoft.com/office/drawing/2014/main" id="{E82AFF8A-4456-55E5-A663-2EAAFBEAB060}"/>
              </a:ext>
            </a:extLst>
          </p:cNvPr>
          <p:cNvSpPr/>
          <p:nvPr/>
        </p:nvSpPr>
        <p:spPr>
          <a:xfrm>
            <a:off x="8491715" y="7931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06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8915400" cy="1447800"/>
          </a:xfrm>
        </p:spPr>
        <p:txBody>
          <a:bodyPr/>
          <a:lstStyle/>
          <a:p>
            <a:r>
              <a:rPr lang="en-US" sz="4000" dirty="0"/>
              <a:t>John has more </a:t>
            </a:r>
            <a:r>
              <a:rPr lang="en-US" sz="4000" u="sng" dirty="0"/>
              <a:t>details</a:t>
            </a:r>
            <a:r>
              <a:rPr lang="en-US" sz="4000" dirty="0"/>
              <a:t> of what happened early on Abib 14!</a:t>
            </a:r>
          </a:p>
        </p:txBody>
      </p:sp>
      <p:sp>
        <p:nvSpPr>
          <p:cNvPr id="7" name="Content Placeholder 6"/>
          <p:cNvSpPr>
            <a:spLocks noGrp="1"/>
          </p:cNvSpPr>
          <p:nvPr>
            <p:ph sz="quarter" idx="13"/>
          </p:nvPr>
        </p:nvSpPr>
        <p:spPr>
          <a:xfrm>
            <a:off x="304800" y="1600200"/>
            <a:ext cx="8616632" cy="6019800"/>
          </a:xfrm>
        </p:spPr>
        <p:txBody>
          <a:bodyPr>
            <a:normAutofit/>
            <a:scene3d>
              <a:camera prst="orthographicFront"/>
              <a:lightRig rig="threePt" dir="t"/>
            </a:scene3d>
            <a:sp3d extrusionH="57150">
              <a:bevelT w="38100" h="38100" prst="angle"/>
            </a:sp3d>
          </a:bodyPr>
          <a:lstStyle/>
          <a:p>
            <a:pPr marL="45720" indent="0">
              <a:buNone/>
            </a:pPr>
            <a:r>
              <a:rPr lang="en-US" b="1" u="sng" dirty="0">
                <a:solidFill>
                  <a:srgbClr val="0070C0"/>
                </a:solidFill>
              </a:rPr>
              <a:t>John 18:28</a:t>
            </a:r>
            <a:r>
              <a:rPr lang="en-US" b="1" dirty="0">
                <a:solidFill>
                  <a:srgbClr val="0070C0"/>
                </a:solidFill>
              </a:rPr>
              <a:t> </a:t>
            </a:r>
            <a:r>
              <a:rPr lang="en-US" dirty="0"/>
              <a:t>  </a:t>
            </a:r>
            <a:r>
              <a:rPr lang="en-US" b="1" dirty="0"/>
              <a:t>Then led they </a:t>
            </a:r>
            <a:r>
              <a:rPr lang="en-US" b="1" dirty="0">
                <a:solidFill>
                  <a:srgbClr val="0070C0"/>
                </a:solidFill>
              </a:rPr>
              <a:t>Yahusha</a:t>
            </a:r>
            <a:r>
              <a:rPr lang="en-US" b="1" dirty="0"/>
              <a:t> from Caiaphas unto the hall of judgment: and it was </a:t>
            </a:r>
            <a:r>
              <a:rPr lang="en-US" b="1" u="sng" dirty="0">
                <a:solidFill>
                  <a:schemeClr val="bg2">
                    <a:lumMod val="50000"/>
                  </a:schemeClr>
                </a:solidFill>
                <a:effectLst>
                  <a:glow rad="127000">
                    <a:srgbClr val="8BF6FB"/>
                  </a:glow>
                </a:effectLst>
              </a:rPr>
              <a:t>earl</a:t>
            </a:r>
            <a:r>
              <a:rPr lang="en-US" b="1" dirty="0">
                <a:solidFill>
                  <a:schemeClr val="bg2">
                    <a:lumMod val="50000"/>
                  </a:schemeClr>
                </a:solidFill>
                <a:effectLst>
                  <a:glow rad="127000">
                    <a:srgbClr val="8BF6FB"/>
                  </a:glow>
                </a:effectLst>
              </a:rPr>
              <a:t>y</a:t>
            </a:r>
            <a:r>
              <a:rPr lang="en-US" b="1" dirty="0">
                <a:solidFill>
                  <a:schemeClr val="bg2">
                    <a:lumMod val="50000"/>
                  </a:schemeClr>
                </a:solidFill>
              </a:rPr>
              <a:t>;</a:t>
            </a:r>
            <a:r>
              <a:rPr lang="en-US" b="1" dirty="0"/>
              <a:t> and </a:t>
            </a:r>
            <a:r>
              <a:rPr lang="en-US" sz="2800" b="1" u="sng" dirty="0">
                <a:ln w="1905"/>
                <a:solidFill>
                  <a:schemeClr val="accent6">
                    <a:lumMod val="50000"/>
                  </a:schemeClr>
                </a:solidFill>
                <a:effectLst>
                  <a:innerShdw blurRad="69850" dist="43180" dir="5400000">
                    <a:srgbClr val="000000">
                      <a:alpha val="65000"/>
                    </a:srgbClr>
                  </a:innerShdw>
                </a:effectLst>
              </a:rPr>
              <a:t>the</a:t>
            </a:r>
            <a:r>
              <a:rPr lang="en-US" sz="2800" b="1" dirty="0">
                <a:ln w="1905"/>
                <a:solidFill>
                  <a:schemeClr val="accent6">
                    <a:lumMod val="50000"/>
                  </a:schemeClr>
                </a:solidFill>
                <a:effectLst>
                  <a:innerShdw blurRad="69850" dist="43180" dir="5400000">
                    <a:srgbClr val="000000">
                      <a:alpha val="65000"/>
                    </a:srgbClr>
                  </a:innerShdw>
                </a:effectLst>
              </a:rPr>
              <a:t>y</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themselves went not into the judgment hall, lest they should be defiled; but that they might </a:t>
            </a:r>
            <a:r>
              <a:rPr lang="en-US" sz="2800" b="1" dirty="0">
                <a:ln w="1905"/>
                <a:solidFill>
                  <a:srgbClr val="7030A0"/>
                </a:solidFill>
                <a:effectLst>
                  <a:innerShdw blurRad="69850" dist="43180" dir="5400000">
                    <a:srgbClr val="000000">
                      <a:alpha val="65000"/>
                    </a:srgbClr>
                  </a:innerShdw>
                </a:effectLst>
              </a:rPr>
              <a:t>eat the </a:t>
            </a:r>
            <a:r>
              <a:rPr lang="en-US" sz="2800" b="1" dirty="0" err="1">
                <a:ln w="1905"/>
                <a:solidFill>
                  <a:srgbClr val="7030A0"/>
                </a:solidFill>
                <a:effectLst>
                  <a:innerShdw blurRad="69850" dist="43180" dir="5400000">
                    <a:srgbClr val="000000">
                      <a:alpha val="65000"/>
                    </a:srgbClr>
                  </a:innerShdw>
                </a:effectLst>
              </a:rPr>
              <a:t>passover</a:t>
            </a:r>
            <a:r>
              <a:rPr lang="en-US" sz="2800" b="1" dirty="0">
                <a:ln w="1905"/>
                <a:solidFill>
                  <a:srgbClr val="7030A0"/>
                </a:solidFill>
                <a:effectLst>
                  <a:innerShdw blurRad="69850" dist="43180" dir="5400000">
                    <a:srgbClr val="000000">
                      <a:alpha val="65000"/>
                    </a:srgbClr>
                  </a:innerShdw>
                </a:effectLst>
              </a:rPr>
              <a:t>. </a:t>
            </a:r>
            <a:r>
              <a:rPr lang="en-US" sz="1800" i="1" dirty="0"/>
              <a:t>KJV</a:t>
            </a:r>
            <a:endParaRPr lang="en-US" sz="2800" i="1" dirty="0"/>
          </a:p>
          <a:p>
            <a:pPr marL="45720" indent="0">
              <a:buNone/>
            </a:pPr>
            <a:r>
              <a:rPr lang="en-US" b="1" dirty="0"/>
              <a:t>Q</a:t>
            </a:r>
            <a:r>
              <a:rPr lang="en-US" b="1" u="sng" dirty="0"/>
              <a:t>uestion</a:t>
            </a:r>
            <a:r>
              <a:rPr lang="en-US" dirty="0"/>
              <a:t>:  </a:t>
            </a:r>
            <a:r>
              <a:rPr lang="en-US" b="1" u="sng" dirty="0"/>
              <a:t>Who</a:t>
            </a:r>
            <a:r>
              <a:rPr lang="en-US" b="1" dirty="0"/>
              <a:t> is being referred to as</a:t>
            </a:r>
            <a:r>
              <a:rPr lang="en-US" sz="2400" b="1" dirty="0">
                <a:ln w="1905"/>
                <a:solidFill>
                  <a:schemeClr val="accent6">
                    <a:lumMod val="50000"/>
                  </a:schemeClr>
                </a:solidFill>
                <a:effectLst>
                  <a:innerShdw blurRad="69850" dist="43180" dir="5400000">
                    <a:srgbClr val="000000">
                      <a:alpha val="65000"/>
                    </a:srgbClr>
                  </a:innerShdw>
                </a:effectLst>
              </a:rPr>
              <a:t> “</a:t>
            </a:r>
            <a:r>
              <a:rPr lang="en-US" sz="2400" b="1" u="sng" dirty="0">
                <a:ln w="1905"/>
                <a:solidFill>
                  <a:schemeClr val="accent6">
                    <a:lumMod val="50000"/>
                  </a:schemeClr>
                </a:solidFill>
                <a:effectLst>
                  <a:innerShdw blurRad="69850" dist="43180" dir="5400000">
                    <a:srgbClr val="000000">
                      <a:alpha val="65000"/>
                    </a:srgbClr>
                  </a:innerShdw>
                </a:effectLst>
              </a:rPr>
              <a:t>the</a:t>
            </a:r>
            <a:r>
              <a:rPr lang="en-US" sz="2400" b="1" dirty="0">
                <a:ln w="1905"/>
                <a:solidFill>
                  <a:schemeClr val="accent6">
                    <a:lumMod val="50000"/>
                  </a:schemeClr>
                </a:solidFill>
                <a:effectLst>
                  <a:innerShdw blurRad="69850" dist="43180" dir="5400000">
                    <a:srgbClr val="000000">
                      <a:alpha val="65000"/>
                    </a:srgbClr>
                  </a:innerShdw>
                </a:effectLst>
              </a:rPr>
              <a:t>y”?</a:t>
            </a:r>
          </a:p>
          <a:p>
            <a:pPr marL="45720" indent="0">
              <a:buNone/>
            </a:pPr>
            <a:r>
              <a:rPr lang="en-US" sz="2400" b="1" dirty="0">
                <a:ln w="1905"/>
                <a:solidFill>
                  <a:schemeClr val="accent6">
                    <a:lumMod val="50000"/>
                  </a:schemeClr>
                </a:solidFill>
                <a:effectLst>
                  <a:innerShdw blurRad="69850" dist="43180" dir="5400000">
                    <a:srgbClr val="000000">
                      <a:alpha val="65000"/>
                    </a:srgbClr>
                  </a:innerShdw>
                </a:effectLst>
              </a:rPr>
              <a:t>	a)  The Pharisees?</a:t>
            </a:r>
          </a:p>
          <a:p>
            <a:pPr marL="45720" indent="0">
              <a:buNone/>
            </a:pPr>
            <a:r>
              <a:rPr lang="en-US" sz="2400" b="1" dirty="0">
                <a:ln w="1905"/>
                <a:solidFill>
                  <a:schemeClr val="accent6">
                    <a:lumMod val="50000"/>
                  </a:schemeClr>
                </a:solidFill>
                <a:effectLst>
                  <a:innerShdw blurRad="69850" dist="43180" dir="5400000">
                    <a:srgbClr val="000000">
                      <a:alpha val="65000"/>
                    </a:srgbClr>
                  </a:innerShdw>
                </a:effectLst>
              </a:rPr>
              <a:t>	b)  </a:t>
            </a:r>
            <a:r>
              <a:rPr lang="en-US" sz="2400" b="1" dirty="0">
                <a:ln w="1905"/>
                <a:solidFill>
                  <a:srgbClr val="0070C0"/>
                </a:solidFill>
                <a:effectLst>
                  <a:innerShdw blurRad="69850" dist="43180" dir="5400000">
                    <a:srgbClr val="000000">
                      <a:alpha val="65000"/>
                    </a:srgbClr>
                  </a:innerShdw>
                </a:effectLst>
              </a:rPr>
              <a:t>Other disciples?</a:t>
            </a:r>
          </a:p>
          <a:p>
            <a:pPr marL="45720" indent="0" algn="ctr">
              <a:buNone/>
            </a:pPr>
            <a:r>
              <a:rPr lang="en-US" sz="2400" b="1" dirty="0">
                <a:ln w="1905"/>
                <a:solidFill>
                  <a:srgbClr val="FF0000"/>
                </a:solidFill>
                <a:effectLst>
                  <a:innerShdw blurRad="69850" dist="43180" dir="5400000">
                    <a:srgbClr val="000000">
                      <a:alpha val="65000"/>
                    </a:srgbClr>
                  </a:innerShdw>
                </a:effectLst>
              </a:rPr>
              <a:t>Whoever it was, the Passover meal </a:t>
            </a:r>
            <a:r>
              <a:rPr lang="en-US" sz="2400" b="1" u="sng" dirty="0">
                <a:ln w="1905"/>
                <a:solidFill>
                  <a:srgbClr val="FF0000"/>
                </a:solidFill>
                <a:effectLst>
                  <a:innerShdw blurRad="69850" dist="43180" dir="5400000">
                    <a:srgbClr val="000000">
                      <a:alpha val="65000"/>
                    </a:srgbClr>
                  </a:innerShdw>
                </a:effectLst>
              </a:rPr>
              <a:t>had not </a:t>
            </a:r>
            <a:br>
              <a:rPr lang="en-US" sz="2400" b="1" u="sng" dirty="0">
                <a:ln w="1905"/>
                <a:solidFill>
                  <a:srgbClr val="FF0000"/>
                </a:solidFill>
                <a:effectLst>
                  <a:innerShdw blurRad="69850" dist="43180" dir="5400000">
                    <a:srgbClr val="000000">
                      <a:alpha val="65000"/>
                    </a:srgbClr>
                  </a:innerShdw>
                </a:effectLst>
              </a:rPr>
            </a:br>
            <a:r>
              <a:rPr lang="en-US" sz="2400" b="1" u="sng" dirty="0">
                <a:ln w="1905"/>
                <a:solidFill>
                  <a:srgbClr val="FF0000"/>
                </a:solidFill>
                <a:effectLst>
                  <a:innerShdw blurRad="69850" dist="43180" dir="5400000">
                    <a:srgbClr val="000000">
                      <a:alpha val="65000"/>
                    </a:srgbClr>
                  </a:innerShdw>
                </a:effectLst>
              </a:rPr>
              <a:t>been eaten</a:t>
            </a:r>
            <a:r>
              <a:rPr lang="en-US" sz="2400" b="1" dirty="0">
                <a:ln w="1905"/>
                <a:solidFill>
                  <a:srgbClr val="FF0000"/>
                </a:solidFill>
                <a:effectLst>
                  <a:innerShdw blurRad="69850" dist="43180" dir="5400000">
                    <a:srgbClr val="000000">
                      <a:alpha val="65000"/>
                    </a:srgbClr>
                  </a:innerShdw>
                </a:effectLst>
              </a:rPr>
              <a:t> y</a:t>
            </a:r>
            <a:r>
              <a:rPr lang="en-US" sz="2400" b="1" u="sng" dirty="0">
                <a:ln w="1905"/>
                <a:solidFill>
                  <a:srgbClr val="FF0000"/>
                </a:solidFill>
                <a:effectLst>
                  <a:innerShdw blurRad="69850" dist="43180" dir="5400000">
                    <a:srgbClr val="000000">
                      <a:alpha val="65000"/>
                    </a:srgbClr>
                  </a:innerShdw>
                </a:effectLst>
              </a:rPr>
              <a:t>et</a:t>
            </a:r>
            <a:r>
              <a:rPr lang="en-US" sz="2400" b="1" dirty="0">
                <a:ln w="1905"/>
                <a:solidFill>
                  <a:srgbClr val="FF0000"/>
                </a:solidFill>
                <a:effectLst>
                  <a:innerShdw blurRad="69850" dist="43180" dir="5400000">
                    <a:srgbClr val="000000">
                      <a:alpha val="65000"/>
                    </a:srgbClr>
                  </a:innerShdw>
                </a:effectLst>
              </a:rPr>
              <a:t>, neither by </a:t>
            </a:r>
            <a:r>
              <a:rPr lang="en-US" sz="2400" b="1" dirty="0">
                <a:ln w="1905"/>
                <a:solidFill>
                  <a:schemeClr val="accent6">
                    <a:lumMod val="50000"/>
                  </a:schemeClr>
                </a:solidFill>
                <a:effectLst>
                  <a:innerShdw blurRad="69850" dist="43180" dir="5400000">
                    <a:srgbClr val="000000">
                      <a:alpha val="65000"/>
                    </a:srgbClr>
                  </a:innerShdw>
                </a:effectLst>
              </a:rPr>
              <a:t>the Pharisees,  </a:t>
            </a:r>
            <a:br>
              <a:rPr lang="en-US" sz="2400" b="1" dirty="0">
                <a:ln w="1905"/>
                <a:solidFill>
                  <a:srgbClr val="FF0000"/>
                </a:solidFill>
                <a:effectLst>
                  <a:innerShdw blurRad="69850" dist="43180" dir="5400000">
                    <a:srgbClr val="000000">
                      <a:alpha val="65000"/>
                    </a:srgbClr>
                  </a:innerShdw>
                </a:effectLst>
              </a:rPr>
            </a:br>
            <a:r>
              <a:rPr lang="en-US" sz="2400" b="1" dirty="0">
                <a:ln w="1905"/>
                <a:solidFill>
                  <a:srgbClr val="FF0000"/>
                </a:solidFill>
                <a:effectLst>
                  <a:innerShdw blurRad="69850" dist="43180" dir="5400000">
                    <a:srgbClr val="000000">
                      <a:alpha val="65000"/>
                    </a:srgbClr>
                  </a:innerShdw>
                </a:effectLst>
              </a:rPr>
              <a:t>or </a:t>
            </a:r>
            <a:r>
              <a:rPr lang="en-US" sz="2400" b="1" dirty="0">
                <a:ln w="1905"/>
                <a:solidFill>
                  <a:srgbClr val="0070C0"/>
                </a:solidFill>
                <a:effectLst>
                  <a:innerShdw blurRad="69850" dist="43180" dir="5400000">
                    <a:srgbClr val="000000">
                      <a:alpha val="65000"/>
                    </a:srgbClr>
                  </a:innerShdw>
                </a:effectLst>
              </a:rPr>
              <a:t>any Disciples </a:t>
            </a:r>
            <a:r>
              <a:rPr lang="en-US" sz="1800" b="1" dirty="0">
                <a:ln w="1905"/>
                <a:solidFill>
                  <a:srgbClr val="0070C0"/>
                </a:solidFill>
                <a:effectLst>
                  <a:innerShdw blurRad="69850" dist="43180" dir="5400000">
                    <a:srgbClr val="000000">
                      <a:alpha val="65000"/>
                    </a:srgbClr>
                  </a:innerShdw>
                </a:effectLst>
              </a:rPr>
              <a:t>[of Yahusha]</a:t>
            </a:r>
            <a:r>
              <a:rPr lang="en-US" sz="2400" b="1" dirty="0">
                <a:ln w="1905"/>
                <a:solidFill>
                  <a:srgbClr val="0070C0"/>
                </a:solidFill>
                <a:effectLst>
                  <a:innerShdw blurRad="69850" dist="43180" dir="5400000">
                    <a:srgbClr val="000000">
                      <a:alpha val="65000"/>
                    </a:srgbClr>
                  </a:innerShdw>
                </a:effectLst>
              </a:rPr>
              <a:t> </a:t>
            </a:r>
            <a:r>
              <a:rPr lang="en-US" sz="2400" b="1" dirty="0">
                <a:ln w="1905"/>
                <a:solidFill>
                  <a:srgbClr val="FF0000"/>
                </a:solidFill>
                <a:effectLst>
                  <a:innerShdw blurRad="69850" dist="43180" dir="5400000">
                    <a:srgbClr val="000000">
                      <a:alpha val="65000"/>
                    </a:srgbClr>
                  </a:innerShdw>
                </a:effectLst>
              </a:rPr>
              <a:t>at the </a:t>
            </a:r>
            <a:br>
              <a:rPr lang="en-US" sz="2400" b="1" dirty="0">
                <a:ln w="1905"/>
                <a:solidFill>
                  <a:srgbClr val="FF0000"/>
                </a:solidFill>
                <a:effectLst>
                  <a:innerShdw blurRad="69850" dist="43180" dir="5400000">
                    <a:srgbClr val="000000">
                      <a:alpha val="65000"/>
                    </a:srgbClr>
                  </a:innerShdw>
                </a:effectLst>
              </a:rPr>
            </a:br>
            <a:r>
              <a:rPr lang="en-US" sz="2400" b="1" dirty="0">
                <a:ln w="1905"/>
                <a:solidFill>
                  <a:srgbClr val="FF0000"/>
                </a:solidFill>
                <a:effectLst>
                  <a:innerShdw blurRad="69850" dist="43180" dir="5400000">
                    <a:srgbClr val="000000">
                      <a:alpha val="65000"/>
                    </a:srgbClr>
                  </a:innerShdw>
                </a:effectLst>
              </a:rPr>
              <a:t>Last Supper the night before!</a:t>
            </a:r>
            <a:endParaRPr lang="en-US" dirty="0">
              <a:solidFill>
                <a:srgbClr val="FF0000"/>
              </a:solidFill>
            </a:endParaRPr>
          </a:p>
          <a:p>
            <a:pPr marL="45720" indent="0">
              <a:buNone/>
            </a:pPr>
            <a:endParaRPr lang="en-US" dirty="0"/>
          </a:p>
          <a:p>
            <a:endParaRPr lang="en-US" dirty="0"/>
          </a:p>
        </p:txBody>
      </p:sp>
      <p:sp>
        <p:nvSpPr>
          <p:cNvPr id="8" name="Slide Number Placeholder 1"/>
          <p:cNvSpPr>
            <a:spLocks noGrp="1"/>
          </p:cNvSpPr>
          <p:nvPr>
            <p:ph type="sldNum" sz="quarter" idx="12"/>
          </p:nvPr>
        </p:nvSpPr>
        <p:spPr>
          <a:xfrm>
            <a:off x="7239000" y="6400800"/>
            <a:ext cx="1828800" cy="365125"/>
          </a:xfrm>
        </p:spPr>
        <p:txBody>
          <a:bodyPr/>
          <a:lstStyle/>
          <a:p>
            <a:fld id="{D18E6382-2566-492A-A2A1-417678E32A52}" type="slidenum">
              <a:rPr lang="en-US" smtClean="0"/>
              <a:t>48</a:t>
            </a:fld>
            <a:endParaRPr lang="en-US" dirty="0"/>
          </a:p>
        </p:txBody>
      </p:sp>
      <p:sp>
        <p:nvSpPr>
          <p:cNvPr id="4" name="Speech Bubble: Rectangle with Corners Rounded 3">
            <a:extLst>
              <a:ext uri="{FF2B5EF4-FFF2-40B4-BE49-F238E27FC236}">
                <a16:creationId xmlns:a16="http://schemas.microsoft.com/office/drawing/2014/main" id="{0A48B3FC-4F2D-4C8B-B064-969568882F5F}"/>
              </a:ext>
            </a:extLst>
          </p:cNvPr>
          <p:cNvSpPr/>
          <p:nvPr/>
        </p:nvSpPr>
        <p:spPr>
          <a:xfrm>
            <a:off x="7086600" y="3505200"/>
            <a:ext cx="1905000" cy="1524000"/>
          </a:xfrm>
          <a:prstGeom prst="wedgeRoundRectCallout">
            <a:avLst>
              <a:gd name="adj1" fmla="val -35206"/>
              <a:gd name="adj2" fmla="val -66810"/>
              <a:gd name="adj3" fmla="val 16667"/>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w="38100">
            <a:solidFill>
              <a:srgbClr val="7030A0"/>
            </a:solidFill>
          </a:ln>
          <a:scene3d>
            <a:camera prst="orthographicFront"/>
            <a:lightRig rig="threePt" dir="t"/>
          </a:scene3d>
          <a:sp3d>
            <a:bevelT w="133350" h="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err="1">
                <a:solidFill>
                  <a:srgbClr val="C00000"/>
                </a:solidFill>
              </a:rPr>
              <a:t>Hhmm</a:t>
            </a:r>
            <a:r>
              <a:rPr lang="en-CA" sz="2800" b="1" dirty="0">
                <a:solidFill>
                  <a:srgbClr val="C00000"/>
                </a:solidFill>
              </a:rPr>
              <a:t>..!</a:t>
            </a:r>
            <a:r>
              <a:rPr lang="en-CA" sz="2800" dirty="0"/>
              <a:t>  </a:t>
            </a:r>
            <a:br>
              <a:rPr lang="en-CA" sz="2800" dirty="0"/>
            </a:br>
            <a:r>
              <a:rPr lang="en-CA" sz="2800" dirty="0">
                <a:solidFill>
                  <a:schemeClr val="tx1"/>
                </a:solidFill>
              </a:rPr>
              <a:t>A 12 hour </a:t>
            </a:r>
            <a:r>
              <a:rPr lang="en-CA" sz="2800" b="1" u="sng" dirty="0">
                <a:solidFill>
                  <a:srgbClr val="0000FF"/>
                </a:solidFill>
                <a:effectLst>
                  <a:outerShdw blurRad="50800" dist="50800" dir="5400000" algn="ctr" rotWithShape="0">
                    <a:srgbClr val="FFFF00"/>
                  </a:outerShdw>
                </a:effectLst>
                <a:latin typeface="Rockwell Extra Bold" panose="02060903040505020403" pitchFamily="18" charset="0"/>
              </a:rPr>
              <a:t>Offset</a:t>
            </a:r>
            <a:r>
              <a:rPr lang="en-CA" sz="2800" b="1" dirty="0">
                <a:solidFill>
                  <a:srgbClr val="0000FF"/>
                </a:solidFill>
                <a:effectLst>
                  <a:outerShdw blurRad="50800" dist="50800" dir="5400000" algn="ctr" rotWithShape="0">
                    <a:srgbClr val="FFFF00"/>
                  </a:outerShdw>
                </a:effectLst>
                <a:latin typeface="Rockwell Extra Bold" panose="02060903040505020403" pitchFamily="18" charset="0"/>
              </a:rPr>
              <a:t>?</a:t>
            </a:r>
          </a:p>
        </p:txBody>
      </p:sp>
      <p:sp>
        <p:nvSpPr>
          <p:cNvPr id="3" name="Sun 2">
            <a:extLst>
              <a:ext uri="{FF2B5EF4-FFF2-40B4-BE49-F238E27FC236}">
                <a16:creationId xmlns:a16="http://schemas.microsoft.com/office/drawing/2014/main" id="{3C70B444-8170-07C4-44D4-E30AC26E8720}"/>
              </a:ext>
            </a:extLst>
          </p:cNvPr>
          <p:cNvSpPr/>
          <p:nvPr/>
        </p:nvSpPr>
        <p:spPr>
          <a:xfrm>
            <a:off x="8413432" y="260232"/>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652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49</a:t>
            </a:fld>
            <a:endParaRPr lang="en-US" dirty="0"/>
          </a:p>
        </p:txBody>
      </p:sp>
      <p:sp>
        <p:nvSpPr>
          <p:cNvPr id="4" name="Content Placeholder 6"/>
          <p:cNvSpPr txBox="1">
            <a:spLocks/>
          </p:cNvSpPr>
          <p:nvPr/>
        </p:nvSpPr>
        <p:spPr>
          <a:xfrm>
            <a:off x="5332444" y="2286000"/>
            <a:ext cx="3582955" cy="3897033"/>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dirty="0">
                <a:solidFill>
                  <a:schemeClr val="accent1">
                    <a:lumMod val="75000"/>
                  </a:schemeClr>
                </a:solidFill>
              </a:rPr>
              <a:t>Note for Synoptic Gospels</a:t>
            </a:r>
          </a:p>
          <a:p>
            <a:pPr marL="45720" indent="0">
              <a:buNone/>
            </a:pPr>
            <a:r>
              <a:rPr lang="en-US" dirty="0">
                <a:solidFill>
                  <a:schemeClr val="accent1">
                    <a:lumMod val="75000"/>
                  </a:schemeClr>
                </a:solidFill>
              </a:rPr>
              <a:t>Matthew and Mark record </a:t>
            </a:r>
            <a:r>
              <a:rPr lang="en-US" b="1" dirty="0">
                <a:solidFill>
                  <a:srgbClr val="0070C0"/>
                </a:solidFill>
              </a:rPr>
              <a:t>Yahusha</a:t>
            </a:r>
            <a:r>
              <a:rPr lang="en-US" dirty="0">
                <a:solidFill>
                  <a:schemeClr val="accent1">
                    <a:lumMod val="75000"/>
                  </a:schemeClr>
                </a:solidFill>
              </a:rPr>
              <a:t> was led to Pilate </a:t>
            </a:r>
            <a:r>
              <a:rPr lang="en-US" b="1" dirty="0">
                <a:solidFill>
                  <a:schemeClr val="accent1">
                    <a:lumMod val="75000"/>
                  </a:schemeClr>
                </a:solidFill>
                <a:effectLst>
                  <a:outerShdw blurRad="50800" dist="50800" dir="5400000" algn="ctr" rotWithShape="0">
                    <a:srgbClr val="00FF99"/>
                  </a:outerShdw>
                </a:effectLst>
              </a:rPr>
              <a:t>early in the morning marking the Passover of Abib 14.  </a:t>
            </a:r>
            <a:r>
              <a:rPr lang="en-US" dirty="0">
                <a:solidFill>
                  <a:schemeClr val="accent1">
                    <a:lumMod val="75000"/>
                  </a:schemeClr>
                </a:solidFill>
              </a:rPr>
              <a:t>Along with Luke, their record of the 6</a:t>
            </a:r>
            <a:r>
              <a:rPr lang="en-US" baseline="30000" dirty="0">
                <a:solidFill>
                  <a:schemeClr val="accent1">
                    <a:lumMod val="75000"/>
                  </a:schemeClr>
                </a:solidFill>
              </a:rPr>
              <a:t>th</a:t>
            </a:r>
            <a:r>
              <a:rPr lang="en-US" dirty="0">
                <a:solidFill>
                  <a:schemeClr val="accent1">
                    <a:lumMod val="75000"/>
                  </a:schemeClr>
                </a:solidFill>
              </a:rPr>
              <a:t> hour is when the sky became darkened hiding our sacrificial Messiah. </a:t>
            </a:r>
          </a:p>
        </p:txBody>
      </p:sp>
      <p:pic>
        <p:nvPicPr>
          <p:cNvPr id="5" name="Picture 2" descr="C:\Users\Rae\Desktop\do boy glass.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76200" y="152400"/>
            <a:ext cx="1820170" cy="20154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81200" y="194388"/>
            <a:ext cx="6485630" cy="1905140"/>
          </a:xfrm>
          <a:prstGeom prst="rect">
            <a:avLst/>
          </a:prstGeom>
          <a:solidFill>
            <a:schemeClr val="tx2">
              <a:lumMod val="50000"/>
            </a:schemeClr>
          </a:solidFill>
          <a:ln w="57150">
            <a:solidFill>
              <a:schemeClr val="accent1">
                <a:lumMod val="75000"/>
              </a:schemeClr>
            </a:solidFill>
          </a:ln>
          <a:scene3d>
            <a:camera prst="orthographicFront"/>
            <a:lightRig rig="threePt" dir="t"/>
          </a:scene3d>
          <a:sp3d>
            <a:bevelT w="114300" prst="artDeco"/>
          </a:sp3d>
        </p:spPr>
        <p:txBody>
          <a:bodyPr vert="horz" lIns="91440" tIns="45720" rIns="91440" bIns="45720" rtlCol="0">
            <a:noAutofit/>
            <a:sp3d extrusionH="57150">
              <a:bevelT w="82550" h="38100" prst="coolSlant"/>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800" b="1" spc="50" dirty="0">
                <a:ln w="13500">
                  <a:solidFill>
                    <a:schemeClr val="accent1">
                      <a:shade val="2500"/>
                      <a:alpha val="6500"/>
                    </a:schemeClr>
                  </a:solidFill>
                  <a:prstDash val="solid"/>
                </a:ln>
                <a:solidFill>
                  <a:schemeClr val="accent1">
                    <a:tint val="3000"/>
                    <a:alpha val="95000"/>
                  </a:schemeClr>
                </a:solidFill>
                <a:latin typeface="Cooper Black" pitchFamily="18" charset="0"/>
              </a:rPr>
              <a:t>In John 18:28 he said it was </a:t>
            </a:r>
            <a:r>
              <a:rPr lang="en-US" sz="2800" b="1" spc="50" dirty="0">
                <a:ln w="13500">
                  <a:solidFill>
                    <a:sysClr val="windowText" lastClr="000000">
                      <a:alpha val="6500"/>
                    </a:sysClr>
                  </a:solidFill>
                  <a:prstDash val="solid"/>
                </a:ln>
                <a:solidFill>
                  <a:srgbClr val="FF66CC">
                    <a:alpha val="95000"/>
                  </a:srgbClr>
                </a:solidFill>
                <a:effectLst>
                  <a:glow rad="127000">
                    <a:srgbClr val="FFFF00"/>
                  </a:glow>
                </a:effectLst>
                <a:latin typeface="Cooper Black" pitchFamily="18" charset="0"/>
              </a:rPr>
              <a:t>EARLY</a:t>
            </a:r>
            <a:r>
              <a:rPr lang="en-US" sz="2800" b="1" spc="50" dirty="0">
                <a:ln w="13500">
                  <a:solidFill>
                    <a:schemeClr val="accent1">
                      <a:shade val="2500"/>
                      <a:alpha val="6500"/>
                    </a:schemeClr>
                  </a:solidFill>
                  <a:prstDash val="solid"/>
                </a:ln>
                <a:solidFill>
                  <a:schemeClr val="accent1">
                    <a:tint val="3000"/>
                    <a:alpha val="95000"/>
                  </a:schemeClr>
                </a:solidFill>
                <a:latin typeface="Cooper Black" pitchFamily="18" charset="0"/>
              </a:rPr>
              <a:t> when </a:t>
            </a:r>
            <a:r>
              <a:rPr lang="en-US" sz="2800" b="1" spc="50" dirty="0">
                <a:ln w="13500">
                  <a:solidFill>
                    <a:schemeClr val="accent1">
                      <a:shade val="2500"/>
                      <a:alpha val="6500"/>
                    </a:schemeClr>
                  </a:solidFill>
                  <a:prstDash val="solid"/>
                </a:ln>
                <a:solidFill>
                  <a:srgbClr val="8BF6FB">
                    <a:alpha val="95000"/>
                  </a:srgbClr>
                </a:solidFill>
                <a:latin typeface="Cooper Black" pitchFamily="18" charset="0"/>
              </a:rPr>
              <a:t>Yahusha</a:t>
            </a:r>
            <a:r>
              <a:rPr lang="en-US" sz="2800" b="1" spc="50" dirty="0">
                <a:ln w="13500">
                  <a:solidFill>
                    <a:schemeClr val="accent1">
                      <a:shade val="2500"/>
                      <a:alpha val="6500"/>
                    </a:schemeClr>
                  </a:solidFill>
                  <a:prstDash val="solid"/>
                </a:ln>
                <a:solidFill>
                  <a:schemeClr val="accent1">
                    <a:tint val="3000"/>
                    <a:alpha val="95000"/>
                  </a:schemeClr>
                </a:solidFill>
                <a:latin typeface="Cooper Black" pitchFamily="18" charset="0"/>
              </a:rPr>
              <a:t> was led from Caiaphas to Pilate.  </a:t>
            </a:r>
            <a:br>
              <a:rPr lang="en-US" sz="2800" b="1" spc="50" dirty="0">
                <a:ln w="13500">
                  <a:solidFill>
                    <a:schemeClr val="accent1">
                      <a:shade val="2500"/>
                      <a:alpha val="6500"/>
                    </a:schemeClr>
                  </a:solidFill>
                  <a:prstDash val="solid"/>
                </a:ln>
                <a:solidFill>
                  <a:schemeClr val="accent1">
                    <a:tint val="3000"/>
                    <a:alpha val="95000"/>
                  </a:schemeClr>
                </a:solidFill>
                <a:latin typeface="Cooper Black" pitchFamily="18" charset="0"/>
              </a:rPr>
            </a:br>
            <a:r>
              <a:rPr lang="en-US" sz="2800" b="1" spc="50" dirty="0">
                <a:ln w="13500">
                  <a:solidFill>
                    <a:schemeClr val="accent1">
                      <a:shade val="2500"/>
                      <a:alpha val="6500"/>
                    </a:schemeClr>
                  </a:solidFill>
                  <a:prstDash val="solid"/>
                </a:ln>
                <a:solidFill>
                  <a:srgbClr val="8BF6FB"/>
                </a:solidFill>
                <a:latin typeface="Cooper Black" pitchFamily="18" charset="0"/>
              </a:rPr>
              <a:t>How EARLY was it?</a:t>
            </a:r>
          </a:p>
        </p:txBody>
      </p:sp>
      <p:sp>
        <p:nvSpPr>
          <p:cNvPr id="7" name="Content Placeholder 8"/>
          <p:cNvSpPr txBox="1">
            <a:spLocks/>
          </p:cNvSpPr>
          <p:nvPr/>
        </p:nvSpPr>
        <p:spPr>
          <a:xfrm>
            <a:off x="304800" y="5029200"/>
            <a:ext cx="4800600" cy="1524000"/>
          </a:xfrm>
          <a:prstGeom prst="rect">
            <a:avLst/>
          </a:prstGeom>
          <a:gradFill>
            <a:gsLst>
              <a:gs pos="53000">
                <a:srgbClr val="0070C0"/>
              </a:gs>
              <a:gs pos="49000">
                <a:schemeClr val="accent6">
                  <a:lumMod val="20000"/>
                  <a:lumOff val="80000"/>
                </a:schemeClr>
              </a:gs>
              <a:gs pos="47000">
                <a:schemeClr val="accent4">
                  <a:lumMod val="20000"/>
                  <a:lumOff val="80000"/>
                </a:schemeClr>
              </a:gs>
              <a:gs pos="43000">
                <a:srgbClr val="0070C0"/>
              </a:gs>
            </a:gsLst>
            <a:lin ang="5400000" scaled="1"/>
          </a:gradFill>
          <a:scene3d>
            <a:camera prst="orthographicFront"/>
            <a:lightRig rig="threePt" dir="t"/>
          </a:scene3d>
          <a:sp3d>
            <a:bevelT w="152400" h="50800" prst="softRound"/>
          </a:sp3d>
        </p:spPr>
        <p:txBody>
          <a:bodyPr vert="horz" lIns="91440" tIns="45720" rIns="91440" bIns="45720" rtlCol="0">
            <a:normAutofit fontScale="92500"/>
            <a:sp3d extrusionH="57150">
              <a:bevelT h="25400" prst="softRound"/>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Clr>
                <a:schemeClr val="accent6">
                  <a:lumMod val="20000"/>
                  <a:lumOff val="80000"/>
                </a:schemeClr>
              </a:buClr>
              <a:buNone/>
            </a:pPr>
            <a:r>
              <a:rPr lang="en-US" sz="2400" b="1" dirty="0">
                <a:solidFill>
                  <a:schemeClr val="bg1"/>
                </a:solidFill>
              </a:rPr>
              <a:t>Here John’s specific timing is about 12 hours AFTER the </a:t>
            </a:r>
            <a:br>
              <a:rPr lang="en-US" sz="2400" b="1" dirty="0">
                <a:solidFill>
                  <a:schemeClr val="bg1"/>
                </a:solidFill>
              </a:rPr>
            </a:br>
            <a:r>
              <a:rPr lang="en-US" sz="2400" b="1" dirty="0">
                <a:solidFill>
                  <a:schemeClr val="bg1"/>
                </a:solidFill>
              </a:rPr>
              <a:t>Last Supper with at least another 12 hours to </a:t>
            </a:r>
            <a:r>
              <a:rPr lang="en-US" sz="2400" b="1" u="sng" dirty="0">
                <a:solidFill>
                  <a:srgbClr val="FFFF00"/>
                </a:solidFill>
              </a:rPr>
              <a:t>A</a:t>
            </a:r>
            <a:r>
              <a:rPr lang="en-US" sz="2400" b="1" dirty="0">
                <a:solidFill>
                  <a:schemeClr val="bg1"/>
                </a:solidFill>
              </a:rPr>
              <a:t> Passover meal.</a:t>
            </a:r>
          </a:p>
        </p:txBody>
      </p:sp>
      <p:sp>
        <p:nvSpPr>
          <p:cNvPr id="8" name="Content Placeholder 6"/>
          <p:cNvSpPr txBox="1">
            <a:spLocks/>
          </p:cNvSpPr>
          <p:nvPr/>
        </p:nvSpPr>
        <p:spPr>
          <a:xfrm>
            <a:off x="381000" y="2286001"/>
            <a:ext cx="4876800" cy="3048000"/>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400" b="1" dirty="0">
                <a:solidFill>
                  <a:srgbClr val="7030A0"/>
                </a:solidFill>
                <a:latin typeface="Old English Text MT" panose="03040902040508030806" pitchFamily="66" charset="0"/>
              </a:rPr>
              <a:t>John 19:14 </a:t>
            </a:r>
            <a:r>
              <a:rPr lang="en-US" b="1" dirty="0"/>
              <a:t>– a very special verse!</a:t>
            </a:r>
            <a:r>
              <a:rPr lang="en-US" dirty="0"/>
              <a:t> </a:t>
            </a:r>
          </a:p>
          <a:p>
            <a:pPr marL="45720" indent="0">
              <a:buFont typeface="Georgia" pitchFamily="18" charset="0"/>
              <a:buNone/>
            </a:pPr>
            <a:r>
              <a:rPr lang="en-US" dirty="0">
                <a:solidFill>
                  <a:srgbClr val="0070C0"/>
                </a:solidFill>
              </a:rPr>
              <a:t>Now </a:t>
            </a:r>
            <a:r>
              <a:rPr lang="en-US" b="1" dirty="0">
                <a:solidFill>
                  <a:srgbClr val="0070C0"/>
                </a:solidFill>
              </a:rPr>
              <a:t>it was </a:t>
            </a:r>
            <a:r>
              <a:rPr lang="en-US" b="1" u="sng" dirty="0">
                <a:solidFill>
                  <a:srgbClr val="0070C0"/>
                </a:solidFill>
              </a:rPr>
              <a:t>the</a:t>
            </a:r>
            <a:r>
              <a:rPr lang="en-US" b="1" dirty="0">
                <a:solidFill>
                  <a:srgbClr val="0070C0"/>
                </a:solidFill>
              </a:rPr>
              <a:t> </a:t>
            </a:r>
            <a:r>
              <a:rPr lang="en-US" b="1" u="sng" dirty="0">
                <a:solidFill>
                  <a:srgbClr val="0070C0"/>
                </a:solidFill>
              </a:rPr>
              <a:t>Pre</a:t>
            </a:r>
            <a:r>
              <a:rPr lang="en-US" b="1" dirty="0">
                <a:solidFill>
                  <a:srgbClr val="0070C0"/>
                </a:solidFill>
              </a:rPr>
              <a:t>p</a:t>
            </a:r>
            <a:r>
              <a:rPr lang="en-US" b="1" u="sng" dirty="0">
                <a:solidFill>
                  <a:srgbClr val="0070C0"/>
                </a:solidFill>
              </a:rPr>
              <a:t>aration</a:t>
            </a:r>
            <a:r>
              <a:rPr lang="en-US" b="1" dirty="0">
                <a:solidFill>
                  <a:srgbClr val="0070C0"/>
                </a:solidFill>
              </a:rPr>
              <a:t> </a:t>
            </a:r>
            <a:r>
              <a:rPr lang="en-US" b="1" u="sng" dirty="0">
                <a:solidFill>
                  <a:srgbClr val="0070C0"/>
                </a:solidFill>
              </a:rPr>
              <a:t>of</a:t>
            </a:r>
            <a:r>
              <a:rPr lang="en-US" b="1" dirty="0">
                <a:solidFill>
                  <a:srgbClr val="0070C0"/>
                </a:solidFill>
              </a:rPr>
              <a:t> </a:t>
            </a:r>
            <a:br>
              <a:rPr lang="en-US" b="1" dirty="0">
                <a:solidFill>
                  <a:srgbClr val="0070C0"/>
                </a:solidFill>
              </a:rPr>
            </a:br>
            <a:r>
              <a:rPr lang="en-US" b="1" u="sng" dirty="0">
                <a:solidFill>
                  <a:srgbClr val="0070C0"/>
                </a:solidFill>
              </a:rPr>
              <a:t>the</a:t>
            </a:r>
            <a:r>
              <a:rPr lang="en-US" b="1" dirty="0">
                <a:solidFill>
                  <a:srgbClr val="0070C0"/>
                </a:solidFill>
              </a:rPr>
              <a:t> </a:t>
            </a:r>
            <a:r>
              <a:rPr lang="en-US" b="1" u="sng" dirty="0">
                <a:solidFill>
                  <a:srgbClr val="0070C0"/>
                </a:solidFill>
              </a:rPr>
              <a:t>Passover</a:t>
            </a:r>
            <a:r>
              <a:rPr lang="en-US" dirty="0">
                <a:solidFill>
                  <a:srgbClr val="0070C0"/>
                </a:solidFill>
              </a:rPr>
              <a:t> </a:t>
            </a:r>
            <a:r>
              <a:rPr lang="en-US" sz="1600" dirty="0"/>
              <a:t>[</a:t>
            </a:r>
            <a:r>
              <a:rPr lang="en-US" sz="1600" dirty="0">
                <a:solidFill>
                  <a:srgbClr val="C00000"/>
                </a:solidFill>
              </a:rPr>
              <a:t>the </a:t>
            </a:r>
            <a:r>
              <a:rPr lang="en-US" sz="1600" cap="small" dirty="0">
                <a:solidFill>
                  <a:srgbClr val="C00000"/>
                </a:solidFill>
              </a:rPr>
              <a:t>14</a:t>
            </a:r>
            <a:r>
              <a:rPr lang="en-US" sz="1600" cap="small" baseline="30000" dirty="0">
                <a:solidFill>
                  <a:srgbClr val="C00000"/>
                </a:solidFill>
              </a:rPr>
              <a:t>th </a:t>
            </a:r>
            <a:r>
              <a:rPr lang="en-US" sz="1600" dirty="0">
                <a:solidFill>
                  <a:srgbClr val="C00000"/>
                </a:solidFill>
              </a:rPr>
              <a:t>Roman time</a:t>
            </a:r>
            <a:r>
              <a:rPr lang="en-US" sz="1600" dirty="0"/>
              <a:t>], </a:t>
            </a:r>
            <a:br>
              <a:rPr lang="en-US" sz="1600" dirty="0"/>
            </a:br>
            <a:r>
              <a:rPr lang="en-US" dirty="0">
                <a:solidFill>
                  <a:srgbClr val="0070C0"/>
                </a:solidFill>
              </a:rPr>
              <a:t>and</a:t>
            </a:r>
            <a:r>
              <a:rPr lang="en-US" dirty="0"/>
              <a:t> </a:t>
            </a:r>
            <a:r>
              <a:rPr lang="en-US" u="heavy" dirty="0">
                <a:solidFill>
                  <a:srgbClr val="0070C0"/>
                </a:solidFill>
              </a:rPr>
              <a:t>about the sixth hour</a:t>
            </a:r>
            <a:r>
              <a:rPr lang="en-US" dirty="0">
                <a:solidFill>
                  <a:srgbClr val="0070C0"/>
                </a:solidFill>
              </a:rPr>
              <a:t> </a:t>
            </a:r>
            <a:r>
              <a:rPr lang="en-US" sz="1700" dirty="0"/>
              <a:t>[about 6 </a:t>
            </a:r>
            <a:r>
              <a:rPr lang="en-US" sz="1400" dirty="0"/>
              <a:t>AM</a:t>
            </a:r>
            <a:r>
              <a:rPr lang="en-US" sz="1700" dirty="0"/>
              <a:t> </a:t>
            </a:r>
            <a:br>
              <a:rPr lang="en-US" sz="1700" dirty="0"/>
            </a:br>
            <a:r>
              <a:rPr lang="en-US" sz="1700" dirty="0"/>
              <a:t>for Roman Reckoning of time from midnight].</a:t>
            </a:r>
            <a:r>
              <a:rPr lang="en-US" dirty="0"/>
              <a:t>  </a:t>
            </a:r>
            <a:br>
              <a:rPr lang="en-US" dirty="0"/>
            </a:br>
            <a:r>
              <a:rPr lang="en-US" dirty="0">
                <a:solidFill>
                  <a:srgbClr val="0070C0"/>
                </a:solidFill>
              </a:rPr>
              <a:t>And he </a:t>
            </a:r>
            <a:r>
              <a:rPr lang="en-US" sz="1700" dirty="0"/>
              <a:t>[Pilate] </a:t>
            </a:r>
            <a:r>
              <a:rPr lang="en-US" dirty="0">
                <a:solidFill>
                  <a:srgbClr val="0070C0"/>
                </a:solidFill>
              </a:rPr>
              <a:t>said to the Jews, "Behold your King!”</a:t>
            </a:r>
          </a:p>
          <a:p>
            <a:pPr marL="45720" indent="0">
              <a:buNone/>
            </a:pPr>
            <a:endParaRPr lang="en-US" dirty="0">
              <a:solidFill>
                <a:srgbClr val="7030A0"/>
              </a:solidFill>
            </a:endParaRPr>
          </a:p>
        </p:txBody>
      </p:sp>
      <p:sp>
        <p:nvSpPr>
          <p:cNvPr id="9" name="Sun 8">
            <a:extLst>
              <a:ext uri="{FF2B5EF4-FFF2-40B4-BE49-F238E27FC236}">
                <a16:creationId xmlns:a16="http://schemas.microsoft.com/office/drawing/2014/main" id="{B634398F-E615-D09D-1AA5-C83FB85D5656}"/>
              </a:ext>
            </a:extLst>
          </p:cNvPr>
          <p:cNvSpPr/>
          <p:nvPr/>
        </p:nvSpPr>
        <p:spPr>
          <a:xfrm>
            <a:off x="8559800" y="172653"/>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16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34000" y="990600"/>
            <a:ext cx="4038600" cy="267765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Why does it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matter when the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Last Supper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was celebrated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as compared to Passover? </a:t>
            </a:r>
          </a:p>
        </p:txBody>
      </p:sp>
      <p:sp>
        <p:nvSpPr>
          <p:cNvPr id="8" name="Rectangle 7"/>
          <p:cNvSpPr/>
          <p:nvPr/>
        </p:nvSpPr>
        <p:spPr>
          <a:xfrm>
            <a:off x="381000" y="4572000"/>
            <a:ext cx="425079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4000" b="1" dirty="0">
                <a:ln w="11430"/>
                <a:solidFill>
                  <a:srgbClr val="4B9600"/>
                </a:solidFill>
                <a:effectLst>
                  <a:outerShdw blurRad="50800" dist="39000" dir="5460000" algn="tl">
                    <a:srgbClr val="000000">
                      <a:alpha val="38000"/>
                    </a:srgbClr>
                  </a:outerShdw>
                </a:effectLst>
              </a:rPr>
              <a:t>Abib 13?</a:t>
            </a:r>
          </a:p>
          <a:p>
            <a:pPr algn="ctr"/>
            <a:r>
              <a:rPr lang="en-US" sz="3200" b="1" dirty="0">
                <a:ln w="11430"/>
                <a:solidFill>
                  <a:srgbClr val="4B9600"/>
                </a:solidFill>
                <a:effectLst>
                  <a:outerShdw blurRad="50800" dist="39000" dir="5460000" algn="tl">
                    <a:srgbClr val="000000">
                      <a:alpha val="38000"/>
                    </a:srgbClr>
                  </a:outerShdw>
                </a:effectLst>
              </a:rPr>
              <a:t>(3</a:t>
            </a:r>
            <a:r>
              <a:rPr lang="en-US" sz="3200" b="1" baseline="30000" dirty="0">
                <a:ln w="11430"/>
                <a:solidFill>
                  <a:srgbClr val="4B9600"/>
                </a:solidFill>
                <a:effectLst>
                  <a:outerShdw blurRad="50800" dist="39000" dir="5460000" algn="tl">
                    <a:srgbClr val="000000">
                      <a:alpha val="38000"/>
                    </a:srgbClr>
                  </a:outerShdw>
                </a:effectLst>
              </a:rPr>
              <a:t>rd</a:t>
            </a:r>
            <a:r>
              <a:rPr lang="en-US" sz="3200" b="1" dirty="0">
                <a:ln w="11430"/>
                <a:solidFill>
                  <a:srgbClr val="4B9600"/>
                </a:solidFill>
                <a:effectLst>
                  <a:outerShdw blurRad="50800" dist="39000" dir="5460000" algn="tl">
                    <a:srgbClr val="000000">
                      <a:alpha val="38000"/>
                    </a:srgbClr>
                  </a:outerShdw>
                </a:effectLst>
              </a:rPr>
              <a:t> Cycle - Tues?)</a:t>
            </a:r>
          </a:p>
        </p:txBody>
      </p:sp>
      <p:sp>
        <p:nvSpPr>
          <p:cNvPr id="9" name="Rectangle 8"/>
          <p:cNvSpPr/>
          <p:nvPr/>
        </p:nvSpPr>
        <p:spPr>
          <a:xfrm>
            <a:off x="4631798" y="4572000"/>
            <a:ext cx="397880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C00000"/>
                </a:solidFill>
                <a:effectLst>
                  <a:outerShdw blurRad="50800" dist="39000" dir="5460000" algn="tl">
                    <a:srgbClr val="000000">
                      <a:alpha val="38000"/>
                    </a:srgbClr>
                  </a:outerShdw>
                </a:effectLst>
              </a:rPr>
              <a:t>2. Abib 14?</a:t>
            </a:r>
          </a:p>
          <a:p>
            <a:pPr algn="ctr"/>
            <a:r>
              <a:rPr lang="en-US" sz="3200" b="1" dirty="0">
                <a:ln w="11430">
                  <a:noFill/>
                </a:ln>
                <a:solidFill>
                  <a:srgbClr val="C00000"/>
                </a:solidFill>
                <a:effectLst>
                  <a:outerShdw blurRad="50800" dist="39000" dir="5460000" algn="tl">
                    <a:srgbClr val="000000">
                      <a:alpha val="38000"/>
                    </a:srgbClr>
                  </a:outerShdw>
                </a:effectLst>
              </a:rPr>
              <a:t>(4</a:t>
            </a:r>
            <a:r>
              <a:rPr lang="en-US" sz="3200" b="1" baseline="30000" dirty="0">
                <a:ln w="11430">
                  <a:noFill/>
                </a:ln>
                <a:solidFill>
                  <a:srgbClr val="C00000"/>
                </a:solidFill>
                <a:effectLst>
                  <a:outerShdw blurRad="50800" dist="39000" dir="5460000" algn="tl">
                    <a:srgbClr val="000000">
                      <a:alpha val="38000"/>
                    </a:srgbClr>
                  </a:outerShdw>
                </a:effectLst>
              </a:rPr>
              <a:t>th</a:t>
            </a:r>
            <a:r>
              <a:rPr lang="en-US" sz="3200" b="1" dirty="0">
                <a:ln w="11430">
                  <a:noFill/>
                </a:ln>
                <a:solidFill>
                  <a:srgbClr val="C00000"/>
                </a:solidFill>
                <a:effectLst>
                  <a:outerShdw blurRad="50800" dist="39000" dir="5460000" algn="tl">
                    <a:srgbClr val="000000">
                      <a:alpha val="38000"/>
                    </a:srgbClr>
                  </a:outerShdw>
                </a:effectLst>
              </a:rPr>
              <a:t> Cycle – Wed?)</a:t>
            </a:r>
          </a:p>
        </p:txBody>
      </p:sp>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5</a:t>
            </a:fld>
            <a:endParaRPr lang="en-US" dirty="0"/>
          </a:p>
        </p:txBody>
      </p:sp>
      <p:sp>
        <p:nvSpPr>
          <p:cNvPr id="11" name="Rectangle 10"/>
          <p:cNvSpPr/>
          <p:nvPr/>
        </p:nvSpPr>
        <p:spPr>
          <a:xfrm>
            <a:off x="1676400" y="5845314"/>
            <a:ext cx="589701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 Or … Neither?</a:t>
            </a:r>
          </a:p>
        </p:txBody>
      </p:sp>
      <p:sp>
        <p:nvSpPr>
          <p:cNvPr id="12" name="TextBox 11"/>
          <p:cNvSpPr txBox="1"/>
          <p:nvPr/>
        </p:nvSpPr>
        <p:spPr>
          <a:xfrm>
            <a:off x="304800" y="1536918"/>
            <a:ext cx="3395432" cy="181588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Note:  This study will be given according to the Dawn day-start.  </a:t>
            </a:r>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2106" y="698487"/>
            <a:ext cx="4102112" cy="4102112"/>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114300"/>
            <a:ext cx="92964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800" dirty="0">
                <a:solidFill>
                  <a:schemeClr val="tx2">
                    <a:lumMod val="75000"/>
                  </a:schemeClr>
                </a:solidFill>
              </a:rPr>
              <a:t>What day?  or … What date?</a:t>
            </a:r>
          </a:p>
        </p:txBody>
      </p:sp>
    </p:spTree>
    <p:extLst>
      <p:ext uri="{BB962C8B-B14F-4D97-AF65-F5344CB8AC3E}">
        <p14:creationId xmlns:p14="http://schemas.microsoft.com/office/powerpoint/2010/main" val="3158196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3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250"/>
                                        <p:tgtEl>
                                          <p:spTgt spid="8"/>
                                        </p:tgtEl>
                                      </p:cBhvr>
                                    </p:animEffect>
                                    <p:anim calcmode="lin" valueType="num">
                                      <p:cBhvr>
                                        <p:cTn id="14" dur="1250" fill="hold"/>
                                        <p:tgtEl>
                                          <p:spTgt spid="8"/>
                                        </p:tgtEl>
                                        <p:attrNameLst>
                                          <p:attrName>ppt_x</p:attrName>
                                        </p:attrNameLst>
                                      </p:cBhvr>
                                      <p:tavLst>
                                        <p:tav tm="0">
                                          <p:val>
                                            <p:strVal val="#ppt_x"/>
                                          </p:val>
                                        </p:tav>
                                        <p:tav tm="100000">
                                          <p:val>
                                            <p:strVal val="#ppt_x"/>
                                          </p:val>
                                        </p:tav>
                                      </p:tavLst>
                                    </p:anim>
                                    <p:anim calcmode="lin" valueType="num">
                                      <p:cBhvr>
                                        <p:cTn id="15" dur="1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750"/>
                            </p:stCondLst>
                            <p:childTnLst>
                              <p:par>
                                <p:cTn id="17" presetID="47"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8250"/>
                            </p:stCondLst>
                            <p:childTnLst>
                              <p:par>
                                <p:cTn id="23" presetID="47" presetClass="entr" presetSubtype="0" fill="hold" grpId="0" nodeType="afterEffect">
                                  <p:stCondLst>
                                    <p:cond delay="1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ae\Desktop\MML 3 gospel writers.jpg.crdownlo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28" y="0"/>
            <a:ext cx="9171850" cy="3505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3505200"/>
            <a:ext cx="9144000" cy="3365273"/>
            <a:chOff x="0" y="3505200"/>
            <a:chExt cx="9144000" cy="3365273"/>
          </a:xfrm>
        </p:grpSpPr>
        <p:pic>
          <p:nvPicPr>
            <p:cNvPr id="5" name="Picture 9" descr="C:\Users\Rae\Desktop\gospels bkg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505200"/>
              <a:ext cx="9144000" cy="3365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Rae\Desktop\gospel writ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656" y="3657600"/>
              <a:ext cx="5410200" cy="2971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Slide Number Placeholder 1"/>
          <p:cNvSpPr>
            <a:spLocks noGrp="1"/>
          </p:cNvSpPr>
          <p:nvPr>
            <p:ph type="sldNum" sz="quarter" idx="12"/>
          </p:nvPr>
        </p:nvSpPr>
        <p:spPr>
          <a:xfrm>
            <a:off x="7239000" y="6446836"/>
            <a:ext cx="1828800" cy="365125"/>
          </a:xfrm>
        </p:spPr>
        <p:txBody>
          <a:bodyPr/>
          <a:lstStyle/>
          <a:p>
            <a:fld id="{D18E6382-2566-492A-A2A1-417678E32A52}" type="slidenum">
              <a:rPr lang="en-US" smtClean="0">
                <a:solidFill>
                  <a:schemeClr val="bg1"/>
                </a:solidFill>
              </a:rPr>
              <a:t>50</a:t>
            </a:fld>
            <a:endParaRPr lang="en-US" dirty="0">
              <a:solidFill>
                <a:schemeClr val="bg1"/>
              </a:solidFill>
            </a:endParaRPr>
          </a:p>
        </p:txBody>
      </p:sp>
      <p:sp>
        <p:nvSpPr>
          <p:cNvPr id="8" name="Rectangle 7"/>
          <p:cNvSpPr/>
          <p:nvPr/>
        </p:nvSpPr>
        <p:spPr>
          <a:xfrm>
            <a:off x="304820" y="3180814"/>
            <a:ext cx="8534380" cy="3600986"/>
          </a:xfrm>
          <a:prstGeom prst="rect">
            <a:avLst/>
          </a:prstGeom>
          <a:noFill/>
        </p:spPr>
        <p:txBody>
          <a:bodyPr wrap="square" lIns="91440" tIns="45720" rIns="91440" bIns="45720">
            <a:sp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rPr>
              <a:t>The timing of the four Gospels</a:t>
            </a:r>
          </a:p>
          <a:p>
            <a:pPr algn="ctr"/>
            <a:endPar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endParaRPr>
          </a:p>
          <a:p>
            <a:pPr algn="ctr"/>
            <a:endPar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endParaRPr>
          </a:p>
          <a:p>
            <a:pPr algn="ctr"/>
            <a:endPar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endParaRPr>
          </a:p>
          <a:p>
            <a:pPr algn="ctr"/>
            <a:endPar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endParaRPr>
          </a:p>
          <a:p>
            <a:pPr algn="ctr"/>
            <a:r>
              <a:rPr lang="en-US" sz="3800" b="1" dirty="0">
                <a:ln w="11430"/>
                <a:solidFill>
                  <a:schemeClr val="accent3">
                    <a:lumMod val="40000"/>
                    <a:lumOff val="60000"/>
                  </a:schemeClr>
                </a:solidFill>
                <a:effectLst>
                  <a:glow rad="304800">
                    <a:srgbClr val="002060">
                      <a:alpha val="54000"/>
                    </a:srgbClr>
                  </a:glow>
                  <a:outerShdw blurRad="80000" dist="40000" dir="5040000" algn="tl">
                    <a:srgbClr val="000000">
                      <a:alpha val="30000"/>
                    </a:srgbClr>
                  </a:outerShdw>
                </a:effectLst>
                <a:latin typeface="Comic Sans MS" pitchFamily="66" charset="0"/>
              </a:rPr>
              <a:t>is finally perfectly synchronized!</a:t>
            </a:r>
          </a:p>
        </p:txBody>
      </p:sp>
      <p:sp>
        <p:nvSpPr>
          <p:cNvPr id="2" name="Cloud 1">
            <a:extLst>
              <a:ext uri="{FF2B5EF4-FFF2-40B4-BE49-F238E27FC236}">
                <a16:creationId xmlns:a16="http://schemas.microsoft.com/office/drawing/2014/main" id="{84158480-3D08-14F8-C00C-C6CBEC88DEDF}"/>
              </a:ext>
            </a:extLst>
          </p:cNvPr>
          <p:cNvSpPr/>
          <p:nvPr/>
        </p:nvSpPr>
        <p:spPr>
          <a:xfrm>
            <a:off x="8599714" y="155721"/>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687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51</a:t>
            </a:fld>
            <a:endParaRPr lang="en-US" dirty="0">
              <a:solidFill>
                <a:schemeClr val="bg1">
                  <a:lumMod val="85000"/>
                </a:schemeClr>
              </a:solidFill>
            </a:endParaRPr>
          </a:p>
        </p:txBody>
      </p:sp>
      <p:sp>
        <p:nvSpPr>
          <p:cNvPr id="3" name="Rectangle 2"/>
          <p:cNvSpPr/>
          <p:nvPr/>
        </p:nvSpPr>
        <p:spPr>
          <a:xfrm>
            <a:off x="2514600" y="381000"/>
            <a:ext cx="6172200" cy="4401205"/>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a:ln/>
                <a:solidFill>
                  <a:schemeClr val="accent3"/>
                </a:solidFill>
              </a:rPr>
              <a:t>Now that the Gospels have been aligned where it seems they did not agree, let’s examine an area where they do agree about 12 hours after The Last Supper.</a:t>
            </a:r>
          </a:p>
        </p:txBody>
      </p:sp>
      <p:sp>
        <p:nvSpPr>
          <p:cNvPr id="4" name="Rectangle 3"/>
          <p:cNvSpPr/>
          <p:nvPr/>
        </p:nvSpPr>
        <p:spPr>
          <a:xfrm>
            <a:off x="2971800" y="4782205"/>
            <a:ext cx="5562600" cy="156966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200" b="1" cap="none" spc="0" dirty="0">
                <a:ln>
                  <a:solidFill>
                    <a:srgbClr val="00FF99"/>
                  </a:solidFill>
                </a:ln>
                <a:solidFill>
                  <a:schemeClr val="accent5">
                    <a:tint val="50000"/>
                    <a:satMod val="180000"/>
                  </a:schemeClr>
                </a:solidFill>
                <a:effectLst/>
                <a:latin typeface="Comic Sans MS" pitchFamily="66" charset="0"/>
              </a:rPr>
              <a:t>Topic: Do the Gospel writers agree a new day begins with sunset?</a:t>
            </a:r>
          </a:p>
        </p:txBody>
      </p:sp>
      <p:sp>
        <p:nvSpPr>
          <p:cNvPr id="5" name="Cloud 4">
            <a:extLst>
              <a:ext uri="{FF2B5EF4-FFF2-40B4-BE49-F238E27FC236}">
                <a16:creationId xmlns:a16="http://schemas.microsoft.com/office/drawing/2014/main" id="{7DD81A8D-DC3B-D130-CCDB-5299A1476F66}"/>
              </a:ext>
            </a:extLst>
          </p:cNvPr>
          <p:cNvSpPr/>
          <p:nvPr/>
        </p:nvSpPr>
        <p:spPr>
          <a:xfrm>
            <a:off x="8603343" y="17966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05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54000" y="90259"/>
            <a:ext cx="8305800" cy="762000"/>
          </a:xfrm>
        </p:spPr>
        <p:txBody>
          <a:bodyPr/>
          <a:lstStyle/>
          <a:p>
            <a:r>
              <a:rPr lang="en-US" dirty="0"/>
              <a:t>Where Do the Gospels Agree?</a:t>
            </a:r>
          </a:p>
        </p:txBody>
      </p:sp>
      <p:sp>
        <p:nvSpPr>
          <p:cNvPr id="7" name="Content Placeholder 6"/>
          <p:cNvSpPr>
            <a:spLocks noGrp="1"/>
          </p:cNvSpPr>
          <p:nvPr>
            <p:ph sz="quarter" idx="13"/>
          </p:nvPr>
        </p:nvSpPr>
        <p:spPr>
          <a:xfrm>
            <a:off x="304800" y="895352"/>
            <a:ext cx="8534400" cy="5700481"/>
          </a:xfrm>
        </p:spPr>
        <p:txBody>
          <a:bodyPr>
            <a:normAutofit fontScale="77500" lnSpcReduction="20000"/>
            <a:scene3d>
              <a:camera prst="orthographicFront"/>
              <a:lightRig rig="threePt" dir="t"/>
            </a:scene3d>
            <a:sp3d extrusionH="57150">
              <a:bevelT w="38100" h="38100" prst="angle"/>
            </a:sp3d>
          </a:bodyPr>
          <a:lstStyle/>
          <a:p>
            <a:pPr marL="45720" indent="0" algn="ctr">
              <a:buNone/>
            </a:pPr>
            <a:r>
              <a:rPr lang="en-US" sz="2600" b="1" dirty="0">
                <a:ln w="1905"/>
                <a:solidFill>
                  <a:schemeClr val="accent1"/>
                </a:solidFill>
                <a:effectLst>
                  <a:innerShdw blurRad="69850" dist="43180" dir="5400000">
                    <a:srgbClr val="000000">
                      <a:alpha val="65000"/>
                    </a:srgbClr>
                  </a:innerShdw>
                </a:effectLst>
              </a:rPr>
              <a:t>These FOUR testimonies all </a:t>
            </a:r>
            <a:r>
              <a:rPr lang="en-US" sz="2600" b="1" u="sng" dirty="0">
                <a:ln w="1905"/>
                <a:solidFill>
                  <a:schemeClr val="accent1"/>
                </a:solidFill>
                <a:effectLst>
                  <a:innerShdw blurRad="69850" dist="43180" dir="5400000">
                    <a:srgbClr val="000000">
                      <a:alpha val="65000"/>
                    </a:srgbClr>
                  </a:innerShdw>
                </a:effectLst>
              </a:rPr>
              <a:t>follow</a:t>
            </a:r>
            <a:r>
              <a:rPr lang="en-US" sz="2600" b="1" dirty="0">
                <a:ln w="1905"/>
                <a:solidFill>
                  <a:schemeClr val="accent1"/>
                </a:solidFill>
                <a:effectLst>
                  <a:innerShdw blurRad="69850" dist="43180" dir="5400000">
                    <a:srgbClr val="000000">
                      <a:alpha val="65000"/>
                    </a:srgbClr>
                  </a:innerShdw>
                </a:effectLst>
              </a:rPr>
              <a:t> the events of the Last Supper.  </a:t>
            </a:r>
            <a:r>
              <a:rPr lang="en-US" sz="2600" b="1" dirty="0">
                <a:ln w="1905"/>
                <a:solidFill>
                  <a:srgbClr val="7030A0"/>
                </a:solidFill>
                <a:effectLst>
                  <a:innerShdw blurRad="69850" dist="43180" dir="5400000">
                    <a:srgbClr val="000000">
                      <a:alpha val="65000"/>
                    </a:srgbClr>
                  </a:innerShdw>
                </a:effectLst>
              </a:rPr>
              <a:t>Typically, the Passover meal would be eaten the “night” of </a:t>
            </a:r>
            <a:br>
              <a:rPr lang="en-US" sz="2600" b="1" dirty="0">
                <a:ln w="1905"/>
                <a:solidFill>
                  <a:srgbClr val="7030A0"/>
                </a:solidFill>
                <a:effectLst>
                  <a:innerShdw blurRad="69850" dist="43180" dir="5400000">
                    <a:srgbClr val="000000">
                      <a:alpha val="65000"/>
                    </a:srgbClr>
                  </a:innerShdw>
                </a:effectLst>
              </a:rPr>
            </a:br>
            <a:r>
              <a:rPr lang="en-US" sz="2600" b="1" dirty="0">
                <a:ln w="1905"/>
                <a:solidFill>
                  <a:srgbClr val="7030A0"/>
                </a:solidFill>
                <a:effectLst>
                  <a:innerShdw blurRad="69850" dist="43180" dir="5400000">
                    <a:srgbClr val="000000">
                      <a:alpha val="65000"/>
                    </a:srgbClr>
                  </a:innerShdw>
                </a:effectLst>
              </a:rPr>
              <a:t>Abib 14.  By that time </a:t>
            </a:r>
            <a:r>
              <a:rPr lang="en-US" sz="2600" b="1" dirty="0">
                <a:ln w="1905"/>
                <a:solidFill>
                  <a:srgbClr val="0070C0"/>
                </a:solidFill>
                <a:effectLst>
                  <a:innerShdw blurRad="69850" dist="43180" dir="5400000">
                    <a:srgbClr val="000000">
                      <a:alpha val="65000"/>
                    </a:srgbClr>
                  </a:innerShdw>
                </a:effectLst>
              </a:rPr>
              <a:t>Yahusha</a:t>
            </a:r>
            <a:r>
              <a:rPr lang="en-US" sz="2600" b="1" dirty="0">
                <a:ln w="1905"/>
                <a:solidFill>
                  <a:srgbClr val="7030A0"/>
                </a:solidFill>
                <a:effectLst>
                  <a:innerShdw blurRad="69850" dist="43180" dir="5400000">
                    <a:srgbClr val="000000">
                      <a:alpha val="65000"/>
                    </a:srgbClr>
                  </a:innerShdw>
                </a:effectLst>
              </a:rPr>
              <a:t> </a:t>
            </a:r>
            <a:r>
              <a:rPr lang="en-US" sz="2600" b="1" u="sng" dirty="0">
                <a:ln w="1905"/>
                <a:solidFill>
                  <a:srgbClr val="7030A0"/>
                </a:solidFill>
                <a:effectLst>
                  <a:innerShdw blurRad="69850" dist="43180" dir="5400000">
                    <a:srgbClr val="000000">
                      <a:alpha val="65000"/>
                    </a:srgbClr>
                  </a:innerShdw>
                </a:effectLst>
              </a:rPr>
              <a:t>had laid down</a:t>
            </a:r>
            <a:r>
              <a:rPr lang="en-US" sz="2600" b="1" dirty="0">
                <a:ln w="1905"/>
                <a:solidFill>
                  <a:srgbClr val="7030A0"/>
                </a:solidFill>
                <a:effectLst>
                  <a:innerShdw blurRad="69850" dist="43180" dir="5400000">
                    <a:srgbClr val="000000">
                      <a:alpha val="65000"/>
                    </a:srgbClr>
                  </a:innerShdw>
                </a:effectLst>
              </a:rPr>
              <a:t> His life.</a:t>
            </a:r>
            <a:endParaRPr lang="en-US" sz="2600" dirty="0">
              <a:solidFill>
                <a:srgbClr val="7030A0"/>
              </a:solidFill>
            </a:endParaRPr>
          </a:p>
          <a:p>
            <a:pPr marL="45720" indent="0">
              <a:buNone/>
            </a:pPr>
            <a:r>
              <a:rPr lang="en-US" b="1" dirty="0">
                <a:solidFill>
                  <a:srgbClr val="0070C0"/>
                </a:solidFill>
              </a:rPr>
              <a:t>Matt 27:57-58  </a:t>
            </a:r>
            <a:r>
              <a:rPr lang="en-US" dirty="0"/>
              <a:t>When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even was come</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there came a rich man of </a:t>
            </a:r>
            <a:br>
              <a:rPr lang="en-US" sz="2400" dirty="0"/>
            </a:br>
            <a:r>
              <a:rPr lang="en-US" sz="2400" dirty="0"/>
              <a:t>Arimathaea, named Joseph, who also himself was </a:t>
            </a:r>
            <a:r>
              <a:rPr lang="en-US" sz="2400" b="1" dirty="0">
                <a:solidFill>
                  <a:srgbClr val="0070C0"/>
                </a:solidFill>
              </a:rPr>
              <a:t>Yahusha’s</a:t>
            </a:r>
            <a:r>
              <a:rPr lang="en-US" sz="2400" dirty="0"/>
              <a:t> disciple: </a:t>
            </a:r>
            <a:br>
              <a:rPr lang="en-US" sz="2400" dirty="0"/>
            </a:br>
            <a:r>
              <a:rPr lang="en-US" sz="2300" b="1" dirty="0">
                <a:solidFill>
                  <a:srgbClr val="0070C0"/>
                </a:solidFill>
              </a:rPr>
              <a:t>58</a:t>
            </a:r>
            <a:r>
              <a:rPr lang="en-US" sz="2400" dirty="0"/>
              <a:t> </a:t>
            </a:r>
            <a:r>
              <a:rPr lang="en-US" dirty="0"/>
              <a:t> He went to Pilate, and begged the body of </a:t>
            </a:r>
            <a:r>
              <a:rPr lang="en-US" b="1" dirty="0">
                <a:solidFill>
                  <a:srgbClr val="0070C0"/>
                </a:solidFill>
              </a:rPr>
              <a:t>Yahusha</a:t>
            </a:r>
            <a:r>
              <a:rPr lang="en-US" dirty="0">
                <a:solidFill>
                  <a:srgbClr val="0070C0"/>
                </a:solidFill>
              </a:rPr>
              <a:t>.</a:t>
            </a:r>
          </a:p>
          <a:p>
            <a:pPr marL="45720" indent="0">
              <a:buNone/>
            </a:pPr>
            <a:r>
              <a:rPr lang="en-US" sz="800" dirty="0">
                <a:solidFill>
                  <a:srgbClr val="0070C0"/>
                </a:solidFill>
              </a:rPr>
              <a:t>  </a:t>
            </a:r>
          </a:p>
          <a:p>
            <a:pPr marL="45720" indent="0">
              <a:buNone/>
            </a:pPr>
            <a:r>
              <a:rPr lang="en-US" sz="2400" b="1" dirty="0">
                <a:solidFill>
                  <a:srgbClr val="0070C0"/>
                </a:solidFill>
                <a:effectLst>
                  <a:glow rad="165100">
                    <a:srgbClr val="FFFF00">
                      <a:alpha val="75000"/>
                    </a:srgbClr>
                  </a:glow>
                </a:effectLst>
              </a:rPr>
              <a:t>Mark 15:42-43</a:t>
            </a:r>
            <a:r>
              <a:rPr lang="en-US" sz="2400" b="1" dirty="0">
                <a:solidFill>
                  <a:srgbClr val="0070C0"/>
                </a:solidFill>
              </a:rPr>
              <a:t>  </a:t>
            </a:r>
            <a:r>
              <a:rPr lang="en-US" sz="2400" dirty="0"/>
              <a:t>And now when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even was come, </a:t>
            </a:r>
            <a:r>
              <a:rPr lang="en-US" sz="2400" dirty="0"/>
              <a:t>because </a:t>
            </a:r>
            <a:r>
              <a:rPr lang="en-US" sz="2400" b="1" dirty="0">
                <a:ln w="1905"/>
                <a:solidFill>
                  <a:srgbClr val="7030A0"/>
                </a:solidFill>
                <a:effectLst>
                  <a:innerShdw blurRad="69850" dist="43180" dir="5400000">
                    <a:srgbClr val="000000">
                      <a:alpha val="65000"/>
                    </a:srgbClr>
                  </a:innerShdw>
                </a:effectLst>
              </a:rPr>
              <a:t>it was the preparation</a:t>
            </a:r>
            <a:r>
              <a:rPr lang="en-US" sz="2400" dirty="0"/>
              <a:t> </a:t>
            </a:r>
            <a:r>
              <a:rPr lang="en-US" sz="2000" dirty="0">
                <a:solidFill>
                  <a:srgbClr val="7030A0"/>
                </a:solidFill>
              </a:rPr>
              <a:t>[Abib 14], </a:t>
            </a:r>
            <a:r>
              <a:rPr lang="en-US" sz="2400" dirty="0"/>
              <a:t>that is, the day </a:t>
            </a:r>
            <a:r>
              <a:rPr lang="en-US" sz="2400" b="1" u="sng" dirty="0">
                <a:solidFill>
                  <a:srgbClr val="7030A0"/>
                </a:solidFill>
                <a:latin typeface="Footlight MT Light" panose="0204060206030A020304" pitchFamily="18" charset="0"/>
              </a:rPr>
              <a:t>BEFORE</a:t>
            </a:r>
            <a:r>
              <a:rPr lang="en-US" sz="2000" b="1" dirty="0">
                <a:solidFill>
                  <a:srgbClr val="0070C0"/>
                </a:solidFill>
              </a:rPr>
              <a:t> </a:t>
            </a:r>
            <a:r>
              <a:rPr lang="en-US" sz="2400" dirty="0"/>
              <a:t>the </a:t>
            </a:r>
            <a:r>
              <a:rPr lang="en-US" sz="2000" dirty="0"/>
              <a:t>[high] </a:t>
            </a:r>
            <a:r>
              <a:rPr lang="en-US" sz="2400" dirty="0"/>
              <a:t>sabbath </a:t>
            </a:r>
            <a:r>
              <a:rPr lang="en-US" sz="2000" dirty="0">
                <a:solidFill>
                  <a:srgbClr val="7030A0"/>
                </a:solidFill>
              </a:rPr>
              <a:t>[of the 15</a:t>
            </a:r>
            <a:r>
              <a:rPr lang="en-US" sz="2000" baseline="30000" dirty="0">
                <a:solidFill>
                  <a:srgbClr val="7030A0"/>
                </a:solidFill>
              </a:rPr>
              <a:t>th</a:t>
            </a:r>
            <a:r>
              <a:rPr lang="en-US" sz="2000" dirty="0">
                <a:solidFill>
                  <a:srgbClr val="7030A0"/>
                </a:solidFill>
              </a:rPr>
              <a:t>],  </a:t>
            </a:r>
          </a:p>
          <a:p>
            <a:pPr marL="45720" indent="0">
              <a:buNone/>
            </a:pPr>
            <a:r>
              <a:rPr lang="en-US" b="1" dirty="0">
                <a:solidFill>
                  <a:srgbClr val="0070C0"/>
                </a:solidFill>
              </a:rPr>
              <a:t>43</a:t>
            </a:r>
            <a:r>
              <a:rPr lang="en-US" dirty="0"/>
              <a:t> Joseph of Arimathaea, an </a:t>
            </a:r>
            <a:r>
              <a:rPr lang="en-US" dirty="0" err="1"/>
              <a:t>honourable</a:t>
            </a:r>
            <a:r>
              <a:rPr lang="en-US" dirty="0"/>
              <a:t> </a:t>
            </a:r>
            <a:r>
              <a:rPr lang="en-US" dirty="0" err="1"/>
              <a:t>counseller</a:t>
            </a:r>
            <a:r>
              <a:rPr lang="en-US" dirty="0"/>
              <a:t>, which also waited for the kingdom of </a:t>
            </a:r>
            <a:r>
              <a:rPr lang="en-US" dirty="0">
                <a:solidFill>
                  <a:srgbClr val="0070C0"/>
                </a:solidFill>
              </a:rPr>
              <a:t>Yahuah, </a:t>
            </a:r>
            <a:r>
              <a:rPr lang="en-US" dirty="0"/>
              <a:t>came, and went in boldly unto Pilate, and craved the body </a:t>
            </a:r>
            <a:br>
              <a:rPr lang="en-US" dirty="0"/>
            </a:br>
            <a:r>
              <a:rPr lang="en-US" dirty="0"/>
              <a:t>of</a:t>
            </a:r>
            <a:r>
              <a:rPr lang="en-US" sz="1800" b="1" dirty="0">
                <a:solidFill>
                  <a:srgbClr val="0070C0"/>
                </a:solidFill>
              </a:rPr>
              <a:t> Yahusha</a:t>
            </a:r>
            <a:r>
              <a:rPr lang="en-US" sz="1800" dirty="0">
                <a:solidFill>
                  <a:srgbClr val="0070C0"/>
                </a:solidFill>
              </a:rPr>
              <a:t>. </a:t>
            </a:r>
            <a:r>
              <a:rPr lang="en-US" sz="1600" dirty="0">
                <a:solidFill>
                  <a:srgbClr val="CC3300"/>
                </a:solidFill>
                <a:effectLst>
                  <a:glow rad="127000">
                    <a:srgbClr val="FFFF00">
                      <a:alpha val="61000"/>
                    </a:srgbClr>
                  </a:glow>
                </a:effectLst>
              </a:rPr>
              <a:t>(Note:  Sunset day-start is completely obliterated in verse 42!)</a:t>
            </a:r>
            <a:endParaRPr lang="en-US" sz="1400" b="1" dirty="0">
              <a:effectLst>
                <a:glow rad="127000">
                  <a:srgbClr val="FFFF00">
                    <a:alpha val="61000"/>
                  </a:srgbClr>
                </a:glow>
              </a:effectLst>
            </a:endParaRPr>
          </a:p>
          <a:p>
            <a:endParaRPr lang="en-US" sz="1200" dirty="0"/>
          </a:p>
          <a:p>
            <a:pPr marL="45720" indent="0">
              <a:buNone/>
            </a:pPr>
            <a:r>
              <a:rPr lang="en-US" b="1" dirty="0">
                <a:solidFill>
                  <a:srgbClr val="0070C0"/>
                </a:solidFill>
              </a:rPr>
              <a:t>Luke 23:54-55  </a:t>
            </a:r>
            <a:r>
              <a:rPr lang="en-US" dirty="0"/>
              <a:t>And </a:t>
            </a:r>
            <a:r>
              <a:rPr lang="en-US" b="1" dirty="0">
                <a:ln w="1905"/>
                <a:solidFill>
                  <a:srgbClr val="7030A0"/>
                </a:solidFill>
                <a:effectLst>
                  <a:innerShdw blurRad="69850" dist="43180" dir="5400000">
                    <a:srgbClr val="000000">
                      <a:alpha val="65000"/>
                    </a:srgbClr>
                  </a:innerShdw>
                </a:effectLst>
              </a:rPr>
              <a:t>that day was </a:t>
            </a:r>
            <a:r>
              <a:rPr lang="en-US" b="1" u="sng" dirty="0">
                <a:ln w="1905"/>
                <a:solidFill>
                  <a:srgbClr val="7030A0"/>
                </a:solidFill>
                <a:effectLst>
                  <a:innerShdw blurRad="69850" dist="43180" dir="5400000">
                    <a:srgbClr val="000000">
                      <a:alpha val="65000"/>
                    </a:srgbClr>
                  </a:innerShdw>
                </a:effectLst>
              </a:rPr>
              <a:t>the</a:t>
            </a:r>
            <a:r>
              <a:rPr lang="en-US" b="1" dirty="0">
                <a:ln w="1905"/>
                <a:solidFill>
                  <a:srgbClr val="7030A0"/>
                </a:solidFill>
                <a:effectLst>
                  <a:innerShdw blurRad="69850" dist="43180" dir="5400000">
                    <a:srgbClr val="000000">
                      <a:alpha val="65000"/>
                    </a:srgbClr>
                  </a:innerShdw>
                </a:effectLst>
              </a:rPr>
              <a:t> p</a:t>
            </a:r>
            <a:r>
              <a:rPr lang="en-US" b="1" u="sng" dirty="0">
                <a:ln w="1905"/>
                <a:solidFill>
                  <a:srgbClr val="7030A0"/>
                </a:solidFill>
                <a:effectLst>
                  <a:innerShdw blurRad="69850" dist="43180" dir="5400000">
                    <a:srgbClr val="000000">
                      <a:alpha val="65000"/>
                    </a:srgbClr>
                  </a:innerShdw>
                </a:effectLst>
              </a:rPr>
              <a:t>re</a:t>
            </a:r>
            <a:r>
              <a:rPr lang="en-US" b="1" dirty="0">
                <a:ln w="1905"/>
                <a:solidFill>
                  <a:srgbClr val="7030A0"/>
                </a:solidFill>
                <a:effectLst>
                  <a:innerShdw blurRad="69850" dist="43180" dir="5400000">
                    <a:srgbClr val="000000">
                      <a:alpha val="65000"/>
                    </a:srgbClr>
                  </a:innerShdw>
                </a:effectLst>
              </a:rPr>
              <a:t>p</a:t>
            </a:r>
            <a:r>
              <a:rPr lang="en-US" b="1" u="sng" dirty="0">
                <a:ln w="1905"/>
                <a:solidFill>
                  <a:srgbClr val="7030A0"/>
                </a:solidFill>
                <a:effectLst>
                  <a:innerShdw blurRad="69850" dist="43180" dir="5400000">
                    <a:srgbClr val="000000">
                      <a:alpha val="65000"/>
                    </a:srgbClr>
                  </a:innerShdw>
                </a:effectLst>
              </a:rPr>
              <a:t>aration </a:t>
            </a:r>
            <a:br>
              <a:rPr lang="en-US" b="1" dirty="0">
                <a:ln w="1905"/>
                <a:solidFill>
                  <a:srgbClr val="7030A0"/>
                </a:solidFill>
                <a:effectLst>
                  <a:innerShdw blurRad="69850" dist="43180" dir="5400000">
                    <a:srgbClr val="000000">
                      <a:alpha val="65000"/>
                    </a:srgbClr>
                  </a:innerShdw>
                </a:effectLst>
              </a:rPr>
            </a:br>
            <a:r>
              <a:rPr lang="en-US" sz="1700" dirty="0">
                <a:solidFill>
                  <a:srgbClr val="7030A0"/>
                </a:solidFill>
              </a:rPr>
              <a:t>[Abib 14], </a:t>
            </a:r>
            <a:r>
              <a:rPr lang="en-US" dirty="0"/>
              <a:t>and the sabbath </a:t>
            </a:r>
            <a:r>
              <a:rPr lang="en-US" b="1" dirty="0">
                <a:effectLst>
                  <a:outerShdw blurRad="50800" dist="50800" dir="5400000" algn="ctr" rotWithShape="0">
                    <a:srgbClr val="FF0000"/>
                  </a:outerShdw>
                </a:effectLst>
              </a:rPr>
              <a:t>drew on.  </a:t>
            </a:r>
            <a:r>
              <a:rPr lang="en-US" b="1" dirty="0">
                <a:solidFill>
                  <a:srgbClr val="0070C0"/>
                </a:solidFill>
              </a:rPr>
              <a:t>55</a:t>
            </a:r>
            <a:r>
              <a:rPr lang="en-US" dirty="0"/>
              <a:t> And the women </a:t>
            </a:r>
            <a:br>
              <a:rPr lang="en-US" dirty="0"/>
            </a:br>
            <a:r>
              <a:rPr lang="en-US" dirty="0"/>
              <a:t>also, which came with him from Galilee, followed after, </a:t>
            </a:r>
            <a:br>
              <a:rPr lang="en-US" dirty="0"/>
            </a:br>
            <a:r>
              <a:rPr lang="en-US" dirty="0"/>
              <a:t>and beheld the sepulchre, and how his body was laid. </a:t>
            </a:r>
          </a:p>
          <a:p>
            <a:pPr marL="45720" indent="0">
              <a:buNone/>
            </a:pPr>
            <a:endParaRPr lang="en-US" sz="800" b="1" dirty="0">
              <a:solidFill>
                <a:srgbClr val="0070C0"/>
              </a:solidFill>
            </a:endParaRPr>
          </a:p>
          <a:p>
            <a:pPr marL="45720" indent="0">
              <a:buNone/>
            </a:pPr>
            <a:r>
              <a:rPr lang="en-US" b="1" dirty="0">
                <a:solidFill>
                  <a:srgbClr val="0070C0"/>
                </a:solidFill>
              </a:rPr>
              <a:t>John 19:31 </a:t>
            </a:r>
            <a:r>
              <a:rPr lang="en-US" dirty="0"/>
              <a:t> The Jews therefore, because </a:t>
            </a:r>
            <a:r>
              <a:rPr lang="en-US" b="1" dirty="0">
                <a:ln w="1905"/>
                <a:solidFill>
                  <a:srgbClr val="7030A0"/>
                </a:solidFill>
                <a:effectLst>
                  <a:innerShdw blurRad="69850" dist="43180" dir="5400000">
                    <a:srgbClr val="000000">
                      <a:alpha val="65000"/>
                    </a:srgbClr>
                  </a:innerShdw>
                </a:effectLst>
              </a:rPr>
              <a:t>it was </a:t>
            </a:r>
            <a:r>
              <a:rPr lang="en-US" b="1" u="sng" dirty="0">
                <a:ln w="1905"/>
                <a:solidFill>
                  <a:srgbClr val="7030A0"/>
                </a:solidFill>
                <a:effectLst>
                  <a:innerShdw blurRad="69850" dist="43180" dir="5400000">
                    <a:srgbClr val="000000">
                      <a:alpha val="65000"/>
                    </a:srgbClr>
                  </a:innerShdw>
                </a:effectLst>
              </a:rPr>
              <a:t>the</a:t>
            </a:r>
            <a:r>
              <a:rPr lang="en-US" b="1" dirty="0">
                <a:ln w="1905"/>
                <a:solidFill>
                  <a:srgbClr val="7030A0"/>
                </a:solidFill>
                <a:effectLst>
                  <a:innerShdw blurRad="69850" dist="43180" dir="5400000">
                    <a:srgbClr val="000000">
                      <a:alpha val="65000"/>
                    </a:srgbClr>
                  </a:innerShdw>
                </a:effectLst>
              </a:rPr>
              <a:t> </a:t>
            </a:r>
            <a:br>
              <a:rPr lang="en-US" b="1" dirty="0">
                <a:ln w="1905"/>
                <a:solidFill>
                  <a:srgbClr val="7030A0"/>
                </a:solidFill>
                <a:effectLst>
                  <a:innerShdw blurRad="69850" dist="43180" dir="5400000">
                    <a:srgbClr val="000000">
                      <a:alpha val="65000"/>
                    </a:srgbClr>
                  </a:innerShdw>
                </a:effectLst>
              </a:rPr>
            </a:br>
            <a:r>
              <a:rPr lang="en-US" b="1" dirty="0">
                <a:ln w="1905"/>
                <a:solidFill>
                  <a:srgbClr val="7030A0"/>
                </a:solidFill>
                <a:effectLst>
                  <a:innerShdw blurRad="69850" dist="43180" dir="5400000">
                    <a:srgbClr val="000000">
                      <a:alpha val="65000"/>
                    </a:srgbClr>
                  </a:innerShdw>
                </a:effectLst>
              </a:rPr>
              <a:t>p</a:t>
            </a:r>
            <a:r>
              <a:rPr lang="en-US" b="1" u="sng" dirty="0">
                <a:ln w="1905"/>
                <a:solidFill>
                  <a:srgbClr val="7030A0"/>
                </a:solidFill>
                <a:effectLst>
                  <a:innerShdw blurRad="69850" dist="43180" dir="5400000">
                    <a:srgbClr val="000000">
                      <a:alpha val="65000"/>
                    </a:srgbClr>
                  </a:innerShdw>
                </a:effectLst>
              </a:rPr>
              <a:t>re</a:t>
            </a:r>
            <a:r>
              <a:rPr lang="en-US" b="1" dirty="0">
                <a:ln w="1905"/>
                <a:solidFill>
                  <a:srgbClr val="7030A0"/>
                </a:solidFill>
                <a:effectLst>
                  <a:innerShdw blurRad="69850" dist="43180" dir="5400000">
                    <a:srgbClr val="000000">
                      <a:alpha val="65000"/>
                    </a:srgbClr>
                  </a:innerShdw>
                </a:effectLst>
              </a:rPr>
              <a:t>p</a:t>
            </a:r>
            <a:r>
              <a:rPr lang="en-US" b="1" u="sng" dirty="0">
                <a:ln w="1905"/>
                <a:solidFill>
                  <a:srgbClr val="7030A0"/>
                </a:solidFill>
                <a:effectLst>
                  <a:innerShdw blurRad="69850" dist="43180" dir="5400000">
                    <a:srgbClr val="000000">
                      <a:alpha val="65000"/>
                    </a:srgbClr>
                  </a:innerShdw>
                </a:effectLst>
              </a:rPr>
              <a:t>aration</a:t>
            </a:r>
            <a:r>
              <a:rPr lang="en-US" b="1" dirty="0">
                <a:ln w="1905"/>
                <a:solidFill>
                  <a:srgbClr val="7030A0"/>
                </a:solidFill>
                <a:effectLst>
                  <a:innerShdw blurRad="69850" dist="43180" dir="5400000">
                    <a:srgbClr val="000000">
                      <a:alpha val="65000"/>
                    </a:srgbClr>
                  </a:innerShdw>
                </a:effectLst>
              </a:rPr>
              <a:t> </a:t>
            </a:r>
            <a:r>
              <a:rPr lang="en-US" sz="1800" dirty="0">
                <a:solidFill>
                  <a:srgbClr val="7030A0"/>
                </a:solidFill>
              </a:rPr>
              <a:t>[Abib 14], </a:t>
            </a:r>
            <a:r>
              <a:rPr lang="en-US" dirty="0"/>
              <a:t>that the bodies should not remain </a:t>
            </a:r>
            <a:br>
              <a:rPr lang="en-US" dirty="0"/>
            </a:br>
            <a:r>
              <a:rPr lang="en-US" dirty="0"/>
              <a:t>upon the cross </a:t>
            </a:r>
            <a:r>
              <a:rPr lang="en-US" sz="1800" dirty="0"/>
              <a:t>[tree] </a:t>
            </a:r>
            <a:r>
              <a:rPr lang="en-US" dirty="0"/>
              <a:t>on the sabbath day </a:t>
            </a:r>
            <a:r>
              <a:rPr lang="en-US" sz="1800" dirty="0">
                <a:solidFill>
                  <a:srgbClr val="7030A0"/>
                </a:solidFill>
              </a:rPr>
              <a:t>[Abib 15], </a:t>
            </a:r>
            <a:r>
              <a:rPr lang="en-US" dirty="0"/>
              <a:t>(</a:t>
            </a:r>
            <a:r>
              <a:rPr lang="en-US" u="sng" dirty="0"/>
              <a:t>for that </a:t>
            </a:r>
            <a:br>
              <a:rPr lang="en-US" u="sng" dirty="0"/>
            </a:br>
            <a:r>
              <a:rPr lang="en-US" u="sng" dirty="0"/>
              <a:t>sabbath da</a:t>
            </a:r>
            <a:r>
              <a:rPr lang="en-US" dirty="0"/>
              <a:t>y </a:t>
            </a:r>
            <a:r>
              <a:rPr lang="en-US" u="sng" dirty="0"/>
              <a:t>was an hi</a:t>
            </a:r>
            <a:r>
              <a:rPr lang="en-US" dirty="0"/>
              <a:t>g</a:t>
            </a:r>
            <a:r>
              <a:rPr lang="en-US" u="sng" dirty="0"/>
              <a:t>h da</a:t>
            </a:r>
            <a:r>
              <a:rPr lang="en-US" dirty="0"/>
              <a:t>y,) besought Pilate that </a:t>
            </a:r>
            <a:br>
              <a:rPr lang="en-US" dirty="0"/>
            </a:br>
            <a:r>
              <a:rPr lang="en-US" dirty="0"/>
              <a:t>their legs might be broken, and that they might be taken away.   </a:t>
            </a:r>
            <a:r>
              <a:rPr lang="en-US" sz="1500" i="1" dirty="0"/>
              <a:t>KJV</a:t>
            </a:r>
            <a:endParaRPr lang="en-US" dirty="0"/>
          </a:p>
        </p:txBody>
      </p:sp>
      <p:pic>
        <p:nvPicPr>
          <p:cNvPr id="1027" name="Picture 3" descr="C:\Users\Rae\Desktop\gospel book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9968" y="3881672"/>
            <a:ext cx="2749232" cy="1890481"/>
          </a:xfrm>
          <a:prstGeom prst="rect">
            <a:avLst/>
          </a:prstGeom>
          <a:ln w="7620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2"/>
          </p:nvPr>
        </p:nvSpPr>
        <p:spPr>
          <a:xfrm>
            <a:off x="7239000" y="6400800"/>
            <a:ext cx="1828800" cy="365125"/>
          </a:xfrm>
        </p:spPr>
        <p:txBody>
          <a:bodyPr/>
          <a:lstStyle/>
          <a:p>
            <a:fld id="{D18E6382-2566-492A-A2A1-417678E32A52}" type="slidenum">
              <a:rPr lang="en-US" smtClean="0"/>
              <a:t>52</a:t>
            </a:fld>
            <a:endParaRPr lang="en-US" dirty="0"/>
          </a:p>
        </p:txBody>
      </p:sp>
      <p:sp>
        <p:nvSpPr>
          <p:cNvPr id="2" name="Rectangle 1"/>
          <p:cNvSpPr/>
          <p:nvPr/>
        </p:nvSpPr>
        <p:spPr>
          <a:xfrm>
            <a:off x="404921" y="6291945"/>
            <a:ext cx="8229600" cy="430887"/>
          </a:xfrm>
          <a:prstGeom prst="rect">
            <a:avLst/>
          </a:prstGeom>
          <a:solidFill>
            <a:schemeClr val="accent4">
              <a:lumMod val="20000"/>
              <a:lumOff val="80000"/>
              <a:alpha val="45000"/>
            </a:schemeClr>
          </a:solidFill>
          <a:ln w="38100">
            <a:solidFill>
              <a:schemeClr val="accent1"/>
            </a:solidFill>
          </a:ln>
          <a:scene3d>
            <a:camera prst="orthographicFront"/>
            <a:lightRig rig="threePt" dir="t"/>
          </a:scene3d>
          <a:sp3d>
            <a:bevelT/>
          </a:sp3d>
        </p:spPr>
        <p:txBody>
          <a:bodyPr wrap="square" lIns="91440" tIns="45720" rIns="91440" bIns="45720">
            <a:spAutoFit/>
            <a:sp3d extrusionH="57150">
              <a:bevelT w="38100" h="38100"/>
            </a:sp3d>
          </a:bodyPr>
          <a:lstStyle/>
          <a:p>
            <a:pPr algn="ctr"/>
            <a:r>
              <a:rPr lang="en-US" sz="2200" b="1" cap="none" spc="0" dirty="0">
                <a:ln w="1905"/>
                <a:solidFill>
                  <a:schemeClr val="accent1"/>
                </a:solidFill>
                <a:effectLst>
                  <a:innerShdw blurRad="69850" dist="43180" dir="5400000">
                    <a:srgbClr val="000000">
                      <a:alpha val="65000"/>
                    </a:srgbClr>
                  </a:innerShdw>
                </a:effectLst>
              </a:rPr>
              <a:t>What does this information have to do with the Last Supper?</a:t>
            </a:r>
          </a:p>
        </p:txBody>
      </p:sp>
      <p:pic>
        <p:nvPicPr>
          <p:cNvPr id="9" name="Picture 5" descr="C:\Users\Rae\Desktop\thunbs up.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9600" y="2749643"/>
            <a:ext cx="941295" cy="1193710"/>
          </a:xfrm>
          <a:prstGeom prst="rect">
            <a:avLst/>
          </a:prstGeom>
          <a:noFill/>
          <a:ln>
            <a:noFill/>
          </a:ln>
          <a:effectLst>
            <a:glow rad="228600">
              <a:schemeClr val="accent4">
                <a:satMod val="175000"/>
                <a:alpha val="40000"/>
              </a:schemeClr>
            </a:glow>
            <a:outerShdw blurRad="190500" dist="228600" dir="2700000" algn="ctr">
              <a:srgbClr val="000000">
                <a:alpha val="30000"/>
              </a:srgbClr>
            </a:outerShdw>
            <a:softEdge rad="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un 2">
            <a:extLst>
              <a:ext uri="{FF2B5EF4-FFF2-40B4-BE49-F238E27FC236}">
                <a16:creationId xmlns:a16="http://schemas.microsoft.com/office/drawing/2014/main" id="{FA648CD2-A576-AB9E-178A-420F939AE88D}"/>
              </a:ext>
            </a:extLst>
          </p:cNvPr>
          <p:cNvSpPr/>
          <p:nvPr/>
        </p:nvSpPr>
        <p:spPr>
          <a:xfrm>
            <a:off x="8559800" y="234662"/>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521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1000"/>
                                        <p:tgtEl>
                                          <p:spTgt spid="7">
                                            <p:txEl>
                                              <p:pRg st="6" end="6"/>
                                            </p:txEl>
                                          </p:spTgt>
                                        </p:tgtEl>
                                      </p:cBhvr>
                                    </p:animEffect>
                                    <p:anim calcmode="lin" valueType="num">
                                      <p:cBhvr>
                                        <p:cTn id="1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1000"/>
                                        <p:tgtEl>
                                          <p:spTgt spid="7">
                                            <p:txEl>
                                              <p:pRg st="8" end="8"/>
                                            </p:txEl>
                                          </p:spTgt>
                                        </p:tgtEl>
                                      </p:cBhvr>
                                    </p:animEffect>
                                    <p:anim calcmode="lin" valueType="num">
                                      <p:cBhvr>
                                        <p:cTn id="2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8" name="Straight Arrow Connector 57"/>
          <p:cNvCxnSpPr/>
          <p:nvPr/>
        </p:nvCxnSpPr>
        <p:spPr>
          <a:xfrm flipH="1">
            <a:off x="4746200" y="2600385"/>
            <a:ext cx="130600" cy="981015"/>
          </a:xfrm>
          <a:prstGeom prst="straightConnector1">
            <a:avLst/>
          </a:prstGeom>
          <a:ln w="28575">
            <a:solidFill>
              <a:schemeClr val="accent3">
                <a:lumMod val="7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593800" y="2044987"/>
            <a:ext cx="130600" cy="1536413"/>
          </a:xfrm>
          <a:prstGeom prst="straightConnector1">
            <a:avLst/>
          </a:prstGeom>
          <a:ln w="28575">
            <a:solidFill>
              <a:schemeClr val="accent3">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2880" y="4136926"/>
            <a:ext cx="3022600" cy="338554"/>
          </a:xfrm>
          <a:prstGeom prst="rect">
            <a:avLst/>
          </a:prstGeom>
          <a:solidFill>
            <a:srgbClr val="002060"/>
          </a:solidFill>
          <a:scene3d>
            <a:camera prst="orthographicFront"/>
            <a:lightRig rig="threePt" dir="t"/>
          </a:scene3d>
          <a:sp3d>
            <a:bevelT w="152400" h="50800" prst="softRound"/>
          </a:sp3d>
        </p:spPr>
        <p:txBody>
          <a:bodyPr wrap="square" rtlCol="0">
            <a:spAutoFit/>
          </a:bodyPr>
          <a:lstStyle/>
          <a:p>
            <a:pPr algn="ctr"/>
            <a:r>
              <a:rPr lang="en-US" sz="1600" b="1" dirty="0">
                <a:solidFill>
                  <a:srgbClr val="FF00FF"/>
                </a:solidFill>
                <a:effectLst>
                  <a:glow rad="127000">
                    <a:srgbClr val="FFFF00"/>
                  </a:glow>
                </a:effectLst>
              </a:rPr>
              <a:t>1. DAWN begins Passover Day </a:t>
            </a:r>
          </a:p>
        </p:txBody>
      </p:sp>
      <p:cxnSp>
        <p:nvCxnSpPr>
          <p:cNvPr id="18" name="Straight Connector 17"/>
          <p:cNvCxnSpPr/>
          <p:nvPr/>
        </p:nvCxnSpPr>
        <p:spPr>
          <a:xfrm>
            <a:off x="4007249" y="3352800"/>
            <a:ext cx="18288" cy="2438400"/>
          </a:xfrm>
          <a:prstGeom prst="line">
            <a:avLst/>
          </a:prstGeom>
          <a:ln w="57150">
            <a:solidFill>
              <a:srgbClr val="0070C0"/>
            </a:solidFill>
            <a:headEnd type="oval" w="med" len="med"/>
            <a:tailEnd type="oval" w="med" len="med"/>
          </a:ln>
          <a:effectLst>
            <a:glow rad="1016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 y="228600"/>
            <a:ext cx="8915400" cy="762000"/>
          </a:xfrm>
        </p:spPr>
        <p:txBody>
          <a:bodyPr/>
          <a:lstStyle/>
          <a:p>
            <a:r>
              <a:rPr lang="en-US" sz="4000" dirty="0">
                <a:solidFill>
                  <a:srgbClr val="009999"/>
                </a:solidFill>
              </a:rPr>
              <a:t>Gospels Agree on a Passover Point</a:t>
            </a:r>
            <a:endParaRPr lang="en-US" sz="2800" dirty="0">
              <a:solidFill>
                <a:srgbClr val="009999"/>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72050260"/>
              </p:ext>
            </p:extLst>
          </p:nvPr>
        </p:nvGraphicFramePr>
        <p:xfrm>
          <a:off x="396221" y="4490720"/>
          <a:ext cx="2895601" cy="91948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9480">
                <a:tc>
                  <a:txBody>
                    <a:bodyPr/>
                    <a:lstStyle/>
                    <a:p>
                      <a:pPr algn="ctr"/>
                      <a:r>
                        <a:rPr lang="en-US" sz="1800" dirty="0">
                          <a:solidFill>
                            <a:srgbClr val="002060"/>
                          </a:solidFill>
                          <a:latin typeface="Comic Sans MS" pitchFamily="66" charset="0"/>
                        </a:rPr>
                        <a:t>11</a:t>
                      </a:r>
                      <a:r>
                        <a:rPr lang="en-US" sz="1800" baseline="30000" dirty="0">
                          <a:solidFill>
                            <a:srgbClr val="002060"/>
                          </a:solidFill>
                          <a:latin typeface="Comic Sans MS" pitchFamily="66" charset="0"/>
                        </a:rPr>
                        <a:t>th</a:t>
                      </a:r>
                      <a:r>
                        <a:rPr lang="en-US" sz="1800" baseline="0" dirty="0">
                          <a:solidFill>
                            <a:srgbClr val="002060"/>
                          </a:solidFill>
                          <a:latin typeface="Comic Sans MS" pitchFamily="66" charset="0"/>
                        </a:rPr>
                        <a:t> </a:t>
                      </a:r>
                      <a:r>
                        <a:rPr lang="en-US" sz="1800" dirty="0">
                          <a:solidFill>
                            <a:srgbClr val="002060"/>
                          </a:solidFill>
                          <a:latin typeface="Comic Sans MS" pitchFamily="66" charset="0"/>
                        </a:rPr>
                        <a:t> Day</a:t>
                      </a:r>
                    </a:p>
                    <a:p>
                      <a:pPr algn="ctr"/>
                      <a:endParaRPr lang="en-US" sz="1800"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002060"/>
                          </a:solidFill>
                          <a:latin typeface="Comic Sans MS" pitchFamily="66" charset="0"/>
                        </a:rPr>
                        <a:t>12</a:t>
                      </a:r>
                      <a:r>
                        <a:rPr lang="en-US" sz="1800" baseline="30000" dirty="0">
                          <a:solidFill>
                            <a:srgbClr val="002060"/>
                          </a:solidFill>
                          <a:latin typeface="Comic Sans MS" pitchFamily="66" charset="0"/>
                        </a:rPr>
                        <a:t>th</a:t>
                      </a:r>
                      <a:r>
                        <a:rPr lang="en-US" sz="1800" dirty="0">
                          <a:solidFill>
                            <a:srgbClr val="002060"/>
                          </a:solidFill>
                          <a:latin typeface="Comic Sans MS" pitchFamily="66" charset="0"/>
                        </a:rPr>
                        <a:t>  Day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lumMod val="60000"/>
                        <a:lumOff val="40000"/>
                      </a:schemeClr>
                    </a:solidFill>
                  </a:tcPr>
                </a:tc>
                <a:tc>
                  <a:txBody>
                    <a:bodyPr/>
                    <a:lstStyle/>
                    <a:p>
                      <a:pPr algn="ctr"/>
                      <a:r>
                        <a:rPr lang="en-US" sz="1800" dirty="0">
                          <a:solidFill>
                            <a:srgbClr val="FFFF00"/>
                          </a:solidFill>
                          <a:latin typeface="Comic Sans MS" pitchFamily="66" charset="0"/>
                        </a:rPr>
                        <a:t>13</a:t>
                      </a:r>
                      <a:r>
                        <a:rPr lang="en-US" sz="1800" baseline="30000" dirty="0">
                          <a:solidFill>
                            <a:srgbClr val="FFFF00"/>
                          </a:solidFill>
                          <a:latin typeface="Comic Sans MS" pitchFamily="66" charset="0"/>
                        </a:rPr>
                        <a:t>th</a:t>
                      </a:r>
                      <a:r>
                        <a:rPr lang="en-US" sz="1800" dirty="0">
                          <a:solidFill>
                            <a:srgbClr val="FFFF00"/>
                          </a:solidFill>
                          <a:latin typeface="Comic Sans MS" pitchFamily="66" charset="0"/>
                        </a:rPr>
                        <a:t>  Day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31000">
                          <a:srgbClr val="8BF6FB"/>
                        </a:gs>
                        <a:gs pos="53000">
                          <a:schemeClr val="accent6">
                            <a:lumMod val="75000"/>
                          </a:schemeClr>
                        </a:gs>
                        <a:gs pos="48000">
                          <a:srgbClr val="FFC000"/>
                        </a:gs>
                        <a:gs pos="56000">
                          <a:srgbClr val="00206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73750404"/>
              </p:ext>
            </p:extLst>
          </p:nvPr>
        </p:nvGraphicFramePr>
        <p:xfrm>
          <a:off x="5936951" y="4495800"/>
          <a:ext cx="2895601" cy="91440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dirty="0">
                          <a:solidFill>
                            <a:srgbClr val="002060"/>
                          </a:solidFill>
                          <a:latin typeface="Comic Sans MS" pitchFamily="66" charset="0"/>
                        </a:rPr>
                        <a:t>15</a:t>
                      </a:r>
                      <a:r>
                        <a:rPr lang="en-US" baseline="30000" dirty="0">
                          <a:solidFill>
                            <a:srgbClr val="002060"/>
                          </a:solidFill>
                          <a:latin typeface="Comic Sans MS" pitchFamily="66" charset="0"/>
                        </a:rPr>
                        <a:t>th</a:t>
                      </a:r>
                      <a:r>
                        <a:rPr lang="en-US" dirty="0">
                          <a:solidFill>
                            <a:srgbClr val="002060"/>
                          </a:solidFill>
                          <a:latin typeface="Comic Sans MS" pitchFamily="66" charset="0"/>
                        </a:rPr>
                        <a:t> ULBC</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AFDDFF"/>
                    </a:solidFill>
                  </a:tcPr>
                </a:tc>
                <a:tc>
                  <a:txBody>
                    <a:bodyPr/>
                    <a:lstStyle/>
                    <a:p>
                      <a:pPr algn="ctr"/>
                      <a:r>
                        <a:rPr lang="en-US" dirty="0">
                          <a:solidFill>
                            <a:srgbClr val="002060"/>
                          </a:solidFill>
                          <a:latin typeface="Comic Sans MS" pitchFamily="66" charset="0"/>
                        </a:rPr>
                        <a:t>16</a:t>
                      </a:r>
                      <a:r>
                        <a:rPr lang="en-US" baseline="30000" dirty="0">
                          <a:solidFill>
                            <a:srgbClr val="002060"/>
                          </a:solidFill>
                          <a:latin typeface="Comic Sans MS" pitchFamily="66" charset="0"/>
                        </a:rPr>
                        <a:t>th</a:t>
                      </a:r>
                      <a:r>
                        <a:rPr lang="en-US" dirty="0">
                          <a:solidFill>
                            <a:srgbClr val="002060"/>
                          </a:solidFill>
                          <a:latin typeface="Comic Sans MS" pitchFamily="66" charset="0"/>
                        </a:rPr>
                        <a:t> Day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dirty="0">
                          <a:solidFill>
                            <a:srgbClr val="002060"/>
                          </a:solidFill>
                          <a:latin typeface="Comic Sans MS" pitchFamily="66" charset="0"/>
                        </a:rPr>
                        <a:t>17</a:t>
                      </a:r>
                      <a:r>
                        <a:rPr lang="en-US" baseline="30000" dirty="0">
                          <a:solidFill>
                            <a:srgbClr val="002060"/>
                          </a:solidFill>
                          <a:latin typeface="Comic Sans MS" pitchFamily="66" charset="0"/>
                        </a:rPr>
                        <a:t>th</a:t>
                      </a:r>
                      <a:r>
                        <a:rPr lang="en-US" dirty="0">
                          <a:solidFill>
                            <a:srgbClr val="002060"/>
                          </a:solidFill>
                          <a:latin typeface="Comic Sans MS" pitchFamily="66" charset="0"/>
                        </a:rPr>
                        <a:t> </a:t>
                      </a:r>
                      <a:r>
                        <a:rPr lang="en-US" dirty="0" err="1">
                          <a:solidFill>
                            <a:srgbClr val="002060"/>
                          </a:solidFill>
                          <a:latin typeface="Comic Sans MS" pitchFamily="66" charset="0"/>
                        </a:rPr>
                        <a:t>Sabb</a:t>
                      </a:r>
                      <a:r>
                        <a:rPr lang="en-US" dirty="0">
                          <a:solidFill>
                            <a:srgbClr val="002060"/>
                          </a:solidFill>
                          <a:latin typeface="Comic Sans MS"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F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82480040"/>
              </p:ext>
            </p:extLst>
          </p:nvPr>
        </p:nvGraphicFramePr>
        <p:xfrm>
          <a:off x="3505200" y="4419600"/>
          <a:ext cx="990600"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0">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14</a:t>
                      </a:r>
                      <a:r>
                        <a:rPr lang="en-US" baseline="30000" dirty="0">
                          <a:solidFill>
                            <a:schemeClr val="bg1"/>
                          </a:solidFill>
                          <a:latin typeface="Comic Sans MS" pitchFamily="66" charset="0"/>
                        </a:rPr>
                        <a:t>th</a:t>
                      </a:r>
                      <a:r>
                        <a:rPr lang="en-US" dirty="0">
                          <a:solidFill>
                            <a:schemeClr val="bg1"/>
                          </a:solidFill>
                          <a:latin typeface="Comic Sans MS" pitchFamily="66" charset="0"/>
                        </a:rPr>
                        <a:t> </a:t>
                      </a:r>
                    </a:p>
                    <a:p>
                      <a:pPr algn="ctr"/>
                      <a:r>
                        <a:rPr lang="en-US" dirty="0">
                          <a:solidFill>
                            <a:schemeClr val="bg1"/>
                          </a:solidFill>
                          <a:latin typeface="Comic Sans MS" pitchFamily="66" charset="0"/>
                        </a:rPr>
                        <a:t>Light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47000">
                          <a:srgbClr val="00B0F0"/>
                        </a:gs>
                        <a:gs pos="56000">
                          <a:srgbClr val="000040"/>
                        </a:gs>
                        <a:gs pos="75000">
                          <a:srgbClr val="400040"/>
                        </a:gs>
                        <a:gs pos="88000">
                          <a:srgbClr val="00B0F0"/>
                        </a:gs>
                      </a:gsLst>
                      <a:lin ang="0" scaled="1"/>
                      <a:tileRect/>
                    </a:gra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08640643"/>
              </p:ext>
            </p:extLst>
          </p:nvPr>
        </p:nvGraphicFramePr>
        <p:xfrm>
          <a:off x="3288031" y="4408551"/>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92885479"/>
              </p:ext>
            </p:extLst>
          </p:nvPr>
        </p:nvGraphicFramePr>
        <p:xfrm>
          <a:off x="4727910" y="4419600"/>
          <a:ext cx="990601" cy="1188720"/>
        </p:xfrm>
        <a:graphic>
          <a:graphicData uri="http://schemas.openxmlformats.org/drawingml/2006/table">
            <a:tbl>
              <a:tblPr firstRow="1" bandRow="1">
                <a:effectLst>
                  <a:reflection blurRad="6350" stA="52000" endA="300" endPos="35000" dir="5400000" sy="-100000" algn="bl" rotWithShape="0"/>
                </a:effectLst>
                <a:tableStyleId>{C4B1156A-380E-4F78-BDF5-A606A8083BF9}</a:tableStyleId>
              </a:tblPr>
              <a:tblGrid>
                <a:gridCol w="990601">
                  <a:extLst>
                    <a:ext uri="{9D8B030D-6E8A-4147-A177-3AD203B41FA5}">
                      <a16:colId xmlns:a16="http://schemas.microsoft.com/office/drawing/2014/main" val="20000"/>
                    </a:ext>
                  </a:extLst>
                </a:gridCol>
              </a:tblGrid>
              <a:tr h="533400">
                <a:tc>
                  <a:txBody>
                    <a:bodyPr/>
                    <a:lstStyle/>
                    <a:p>
                      <a:pPr algn="ctr"/>
                      <a:r>
                        <a:rPr lang="en-US" dirty="0">
                          <a:solidFill>
                            <a:schemeClr val="bg1"/>
                          </a:solidFill>
                          <a:latin typeface="Comic Sans MS" pitchFamily="66" charset="0"/>
                        </a:rPr>
                        <a:t>14</a:t>
                      </a:r>
                      <a:r>
                        <a:rPr lang="en-US" baseline="30000" dirty="0">
                          <a:solidFill>
                            <a:schemeClr val="bg1"/>
                          </a:solidFill>
                          <a:latin typeface="Comic Sans MS" pitchFamily="66" charset="0"/>
                        </a:rPr>
                        <a:t>th</a:t>
                      </a:r>
                      <a:r>
                        <a:rPr lang="en-US" dirty="0">
                          <a:solidFill>
                            <a:schemeClr val="bg1"/>
                          </a:solidFill>
                          <a:latin typeface="Comic Sans MS" pitchFamily="66" charset="0"/>
                        </a:rPr>
                        <a:t> Night Season</a:t>
                      </a: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206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46412921"/>
              </p:ext>
            </p:extLst>
          </p:nvPr>
        </p:nvGraphicFramePr>
        <p:xfrm>
          <a:off x="4514552" y="3581400"/>
          <a:ext cx="296948" cy="2286000"/>
        </p:xfrm>
        <a:graphic>
          <a:graphicData uri="http://schemas.openxmlformats.org/drawingml/2006/table">
            <a:tbl>
              <a:tblPr firstRow="1" bandRow="1">
                <a:tableStyleId>{C4B1156A-380E-4F78-BDF5-A606A8083BF9}</a:tableStyleId>
              </a:tblPr>
              <a:tblGrid>
                <a:gridCol w="296948">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3"/>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61035115"/>
              </p:ext>
            </p:extLst>
          </p:nvPr>
        </p:nvGraphicFramePr>
        <p:xfrm>
          <a:off x="5726131" y="4410456"/>
          <a:ext cx="213359" cy="1463040"/>
        </p:xfrm>
        <a:graphic>
          <a:graphicData uri="http://schemas.openxmlformats.org/drawingml/2006/table">
            <a:tbl>
              <a:tblPr firstRow="1" bandRow="1">
                <a:tableStyleId>{C4B1156A-380E-4F78-BDF5-A606A8083BF9}</a:tableStyleId>
              </a:tblPr>
              <a:tblGrid>
                <a:gridCol w="213359">
                  <a:extLst>
                    <a:ext uri="{9D8B030D-6E8A-4147-A177-3AD203B41FA5}">
                      <a16:colId xmlns:a16="http://schemas.microsoft.com/office/drawing/2014/main" val="20000"/>
                    </a:ext>
                  </a:extLst>
                </a:gridCol>
              </a:tblGrid>
              <a:tr h="689610">
                <a:tc>
                  <a:txBody>
                    <a:bodyPr/>
                    <a:lstStyle/>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p>
                      <a:pPr algn="ctr"/>
                      <a:endParaRPr lang="en-US" dirty="0">
                        <a:solidFill>
                          <a:srgbClr val="00206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1">
                        <a:lumMod val="20000"/>
                        <a:lumOff val="80000"/>
                      </a:schemeClr>
                    </a:solidFill>
                  </a:tcPr>
                </a:tc>
                <a:extLst>
                  <a:ext uri="{0D108BD9-81ED-4DB2-BD59-A6C34878D82A}">
                    <a16:rowId xmlns:a16="http://schemas.microsoft.com/office/drawing/2014/main" val="10000"/>
                  </a:ext>
                </a:extLst>
              </a:tr>
            </a:tbl>
          </a:graphicData>
        </a:graphic>
      </p:graphicFrame>
      <p:cxnSp>
        <p:nvCxnSpPr>
          <p:cNvPr id="16" name="Straight Connector 15"/>
          <p:cNvCxnSpPr/>
          <p:nvPr/>
        </p:nvCxnSpPr>
        <p:spPr>
          <a:xfrm>
            <a:off x="4492632" y="1676400"/>
            <a:ext cx="19302" cy="4572000"/>
          </a:xfrm>
          <a:prstGeom prst="line">
            <a:avLst/>
          </a:prstGeom>
          <a:ln w="76200">
            <a:solidFill>
              <a:srgbClr val="FFC0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 y="4617720"/>
            <a:ext cx="0" cy="932684"/>
          </a:xfrm>
          <a:prstGeom prst="line">
            <a:avLst/>
          </a:prstGeom>
          <a:ln w="76200">
            <a:solidFill>
              <a:schemeClr val="accent5">
                <a:lumMod val="75000"/>
              </a:schemeClr>
            </a:solidFill>
            <a:headEnd type="diamond" w="med" len="med"/>
            <a:tailEnd type="diamond" w="med" len="med"/>
          </a:ln>
          <a:effectLst>
            <a:glow rad="88900">
              <a:srgbClr val="FFFF00">
                <a:alpha val="88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5906223" y="5715000"/>
            <a:ext cx="3179848" cy="1066799"/>
          </a:xfrm>
          <a:prstGeom prst="wedgeRoundRectCallout">
            <a:avLst>
              <a:gd name="adj1" fmla="val -50487"/>
              <a:gd name="adj2" fmla="val -117089"/>
              <a:gd name="adj3" fmla="val 16667"/>
            </a:avLst>
          </a:prstGeom>
          <a:solidFill>
            <a:schemeClr val="accent1">
              <a:lumMod val="20000"/>
              <a:lumOff val="80000"/>
            </a:schemeClr>
          </a:solidFill>
          <a:ln w="57150">
            <a:solidFill>
              <a:schemeClr val="accent1"/>
            </a:solidFill>
          </a:ln>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sp3d extrusionH="57150">
              <a:bevelT w="38100" h="38100"/>
            </a:sp3d>
          </a:bodyPr>
          <a:lstStyle/>
          <a:p>
            <a:pPr algn="ctr"/>
            <a:r>
              <a:rPr lang="en-CA" sz="2400" b="1" dirty="0">
                <a:ln>
                  <a:solidFill>
                    <a:srgbClr val="FFFF00"/>
                  </a:solidFill>
                </a:ln>
                <a:solidFill>
                  <a:schemeClr val="tx2"/>
                </a:solidFill>
                <a:effectLst>
                  <a:glow rad="127000">
                    <a:srgbClr val="8BF6FB"/>
                  </a:glow>
                </a:effectLst>
                <a:latin typeface="Britannic Bold" panose="020B0903060703020204" pitchFamily="34" charset="0"/>
              </a:rPr>
              <a:t>Dawn</a:t>
            </a:r>
            <a:r>
              <a:rPr lang="en-CA" sz="2400" b="1" dirty="0">
                <a:ln>
                  <a:solidFill>
                    <a:srgbClr val="FFFF00"/>
                  </a:solidFill>
                </a:ln>
                <a:solidFill>
                  <a:schemeClr val="tx2"/>
                </a:solidFill>
                <a:latin typeface="Comic Sans MS" pitchFamily="66" charset="0"/>
              </a:rPr>
              <a:t> of U/B Convocation after all these events!</a:t>
            </a:r>
          </a:p>
        </p:txBody>
      </p:sp>
      <p:sp>
        <p:nvSpPr>
          <p:cNvPr id="28" name="TextBox 27"/>
          <p:cNvSpPr txBox="1"/>
          <p:nvPr/>
        </p:nvSpPr>
        <p:spPr>
          <a:xfrm>
            <a:off x="4672584" y="1350788"/>
            <a:ext cx="3950568" cy="738664"/>
          </a:xfrm>
          <a:prstGeom prst="rect">
            <a:avLst/>
          </a:prstGeom>
          <a:solidFill>
            <a:schemeClr val="accent3">
              <a:lumMod val="50000"/>
            </a:schemeClr>
          </a:solidFill>
          <a:scene3d>
            <a:camera prst="orthographicFront"/>
            <a:lightRig rig="threePt" dir="t"/>
          </a:scene3d>
          <a:sp3d>
            <a:bevelT w="152400" h="50800" prst="softRound"/>
          </a:sp3d>
        </p:spPr>
        <p:txBody>
          <a:bodyPr wrap="square" rtlCol="0">
            <a:spAutoFit/>
          </a:bodyPr>
          <a:lstStyle/>
          <a:p>
            <a:r>
              <a:rPr lang="en-US" sz="1400" b="1" dirty="0">
                <a:solidFill>
                  <a:schemeClr val="accent4">
                    <a:lumMod val="60000"/>
                    <a:lumOff val="40000"/>
                  </a:schemeClr>
                </a:solidFill>
                <a:effectLst>
                  <a:glow rad="127000">
                    <a:schemeClr val="tx1">
                      <a:lumMod val="85000"/>
                      <a:lumOff val="15000"/>
                    </a:schemeClr>
                  </a:glow>
                </a:effectLst>
              </a:rPr>
              <a:t>5.  Mark 15 says:  </a:t>
            </a:r>
            <a:r>
              <a:rPr lang="en-US" sz="1400" b="1" u="sng" dirty="0">
                <a:solidFill>
                  <a:schemeClr val="accent4">
                    <a:lumMod val="60000"/>
                    <a:lumOff val="40000"/>
                  </a:schemeClr>
                </a:solidFill>
                <a:effectLst>
                  <a:glow rad="127000">
                    <a:schemeClr val="tx1">
                      <a:lumMod val="85000"/>
                      <a:lumOff val="15000"/>
                    </a:schemeClr>
                  </a:glow>
                </a:effectLst>
              </a:rPr>
              <a:t>The</a:t>
            </a:r>
            <a:r>
              <a:rPr lang="en-US" sz="1400" b="1" dirty="0">
                <a:solidFill>
                  <a:schemeClr val="accent4">
                    <a:lumMod val="60000"/>
                    <a:lumOff val="40000"/>
                  </a:schemeClr>
                </a:solidFill>
                <a:effectLst>
                  <a:glow rad="127000">
                    <a:schemeClr val="tx1">
                      <a:lumMod val="85000"/>
                      <a:lumOff val="15000"/>
                    </a:schemeClr>
                  </a:glow>
                </a:effectLst>
              </a:rPr>
              <a:t> </a:t>
            </a:r>
            <a:r>
              <a:rPr lang="en-US" sz="1400" b="1" u="sng" dirty="0">
                <a:solidFill>
                  <a:srgbClr val="8BF6FB"/>
                </a:solidFill>
                <a:effectLst>
                  <a:glow rad="127000">
                    <a:schemeClr val="tx1">
                      <a:lumMod val="85000"/>
                      <a:lumOff val="15000"/>
                    </a:schemeClr>
                  </a:glow>
                </a:effectLst>
              </a:rPr>
              <a:t>even</a:t>
            </a:r>
            <a:r>
              <a:rPr lang="en-US" sz="1400" b="1" dirty="0">
                <a:solidFill>
                  <a:schemeClr val="accent4">
                    <a:lumMod val="60000"/>
                    <a:lumOff val="40000"/>
                  </a:schemeClr>
                </a:solidFill>
                <a:effectLst>
                  <a:glow rad="127000">
                    <a:schemeClr val="tx1">
                      <a:lumMod val="85000"/>
                      <a:lumOff val="15000"/>
                    </a:schemeClr>
                  </a:glow>
                </a:effectLst>
              </a:rPr>
              <a:t> </a:t>
            </a:r>
            <a:r>
              <a:rPr lang="en-US" sz="1400" b="1" u="sng" dirty="0">
                <a:solidFill>
                  <a:schemeClr val="accent4">
                    <a:lumMod val="60000"/>
                    <a:lumOff val="40000"/>
                  </a:schemeClr>
                </a:solidFill>
                <a:effectLst>
                  <a:glow rad="127000">
                    <a:schemeClr val="tx1">
                      <a:lumMod val="85000"/>
                      <a:lumOff val="15000"/>
                    </a:schemeClr>
                  </a:glow>
                </a:effectLst>
              </a:rPr>
              <a:t>was come</a:t>
            </a:r>
            <a:r>
              <a:rPr lang="en-US" sz="1400" b="1" dirty="0">
                <a:solidFill>
                  <a:schemeClr val="accent4">
                    <a:lumMod val="60000"/>
                    <a:lumOff val="40000"/>
                  </a:schemeClr>
                </a:solidFill>
                <a:effectLst>
                  <a:glow rad="127000">
                    <a:schemeClr val="tx1">
                      <a:lumMod val="85000"/>
                      <a:lumOff val="15000"/>
                    </a:schemeClr>
                  </a:glow>
                </a:effectLst>
              </a:rPr>
              <a:t> – it’s </a:t>
            </a:r>
            <a:r>
              <a:rPr lang="en-US" sz="1400" b="1" dirty="0">
                <a:ln>
                  <a:solidFill>
                    <a:srgbClr val="0000FF"/>
                  </a:solidFill>
                </a:ln>
                <a:solidFill>
                  <a:schemeClr val="accent4">
                    <a:lumMod val="60000"/>
                    <a:lumOff val="40000"/>
                  </a:schemeClr>
                </a:solidFill>
                <a:effectLst>
                  <a:glow rad="101600">
                    <a:srgbClr val="00FF99"/>
                  </a:glow>
                </a:effectLst>
                <a:latin typeface="Arial Black" panose="020B0A04020102020204" pitchFamily="34" charset="0"/>
              </a:rPr>
              <a:t>STILL</a:t>
            </a:r>
            <a:r>
              <a:rPr lang="en-US" sz="1400" b="1" dirty="0">
                <a:solidFill>
                  <a:schemeClr val="accent4">
                    <a:lumMod val="60000"/>
                    <a:lumOff val="40000"/>
                  </a:schemeClr>
                </a:solidFill>
                <a:effectLst>
                  <a:glow rad="127000">
                    <a:schemeClr val="tx1">
                      <a:lumMod val="85000"/>
                      <a:lumOff val="15000"/>
                    </a:schemeClr>
                  </a:glow>
                </a:effectLst>
                <a:latin typeface="Arial Black" panose="020B0A04020102020204" pitchFamily="34" charset="0"/>
              </a:rPr>
              <a:t> </a:t>
            </a:r>
            <a:r>
              <a:rPr lang="en-US" sz="1400" b="1" dirty="0">
                <a:solidFill>
                  <a:schemeClr val="accent4">
                    <a:lumMod val="60000"/>
                    <a:lumOff val="40000"/>
                  </a:schemeClr>
                </a:solidFill>
                <a:effectLst>
                  <a:glow rad="127000">
                    <a:schemeClr val="tx1">
                      <a:lumMod val="85000"/>
                      <a:lumOff val="15000"/>
                    </a:schemeClr>
                  </a:glow>
                </a:effectLst>
              </a:rPr>
              <a:t>the [Passover] preparation day, the day </a:t>
            </a:r>
            <a:r>
              <a:rPr lang="en-US" sz="1400" b="1" dirty="0">
                <a:solidFill>
                  <a:srgbClr val="FF00FF"/>
                </a:solidFill>
                <a:effectLst>
                  <a:glow rad="127000">
                    <a:schemeClr val="tx1">
                      <a:lumMod val="85000"/>
                      <a:lumOff val="15000"/>
                    </a:schemeClr>
                  </a:glow>
                </a:effectLst>
                <a:latin typeface="Arial Black" panose="020B0A04020102020204" pitchFamily="34" charset="0"/>
              </a:rPr>
              <a:t>BEFORE</a:t>
            </a:r>
            <a:r>
              <a:rPr lang="en-US" sz="1400" b="1" dirty="0">
                <a:solidFill>
                  <a:schemeClr val="accent4">
                    <a:lumMod val="60000"/>
                    <a:lumOff val="40000"/>
                  </a:schemeClr>
                </a:solidFill>
                <a:effectLst>
                  <a:glow rad="127000">
                    <a:schemeClr val="tx1">
                      <a:lumMod val="85000"/>
                      <a:lumOff val="15000"/>
                    </a:schemeClr>
                  </a:glow>
                </a:effectLst>
              </a:rPr>
              <a:t> the </a:t>
            </a:r>
            <a:r>
              <a:rPr lang="en-US" sz="1100" b="1" dirty="0">
                <a:solidFill>
                  <a:schemeClr val="accent4">
                    <a:lumMod val="60000"/>
                    <a:lumOff val="40000"/>
                  </a:schemeClr>
                </a:solidFill>
                <a:effectLst>
                  <a:glow rad="127000">
                    <a:schemeClr val="tx1">
                      <a:lumMod val="85000"/>
                      <a:lumOff val="15000"/>
                    </a:schemeClr>
                  </a:glow>
                </a:effectLst>
              </a:rPr>
              <a:t>ULB</a:t>
            </a:r>
            <a:r>
              <a:rPr lang="en-US" sz="1400" b="1" dirty="0">
                <a:solidFill>
                  <a:schemeClr val="accent4">
                    <a:lumMod val="60000"/>
                    <a:lumOff val="40000"/>
                  </a:schemeClr>
                </a:solidFill>
                <a:effectLst>
                  <a:glow rad="127000">
                    <a:schemeClr val="tx1">
                      <a:lumMod val="85000"/>
                      <a:lumOff val="15000"/>
                    </a:schemeClr>
                  </a:glow>
                </a:effectLst>
              </a:rPr>
              <a:t> </a:t>
            </a:r>
            <a:r>
              <a:rPr lang="en-US" sz="1200" b="1" dirty="0">
                <a:solidFill>
                  <a:schemeClr val="accent4">
                    <a:lumMod val="60000"/>
                    <a:lumOff val="40000"/>
                  </a:schemeClr>
                </a:solidFill>
                <a:effectLst>
                  <a:glow rad="127000">
                    <a:schemeClr val="tx1">
                      <a:lumMod val="85000"/>
                      <a:lumOff val="15000"/>
                    </a:schemeClr>
                  </a:glow>
                </a:effectLst>
              </a:rPr>
              <a:t>convocation</a:t>
            </a:r>
            <a:r>
              <a:rPr lang="en-US" sz="1400" b="1" dirty="0">
                <a:solidFill>
                  <a:schemeClr val="accent4">
                    <a:lumMod val="60000"/>
                    <a:lumOff val="40000"/>
                  </a:schemeClr>
                </a:solidFill>
                <a:effectLst>
                  <a:glow rad="127000">
                    <a:schemeClr val="tx1">
                      <a:lumMod val="85000"/>
                      <a:lumOff val="15000"/>
                    </a:schemeClr>
                  </a:glow>
                </a:effectLst>
              </a:rPr>
              <a:t> on the 15</a:t>
            </a:r>
            <a:r>
              <a:rPr lang="en-US" sz="1400" b="1" baseline="30000" dirty="0">
                <a:solidFill>
                  <a:schemeClr val="accent4">
                    <a:lumMod val="60000"/>
                    <a:lumOff val="40000"/>
                  </a:schemeClr>
                </a:solidFill>
                <a:effectLst>
                  <a:glow rad="127000">
                    <a:schemeClr val="tx1">
                      <a:lumMod val="85000"/>
                      <a:lumOff val="15000"/>
                    </a:schemeClr>
                  </a:glow>
                </a:effectLst>
              </a:rPr>
              <a:t>th</a:t>
            </a:r>
            <a:r>
              <a:rPr lang="en-US" sz="1400" b="1" dirty="0">
                <a:solidFill>
                  <a:schemeClr val="accent4">
                    <a:lumMod val="60000"/>
                    <a:lumOff val="40000"/>
                  </a:schemeClr>
                </a:solidFill>
                <a:effectLst>
                  <a:glow rad="127000">
                    <a:schemeClr val="tx1">
                      <a:lumMod val="85000"/>
                      <a:lumOff val="15000"/>
                    </a:schemeClr>
                  </a:glow>
                </a:effectLst>
              </a:rPr>
              <a:t>.  </a:t>
            </a:r>
          </a:p>
        </p:txBody>
      </p:sp>
      <p:cxnSp>
        <p:nvCxnSpPr>
          <p:cNvPr id="29" name="Straight Connector 28"/>
          <p:cNvCxnSpPr/>
          <p:nvPr/>
        </p:nvCxnSpPr>
        <p:spPr>
          <a:xfrm flipV="1">
            <a:off x="2854428" y="5435100"/>
            <a:ext cx="6336" cy="660900"/>
          </a:xfrm>
          <a:prstGeom prst="line">
            <a:avLst/>
          </a:prstGeom>
          <a:ln w="57150">
            <a:solidFill>
              <a:srgbClr val="FF0000"/>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06628" y="5580884"/>
            <a:ext cx="1381570" cy="369332"/>
          </a:xfrm>
          <a:prstGeom prst="rect">
            <a:avLst/>
          </a:prstGeom>
          <a:noFill/>
        </p:spPr>
        <p:txBody>
          <a:bodyPr wrap="square" rtlCol="0">
            <a:spAutoFit/>
          </a:bodyPr>
          <a:lstStyle/>
          <a:p>
            <a:r>
              <a:rPr lang="en-US" dirty="0">
                <a:solidFill>
                  <a:srgbClr val="FF0000"/>
                </a:solidFill>
                <a:effectLst>
                  <a:glow rad="127000">
                    <a:schemeClr val="bg1"/>
                  </a:glow>
                </a:effectLst>
              </a:rPr>
              <a:t>Last Supper </a:t>
            </a:r>
          </a:p>
        </p:txBody>
      </p:sp>
      <p:sp>
        <p:nvSpPr>
          <p:cNvPr id="36" name="TextBox 35"/>
          <p:cNvSpPr txBox="1"/>
          <p:nvPr/>
        </p:nvSpPr>
        <p:spPr>
          <a:xfrm>
            <a:off x="4840224" y="2157542"/>
            <a:ext cx="3922776" cy="523220"/>
          </a:xfrm>
          <a:prstGeom prst="rect">
            <a:avLst/>
          </a:prstGeom>
          <a:solidFill>
            <a:schemeClr val="accent3">
              <a:lumMod val="75000"/>
            </a:schemeClr>
          </a:solidFill>
          <a:scene3d>
            <a:camera prst="orthographicFront"/>
            <a:lightRig rig="threePt" dir="t"/>
          </a:scene3d>
          <a:sp3d>
            <a:bevelT w="152400" h="50800" prst="softRound"/>
          </a:sp3d>
        </p:spPr>
        <p:txBody>
          <a:bodyPr wrap="square" rtlCol="0">
            <a:spAutoFit/>
          </a:bodyPr>
          <a:lstStyle/>
          <a:p>
            <a:r>
              <a:rPr lang="en-US" sz="1400" b="1" dirty="0">
                <a:solidFill>
                  <a:schemeClr val="accent3">
                    <a:lumMod val="50000"/>
                  </a:schemeClr>
                </a:solidFill>
                <a:effectLst>
                  <a:glow rad="127000">
                    <a:schemeClr val="accent3">
                      <a:lumMod val="20000"/>
                      <a:lumOff val="80000"/>
                    </a:schemeClr>
                  </a:glow>
                </a:effectLst>
              </a:rPr>
              <a:t>6.  Matt 27 states:  </a:t>
            </a:r>
            <a:r>
              <a:rPr lang="en-US" sz="1400" b="1" u="sng" dirty="0">
                <a:solidFill>
                  <a:schemeClr val="accent3">
                    <a:lumMod val="50000"/>
                  </a:schemeClr>
                </a:solidFill>
                <a:effectLst>
                  <a:glow rad="127000">
                    <a:schemeClr val="accent3">
                      <a:lumMod val="20000"/>
                      <a:lumOff val="80000"/>
                    </a:schemeClr>
                  </a:glow>
                </a:effectLst>
              </a:rPr>
              <a:t>When</a:t>
            </a:r>
            <a:r>
              <a:rPr lang="en-US" sz="1400" b="1" dirty="0">
                <a:solidFill>
                  <a:schemeClr val="accent3">
                    <a:lumMod val="50000"/>
                  </a:schemeClr>
                </a:solidFill>
                <a:effectLst>
                  <a:glow rad="127000">
                    <a:schemeClr val="accent3">
                      <a:lumMod val="20000"/>
                      <a:lumOff val="80000"/>
                    </a:schemeClr>
                  </a:glow>
                </a:effectLst>
              </a:rPr>
              <a:t> </a:t>
            </a:r>
            <a:r>
              <a:rPr lang="en-US" sz="1400" b="1" u="sng" dirty="0">
                <a:solidFill>
                  <a:schemeClr val="accent3">
                    <a:lumMod val="50000"/>
                  </a:schemeClr>
                </a:solidFill>
                <a:effectLst>
                  <a:glow rad="127000">
                    <a:srgbClr val="8BF6FB"/>
                  </a:glow>
                </a:effectLst>
              </a:rPr>
              <a:t>even</a:t>
            </a:r>
            <a:r>
              <a:rPr lang="en-US" sz="1400" b="1" dirty="0">
                <a:solidFill>
                  <a:schemeClr val="accent3">
                    <a:lumMod val="50000"/>
                  </a:schemeClr>
                </a:solidFill>
                <a:effectLst>
                  <a:glow rad="127000">
                    <a:schemeClr val="accent3">
                      <a:lumMod val="20000"/>
                      <a:lumOff val="80000"/>
                    </a:schemeClr>
                  </a:glow>
                </a:effectLst>
              </a:rPr>
              <a:t> </a:t>
            </a:r>
            <a:r>
              <a:rPr lang="en-US" sz="1400" b="1" u="sng" dirty="0">
                <a:solidFill>
                  <a:schemeClr val="accent3">
                    <a:lumMod val="50000"/>
                  </a:schemeClr>
                </a:solidFill>
                <a:effectLst>
                  <a:glow rad="127000">
                    <a:schemeClr val="accent3">
                      <a:lumMod val="20000"/>
                      <a:lumOff val="80000"/>
                    </a:schemeClr>
                  </a:glow>
                </a:effectLst>
              </a:rPr>
              <a:t>was come</a:t>
            </a:r>
            <a:r>
              <a:rPr lang="en-US" sz="1400" b="1" dirty="0">
                <a:solidFill>
                  <a:schemeClr val="accent3">
                    <a:lumMod val="50000"/>
                  </a:schemeClr>
                </a:solidFill>
                <a:effectLst>
                  <a:glow rad="127000">
                    <a:schemeClr val="accent3">
                      <a:lumMod val="20000"/>
                      <a:lumOff val="80000"/>
                    </a:schemeClr>
                  </a:glow>
                </a:effectLst>
              </a:rPr>
              <a:t> –</a:t>
            </a:r>
            <a:br>
              <a:rPr lang="en-US" sz="1400" b="1" dirty="0">
                <a:solidFill>
                  <a:schemeClr val="accent3">
                    <a:lumMod val="50000"/>
                  </a:schemeClr>
                </a:solidFill>
                <a:effectLst>
                  <a:glow rad="127000">
                    <a:schemeClr val="accent3">
                      <a:lumMod val="20000"/>
                      <a:lumOff val="80000"/>
                    </a:schemeClr>
                  </a:glow>
                </a:effectLst>
              </a:rPr>
            </a:br>
            <a:r>
              <a:rPr lang="en-US" sz="1400" b="1" dirty="0">
                <a:solidFill>
                  <a:schemeClr val="accent3">
                    <a:lumMod val="50000"/>
                  </a:schemeClr>
                </a:solidFill>
                <a:effectLst>
                  <a:glow rad="127000">
                    <a:schemeClr val="accent3">
                      <a:lumMod val="20000"/>
                      <a:lumOff val="80000"/>
                    </a:schemeClr>
                  </a:glow>
                </a:effectLst>
              </a:rPr>
              <a:t>    Joseph asked Pilate for the Body. </a:t>
            </a:r>
          </a:p>
        </p:txBody>
      </p:sp>
      <p:sp>
        <p:nvSpPr>
          <p:cNvPr id="41" name="TextBox 40"/>
          <p:cNvSpPr txBox="1"/>
          <p:nvPr/>
        </p:nvSpPr>
        <p:spPr>
          <a:xfrm>
            <a:off x="2384551" y="3442634"/>
            <a:ext cx="1587138" cy="584775"/>
          </a:xfrm>
          <a:prstGeom prst="rect">
            <a:avLst/>
          </a:prstGeom>
          <a:solidFill>
            <a:srgbClr val="0070C0"/>
          </a:solidFill>
          <a:scene3d>
            <a:camera prst="orthographicFront"/>
            <a:lightRig rig="threePt" dir="t"/>
          </a:scene3d>
          <a:sp3d>
            <a:bevelT w="152400" h="50800" prst="softRound"/>
          </a:sp3d>
        </p:spPr>
        <p:txBody>
          <a:bodyPr wrap="square" rtlCol="0">
            <a:spAutoFit/>
          </a:bodyPr>
          <a:lstStyle/>
          <a:p>
            <a:pPr algn="ctr"/>
            <a:r>
              <a:rPr lang="en-US" sz="1600" b="1" dirty="0">
                <a:solidFill>
                  <a:srgbClr val="002060"/>
                </a:solidFill>
                <a:effectLst>
                  <a:glow rad="127000">
                    <a:schemeClr val="bg1"/>
                  </a:glow>
                </a:effectLst>
              </a:rPr>
              <a:t>2. Darkness at the 6</a:t>
            </a:r>
            <a:r>
              <a:rPr lang="en-US" sz="1600" b="1" baseline="30000" dirty="0">
                <a:solidFill>
                  <a:srgbClr val="002060"/>
                </a:solidFill>
                <a:effectLst>
                  <a:glow rad="127000">
                    <a:schemeClr val="bg1"/>
                  </a:glow>
                </a:effectLst>
              </a:rPr>
              <a:t>th</a:t>
            </a:r>
            <a:r>
              <a:rPr lang="en-US" sz="1600" b="1" dirty="0">
                <a:solidFill>
                  <a:srgbClr val="002060"/>
                </a:solidFill>
                <a:effectLst>
                  <a:glow rad="127000">
                    <a:schemeClr val="bg1"/>
                  </a:glow>
                </a:effectLst>
              </a:rPr>
              <a:t> hour.</a:t>
            </a:r>
          </a:p>
        </p:txBody>
      </p:sp>
      <p:sp>
        <p:nvSpPr>
          <p:cNvPr id="43" name="TextBox 42"/>
          <p:cNvSpPr txBox="1"/>
          <p:nvPr/>
        </p:nvSpPr>
        <p:spPr>
          <a:xfrm>
            <a:off x="1306931" y="1752600"/>
            <a:ext cx="3148494" cy="584775"/>
          </a:xfrm>
          <a:prstGeom prst="rect">
            <a:avLst/>
          </a:prstGeom>
          <a:solidFill>
            <a:schemeClr val="accent4">
              <a:lumMod val="50000"/>
            </a:schemeClr>
          </a:solidFill>
          <a:scene3d>
            <a:camera prst="orthographicFront"/>
            <a:lightRig rig="threePt" dir="t"/>
          </a:scene3d>
          <a:sp3d>
            <a:bevelT w="152400" h="50800" prst="softRound"/>
          </a:sp3d>
        </p:spPr>
        <p:txBody>
          <a:bodyPr wrap="square" rtlCol="0">
            <a:spAutoFit/>
          </a:bodyPr>
          <a:lstStyle/>
          <a:p>
            <a:pPr algn="ctr"/>
            <a:r>
              <a:rPr lang="en-US" sz="1600" b="1" dirty="0">
                <a:ln>
                  <a:solidFill>
                    <a:srgbClr val="002060"/>
                  </a:solidFill>
                </a:ln>
                <a:solidFill>
                  <a:schemeClr val="accent4">
                    <a:lumMod val="60000"/>
                    <a:lumOff val="40000"/>
                  </a:schemeClr>
                </a:solidFill>
                <a:effectLst>
                  <a:glow rad="101600">
                    <a:schemeClr val="bg1"/>
                  </a:glow>
                </a:effectLst>
              </a:rPr>
              <a:t>4. 12</a:t>
            </a:r>
            <a:r>
              <a:rPr lang="en-US" sz="1600" b="1" baseline="30000" dirty="0">
                <a:ln>
                  <a:solidFill>
                    <a:srgbClr val="002060"/>
                  </a:solidFill>
                </a:ln>
                <a:solidFill>
                  <a:schemeClr val="accent4">
                    <a:lumMod val="60000"/>
                    <a:lumOff val="40000"/>
                  </a:schemeClr>
                </a:solidFill>
                <a:effectLst>
                  <a:glow rad="101600">
                    <a:schemeClr val="bg1"/>
                  </a:glow>
                </a:effectLst>
              </a:rPr>
              <a:t>th</a:t>
            </a:r>
            <a:r>
              <a:rPr lang="en-US" sz="1600" b="1" dirty="0">
                <a:ln>
                  <a:solidFill>
                    <a:srgbClr val="002060"/>
                  </a:solidFill>
                </a:ln>
                <a:solidFill>
                  <a:schemeClr val="accent4">
                    <a:lumMod val="60000"/>
                    <a:lumOff val="40000"/>
                  </a:schemeClr>
                </a:solidFill>
                <a:effectLst>
                  <a:glow rad="101600">
                    <a:schemeClr val="bg1"/>
                  </a:glow>
                </a:effectLst>
              </a:rPr>
              <a:t> hour begins the “ereb” portion of the day-cycle.</a:t>
            </a:r>
          </a:p>
        </p:txBody>
      </p:sp>
      <p:cxnSp>
        <p:nvCxnSpPr>
          <p:cNvPr id="48" name="Straight Connector 47"/>
          <p:cNvCxnSpPr/>
          <p:nvPr/>
        </p:nvCxnSpPr>
        <p:spPr>
          <a:xfrm>
            <a:off x="4632960" y="5925157"/>
            <a:ext cx="990600" cy="0"/>
          </a:xfrm>
          <a:prstGeom prst="line">
            <a:avLst/>
          </a:prstGeom>
          <a:ln w="57150">
            <a:solidFill>
              <a:srgbClr val="FF000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95800" y="6001357"/>
            <a:ext cx="1213199" cy="646331"/>
          </a:xfrm>
          <a:prstGeom prst="rect">
            <a:avLst/>
          </a:prstGeom>
          <a:noFill/>
        </p:spPr>
        <p:txBody>
          <a:bodyPr wrap="square" rtlCol="0">
            <a:spAutoFit/>
          </a:bodyPr>
          <a:lstStyle/>
          <a:p>
            <a:pPr algn="r"/>
            <a:r>
              <a:rPr lang="en-US" dirty="0">
                <a:solidFill>
                  <a:srgbClr val="FF0000"/>
                </a:solidFill>
                <a:effectLst>
                  <a:glow rad="127000">
                    <a:schemeClr val="bg1"/>
                  </a:glow>
                </a:effectLst>
              </a:rPr>
              <a:t>Burial of Yahusha</a:t>
            </a:r>
          </a:p>
        </p:txBody>
      </p:sp>
      <p:cxnSp>
        <p:nvCxnSpPr>
          <p:cNvPr id="50" name="Straight Connector 49"/>
          <p:cNvCxnSpPr/>
          <p:nvPr/>
        </p:nvCxnSpPr>
        <p:spPr>
          <a:xfrm flipV="1">
            <a:off x="4614278" y="5864197"/>
            <a:ext cx="0" cy="685800"/>
          </a:xfrm>
          <a:prstGeom prst="line">
            <a:avLst/>
          </a:prstGeom>
          <a:ln w="57150">
            <a:solidFill>
              <a:srgbClr val="FF0000"/>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1" name="Left Brace 50"/>
          <p:cNvSpPr/>
          <p:nvPr/>
        </p:nvSpPr>
        <p:spPr>
          <a:xfrm rot="5400000">
            <a:off x="4284862" y="2983211"/>
            <a:ext cx="455284" cy="2404992"/>
          </a:xfrm>
          <a:prstGeom prst="leftBrace">
            <a:avLst>
              <a:gd name="adj1" fmla="val 51533"/>
              <a:gd name="adj2" fmla="val 4315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C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r>
              <a:rPr lang="en-US" sz="1400" dirty="0"/>
              <a:t> </a:t>
            </a:r>
            <a:r>
              <a:rPr lang="en-US" sz="1200" b="1" dirty="0">
                <a:solidFill>
                  <a:srgbClr val="FF0000"/>
                </a:solidFill>
              </a:rPr>
              <a:t>PASSOVER       &amp; PREP. DAY</a:t>
            </a:r>
            <a:endParaRPr lang="en-US" sz="1400" b="1" dirty="0">
              <a:solidFill>
                <a:srgbClr val="FF0000"/>
              </a:solidFill>
            </a:endParaRPr>
          </a:p>
        </p:txBody>
      </p:sp>
      <p:cxnSp>
        <p:nvCxnSpPr>
          <p:cNvPr id="27" name="Straight Connector 26"/>
          <p:cNvCxnSpPr/>
          <p:nvPr/>
        </p:nvCxnSpPr>
        <p:spPr>
          <a:xfrm>
            <a:off x="4306824" y="2514600"/>
            <a:ext cx="6336" cy="1905000"/>
          </a:xfrm>
          <a:prstGeom prst="line">
            <a:avLst/>
          </a:prstGeom>
          <a:ln w="57150">
            <a:solidFill>
              <a:srgbClr val="FF0000"/>
            </a:solidFill>
            <a:headEnd type="diamond" w="med" len="med"/>
            <a:tailEnd type="triangle" w="med" len="med"/>
          </a:ln>
          <a:effectLst>
            <a:glow rad="101600">
              <a:srgbClr val="00206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951708" y="3204692"/>
            <a:ext cx="130600" cy="981015"/>
          </a:xfrm>
          <a:prstGeom prst="straightConnector1">
            <a:avLst/>
          </a:prstGeom>
          <a:ln w="28575">
            <a:solidFill>
              <a:srgbClr val="FF0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386254" y="3962400"/>
            <a:ext cx="289560" cy="474464"/>
          </a:xfrm>
          <a:prstGeom prst="straightConnector1">
            <a:avLst/>
          </a:prstGeom>
          <a:ln w="28575">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57800" y="3312348"/>
            <a:ext cx="3761356" cy="738664"/>
          </a:xfrm>
          <a:prstGeom prst="rect">
            <a:avLst/>
          </a:prstGeom>
          <a:solidFill>
            <a:srgbClr val="AFDDFF"/>
          </a:solidFill>
          <a:scene3d>
            <a:camera prst="orthographicFront"/>
            <a:lightRig rig="threePt" dir="t"/>
          </a:scene3d>
          <a:sp3d>
            <a:bevelT w="152400" h="50800" prst="softRound"/>
          </a:sp3d>
        </p:spPr>
        <p:txBody>
          <a:bodyPr wrap="square" rtlCol="0">
            <a:spAutoFit/>
          </a:bodyPr>
          <a:lstStyle/>
          <a:p>
            <a:r>
              <a:rPr lang="en-US" sz="1400" b="1" dirty="0">
                <a:solidFill>
                  <a:schemeClr val="accent4">
                    <a:lumMod val="60000"/>
                    <a:lumOff val="40000"/>
                  </a:schemeClr>
                </a:solidFill>
                <a:effectLst>
                  <a:glow rad="127000">
                    <a:srgbClr val="002060"/>
                  </a:glow>
                </a:effectLst>
              </a:rPr>
              <a:t>8.  Luke 23 declares:  </a:t>
            </a:r>
            <a:r>
              <a:rPr lang="en-US" sz="1400" b="1" u="sng" dirty="0">
                <a:solidFill>
                  <a:schemeClr val="accent4">
                    <a:lumMod val="60000"/>
                    <a:lumOff val="40000"/>
                  </a:schemeClr>
                </a:solidFill>
                <a:effectLst>
                  <a:glow rad="127000">
                    <a:srgbClr val="002060"/>
                  </a:glow>
                </a:effectLst>
              </a:rPr>
              <a:t>That da</a:t>
            </a:r>
            <a:r>
              <a:rPr lang="en-US" sz="1400" b="1" dirty="0">
                <a:solidFill>
                  <a:schemeClr val="accent4">
                    <a:lumMod val="60000"/>
                    <a:lumOff val="40000"/>
                  </a:schemeClr>
                </a:solidFill>
                <a:effectLst>
                  <a:glow rad="127000">
                    <a:srgbClr val="002060"/>
                  </a:glow>
                </a:effectLst>
              </a:rPr>
              <a:t>y</a:t>
            </a:r>
            <a:r>
              <a:rPr lang="en-US" sz="1400" b="1" u="sng" dirty="0">
                <a:solidFill>
                  <a:schemeClr val="accent4">
                    <a:lumMod val="60000"/>
                    <a:lumOff val="40000"/>
                  </a:schemeClr>
                </a:solidFill>
                <a:effectLst>
                  <a:glow rad="127000">
                    <a:srgbClr val="002060"/>
                  </a:glow>
                </a:effectLst>
              </a:rPr>
              <a:t> was the </a:t>
            </a:r>
            <a:r>
              <a:rPr lang="en-US" sz="1400" b="1" dirty="0">
                <a:solidFill>
                  <a:schemeClr val="accent4">
                    <a:lumMod val="60000"/>
                    <a:lumOff val="40000"/>
                  </a:schemeClr>
                </a:solidFill>
                <a:effectLst>
                  <a:glow rad="127000">
                    <a:srgbClr val="002060"/>
                  </a:glow>
                </a:effectLst>
              </a:rPr>
              <a:t>p</a:t>
            </a:r>
            <a:r>
              <a:rPr lang="en-US" sz="1400" b="1" u="sng" dirty="0">
                <a:solidFill>
                  <a:schemeClr val="accent4">
                    <a:lumMod val="60000"/>
                    <a:lumOff val="40000"/>
                  </a:schemeClr>
                </a:solidFill>
                <a:effectLst>
                  <a:glow rad="127000">
                    <a:srgbClr val="002060"/>
                  </a:glow>
                </a:effectLst>
              </a:rPr>
              <a:t>reparation</a:t>
            </a:r>
            <a:r>
              <a:rPr lang="en-US" sz="1400" b="1" dirty="0">
                <a:solidFill>
                  <a:schemeClr val="accent4">
                    <a:lumMod val="60000"/>
                    <a:lumOff val="40000"/>
                  </a:schemeClr>
                </a:solidFill>
                <a:effectLst>
                  <a:glow rad="127000">
                    <a:srgbClr val="002060"/>
                  </a:glow>
                </a:effectLst>
              </a:rPr>
              <a:t> – and the [</a:t>
            </a:r>
            <a:r>
              <a:rPr lang="en-US" sz="1400" b="1" dirty="0">
                <a:solidFill>
                  <a:srgbClr val="FF00FF"/>
                </a:solidFill>
                <a:effectLst>
                  <a:glow rad="127000">
                    <a:srgbClr val="002060"/>
                  </a:glow>
                </a:effectLst>
              </a:rPr>
              <a:t>high</a:t>
            </a:r>
            <a:r>
              <a:rPr lang="en-US" sz="1400" b="1" dirty="0">
                <a:solidFill>
                  <a:schemeClr val="accent4">
                    <a:lumMod val="60000"/>
                    <a:lumOff val="40000"/>
                  </a:schemeClr>
                </a:solidFill>
                <a:effectLst>
                  <a:glow rad="127000">
                    <a:srgbClr val="002060"/>
                  </a:glow>
                </a:effectLst>
              </a:rPr>
              <a:t>]</a:t>
            </a:r>
            <a:r>
              <a:rPr lang="en-US" sz="1400" b="1" dirty="0">
                <a:solidFill>
                  <a:srgbClr val="FF00FF"/>
                </a:solidFill>
                <a:effectLst>
                  <a:glow rad="127000">
                    <a:srgbClr val="002060"/>
                  </a:glow>
                </a:effectLst>
              </a:rPr>
              <a:t> shabbat drew on</a:t>
            </a:r>
            <a:r>
              <a:rPr lang="en-US" sz="1400" b="1" dirty="0">
                <a:solidFill>
                  <a:schemeClr val="accent4">
                    <a:lumMod val="60000"/>
                    <a:lumOff val="40000"/>
                  </a:schemeClr>
                </a:solidFill>
                <a:effectLst>
                  <a:glow rad="127000">
                    <a:srgbClr val="002060"/>
                  </a:glow>
                </a:effectLst>
              </a:rPr>
              <a:t> with the approaching light of DAWN.  </a:t>
            </a:r>
          </a:p>
        </p:txBody>
      </p:sp>
      <p:sp>
        <p:nvSpPr>
          <p:cNvPr id="35" name="TextBox 34"/>
          <p:cNvSpPr txBox="1"/>
          <p:nvPr/>
        </p:nvSpPr>
        <p:spPr>
          <a:xfrm>
            <a:off x="5059680" y="2735092"/>
            <a:ext cx="3703320" cy="52322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n-US" sz="1400" b="1" dirty="0">
                <a:solidFill>
                  <a:srgbClr val="C00000"/>
                </a:solidFill>
                <a:effectLst>
                  <a:glow rad="127000">
                    <a:schemeClr val="accent4">
                      <a:lumMod val="60000"/>
                      <a:lumOff val="40000"/>
                    </a:schemeClr>
                  </a:glow>
                </a:effectLst>
              </a:rPr>
              <a:t>7.  John 19 says:  </a:t>
            </a:r>
            <a:r>
              <a:rPr lang="en-US" sz="1400" b="1" u="sng" dirty="0">
                <a:solidFill>
                  <a:srgbClr val="C00000"/>
                </a:solidFill>
                <a:effectLst>
                  <a:glow rad="127000">
                    <a:schemeClr val="accent4">
                      <a:lumMod val="60000"/>
                      <a:lumOff val="40000"/>
                    </a:schemeClr>
                  </a:glow>
                </a:effectLst>
              </a:rPr>
              <a:t>It was the </a:t>
            </a:r>
            <a:r>
              <a:rPr lang="en-US" sz="1400" b="1" dirty="0">
                <a:solidFill>
                  <a:srgbClr val="C00000"/>
                </a:solidFill>
                <a:effectLst>
                  <a:glow rad="127000">
                    <a:schemeClr val="accent4">
                      <a:lumMod val="60000"/>
                      <a:lumOff val="40000"/>
                    </a:schemeClr>
                  </a:glow>
                </a:effectLst>
              </a:rPr>
              <a:t>p</a:t>
            </a:r>
            <a:r>
              <a:rPr lang="en-US" sz="1400" b="1" u="sng" dirty="0">
                <a:solidFill>
                  <a:srgbClr val="C00000"/>
                </a:solidFill>
                <a:effectLst>
                  <a:glow rad="127000">
                    <a:schemeClr val="accent4">
                      <a:lumMod val="60000"/>
                      <a:lumOff val="40000"/>
                    </a:schemeClr>
                  </a:glow>
                </a:effectLst>
              </a:rPr>
              <a:t>reparation da</a:t>
            </a:r>
            <a:r>
              <a:rPr lang="en-US" sz="1400" b="1" dirty="0">
                <a:solidFill>
                  <a:srgbClr val="C00000"/>
                </a:solidFill>
                <a:effectLst>
                  <a:glow rad="127000">
                    <a:schemeClr val="accent4">
                      <a:lumMod val="60000"/>
                      <a:lumOff val="40000"/>
                    </a:schemeClr>
                  </a:glow>
                </a:effectLst>
              </a:rPr>
              <a:t>y - </a:t>
            </a:r>
            <a:r>
              <a:rPr lang="en-US" sz="1400" b="1" u="sng" dirty="0">
                <a:solidFill>
                  <a:srgbClr val="C00000"/>
                </a:solidFill>
                <a:effectLst>
                  <a:glow rad="127000">
                    <a:schemeClr val="accent4">
                      <a:lumMod val="60000"/>
                      <a:lumOff val="40000"/>
                    </a:schemeClr>
                  </a:glow>
                </a:effectLst>
              </a:rPr>
              <a:t>the da</a:t>
            </a:r>
            <a:r>
              <a:rPr lang="en-US" sz="1400" b="1" dirty="0">
                <a:solidFill>
                  <a:srgbClr val="C00000"/>
                </a:solidFill>
                <a:effectLst>
                  <a:glow rad="127000">
                    <a:schemeClr val="accent4">
                      <a:lumMod val="60000"/>
                      <a:lumOff val="40000"/>
                    </a:schemeClr>
                  </a:glow>
                </a:effectLst>
              </a:rPr>
              <a:t>y </a:t>
            </a:r>
            <a:r>
              <a:rPr lang="en-US" sz="1400" b="1" u="sng" dirty="0">
                <a:solidFill>
                  <a:srgbClr val="FF00FF"/>
                </a:solidFill>
                <a:effectLst>
                  <a:glow rad="127000">
                    <a:schemeClr val="tx1">
                      <a:lumMod val="85000"/>
                      <a:lumOff val="15000"/>
                    </a:schemeClr>
                  </a:glow>
                </a:effectLst>
                <a:latin typeface="Arial Black" panose="020B0A04020102020204" pitchFamily="34" charset="0"/>
              </a:rPr>
              <a:t>BEFORE</a:t>
            </a:r>
            <a:r>
              <a:rPr lang="en-US" sz="1400" b="1" dirty="0">
                <a:solidFill>
                  <a:srgbClr val="FF00FF"/>
                </a:solidFill>
                <a:effectLst>
                  <a:glow rad="127000">
                    <a:schemeClr val="tx1">
                      <a:lumMod val="85000"/>
                      <a:lumOff val="15000"/>
                    </a:schemeClr>
                  </a:glow>
                </a:effectLst>
                <a:latin typeface="Arial Black" panose="020B0A04020102020204" pitchFamily="34" charset="0"/>
              </a:rPr>
              <a:t> </a:t>
            </a:r>
            <a:r>
              <a:rPr lang="en-US" sz="1400" b="1" u="sng" dirty="0">
                <a:solidFill>
                  <a:srgbClr val="C00000"/>
                </a:solidFill>
                <a:effectLst>
                  <a:glow rad="127000">
                    <a:schemeClr val="accent4">
                      <a:lumMod val="60000"/>
                      <a:lumOff val="40000"/>
                    </a:schemeClr>
                  </a:glow>
                </a:effectLst>
              </a:rPr>
              <a:t>the hi</a:t>
            </a:r>
            <a:r>
              <a:rPr lang="en-US" sz="1400" b="1" dirty="0">
                <a:solidFill>
                  <a:srgbClr val="C00000"/>
                </a:solidFill>
                <a:effectLst>
                  <a:glow rad="127000">
                    <a:schemeClr val="accent4">
                      <a:lumMod val="60000"/>
                      <a:lumOff val="40000"/>
                    </a:schemeClr>
                  </a:glow>
                </a:effectLst>
              </a:rPr>
              <a:t>g</a:t>
            </a:r>
            <a:r>
              <a:rPr lang="en-US" sz="1400" b="1" u="sng" dirty="0">
                <a:solidFill>
                  <a:srgbClr val="C00000"/>
                </a:solidFill>
                <a:effectLst>
                  <a:glow rad="127000">
                    <a:schemeClr val="accent4">
                      <a:lumMod val="60000"/>
                      <a:lumOff val="40000"/>
                    </a:schemeClr>
                  </a:glow>
                </a:effectLst>
              </a:rPr>
              <a:t>h shabbat</a:t>
            </a:r>
            <a:r>
              <a:rPr lang="en-US" sz="1400" b="1" dirty="0">
                <a:solidFill>
                  <a:srgbClr val="C00000"/>
                </a:solidFill>
                <a:effectLst>
                  <a:glow rad="127000">
                    <a:schemeClr val="accent4">
                      <a:lumMod val="60000"/>
                      <a:lumOff val="40000"/>
                    </a:schemeClr>
                  </a:glow>
                </a:effectLst>
              </a:rPr>
              <a:t>.</a:t>
            </a:r>
          </a:p>
        </p:txBody>
      </p:sp>
      <p:cxnSp>
        <p:nvCxnSpPr>
          <p:cNvPr id="66" name="Straight Connector 65"/>
          <p:cNvCxnSpPr/>
          <p:nvPr/>
        </p:nvCxnSpPr>
        <p:spPr>
          <a:xfrm>
            <a:off x="3235960" y="4199840"/>
            <a:ext cx="0" cy="1725317"/>
          </a:xfrm>
          <a:prstGeom prst="line">
            <a:avLst/>
          </a:prstGeom>
          <a:ln w="76200">
            <a:solidFill>
              <a:schemeClr val="accent5">
                <a:lumMod val="75000"/>
              </a:schemeClr>
            </a:solidFill>
            <a:headEnd type="diamond" w="med" len="med"/>
            <a:tailEnd type="diamond" w="med" len="med"/>
          </a:ln>
          <a:effectLst>
            <a:glow rad="88900">
              <a:srgbClr val="FFFF00">
                <a:alpha val="88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17776" y="2600385"/>
            <a:ext cx="2249425" cy="584775"/>
          </a:xfrm>
          <a:prstGeom prst="rect">
            <a:avLst/>
          </a:prstGeom>
          <a:solidFill>
            <a:srgbClr val="FF0000"/>
          </a:solidFill>
          <a:scene3d>
            <a:camera prst="orthographicFront"/>
            <a:lightRig rig="threePt" dir="t"/>
          </a:scene3d>
          <a:sp3d>
            <a:bevelT w="152400" h="50800" prst="softRound"/>
          </a:sp3d>
        </p:spPr>
        <p:txBody>
          <a:bodyPr wrap="square" rtlCol="0">
            <a:spAutoFit/>
          </a:bodyPr>
          <a:lstStyle/>
          <a:p>
            <a:pPr algn="ctr"/>
            <a:r>
              <a:rPr lang="en-US" sz="1600" b="1" dirty="0">
                <a:solidFill>
                  <a:srgbClr val="FF0000"/>
                </a:solidFill>
                <a:effectLst>
                  <a:glow rad="127000">
                    <a:schemeClr val="bg1"/>
                  </a:glow>
                </a:effectLst>
              </a:rPr>
              <a:t>3. It is Accomplished! at the 9</a:t>
            </a:r>
            <a:r>
              <a:rPr lang="en-US" sz="1600" b="1" baseline="30000" dirty="0">
                <a:solidFill>
                  <a:srgbClr val="FF0000"/>
                </a:solidFill>
                <a:effectLst>
                  <a:glow rad="127000">
                    <a:schemeClr val="bg1"/>
                  </a:glow>
                </a:effectLst>
              </a:rPr>
              <a:t>th</a:t>
            </a:r>
            <a:r>
              <a:rPr lang="en-US" sz="1600" b="1" dirty="0">
                <a:solidFill>
                  <a:srgbClr val="FF0000"/>
                </a:solidFill>
                <a:effectLst>
                  <a:glow rad="127000">
                    <a:schemeClr val="bg1"/>
                  </a:glow>
                </a:effectLst>
              </a:rPr>
              <a:t> hour.</a:t>
            </a:r>
            <a:endParaRPr lang="en-US" sz="1600" b="1" dirty="0">
              <a:ln>
                <a:solidFill>
                  <a:srgbClr val="002060"/>
                </a:solidFill>
              </a:ln>
              <a:solidFill>
                <a:schemeClr val="accent4">
                  <a:lumMod val="60000"/>
                  <a:lumOff val="40000"/>
                </a:schemeClr>
              </a:solidFill>
              <a:effectLst>
                <a:glow rad="101600">
                  <a:schemeClr val="bg1"/>
                </a:glow>
              </a:effectLst>
            </a:endParaRPr>
          </a:p>
        </p:txBody>
      </p:sp>
      <p:sp>
        <p:nvSpPr>
          <p:cNvPr id="69" name="TextBox 68"/>
          <p:cNvSpPr txBox="1"/>
          <p:nvPr/>
        </p:nvSpPr>
        <p:spPr>
          <a:xfrm>
            <a:off x="106440" y="1066800"/>
            <a:ext cx="4313160" cy="646331"/>
          </a:xfrm>
          <a:prstGeom prst="rect">
            <a:avLst/>
          </a:prstGeom>
          <a:noFill/>
        </p:spPr>
        <p:txBody>
          <a:bodyPr wrap="square" rtlCol="0">
            <a:spAutoFit/>
          </a:bodyPr>
          <a:lstStyle/>
          <a:p>
            <a:r>
              <a:rPr lang="en-US" b="1" dirty="0">
                <a:solidFill>
                  <a:srgbClr val="002060"/>
                </a:solidFill>
              </a:rPr>
              <a:t>One example - the Gospels agree the day begins in the morning with DAWN.</a:t>
            </a:r>
          </a:p>
        </p:txBody>
      </p:sp>
      <p:sp>
        <p:nvSpPr>
          <p:cNvPr id="70" name="TextBox 69"/>
          <p:cNvSpPr txBox="1"/>
          <p:nvPr/>
        </p:nvSpPr>
        <p:spPr>
          <a:xfrm>
            <a:off x="182640" y="6135469"/>
            <a:ext cx="4313160" cy="646331"/>
          </a:xfrm>
          <a:prstGeom prst="rect">
            <a:avLst/>
          </a:prstGeom>
          <a:noFill/>
        </p:spPr>
        <p:txBody>
          <a:bodyPr wrap="square" rtlCol="0">
            <a:spAutoFit/>
          </a:bodyPr>
          <a:lstStyle/>
          <a:p>
            <a:r>
              <a:rPr lang="en-US" b="1" dirty="0">
                <a:solidFill>
                  <a:srgbClr val="002060"/>
                </a:solidFill>
                <a:effectLst>
                  <a:glow rad="127000">
                    <a:schemeClr val="bg1"/>
                  </a:glow>
                </a:effectLst>
              </a:rPr>
              <a:t>Why?  </a:t>
            </a:r>
            <a:r>
              <a:rPr lang="en-US" b="1" dirty="0">
                <a:solidFill>
                  <a:srgbClr val="002060"/>
                </a:solidFill>
              </a:rPr>
              <a:t>The “</a:t>
            </a:r>
            <a:r>
              <a:rPr lang="en-US" b="1" dirty="0">
                <a:solidFill>
                  <a:srgbClr val="002060"/>
                </a:solidFill>
                <a:effectLst>
                  <a:glow rad="127000">
                    <a:srgbClr val="FFFF00"/>
                  </a:glow>
                </a:effectLst>
              </a:rPr>
              <a:t>even</a:t>
            </a:r>
            <a:r>
              <a:rPr lang="en-US" b="1" dirty="0">
                <a:solidFill>
                  <a:srgbClr val="002060"/>
                </a:solidFill>
              </a:rPr>
              <a:t>” of Passover Day </a:t>
            </a:r>
            <a:br>
              <a:rPr lang="en-US" b="1" dirty="0">
                <a:solidFill>
                  <a:srgbClr val="002060"/>
                </a:solidFill>
              </a:rPr>
            </a:br>
            <a:r>
              <a:rPr lang="en-US" b="1" dirty="0">
                <a:solidFill>
                  <a:srgbClr val="002060"/>
                </a:solidFill>
              </a:rPr>
              <a:t>does not change the date to Abib 15!</a:t>
            </a:r>
          </a:p>
        </p:txBody>
      </p:sp>
      <p:sp>
        <p:nvSpPr>
          <p:cNvPr id="7" name="Speech Bubble: Rectangle with Corners Rounded 6">
            <a:extLst>
              <a:ext uri="{FF2B5EF4-FFF2-40B4-BE49-F238E27FC236}">
                <a16:creationId xmlns:a16="http://schemas.microsoft.com/office/drawing/2014/main" id="{30E5E321-EBDE-4F2A-BD9D-3FA042E1C621}"/>
              </a:ext>
            </a:extLst>
          </p:cNvPr>
          <p:cNvSpPr/>
          <p:nvPr/>
        </p:nvSpPr>
        <p:spPr>
          <a:xfrm>
            <a:off x="6400800" y="1044636"/>
            <a:ext cx="1813038" cy="288864"/>
          </a:xfrm>
          <a:prstGeom prst="wedgeRoundRectCallout">
            <a:avLst>
              <a:gd name="adj1" fmla="val -24709"/>
              <a:gd name="adj2" fmla="val 78813"/>
              <a:gd name="adj3" fmla="val 16667"/>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b="1" dirty="0">
                <a:solidFill>
                  <a:srgbClr val="0066FF"/>
                </a:solidFill>
              </a:rPr>
              <a:t>See Mark 1:32</a:t>
            </a:r>
          </a:p>
        </p:txBody>
      </p:sp>
      <p:sp>
        <p:nvSpPr>
          <p:cNvPr id="5" name="Slide Number Placeholder 4"/>
          <p:cNvSpPr>
            <a:spLocks noGrp="1"/>
          </p:cNvSpPr>
          <p:nvPr>
            <p:ph type="sldNum" sz="quarter" idx="12"/>
          </p:nvPr>
        </p:nvSpPr>
        <p:spPr>
          <a:xfrm>
            <a:off x="7257271" y="6492875"/>
            <a:ext cx="1828800" cy="365125"/>
          </a:xfrm>
        </p:spPr>
        <p:txBody>
          <a:bodyPr/>
          <a:lstStyle/>
          <a:p>
            <a:fld id="{D18E6382-2566-492A-A2A1-417678E32A52}" type="slidenum">
              <a:rPr lang="en-US" smtClean="0">
                <a:solidFill>
                  <a:sysClr val="windowText" lastClr="000000"/>
                </a:solidFill>
              </a:rPr>
              <a:t>53</a:t>
            </a:fld>
            <a:endParaRPr lang="en-US" dirty="0">
              <a:solidFill>
                <a:sysClr val="windowText" lastClr="000000"/>
              </a:solidFill>
            </a:endParaRPr>
          </a:p>
        </p:txBody>
      </p:sp>
    </p:spTree>
    <p:extLst>
      <p:ext uri="{BB962C8B-B14F-4D97-AF65-F5344CB8AC3E}">
        <p14:creationId xmlns:p14="http://schemas.microsoft.com/office/powerpoint/2010/main" val="3010770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750"/>
                                        <p:tgtEl>
                                          <p:spTgt spid="69"/>
                                        </p:tgtEl>
                                      </p:cBhvr>
                                    </p:animEffect>
                                    <p:anim calcmode="lin" valueType="num">
                                      <p:cBhvr>
                                        <p:cTn id="8" dur="1750" fill="hold"/>
                                        <p:tgtEl>
                                          <p:spTgt spid="69"/>
                                        </p:tgtEl>
                                        <p:attrNameLst>
                                          <p:attrName>ppt_x</p:attrName>
                                        </p:attrNameLst>
                                      </p:cBhvr>
                                      <p:tavLst>
                                        <p:tav tm="0">
                                          <p:val>
                                            <p:strVal val="#ppt_x"/>
                                          </p:val>
                                        </p:tav>
                                        <p:tav tm="100000">
                                          <p:val>
                                            <p:strVal val="#ppt_x"/>
                                          </p:val>
                                        </p:tav>
                                      </p:tavLst>
                                    </p:anim>
                                    <p:anim calcmode="lin" valueType="num">
                                      <p:cBhvr>
                                        <p:cTn id="9" dur="175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2750" fill="hold"/>
                                        <p:tgtEl>
                                          <p:spTgt spid="70"/>
                                        </p:tgtEl>
                                        <p:attrNameLst>
                                          <p:attrName>ppt_x</p:attrName>
                                        </p:attrNameLst>
                                      </p:cBhvr>
                                      <p:tavLst>
                                        <p:tav tm="0">
                                          <p:val>
                                            <p:strVal val="#ppt_x"/>
                                          </p:val>
                                        </p:tav>
                                        <p:tav tm="100000">
                                          <p:val>
                                            <p:strVal val="#ppt_x"/>
                                          </p:val>
                                        </p:tav>
                                      </p:tavLst>
                                    </p:anim>
                                    <p:anim calcmode="lin" valueType="num">
                                      <p:cBhvr additive="base">
                                        <p:cTn id="15" dur="275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1250"/>
                                        <p:tgtEl>
                                          <p:spTgt spid="26"/>
                                        </p:tgtEl>
                                      </p:cBhvr>
                                    </p:animEffect>
                                  </p:childTnLst>
                                </p:cTn>
                              </p:par>
                              <p:par>
                                <p:cTn id="21" presetID="45" presetClass="entr" presetSubtype="0" repeatCount="3000" fill="hold" nodeType="withEffect">
                                  <p:stCondLst>
                                    <p:cond delay="50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2000"/>
                                        <p:tgtEl>
                                          <p:spTgt spid="66"/>
                                        </p:tgtEl>
                                      </p:cBhvr>
                                    </p:animEffect>
                                    <p:anim calcmode="lin" valueType="num">
                                      <p:cBhvr>
                                        <p:cTn id="24" dur="2000" fill="hold"/>
                                        <p:tgtEl>
                                          <p:spTgt spid="66"/>
                                        </p:tgtEl>
                                        <p:attrNameLst>
                                          <p:attrName>ppt_w</p:attrName>
                                        </p:attrNameLst>
                                      </p:cBhvr>
                                      <p:tavLst>
                                        <p:tav tm="0" fmla="#ppt_w*sin(2.5*pi*$)">
                                          <p:val>
                                            <p:fltVal val="0"/>
                                          </p:val>
                                        </p:tav>
                                        <p:tav tm="100000">
                                          <p:val>
                                            <p:fltVal val="1"/>
                                          </p:val>
                                        </p:tav>
                                      </p:tavLst>
                                    </p:anim>
                                    <p:anim calcmode="lin" valueType="num">
                                      <p:cBhvr>
                                        <p:cTn id="25" dur="20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circle(in)">
                                      <p:cBhvr>
                                        <p:cTn id="30" dur="125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circle(in)">
                                      <p:cBhvr>
                                        <p:cTn id="35" dur="1250"/>
                                        <p:tgtEl>
                                          <p:spTgt spid="42"/>
                                        </p:tgtEl>
                                      </p:cBhvr>
                                    </p:animEffect>
                                  </p:childTnLst>
                                </p:cTn>
                              </p:par>
                            </p:childTnLst>
                          </p:cTn>
                        </p:par>
                        <p:par>
                          <p:cTn id="36" fill="hold">
                            <p:stCondLst>
                              <p:cond delay="1250"/>
                            </p:stCondLst>
                            <p:childTnLst>
                              <p:par>
                                <p:cTn id="37" presetID="22" presetClass="entr" presetSubtype="1"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circle(in)">
                                      <p:cBhvr>
                                        <p:cTn id="44" dur="125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ircle(in)">
                                      <p:cBhvr>
                                        <p:cTn id="49" dur="1250"/>
                                        <p:tgtEl>
                                          <p:spTgt spid="28"/>
                                        </p:tgtEl>
                                      </p:cBhvr>
                                    </p:animEffect>
                                  </p:childTnLst>
                                </p:cTn>
                              </p:par>
                            </p:childTnLst>
                          </p:cTn>
                        </p:par>
                        <p:par>
                          <p:cTn id="50" fill="hold">
                            <p:stCondLst>
                              <p:cond delay="1250"/>
                            </p:stCondLst>
                            <p:childTnLst>
                              <p:par>
                                <p:cTn id="51" presetID="22" presetClass="entr" presetSubtype="1"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1500"/>
                                        <p:tgtEl>
                                          <p:spTgt spid="5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circle(in)">
                                      <p:cBhvr>
                                        <p:cTn id="63" dur="1250"/>
                                        <p:tgtEl>
                                          <p:spTgt spid="36"/>
                                        </p:tgtEl>
                                      </p:cBhvr>
                                    </p:animEffect>
                                  </p:childTnLst>
                                </p:cTn>
                              </p:par>
                            </p:childTnLst>
                          </p:cTn>
                        </p:par>
                        <p:par>
                          <p:cTn id="64" fill="hold">
                            <p:stCondLst>
                              <p:cond delay="1250"/>
                            </p:stCondLst>
                            <p:childTnLst>
                              <p:par>
                                <p:cTn id="65" presetID="22" presetClass="entr" presetSubtype="1"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up)">
                                      <p:cBhvr>
                                        <p:cTn id="67" dur="1500"/>
                                        <p:tgtEl>
                                          <p:spTgt spid="58"/>
                                        </p:tgtEl>
                                      </p:cBhvr>
                                    </p:animEffect>
                                  </p:childTnLst>
                                </p:cTn>
                              </p:par>
                            </p:childTnLst>
                          </p:cTn>
                        </p:par>
                        <p:par>
                          <p:cTn id="68" fill="hold">
                            <p:stCondLst>
                              <p:cond delay="275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1750"/>
                                        <p:tgtEl>
                                          <p:spTgt spid="5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1750"/>
                                        <p:tgtEl>
                                          <p:spTgt spid="48"/>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1500"/>
                                        <p:tgtEl>
                                          <p:spTgt spid="49"/>
                                        </p:tgtEl>
                                      </p:cBhvr>
                                    </p:animEffect>
                                    <p:anim calcmode="lin" valueType="num">
                                      <p:cBhvr>
                                        <p:cTn id="80" dur="1500" fill="hold"/>
                                        <p:tgtEl>
                                          <p:spTgt spid="49"/>
                                        </p:tgtEl>
                                        <p:attrNameLst>
                                          <p:attrName>ppt_x</p:attrName>
                                        </p:attrNameLst>
                                      </p:cBhvr>
                                      <p:tavLst>
                                        <p:tav tm="0">
                                          <p:val>
                                            <p:strVal val="#ppt_x"/>
                                          </p:val>
                                        </p:tav>
                                        <p:tav tm="100000">
                                          <p:val>
                                            <p:strVal val="#ppt_x"/>
                                          </p:val>
                                        </p:tav>
                                      </p:tavLst>
                                    </p:anim>
                                    <p:anim calcmode="lin" valueType="num">
                                      <p:cBhvr>
                                        <p:cTn id="81" dur="1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circle(in)">
                                      <p:cBhvr>
                                        <p:cTn id="86" dur="1250"/>
                                        <p:tgtEl>
                                          <p:spTgt spid="35"/>
                                        </p:tgtEl>
                                      </p:cBhvr>
                                    </p:animEffect>
                                  </p:childTnLst>
                                </p:cTn>
                              </p:par>
                            </p:childTnLst>
                          </p:cTn>
                        </p:par>
                        <p:par>
                          <p:cTn id="87" fill="hold">
                            <p:stCondLst>
                              <p:cond delay="1250"/>
                            </p:stCondLst>
                            <p:childTnLst>
                              <p:par>
                                <p:cTn id="88" presetID="22" presetClass="entr" presetSubtype="1" fill="hold" nodeType="after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up)">
                                      <p:cBhvr>
                                        <p:cTn id="90" dur="1500"/>
                                        <p:tgtEl>
                                          <p:spTgt spid="61"/>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circle(in)">
                                      <p:cBhvr>
                                        <p:cTn id="95" dur="1250"/>
                                        <p:tgtEl>
                                          <p:spTgt spid="37"/>
                                        </p:tgtEl>
                                      </p:cBhvr>
                                    </p:animEffect>
                                  </p:childTnLst>
                                </p:cTn>
                              </p:par>
                            </p:childTnLst>
                          </p:cTn>
                        </p:par>
                        <p:par>
                          <p:cTn id="96" fill="hold">
                            <p:stCondLst>
                              <p:cond delay="1250"/>
                            </p:stCondLst>
                            <p:childTnLst>
                              <p:par>
                                <p:cTn id="97" presetID="45" presetClass="entr" presetSubtype="0"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2000"/>
                                        <p:tgtEl>
                                          <p:spTgt spid="62"/>
                                        </p:tgtEl>
                                      </p:cBhvr>
                                    </p:animEffect>
                                    <p:anim calcmode="lin" valueType="num">
                                      <p:cBhvr>
                                        <p:cTn id="100" dur="2000" fill="hold"/>
                                        <p:tgtEl>
                                          <p:spTgt spid="62"/>
                                        </p:tgtEl>
                                        <p:attrNameLst>
                                          <p:attrName>ppt_w</p:attrName>
                                        </p:attrNameLst>
                                      </p:cBhvr>
                                      <p:tavLst>
                                        <p:tav tm="0" fmla="#ppt_w*sin(2.5*pi*$)">
                                          <p:val>
                                            <p:fltVal val="0"/>
                                          </p:val>
                                        </p:tav>
                                        <p:tav tm="100000">
                                          <p:val>
                                            <p:fltVal val="1"/>
                                          </p:val>
                                        </p:tav>
                                      </p:tavLst>
                                    </p:anim>
                                    <p:anim calcmode="lin" valueType="num">
                                      <p:cBhvr>
                                        <p:cTn id="101" dur="20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wheel(1)">
                                      <p:cBhvr>
                                        <p:cTn id="10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28" grpId="0" animBg="1"/>
      <p:bldP spid="36" grpId="0" animBg="1"/>
      <p:bldP spid="41" grpId="0" animBg="1"/>
      <p:bldP spid="43" grpId="0" animBg="1"/>
      <p:bldP spid="49" grpId="0"/>
      <p:bldP spid="37" grpId="0" animBg="1"/>
      <p:bldP spid="35" grpId="0" animBg="1"/>
      <p:bldP spid="42" grpId="0" animBg="1"/>
      <p:bldP spid="69" grpId="0"/>
      <p:bldP spid="70" grpId="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54</a:t>
            </a:fld>
            <a:endParaRPr lang="en-US" dirty="0">
              <a:solidFill>
                <a:schemeClr val="bg1">
                  <a:lumMod val="85000"/>
                </a:schemeClr>
              </a:solidFill>
            </a:endParaRPr>
          </a:p>
        </p:txBody>
      </p:sp>
      <p:sp>
        <p:nvSpPr>
          <p:cNvPr id="3" name="Rectangle 2"/>
          <p:cNvSpPr/>
          <p:nvPr/>
        </p:nvSpPr>
        <p:spPr>
          <a:xfrm>
            <a:off x="2514600" y="322957"/>
            <a:ext cx="6172200" cy="6001643"/>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Let’s compare some other Bible Commentators to see if they have anything to say about this meal, called </a:t>
            </a:r>
            <a:br>
              <a:rPr lang="en-US" sz="4800" b="1" dirty="0">
                <a:ln/>
                <a:solidFill>
                  <a:schemeClr val="accent3"/>
                </a:solidFill>
              </a:rPr>
            </a:br>
            <a:r>
              <a:rPr lang="en-US" sz="4800" b="1" dirty="0">
                <a:ln/>
                <a:solidFill>
                  <a:schemeClr val="accent3"/>
                </a:solidFill>
              </a:rPr>
              <a:t>“The Last Supper.”</a:t>
            </a:r>
            <a:endParaRPr lang="en-US" sz="4800" b="1" cap="none" spc="0" dirty="0">
              <a:ln/>
              <a:solidFill>
                <a:schemeClr val="accent3"/>
              </a:solidFill>
              <a:effectLst/>
            </a:endParaRPr>
          </a:p>
        </p:txBody>
      </p:sp>
      <p:sp>
        <p:nvSpPr>
          <p:cNvPr id="4" name="Cloud 3">
            <a:extLst>
              <a:ext uri="{FF2B5EF4-FFF2-40B4-BE49-F238E27FC236}">
                <a16:creationId xmlns:a16="http://schemas.microsoft.com/office/drawing/2014/main" id="{CC205D53-C88B-C329-1E03-0E599BD2BAEC}"/>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a:extLst>
              <a:ext uri="{FF2B5EF4-FFF2-40B4-BE49-F238E27FC236}">
                <a16:creationId xmlns:a16="http://schemas.microsoft.com/office/drawing/2014/main" id="{A9311EA9-4D95-49BC-1D95-45B1739D87FC}"/>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990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599"/>
            <a:ext cx="5791200" cy="914401"/>
          </a:xfrm>
        </p:spPr>
        <p:txBody>
          <a:bodyPr/>
          <a:lstStyle/>
          <a:p>
            <a:r>
              <a:rPr lang="en-US" sz="4000" dirty="0"/>
              <a:t>Jacob </a:t>
            </a:r>
            <a:r>
              <a:rPr lang="en-US" sz="4000" dirty="0" err="1"/>
              <a:t>Neusner</a:t>
            </a:r>
            <a:endParaRPr lang="en-US" sz="4000" dirty="0"/>
          </a:p>
        </p:txBody>
      </p:sp>
      <p:sp>
        <p:nvSpPr>
          <p:cNvPr id="3" name="Content Placeholder 2"/>
          <p:cNvSpPr>
            <a:spLocks noGrp="1"/>
          </p:cNvSpPr>
          <p:nvPr>
            <p:ph sz="quarter" idx="13"/>
          </p:nvPr>
        </p:nvSpPr>
        <p:spPr>
          <a:xfrm>
            <a:off x="3303608" y="1237803"/>
            <a:ext cx="5867400" cy="5239435"/>
          </a:xfrm>
        </p:spPr>
        <p:txBody>
          <a:bodyPr>
            <a:normAutofit fontScale="92500" lnSpcReduction="10000"/>
            <a:scene3d>
              <a:camera prst="orthographicFront"/>
              <a:lightRig rig="threePt" dir="t"/>
            </a:scene3d>
            <a:sp3d extrusionH="57150">
              <a:bevelT w="38100" h="38100" prst="angle"/>
            </a:sp3d>
          </a:bodyPr>
          <a:lstStyle/>
          <a:p>
            <a:pPr marL="45720" indent="0">
              <a:buNone/>
            </a:pPr>
            <a:r>
              <a:rPr lang="en-US" dirty="0">
                <a:solidFill>
                  <a:srgbClr val="002060"/>
                </a:solidFill>
              </a:rPr>
              <a:t>In Jacob </a:t>
            </a:r>
            <a:r>
              <a:rPr lang="en-US" dirty="0" err="1">
                <a:solidFill>
                  <a:srgbClr val="002060"/>
                </a:solidFill>
              </a:rPr>
              <a:t>Neusner's</a:t>
            </a:r>
            <a:r>
              <a:rPr lang="en-US" dirty="0">
                <a:solidFill>
                  <a:srgbClr val="002060"/>
                </a:solidFill>
              </a:rPr>
              <a:t> translation of the Jewish </a:t>
            </a:r>
            <a:r>
              <a:rPr lang="en-US" b="1" i="1" dirty="0">
                <a:solidFill>
                  <a:srgbClr val="002060"/>
                </a:solidFill>
              </a:rPr>
              <a:t>Mishnah</a:t>
            </a:r>
            <a:r>
              <a:rPr lang="en-US" dirty="0">
                <a:solidFill>
                  <a:srgbClr val="002060"/>
                </a:solidFill>
              </a:rPr>
              <a:t>, we can see why the disciples would have been concerned with preparing for the Passover the evening of the </a:t>
            </a:r>
            <a:r>
              <a:rPr lang="en-US" cap="small" dirty="0">
                <a:solidFill>
                  <a:srgbClr val="002060"/>
                </a:solidFill>
              </a:rPr>
              <a:t>13</a:t>
            </a:r>
            <a:r>
              <a:rPr lang="en-US" cap="small" baseline="30000" dirty="0">
                <a:solidFill>
                  <a:srgbClr val="002060"/>
                </a:solidFill>
              </a:rPr>
              <a:t>th</a:t>
            </a:r>
            <a:r>
              <a:rPr lang="en-US" dirty="0">
                <a:solidFill>
                  <a:srgbClr val="002060"/>
                </a:solidFill>
              </a:rPr>
              <a:t>, even though the Passover meal wouldn't be eaten until the next night.  </a:t>
            </a:r>
          </a:p>
          <a:p>
            <a:pPr marL="45720" indent="0">
              <a:buNone/>
            </a:pPr>
            <a:r>
              <a:rPr lang="en-US" dirty="0">
                <a:solidFill>
                  <a:srgbClr val="002060"/>
                </a:solidFill>
              </a:rPr>
              <a:t>In his quote from </a:t>
            </a:r>
            <a:r>
              <a:rPr lang="en-US" dirty="0" err="1">
                <a:solidFill>
                  <a:schemeClr val="accent1">
                    <a:lumMod val="75000"/>
                  </a:schemeClr>
                </a:solidFill>
              </a:rPr>
              <a:t>Pesaḥim</a:t>
            </a:r>
            <a:r>
              <a:rPr lang="en-US" dirty="0">
                <a:solidFill>
                  <a:schemeClr val="accent1">
                    <a:lumMod val="75000"/>
                  </a:schemeClr>
                </a:solidFill>
              </a:rPr>
              <a:t> 1:3, </a:t>
            </a:r>
            <a:r>
              <a:rPr lang="en-US" dirty="0">
                <a:solidFill>
                  <a:srgbClr val="002060"/>
                </a:solidFill>
              </a:rPr>
              <a:t>please remember, </a:t>
            </a:r>
            <a:r>
              <a:rPr lang="en-US" b="1" dirty="0">
                <a:solidFill>
                  <a:srgbClr val="FF0000"/>
                </a:solidFill>
              </a:rPr>
              <a:t>he’s writing with the understanding that </a:t>
            </a:r>
            <a:br>
              <a:rPr lang="en-US" b="1" dirty="0">
                <a:solidFill>
                  <a:srgbClr val="FF0000"/>
                </a:solidFill>
              </a:rPr>
            </a:br>
            <a:r>
              <a:rPr lang="en-US" b="1" dirty="0">
                <a:solidFill>
                  <a:srgbClr val="FF0000"/>
                </a:solidFill>
              </a:rPr>
              <a:t>Abib 14 begins at sunset on Abib 13</a:t>
            </a:r>
            <a:r>
              <a:rPr lang="en-US" dirty="0">
                <a:solidFill>
                  <a:srgbClr val="FF0000"/>
                </a:solidFill>
              </a:rPr>
              <a:t>.</a:t>
            </a:r>
            <a:r>
              <a:rPr lang="en-US" dirty="0">
                <a:solidFill>
                  <a:srgbClr val="002060"/>
                </a:solidFill>
              </a:rPr>
              <a:t>  </a:t>
            </a:r>
          </a:p>
          <a:p>
            <a:pPr marL="45720" indent="0">
              <a:buNone/>
            </a:pPr>
            <a:r>
              <a:rPr lang="en-US" b="1" dirty="0"/>
              <a:t>(Note:  Even though </a:t>
            </a:r>
            <a:r>
              <a:rPr lang="en-US" b="1" dirty="0" err="1"/>
              <a:t>Neusner</a:t>
            </a:r>
            <a:r>
              <a:rPr lang="en-US" b="1" dirty="0"/>
              <a:t> is using the reasoning that Abib 14 begins the evening before, </a:t>
            </a:r>
            <a:r>
              <a:rPr lang="en-US" b="1" dirty="0">
                <a:solidFill>
                  <a:srgbClr val="002060"/>
                </a:solidFill>
              </a:rPr>
              <a:t>in his context he is speaking of “</a:t>
            </a:r>
            <a:r>
              <a:rPr lang="en-US" b="1" dirty="0" err="1">
                <a:solidFill>
                  <a:srgbClr val="002060"/>
                </a:solidFill>
              </a:rPr>
              <a:t>deleavening</a:t>
            </a:r>
            <a:r>
              <a:rPr lang="en-US" b="1" dirty="0">
                <a:solidFill>
                  <a:srgbClr val="002060"/>
                </a:solidFill>
              </a:rPr>
              <a:t>” … and possibly “anointing” </a:t>
            </a:r>
            <a:br>
              <a:rPr lang="en-US" b="1" dirty="0">
                <a:solidFill>
                  <a:srgbClr val="002060"/>
                </a:solidFill>
              </a:rPr>
            </a:br>
            <a:r>
              <a:rPr lang="en-US" b="1" dirty="0">
                <a:solidFill>
                  <a:srgbClr val="002060"/>
                </a:solidFill>
              </a:rPr>
              <a:t>the chosen room, so that it would be “clean” from all questionable activity in the past.  </a:t>
            </a:r>
            <a:br>
              <a:rPr lang="en-US" b="1" dirty="0">
                <a:solidFill>
                  <a:srgbClr val="002060"/>
                </a:solidFill>
              </a:rPr>
            </a:br>
            <a:r>
              <a:rPr lang="en-US" b="1" dirty="0"/>
              <a:t>This rented room might have even needed </a:t>
            </a:r>
            <a:br>
              <a:rPr lang="en-US" b="1" dirty="0"/>
            </a:br>
            <a:r>
              <a:rPr lang="en-US" b="1" dirty="0"/>
              <a:t>a good spring cleaning!)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55</a:t>
            </a:fld>
            <a:endParaRPr lang="en-US"/>
          </a:p>
        </p:txBody>
      </p:sp>
      <p:pic>
        <p:nvPicPr>
          <p:cNvPr id="2050" name="Picture 2" descr="C:\Users\Rae\Desktop\Jacob neusner pictur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04800"/>
            <a:ext cx="2540000" cy="3390900"/>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55600" y="3886200"/>
            <a:ext cx="2895600" cy="2523768"/>
          </a:xfrm>
          <a:prstGeom prst="rect">
            <a:avLst/>
          </a:prstGeom>
          <a:solidFill>
            <a:schemeClr val="accent4">
              <a:lumMod val="20000"/>
              <a:lumOff val="80000"/>
            </a:schemeClr>
          </a:solidFill>
          <a:ln w="38100">
            <a:solidFill>
              <a:schemeClr val="accent1">
                <a:lumMod val="75000"/>
              </a:schemeClr>
            </a:solidFill>
          </a:ln>
          <a:scene3d>
            <a:camera prst="orthographicFront"/>
            <a:lightRig rig="threePt" dir="t"/>
          </a:scene3d>
          <a:sp3d>
            <a:bevelT w="152400" h="50800" prst="softRound"/>
          </a:sp3d>
        </p:spPr>
        <p:txBody>
          <a:bodyPr wrap="square">
            <a:spAutoFit/>
          </a:bodyPr>
          <a:lstStyle/>
          <a:p>
            <a:pPr algn="ctr"/>
            <a:r>
              <a:rPr lang="en-US" dirty="0" err="1">
                <a:solidFill>
                  <a:schemeClr val="accent1">
                    <a:lumMod val="75000"/>
                  </a:schemeClr>
                </a:solidFill>
              </a:rPr>
              <a:t>Pesaḥim</a:t>
            </a:r>
            <a:r>
              <a:rPr lang="en-US" dirty="0">
                <a:solidFill>
                  <a:schemeClr val="accent1">
                    <a:lumMod val="75000"/>
                  </a:schemeClr>
                </a:solidFill>
              </a:rPr>
              <a:t> is the third tractate of Seder </a:t>
            </a:r>
            <a:r>
              <a:rPr lang="en-US" dirty="0" err="1">
                <a:solidFill>
                  <a:schemeClr val="accent1">
                    <a:lumMod val="75000"/>
                  </a:schemeClr>
                </a:solidFill>
              </a:rPr>
              <a:t>Moed</a:t>
            </a:r>
            <a:r>
              <a:rPr lang="en-US" dirty="0">
                <a:solidFill>
                  <a:schemeClr val="accent1">
                    <a:lumMod val="75000"/>
                  </a:schemeClr>
                </a:solidFill>
              </a:rPr>
              <a:t> </a:t>
            </a:r>
            <a:br>
              <a:rPr lang="en-US" dirty="0">
                <a:solidFill>
                  <a:schemeClr val="accent1">
                    <a:lumMod val="75000"/>
                  </a:schemeClr>
                </a:solidFill>
              </a:rPr>
            </a:br>
            <a:r>
              <a:rPr lang="en-US" dirty="0">
                <a:solidFill>
                  <a:schemeClr val="accent1">
                    <a:lumMod val="75000"/>
                  </a:schemeClr>
                </a:solidFill>
              </a:rPr>
              <a:t>of the Mishnah and of the Talmud.  It is concerned mainly with </a:t>
            </a:r>
            <a:r>
              <a:rPr lang="en-US" b="1" u="sng" dirty="0">
                <a:solidFill>
                  <a:srgbClr val="FF0000"/>
                </a:solidFill>
              </a:rPr>
              <a:t>the laws of the Jewish holida</a:t>
            </a:r>
            <a:r>
              <a:rPr lang="en-US" b="1" dirty="0">
                <a:solidFill>
                  <a:srgbClr val="FF0000"/>
                </a:solidFill>
              </a:rPr>
              <a:t>y</a:t>
            </a:r>
            <a:r>
              <a:rPr lang="en-US" b="1" u="sng" dirty="0">
                <a:solidFill>
                  <a:srgbClr val="FF0000"/>
                </a:solidFill>
              </a:rPr>
              <a:t> Passover</a:t>
            </a:r>
            <a:r>
              <a:rPr lang="en-US" b="1" dirty="0">
                <a:solidFill>
                  <a:srgbClr val="FF0000"/>
                </a:solidFill>
              </a:rPr>
              <a:t> </a:t>
            </a:r>
            <a:r>
              <a:rPr lang="en-US" dirty="0">
                <a:solidFill>
                  <a:schemeClr val="accent1">
                    <a:lumMod val="75000"/>
                  </a:schemeClr>
                </a:solidFill>
              </a:rPr>
              <a:t>as well as the Passover lamb offering.  </a:t>
            </a:r>
            <a:r>
              <a:rPr lang="en-US" sz="1400" dirty="0"/>
              <a:t>[Wikipedia]</a:t>
            </a:r>
          </a:p>
        </p:txBody>
      </p:sp>
      <p:sp>
        <p:nvSpPr>
          <p:cNvPr id="9" name="Cloud 8">
            <a:extLst>
              <a:ext uri="{FF2B5EF4-FFF2-40B4-BE49-F238E27FC236}">
                <a16:creationId xmlns:a16="http://schemas.microsoft.com/office/drawing/2014/main" id="{F2194831-303A-4F49-9246-E06B0928C542}"/>
              </a:ext>
            </a:extLst>
          </p:cNvPr>
          <p:cNvSpPr/>
          <p:nvPr/>
        </p:nvSpPr>
        <p:spPr>
          <a:xfrm>
            <a:off x="9300029" y="228599"/>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213E3EF0-4531-006B-BD0D-258E5CFD47C1}"/>
              </a:ext>
            </a:extLst>
          </p:cNvPr>
          <p:cNvSpPr/>
          <p:nvPr/>
        </p:nvSpPr>
        <p:spPr>
          <a:xfrm>
            <a:off x="8422748" y="320879"/>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a:extLst>
              <a:ext uri="{FF2B5EF4-FFF2-40B4-BE49-F238E27FC236}">
                <a16:creationId xmlns:a16="http://schemas.microsoft.com/office/drawing/2014/main" id="{37473AC4-7FCD-1F2B-0ACA-6EC35583C2F0}"/>
              </a:ext>
            </a:extLst>
          </p:cNvPr>
          <p:cNvSpPr/>
          <p:nvPr/>
        </p:nvSpPr>
        <p:spPr>
          <a:xfrm>
            <a:off x="9380244" y="127434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23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24200" y="914400"/>
            <a:ext cx="5791200" cy="5744424"/>
          </a:xfrm>
        </p:spPr>
        <p:txBody>
          <a:bodyPr>
            <a:normAutofit fontScale="92500"/>
            <a:scene3d>
              <a:camera prst="orthographicFront"/>
              <a:lightRig rig="threePt" dir="t"/>
            </a:scene3d>
            <a:sp3d extrusionH="57150">
              <a:bevelT w="38100" h="38100" prst="angle"/>
            </a:sp3d>
          </a:bodyPr>
          <a:lstStyle/>
          <a:p>
            <a:pPr marL="45720" indent="0">
              <a:buNone/>
            </a:pPr>
            <a:r>
              <a:rPr lang="en-US" dirty="0"/>
              <a:t>PESAHIM 1:3</a:t>
            </a:r>
          </a:p>
          <a:p>
            <a:pPr marL="45720" indent="0">
              <a:buNone/>
            </a:pPr>
            <a:r>
              <a:rPr lang="en-US" sz="1200" dirty="0"/>
              <a:t> </a:t>
            </a:r>
            <a:br>
              <a:rPr lang="en-US" dirty="0"/>
            </a:br>
            <a:r>
              <a:rPr lang="en-US" b="1" dirty="0"/>
              <a:t>A.</a:t>
            </a:r>
            <a:r>
              <a:rPr lang="en-US" dirty="0"/>
              <a:t>   R. Judah says, </a:t>
            </a:r>
          </a:p>
          <a:p>
            <a:pPr marL="45720" indent="0">
              <a:buNone/>
            </a:pPr>
            <a:r>
              <a:rPr lang="en-US" dirty="0"/>
              <a:t>"They seek out [leaven] </a:t>
            </a:r>
            <a:br>
              <a:rPr lang="en-US" dirty="0"/>
            </a:br>
            <a:r>
              <a:rPr lang="en-US" dirty="0"/>
              <a:t> 	(1) on the night of the fourteenth, </a:t>
            </a:r>
            <a:br>
              <a:rPr lang="en-US" dirty="0"/>
            </a:br>
            <a:r>
              <a:rPr lang="en-US" dirty="0"/>
              <a:t> 	(2) on the fourteenth in the morning, and</a:t>
            </a:r>
            <a:br>
              <a:rPr lang="en-US" dirty="0"/>
            </a:br>
            <a:r>
              <a:rPr lang="en-US" dirty="0"/>
              <a:t> 	(3) at the time of removal."  </a:t>
            </a:r>
            <a:br>
              <a:rPr lang="en-US" dirty="0"/>
            </a:br>
            <a:r>
              <a:rPr lang="en-US" b="1" dirty="0"/>
              <a:t>B.</a:t>
            </a:r>
            <a:r>
              <a:rPr lang="en-US" dirty="0"/>
              <a:t>   And sages say, "[If] one did not seek out [leaven] on the night of the fourteenth </a:t>
            </a:r>
            <a:br>
              <a:rPr lang="en-US" dirty="0"/>
            </a:br>
            <a:r>
              <a:rPr lang="en-US" sz="1700" dirty="0">
                <a:solidFill>
                  <a:srgbClr val="FF0000"/>
                </a:solidFill>
              </a:rPr>
              <a:t>{after sunset on the 13</a:t>
            </a:r>
            <a:r>
              <a:rPr lang="en-US" sz="1700" baseline="30000" dirty="0">
                <a:solidFill>
                  <a:srgbClr val="FF0000"/>
                </a:solidFill>
              </a:rPr>
              <a:t>th</a:t>
            </a:r>
            <a:r>
              <a:rPr lang="en-US" sz="1700" dirty="0">
                <a:solidFill>
                  <a:srgbClr val="FF0000"/>
                </a:solidFill>
              </a:rPr>
              <a:t>}, </a:t>
            </a:r>
            <a:r>
              <a:rPr lang="en-US" dirty="0"/>
              <a:t>he may seek it out </a:t>
            </a:r>
            <a:br>
              <a:rPr lang="en-US" dirty="0"/>
            </a:br>
            <a:r>
              <a:rPr lang="en-US" dirty="0"/>
              <a:t>(1) on the fourteenth.  </a:t>
            </a:r>
            <a:br>
              <a:rPr lang="en-US" dirty="0"/>
            </a:br>
            <a:r>
              <a:rPr lang="en-US" b="1" dirty="0"/>
              <a:t>C.</a:t>
            </a:r>
            <a:r>
              <a:rPr lang="en-US" dirty="0"/>
              <a:t>   "If he did not seek it out on the fourteenth, </a:t>
            </a:r>
            <a:br>
              <a:rPr lang="en-US" dirty="0"/>
            </a:br>
            <a:r>
              <a:rPr lang="en-US" dirty="0"/>
              <a:t>let him seek it out (2) at the appointed time </a:t>
            </a:r>
            <a:br>
              <a:rPr lang="en-US" dirty="0"/>
            </a:br>
            <a:r>
              <a:rPr lang="en-US" dirty="0"/>
              <a:t>[11 a.m. to 12 noon on the fourteenth].</a:t>
            </a:r>
            <a:br>
              <a:rPr lang="en-US" dirty="0"/>
            </a:br>
            <a:r>
              <a:rPr lang="en-US" b="1" dirty="0"/>
              <a:t>D.  </a:t>
            </a:r>
            <a:r>
              <a:rPr lang="en-US" dirty="0"/>
              <a:t> "[If] he did not seek it out at the appointed time, let him seek it out (3) after the appointed time [to nightfall]." </a:t>
            </a:r>
            <a:br>
              <a:rPr lang="en-US" dirty="0"/>
            </a:br>
            <a:r>
              <a:rPr lang="en-US" dirty="0"/>
              <a:t>(p. 230, </a:t>
            </a:r>
            <a:r>
              <a:rPr lang="en-US" b="1" i="1" dirty="0"/>
              <a:t>The Mishnah: A New Translation.</a:t>
            </a:r>
            <a:r>
              <a:rPr lang="en-US" dirty="0"/>
              <a:t>) </a:t>
            </a:r>
          </a:p>
          <a:p>
            <a:pPr marL="45720" indent="0">
              <a:buNone/>
            </a:pPr>
            <a:endParaRPr lang="en-US" dirty="0">
              <a:solidFill>
                <a:srgbClr val="00B0F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56</a:t>
            </a:fld>
            <a:endParaRPr lang="en-US"/>
          </a:p>
        </p:txBody>
      </p:sp>
      <p:sp>
        <p:nvSpPr>
          <p:cNvPr id="8" name="Title 1"/>
          <p:cNvSpPr>
            <a:spLocks noGrp="1"/>
          </p:cNvSpPr>
          <p:nvPr>
            <p:ph type="title"/>
          </p:nvPr>
        </p:nvSpPr>
        <p:spPr>
          <a:xfrm>
            <a:off x="0" y="152400"/>
            <a:ext cx="9067800" cy="914401"/>
          </a:xfrm>
        </p:spPr>
        <p:txBody>
          <a:bodyPr/>
          <a:lstStyle/>
          <a:p>
            <a:r>
              <a:rPr lang="en-US" sz="4000" dirty="0"/>
              <a:t>Jacob </a:t>
            </a:r>
            <a:r>
              <a:rPr lang="en-US" sz="4000" dirty="0" err="1"/>
              <a:t>Neusner</a:t>
            </a:r>
            <a:r>
              <a:rPr lang="en-US" sz="4000" dirty="0"/>
              <a:t> on </a:t>
            </a:r>
            <a:r>
              <a:rPr lang="en-US" sz="4000" dirty="0" err="1"/>
              <a:t>Pesahim</a:t>
            </a:r>
            <a:r>
              <a:rPr lang="en-US" sz="4000" dirty="0"/>
              <a:t> 1:3</a:t>
            </a:r>
          </a:p>
        </p:txBody>
      </p:sp>
      <p:pic>
        <p:nvPicPr>
          <p:cNvPr id="4099" name="Picture 3" descr="C:\Users\Rae\Desktop\neusner's book 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880" y="1143000"/>
            <a:ext cx="2580146" cy="3743167"/>
          </a:xfrm>
          <a:prstGeom prst="rect">
            <a:avLst/>
          </a:prstGeom>
          <a:ln w="57150">
            <a:solidFill>
              <a:schemeClr val="tx1">
                <a:lumMod val="65000"/>
                <a:lumOff val="35000"/>
              </a:schemeClr>
            </a:solidFill>
          </a:ln>
          <a:effectLst>
            <a:outerShdw blurRad="292100" dist="139700" dir="2700000" algn="tl" rotWithShape="0">
              <a:srgbClr val="333333">
                <a:alpha val="65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548030" y="4953000"/>
            <a:ext cx="2103846" cy="175432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cap="none" spc="0" dirty="0">
                <a:ln w="3175" cmpd="sng">
                  <a:solidFill>
                    <a:srgbClr val="FFFFFF"/>
                  </a:solidFill>
                  <a:prstDash val="solid"/>
                  <a:miter lim="80000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algn="tl" rotWithShape="0">
                    <a:srgbClr val="000000"/>
                  </a:outerShdw>
                </a:effectLst>
                <a:latin typeface="Arial Rounded MT Bold" pitchFamily="34" charset="0"/>
              </a:rPr>
              <a:t>Removal</a:t>
            </a:r>
            <a:br>
              <a:rPr lang="en-US" sz="3600" b="1" cap="none" spc="0" dirty="0">
                <a:ln w="3175" cmpd="sng">
                  <a:solidFill>
                    <a:srgbClr val="FFFFFF"/>
                  </a:solidFill>
                  <a:prstDash val="solid"/>
                  <a:miter lim="80000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algn="tl" rotWithShape="0">
                    <a:srgbClr val="000000"/>
                  </a:outerShdw>
                </a:effectLst>
                <a:latin typeface="Arial Rounded MT Bold" pitchFamily="34" charset="0"/>
              </a:rPr>
            </a:br>
            <a:r>
              <a:rPr lang="en-US" sz="3600" b="1" cap="none" spc="0" dirty="0">
                <a:ln w="3175" cmpd="sng">
                  <a:solidFill>
                    <a:srgbClr val="FFFFFF"/>
                  </a:solidFill>
                  <a:prstDash val="solid"/>
                  <a:miter lim="80000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algn="tl" rotWithShape="0">
                    <a:srgbClr val="000000"/>
                  </a:outerShdw>
                </a:effectLst>
                <a:latin typeface="Arial Rounded MT Bold" pitchFamily="34" charset="0"/>
              </a:rPr>
              <a:t>of all</a:t>
            </a:r>
            <a:br>
              <a:rPr lang="en-US" sz="3600" b="1" cap="none" spc="0" dirty="0">
                <a:ln w="3175" cmpd="sng">
                  <a:solidFill>
                    <a:srgbClr val="FFFFFF"/>
                  </a:solidFill>
                  <a:prstDash val="solid"/>
                  <a:miter lim="80000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algn="tl" rotWithShape="0">
                    <a:srgbClr val="000000"/>
                  </a:outerShdw>
                </a:effectLst>
                <a:latin typeface="Arial Rounded MT Bold" pitchFamily="34" charset="0"/>
              </a:rPr>
            </a:br>
            <a:r>
              <a:rPr lang="en-US" sz="3600" b="1" cap="none" spc="0" dirty="0">
                <a:ln w="3175" cmpd="sng">
                  <a:solidFill>
                    <a:srgbClr val="FFFFFF"/>
                  </a:solidFill>
                  <a:prstDash val="solid"/>
                  <a:miter lim="80000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algn="tl" rotWithShape="0">
                    <a:srgbClr val="000000"/>
                  </a:outerShdw>
                </a:effectLst>
                <a:latin typeface="Arial Rounded MT Bold" pitchFamily="34" charset="0"/>
              </a:rPr>
              <a:t>Leaven</a:t>
            </a:r>
          </a:p>
        </p:txBody>
      </p:sp>
      <p:sp>
        <p:nvSpPr>
          <p:cNvPr id="9" name="Cloud 8">
            <a:extLst>
              <a:ext uri="{FF2B5EF4-FFF2-40B4-BE49-F238E27FC236}">
                <a16:creationId xmlns:a16="http://schemas.microsoft.com/office/drawing/2014/main" id="{BA8FEABC-0A9F-47E7-895C-69F8EAD62484}"/>
              </a:ext>
            </a:extLst>
          </p:cNvPr>
          <p:cNvSpPr/>
          <p:nvPr/>
        </p:nvSpPr>
        <p:spPr>
          <a:xfrm>
            <a:off x="8610600" y="-533399"/>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n 1">
            <a:extLst>
              <a:ext uri="{FF2B5EF4-FFF2-40B4-BE49-F238E27FC236}">
                <a16:creationId xmlns:a16="http://schemas.microsoft.com/office/drawing/2014/main" id="{34F6988E-D83E-2DAB-B147-8ECEF11D57E4}"/>
              </a:ext>
            </a:extLst>
          </p:cNvPr>
          <p:cNvSpPr/>
          <p:nvPr/>
        </p:nvSpPr>
        <p:spPr>
          <a:xfrm>
            <a:off x="8538828" y="250707"/>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84468E04-968F-F1CB-A7B5-CEDE3E86FE59}"/>
              </a:ext>
            </a:extLst>
          </p:cNvPr>
          <p:cNvSpPr/>
          <p:nvPr/>
        </p:nvSpPr>
        <p:spPr>
          <a:xfrm>
            <a:off x="9296400" y="12876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11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914401"/>
          </a:xfrm>
        </p:spPr>
        <p:txBody>
          <a:bodyPr/>
          <a:lstStyle/>
          <a:p>
            <a:r>
              <a:rPr lang="en-US" sz="4000" dirty="0"/>
              <a:t>New Unger’s Bible Dictionary </a:t>
            </a:r>
          </a:p>
        </p:txBody>
      </p:sp>
      <p:sp>
        <p:nvSpPr>
          <p:cNvPr id="3" name="Content Placeholder 2"/>
          <p:cNvSpPr>
            <a:spLocks noGrp="1"/>
          </p:cNvSpPr>
          <p:nvPr>
            <p:ph sz="quarter" idx="13"/>
          </p:nvPr>
        </p:nvSpPr>
        <p:spPr>
          <a:xfrm>
            <a:off x="457200" y="1143000"/>
            <a:ext cx="5562600" cy="5544235"/>
          </a:xfrm>
        </p:spPr>
        <p:txBody>
          <a:bodyPr>
            <a:normAutofit fontScale="92500"/>
            <a:scene3d>
              <a:camera prst="orthographicFront"/>
              <a:lightRig rig="threePt" dir="t"/>
            </a:scene3d>
            <a:sp3d extrusionH="57150">
              <a:bevelT w="38100" h="38100" prst="angle"/>
            </a:sp3d>
          </a:bodyPr>
          <a:lstStyle/>
          <a:p>
            <a:pPr marL="45720" indent="0">
              <a:buNone/>
            </a:pPr>
            <a:r>
              <a:rPr lang="en-US" b="1" dirty="0">
                <a:solidFill>
                  <a:srgbClr val="002060"/>
                </a:solidFill>
              </a:rPr>
              <a:t>Unger confirms how the Jews prepared for the observance of the Passover:</a:t>
            </a:r>
          </a:p>
          <a:p>
            <a:r>
              <a:rPr lang="en-US" dirty="0">
                <a:solidFill>
                  <a:srgbClr val="002060"/>
                </a:solidFill>
              </a:rPr>
              <a:t>On the evening of the </a:t>
            </a:r>
            <a:r>
              <a:rPr lang="en-US" cap="small" dirty="0">
                <a:solidFill>
                  <a:srgbClr val="002060"/>
                </a:solidFill>
              </a:rPr>
              <a:t>13</a:t>
            </a:r>
            <a:r>
              <a:rPr lang="en-US" cap="small" baseline="30000" dirty="0">
                <a:solidFill>
                  <a:srgbClr val="002060"/>
                </a:solidFill>
              </a:rPr>
              <a:t>th</a:t>
            </a:r>
            <a:r>
              <a:rPr lang="en-US" dirty="0">
                <a:solidFill>
                  <a:srgbClr val="002060"/>
                </a:solidFill>
              </a:rPr>
              <a:t> Nisan, which, </a:t>
            </a:r>
            <a:br>
              <a:rPr lang="en-US" dirty="0">
                <a:solidFill>
                  <a:srgbClr val="002060"/>
                </a:solidFill>
              </a:rPr>
            </a:br>
            <a:r>
              <a:rPr lang="en-US" dirty="0">
                <a:solidFill>
                  <a:srgbClr val="002060"/>
                </a:solidFill>
              </a:rPr>
              <a:t>until that of the </a:t>
            </a:r>
            <a:r>
              <a:rPr lang="en-US" cap="small" dirty="0">
                <a:solidFill>
                  <a:srgbClr val="002060"/>
                </a:solidFill>
              </a:rPr>
              <a:t>14</a:t>
            </a:r>
            <a:r>
              <a:rPr lang="en-US" cap="small" baseline="30000" dirty="0">
                <a:solidFill>
                  <a:srgbClr val="002060"/>
                </a:solidFill>
              </a:rPr>
              <a:t>th</a:t>
            </a:r>
            <a:r>
              <a:rPr lang="en-US" dirty="0">
                <a:solidFill>
                  <a:srgbClr val="002060"/>
                </a:solidFill>
              </a:rPr>
              <a:t>, was called the </a:t>
            </a:r>
            <a:r>
              <a:rPr lang="en-US" i="1" dirty="0">
                <a:solidFill>
                  <a:srgbClr val="002060"/>
                </a:solidFill>
              </a:rPr>
              <a:t>"preparation for the Passover"</a:t>
            </a:r>
            <a:r>
              <a:rPr lang="en-US" dirty="0">
                <a:solidFill>
                  <a:srgbClr val="002060"/>
                </a:solidFill>
              </a:rPr>
              <a:t> (John 19:14), every head of a family searched for and collected by the light of a candle all the leaven.  Before beginning the search he pronounced the following benediction:  "Blessed art thou, O Lord our God, King of the universe, who hast sanctified us with </a:t>
            </a:r>
            <a:br>
              <a:rPr lang="en-US" dirty="0">
                <a:solidFill>
                  <a:srgbClr val="002060"/>
                </a:solidFill>
              </a:rPr>
            </a:br>
            <a:r>
              <a:rPr lang="en-US" dirty="0">
                <a:solidFill>
                  <a:srgbClr val="002060"/>
                </a:solidFill>
              </a:rPr>
              <a:t>thy commandments, and hast enjoined </a:t>
            </a:r>
            <a:br>
              <a:rPr lang="en-US" dirty="0">
                <a:solidFill>
                  <a:srgbClr val="002060"/>
                </a:solidFill>
              </a:rPr>
            </a:br>
            <a:r>
              <a:rPr lang="en-US" dirty="0">
                <a:solidFill>
                  <a:srgbClr val="002060"/>
                </a:solidFill>
              </a:rPr>
              <a:t>us to remove the leaven.”  </a:t>
            </a:r>
            <a:br>
              <a:rPr lang="en-US" dirty="0">
                <a:solidFill>
                  <a:srgbClr val="002060"/>
                </a:solidFill>
              </a:rPr>
            </a:br>
            <a:r>
              <a:rPr lang="en-US" dirty="0">
                <a:solidFill>
                  <a:srgbClr val="002060"/>
                </a:solidFill>
              </a:rPr>
              <a:t>After the search he said, “Whatever leaven remains in my possession which I cannot see, behold, it is null, and accounted as the dust of the earth." (p. 411, "Festivals")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57</a:t>
            </a:fld>
            <a:endParaRPr lang="en-US"/>
          </a:p>
        </p:txBody>
      </p:sp>
      <p:pic>
        <p:nvPicPr>
          <p:cNvPr id="3075" name="Picture 3" descr="C:\Users\Rae\Desktop\new ungers bible dictiona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1859280"/>
            <a:ext cx="2819400" cy="4084320"/>
          </a:xfrm>
          <a:prstGeom prst="rect">
            <a:avLst/>
          </a:prstGeom>
          <a:ln w="57150">
            <a:solidFill>
              <a:schemeClr val="accent6">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Sun 6">
            <a:extLst>
              <a:ext uri="{FF2B5EF4-FFF2-40B4-BE49-F238E27FC236}">
                <a16:creationId xmlns:a16="http://schemas.microsoft.com/office/drawing/2014/main" id="{B45A3E66-D125-B63B-79B0-A0C93953750F}"/>
              </a:ext>
            </a:extLst>
          </p:cNvPr>
          <p:cNvSpPr/>
          <p:nvPr/>
        </p:nvSpPr>
        <p:spPr>
          <a:xfrm>
            <a:off x="9448800" y="3810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16EE391D-CA2B-CABC-0A0B-E5995B84CFA3}"/>
              </a:ext>
            </a:extLst>
          </p:cNvPr>
          <p:cNvSpPr/>
          <p:nvPr/>
        </p:nvSpPr>
        <p:spPr>
          <a:xfrm>
            <a:off x="8496883" y="329967"/>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047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20124" cy="838200"/>
          </a:xfrm>
        </p:spPr>
        <p:txBody>
          <a:bodyPr/>
          <a:lstStyle/>
          <a:p>
            <a:r>
              <a:rPr lang="en-US" dirty="0"/>
              <a:t>“Prepare the Passover” </a:t>
            </a:r>
            <a:r>
              <a:rPr lang="en-US" sz="3200" dirty="0"/>
              <a:t>(G2090)</a:t>
            </a:r>
          </a:p>
        </p:txBody>
      </p:sp>
      <p:sp>
        <p:nvSpPr>
          <p:cNvPr id="3" name="Content Placeholder 2"/>
          <p:cNvSpPr>
            <a:spLocks noGrp="1"/>
          </p:cNvSpPr>
          <p:nvPr>
            <p:ph sz="quarter" idx="13"/>
          </p:nvPr>
        </p:nvSpPr>
        <p:spPr>
          <a:xfrm>
            <a:off x="447676" y="838200"/>
            <a:ext cx="8229600" cy="5791199"/>
          </a:xfrm>
        </p:spPr>
        <p:txBody>
          <a:bodyPr>
            <a:normAutofit/>
            <a:scene3d>
              <a:camera prst="orthographicFront"/>
              <a:lightRig rig="threePt" dir="t"/>
            </a:scene3d>
            <a:sp3d extrusionH="57150">
              <a:bevelT w="38100" h="38100" prst="angle"/>
            </a:sp3d>
          </a:bodyPr>
          <a:lstStyle/>
          <a:p>
            <a:pPr marL="45720" indent="0">
              <a:buNone/>
            </a:pPr>
            <a:r>
              <a:rPr lang="en-US" b="1" dirty="0">
                <a:solidFill>
                  <a:srgbClr val="FF0000"/>
                </a:solidFill>
              </a:rPr>
              <a:t>What does this phrase really mean?</a:t>
            </a:r>
          </a:p>
          <a:p>
            <a:pPr marL="45720" indent="0">
              <a:buNone/>
            </a:pPr>
            <a:r>
              <a:rPr lang="en-US" dirty="0"/>
              <a:t>The phrase "prepare the Passover" found in </a:t>
            </a:r>
            <a:br>
              <a:rPr lang="en-US" dirty="0"/>
            </a:br>
            <a:r>
              <a:rPr lang="en-US" dirty="0"/>
              <a:t>Matthew 26:19, Mark 14:16, and Luke 22:13 </a:t>
            </a:r>
            <a:br>
              <a:rPr lang="en-US" dirty="0"/>
            </a:br>
            <a:r>
              <a:rPr lang="en-US" dirty="0"/>
              <a:t>comes from the Greek phrase </a:t>
            </a:r>
            <a:r>
              <a:rPr lang="en-US" b="1" i="1" dirty="0" err="1"/>
              <a:t>hetoimasan</a:t>
            </a:r>
            <a:r>
              <a:rPr lang="en-US" b="1" i="1" dirty="0"/>
              <a:t> to </a:t>
            </a:r>
            <a:r>
              <a:rPr lang="en-US" b="1" i="1" dirty="0" err="1"/>
              <a:t>pascha</a:t>
            </a:r>
            <a:r>
              <a:rPr lang="en-US" dirty="0"/>
              <a:t>.  </a:t>
            </a:r>
            <a:r>
              <a:rPr lang="en-US" dirty="0">
                <a:solidFill>
                  <a:srgbClr val="C00000"/>
                </a:solidFill>
              </a:rPr>
              <a:t>According to </a:t>
            </a:r>
            <a:r>
              <a:rPr lang="en-US" b="1" i="1" dirty="0">
                <a:solidFill>
                  <a:srgbClr val="C00000"/>
                </a:solidFill>
              </a:rPr>
              <a:t>Strong's Concordance</a:t>
            </a:r>
            <a:r>
              <a:rPr lang="en-US" dirty="0">
                <a:solidFill>
                  <a:srgbClr val="C00000"/>
                </a:solidFill>
              </a:rPr>
              <a:t>, </a:t>
            </a:r>
            <a:br>
              <a:rPr lang="en-US" dirty="0">
                <a:solidFill>
                  <a:srgbClr val="C00000"/>
                </a:solidFill>
              </a:rPr>
            </a:br>
            <a:r>
              <a:rPr lang="en-US" dirty="0">
                <a:solidFill>
                  <a:srgbClr val="C00000"/>
                </a:solidFill>
              </a:rPr>
              <a:t>the Greek verb root </a:t>
            </a:r>
            <a:r>
              <a:rPr lang="en-US" b="1" i="1" dirty="0" err="1">
                <a:solidFill>
                  <a:srgbClr val="C00000"/>
                </a:solidFill>
              </a:rPr>
              <a:t>hetoimazo</a:t>
            </a:r>
            <a:r>
              <a:rPr lang="en-US" dirty="0">
                <a:solidFill>
                  <a:srgbClr val="C00000"/>
                </a:solidFill>
              </a:rPr>
              <a:t> means:  </a:t>
            </a:r>
          </a:p>
          <a:p>
            <a:pPr lvl="0"/>
            <a:r>
              <a:rPr lang="en-US" dirty="0"/>
              <a:t>1) to make ready, prepare </a:t>
            </a:r>
          </a:p>
          <a:p>
            <a:pPr lvl="0"/>
            <a:r>
              <a:rPr lang="en-US" dirty="0"/>
              <a:t>1a) to make the necessary preparations, get everything ready.  </a:t>
            </a:r>
          </a:p>
          <a:p>
            <a:pPr marL="45720" indent="0">
              <a:buNone/>
            </a:pPr>
            <a:r>
              <a:rPr lang="en-US" b="1" dirty="0">
                <a:solidFill>
                  <a:srgbClr val="002060"/>
                </a:solidFill>
              </a:rPr>
              <a:t>This is drawn from the oriental custom of sending persons on before kings on their journeys to level the roads and make them passable.  </a:t>
            </a:r>
          </a:p>
          <a:p>
            <a:pPr marL="45720" indent="0">
              <a:buNone/>
            </a:pPr>
            <a:r>
              <a:rPr lang="en-US" dirty="0">
                <a:solidFill>
                  <a:schemeClr val="tx1"/>
                </a:solidFill>
                <a:effectLst>
                  <a:glow rad="139700">
                    <a:schemeClr val="accent6">
                      <a:satMod val="175000"/>
                      <a:alpha val="40000"/>
                    </a:schemeClr>
                  </a:glow>
                  <a:outerShdw blurRad="38100" dist="38100" dir="2700000" algn="tl">
                    <a:srgbClr val="000000">
                      <a:alpha val="43137"/>
                    </a:srgbClr>
                  </a:outerShdw>
                </a:effectLst>
              </a:rPr>
              <a:t>Clearly, one of the reasons the disciples questioned </a:t>
            </a:r>
            <a:r>
              <a:rPr lang="en-US" b="1" dirty="0">
                <a:solidFill>
                  <a:srgbClr val="0070C0"/>
                </a:solidFill>
                <a:effectLst>
                  <a:glow rad="139700">
                    <a:schemeClr val="accent6">
                      <a:satMod val="175000"/>
                      <a:alpha val="40000"/>
                    </a:schemeClr>
                  </a:glow>
                  <a:outerShdw blurRad="38100" dist="38100" dir="2700000" algn="tl">
                    <a:srgbClr val="000000">
                      <a:alpha val="43137"/>
                    </a:srgbClr>
                  </a:outerShdw>
                </a:effectLst>
              </a:rPr>
              <a:t>Yahusha</a:t>
            </a:r>
            <a:r>
              <a:rPr lang="en-US" dirty="0">
                <a:solidFill>
                  <a:schemeClr val="tx1"/>
                </a:solidFill>
                <a:effectLst>
                  <a:glow rad="139700">
                    <a:schemeClr val="accent6">
                      <a:satMod val="175000"/>
                      <a:alpha val="40000"/>
                    </a:schemeClr>
                  </a:glow>
                  <a:outerShdw blurRad="38100" dist="38100" dir="2700000" algn="tl">
                    <a:srgbClr val="000000">
                      <a:alpha val="43137"/>
                    </a:srgbClr>
                  </a:outerShdw>
                </a:effectLst>
              </a:rPr>
              <a:t> about </a:t>
            </a:r>
            <a:r>
              <a:rPr lang="en-US" b="1" dirty="0">
                <a:solidFill>
                  <a:schemeClr val="tx1"/>
                </a:solidFill>
                <a:effectLst>
                  <a:glow rad="139700">
                    <a:schemeClr val="accent6">
                      <a:satMod val="175000"/>
                      <a:alpha val="40000"/>
                    </a:schemeClr>
                  </a:glow>
                  <a:outerShdw blurRad="38100" dist="38100" dir="2700000" algn="tl">
                    <a:srgbClr val="000000">
                      <a:alpha val="43137"/>
                    </a:srgbClr>
                  </a:outerShdw>
                </a:effectLst>
              </a:rPr>
              <a:t>where</a:t>
            </a:r>
            <a:r>
              <a:rPr lang="en-US" dirty="0">
                <a:solidFill>
                  <a:schemeClr val="tx1"/>
                </a:solidFill>
                <a:effectLst>
                  <a:glow rad="139700">
                    <a:schemeClr val="accent6">
                      <a:satMod val="175000"/>
                      <a:alpha val="40000"/>
                    </a:schemeClr>
                  </a:glow>
                  <a:outerShdw blurRad="38100" dist="38100" dir="2700000" algn="tl">
                    <a:srgbClr val="000000">
                      <a:alpha val="43137"/>
                    </a:srgbClr>
                  </a:outerShdw>
                </a:effectLst>
              </a:rPr>
              <a:t> they were going to eat the Passover meal was because </a:t>
            </a:r>
            <a:r>
              <a:rPr lang="en-US" b="1" dirty="0" err="1">
                <a:solidFill>
                  <a:srgbClr val="FF0000"/>
                </a:solidFill>
              </a:rPr>
              <a:t>Exo</a:t>
            </a:r>
            <a:r>
              <a:rPr lang="en-US" b="1" dirty="0">
                <a:solidFill>
                  <a:srgbClr val="FF0000"/>
                </a:solidFill>
              </a:rPr>
              <a:t> 13:7 Torah statute states “neither shall </a:t>
            </a:r>
            <a:br>
              <a:rPr lang="en-US" b="1" dirty="0">
                <a:solidFill>
                  <a:srgbClr val="FF0000"/>
                </a:solidFill>
              </a:rPr>
            </a:br>
            <a:r>
              <a:rPr lang="en-US" b="1" dirty="0">
                <a:solidFill>
                  <a:srgbClr val="FF0000"/>
                </a:solidFill>
              </a:rPr>
              <a:t>there be leaven seen with thee in all thy quarters.”</a:t>
            </a:r>
          </a:p>
        </p:txBody>
      </p:sp>
      <p:sp>
        <p:nvSpPr>
          <p:cNvPr id="5" name="Slide Number Placeholder 4"/>
          <p:cNvSpPr>
            <a:spLocks noGrp="1"/>
          </p:cNvSpPr>
          <p:nvPr>
            <p:ph type="sldNum" sz="quarter" idx="12"/>
          </p:nvPr>
        </p:nvSpPr>
        <p:spPr/>
        <p:txBody>
          <a:bodyPr/>
          <a:lstStyle/>
          <a:p>
            <a:fld id="{D18E6382-2566-492A-A2A1-417678E32A52}" type="slidenum">
              <a:rPr lang="en-US" smtClean="0"/>
              <a:t>58</a:t>
            </a:fld>
            <a:endParaRPr lang="en-US"/>
          </a:p>
        </p:txBody>
      </p:sp>
      <p:sp>
        <p:nvSpPr>
          <p:cNvPr id="4" name="Rectangle 3"/>
          <p:cNvSpPr/>
          <p:nvPr/>
        </p:nvSpPr>
        <p:spPr>
          <a:xfrm>
            <a:off x="10731275" y="152400"/>
            <a:ext cx="4572000" cy="4801314"/>
          </a:xfrm>
          <a:prstGeom prst="rect">
            <a:avLst/>
          </a:prstGeom>
          <a:solidFill>
            <a:schemeClr val="accent4">
              <a:lumMod val="20000"/>
              <a:lumOff val="80000"/>
            </a:schemeClr>
          </a:solidFill>
        </p:spPr>
        <p:txBody>
          <a:bodyPr>
            <a:spAutoFit/>
          </a:bodyPr>
          <a:lstStyle/>
          <a:p>
            <a:r>
              <a:rPr lang="en-US" dirty="0"/>
              <a:t>NT:2090   </a:t>
            </a:r>
            <a:r>
              <a:rPr lang="en-US" dirty="0" err="1"/>
              <a:t>hetoimazo</a:t>
            </a:r>
            <a:r>
              <a:rPr lang="en-US" dirty="0"/>
              <a:t> (het-</a:t>
            </a:r>
            <a:r>
              <a:rPr lang="en-US" dirty="0" err="1"/>
              <a:t>oy</a:t>
            </a:r>
            <a:r>
              <a:rPr lang="en-US" dirty="0"/>
              <a:t>-mad'-</a:t>
            </a:r>
            <a:r>
              <a:rPr lang="en-US" dirty="0" err="1"/>
              <a:t>zo</a:t>
            </a:r>
            <a:r>
              <a:rPr lang="en-US" dirty="0"/>
              <a:t>); from </a:t>
            </a:r>
            <a:r>
              <a:rPr lang="en-US" b="1" u="sng" dirty="0"/>
              <a:t>NT:2092</a:t>
            </a:r>
            <a:r>
              <a:rPr lang="en-US" dirty="0"/>
              <a:t>; to prepare:  </a:t>
            </a:r>
          </a:p>
          <a:p>
            <a:r>
              <a:rPr lang="en-US" dirty="0"/>
              <a:t>KJV - prepare, provide, make ready. Compare </a:t>
            </a:r>
            <a:r>
              <a:rPr lang="en-US" b="1" u="sng" dirty="0"/>
              <a:t>NT:2680</a:t>
            </a:r>
            <a:r>
              <a:rPr lang="en-US" dirty="0"/>
              <a:t>.</a:t>
            </a:r>
          </a:p>
          <a:p>
            <a:endParaRPr lang="en-US" dirty="0"/>
          </a:p>
          <a:p>
            <a:r>
              <a:rPr lang="en-US" b="1" u="sng" dirty="0"/>
              <a:t>NT:2092</a:t>
            </a:r>
            <a:r>
              <a:rPr lang="en-US" dirty="0"/>
              <a:t>  </a:t>
            </a:r>
            <a:r>
              <a:rPr lang="en-US" dirty="0" err="1"/>
              <a:t>hetoimos</a:t>
            </a:r>
            <a:r>
              <a:rPr lang="en-US" dirty="0"/>
              <a:t> (het-</a:t>
            </a:r>
            <a:r>
              <a:rPr lang="en-US" dirty="0" err="1"/>
              <a:t>oy</a:t>
            </a:r>
            <a:r>
              <a:rPr lang="en-US" dirty="0"/>
              <a:t>'-</a:t>
            </a:r>
            <a:r>
              <a:rPr lang="en-US" dirty="0" err="1"/>
              <a:t>mos</a:t>
            </a:r>
            <a:r>
              <a:rPr lang="en-US" dirty="0"/>
              <a:t>); from an old noun </a:t>
            </a:r>
            <a:r>
              <a:rPr lang="en-US" dirty="0" err="1"/>
              <a:t>heteos</a:t>
            </a:r>
            <a:r>
              <a:rPr lang="en-US" dirty="0"/>
              <a:t> (fitness); adjusted, i.e. ready:  KJV - prepared, (made) ready (-</a:t>
            </a:r>
            <a:r>
              <a:rPr lang="en-US" dirty="0" err="1"/>
              <a:t>iness</a:t>
            </a:r>
            <a:r>
              <a:rPr lang="en-US" dirty="0"/>
              <a:t>, to our hand).</a:t>
            </a:r>
          </a:p>
          <a:p>
            <a:endParaRPr lang="en-US" dirty="0"/>
          </a:p>
          <a:p>
            <a:r>
              <a:rPr lang="en-US" b="1" u="sng" dirty="0"/>
              <a:t>NT:2680</a:t>
            </a:r>
            <a:r>
              <a:rPr lang="en-US" dirty="0"/>
              <a:t>  </a:t>
            </a:r>
            <a:r>
              <a:rPr lang="en-US" dirty="0" err="1"/>
              <a:t>kataskeuazo</a:t>
            </a:r>
            <a:r>
              <a:rPr lang="en-US" dirty="0"/>
              <a:t> (</a:t>
            </a:r>
            <a:r>
              <a:rPr lang="en-US" dirty="0" err="1"/>
              <a:t>kat</a:t>
            </a:r>
            <a:r>
              <a:rPr lang="en-US" dirty="0"/>
              <a:t>-ask-</a:t>
            </a:r>
            <a:r>
              <a:rPr lang="en-US" dirty="0" err="1"/>
              <a:t>yoo</a:t>
            </a:r>
            <a:r>
              <a:rPr lang="en-US" dirty="0"/>
              <a:t>-ad'-</a:t>
            </a:r>
            <a:r>
              <a:rPr lang="en-US" dirty="0" err="1"/>
              <a:t>zo</a:t>
            </a:r>
            <a:r>
              <a:rPr lang="en-US" dirty="0"/>
              <a:t>); from NT:2596 and a derivative of NT:4632; </a:t>
            </a:r>
            <a:r>
              <a:rPr lang="en-US" dirty="0">
                <a:solidFill>
                  <a:srgbClr val="C00000"/>
                </a:solidFill>
              </a:rPr>
              <a:t>to prepare thoroughly (properly, by external equipment</a:t>
            </a:r>
            <a:r>
              <a:rPr lang="en-US" dirty="0"/>
              <a:t>; whereas NT:2090 refers rather to internal fitness); by implication, to construct, create:  </a:t>
            </a:r>
          </a:p>
          <a:p>
            <a:r>
              <a:rPr lang="en-US" dirty="0"/>
              <a:t>KJV - build, make, ordain, prepare.</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31275" y="4114800"/>
            <a:ext cx="496824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C:\Users\Rae\Desktop\Art on Desktop\white man clip art\3d white people\ques mark loose.jpg">
            <a:extLst>
              <a:ext uri="{FF2B5EF4-FFF2-40B4-BE49-F238E27FC236}">
                <a16:creationId xmlns:a16="http://schemas.microsoft.com/office/drawing/2014/main" id="{A05AB6FA-126D-2D80-851A-DA9302BF656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18501" y="576881"/>
            <a:ext cx="2158775" cy="31569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12" descr="C:\Users\Rae\Desktop\Art on Desktop\white man clip art\3d white people\ques mark tipped.jpg">
            <a:extLst>
              <a:ext uri="{FF2B5EF4-FFF2-40B4-BE49-F238E27FC236}">
                <a16:creationId xmlns:a16="http://schemas.microsoft.com/office/drawing/2014/main" id="{F5768427-A189-E999-183D-EB398765CB1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27" b="100000" l="0" r="100000"/>
                    </a14:imgEffect>
                  </a14:imgLayer>
                </a14:imgProps>
              </a:ext>
              <a:ext uri="{28A0092B-C50C-407E-A947-70E740481C1C}">
                <a14:useLocalDpi xmlns:a14="http://schemas.microsoft.com/office/drawing/2010/main" val="0"/>
              </a:ext>
            </a:extLst>
          </a:blip>
          <a:srcRect/>
          <a:stretch>
            <a:fillRect/>
          </a:stretch>
        </p:blipFill>
        <p:spPr bwMode="auto">
          <a:xfrm>
            <a:off x="7620000" y="-2971800"/>
            <a:ext cx="1743075" cy="26193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D91D40C-F67E-F12E-7DD9-2D916EF13B66}"/>
              </a:ext>
            </a:extLst>
          </p:cNvPr>
          <p:cNvGrpSpPr/>
          <p:nvPr/>
        </p:nvGrpSpPr>
        <p:grpSpPr>
          <a:xfrm>
            <a:off x="5445693" y="-2959100"/>
            <a:ext cx="2707707" cy="2890197"/>
            <a:chOff x="-2707707" y="1377003"/>
            <a:chExt cx="2707707" cy="2890197"/>
          </a:xfrm>
          <a:scene3d>
            <a:camera prst="orthographicFront">
              <a:rot lat="0" lon="0" rev="0"/>
            </a:camera>
            <a:lightRig rig="glow" dir="t">
              <a:rot lat="0" lon="0" rev="4800000"/>
            </a:lightRig>
          </a:scene3d>
        </p:grpSpPr>
        <p:pic>
          <p:nvPicPr>
            <p:cNvPr id="9" name="Picture 7" descr="C:\Users\Rae\Desktop\Art on Desktop\white man clip art\3d white people\ques mark gold.jpg">
              <a:extLst>
                <a:ext uri="{FF2B5EF4-FFF2-40B4-BE49-F238E27FC236}">
                  <a16:creationId xmlns:a16="http://schemas.microsoft.com/office/drawing/2014/main" id="{EF4E88DF-FD13-8C33-194F-A8E0FE9C7FC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07707" y="1559493"/>
              <a:ext cx="2707707" cy="270770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black hat clear.jpg">
              <a:extLst>
                <a:ext uri="{FF2B5EF4-FFF2-40B4-BE49-F238E27FC236}">
                  <a16:creationId xmlns:a16="http://schemas.microsoft.com/office/drawing/2014/main" id="{2C2163E7-FBC7-933B-3DF0-9B4083752D77}"/>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41638" y="1377003"/>
              <a:ext cx="679638" cy="610814"/>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sp>
        <p:nvSpPr>
          <p:cNvPr id="12" name="Cloud 11">
            <a:extLst>
              <a:ext uri="{FF2B5EF4-FFF2-40B4-BE49-F238E27FC236}">
                <a16:creationId xmlns:a16="http://schemas.microsoft.com/office/drawing/2014/main" id="{ED17F973-A233-E997-46F4-52C49AC59F26}"/>
              </a:ext>
            </a:extLst>
          </p:cNvPr>
          <p:cNvSpPr/>
          <p:nvPr/>
        </p:nvSpPr>
        <p:spPr>
          <a:xfrm>
            <a:off x="8539162" y="136041"/>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a:extLst>
              <a:ext uri="{FF2B5EF4-FFF2-40B4-BE49-F238E27FC236}">
                <a16:creationId xmlns:a16="http://schemas.microsoft.com/office/drawing/2014/main" id="{206465F0-CB52-1512-B711-73C4E2966F52}"/>
              </a:ext>
            </a:extLst>
          </p:cNvPr>
          <p:cNvSpPr/>
          <p:nvPr/>
        </p:nvSpPr>
        <p:spPr>
          <a:xfrm>
            <a:off x="9296400" y="576881"/>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1FFF2405-9BD4-04D6-DEFB-D3AF22177BED}"/>
              </a:ext>
            </a:extLst>
          </p:cNvPr>
          <p:cNvSpPr/>
          <p:nvPr/>
        </p:nvSpPr>
        <p:spPr>
          <a:xfrm>
            <a:off x="9374469" y="1219200"/>
            <a:ext cx="508000" cy="473193"/>
          </a:xfrm>
          <a:prstGeom prst="star5">
            <a:avLst/>
          </a:prstGeom>
          <a:solidFill>
            <a:srgbClr val="FF66CC"/>
          </a:solidFill>
          <a:ln>
            <a:solidFill>
              <a:schemeClr val="tx2">
                <a:lumMod val="50000"/>
              </a:schemeClr>
            </a:solid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93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586"/>
            <a:ext cx="8915400" cy="838200"/>
          </a:xfrm>
        </p:spPr>
        <p:txBody>
          <a:bodyPr/>
          <a:lstStyle/>
          <a:p>
            <a:r>
              <a:rPr lang="en-US" dirty="0"/>
              <a:t>“Prepare the Passover”  </a:t>
            </a:r>
            <a:r>
              <a:rPr lang="en-US" sz="3200" dirty="0"/>
              <a:t>(G2090)</a:t>
            </a:r>
          </a:p>
        </p:txBody>
      </p:sp>
      <p:sp>
        <p:nvSpPr>
          <p:cNvPr id="3" name="Content Placeholder 2"/>
          <p:cNvSpPr>
            <a:spLocks noGrp="1"/>
          </p:cNvSpPr>
          <p:nvPr>
            <p:ph sz="quarter" idx="13"/>
          </p:nvPr>
        </p:nvSpPr>
        <p:spPr>
          <a:xfrm>
            <a:off x="447676" y="838200"/>
            <a:ext cx="8229600" cy="5791199"/>
          </a:xfrm>
        </p:spPr>
        <p:txBody>
          <a:bodyPr>
            <a:normAutofit lnSpcReduction="10000"/>
            <a:scene3d>
              <a:camera prst="orthographicFront"/>
              <a:lightRig rig="threePt" dir="t"/>
            </a:scene3d>
            <a:sp3d extrusionH="57150">
              <a:bevelT w="38100" h="38100" prst="angle"/>
            </a:sp3d>
          </a:bodyPr>
          <a:lstStyle/>
          <a:p>
            <a:pPr marL="45720" indent="0">
              <a:buNone/>
            </a:pPr>
            <a:r>
              <a:rPr lang="en-US" b="1" dirty="0">
                <a:solidFill>
                  <a:srgbClr val="FF0000"/>
                </a:solidFill>
              </a:rPr>
              <a:t>What does this phrase really mean?</a:t>
            </a:r>
          </a:p>
          <a:p>
            <a:pPr marL="45720" indent="0">
              <a:buNone/>
            </a:pPr>
            <a:r>
              <a:rPr lang="en-US" dirty="0"/>
              <a:t>The night the Passover meal was eaten, the Israelites followed the command to remove all leaven from their dwelling places.</a:t>
            </a:r>
          </a:p>
          <a:p>
            <a:pPr marL="45720" indent="0">
              <a:buNone/>
            </a:pPr>
            <a:r>
              <a:rPr lang="en-US" b="1" dirty="0" err="1">
                <a:solidFill>
                  <a:srgbClr val="0070C0"/>
                </a:solidFill>
              </a:rPr>
              <a:t>Exo</a:t>
            </a:r>
            <a:r>
              <a:rPr lang="en-US" b="1" dirty="0">
                <a:solidFill>
                  <a:srgbClr val="0070C0"/>
                </a:solidFill>
              </a:rPr>
              <a:t> 12:18  </a:t>
            </a:r>
            <a:r>
              <a:rPr lang="en-US" dirty="0">
                <a:solidFill>
                  <a:srgbClr val="002060"/>
                </a:solidFill>
              </a:rPr>
              <a:t>“In the first month, on the </a:t>
            </a:r>
            <a:r>
              <a:rPr lang="en-US" b="1" u="sng" dirty="0">
                <a:solidFill>
                  <a:srgbClr val="002060"/>
                </a:solidFill>
              </a:rPr>
              <a:t>fourteenth da</a:t>
            </a:r>
            <a:r>
              <a:rPr lang="en-US" b="1" dirty="0">
                <a:solidFill>
                  <a:srgbClr val="002060"/>
                </a:solidFill>
              </a:rPr>
              <a:t>y</a:t>
            </a:r>
            <a:r>
              <a:rPr lang="en-US" dirty="0">
                <a:solidFill>
                  <a:srgbClr val="002060"/>
                </a:solidFill>
              </a:rPr>
              <a:t> of the month at even, ye shall eat unleavened bread, until the </a:t>
            </a:r>
            <a:r>
              <a:rPr lang="en-US" b="1" u="sng" dirty="0">
                <a:solidFill>
                  <a:srgbClr val="002060"/>
                </a:solidFill>
              </a:rPr>
              <a:t>one and twentieth da</a:t>
            </a:r>
            <a:r>
              <a:rPr lang="en-US" b="1" dirty="0">
                <a:solidFill>
                  <a:srgbClr val="002060"/>
                </a:solidFill>
              </a:rPr>
              <a:t>y</a:t>
            </a:r>
            <a:r>
              <a:rPr lang="en-US" dirty="0">
                <a:solidFill>
                  <a:srgbClr val="002060"/>
                </a:solidFill>
              </a:rPr>
              <a:t> of the month at even.” </a:t>
            </a:r>
          </a:p>
          <a:p>
            <a:pPr marL="45720" indent="0">
              <a:buNone/>
            </a:pPr>
            <a:r>
              <a:rPr lang="en-US" b="1" u="sng" dirty="0"/>
              <a:t>Note</a:t>
            </a:r>
            <a:r>
              <a:rPr lang="en-US" dirty="0"/>
              <a:t>:  Unleavened bread was eaten on a total of </a:t>
            </a:r>
            <a:r>
              <a:rPr lang="en-US" b="1" dirty="0">
                <a:solidFill>
                  <a:srgbClr val="C00000"/>
                </a:solidFill>
                <a:effectLst>
                  <a:outerShdw blurRad="50800" dist="50800" dir="5400000" algn="ctr" rotWithShape="0">
                    <a:srgbClr val="00FF99"/>
                  </a:outerShdw>
                </a:effectLst>
              </a:rPr>
              <a:t>eight days </a:t>
            </a:r>
            <a:r>
              <a:rPr lang="en-US" dirty="0"/>
              <a:t>counting from the </a:t>
            </a:r>
            <a:r>
              <a:rPr lang="en-US" cap="small" dirty="0"/>
              <a:t>14</a:t>
            </a:r>
            <a:r>
              <a:rPr lang="en-US" cap="small" baseline="30000" dirty="0"/>
              <a:t>th</a:t>
            </a:r>
            <a:r>
              <a:rPr lang="en-US" dirty="0"/>
              <a:t> to the </a:t>
            </a:r>
            <a:r>
              <a:rPr lang="en-US" cap="small" dirty="0"/>
              <a:t>21</a:t>
            </a:r>
            <a:r>
              <a:rPr lang="en-US" cap="small" baseline="30000" dirty="0"/>
              <a:t>st</a:t>
            </a:r>
            <a:r>
              <a:rPr lang="en-US" dirty="0"/>
              <a:t>.  </a:t>
            </a:r>
            <a:endParaRPr lang="en-US" sz="1200" dirty="0"/>
          </a:p>
          <a:p>
            <a:pPr>
              <a:buFont typeface="Wingdings" pitchFamily="2" charset="2"/>
              <a:buChar char="Ø"/>
            </a:pPr>
            <a:r>
              <a:rPr lang="en-US" dirty="0"/>
              <a:t>  </a:t>
            </a:r>
            <a:r>
              <a:rPr lang="en-US" b="1" dirty="0">
                <a:solidFill>
                  <a:srgbClr val="C00000"/>
                </a:solidFill>
              </a:rPr>
              <a:t>The following penalty was prescribed for eating leavened bread during this Feast of Unleavened Bread. </a:t>
            </a:r>
          </a:p>
          <a:p>
            <a:pPr marL="45720" indent="0">
              <a:buNone/>
            </a:pPr>
            <a:r>
              <a:rPr lang="en-US" sz="1200" dirty="0"/>
              <a:t> </a:t>
            </a:r>
          </a:p>
          <a:p>
            <a:pPr marL="45720" indent="0">
              <a:buNone/>
            </a:pPr>
            <a:r>
              <a:rPr lang="en-US" b="1" dirty="0" err="1">
                <a:solidFill>
                  <a:srgbClr val="0070C0"/>
                </a:solidFill>
              </a:rPr>
              <a:t>Exo</a:t>
            </a:r>
            <a:r>
              <a:rPr lang="en-US" b="1" dirty="0">
                <a:solidFill>
                  <a:srgbClr val="0070C0"/>
                </a:solidFill>
              </a:rPr>
              <a:t> 12:15  </a:t>
            </a:r>
            <a:r>
              <a:rPr lang="en-US" dirty="0">
                <a:solidFill>
                  <a:srgbClr val="002060"/>
                </a:solidFill>
              </a:rPr>
              <a:t>For a seven-day period shall you eat matzos </a:t>
            </a:r>
            <a:r>
              <a:rPr lang="en-US" sz="1700" dirty="0">
                <a:solidFill>
                  <a:srgbClr val="002060"/>
                </a:solidFill>
              </a:rPr>
              <a:t>[unleavened bread], </a:t>
            </a:r>
            <a:r>
              <a:rPr lang="en-US" b="1" u="sng" dirty="0">
                <a:solidFill>
                  <a:srgbClr val="002060"/>
                </a:solidFill>
              </a:rPr>
              <a:t>but on the </a:t>
            </a:r>
            <a:r>
              <a:rPr lang="en-US" b="1" dirty="0">
                <a:solidFill>
                  <a:srgbClr val="002060"/>
                </a:solidFill>
              </a:rPr>
              <a:t>p</a:t>
            </a:r>
            <a:r>
              <a:rPr lang="en-US" b="1" u="sng" dirty="0">
                <a:solidFill>
                  <a:srgbClr val="002060"/>
                </a:solidFill>
              </a:rPr>
              <a:t>revious</a:t>
            </a:r>
            <a:r>
              <a:rPr lang="en-US" dirty="0">
                <a:solidFill>
                  <a:srgbClr val="002060"/>
                </a:solidFill>
              </a:rPr>
              <a:t> </a:t>
            </a:r>
            <a:r>
              <a:rPr lang="en-US" sz="1700" u="sng" dirty="0">
                <a:solidFill>
                  <a:srgbClr val="002060"/>
                </a:solidFill>
              </a:rPr>
              <a:t>da</a:t>
            </a:r>
            <a:r>
              <a:rPr lang="en-US" sz="1700" dirty="0">
                <a:solidFill>
                  <a:srgbClr val="002060"/>
                </a:solidFill>
              </a:rPr>
              <a:t>y [the Preparation Day] </a:t>
            </a:r>
            <a:r>
              <a:rPr lang="en-US" b="1" dirty="0">
                <a:solidFill>
                  <a:srgbClr val="002060"/>
                </a:solidFill>
              </a:rPr>
              <a:t>y</a:t>
            </a:r>
            <a:r>
              <a:rPr lang="en-US" b="1" u="sng" dirty="0">
                <a:solidFill>
                  <a:srgbClr val="002060"/>
                </a:solidFill>
              </a:rPr>
              <a:t>ou shall nullif</a:t>
            </a:r>
            <a:r>
              <a:rPr lang="en-US" b="1" dirty="0">
                <a:solidFill>
                  <a:srgbClr val="002060"/>
                </a:solidFill>
              </a:rPr>
              <a:t>y</a:t>
            </a:r>
            <a:r>
              <a:rPr lang="en-US" b="1" u="sng" dirty="0">
                <a:solidFill>
                  <a:srgbClr val="002060"/>
                </a:solidFill>
              </a:rPr>
              <a:t> the leaven from </a:t>
            </a:r>
            <a:r>
              <a:rPr lang="en-US" b="1" dirty="0">
                <a:solidFill>
                  <a:srgbClr val="002060"/>
                </a:solidFill>
              </a:rPr>
              <a:t>y</a:t>
            </a:r>
            <a:r>
              <a:rPr lang="en-US" b="1" u="sng" dirty="0">
                <a:solidFill>
                  <a:srgbClr val="002060"/>
                </a:solidFill>
              </a:rPr>
              <a:t>our homes</a:t>
            </a:r>
            <a:r>
              <a:rPr lang="en-US" dirty="0">
                <a:solidFill>
                  <a:srgbClr val="002060"/>
                </a:solidFill>
              </a:rPr>
              <a:t>; for anyone who eats leavened food - that soul shall be cut off from Israel, from the first day </a:t>
            </a:r>
            <a:r>
              <a:rPr lang="en-US" sz="1700" dirty="0">
                <a:solidFill>
                  <a:schemeClr val="tx1"/>
                </a:solidFill>
              </a:rPr>
              <a:t>[Abib 15] </a:t>
            </a:r>
            <a:r>
              <a:rPr lang="en-US" dirty="0">
                <a:solidFill>
                  <a:srgbClr val="002060"/>
                </a:solidFill>
              </a:rPr>
              <a:t>to the seventh day </a:t>
            </a:r>
            <a:r>
              <a:rPr lang="en-US" sz="1700" dirty="0">
                <a:solidFill>
                  <a:schemeClr val="tx1"/>
                </a:solidFill>
              </a:rPr>
              <a:t>[Abib 21].  </a:t>
            </a:r>
            <a:r>
              <a:rPr lang="en-US" i="1" dirty="0"/>
              <a:t>(</a:t>
            </a:r>
            <a:r>
              <a:rPr lang="en-US" b="1" i="1" dirty="0"/>
              <a:t>Stone Edition Tanach</a:t>
            </a:r>
            <a:r>
              <a:rPr lang="en-US" i="1" dirty="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59</a:t>
            </a:fld>
            <a:endParaRPr lang="en-US"/>
          </a:p>
        </p:txBody>
      </p:sp>
      <p:sp>
        <p:nvSpPr>
          <p:cNvPr id="4" name="Cloud 3">
            <a:extLst>
              <a:ext uri="{FF2B5EF4-FFF2-40B4-BE49-F238E27FC236}">
                <a16:creationId xmlns:a16="http://schemas.microsoft.com/office/drawing/2014/main" id="{0045909F-E45E-5437-0D65-F4889BFEEB37}"/>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a:extLst>
              <a:ext uri="{FF2B5EF4-FFF2-40B4-BE49-F238E27FC236}">
                <a16:creationId xmlns:a16="http://schemas.microsoft.com/office/drawing/2014/main" id="{15640BC5-A4E6-8332-2A75-B44C5727B655}"/>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193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 name="Picture 2" descr="C:\Users\Rae\Desktop\Passover Studies\Joshua Firstfruits\JOSH PPT ART &amp; work folder\do boy 3 arrow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332892" y="1676400"/>
            <a:ext cx="5134708" cy="539209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4800" y="3567112"/>
            <a:ext cx="3657799"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effectLst>
                  <a:outerShdw blurRad="50800" dist="39000" dir="5460000" algn="tl">
                    <a:srgbClr val="000000">
                      <a:alpha val="38000"/>
                    </a:srgbClr>
                  </a:outerShdw>
                </a:effectLst>
              </a:rPr>
              <a:t>  </a:t>
            </a:r>
            <a:r>
              <a:rPr lang="en-US" sz="5400" b="1" dirty="0">
                <a:ln w="11430"/>
                <a:solidFill>
                  <a:srgbClr val="00B0F0"/>
                </a:solidFill>
                <a:effectLst>
                  <a:outerShdw blurRad="50800" dist="39000" dir="5460000" algn="tl">
                    <a:srgbClr val="000000">
                      <a:alpha val="38000"/>
                    </a:srgbClr>
                  </a:outerShdw>
                </a:effectLst>
              </a:rPr>
              <a:t>#1 John</a:t>
            </a:r>
            <a:br>
              <a:rPr lang="en-US" sz="3600" b="1" dirty="0">
                <a:ln w="11430"/>
                <a:solidFill>
                  <a:srgbClr val="00B0F0"/>
                </a:solidFill>
                <a:effectLst>
                  <a:outerShdw blurRad="50800" dist="39000" dir="5460000" algn="tl">
                    <a:srgbClr val="000000">
                      <a:alpha val="38000"/>
                    </a:srgbClr>
                  </a:outerShdw>
                </a:effectLst>
              </a:rPr>
            </a:br>
            <a:r>
              <a:rPr lang="en-US" sz="3600" b="1" dirty="0">
                <a:ln w="11430"/>
                <a:solidFill>
                  <a:srgbClr val="00B0F0"/>
                </a:solidFill>
                <a:effectLst>
                  <a:outerShdw blurRad="50800" dist="39000" dir="5460000" algn="tl">
                    <a:srgbClr val="000000">
                      <a:alpha val="38000"/>
                    </a:srgbClr>
                  </a:outerShdw>
                </a:effectLst>
              </a:rPr>
              <a:t>Chapters</a:t>
            </a:r>
            <a:br>
              <a:rPr lang="en-US" sz="3600" b="1" dirty="0">
                <a:ln w="11430"/>
                <a:solidFill>
                  <a:srgbClr val="00B0F0"/>
                </a:solidFill>
                <a:effectLst>
                  <a:outerShdw blurRad="50800" dist="39000" dir="5460000" algn="tl">
                    <a:srgbClr val="000000">
                      <a:alpha val="38000"/>
                    </a:srgbClr>
                  </a:outerShdw>
                </a:effectLst>
              </a:rPr>
            </a:br>
            <a:r>
              <a:rPr lang="en-US" sz="3600" b="1" dirty="0">
                <a:ln w="11430"/>
                <a:solidFill>
                  <a:srgbClr val="00B0F0"/>
                </a:solidFill>
                <a:effectLst>
                  <a:outerShdw blurRad="50800" dist="39000" dir="5460000" algn="tl">
                    <a:srgbClr val="000000">
                      <a:alpha val="38000"/>
                    </a:srgbClr>
                  </a:outerShdw>
                </a:effectLst>
              </a:rPr>
              <a:t>13-18-19</a:t>
            </a:r>
            <a:endParaRPr lang="en-US" sz="2400" b="1" dirty="0">
              <a:ln w="11430"/>
              <a:solidFill>
                <a:srgbClr val="00B0F0"/>
              </a:solidFill>
              <a:effectLst>
                <a:outerShdw blurRad="50800" dist="39000" dir="5460000" algn="tl">
                  <a:srgbClr val="000000">
                    <a:alpha val="38000"/>
                  </a:srgbClr>
                </a:outerShdw>
              </a:effectLst>
            </a:endParaRPr>
          </a:p>
        </p:txBody>
      </p:sp>
      <p:sp>
        <p:nvSpPr>
          <p:cNvPr id="17" name="Slide Number Placeholder 7"/>
          <p:cNvSpPr>
            <a:spLocks noGrp="1"/>
          </p:cNvSpPr>
          <p:nvPr>
            <p:ph type="sldNum" sz="quarter" idx="12"/>
          </p:nvPr>
        </p:nvSpPr>
        <p:spPr>
          <a:xfrm>
            <a:off x="7270942" y="6446353"/>
            <a:ext cx="1828800" cy="365125"/>
          </a:xfrm>
        </p:spPr>
        <p:txBody>
          <a:bodyPr/>
          <a:lstStyle/>
          <a:p>
            <a:fld id="{5C014052-953B-4273-8F47-BF25327D5B24}" type="slidenum">
              <a:rPr lang="en-US" smtClean="0"/>
              <a:t>6</a:t>
            </a:fld>
            <a:endParaRPr lang="en-US" dirty="0"/>
          </a:p>
        </p:txBody>
      </p:sp>
      <p:sp>
        <p:nvSpPr>
          <p:cNvPr id="18" name="Rectangle 17"/>
          <p:cNvSpPr/>
          <p:nvPr/>
        </p:nvSpPr>
        <p:spPr>
          <a:xfrm>
            <a:off x="228600" y="1016675"/>
            <a:ext cx="3505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effectLst>
                  <a:outerShdw blurRad="50800" dist="39000" dir="5460000" algn="tl">
                    <a:srgbClr val="000000">
                      <a:alpha val="38000"/>
                    </a:srgbClr>
                  </a:outerShdw>
                </a:effectLst>
              </a:rPr>
              <a:t>#2 Phrase</a:t>
            </a:r>
            <a:br>
              <a:rPr lang="en-US" sz="3600" b="1" dirty="0">
                <a:ln w="11430"/>
                <a:solidFill>
                  <a:srgbClr val="00B050"/>
                </a:solidFill>
                <a:effectLst>
                  <a:outerShdw blurRad="50800" dist="39000" dir="5460000" algn="tl">
                    <a:srgbClr val="000000">
                      <a:alpha val="38000"/>
                    </a:srgbClr>
                  </a:outerShdw>
                </a:effectLst>
              </a:rPr>
            </a:br>
            <a:r>
              <a:rPr lang="en-US" sz="3600" b="1" dirty="0">
                <a:ln w="11430"/>
                <a:solidFill>
                  <a:srgbClr val="00B050"/>
                </a:solidFill>
                <a:effectLst>
                  <a:outerShdw blurRad="50800" dist="39000" dir="5460000" algn="tl">
                    <a:srgbClr val="000000">
                      <a:alpha val="38000"/>
                    </a:srgbClr>
                  </a:outerShdw>
                </a:effectLst>
              </a:rPr>
              <a:t>“with desire </a:t>
            </a:r>
            <a:br>
              <a:rPr lang="en-US" sz="3600" b="1" dirty="0">
                <a:ln w="11430"/>
                <a:solidFill>
                  <a:srgbClr val="00B050"/>
                </a:solidFill>
                <a:effectLst>
                  <a:outerShdw blurRad="50800" dist="39000" dir="5460000" algn="tl">
                    <a:srgbClr val="000000">
                      <a:alpha val="38000"/>
                    </a:srgbClr>
                  </a:outerShdw>
                </a:effectLst>
              </a:rPr>
            </a:br>
            <a:r>
              <a:rPr lang="en-US" sz="3600" b="1" dirty="0">
                <a:ln w="11430"/>
                <a:solidFill>
                  <a:srgbClr val="00B050"/>
                </a:solidFill>
                <a:effectLst>
                  <a:outerShdw blurRad="50800" dist="39000" dir="5460000" algn="tl">
                    <a:srgbClr val="000000">
                      <a:alpha val="38000"/>
                    </a:srgbClr>
                  </a:outerShdw>
                </a:effectLst>
              </a:rPr>
              <a:t>I desired”</a:t>
            </a:r>
            <a:endParaRPr lang="en-US" sz="2400" b="1" dirty="0">
              <a:ln w="11430"/>
              <a:solidFill>
                <a:srgbClr val="00B050"/>
              </a:solidFill>
              <a:effectLst>
                <a:outerShdw blurRad="50800" dist="39000" dir="5460000" algn="tl">
                  <a:srgbClr val="000000">
                    <a:alpha val="38000"/>
                  </a:srgbClr>
                </a:outerShdw>
              </a:effectLst>
            </a:endParaRPr>
          </a:p>
        </p:txBody>
      </p:sp>
      <p:sp>
        <p:nvSpPr>
          <p:cNvPr id="19" name="Rectangle 18"/>
          <p:cNvSpPr/>
          <p:nvPr/>
        </p:nvSpPr>
        <p:spPr>
          <a:xfrm>
            <a:off x="4572000" y="1522274"/>
            <a:ext cx="43434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8C4C64"/>
                </a:solidFill>
                <a:effectLst>
                  <a:outerShdw blurRad="50800" dist="39000" dir="5460000" algn="tl">
                    <a:srgbClr val="000000">
                      <a:alpha val="38000"/>
                    </a:srgbClr>
                  </a:outerShdw>
                </a:effectLst>
              </a:rPr>
              <a:t> #3 A Special   </a:t>
            </a:r>
            <a:br>
              <a:rPr lang="en-US" sz="5400" b="1" dirty="0">
                <a:ln w="11430"/>
                <a:solidFill>
                  <a:srgbClr val="8C4C64"/>
                </a:solidFill>
                <a:effectLst>
                  <a:outerShdw blurRad="50800" dist="39000" dir="5460000" algn="tl">
                    <a:srgbClr val="000000">
                      <a:alpha val="38000"/>
                    </a:srgbClr>
                  </a:outerShdw>
                </a:effectLst>
              </a:rPr>
            </a:br>
            <a:r>
              <a:rPr lang="en-US" sz="5400" b="1" dirty="0">
                <a:ln w="11430"/>
                <a:solidFill>
                  <a:srgbClr val="8C4C64"/>
                </a:solidFill>
                <a:effectLst>
                  <a:outerShdw blurRad="50800" dist="39000" dir="5460000" algn="tl">
                    <a:srgbClr val="000000">
                      <a:alpha val="38000"/>
                    </a:srgbClr>
                  </a:outerShdw>
                </a:effectLst>
              </a:rPr>
              <a:t>  Meal</a:t>
            </a:r>
            <a:endParaRPr lang="en-US" sz="1400" b="1" dirty="0">
              <a:ln w="11430"/>
              <a:solidFill>
                <a:srgbClr val="8C4C64"/>
              </a:solidFill>
              <a:effectLst>
                <a:outerShdw blurRad="50800" dist="39000" dir="5460000" algn="tl">
                  <a:srgbClr val="000000">
                    <a:alpha val="38000"/>
                  </a:srgbClr>
                </a:outerShdw>
              </a:effectLst>
            </a:endParaRPr>
          </a:p>
        </p:txBody>
      </p:sp>
      <p:sp>
        <p:nvSpPr>
          <p:cNvPr id="20" name="Rectangle 19"/>
          <p:cNvSpPr/>
          <p:nvPr/>
        </p:nvSpPr>
        <p:spPr>
          <a:xfrm>
            <a:off x="304800" y="6181040"/>
            <a:ext cx="8382000" cy="646331"/>
          </a:xfrm>
          <a:prstGeom prst="rect">
            <a:avLst/>
          </a:prstGeom>
          <a:solidFill>
            <a:srgbClr val="8C4C64"/>
          </a:solidFill>
          <a:ln w="57150">
            <a:solidFill>
              <a:schemeClr val="accent4">
                <a:lumMod val="75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marL="45720" indent="0" algn="ctr">
              <a:buNone/>
            </a:pPr>
            <a:endParaRPr lang="en-US" sz="800" b="1" dirty="0">
              <a:ln/>
              <a:solidFill>
                <a:schemeClr val="accent3"/>
              </a:solidFill>
            </a:endParaRPr>
          </a:p>
          <a:p>
            <a:pPr marL="45720" indent="0" algn="ctr">
              <a:buNone/>
            </a:pP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Magnifying Dan 9:27 then, review of the Synoptic Gospels</a:t>
            </a:r>
          </a:p>
          <a:p>
            <a:pPr marL="45720" indent="0" algn="ctr">
              <a:buNone/>
            </a:pPr>
            <a:endParaRPr lang="en-US" sz="800" b="1" dirty="0">
              <a:ln/>
              <a:solidFill>
                <a:schemeClr val="accent3"/>
              </a:solidFill>
            </a:endParaRPr>
          </a:p>
        </p:txBody>
      </p:sp>
      <p:sp>
        <p:nvSpPr>
          <p:cNvPr id="9" name="Rectangle 8"/>
          <p:cNvSpPr/>
          <p:nvPr/>
        </p:nvSpPr>
        <p:spPr>
          <a:xfrm>
            <a:off x="101949" y="85165"/>
            <a:ext cx="8956886" cy="769441"/>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a:ln/>
                <a:solidFill>
                  <a:schemeClr val="accent3"/>
                </a:solidFill>
                <a:effectLst/>
              </a:rPr>
              <a:t>There Will Be 3 More Witnesses </a:t>
            </a:r>
          </a:p>
        </p:txBody>
      </p:sp>
    </p:spTree>
    <p:extLst>
      <p:ext uri="{BB962C8B-B14F-4D97-AF65-F5344CB8AC3E}">
        <p14:creationId xmlns:p14="http://schemas.microsoft.com/office/powerpoint/2010/main" val="1590041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2000"/>
                            </p:stCondLst>
                            <p:childTnLst>
                              <p:par>
                                <p:cTn id="9" presetID="16" presetClass="entr" presetSubtype="21" fill="hold" grpId="0"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1000"/>
                                        <p:tgtEl>
                                          <p:spTgt spid="18"/>
                                        </p:tgtEl>
                                      </p:cBhvr>
                                    </p:animEffect>
                                  </p:childTnLst>
                                </p:cTn>
                              </p:par>
                            </p:childTnLst>
                          </p:cTn>
                        </p:par>
                        <p:par>
                          <p:cTn id="12" fill="hold">
                            <p:stCondLst>
                              <p:cond delay="5000"/>
                            </p:stCondLst>
                            <p:childTnLst>
                              <p:par>
                                <p:cTn id="13" presetID="16" presetClass="entr" presetSubtype="21" fill="hold" grpId="0" nodeType="after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1000"/>
                                        <p:tgtEl>
                                          <p:spTgt spid="19"/>
                                        </p:tgtEl>
                                      </p:cBhvr>
                                    </p:animEffect>
                                  </p:childTnLst>
                                </p:cTn>
                              </p:par>
                            </p:childTnLst>
                          </p:cTn>
                        </p:par>
                        <p:par>
                          <p:cTn id="16" fill="hold">
                            <p:stCondLst>
                              <p:cond delay="8000"/>
                            </p:stCondLst>
                            <p:childTnLst>
                              <p:par>
                                <p:cTn id="17" presetID="22" presetClass="entr" presetSubtype="8" fill="hold" nodeType="afterEffect">
                                  <p:stCondLst>
                                    <p:cond delay="200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wipe(left)">
                                      <p:cBhvr>
                                        <p:cTn id="19" dur="1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46000">
              <a:schemeClr val="tx1"/>
            </a:gs>
            <a:gs pos="100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9155" y="317718"/>
            <a:ext cx="7086600" cy="1600200"/>
          </a:xfrm>
        </p:spPr>
        <p:txBody>
          <a:bodyPr/>
          <a:lstStyle/>
          <a:p>
            <a:r>
              <a:rPr lang="en-US" dirty="0"/>
              <a:t>How Could the Disciples </a:t>
            </a:r>
            <a:r>
              <a:rPr lang="en-US" u="sng" dirty="0">
                <a:solidFill>
                  <a:srgbClr val="FF0000"/>
                </a:solidFill>
              </a:rPr>
              <a:t>NOT</a:t>
            </a:r>
            <a:r>
              <a:rPr lang="en-US" dirty="0"/>
              <a:t> Understand? </a:t>
            </a:r>
          </a:p>
        </p:txBody>
      </p:sp>
      <p:sp>
        <p:nvSpPr>
          <p:cNvPr id="3" name="Content Placeholder 2"/>
          <p:cNvSpPr>
            <a:spLocks noGrp="1"/>
          </p:cNvSpPr>
          <p:nvPr>
            <p:ph sz="quarter" idx="13"/>
          </p:nvPr>
        </p:nvSpPr>
        <p:spPr>
          <a:xfrm>
            <a:off x="419100" y="5029200"/>
            <a:ext cx="8229600" cy="1782024"/>
          </a:xfrm>
        </p:spPr>
        <p:txBody>
          <a:bodyPr>
            <a:normAutofit/>
            <a:scene3d>
              <a:camera prst="orthographicFront"/>
              <a:lightRig rig="threePt" dir="t"/>
            </a:scene3d>
            <a:sp3d extrusionH="57150">
              <a:bevelT w="38100" h="38100" prst="angle"/>
            </a:sp3d>
          </a:bodyPr>
          <a:lstStyle/>
          <a:p>
            <a:br>
              <a:rPr lang="en-US" sz="1200" dirty="0"/>
            </a:b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60</a:t>
            </a:fld>
            <a:endParaRPr lang="en-US" dirty="0">
              <a:solidFill>
                <a:schemeClr val="bg1"/>
              </a:solidFill>
            </a:endParaRPr>
          </a:p>
        </p:txBody>
      </p:sp>
      <p:sp>
        <p:nvSpPr>
          <p:cNvPr id="6" name="Title 1"/>
          <p:cNvSpPr txBox="1">
            <a:spLocks/>
          </p:cNvSpPr>
          <p:nvPr/>
        </p:nvSpPr>
        <p:spPr>
          <a:xfrm>
            <a:off x="152400" y="4191000"/>
            <a:ext cx="8763000" cy="255383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4">
                    <a:lumMod val="75000"/>
                  </a:schemeClr>
                </a:solidFill>
              </a:rPr>
              <a:t>The Messiah would not be able to eat any Passover lamb because He was destined to be </a:t>
            </a:r>
            <a:r>
              <a:rPr lang="en-US" sz="3600" dirty="0">
                <a:solidFill>
                  <a:srgbClr val="C00000"/>
                </a:solidFill>
              </a:rPr>
              <a:t>sacrificed as ‘the’ Passover LAMB</a:t>
            </a:r>
            <a:r>
              <a:rPr lang="en-US" sz="3600" dirty="0">
                <a:solidFill>
                  <a:schemeClr val="accent4">
                    <a:lumMod val="75000"/>
                  </a:schemeClr>
                </a:solidFill>
              </a:rPr>
              <a:t> (1 Cor 5:7). </a:t>
            </a:r>
            <a:endParaRPr lang="en-US" sz="3600" dirty="0"/>
          </a:p>
        </p:txBody>
      </p:sp>
      <p:sp>
        <p:nvSpPr>
          <p:cNvPr id="7" name="TextBox 6"/>
          <p:cNvSpPr txBox="1"/>
          <p:nvPr/>
        </p:nvSpPr>
        <p:spPr>
          <a:xfrm>
            <a:off x="381000" y="2146518"/>
            <a:ext cx="9144000" cy="1815882"/>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solidFill>
                  <a:schemeClr val="accent6">
                    <a:lumMod val="20000"/>
                    <a:lumOff val="80000"/>
                  </a:schemeClr>
                </a:solidFill>
              </a:rPr>
              <a:t>When the disciples questioned </a:t>
            </a:r>
            <a:r>
              <a:rPr lang="en-US" sz="2800" b="1" dirty="0">
                <a:solidFill>
                  <a:srgbClr val="00B0F0"/>
                </a:solidFill>
              </a:rPr>
              <a:t>Yahusha</a:t>
            </a:r>
            <a:r>
              <a:rPr lang="en-US" sz="2800" b="1" dirty="0">
                <a:solidFill>
                  <a:schemeClr val="accent6">
                    <a:lumMod val="20000"/>
                    <a:lumOff val="80000"/>
                  </a:schemeClr>
                </a:solidFill>
              </a:rPr>
              <a:t> about </a:t>
            </a:r>
            <a:br>
              <a:rPr lang="en-US" sz="2800" b="1" dirty="0">
                <a:solidFill>
                  <a:schemeClr val="accent6">
                    <a:lumMod val="20000"/>
                    <a:lumOff val="80000"/>
                  </a:schemeClr>
                </a:solidFill>
              </a:rPr>
            </a:br>
            <a:r>
              <a:rPr lang="en-US" sz="2800" b="1" dirty="0">
                <a:solidFill>
                  <a:schemeClr val="accent6">
                    <a:lumMod val="20000"/>
                    <a:lumOff val="80000"/>
                  </a:schemeClr>
                </a:solidFill>
              </a:rPr>
              <a:t>where they were going to eat the Passover meal </a:t>
            </a:r>
            <a:br>
              <a:rPr lang="en-US" sz="2800" b="1" dirty="0">
                <a:solidFill>
                  <a:schemeClr val="accent6">
                    <a:lumMod val="20000"/>
                    <a:lumOff val="80000"/>
                  </a:schemeClr>
                </a:solidFill>
              </a:rPr>
            </a:br>
            <a:r>
              <a:rPr lang="en-US" sz="2800" b="1" dirty="0">
                <a:solidFill>
                  <a:schemeClr val="accent6">
                    <a:lumMod val="20000"/>
                    <a:lumOff val="80000"/>
                  </a:schemeClr>
                </a:solidFill>
              </a:rPr>
              <a:t>the next night (Abib 14), they still did not fully understand His life would be laid down by then! </a:t>
            </a:r>
            <a:r>
              <a:rPr lang="en-US" sz="2800" b="1" dirty="0"/>
              <a:t> </a:t>
            </a:r>
          </a:p>
        </p:txBody>
      </p:sp>
      <p:grpSp>
        <p:nvGrpSpPr>
          <p:cNvPr id="4" name="Group 3">
            <a:extLst>
              <a:ext uri="{FF2B5EF4-FFF2-40B4-BE49-F238E27FC236}">
                <a16:creationId xmlns:a16="http://schemas.microsoft.com/office/drawing/2014/main" id="{4A3111C3-AAF5-C4CD-AAE4-E56480FC9637}"/>
              </a:ext>
            </a:extLst>
          </p:cNvPr>
          <p:cNvGrpSpPr/>
          <p:nvPr/>
        </p:nvGrpSpPr>
        <p:grpSpPr>
          <a:xfrm>
            <a:off x="-3124200" y="538803"/>
            <a:ext cx="2707707" cy="2890197"/>
            <a:chOff x="-2707707" y="1377003"/>
            <a:chExt cx="2707707" cy="2890197"/>
          </a:xfrm>
          <a:scene3d>
            <a:camera prst="orthographicFront">
              <a:rot lat="0" lon="0" rev="0"/>
            </a:camera>
            <a:lightRig rig="glow" dir="t">
              <a:rot lat="0" lon="0" rev="4800000"/>
            </a:lightRig>
          </a:scene3d>
        </p:grpSpPr>
        <p:pic>
          <p:nvPicPr>
            <p:cNvPr id="8" name="Picture 7" descr="C:\Users\Rae\Desktop\Art on Desktop\white man clip art\3d white people\ques mark gold.jpg">
              <a:extLst>
                <a:ext uri="{FF2B5EF4-FFF2-40B4-BE49-F238E27FC236}">
                  <a16:creationId xmlns:a16="http://schemas.microsoft.com/office/drawing/2014/main" id="{39275EFB-A8D0-7E78-3DA6-52FE01FC22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07707" y="1559493"/>
              <a:ext cx="2707707" cy="270770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2" descr="C:\Users\Rae\Desktop\black hat clear.jpg">
              <a:extLst>
                <a:ext uri="{FF2B5EF4-FFF2-40B4-BE49-F238E27FC236}">
                  <a16:creationId xmlns:a16="http://schemas.microsoft.com/office/drawing/2014/main" id="{81724447-4D74-2000-7A25-FA8963F6A55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41638" y="1377003"/>
              <a:ext cx="679638" cy="610814"/>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pic>
        <p:nvPicPr>
          <p:cNvPr id="10" name="Picture 12" descr="C:\Users\Rae\Desktop\Art on Desktop\white man clip art\3d white people\ques mark tipped.jpg">
            <a:extLst>
              <a:ext uri="{FF2B5EF4-FFF2-40B4-BE49-F238E27FC236}">
                <a16:creationId xmlns:a16="http://schemas.microsoft.com/office/drawing/2014/main" id="{8A80631A-6C8E-A51F-F5E6-07439F47733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27" b="100000" l="0" r="100000"/>
                    </a14:imgEffect>
                  </a14:imgLayer>
                </a14:imgProps>
              </a:ext>
              <a:ext uri="{28A0092B-C50C-407E-A947-70E740481C1C}">
                <a14:useLocalDpi xmlns:a14="http://schemas.microsoft.com/office/drawing/2010/main" val="0"/>
              </a:ext>
            </a:extLst>
          </a:blip>
          <a:srcRect/>
          <a:stretch>
            <a:fillRect/>
          </a:stretch>
        </p:blipFill>
        <p:spPr bwMode="auto">
          <a:xfrm>
            <a:off x="426357" y="176297"/>
            <a:ext cx="1295400" cy="19466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Cloud 10">
            <a:extLst>
              <a:ext uri="{FF2B5EF4-FFF2-40B4-BE49-F238E27FC236}">
                <a16:creationId xmlns:a16="http://schemas.microsoft.com/office/drawing/2014/main" id="{2604B396-560C-9F3A-1012-1AEE1C84E603}"/>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a:extLst>
              <a:ext uri="{FF2B5EF4-FFF2-40B4-BE49-F238E27FC236}">
                <a16:creationId xmlns:a16="http://schemas.microsoft.com/office/drawing/2014/main" id="{11DB199C-A7BF-82CC-637B-C1B9094A6AE5}"/>
              </a:ext>
            </a:extLst>
          </p:cNvPr>
          <p:cNvSpPr/>
          <p:nvPr/>
        </p:nvSpPr>
        <p:spPr>
          <a:xfrm>
            <a:off x="9311055" y="1300583"/>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a:extLst>
              <a:ext uri="{FF2B5EF4-FFF2-40B4-BE49-F238E27FC236}">
                <a16:creationId xmlns:a16="http://schemas.microsoft.com/office/drawing/2014/main" id="{DDDEDEA4-2A27-EBD1-7583-7A8415767D86}"/>
              </a:ext>
            </a:extLst>
          </p:cNvPr>
          <p:cNvSpPr/>
          <p:nvPr/>
        </p:nvSpPr>
        <p:spPr>
          <a:xfrm>
            <a:off x="8548078" y="100211"/>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77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46000">
              <a:schemeClr val="tx1"/>
            </a:gs>
            <a:gs pos="100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240416" cy="685800"/>
          </a:xfrm>
        </p:spPr>
        <p:txBody>
          <a:bodyPr/>
          <a:lstStyle/>
          <a:p>
            <a:r>
              <a:rPr lang="en-US" sz="3800" dirty="0"/>
              <a:t>Yahusha Did Not Cause Undue Grief</a:t>
            </a: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61</a:t>
            </a:fld>
            <a:endParaRPr lang="en-US" dirty="0">
              <a:solidFill>
                <a:schemeClr val="bg1"/>
              </a:solidFill>
            </a:endParaRPr>
          </a:p>
        </p:txBody>
      </p:sp>
      <p:sp>
        <p:nvSpPr>
          <p:cNvPr id="13" name="Title 1"/>
          <p:cNvSpPr txBox="1">
            <a:spLocks/>
          </p:cNvSpPr>
          <p:nvPr/>
        </p:nvSpPr>
        <p:spPr>
          <a:xfrm>
            <a:off x="3962400" y="4450080"/>
            <a:ext cx="5105400" cy="2286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Yahusha</a:t>
            </a:r>
            <a:r>
              <a:rPr lang="en-US" sz="2800" dirty="0">
                <a:solidFill>
                  <a:schemeClr val="accent1">
                    <a:lumMod val="60000"/>
                    <a:lumOff val="40000"/>
                  </a:schemeClr>
                </a:solidFill>
              </a:rPr>
              <a:t> used their final meal together on Abib 13 </a:t>
            </a:r>
            <a:br>
              <a:rPr lang="en-US" sz="2800" dirty="0">
                <a:solidFill>
                  <a:schemeClr val="accent1">
                    <a:lumMod val="60000"/>
                    <a:lumOff val="40000"/>
                  </a:schemeClr>
                </a:solidFill>
              </a:rPr>
            </a:br>
            <a:r>
              <a:rPr lang="en-US" sz="2800" dirty="0">
                <a:solidFill>
                  <a:schemeClr val="accent1">
                    <a:lumMod val="60000"/>
                    <a:lumOff val="40000"/>
                  </a:schemeClr>
                </a:solidFill>
              </a:rPr>
              <a:t>to instruct His</a:t>
            </a:r>
            <a:br>
              <a:rPr lang="en-US" sz="2800" dirty="0">
                <a:solidFill>
                  <a:schemeClr val="accent1">
                    <a:lumMod val="60000"/>
                    <a:lumOff val="40000"/>
                  </a:schemeClr>
                </a:solidFill>
              </a:rPr>
            </a:br>
            <a:r>
              <a:rPr lang="en-US" sz="2800" dirty="0">
                <a:solidFill>
                  <a:schemeClr val="accent1">
                    <a:lumMod val="60000"/>
                    <a:lumOff val="40000"/>
                  </a:schemeClr>
                </a:solidFill>
              </a:rPr>
              <a:t>disciples one last time</a:t>
            </a:r>
            <a:br>
              <a:rPr lang="en-US" sz="2800" dirty="0">
                <a:solidFill>
                  <a:schemeClr val="accent1">
                    <a:lumMod val="60000"/>
                    <a:lumOff val="40000"/>
                  </a:schemeClr>
                </a:solidFill>
              </a:rPr>
            </a:br>
            <a:r>
              <a:rPr lang="en-US" sz="2800" dirty="0">
                <a:solidFill>
                  <a:schemeClr val="accent1">
                    <a:lumMod val="60000"/>
                    <a:lumOff val="40000"/>
                  </a:schemeClr>
                </a:solidFill>
              </a:rPr>
              <a:t> before His death. </a:t>
            </a:r>
          </a:p>
        </p:txBody>
      </p:sp>
      <p:pic>
        <p:nvPicPr>
          <p:cNvPr id="5122" name="Picture 2" descr="C:\Users\Rae\Desktop\11 discip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4716780"/>
            <a:ext cx="3505200" cy="1752600"/>
          </a:xfrm>
          <a:prstGeom prst="rect">
            <a:avLst/>
          </a:prstGeom>
          <a:noFill/>
          <a:ln w="57150">
            <a:solidFill>
              <a:schemeClr val="accent1">
                <a:lumMod val="75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914400"/>
            <a:ext cx="8610600" cy="353943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ln>
                  <a:solidFill>
                    <a:schemeClr val="bg1"/>
                  </a:solidFill>
                </a:ln>
                <a:solidFill>
                  <a:schemeClr val="bg1">
                    <a:lumMod val="95000"/>
                  </a:schemeClr>
                </a:solidFill>
              </a:rPr>
              <a:t>Instead of explaining to them </a:t>
            </a:r>
            <a:r>
              <a:rPr lang="en-US" sz="2800" b="1" u="sng" dirty="0">
                <a:solidFill>
                  <a:srgbClr val="C00000"/>
                </a:solidFill>
                <a:effectLst>
                  <a:outerShdw blurRad="38100" dist="38100" dir="2700000" algn="tl">
                    <a:srgbClr val="000000">
                      <a:alpha val="43137"/>
                    </a:srgbClr>
                  </a:outerShdw>
                </a:effectLst>
              </a:rPr>
              <a:t>a</a:t>
            </a:r>
            <a:r>
              <a:rPr lang="en-US" sz="2800" b="1" dirty="0">
                <a:solidFill>
                  <a:srgbClr val="C00000"/>
                </a:solidFill>
                <a:effectLst>
                  <a:outerShdw blurRad="38100" dist="38100" dir="2700000" algn="tl">
                    <a:srgbClr val="000000">
                      <a:alpha val="43137"/>
                    </a:srgbClr>
                  </a:outerShdw>
                </a:effectLst>
              </a:rPr>
              <a:t>g</a:t>
            </a:r>
            <a:r>
              <a:rPr lang="en-US" sz="2800" b="1" u="sng" dirty="0">
                <a:solidFill>
                  <a:srgbClr val="C00000"/>
                </a:solidFill>
                <a:effectLst>
                  <a:outerShdw blurRad="38100" dist="38100" dir="2700000" algn="tl">
                    <a:srgbClr val="000000">
                      <a:alpha val="43137"/>
                    </a:srgbClr>
                  </a:outerShdw>
                </a:effectLst>
              </a:rPr>
              <a:t>ain</a:t>
            </a:r>
            <a:r>
              <a:rPr lang="en-US" sz="2800" b="1" dirty="0">
                <a:solidFill>
                  <a:schemeClr val="bg1">
                    <a:lumMod val="95000"/>
                  </a:schemeClr>
                </a:solidFill>
              </a:rPr>
              <a:t> that He would be in the process of being buried when the time came to eat the Passover meal, </a:t>
            </a:r>
            <a:r>
              <a:rPr lang="en-US" sz="2800" b="1" dirty="0">
                <a:ln w="1905"/>
                <a:solidFill>
                  <a:srgbClr val="AFDDFF"/>
                </a:solidFill>
                <a:effectLst>
                  <a:glow rad="228600">
                    <a:schemeClr val="accent5">
                      <a:satMod val="175000"/>
                      <a:alpha val="40000"/>
                    </a:schemeClr>
                  </a:glow>
                  <a:innerShdw blurRad="69850" dist="43180" dir="5400000">
                    <a:srgbClr val="000000">
                      <a:alpha val="65000"/>
                    </a:srgbClr>
                  </a:innerShdw>
                </a:effectLst>
              </a:rPr>
              <a:t>He simply told His disciples where to prepare to eat the Passover meal.</a:t>
            </a:r>
            <a:r>
              <a:rPr lang="en-US" sz="2800" b="1" dirty="0">
                <a:ln w="1905"/>
                <a:solidFill>
                  <a:srgbClr val="AFDDFF"/>
                </a:solidFill>
                <a:effectLst>
                  <a:innerShdw blurRad="69850" dist="43180" dir="5400000">
                    <a:srgbClr val="000000">
                      <a:alpha val="65000"/>
                    </a:srgbClr>
                  </a:innerShdw>
                </a:effectLst>
              </a:rPr>
              <a:t>  </a:t>
            </a:r>
            <a:r>
              <a:rPr lang="en-US" sz="2800" b="1" dirty="0">
                <a:solidFill>
                  <a:schemeClr val="bg1">
                    <a:lumMod val="95000"/>
                  </a:schemeClr>
                </a:solidFill>
              </a:rPr>
              <a:t>After all, that’s what they wanted to hear, as they did not seem to hear and/or comprehend that </a:t>
            </a:r>
            <a:r>
              <a:rPr lang="en-US" sz="2800" b="1" dirty="0">
                <a:solidFill>
                  <a:srgbClr val="00B0F0"/>
                </a:solidFill>
              </a:rPr>
              <a:t>Yahusha</a:t>
            </a:r>
            <a:r>
              <a:rPr lang="en-US" sz="2800" b="1" dirty="0">
                <a:solidFill>
                  <a:schemeClr val="bg1">
                    <a:lumMod val="95000"/>
                  </a:schemeClr>
                </a:solidFill>
              </a:rPr>
              <a:t> had already told them many times He was going to Jerusalem to die. </a:t>
            </a:r>
          </a:p>
        </p:txBody>
      </p:sp>
      <p:sp>
        <p:nvSpPr>
          <p:cNvPr id="3" name="Cloud 2">
            <a:extLst>
              <a:ext uri="{FF2B5EF4-FFF2-40B4-BE49-F238E27FC236}">
                <a16:creationId xmlns:a16="http://schemas.microsoft.com/office/drawing/2014/main" id="{6E8A8FE1-DB67-98B1-97CA-5F8EA6863D70}"/>
              </a:ext>
            </a:extLst>
          </p:cNvPr>
          <p:cNvSpPr/>
          <p:nvPr/>
        </p:nvSpPr>
        <p:spPr>
          <a:xfrm>
            <a:off x="9240416" y="1524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a:extLst>
              <a:ext uri="{FF2B5EF4-FFF2-40B4-BE49-F238E27FC236}">
                <a16:creationId xmlns:a16="http://schemas.microsoft.com/office/drawing/2014/main" id="{39094929-79D5-622F-9DFE-3B4CF9B72467}"/>
              </a:ext>
            </a:extLst>
          </p:cNvPr>
          <p:cNvSpPr/>
          <p:nvPr/>
        </p:nvSpPr>
        <p:spPr>
          <a:xfrm>
            <a:off x="9240416" y="609599"/>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4EB449B6-7B7B-4983-BB65-44CDDE28DD6E}"/>
              </a:ext>
            </a:extLst>
          </p:cNvPr>
          <p:cNvSpPr/>
          <p:nvPr/>
        </p:nvSpPr>
        <p:spPr>
          <a:xfrm>
            <a:off x="8636000" y="60207"/>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994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46000">
              <a:schemeClr val="tx1"/>
            </a:gs>
            <a:gs pos="100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40416" cy="838200"/>
          </a:xfrm>
        </p:spPr>
        <p:txBody>
          <a:bodyPr/>
          <a:lstStyle/>
          <a:p>
            <a:r>
              <a:rPr lang="en-US" sz="3800" dirty="0">
                <a:solidFill>
                  <a:schemeClr val="tx2">
                    <a:lumMod val="75000"/>
                  </a:schemeClr>
                </a:solidFill>
              </a:rPr>
              <a:t>What else did </a:t>
            </a:r>
            <a:r>
              <a:rPr lang="en-US" sz="3800" dirty="0"/>
              <a:t>Yahusha</a:t>
            </a:r>
            <a:r>
              <a:rPr lang="en-US" sz="3800" dirty="0">
                <a:solidFill>
                  <a:schemeClr val="tx2">
                    <a:lumMod val="75000"/>
                  </a:schemeClr>
                </a:solidFill>
              </a:rPr>
              <a:t> provide?</a:t>
            </a: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62</a:t>
            </a:fld>
            <a:endParaRPr lang="en-US" dirty="0">
              <a:solidFill>
                <a:schemeClr val="bg1"/>
              </a:solidFill>
            </a:endParaRPr>
          </a:p>
        </p:txBody>
      </p:sp>
      <p:sp>
        <p:nvSpPr>
          <p:cNvPr id="7" name="TextBox 6"/>
          <p:cNvSpPr txBox="1"/>
          <p:nvPr/>
        </p:nvSpPr>
        <p:spPr>
          <a:xfrm>
            <a:off x="3581400" y="847397"/>
            <a:ext cx="5195981" cy="3939540"/>
          </a:xfrm>
          <a:prstGeom prst="rect">
            <a:avLst/>
          </a:prstGeom>
          <a:noFill/>
        </p:spPr>
        <p:txBody>
          <a:bodyPr wrap="square" rtlCol="0">
            <a:spAutoFit/>
            <a:scene3d>
              <a:camera prst="orthographicFront"/>
              <a:lightRig rig="threePt" dir="t"/>
            </a:scene3d>
            <a:sp3d extrusionH="57150">
              <a:bevelT w="38100" h="38100"/>
            </a:sp3d>
          </a:bodyPr>
          <a:lstStyle/>
          <a:p>
            <a:r>
              <a:rPr lang="en-US" sz="2500" b="1" dirty="0"/>
              <a:t>After Judas left the group, </a:t>
            </a:r>
            <a:r>
              <a:rPr lang="en-US" sz="2500" b="1" dirty="0">
                <a:ln w="1905"/>
                <a:solidFill>
                  <a:srgbClr val="AFDDFF"/>
                </a:solidFill>
                <a:effectLst>
                  <a:glow rad="228600">
                    <a:schemeClr val="accent5">
                      <a:satMod val="175000"/>
                      <a:alpha val="40000"/>
                    </a:schemeClr>
                  </a:glow>
                  <a:innerShdw blurRad="69850" dist="43180" dir="5400000">
                    <a:srgbClr val="000000">
                      <a:alpha val="65000"/>
                    </a:srgbClr>
                  </a:innerShdw>
                </a:effectLst>
              </a:rPr>
              <a:t>Yahusha provided many final instructions to His friends. </a:t>
            </a:r>
            <a:br>
              <a:rPr lang="en-US" sz="2500" b="1" dirty="0">
                <a:ln w="1905"/>
                <a:solidFill>
                  <a:srgbClr val="AFDDFF"/>
                </a:solidFill>
                <a:effectLst>
                  <a:glow rad="228600">
                    <a:schemeClr val="accent5">
                      <a:satMod val="175000"/>
                      <a:alpha val="40000"/>
                    </a:schemeClr>
                  </a:glow>
                  <a:innerShdw blurRad="69850" dist="43180" dir="5400000">
                    <a:srgbClr val="000000">
                      <a:alpha val="65000"/>
                    </a:srgbClr>
                  </a:innerShdw>
                </a:effectLst>
              </a:rPr>
            </a:br>
            <a:r>
              <a:rPr lang="en-US" sz="2500" b="1" dirty="0">
                <a:solidFill>
                  <a:schemeClr val="bg1">
                    <a:lumMod val="95000"/>
                  </a:schemeClr>
                </a:solidFill>
              </a:rPr>
              <a:t>It’s likely the disciples knew they were gathering together on the evening of the 13</a:t>
            </a:r>
            <a:r>
              <a:rPr lang="en-US" sz="2500" b="1" baseline="30000" dirty="0">
                <a:solidFill>
                  <a:schemeClr val="bg1">
                    <a:lumMod val="95000"/>
                  </a:schemeClr>
                </a:solidFill>
              </a:rPr>
              <a:t>th</a:t>
            </a:r>
            <a:r>
              <a:rPr lang="en-US" sz="2500" b="1" dirty="0">
                <a:solidFill>
                  <a:schemeClr val="bg1">
                    <a:lumMod val="95000"/>
                  </a:schemeClr>
                </a:solidFill>
              </a:rPr>
              <a:t> to receive some teachings/instructions as was common with a Rabbi </a:t>
            </a:r>
            <a:br>
              <a:rPr lang="en-US" sz="2500" b="1" dirty="0">
                <a:solidFill>
                  <a:schemeClr val="bg1">
                    <a:lumMod val="95000"/>
                  </a:schemeClr>
                </a:solidFill>
              </a:rPr>
            </a:br>
            <a:r>
              <a:rPr lang="en-US" sz="2500" b="1" dirty="0">
                <a:solidFill>
                  <a:schemeClr val="bg1">
                    <a:lumMod val="95000"/>
                  </a:schemeClr>
                </a:solidFill>
              </a:rPr>
              <a:t>and his followers before </a:t>
            </a:r>
            <a:br>
              <a:rPr lang="en-US" sz="2500" b="1" dirty="0">
                <a:solidFill>
                  <a:schemeClr val="bg1">
                    <a:lumMod val="95000"/>
                  </a:schemeClr>
                </a:solidFill>
              </a:rPr>
            </a:br>
            <a:r>
              <a:rPr lang="en-US" sz="2500" b="1" dirty="0">
                <a:solidFill>
                  <a:schemeClr val="bg1">
                    <a:lumMod val="95000"/>
                  </a:schemeClr>
                </a:solidFill>
              </a:rPr>
              <a:t>the feast season began.  </a:t>
            </a:r>
          </a:p>
        </p:txBody>
      </p:sp>
      <p:pic>
        <p:nvPicPr>
          <p:cNvPr id="9" name="Picture 2" descr="C:\Users\Rae\Desktop\Passover bread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252551"/>
            <a:ext cx="1676399" cy="1579541"/>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 name="Picture 2" descr="C:\Users\Rae\Desktop\lord's supp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348" y="1066800"/>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1" name="Picture 3" descr="C:\Users\Rae\Desktop\wash fee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121201" y="3949694"/>
            <a:ext cx="1870399" cy="26797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88209" y="4953000"/>
            <a:ext cx="5417391" cy="1631216"/>
          </a:xfrm>
          <a:prstGeom prst="rect">
            <a:avLst/>
          </a:prstGeom>
          <a:noFill/>
        </p:spPr>
        <p:txBody>
          <a:bodyPr wrap="square" rtlCol="0">
            <a:spAutoFit/>
            <a:scene3d>
              <a:camera prst="orthographicFront"/>
              <a:lightRig rig="threePt" dir="t"/>
            </a:scene3d>
            <a:sp3d extrusionH="57150">
              <a:bevelT w="38100" h="38100"/>
            </a:sp3d>
          </a:bodyPr>
          <a:lstStyle/>
          <a:p>
            <a:r>
              <a:rPr lang="en-US" sz="2500" b="1" dirty="0">
                <a:solidFill>
                  <a:srgbClr val="00B0F0"/>
                </a:solidFill>
              </a:rPr>
              <a:t>Yahusha</a:t>
            </a:r>
            <a:r>
              <a:rPr lang="en-US" sz="2500" b="1" dirty="0">
                <a:solidFill>
                  <a:schemeClr val="bg1">
                    <a:lumMod val="95000"/>
                  </a:schemeClr>
                </a:solidFill>
              </a:rPr>
              <a:t> did give instructions to be remembered forever after, just as He showed them – which to this day is also a </a:t>
            </a:r>
            <a:r>
              <a:rPr lang="en-US" sz="2500" b="1" u="sng" dirty="0">
                <a:solidFill>
                  <a:schemeClr val="bg1">
                    <a:lumMod val="95000"/>
                  </a:schemeClr>
                </a:solidFill>
              </a:rPr>
              <a:t>Ch</a:t>
            </a:r>
            <a:r>
              <a:rPr lang="en-US" sz="2500" b="1" dirty="0">
                <a:solidFill>
                  <a:schemeClr val="bg1">
                    <a:lumMod val="95000"/>
                  </a:schemeClr>
                </a:solidFill>
              </a:rPr>
              <a:t>ag!</a:t>
            </a:r>
          </a:p>
        </p:txBody>
      </p:sp>
      <p:sp>
        <p:nvSpPr>
          <p:cNvPr id="3" name="Cloud 2">
            <a:extLst>
              <a:ext uri="{FF2B5EF4-FFF2-40B4-BE49-F238E27FC236}">
                <a16:creationId xmlns:a16="http://schemas.microsoft.com/office/drawing/2014/main" id="{CE7E8A19-B538-DAA5-BB6D-31ABE6A26599}"/>
              </a:ext>
            </a:extLst>
          </p:cNvPr>
          <p:cNvSpPr/>
          <p:nvPr/>
        </p:nvSpPr>
        <p:spPr>
          <a:xfrm>
            <a:off x="9308035" y="12954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a:extLst>
              <a:ext uri="{FF2B5EF4-FFF2-40B4-BE49-F238E27FC236}">
                <a16:creationId xmlns:a16="http://schemas.microsoft.com/office/drawing/2014/main" id="{46FD1AC5-0B59-23D8-6EC0-F7C6B6254869}"/>
              </a:ext>
            </a:extLst>
          </p:cNvPr>
          <p:cNvSpPr/>
          <p:nvPr/>
        </p:nvSpPr>
        <p:spPr>
          <a:xfrm>
            <a:off x="9210506" y="119671"/>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EE545917-F8C2-0AC3-E1BD-011EE17741BC}"/>
              </a:ext>
            </a:extLst>
          </p:cNvPr>
          <p:cNvSpPr/>
          <p:nvPr/>
        </p:nvSpPr>
        <p:spPr>
          <a:xfrm>
            <a:off x="8465747" y="237679"/>
            <a:ext cx="508000" cy="473193"/>
          </a:xfrm>
          <a:prstGeom prst="sun">
            <a:avLst>
              <a:gd name="adj" fmla="val 25000"/>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850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rgbClr val="002060"/>
            </a:gs>
            <a:gs pos="63000">
              <a:schemeClr val="tx1"/>
            </a:gs>
            <a:gs pos="100000">
              <a:srgbClr val="8C4C64"/>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40416" cy="838200"/>
          </a:xfrm>
        </p:spPr>
        <p:txBody>
          <a:bodyPr/>
          <a:lstStyle/>
          <a:p>
            <a:r>
              <a:rPr lang="en-US" sz="3800" dirty="0">
                <a:solidFill>
                  <a:schemeClr val="tx2">
                    <a:lumMod val="75000"/>
                  </a:schemeClr>
                </a:solidFill>
              </a:rPr>
              <a:t>What else did </a:t>
            </a:r>
            <a:r>
              <a:rPr lang="en-US" sz="3800" dirty="0"/>
              <a:t>Yahusha</a:t>
            </a:r>
            <a:r>
              <a:rPr lang="en-US" sz="3800" dirty="0">
                <a:solidFill>
                  <a:schemeClr val="tx2">
                    <a:lumMod val="75000"/>
                  </a:schemeClr>
                </a:solidFill>
              </a:rPr>
              <a:t> provide?</a:t>
            </a: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63</a:t>
            </a:fld>
            <a:endParaRPr lang="en-US" dirty="0">
              <a:solidFill>
                <a:schemeClr val="bg1"/>
              </a:solidFill>
            </a:endParaRPr>
          </a:p>
        </p:txBody>
      </p:sp>
      <p:sp>
        <p:nvSpPr>
          <p:cNvPr id="13" name="Title 1"/>
          <p:cNvSpPr txBox="1">
            <a:spLocks/>
          </p:cNvSpPr>
          <p:nvPr/>
        </p:nvSpPr>
        <p:spPr>
          <a:xfrm>
            <a:off x="3929606" y="762000"/>
            <a:ext cx="4984952" cy="35814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solidFill>
                  <a:schemeClr val="accent1">
                    <a:lumMod val="60000"/>
                    <a:lumOff val="40000"/>
                  </a:schemeClr>
                </a:solidFill>
              </a:rPr>
              <a:t>Is it possible </a:t>
            </a:r>
            <a:r>
              <a:rPr lang="en-US" sz="2600" dirty="0"/>
              <a:t>Yahusha</a:t>
            </a:r>
            <a:r>
              <a:rPr lang="en-US" sz="2600" dirty="0">
                <a:solidFill>
                  <a:schemeClr val="accent1">
                    <a:lumMod val="60000"/>
                    <a:lumOff val="40000"/>
                  </a:schemeClr>
                </a:solidFill>
              </a:rPr>
              <a:t> provided this “Last Supper” room as He knew the disciples would have need </a:t>
            </a:r>
            <a:br>
              <a:rPr lang="en-US" sz="2600" dirty="0">
                <a:solidFill>
                  <a:schemeClr val="accent1">
                    <a:lumMod val="60000"/>
                    <a:lumOff val="40000"/>
                  </a:schemeClr>
                </a:solidFill>
              </a:rPr>
            </a:br>
            <a:r>
              <a:rPr lang="en-US" sz="2600" dirty="0">
                <a:solidFill>
                  <a:schemeClr val="accent1">
                    <a:lumMod val="60000"/>
                    <a:lumOff val="40000"/>
                  </a:schemeClr>
                </a:solidFill>
              </a:rPr>
              <a:t>for it the next day after the Passover, even though </a:t>
            </a:r>
            <a:br>
              <a:rPr lang="en-US" sz="2600" dirty="0">
                <a:solidFill>
                  <a:schemeClr val="accent1">
                    <a:lumMod val="60000"/>
                    <a:lumOff val="40000"/>
                  </a:schemeClr>
                </a:solidFill>
              </a:rPr>
            </a:br>
            <a:r>
              <a:rPr lang="en-US" sz="2600" dirty="0">
                <a:solidFill>
                  <a:schemeClr val="accent1">
                    <a:lumMod val="60000"/>
                    <a:lumOff val="40000"/>
                  </a:schemeClr>
                </a:solidFill>
              </a:rPr>
              <a:t>they thought they would </a:t>
            </a:r>
            <a:br>
              <a:rPr lang="en-US" sz="2600" dirty="0">
                <a:solidFill>
                  <a:schemeClr val="accent1">
                    <a:lumMod val="60000"/>
                    <a:lumOff val="40000"/>
                  </a:schemeClr>
                </a:solidFill>
              </a:rPr>
            </a:br>
            <a:r>
              <a:rPr lang="en-US" sz="2600" dirty="0">
                <a:solidFill>
                  <a:schemeClr val="accent1">
                    <a:lumMod val="60000"/>
                    <a:lumOff val="40000"/>
                  </a:schemeClr>
                </a:solidFill>
              </a:rPr>
              <a:t>be using the room for </a:t>
            </a:r>
            <a:br>
              <a:rPr lang="en-US" sz="2600" dirty="0">
                <a:solidFill>
                  <a:schemeClr val="accent1">
                    <a:lumMod val="60000"/>
                    <a:lumOff val="40000"/>
                  </a:schemeClr>
                </a:solidFill>
              </a:rPr>
            </a:br>
            <a:r>
              <a:rPr lang="en-US" sz="2600" dirty="0">
                <a:solidFill>
                  <a:schemeClr val="accent1">
                    <a:lumMod val="60000"/>
                    <a:lumOff val="40000"/>
                  </a:schemeClr>
                </a:solidFill>
              </a:rPr>
              <a:t>another purpose?</a:t>
            </a:r>
          </a:p>
        </p:txBody>
      </p:sp>
      <p:pic>
        <p:nvPicPr>
          <p:cNvPr id="10" name="Picture 2" descr="C:\Users\Rae\Desktop\lord's sup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644" y="1371600"/>
            <a:ext cx="3592962" cy="2362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327962" y="4495800"/>
            <a:ext cx="8282637" cy="22098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t>Yahusha</a:t>
            </a:r>
            <a:r>
              <a:rPr lang="en-US" sz="2600" dirty="0">
                <a:solidFill>
                  <a:schemeClr val="accent1">
                    <a:lumMod val="60000"/>
                    <a:lumOff val="40000"/>
                  </a:schemeClr>
                </a:solidFill>
              </a:rPr>
              <a:t> chose this room </a:t>
            </a:r>
            <a:r>
              <a:rPr lang="en-US" sz="2400" dirty="0">
                <a:solidFill>
                  <a:schemeClr val="accent4">
                    <a:lumMod val="20000"/>
                    <a:lumOff val="80000"/>
                  </a:schemeClr>
                </a:solidFill>
              </a:rPr>
              <a:t>(from one of His believers)</a:t>
            </a:r>
            <a:r>
              <a:rPr lang="en-US" sz="2600" dirty="0">
                <a:solidFill>
                  <a:schemeClr val="accent1">
                    <a:lumMod val="60000"/>
                    <a:lumOff val="40000"/>
                  </a:schemeClr>
                </a:solidFill>
              </a:rPr>
              <a:t> where He knew His disciples would be safe from the Jews who would be seeking after them. </a:t>
            </a:r>
          </a:p>
          <a:p>
            <a:r>
              <a:rPr lang="en-US" sz="2600" dirty="0">
                <a:solidFill>
                  <a:schemeClr val="accent4">
                    <a:lumMod val="20000"/>
                    <a:lumOff val="80000"/>
                  </a:schemeClr>
                </a:solidFill>
              </a:rPr>
              <a:t>Is it possible this is the room where </a:t>
            </a:r>
            <a:r>
              <a:rPr lang="en-US" sz="2600" dirty="0"/>
              <a:t>Yahusha </a:t>
            </a:r>
            <a:r>
              <a:rPr lang="en-US" sz="2600" dirty="0">
                <a:solidFill>
                  <a:schemeClr val="accent4">
                    <a:lumMod val="20000"/>
                    <a:lumOff val="80000"/>
                  </a:schemeClr>
                </a:solidFill>
              </a:rPr>
              <a:t>met them on the day of his Wave Sheaf appearance?</a:t>
            </a:r>
          </a:p>
        </p:txBody>
      </p:sp>
      <p:sp>
        <p:nvSpPr>
          <p:cNvPr id="3" name="Cloud 2">
            <a:extLst>
              <a:ext uri="{FF2B5EF4-FFF2-40B4-BE49-F238E27FC236}">
                <a16:creationId xmlns:a16="http://schemas.microsoft.com/office/drawing/2014/main" id="{DC9D9435-7D45-7AC0-A68F-A2DBC25A2D7E}"/>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7A0B72B4-4952-BA9C-4884-F3F2AFC2BB6F}"/>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949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64</a:t>
            </a:fld>
            <a:endParaRPr lang="en-US" dirty="0"/>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2106" y="1155688"/>
            <a:ext cx="4102112" cy="4102112"/>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114300"/>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1</a:t>
            </a:r>
            <a:r>
              <a:rPr lang="en-US" baseline="30000" dirty="0">
                <a:solidFill>
                  <a:schemeClr val="tx2">
                    <a:lumMod val="75000"/>
                  </a:schemeClr>
                </a:solidFill>
              </a:rPr>
              <a:t>st</a:t>
            </a:r>
            <a:r>
              <a:rPr lang="en-US" dirty="0">
                <a:solidFill>
                  <a:schemeClr val="tx2">
                    <a:lumMod val="75000"/>
                  </a:schemeClr>
                </a:solidFill>
              </a:rPr>
              <a:t> Witness:  the “day” &amp; “date”</a:t>
            </a:r>
          </a:p>
        </p:txBody>
      </p:sp>
      <p:sp>
        <p:nvSpPr>
          <p:cNvPr id="13" name="TextBox 12"/>
          <p:cNvSpPr txBox="1"/>
          <p:nvPr/>
        </p:nvSpPr>
        <p:spPr>
          <a:xfrm>
            <a:off x="152400" y="1447800"/>
            <a:ext cx="3810000" cy="267765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From Dan 9:27 we know the crucifixion was on a 4</a:t>
            </a:r>
            <a:r>
              <a:rPr lang="en-US" sz="2800" b="1" baseline="30000" dirty="0">
                <a:solidFill>
                  <a:schemeClr val="accent4">
                    <a:lumMod val="50000"/>
                  </a:schemeClr>
                </a:solidFill>
                <a:latin typeface="Arial Rounded MT Bold" pitchFamily="34" charset="0"/>
              </a:rPr>
              <a:t>th</a:t>
            </a:r>
            <a:r>
              <a:rPr lang="en-US" sz="2800" b="1" dirty="0">
                <a:solidFill>
                  <a:schemeClr val="accent4">
                    <a:lumMod val="50000"/>
                  </a:schemeClr>
                </a:solidFill>
                <a:latin typeface="Arial Rounded MT Bold" pitchFamily="34" charset="0"/>
              </a:rPr>
              <a:t> cycle, (Wednesday). </a:t>
            </a:r>
          </a:p>
          <a:p>
            <a:pPr algn="ctr"/>
            <a:r>
              <a:rPr lang="en-US" sz="2800" b="1" dirty="0">
                <a:solidFill>
                  <a:schemeClr val="accent4">
                    <a:lumMod val="50000"/>
                  </a:schemeClr>
                </a:solidFill>
                <a:latin typeface="Arial Rounded MT Bold" pitchFamily="34" charset="0"/>
              </a:rPr>
              <a:t>The Last Supper was the day before.</a:t>
            </a:r>
          </a:p>
        </p:txBody>
      </p:sp>
      <p:sp>
        <p:nvSpPr>
          <p:cNvPr id="16" name="TextBox 15"/>
          <p:cNvSpPr txBox="1"/>
          <p:nvPr/>
        </p:nvSpPr>
        <p:spPr>
          <a:xfrm>
            <a:off x="5181600" y="1447800"/>
            <a:ext cx="3810000" cy="224676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We know Passover is always on Abib 14. </a:t>
            </a:r>
          </a:p>
          <a:p>
            <a:pPr algn="ct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The Last Supper was the day </a:t>
            </a:r>
            <a:r>
              <a:rPr lang="en-US" sz="2800" b="1" u="sng" dirty="0">
                <a:ln>
                  <a:solidFill>
                    <a:srgbClr val="0000FF"/>
                  </a:solidFill>
                </a:ln>
                <a:solidFill>
                  <a:schemeClr val="accent4">
                    <a:lumMod val="50000"/>
                  </a:schemeClr>
                </a:solidFill>
                <a:effectLst>
                  <a:glow rad="76200">
                    <a:srgbClr val="57B7FF"/>
                  </a:glow>
                </a:effectLst>
                <a:latin typeface="Arial Rounded MT Bold" pitchFamily="34" charset="0"/>
              </a:rPr>
              <a:t>before</a:t>
            </a: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 &amp; not</a:t>
            </a:r>
            <a:b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br>
            <a:r>
              <a:rPr lang="en-US" sz="2800" b="1" dirty="0">
                <a:ln>
                  <a:solidFill>
                    <a:srgbClr val="0000FF"/>
                  </a:solidFill>
                </a:ln>
                <a:solidFill>
                  <a:schemeClr val="accent4">
                    <a:lumMod val="50000"/>
                  </a:schemeClr>
                </a:solidFill>
                <a:effectLst>
                  <a:glow rad="76200">
                    <a:srgbClr val="57B7FF"/>
                  </a:glow>
                </a:effectLst>
                <a:latin typeface="Arial Rounded MT Bold" pitchFamily="34" charset="0"/>
              </a:rPr>
              <a:t>a Passover meal!</a:t>
            </a:r>
          </a:p>
        </p:txBody>
      </p:sp>
      <p:sp>
        <p:nvSpPr>
          <p:cNvPr id="17" name="Rectangle 16"/>
          <p:cNvSpPr/>
          <p:nvPr/>
        </p:nvSpPr>
        <p:spPr>
          <a:xfrm>
            <a:off x="304800" y="5105400"/>
            <a:ext cx="425079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4000" b="1" dirty="0">
                <a:ln w="11430"/>
                <a:solidFill>
                  <a:srgbClr val="00B0F0"/>
                </a:solidFill>
                <a:effectLst>
                  <a:outerShdw blurRad="50800" dist="39000" dir="5460000" algn="tl">
                    <a:srgbClr val="000000">
                      <a:alpha val="38000"/>
                    </a:srgbClr>
                  </a:outerShdw>
                </a:effectLst>
              </a:rPr>
              <a:t>The day?</a:t>
            </a:r>
          </a:p>
          <a:p>
            <a:pPr algn="ctr"/>
            <a:r>
              <a:rPr lang="en-US" sz="3200" b="1" dirty="0">
                <a:ln w="11430"/>
                <a:solidFill>
                  <a:srgbClr val="00B0F0"/>
                </a:solidFill>
                <a:effectLst>
                  <a:outerShdw blurRad="50800" dist="39000" dir="5460000" algn="tl">
                    <a:srgbClr val="000000">
                      <a:alpha val="38000"/>
                    </a:srgbClr>
                  </a:outerShdw>
                </a:effectLst>
              </a:rPr>
              <a:t>3</a:t>
            </a:r>
            <a:r>
              <a:rPr lang="en-US" sz="3200" b="1" baseline="30000" dirty="0">
                <a:ln w="11430"/>
                <a:solidFill>
                  <a:srgbClr val="00B0F0"/>
                </a:solidFill>
                <a:effectLst>
                  <a:outerShdw blurRad="50800" dist="39000" dir="5460000" algn="tl">
                    <a:srgbClr val="000000">
                      <a:alpha val="38000"/>
                    </a:srgbClr>
                  </a:outerShdw>
                </a:effectLst>
              </a:rPr>
              <a:t>rd</a:t>
            </a:r>
            <a:r>
              <a:rPr lang="en-US" sz="3200" b="1" dirty="0">
                <a:ln w="11430"/>
                <a:solidFill>
                  <a:srgbClr val="00B0F0"/>
                </a:solidFill>
                <a:effectLst>
                  <a:outerShdw blurRad="50800" dist="39000" dir="5460000" algn="tl">
                    <a:srgbClr val="000000">
                      <a:alpha val="38000"/>
                    </a:srgbClr>
                  </a:outerShdw>
                </a:effectLst>
              </a:rPr>
              <a:t> Cycle - Tuesday!</a:t>
            </a:r>
          </a:p>
        </p:txBody>
      </p:sp>
      <p:sp>
        <p:nvSpPr>
          <p:cNvPr id="18" name="Rectangle 17"/>
          <p:cNvSpPr/>
          <p:nvPr/>
        </p:nvSpPr>
        <p:spPr>
          <a:xfrm>
            <a:off x="4555598" y="5105400"/>
            <a:ext cx="397880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4B9600"/>
                </a:solidFill>
                <a:effectLst>
                  <a:outerShdw blurRad="50800" dist="39000" dir="5460000" algn="tl">
                    <a:srgbClr val="000000">
                      <a:alpha val="38000"/>
                    </a:srgbClr>
                  </a:outerShdw>
                </a:effectLst>
              </a:rPr>
              <a:t>2. The date?</a:t>
            </a:r>
          </a:p>
          <a:p>
            <a:pPr algn="ctr"/>
            <a:r>
              <a:rPr lang="en-US" sz="3200" b="1" dirty="0">
                <a:ln w="11430">
                  <a:noFill/>
                </a:ln>
                <a:solidFill>
                  <a:srgbClr val="4B9600"/>
                </a:solidFill>
                <a:effectLst>
                  <a:outerShdw blurRad="50800" dist="39000" dir="5460000" algn="tl">
                    <a:srgbClr val="000000">
                      <a:alpha val="38000"/>
                    </a:srgbClr>
                  </a:outerShdw>
                </a:effectLst>
              </a:rPr>
              <a:t>Abib 13!</a:t>
            </a:r>
          </a:p>
        </p:txBody>
      </p:sp>
      <p:sp>
        <p:nvSpPr>
          <p:cNvPr id="2" name="Cloud 1">
            <a:extLst>
              <a:ext uri="{FF2B5EF4-FFF2-40B4-BE49-F238E27FC236}">
                <a16:creationId xmlns:a16="http://schemas.microsoft.com/office/drawing/2014/main" id="{DA1D8B84-9ADF-2CD9-5EA4-7251231BF005}"/>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a:extLst>
              <a:ext uri="{FF2B5EF4-FFF2-40B4-BE49-F238E27FC236}">
                <a16:creationId xmlns:a16="http://schemas.microsoft.com/office/drawing/2014/main" id="{6510BE9D-32C6-3EA7-7ED2-43F04D74784D}"/>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827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65</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2</a:t>
            </a:r>
            <a:r>
              <a:rPr lang="en-US" sz="4800" b="1" baseline="30000" dirty="0">
                <a:ln/>
                <a:solidFill>
                  <a:schemeClr val="accent3"/>
                </a:solidFill>
              </a:rPr>
              <a:t>nd</a:t>
            </a:r>
            <a:r>
              <a:rPr lang="en-US" sz="4800" b="1" dirty="0">
                <a:ln/>
                <a:solidFill>
                  <a:schemeClr val="accent3"/>
                </a:solidFill>
              </a:rPr>
              <a:t> Witness for Study</a:t>
            </a:r>
          </a:p>
          <a:p>
            <a:pPr algn="ctr"/>
            <a:r>
              <a:rPr lang="en-US" sz="4800" b="1" dirty="0">
                <a:ln/>
                <a:solidFill>
                  <a:schemeClr val="accent3"/>
                </a:solidFill>
              </a:rPr>
              <a:t>o</a:t>
            </a:r>
            <a:r>
              <a:rPr lang="en-US" sz="4800" b="1" cap="none" spc="0" dirty="0">
                <a:ln/>
                <a:solidFill>
                  <a:schemeClr val="accent3"/>
                </a:solidFill>
                <a:effectLst/>
              </a:rPr>
              <a:t>n the “day” and “date”</a:t>
            </a:r>
          </a:p>
        </p:txBody>
      </p:sp>
      <p:sp>
        <p:nvSpPr>
          <p:cNvPr id="5" name="Rectangle 4"/>
          <p:cNvSpPr/>
          <p:nvPr/>
        </p:nvSpPr>
        <p:spPr>
          <a:xfrm>
            <a:off x="3810000" y="2117912"/>
            <a:ext cx="44958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effectLst>
                  <a:outerShdw blurRad="50800" dist="39000" dir="5460000" algn="tl">
                    <a:srgbClr val="000000">
                      <a:alpha val="38000"/>
                    </a:srgbClr>
                  </a:outerShdw>
                </a:effectLst>
              </a:rPr>
              <a:t>#2  Phrase</a:t>
            </a:r>
            <a:endParaRPr lang="en-US" sz="3600" b="1" dirty="0">
              <a:ln w="11430"/>
              <a:solidFill>
                <a:srgbClr val="00B050"/>
              </a:solidFill>
              <a:effectLst>
                <a:outerShdw blurRad="50800" dist="39000" dir="5460000" algn="tl">
                  <a:srgbClr val="000000">
                    <a:alpha val="38000"/>
                  </a:srgbClr>
                </a:outerShdw>
              </a:effectLst>
            </a:endParaRPr>
          </a:p>
          <a:p>
            <a:pPr algn="ctr"/>
            <a:r>
              <a:rPr lang="en-US" sz="3600" b="1" dirty="0">
                <a:ln w="11430"/>
                <a:solidFill>
                  <a:srgbClr val="00B050"/>
                </a:solidFill>
                <a:effectLst>
                  <a:outerShdw blurRad="50800" dist="39000" dir="5460000" algn="tl">
                    <a:srgbClr val="000000">
                      <a:alpha val="38000"/>
                    </a:srgbClr>
                  </a:outerShdw>
                </a:effectLst>
              </a:rPr>
              <a:t>“with desire  </a:t>
            </a:r>
            <a:br>
              <a:rPr lang="en-US" sz="3600" b="1" dirty="0">
                <a:ln w="11430"/>
                <a:solidFill>
                  <a:srgbClr val="00B050"/>
                </a:solidFill>
                <a:effectLst>
                  <a:outerShdw blurRad="50800" dist="39000" dir="5460000" algn="tl">
                    <a:srgbClr val="000000">
                      <a:alpha val="38000"/>
                    </a:srgbClr>
                  </a:outerShdw>
                </a:effectLst>
              </a:rPr>
            </a:br>
            <a:r>
              <a:rPr lang="en-US" sz="3600" b="1" dirty="0">
                <a:ln w="11430"/>
                <a:solidFill>
                  <a:srgbClr val="00B050"/>
                </a:solidFill>
                <a:effectLst>
                  <a:outerShdw blurRad="50800" dist="39000" dir="5460000" algn="tl">
                    <a:srgbClr val="000000">
                      <a:alpha val="38000"/>
                    </a:srgbClr>
                  </a:outerShdw>
                </a:effectLst>
              </a:rPr>
              <a:t> I have desired”</a:t>
            </a:r>
            <a:endParaRPr lang="en-US" sz="2400" b="1" dirty="0">
              <a:ln w="11430"/>
              <a:solidFill>
                <a:srgbClr val="00B050"/>
              </a:solidFill>
              <a:effectLst>
                <a:outerShdw blurRad="50800" dist="39000" dir="5460000" algn="tl">
                  <a:srgbClr val="000000">
                    <a:alpha val="38000"/>
                  </a:srgbClr>
                </a:outerShdw>
              </a:effectLst>
            </a:endParaRPr>
          </a:p>
        </p:txBody>
      </p:sp>
      <p:sp>
        <p:nvSpPr>
          <p:cNvPr id="7" name="Content Placeholder 2"/>
          <p:cNvSpPr txBox="1">
            <a:spLocks/>
          </p:cNvSpPr>
          <p:nvPr/>
        </p:nvSpPr>
        <p:spPr>
          <a:xfrm>
            <a:off x="3657600" y="4318605"/>
            <a:ext cx="4863466" cy="2200693"/>
          </a:xfrm>
          <a:prstGeom prst="rect">
            <a:avLst/>
          </a:prstGeom>
          <a:blipFill>
            <a:blip r:embed="rId4"/>
            <a:stretch>
              <a:fillRect/>
            </a:stretch>
          </a:blip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true intent of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this phrase will be examined in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Luke 22:15-16.</a:t>
            </a: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
        <p:nvSpPr>
          <p:cNvPr id="4" name="Cloud 3">
            <a:extLst>
              <a:ext uri="{FF2B5EF4-FFF2-40B4-BE49-F238E27FC236}">
                <a16:creationId xmlns:a16="http://schemas.microsoft.com/office/drawing/2014/main" id="{8BCFC67A-5892-8F24-484F-B4C794F4F146}"/>
              </a:ext>
            </a:extLst>
          </p:cNvPr>
          <p:cNvSpPr/>
          <p:nvPr/>
        </p:nvSpPr>
        <p:spPr>
          <a:xfrm>
            <a:off x="8534400" y="152401"/>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AB36DF14-1DCF-330B-D04A-FFD6EF716F40}"/>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60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524000"/>
          </a:xfrm>
        </p:spPr>
        <p:txBody>
          <a:bodyPr/>
          <a:lstStyle/>
          <a:p>
            <a:r>
              <a:rPr lang="en-US" dirty="0"/>
              <a:t>Understanding the Phrase</a:t>
            </a:r>
            <a:br>
              <a:rPr lang="en-US" dirty="0"/>
            </a:br>
            <a:r>
              <a:rPr lang="en-US" dirty="0"/>
              <a:t>“with desire I have desired”</a:t>
            </a:r>
          </a:p>
        </p:txBody>
      </p:sp>
      <p:sp>
        <p:nvSpPr>
          <p:cNvPr id="3" name="Content Placeholder 2"/>
          <p:cNvSpPr>
            <a:spLocks noGrp="1"/>
          </p:cNvSpPr>
          <p:nvPr>
            <p:ph sz="quarter" idx="13"/>
          </p:nvPr>
        </p:nvSpPr>
        <p:spPr>
          <a:xfrm>
            <a:off x="685800" y="1752600"/>
            <a:ext cx="7964675" cy="2507989"/>
          </a:xfrm>
        </p:spPr>
        <p:txBody>
          <a:bodyPr>
            <a:normAutofit/>
            <a:scene3d>
              <a:camera prst="orthographicFront"/>
              <a:lightRig rig="threePt" dir="t"/>
            </a:scene3d>
            <a:sp3d extrusionH="57150">
              <a:bevelT w="38100" h="38100" prst="angle"/>
            </a:sp3d>
          </a:bodyPr>
          <a:lstStyle/>
          <a:p>
            <a:pPr marL="45720" indent="0">
              <a:buNone/>
            </a:pPr>
            <a:r>
              <a:rPr lang="en-US" sz="3200" b="1" dirty="0">
                <a:solidFill>
                  <a:srgbClr val="0070C0"/>
                </a:solidFill>
              </a:rPr>
              <a:t>Luke 22:15-16  </a:t>
            </a:r>
            <a:r>
              <a:rPr lang="en-US" sz="2600" b="1" dirty="0">
                <a:solidFill>
                  <a:schemeClr val="tx1"/>
                </a:solidFill>
              </a:rPr>
              <a:t>And he said unto them,</a:t>
            </a:r>
            <a:r>
              <a:rPr lang="en-US" sz="2600" b="1" dirty="0">
                <a:solidFill>
                  <a:srgbClr val="C00000"/>
                </a:solidFill>
              </a:rPr>
              <a:t> </a:t>
            </a:r>
            <a:br>
              <a:rPr lang="en-US" sz="2600" b="1" dirty="0">
                <a:solidFill>
                  <a:srgbClr val="C00000"/>
                </a:solidFill>
              </a:rPr>
            </a:br>
            <a:r>
              <a:rPr lang="en-US" sz="3400" b="1" dirty="0">
                <a:ln w="1905"/>
                <a:solidFill>
                  <a:srgbClr val="FF0000"/>
                </a:solidFill>
                <a:effectLst>
                  <a:innerShdw blurRad="69850" dist="43180" dir="5400000">
                    <a:srgbClr val="000000">
                      <a:alpha val="65000"/>
                    </a:srgbClr>
                  </a:innerShdw>
                </a:effectLst>
                <a:latin typeface="Comic Sans MS" pitchFamily="66" charset="0"/>
              </a:rPr>
              <a:t>With desire I have desired </a:t>
            </a:r>
            <a:r>
              <a:rPr lang="en-US" sz="2600" b="1" dirty="0">
                <a:solidFill>
                  <a:srgbClr val="C00000"/>
                </a:solidFill>
              </a:rPr>
              <a:t>to eat this </a:t>
            </a:r>
            <a:r>
              <a:rPr lang="en-US" sz="2600" b="1" dirty="0" err="1">
                <a:solidFill>
                  <a:srgbClr val="C00000"/>
                </a:solidFill>
              </a:rPr>
              <a:t>passover</a:t>
            </a:r>
            <a:r>
              <a:rPr lang="en-US" sz="2600" b="1" dirty="0">
                <a:solidFill>
                  <a:srgbClr val="C00000"/>
                </a:solidFill>
              </a:rPr>
              <a:t> with you before I suffer:  </a:t>
            </a:r>
            <a:r>
              <a:rPr lang="en-US" sz="2600" b="1" dirty="0">
                <a:solidFill>
                  <a:srgbClr val="0070C0"/>
                </a:solidFill>
              </a:rPr>
              <a:t>16 </a:t>
            </a:r>
            <a:r>
              <a:rPr lang="en-US" sz="2600" b="1" dirty="0">
                <a:solidFill>
                  <a:srgbClr val="C00000"/>
                </a:solidFill>
              </a:rPr>
              <a:t> For I say </a:t>
            </a:r>
            <a:br>
              <a:rPr lang="en-US" sz="2600" b="1" dirty="0">
                <a:solidFill>
                  <a:srgbClr val="C00000"/>
                </a:solidFill>
              </a:rPr>
            </a:br>
            <a:r>
              <a:rPr lang="en-US" sz="2600" b="1" dirty="0">
                <a:solidFill>
                  <a:srgbClr val="C00000"/>
                </a:solidFill>
              </a:rPr>
              <a:t>unto you, </a:t>
            </a:r>
            <a:r>
              <a:rPr lang="en-US" sz="2600" b="1" u="sng" dirty="0">
                <a:solidFill>
                  <a:srgbClr val="C00000"/>
                </a:solidFill>
              </a:rPr>
              <a:t>I</a:t>
            </a:r>
            <a:r>
              <a:rPr lang="en-US" sz="2600" b="1" dirty="0">
                <a:solidFill>
                  <a:srgbClr val="C00000"/>
                </a:solidFill>
              </a:rPr>
              <a:t> </a:t>
            </a:r>
            <a:r>
              <a:rPr lang="en-US" sz="2600" b="1" u="sng" dirty="0">
                <a:solidFill>
                  <a:srgbClr val="C00000"/>
                </a:solidFill>
              </a:rPr>
              <a:t>will</a:t>
            </a:r>
            <a:r>
              <a:rPr lang="en-US" sz="2600" b="1" dirty="0">
                <a:solidFill>
                  <a:srgbClr val="C00000"/>
                </a:solidFill>
              </a:rPr>
              <a:t> </a:t>
            </a:r>
            <a:r>
              <a:rPr lang="en-US" sz="2600" b="1" u="sng" dirty="0">
                <a:solidFill>
                  <a:srgbClr val="C00000"/>
                </a:solidFill>
              </a:rPr>
              <a:t>not</a:t>
            </a:r>
            <a:r>
              <a:rPr lang="en-US" sz="2600" b="1" dirty="0">
                <a:solidFill>
                  <a:srgbClr val="C00000"/>
                </a:solidFill>
              </a:rPr>
              <a:t> </a:t>
            </a:r>
            <a:r>
              <a:rPr lang="en-US" sz="2600" b="1" u="sng" dirty="0">
                <a:solidFill>
                  <a:srgbClr val="C00000"/>
                </a:solidFill>
              </a:rPr>
              <a:t>an</a:t>
            </a:r>
            <a:r>
              <a:rPr lang="en-US" sz="2600" b="1" dirty="0">
                <a:solidFill>
                  <a:srgbClr val="C00000"/>
                </a:solidFill>
              </a:rPr>
              <a:t>y </a:t>
            </a:r>
            <a:r>
              <a:rPr lang="en-US" sz="2600" b="1" u="sng" dirty="0">
                <a:solidFill>
                  <a:srgbClr val="C00000"/>
                </a:solidFill>
              </a:rPr>
              <a:t>more</a:t>
            </a:r>
            <a:r>
              <a:rPr lang="en-US" sz="2600" b="1" dirty="0">
                <a:solidFill>
                  <a:srgbClr val="C00000"/>
                </a:solidFill>
              </a:rPr>
              <a:t> </a:t>
            </a:r>
            <a:r>
              <a:rPr lang="en-US" sz="2600" b="1" u="sng" dirty="0">
                <a:solidFill>
                  <a:srgbClr val="C00000"/>
                </a:solidFill>
              </a:rPr>
              <a:t>eat</a:t>
            </a:r>
            <a:r>
              <a:rPr lang="en-US" sz="2600" b="1" dirty="0">
                <a:solidFill>
                  <a:srgbClr val="C00000"/>
                </a:solidFill>
              </a:rPr>
              <a:t> </a:t>
            </a:r>
            <a:r>
              <a:rPr lang="en-US" sz="2600" b="1" u="sng" dirty="0">
                <a:solidFill>
                  <a:srgbClr val="C00000"/>
                </a:solidFill>
              </a:rPr>
              <a:t>thereof</a:t>
            </a:r>
            <a:r>
              <a:rPr lang="en-US" sz="2600" b="1" dirty="0">
                <a:solidFill>
                  <a:srgbClr val="C00000"/>
                </a:solidFill>
              </a:rPr>
              <a:t>, </a:t>
            </a:r>
            <a:r>
              <a:rPr lang="en-US" sz="2600" b="1" u="sng" dirty="0">
                <a:solidFill>
                  <a:srgbClr val="FF0000"/>
                </a:solidFill>
              </a:rPr>
              <a:t>until</a:t>
            </a:r>
            <a:r>
              <a:rPr lang="en-US" sz="2600" b="1" dirty="0">
                <a:solidFill>
                  <a:srgbClr val="C00000"/>
                </a:solidFill>
              </a:rPr>
              <a:t> </a:t>
            </a:r>
            <a:br>
              <a:rPr lang="en-US" sz="2600" b="1" dirty="0">
                <a:solidFill>
                  <a:srgbClr val="C00000"/>
                </a:solidFill>
              </a:rPr>
            </a:br>
            <a:r>
              <a:rPr lang="en-US" sz="2600" b="1" dirty="0">
                <a:solidFill>
                  <a:srgbClr val="C00000"/>
                </a:solidFill>
              </a:rPr>
              <a:t>it be fulfilled in the kingdom of </a:t>
            </a:r>
            <a:r>
              <a:rPr lang="en-US" sz="2600" b="1" dirty="0">
                <a:solidFill>
                  <a:srgbClr val="0070C0"/>
                </a:solidFill>
              </a:rPr>
              <a:t>Yahuah.</a:t>
            </a:r>
            <a:r>
              <a:rPr lang="en-US" sz="2600" b="1" dirty="0">
                <a:solidFill>
                  <a:srgbClr val="C00000"/>
                </a:solidFill>
              </a:rPr>
              <a:t>  </a:t>
            </a:r>
            <a:r>
              <a:rPr lang="en-US" sz="1900" i="1" dirty="0">
                <a:solidFill>
                  <a:srgbClr val="C00000"/>
                </a:solidFill>
              </a:rPr>
              <a:t>KJV</a:t>
            </a:r>
            <a:endParaRPr lang="en-US" sz="2600" i="1" dirty="0">
              <a:solidFill>
                <a:srgbClr val="C00000"/>
              </a:solidFill>
            </a:endParaRPr>
          </a:p>
          <a:p>
            <a:pPr marL="45720" indent="0">
              <a:buNone/>
            </a:pPr>
            <a:endParaRPr lang="en-US" sz="1600" dirty="0"/>
          </a:p>
          <a:p>
            <a:pPr marL="45720" indent="0">
              <a:buNone/>
            </a:pPr>
            <a:endParaRPr lang="en-US" sz="1600" dirty="0"/>
          </a:p>
        </p:txBody>
      </p:sp>
      <p:sp>
        <p:nvSpPr>
          <p:cNvPr id="5" name="Slide Number Placeholder 4"/>
          <p:cNvSpPr>
            <a:spLocks noGrp="1"/>
          </p:cNvSpPr>
          <p:nvPr>
            <p:ph type="sldNum" sz="quarter" idx="12"/>
          </p:nvPr>
        </p:nvSpPr>
        <p:spPr/>
        <p:txBody>
          <a:bodyPr/>
          <a:lstStyle/>
          <a:p>
            <a:fld id="{D18E6382-2566-492A-A2A1-417678E32A52}" type="slidenum">
              <a:rPr lang="en-US" smtClean="0"/>
              <a:t>66</a:t>
            </a:fld>
            <a:endParaRPr lang="en-US"/>
          </a:p>
        </p:txBody>
      </p:sp>
      <p:sp>
        <p:nvSpPr>
          <p:cNvPr id="6" name="Content Placeholder 8"/>
          <p:cNvSpPr txBox="1">
            <a:spLocks/>
          </p:cNvSpPr>
          <p:nvPr/>
        </p:nvSpPr>
        <p:spPr>
          <a:xfrm>
            <a:off x="482600" y="4260589"/>
            <a:ext cx="8167875" cy="1606811"/>
          </a:xfrm>
          <a:prstGeom prst="rect">
            <a:avLst/>
          </a:prstGeom>
          <a:solidFill>
            <a:schemeClr val="accent6">
              <a:lumMod val="20000"/>
              <a:lumOff val="80000"/>
            </a:schemeClr>
          </a:solidFill>
          <a:ln w="57150">
            <a:solidFill>
              <a:srgbClr val="FF0000"/>
            </a:solidFill>
          </a:ln>
          <a:scene3d>
            <a:camera prst="orthographicFront"/>
            <a:lightRig rig="threePt" dir="t"/>
          </a:scene3d>
          <a:sp3d>
            <a:bevelT w="114300" prst="artDeco"/>
          </a:sp3d>
        </p:spPr>
        <p:txBody>
          <a:bodyPr vert="horz" lIns="91440" tIns="45720" rIns="91440" bIns="45720" rtlCol="0">
            <a:norm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t>What does this phrase really mean:  </a:t>
            </a:r>
            <a:br>
              <a:rPr lang="en-US" sz="3200" b="1" dirty="0"/>
            </a:br>
            <a:r>
              <a:rPr lang="en-US" sz="3200" b="1" dirty="0">
                <a:solidFill>
                  <a:srgbClr val="FF0000"/>
                </a:solidFill>
                <a:effectLst>
                  <a:glow rad="228600">
                    <a:srgbClr val="57B7FF">
                      <a:alpha val="40000"/>
                    </a:srgbClr>
                  </a:glow>
                </a:effectLst>
              </a:rPr>
              <a:t>“with fervent desire </a:t>
            </a:r>
            <a:r>
              <a:rPr lang="en-US" sz="3200" b="1" u="sng" dirty="0">
                <a:solidFill>
                  <a:srgbClr val="FF0000"/>
                </a:solidFill>
                <a:effectLst>
                  <a:glow rad="228600">
                    <a:srgbClr val="57B7FF">
                      <a:alpha val="40000"/>
                    </a:srgbClr>
                  </a:glow>
                </a:effectLst>
              </a:rPr>
              <a:t>I have desired</a:t>
            </a:r>
            <a:r>
              <a:rPr lang="en-US" sz="3200" b="1" dirty="0">
                <a:solidFill>
                  <a:srgbClr val="FF0000"/>
                </a:solidFill>
                <a:effectLst>
                  <a:glow rad="228600">
                    <a:srgbClr val="57B7FF">
                      <a:alpha val="40000"/>
                    </a:srgbClr>
                  </a:glow>
                </a:effectLst>
              </a:rPr>
              <a:t> </a:t>
            </a:r>
            <a:br>
              <a:rPr lang="en-US" sz="3200" b="1" dirty="0">
                <a:solidFill>
                  <a:srgbClr val="FF0000"/>
                </a:solidFill>
                <a:effectLst>
                  <a:glow rad="228600">
                    <a:srgbClr val="57B7FF">
                      <a:alpha val="40000"/>
                    </a:srgbClr>
                  </a:glow>
                </a:effectLst>
              </a:rPr>
            </a:br>
            <a:r>
              <a:rPr lang="en-US" sz="3200" b="1" dirty="0">
                <a:solidFill>
                  <a:srgbClr val="FF0000"/>
                </a:solidFill>
                <a:effectLst>
                  <a:glow rad="228600">
                    <a:srgbClr val="57B7FF">
                      <a:alpha val="40000"/>
                    </a:srgbClr>
                  </a:glow>
                </a:effectLst>
              </a:rPr>
              <a:t>to eat this Passover”?</a:t>
            </a:r>
            <a:endParaRPr lang="en-US" sz="3200" dirty="0"/>
          </a:p>
        </p:txBody>
      </p:sp>
      <p:sp>
        <p:nvSpPr>
          <p:cNvPr id="4" name="Cloud 3">
            <a:extLst>
              <a:ext uri="{FF2B5EF4-FFF2-40B4-BE49-F238E27FC236}">
                <a16:creationId xmlns:a16="http://schemas.microsoft.com/office/drawing/2014/main" id="{186AD6CB-E560-2A50-5F4F-D784D0E3E6EC}"/>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80127B8F-D2F9-AED3-C77A-C0DA298C89AC}"/>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18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80375"/>
            <a:ext cx="8763000" cy="914400"/>
          </a:xfrm>
        </p:spPr>
        <p:txBody>
          <a:bodyPr/>
          <a:lstStyle/>
          <a:p>
            <a:r>
              <a:rPr lang="en-US" dirty="0"/>
              <a:t>“with desire </a:t>
            </a:r>
            <a:r>
              <a:rPr lang="en-US" u="sng" dirty="0"/>
              <a:t>I have desired</a:t>
            </a:r>
            <a:r>
              <a:rPr lang="en-US" dirty="0"/>
              <a:t>”</a:t>
            </a:r>
          </a:p>
        </p:txBody>
      </p:sp>
      <p:sp>
        <p:nvSpPr>
          <p:cNvPr id="3" name="Content Placeholder 2"/>
          <p:cNvSpPr>
            <a:spLocks noGrp="1"/>
          </p:cNvSpPr>
          <p:nvPr>
            <p:ph sz="quarter" idx="13"/>
          </p:nvPr>
        </p:nvSpPr>
        <p:spPr>
          <a:xfrm>
            <a:off x="304800" y="942375"/>
            <a:ext cx="8305800" cy="5715000"/>
          </a:xfrm>
        </p:spPr>
        <p:txBody>
          <a:bodyPr>
            <a:noAutofit/>
            <a:scene3d>
              <a:camera prst="orthographicFront"/>
              <a:lightRig rig="threePt" dir="t"/>
            </a:scene3d>
            <a:sp3d extrusionH="57150">
              <a:bevelT w="38100" h="38100" prst="angle"/>
            </a:sp3d>
          </a:bodyPr>
          <a:lstStyle/>
          <a:p>
            <a:pPr marL="45720" indent="0">
              <a:buNone/>
            </a:pPr>
            <a:r>
              <a:rPr lang="en-US" sz="2400" b="1" dirty="0">
                <a:solidFill>
                  <a:srgbClr val="0070C0"/>
                </a:solidFill>
              </a:rPr>
              <a:t>Luke 22:15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has been used to support the assertion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the Messiah and his disciples ate a meal called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Passover meal.  Is this so?</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45720" indent="0">
              <a:buNone/>
            </a:pPr>
            <a:r>
              <a:rPr lang="en-US" sz="2400" dirty="0"/>
              <a:t>In this Scripture, </a:t>
            </a:r>
            <a:r>
              <a:rPr lang="en-US" sz="2400" b="1" dirty="0">
                <a:solidFill>
                  <a:srgbClr val="0070C0"/>
                </a:solidFill>
              </a:rPr>
              <a:t>Yahusha</a:t>
            </a:r>
            <a:r>
              <a:rPr lang="en-US" sz="2400" dirty="0"/>
              <a:t> says:  </a:t>
            </a:r>
            <a:br>
              <a:rPr lang="en-US" sz="2400" dirty="0"/>
            </a:br>
            <a:r>
              <a:rPr lang="en-US" sz="2400" dirty="0">
                <a:solidFill>
                  <a:srgbClr val="C00000"/>
                </a:solidFill>
              </a:rPr>
              <a:t>"With fervent desire I have desired to eat </a:t>
            </a:r>
            <a:br>
              <a:rPr lang="en-US" sz="2400" dirty="0">
                <a:solidFill>
                  <a:srgbClr val="C00000"/>
                </a:solidFill>
              </a:rPr>
            </a:br>
            <a:r>
              <a:rPr lang="en-US" sz="2400" dirty="0">
                <a:solidFill>
                  <a:srgbClr val="C00000"/>
                </a:solidFill>
              </a:rPr>
              <a:t>this Passover with you before I suffer."  </a:t>
            </a:r>
          </a:p>
          <a:p>
            <a:pPr marL="45720" indent="0">
              <a:buNone/>
            </a:pPr>
            <a:r>
              <a:rPr lang="en-US" sz="2400" dirty="0">
                <a:solidFill>
                  <a:schemeClr val="tx1">
                    <a:lumMod val="85000"/>
                    <a:lumOff val="15000"/>
                  </a:schemeClr>
                </a:solidFill>
              </a:rPr>
              <a:t>The Greek phrase translated</a:t>
            </a:r>
            <a:r>
              <a:rPr lang="en-US" sz="2400" dirty="0">
                <a:solidFill>
                  <a:srgbClr val="C00000"/>
                </a:solidFill>
              </a:rPr>
              <a:t> "with fervent</a:t>
            </a:r>
            <a:br>
              <a:rPr lang="en-US" sz="2400" dirty="0">
                <a:solidFill>
                  <a:srgbClr val="C00000"/>
                </a:solidFill>
              </a:rPr>
            </a:br>
            <a:r>
              <a:rPr lang="en-US" sz="2400" dirty="0">
                <a:solidFill>
                  <a:srgbClr val="C00000"/>
                </a:solidFill>
              </a:rPr>
              <a:t>desire I have desired" </a:t>
            </a:r>
            <a:r>
              <a:rPr lang="en-US" sz="2400" dirty="0">
                <a:solidFill>
                  <a:srgbClr val="00B050"/>
                </a:solidFill>
              </a:rPr>
              <a:t>is </a:t>
            </a:r>
            <a:r>
              <a:rPr lang="en-US" sz="2400" b="1" i="1" dirty="0" err="1">
                <a:solidFill>
                  <a:srgbClr val="00B050"/>
                </a:solidFill>
              </a:rPr>
              <a:t>epithumia</a:t>
            </a:r>
            <a:r>
              <a:rPr lang="en-US" sz="2400" b="1" i="1" dirty="0">
                <a:solidFill>
                  <a:srgbClr val="00B050"/>
                </a:solidFill>
              </a:rPr>
              <a:t> </a:t>
            </a:r>
            <a:br>
              <a:rPr lang="en-US" sz="2400" b="1" i="1" dirty="0">
                <a:solidFill>
                  <a:srgbClr val="00B050"/>
                </a:solidFill>
              </a:rPr>
            </a:br>
            <a:r>
              <a:rPr lang="en-US" sz="2400" b="1" i="1" dirty="0" err="1">
                <a:solidFill>
                  <a:srgbClr val="00B050"/>
                </a:solidFill>
              </a:rPr>
              <a:t>epethumesa</a:t>
            </a:r>
            <a:r>
              <a:rPr lang="en-US" sz="2400" dirty="0">
                <a:solidFill>
                  <a:srgbClr val="00B050"/>
                </a:solidFill>
              </a:rPr>
              <a:t>.  </a:t>
            </a:r>
            <a:r>
              <a:rPr lang="en-US" sz="2400" b="1" dirty="0">
                <a:solidFill>
                  <a:srgbClr val="00B050"/>
                </a:solidFill>
              </a:rPr>
              <a:t>It literally means </a:t>
            </a:r>
            <a:br>
              <a:rPr lang="en-US" sz="2400" b="1" dirty="0">
                <a:solidFill>
                  <a:srgbClr val="00B050"/>
                </a:solidFill>
              </a:rPr>
            </a:br>
            <a:r>
              <a:rPr lang="en-US" sz="2400" b="1" dirty="0">
                <a:solidFill>
                  <a:srgbClr val="C00000"/>
                </a:solidFill>
              </a:rPr>
              <a:t>"with desire I desired."</a:t>
            </a:r>
            <a:endParaRPr lang="en-US" sz="2400" dirty="0">
              <a:solidFill>
                <a:srgbClr val="C00000"/>
              </a:solidFill>
            </a:endParaRPr>
          </a:p>
          <a:p>
            <a:r>
              <a:rPr lang="en-US" sz="2400" b="1" i="1" u="sng" dirty="0">
                <a:solidFill>
                  <a:srgbClr val="C00000"/>
                </a:solidFill>
              </a:rPr>
              <a:t>with desire I have desired</a:t>
            </a:r>
            <a:r>
              <a:rPr lang="en-US" sz="2400" b="1" i="1" dirty="0">
                <a:solidFill>
                  <a:srgbClr val="C00000"/>
                </a:solidFill>
              </a:rPr>
              <a:t>  </a:t>
            </a:r>
            <a:r>
              <a:rPr lang="en-US" sz="2400" b="1" i="1" dirty="0"/>
              <a:t>Strong’s - </a:t>
            </a:r>
            <a:r>
              <a:rPr lang="en-US" sz="2400" b="1" dirty="0"/>
              <a:t>G1939;  </a:t>
            </a:r>
            <a:r>
              <a:rPr lang="en-US" sz="2400" b="1" u="sng" dirty="0" err="1"/>
              <a:t>e</a:t>
            </a:r>
            <a:r>
              <a:rPr lang="en-US" sz="2400" b="1" dirty="0" err="1"/>
              <a:t>p</a:t>
            </a:r>
            <a:r>
              <a:rPr lang="en-US" sz="2400" b="1" u="sng" dirty="0" err="1"/>
              <a:t>ithumia</a:t>
            </a:r>
            <a:r>
              <a:rPr lang="en-US" sz="2400" dirty="0"/>
              <a:t> (</a:t>
            </a:r>
            <a:r>
              <a:rPr lang="en-US" sz="2400" dirty="0" err="1"/>
              <a:t>ep</a:t>
            </a:r>
            <a:r>
              <a:rPr lang="en-US" sz="2400" dirty="0"/>
              <a:t>-</a:t>
            </a:r>
            <a:r>
              <a:rPr lang="en-US" sz="2400" dirty="0" err="1"/>
              <a:t>ee</a:t>
            </a:r>
            <a:r>
              <a:rPr lang="en-US" sz="2400" dirty="0"/>
              <a:t>-</a:t>
            </a:r>
            <a:r>
              <a:rPr lang="en-US" sz="2400" dirty="0" err="1"/>
              <a:t>thoo</a:t>
            </a:r>
            <a:r>
              <a:rPr lang="en-US" sz="2400" dirty="0"/>
              <a:t>-</a:t>
            </a:r>
            <a:r>
              <a:rPr lang="en-US" sz="2400" dirty="0" err="1"/>
              <a:t>mee</a:t>
            </a:r>
            <a:r>
              <a:rPr lang="en-US" sz="2400" dirty="0"/>
              <a:t>'-ah); from G1937; </a:t>
            </a:r>
            <a:br>
              <a:rPr lang="en-US" sz="2400" dirty="0"/>
            </a:br>
            <a:r>
              <a:rPr lang="en-US" sz="2400" b="1" u="heavy" dirty="0">
                <a:solidFill>
                  <a:srgbClr val="C00000"/>
                </a:solidFill>
              </a:rPr>
              <a:t>a lon</a:t>
            </a:r>
            <a:r>
              <a:rPr lang="en-US" sz="2400" b="1" dirty="0">
                <a:solidFill>
                  <a:srgbClr val="C00000"/>
                </a:solidFill>
              </a:rPr>
              <a:t>g</a:t>
            </a:r>
            <a:r>
              <a:rPr lang="en-US" sz="2400" b="1" u="heavy" dirty="0">
                <a:solidFill>
                  <a:srgbClr val="C00000"/>
                </a:solidFill>
              </a:rPr>
              <a:t>in</a:t>
            </a:r>
            <a:r>
              <a:rPr lang="en-US" sz="2400" b="1" dirty="0">
                <a:solidFill>
                  <a:srgbClr val="C00000"/>
                </a:solidFill>
              </a:rPr>
              <a:t>g </a:t>
            </a:r>
            <a:r>
              <a:rPr lang="en-US" sz="2400" dirty="0">
                <a:solidFill>
                  <a:srgbClr val="C00000"/>
                </a:solidFill>
              </a:rPr>
              <a:t>(especially for what is forbidden).</a:t>
            </a:r>
          </a:p>
          <a:p>
            <a:pPr marL="45720" indent="0">
              <a:buNone/>
            </a:pPr>
            <a:endParaRPr lang="en-US" sz="2800" b="1" dirty="0">
              <a:solidFill>
                <a:srgbClr val="C00000"/>
              </a:solidFill>
            </a:endParaRPr>
          </a:p>
        </p:txBody>
      </p:sp>
      <p:sp>
        <p:nvSpPr>
          <p:cNvPr id="5" name="Slide Number Placeholder 4"/>
          <p:cNvSpPr>
            <a:spLocks noGrp="1"/>
          </p:cNvSpPr>
          <p:nvPr>
            <p:ph type="sldNum" sz="quarter" idx="12"/>
          </p:nvPr>
        </p:nvSpPr>
        <p:spPr>
          <a:xfrm>
            <a:off x="7239000" y="6504975"/>
            <a:ext cx="1828800" cy="365125"/>
          </a:xfrm>
        </p:spPr>
        <p:txBody>
          <a:bodyPr/>
          <a:lstStyle/>
          <a:p>
            <a:fld id="{D18E6382-2566-492A-A2A1-417678E32A52}" type="slidenum">
              <a:rPr lang="en-US" smtClean="0">
                <a:solidFill>
                  <a:schemeClr val="tx1">
                    <a:lumMod val="75000"/>
                    <a:lumOff val="25000"/>
                  </a:schemeClr>
                </a:solidFill>
              </a:rPr>
              <a:t>67</a:t>
            </a:fld>
            <a:endParaRPr lang="en-US" dirty="0">
              <a:solidFill>
                <a:schemeClr val="tx1">
                  <a:lumMod val="75000"/>
                  <a:lumOff val="25000"/>
                </a:schemeClr>
              </a:solidFill>
            </a:endParaRPr>
          </a:p>
        </p:txBody>
      </p:sp>
      <p:pic>
        <p:nvPicPr>
          <p:cNvPr id="6148" name="Picture 4" descr="C:\Users\Rae\Desktop\strong's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2663" y="1856775"/>
            <a:ext cx="2121737" cy="2952750"/>
          </a:xfrm>
          <a:prstGeom prst="rect">
            <a:avLst/>
          </a:prstGeom>
          <a:ln w="57150">
            <a:solidFill>
              <a:schemeClr val="accent5">
                <a:lumMod val="5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un 3">
            <a:extLst>
              <a:ext uri="{FF2B5EF4-FFF2-40B4-BE49-F238E27FC236}">
                <a16:creationId xmlns:a16="http://schemas.microsoft.com/office/drawing/2014/main" id="{8CC2D14C-E729-D4E7-C3B1-8AB925073FD6}"/>
              </a:ext>
            </a:extLst>
          </p:cNvPr>
          <p:cNvSpPr/>
          <p:nvPr/>
        </p:nvSpPr>
        <p:spPr>
          <a:xfrm>
            <a:off x="9017000" y="-792990"/>
            <a:ext cx="508000" cy="473193"/>
          </a:xfrm>
          <a:prstGeom prst="sun">
            <a:avLst/>
          </a:prstGeom>
          <a:solidFill>
            <a:srgbClr val="FF66CC"/>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716C2B91-FEF1-973C-8276-86061590AFA9}"/>
              </a:ext>
            </a:extLst>
          </p:cNvPr>
          <p:cNvSpPr/>
          <p:nvPr/>
        </p:nvSpPr>
        <p:spPr>
          <a:xfrm>
            <a:off x="8534400" y="186844"/>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A69ECD3F-1FE3-C38B-EEEA-3AA25F3108BD}"/>
              </a:ext>
            </a:extLst>
          </p:cNvPr>
          <p:cNvSpPr/>
          <p:nvPr/>
        </p:nvSpPr>
        <p:spPr>
          <a:xfrm>
            <a:off x="8407400" y="-753075"/>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6FC8091-894E-7C70-458A-2FD4D395172E}"/>
              </a:ext>
            </a:extLst>
          </p:cNvPr>
          <p:cNvSpPr/>
          <p:nvPr/>
        </p:nvSpPr>
        <p:spPr>
          <a:xfrm>
            <a:off x="9296400" y="1331091"/>
            <a:ext cx="508000" cy="473193"/>
          </a:xfrm>
          <a:prstGeom prst="star5">
            <a:avLst/>
          </a:prstGeom>
          <a:solidFill>
            <a:srgbClr val="FF66CC"/>
          </a:solidFill>
          <a:ln>
            <a:solidFill>
              <a:schemeClr val="tx2">
                <a:lumMod val="50000"/>
              </a:schemeClr>
            </a:solid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a:extLst>
              <a:ext uri="{FF2B5EF4-FFF2-40B4-BE49-F238E27FC236}">
                <a16:creationId xmlns:a16="http://schemas.microsoft.com/office/drawing/2014/main" id="{1ECB2B33-379F-DEE1-6BAE-0ECFB4CA049F}"/>
              </a:ext>
            </a:extLst>
          </p:cNvPr>
          <p:cNvSpPr/>
          <p:nvPr/>
        </p:nvSpPr>
        <p:spPr>
          <a:xfrm>
            <a:off x="9271000" y="630295"/>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744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447800"/>
          </a:xfrm>
        </p:spPr>
        <p:txBody>
          <a:bodyPr/>
          <a:lstStyle/>
          <a:p>
            <a:r>
              <a:rPr lang="en-US" dirty="0">
                <a:solidFill>
                  <a:srgbClr val="C00000"/>
                </a:solidFill>
              </a:rPr>
              <a:t>“</a:t>
            </a:r>
            <a:r>
              <a:rPr lang="en-US" dirty="0" err="1">
                <a:solidFill>
                  <a:srgbClr val="C00000"/>
                </a:solidFill>
              </a:rPr>
              <a:t>epithumia</a:t>
            </a:r>
            <a:r>
              <a:rPr lang="en-US" dirty="0">
                <a:solidFill>
                  <a:srgbClr val="C00000"/>
                </a:solidFill>
              </a:rPr>
              <a:t>” -  </a:t>
            </a:r>
            <a:r>
              <a:rPr lang="en-US" sz="4000" dirty="0">
                <a:solidFill>
                  <a:srgbClr val="C00000"/>
                </a:solidFill>
              </a:rPr>
              <a:t>Exegetical Dictionary of the New Testament</a:t>
            </a:r>
          </a:p>
        </p:txBody>
      </p:sp>
      <p:sp>
        <p:nvSpPr>
          <p:cNvPr id="3" name="Content Placeholder 2"/>
          <p:cNvSpPr>
            <a:spLocks noGrp="1"/>
          </p:cNvSpPr>
          <p:nvPr>
            <p:ph sz="quarter" idx="13"/>
          </p:nvPr>
        </p:nvSpPr>
        <p:spPr>
          <a:xfrm>
            <a:off x="304800" y="1524000"/>
            <a:ext cx="5257800" cy="5105400"/>
          </a:xfrm>
        </p:spPr>
        <p:txBody>
          <a:bodyPr>
            <a:normAutofit/>
            <a:scene3d>
              <a:camera prst="orthographicFront"/>
              <a:lightRig rig="threePt" dir="t"/>
            </a:scene3d>
            <a:sp3d extrusionH="57150">
              <a:bevelT w="38100" h="38100" prst="angle"/>
            </a:sp3d>
          </a:bodyPr>
          <a:lstStyle/>
          <a:p>
            <a:pPr marL="45720" indent="0">
              <a:buNone/>
            </a:pPr>
            <a:r>
              <a:rPr lang="en-US" sz="2400" dirty="0"/>
              <a:t>The first word of this phrase</a:t>
            </a:r>
            <a:r>
              <a:rPr lang="en-US" sz="1800" dirty="0"/>
              <a:t> </a:t>
            </a:r>
            <a:br>
              <a:rPr lang="en-US" sz="1800" dirty="0"/>
            </a:br>
            <a:r>
              <a:rPr lang="en-US" sz="1800" i="1" dirty="0">
                <a:solidFill>
                  <a:srgbClr val="C00000"/>
                </a:solidFill>
              </a:rPr>
              <a:t>[</a:t>
            </a:r>
            <a:r>
              <a:rPr lang="en-US" sz="1800" b="1" i="1" u="sng" dirty="0">
                <a:solidFill>
                  <a:srgbClr val="C00000"/>
                </a:solidFill>
              </a:rPr>
              <a:t>with desire I have desired</a:t>
            </a:r>
            <a:r>
              <a:rPr lang="en-US" sz="1800" i="1" dirty="0">
                <a:solidFill>
                  <a:srgbClr val="C00000"/>
                </a:solidFill>
              </a:rPr>
              <a:t>],</a:t>
            </a:r>
            <a:r>
              <a:rPr lang="en-US" sz="2400" i="1" dirty="0">
                <a:solidFill>
                  <a:srgbClr val="C00000"/>
                </a:solidFill>
              </a:rPr>
              <a:t> </a:t>
            </a:r>
            <a:r>
              <a:rPr lang="en-US" sz="2400" b="1" i="1" dirty="0" err="1"/>
              <a:t>epithumia</a:t>
            </a:r>
            <a:r>
              <a:rPr lang="en-US" sz="2400" dirty="0"/>
              <a:t>, </a:t>
            </a:r>
            <a:br>
              <a:rPr lang="en-US" sz="2400" dirty="0"/>
            </a:br>
            <a:r>
              <a:rPr lang="en-US" sz="2400" dirty="0"/>
              <a:t>is a noun. </a:t>
            </a:r>
          </a:p>
          <a:p>
            <a:pPr marL="45720" indent="0">
              <a:buNone/>
            </a:pPr>
            <a:r>
              <a:rPr lang="en-US" sz="2400" dirty="0">
                <a:solidFill>
                  <a:schemeClr val="tx1">
                    <a:lumMod val="75000"/>
                    <a:lumOff val="25000"/>
                  </a:schemeClr>
                </a:solidFill>
              </a:rPr>
              <a:t> According to the </a:t>
            </a:r>
            <a:r>
              <a:rPr lang="en-US" sz="2400" b="1" i="1" dirty="0">
                <a:solidFill>
                  <a:schemeClr val="tx1">
                    <a:lumMod val="75000"/>
                    <a:lumOff val="25000"/>
                  </a:schemeClr>
                </a:solidFill>
              </a:rPr>
              <a:t>Exegetical Dictionary of the New Testament</a:t>
            </a:r>
            <a:r>
              <a:rPr lang="en-US" sz="2400" dirty="0">
                <a:solidFill>
                  <a:schemeClr val="tx1">
                    <a:lumMod val="75000"/>
                    <a:lumOff val="25000"/>
                  </a:schemeClr>
                </a:solidFill>
              </a:rPr>
              <a:t>, usually this word "has the ambivalent sense, </a:t>
            </a:r>
            <a:r>
              <a:rPr lang="en-US" sz="2400" i="1" dirty="0">
                <a:solidFill>
                  <a:schemeClr val="tx1">
                    <a:lumMod val="75000"/>
                    <a:lumOff val="25000"/>
                  </a:schemeClr>
                </a:solidFill>
              </a:rPr>
              <a:t>desire, </a:t>
            </a:r>
            <a:r>
              <a:rPr lang="en-US" sz="2400" b="1" i="1" u="sng" dirty="0">
                <a:solidFill>
                  <a:schemeClr val="tx1">
                    <a:lumMod val="75000"/>
                    <a:lumOff val="25000"/>
                  </a:schemeClr>
                </a:solidFill>
              </a:rPr>
              <a:t>strive for</a:t>
            </a:r>
            <a:r>
              <a:rPr lang="en-US" sz="2400" i="1" dirty="0">
                <a:solidFill>
                  <a:schemeClr val="tx1">
                    <a:lumMod val="75000"/>
                    <a:lumOff val="25000"/>
                  </a:schemeClr>
                </a:solidFill>
              </a:rPr>
              <a:t>, </a:t>
            </a:r>
            <a:r>
              <a:rPr lang="en-US" sz="2400" b="1" i="1" u="sng" dirty="0">
                <a:solidFill>
                  <a:schemeClr val="tx1">
                    <a:lumMod val="75000"/>
                    <a:lumOff val="25000"/>
                  </a:schemeClr>
                </a:solidFill>
              </a:rPr>
              <a:t>lon</a:t>
            </a:r>
            <a:r>
              <a:rPr lang="en-US" sz="2400" b="1" i="1" dirty="0">
                <a:solidFill>
                  <a:schemeClr val="tx1">
                    <a:lumMod val="75000"/>
                    <a:lumOff val="25000"/>
                  </a:schemeClr>
                </a:solidFill>
              </a:rPr>
              <a:t>g</a:t>
            </a:r>
            <a:r>
              <a:rPr lang="en-US" sz="2400" b="1" i="1" u="sng" dirty="0">
                <a:solidFill>
                  <a:schemeClr val="tx1">
                    <a:lumMod val="75000"/>
                    <a:lumOff val="25000"/>
                  </a:schemeClr>
                </a:solidFill>
              </a:rPr>
              <a:t> to have</a:t>
            </a:r>
            <a:r>
              <a:rPr lang="en-US" sz="2400" i="1" dirty="0">
                <a:solidFill>
                  <a:schemeClr val="tx1">
                    <a:lumMod val="75000"/>
                    <a:lumOff val="25000"/>
                  </a:schemeClr>
                </a:solidFill>
              </a:rPr>
              <a:t>;</a:t>
            </a:r>
            <a:r>
              <a:rPr lang="en-US" sz="2400" dirty="0">
                <a:solidFill>
                  <a:schemeClr val="tx1">
                    <a:lumMod val="75000"/>
                    <a:lumOff val="25000"/>
                  </a:schemeClr>
                </a:solidFill>
              </a:rPr>
              <a:t> </a:t>
            </a:r>
            <a:r>
              <a:rPr lang="en-US" sz="2400" i="1" dirty="0">
                <a:solidFill>
                  <a:schemeClr val="tx1">
                    <a:lumMod val="75000"/>
                    <a:lumOff val="25000"/>
                  </a:schemeClr>
                </a:solidFill>
              </a:rPr>
              <a:t>do;</a:t>
            </a:r>
            <a:r>
              <a:rPr lang="en-US" sz="2400" dirty="0">
                <a:solidFill>
                  <a:schemeClr val="tx1">
                    <a:lumMod val="75000"/>
                    <a:lumOff val="25000"/>
                  </a:schemeClr>
                </a:solidFill>
              </a:rPr>
              <a:t> </a:t>
            </a:r>
            <a:r>
              <a:rPr lang="en-US" sz="2400" i="1" dirty="0">
                <a:solidFill>
                  <a:schemeClr val="tx1">
                    <a:lumMod val="75000"/>
                    <a:lumOff val="25000"/>
                  </a:schemeClr>
                </a:solidFill>
              </a:rPr>
              <a:t>be</a:t>
            </a:r>
            <a:r>
              <a:rPr lang="en-US" sz="2400" dirty="0">
                <a:solidFill>
                  <a:schemeClr val="tx1">
                    <a:lumMod val="75000"/>
                    <a:lumOff val="25000"/>
                  </a:schemeClr>
                </a:solidFill>
              </a:rPr>
              <a:t> something."  </a:t>
            </a:r>
          </a:p>
          <a:p>
            <a:pPr marL="45720" indent="0">
              <a:buNone/>
            </a:pPr>
            <a:r>
              <a:rPr lang="en-US" sz="2400" dirty="0">
                <a:solidFill>
                  <a:schemeClr val="tx1">
                    <a:lumMod val="75000"/>
                    <a:lumOff val="25000"/>
                  </a:schemeClr>
                </a:solidFill>
              </a:rPr>
              <a:t>It can also be "used for </a:t>
            </a:r>
            <a:r>
              <a:rPr lang="en-US" sz="2400" i="1" dirty="0">
                <a:solidFill>
                  <a:schemeClr val="tx1">
                    <a:lumMod val="75000"/>
                    <a:lumOff val="25000"/>
                  </a:schemeClr>
                </a:solidFill>
              </a:rPr>
              <a:t>(forbidden) desire</a:t>
            </a:r>
            <a:r>
              <a:rPr lang="en-US" sz="2400" dirty="0">
                <a:solidFill>
                  <a:schemeClr val="tx1">
                    <a:lumMod val="75000"/>
                    <a:lumOff val="25000"/>
                  </a:schemeClr>
                </a:solidFill>
              </a:rPr>
              <a:t>" (p. 27, vol. 2).</a:t>
            </a:r>
            <a:r>
              <a:rPr lang="en-US" sz="2400" dirty="0"/>
              <a:t>  </a:t>
            </a:r>
          </a:p>
          <a:p>
            <a:pPr marL="45720" indent="0">
              <a:buNone/>
            </a:pPr>
            <a:r>
              <a:rPr lang="en-US" sz="2400" b="1" dirty="0">
                <a:solidFill>
                  <a:srgbClr val="0070C0"/>
                </a:solidFill>
              </a:rPr>
              <a:t>Yahusha</a:t>
            </a:r>
            <a:r>
              <a:rPr lang="en-US" sz="2400" b="1" dirty="0">
                <a:solidFill>
                  <a:srgbClr val="002060"/>
                </a:solidFill>
              </a:rPr>
              <a:t> uses </a:t>
            </a:r>
            <a:r>
              <a:rPr lang="en-US" sz="2400" b="1" i="1" dirty="0" err="1">
                <a:solidFill>
                  <a:srgbClr val="002060"/>
                </a:solidFill>
              </a:rPr>
              <a:t>epithumia</a:t>
            </a:r>
            <a:r>
              <a:rPr lang="en-US" sz="2400" b="1" dirty="0">
                <a:solidFill>
                  <a:srgbClr val="002060"/>
                </a:solidFill>
              </a:rPr>
              <a:t> in this sense in Luke 22:15</a:t>
            </a:r>
            <a:r>
              <a:rPr lang="en-US" sz="2400" dirty="0"/>
              <a:t>.</a:t>
            </a:r>
          </a:p>
        </p:txBody>
      </p:sp>
      <p:sp>
        <p:nvSpPr>
          <p:cNvPr id="5" name="Slide Number Placeholder 4"/>
          <p:cNvSpPr>
            <a:spLocks noGrp="1"/>
          </p:cNvSpPr>
          <p:nvPr>
            <p:ph type="sldNum" sz="quarter" idx="12"/>
          </p:nvPr>
        </p:nvSpPr>
        <p:spPr/>
        <p:txBody>
          <a:bodyPr/>
          <a:lstStyle/>
          <a:p>
            <a:fld id="{D18E6382-2566-492A-A2A1-417678E32A52}" type="slidenum">
              <a:rPr lang="en-US" smtClean="0"/>
              <a:t>68</a:t>
            </a:fld>
            <a:endParaRPr lang="en-US"/>
          </a:p>
        </p:txBody>
      </p:sp>
      <p:pic>
        <p:nvPicPr>
          <p:cNvPr id="7170" name="Picture 2" descr="C:\Users\Rae\Desktop\exe dict of N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7481" y="1905000"/>
            <a:ext cx="2476500" cy="3276600"/>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6197FB50-56D7-3448-0FFC-231238C41BE4}"/>
              </a:ext>
            </a:extLst>
          </p:cNvPr>
          <p:cNvSpPr/>
          <p:nvPr/>
        </p:nvSpPr>
        <p:spPr>
          <a:xfrm>
            <a:off x="9384232" y="17526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a:extLst>
              <a:ext uri="{FF2B5EF4-FFF2-40B4-BE49-F238E27FC236}">
                <a16:creationId xmlns:a16="http://schemas.microsoft.com/office/drawing/2014/main" id="{6CD89927-9CD6-30E9-A1D8-6A734AC61132}"/>
              </a:ext>
            </a:extLst>
          </p:cNvPr>
          <p:cNvSpPr/>
          <p:nvPr/>
        </p:nvSpPr>
        <p:spPr>
          <a:xfrm>
            <a:off x="9499600" y="487303"/>
            <a:ext cx="508000" cy="473193"/>
          </a:xfrm>
          <a:prstGeom prst="sun">
            <a:avLst/>
          </a:prstGeom>
          <a:solidFill>
            <a:srgbClr val="FF66CC"/>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14A7EEDD-2F88-DD79-CF5A-9335FA95D638}"/>
              </a:ext>
            </a:extLst>
          </p:cNvPr>
          <p:cNvSpPr/>
          <p:nvPr/>
        </p:nvSpPr>
        <p:spPr>
          <a:xfrm>
            <a:off x="9333432" y="1050807"/>
            <a:ext cx="508000" cy="473193"/>
          </a:xfrm>
          <a:prstGeom prst="star5">
            <a:avLst/>
          </a:prstGeom>
          <a:solidFill>
            <a:srgbClr val="FF66CC"/>
          </a:solidFill>
          <a:ln>
            <a:solidFill>
              <a:schemeClr val="tx2">
                <a:lumMod val="50000"/>
              </a:schemeClr>
            </a:solid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01F26FBB-0B90-0822-0088-76E2C6227139}"/>
              </a:ext>
            </a:extLst>
          </p:cNvPr>
          <p:cNvSpPr/>
          <p:nvPr/>
        </p:nvSpPr>
        <p:spPr>
          <a:xfrm>
            <a:off x="8460692" y="21633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155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914400"/>
          </a:xfrm>
        </p:spPr>
        <p:txBody>
          <a:bodyPr/>
          <a:lstStyle/>
          <a:p>
            <a:r>
              <a:rPr lang="en-US" sz="4800" dirty="0" err="1">
                <a:solidFill>
                  <a:srgbClr val="00B050"/>
                </a:solidFill>
              </a:rPr>
              <a:t>Ferrar</a:t>
            </a:r>
            <a:r>
              <a:rPr lang="en-US" sz="4800" dirty="0">
                <a:solidFill>
                  <a:srgbClr val="00B050"/>
                </a:solidFill>
              </a:rPr>
              <a:t> Fenton Translation</a:t>
            </a:r>
          </a:p>
        </p:txBody>
      </p:sp>
      <p:sp>
        <p:nvSpPr>
          <p:cNvPr id="3" name="Content Placeholder 2"/>
          <p:cNvSpPr>
            <a:spLocks noGrp="1"/>
          </p:cNvSpPr>
          <p:nvPr>
            <p:ph sz="quarter" idx="13"/>
          </p:nvPr>
        </p:nvSpPr>
        <p:spPr>
          <a:xfrm>
            <a:off x="304800" y="914400"/>
            <a:ext cx="8458200" cy="4648200"/>
          </a:xfrm>
        </p:spPr>
        <p:txBody>
          <a:bodyPr>
            <a:normAutofit fontScale="85000" lnSpcReduction="10000"/>
            <a:scene3d>
              <a:camera prst="orthographicFront"/>
              <a:lightRig rig="threePt" dir="t"/>
            </a:scene3d>
            <a:sp3d extrusionH="57150">
              <a:bevelT w="38100" h="38100" prst="angle"/>
            </a:sp3d>
          </a:bodyPr>
          <a:lstStyle/>
          <a:p>
            <a:r>
              <a:rPr lang="en-US" sz="2800" b="1" dirty="0"/>
              <a:t>In his Bible translation, Fenton accurately captures </a:t>
            </a:r>
            <a:br>
              <a:rPr lang="en-US" sz="2800" b="1" dirty="0"/>
            </a:br>
            <a:r>
              <a:rPr lang="en-US" sz="2800" b="1" dirty="0"/>
              <a:t>the meaning of </a:t>
            </a:r>
            <a:r>
              <a:rPr lang="en-US" sz="2800" b="1" dirty="0">
                <a:solidFill>
                  <a:srgbClr val="0070C0"/>
                </a:solidFill>
              </a:rPr>
              <a:t>Yahusha's</a:t>
            </a:r>
            <a:r>
              <a:rPr lang="en-US" sz="2800" b="1" dirty="0"/>
              <a:t> words in these verses:</a:t>
            </a:r>
          </a:p>
          <a:p>
            <a:pPr marL="45720" indent="0">
              <a:buNone/>
            </a:pPr>
            <a:r>
              <a:rPr lang="en-US" sz="2800" b="1" dirty="0">
                <a:solidFill>
                  <a:srgbClr val="0070C0"/>
                </a:solidFill>
              </a:rPr>
              <a:t>LUKE 22:15-16</a:t>
            </a:r>
            <a:r>
              <a:rPr lang="en-US" sz="2800" dirty="0">
                <a:solidFill>
                  <a:srgbClr val="0070C0"/>
                </a:solidFill>
              </a:rPr>
              <a:t> </a:t>
            </a:r>
          </a:p>
          <a:p>
            <a:pPr marL="45720" indent="0">
              <a:buNone/>
            </a:pPr>
            <a:r>
              <a:rPr lang="en-US" sz="2800" b="1" dirty="0"/>
              <a:t>And he said to them:</a:t>
            </a:r>
            <a:r>
              <a:rPr lang="en-US" sz="2800" dirty="0"/>
              <a:t>  </a:t>
            </a:r>
            <a:r>
              <a:rPr lang="en-US" sz="2800" dirty="0">
                <a:solidFill>
                  <a:srgbClr val="C00000"/>
                </a:solidFill>
              </a:rPr>
              <a:t>'</a:t>
            </a:r>
            <a:r>
              <a:rPr lang="en-US" sz="2800" b="1" dirty="0">
                <a:solidFill>
                  <a:srgbClr val="C00000"/>
                </a:solidFill>
              </a:rPr>
              <a:t>I have longingly desired</a:t>
            </a:r>
            <a:r>
              <a:rPr lang="en-US" sz="2800" dirty="0">
                <a:solidFill>
                  <a:srgbClr val="C00000"/>
                </a:solidFill>
              </a:rPr>
              <a:t> </a:t>
            </a:r>
            <a:r>
              <a:rPr lang="en-US" sz="2000" dirty="0"/>
              <a:t>[</a:t>
            </a:r>
            <a:r>
              <a:rPr lang="en-US" sz="2000" dirty="0" err="1"/>
              <a:t>epithumia</a:t>
            </a:r>
            <a:r>
              <a:rPr lang="en-US" sz="2000" dirty="0"/>
              <a:t> </a:t>
            </a:r>
            <a:r>
              <a:rPr lang="en-US" sz="2000" dirty="0" err="1"/>
              <a:t>epethumesa</a:t>
            </a:r>
            <a:r>
              <a:rPr lang="en-US" sz="2000" dirty="0"/>
              <a:t>]</a:t>
            </a:r>
            <a:r>
              <a:rPr lang="en-US" sz="2800" dirty="0"/>
              <a:t> </a:t>
            </a:r>
            <a:r>
              <a:rPr lang="en-US" sz="2800" b="1" dirty="0">
                <a:solidFill>
                  <a:srgbClr val="C00000"/>
                </a:solidFill>
              </a:rPr>
              <a:t>to eat this Passover with you before my suffering</a:t>
            </a:r>
            <a:r>
              <a:rPr lang="en-US" sz="2800" dirty="0">
                <a:solidFill>
                  <a:srgbClr val="C00000"/>
                </a:solidFill>
              </a:rPr>
              <a:t>; </a:t>
            </a:r>
            <a:r>
              <a:rPr lang="en-US" sz="2800" b="1" dirty="0">
                <a:solidFill>
                  <a:srgbClr val="0070C0"/>
                </a:solidFill>
              </a:rPr>
              <a:t>16</a:t>
            </a:r>
            <a:r>
              <a:rPr lang="en-US" sz="2800" dirty="0"/>
              <a:t> </a:t>
            </a:r>
            <a:r>
              <a:rPr lang="en-US" sz="2800" b="1" dirty="0">
                <a:solidFill>
                  <a:srgbClr val="C00000"/>
                </a:solidFill>
              </a:rPr>
              <a:t>however</a:t>
            </a:r>
            <a:r>
              <a:rPr lang="en-US" sz="2800" dirty="0">
                <a:solidFill>
                  <a:srgbClr val="C00000"/>
                </a:solidFill>
              </a:rPr>
              <a:t>, </a:t>
            </a:r>
            <a:r>
              <a:rPr lang="en-US" sz="2800" dirty="0"/>
              <a:t>I tell you that </a:t>
            </a:r>
            <a:r>
              <a:rPr lang="en-US" sz="2800" b="1" u="sng" dirty="0">
                <a:solidFill>
                  <a:srgbClr val="C00000"/>
                </a:solidFill>
              </a:rPr>
              <a:t>I</a:t>
            </a:r>
            <a:r>
              <a:rPr lang="en-US" sz="2800" b="1" dirty="0">
                <a:solidFill>
                  <a:srgbClr val="C00000"/>
                </a:solidFill>
              </a:rPr>
              <a:t> </a:t>
            </a:r>
            <a:r>
              <a:rPr lang="en-US" sz="2800" b="1" u="sng" dirty="0">
                <a:solidFill>
                  <a:srgbClr val="C00000"/>
                </a:solidFill>
              </a:rPr>
              <a:t>shall</a:t>
            </a:r>
            <a:r>
              <a:rPr lang="en-US" sz="2800" b="1" dirty="0">
                <a:solidFill>
                  <a:srgbClr val="C00000"/>
                </a:solidFill>
              </a:rPr>
              <a:t> </a:t>
            </a:r>
            <a:r>
              <a:rPr lang="en-US" sz="2800" b="1" u="sng" dirty="0">
                <a:solidFill>
                  <a:srgbClr val="C00000"/>
                </a:solidFill>
              </a:rPr>
              <a:t>not</a:t>
            </a:r>
            <a:r>
              <a:rPr lang="en-US" sz="2800" b="1" dirty="0">
                <a:solidFill>
                  <a:srgbClr val="C00000"/>
                </a:solidFill>
              </a:rPr>
              <a:t> </a:t>
            </a:r>
            <a:r>
              <a:rPr lang="en-US" sz="2800" b="1" u="sng" dirty="0">
                <a:solidFill>
                  <a:srgbClr val="C00000"/>
                </a:solidFill>
              </a:rPr>
              <a:t>eat</a:t>
            </a:r>
            <a:r>
              <a:rPr lang="en-US" sz="2800" b="1" dirty="0">
                <a:solidFill>
                  <a:srgbClr val="C00000"/>
                </a:solidFill>
              </a:rPr>
              <a:t> </a:t>
            </a:r>
            <a:r>
              <a:rPr lang="en-US" sz="2800" b="1" u="sng" dirty="0">
                <a:solidFill>
                  <a:srgbClr val="C00000"/>
                </a:solidFill>
              </a:rPr>
              <a:t>of</a:t>
            </a:r>
            <a:r>
              <a:rPr lang="en-US" sz="2800" b="1" dirty="0">
                <a:solidFill>
                  <a:srgbClr val="C00000"/>
                </a:solidFill>
              </a:rPr>
              <a:t> </a:t>
            </a:r>
            <a:r>
              <a:rPr lang="en-US" sz="2800" b="1" u="sng" dirty="0">
                <a:solidFill>
                  <a:srgbClr val="C00000"/>
                </a:solidFill>
              </a:rPr>
              <a:t>it</a:t>
            </a:r>
            <a:r>
              <a:rPr lang="en-US" sz="2800" dirty="0">
                <a:solidFill>
                  <a:srgbClr val="C00000"/>
                </a:solidFill>
              </a:rPr>
              <a:t>, </a:t>
            </a:r>
            <a:r>
              <a:rPr lang="en-US" sz="2800" b="1" u="sng" dirty="0">
                <a:ln>
                  <a:solidFill>
                    <a:srgbClr val="002060"/>
                  </a:solidFill>
                </a:ln>
                <a:solidFill>
                  <a:srgbClr val="FF0000"/>
                </a:solidFill>
              </a:rPr>
              <a:t>until</a:t>
            </a:r>
            <a:r>
              <a:rPr lang="en-US" sz="2800" dirty="0">
                <a:solidFill>
                  <a:srgbClr val="FF0000"/>
                </a:solidFill>
              </a:rPr>
              <a:t> it can be administered in the Kingdom of </a:t>
            </a:r>
            <a:r>
              <a:rPr lang="en-US" sz="2800" dirty="0">
                <a:solidFill>
                  <a:srgbClr val="0070C0"/>
                </a:solidFill>
              </a:rPr>
              <a:t>Yahuah.</a:t>
            </a:r>
            <a:r>
              <a:rPr lang="en-US" sz="2800" dirty="0">
                <a:solidFill>
                  <a:srgbClr val="FF0000"/>
                </a:solidFill>
              </a:rPr>
              <a:t>'  </a:t>
            </a:r>
            <a:br>
              <a:rPr lang="en-US" sz="2800" dirty="0">
                <a:solidFill>
                  <a:srgbClr val="FF0000"/>
                </a:solidFill>
              </a:rPr>
            </a:br>
            <a:r>
              <a:rPr lang="en-US" sz="2100" i="1" dirty="0"/>
              <a:t>(The Holy Bible in Modern English)</a:t>
            </a:r>
            <a:r>
              <a:rPr lang="en-US" sz="3800" i="1" dirty="0"/>
              <a:t> </a:t>
            </a:r>
            <a:endParaRPr lang="en-US" sz="2800" dirty="0"/>
          </a:p>
          <a:p>
            <a:pPr>
              <a:lnSpc>
                <a:spcPct val="120000"/>
              </a:lnSpc>
              <a:buFont typeface="Wingdings" pitchFamily="2" charset="2"/>
              <a:buChar char="Ø"/>
            </a:pPr>
            <a:r>
              <a:rPr lang="en-US" sz="2600" b="1" dirty="0">
                <a:solidFill>
                  <a:srgbClr val="C00000"/>
                </a:solidFill>
              </a:rPr>
              <a:t>  </a:t>
            </a:r>
            <a:r>
              <a:rPr lang="en-US" sz="2600" b="1" dirty="0">
                <a:solidFill>
                  <a:schemeClr val="tx1">
                    <a:lumMod val="75000"/>
                    <a:lumOff val="25000"/>
                  </a:schemeClr>
                </a:solidFill>
              </a:rPr>
              <a:t>Do you see the clarity in this verse that:  </a:t>
            </a:r>
            <a:br>
              <a:rPr lang="en-US" sz="2600" b="1" dirty="0">
                <a:solidFill>
                  <a:schemeClr val="tx1">
                    <a:lumMod val="75000"/>
                    <a:lumOff val="25000"/>
                  </a:schemeClr>
                </a:solidFill>
              </a:rPr>
            </a:br>
            <a:r>
              <a:rPr lang="en-US" sz="2600" b="1" dirty="0">
                <a:solidFill>
                  <a:schemeClr val="accent3">
                    <a:lumMod val="75000"/>
                  </a:schemeClr>
                </a:solidFill>
              </a:rPr>
              <a:t>a)  The Last Supper is NOT the Passover … </a:t>
            </a:r>
            <a:br>
              <a:rPr lang="en-US" sz="2600" b="1" dirty="0">
                <a:solidFill>
                  <a:schemeClr val="accent3">
                    <a:lumMod val="75000"/>
                  </a:schemeClr>
                </a:solidFill>
              </a:rPr>
            </a:br>
            <a:r>
              <a:rPr lang="en-US" sz="2600" b="1" dirty="0">
                <a:solidFill>
                  <a:schemeClr val="accent3">
                    <a:lumMod val="75000"/>
                  </a:schemeClr>
                </a:solidFill>
              </a:rPr>
              <a:t>b)  But … He had asked them </a:t>
            </a:r>
            <a:r>
              <a:rPr lang="en-US" sz="2600" b="1" u="sng" dirty="0">
                <a:solidFill>
                  <a:schemeClr val="accent3">
                    <a:lumMod val="75000"/>
                  </a:schemeClr>
                </a:solidFill>
              </a:rPr>
              <a:t>to</a:t>
            </a:r>
            <a:r>
              <a:rPr lang="en-US" sz="2600" b="1" dirty="0">
                <a:solidFill>
                  <a:schemeClr val="accent3">
                    <a:lumMod val="75000"/>
                  </a:schemeClr>
                </a:solidFill>
              </a:rPr>
              <a:t> p</a:t>
            </a:r>
            <a:r>
              <a:rPr lang="en-US" sz="2600" b="1" u="sng" dirty="0">
                <a:solidFill>
                  <a:schemeClr val="accent3">
                    <a:lumMod val="75000"/>
                  </a:schemeClr>
                </a:solidFill>
              </a:rPr>
              <a:t>re</a:t>
            </a:r>
            <a:r>
              <a:rPr lang="en-US" sz="2600" b="1" dirty="0">
                <a:solidFill>
                  <a:schemeClr val="accent3">
                    <a:lumMod val="75000"/>
                  </a:schemeClr>
                </a:solidFill>
              </a:rPr>
              <a:t>p</a:t>
            </a:r>
            <a:r>
              <a:rPr lang="en-US" sz="2600" b="1" u="sng" dirty="0">
                <a:solidFill>
                  <a:schemeClr val="accent3">
                    <a:lumMod val="75000"/>
                  </a:schemeClr>
                </a:solidFill>
              </a:rPr>
              <a:t>are</a:t>
            </a:r>
            <a:r>
              <a:rPr lang="en-US" sz="2600" b="1" dirty="0">
                <a:solidFill>
                  <a:schemeClr val="accent3">
                    <a:lumMod val="75000"/>
                  </a:schemeClr>
                </a:solidFill>
              </a:rPr>
              <a:t> </a:t>
            </a:r>
            <a:r>
              <a:rPr lang="en-US" sz="2600" b="1" u="sng" dirty="0">
                <a:solidFill>
                  <a:schemeClr val="accent3">
                    <a:lumMod val="75000"/>
                  </a:schemeClr>
                </a:solidFill>
              </a:rPr>
              <a:t>for</a:t>
            </a:r>
            <a:r>
              <a:rPr lang="en-US" sz="2600" b="1" dirty="0">
                <a:solidFill>
                  <a:schemeClr val="accent3">
                    <a:lumMod val="75000"/>
                  </a:schemeClr>
                </a:solidFill>
              </a:rPr>
              <a:t> </a:t>
            </a:r>
            <a:r>
              <a:rPr lang="en-US" sz="2600" b="1" u="sng" dirty="0">
                <a:solidFill>
                  <a:schemeClr val="accent3">
                    <a:lumMod val="75000"/>
                  </a:schemeClr>
                </a:solidFill>
              </a:rPr>
              <a:t>the</a:t>
            </a:r>
            <a:r>
              <a:rPr lang="en-US" sz="2600" b="1" dirty="0">
                <a:solidFill>
                  <a:schemeClr val="accent3">
                    <a:lumMod val="75000"/>
                  </a:schemeClr>
                </a:solidFill>
              </a:rPr>
              <a:t> </a:t>
            </a:r>
            <a:r>
              <a:rPr lang="en-US" sz="2600" b="1" u="sng" dirty="0">
                <a:solidFill>
                  <a:schemeClr val="accent3">
                    <a:lumMod val="75000"/>
                  </a:schemeClr>
                </a:solidFill>
              </a:rPr>
              <a:t>Passover</a:t>
            </a:r>
            <a:r>
              <a:rPr lang="en-US" sz="2600" b="1" dirty="0">
                <a:solidFill>
                  <a:schemeClr val="accent3">
                    <a:lumMod val="75000"/>
                  </a:schemeClr>
                </a:solidFill>
              </a:rPr>
              <a:t>  </a:t>
            </a:r>
            <a:br>
              <a:rPr lang="en-US" sz="2600" b="1" dirty="0">
                <a:solidFill>
                  <a:schemeClr val="accent3">
                    <a:lumMod val="75000"/>
                  </a:schemeClr>
                </a:solidFill>
              </a:rPr>
            </a:br>
            <a:r>
              <a:rPr lang="en-US" sz="2600" b="1" dirty="0">
                <a:solidFill>
                  <a:schemeClr val="accent3">
                    <a:lumMod val="75000"/>
                  </a:schemeClr>
                </a:solidFill>
              </a:rPr>
              <a:t>     knowing full well they may not be eating it anyway.  </a:t>
            </a:r>
          </a:p>
        </p:txBody>
      </p:sp>
      <p:sp>
        <p:nvSpPr>
          <p:cNvPr id="5" name="Slide Number Placeholder 4"/>
          <p:cNvSpPr>
            <a:spLocks noGrp="1"/>
          </p:cNvSpPr>
          <p:nvPr>
            <p:ph type="sldNum" sz="quarter" idx="12"/>
          </p:nvPr>
        </p:nvSpPr>
        <p:spPr/>
        <p:txBody>
          <a:bodyPr/>
          <a:lstStyle/>
          <a:p>
            <a:fld id="{D18E6382-2566-492A-A2A1-417678E32A52}" type="slidenum">
              <a:rPr lang="en-US" smtClean="0"/>
              <a:t>69</a:t>
            </a:fld>
            <a:endParaRPr lang="en-US"/>
          </a:p>
        </p:txBody>
      </p:sp>
      <p:sp>
        <p:nvSpPr>
          <p:cNvPr id="6" name="Content Placeholder 8"/>
          <p:cNvSpPr txBox="1">
            <a:spLocks/>
          </p:cNvSpPr>
          <p:nvPr/>
        </p:nvSpPr>
        <p:spPr>
          <a:xfrm>
            <a:off x="548640" y="5638800"/>
            <a:ext cx="8077200" cy="849033"/>
          </a:xfrm>
          <a:prstGeom prst="rect">
            <a:avLst/>
          </a:prstGeom>
          <a:solidFill>
            <a:schemeClr val="accent6">
              <a:lumMod val="20000"/>
              <a:lumOff val="80000"/>
            </a:schemeClr>
          </a:solidFill>
          <a:ln w="57150">
            <a:solidFill>
              <a:srgbClr val="FF0000"/>
            </a:solidFill>
          </a:ln>
          <a:scene3d>
            <a:camera prst="orthographicFront"/>
            <a:lightRig rig="threePt" dir="t"/>
          </a:scene3d>
          <a:sp3d>
            <a:bevelT w="114300" prst="artDeco"/>
          </a:sp3d>
        </p:spPr>
        <p:txBody>
          <a:bodyPr vert="horz" lIns="91440" tIns="45720" rIns="91440" bIns="45720" rtlCol="0">
            <a:norm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dirty="0">
                <a:solidFill>
                  <a:srgbClr val="FF0000"/>
                </a:solidFill>
                <a:effectLst>
                  <a:glow rad="228600">
                    <a:srgbClr val="57B7FF">
                      <a:alpha val="40000"/>
                    </a:srgbClr>
                  </a:glow>
                </a:effectLst>
              </a:rPr>
              <a:t>This is another clarification to show this Last Supper was not on Abib 14 – only Abib 13.</a:t>
            </a:r>
            <a:endParaRPr lang="en-US" sz="2400" dirty="0"/>
          </a:p>
        </p:txBody>
      </p:sp>
      <p:sp>
        <p:nvSpPr>
          <p:cNvPr id="9" name="Sun 8">
            <a:extLst>
              <a:ext uri="{FF2B5EF4-FFF2-40B4-BE49-F238E27FC236}">
                <a16:creationId xmlns:a16="http://schemas.microsoft.com/office/drawing/2014/main" id="{ACF93E27-F159-2DF0-B185-04B1068A6DA5}"/>
              </a:ext>
            </a:extLst>
          </p:cNvPr>
          <p:cNvSpPr/>
          <p:nvPr/>
        </p:nvSpPr>
        <p:spPr>
          <a:xfrm>
            <a:off x="8460692" y="21633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a:extLst>
              <a:ext uri="{FF2B5EF4-FFF2-40B4-BE49-F238E27FC236}">
                <a16:creationId xmlns:a16="http://schemas.microsoft.com/office/drawing/2014/main" id="{D962F63A-8512-C341-9A26-ACC833C4D07F}"/>
              </a:ext>
            </a:extLst>
          </p:cNvPr>
          <p:cNvSpPr/>
          <p:nvPr/>
        </p:nvSpPr>
        <p:spPr>
          <a:xfrm>
            <a:off x="9325598" y="9144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206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outVertical)">
                                      <p:cBhvr>
                                        <p:cTn id="14"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408331"/>
          </a:xfrm>
        </p:spPr>
        <p:txBody>
          <a:bodyPr/>
          <a:lstStyle/>
          <a:p>
            <a:r>
              <a:rPr lang="en-US" dirty="0">
                <a:solidFill>
                  <a:schemeClr val="accent1">
                    <a:lumMod val="50000"/>
                  </a:schemeClr>
                </a:solidFill>
              </a:rPr>
              <a:t>What is the Controversy </a:t>
            </a:r>
            <a:br>
              <a:rPr lang="en-US" dirty="0">
                <a:solidFill>
                  <a:schemeClr val="accent1">
                    <a:lumMod val="50000"/>
                  </a:schemeClr>
                </a:solidFill>
              </a:rPr>
            </a:br>
            <a:r>
              <a:rPr lang="en-US" dirty="0">
                <a:solidFill>
                  <a:schemeClr val="accent1">
                    <a:lumMod val="50000"/>
                  </a:schemeClr>
                </a:solidFill>
              </a:rPr>
              <a:t>for Part 1?</a:t>
            </a:r>
          </a:p>
        </p:txBody>
      </p:sp>
      <p:sp>
        <p:nvSpPr>
          <p:cNvPr id="3" name="Content Placeholder 2"/>
          <p:cNvSpPr>
            <a:spLocks noGrp="1"/>
          </p:cNvSpPr>
          <p:nvPr>
            <p:ph sz="quarter" idx="13"/>
          </p:nvPr>
        </p:nvSpPr>
        <p:spPr>
          <a:xfrm>
            <a:off x="457200" y="1447800"/>
            <a:ext cx="8229600" cy="5105400"/>
          </a:xfrm>
        </p:spPr>
        <p:txBody>
          <a:bodyPr>
            <a:normAutofit fontScale="92500"/>
            <a:scene3d>
              <a:camera prst="orthographicFront"/>
              <a:lightRig rig="threePt" dir="t"/>
            </a:scene3d>
            <a:sp3d extrusionH="57150">
              <a:bevelT w="38100" h="38100"/>
            </a:sp3d>
          </a:bodyPr>
          <a:lstStyle/>
          <a:p>
            <a:pPr marL="45720" indent="0">
              <a:buNone/>
            </a:pPr>
            <a:r>
              <a:rPr lang="en-US" b="1" u="sng" dirty="0"/>
              <a:t>Note</a:t>
            </a:r>
            <a:r>
              <a:rPr lang="en-US" dirty="0"/>
              <a:t>:  If the “type of bread” could have settled the whole controversy of whether the Last Supper was on either: </a:t>
            </a:r>
          </a:p>
          <a:p>
            <a:pPr marL="502920" indent="-457200">
              <a:buAutoNum type="arabicPeriod"/>
            </a:pPr>
            <a:r>
              <a:rPr lang="en-US" b="1" dirty="0">
                <a:solidFill>
                  <a:srgbClr val="C00000"/>
                </a:solidFill>
              </a:rPr>
              <a:t>Abib 13? or Abib 14? (or …) </a:t>
            </a:r>
          </a:p>
          <a:p>
            <a:pPr marL="502920" indent="-457200">
              <a:buAutoNum type="arabicPeriod"/>
            </a:pPr>
            <a:r>
              <a:rPr lang="en-US" b="1" dirty="0">
                <a:solidFill>
                  <a:srgbClr val="C00000"/>
                </a:solidFill>
              </a:rPr>
              <a:t>Tuesday? or Wednesday? … (or maybe even a Thursday)?</a:t>
            </a:r>
          </a:p>
          <a:p>
            <a:pPr marL="45720" indent="0">
              <a:buNone/>
            </a:pPr>
            <a:r>
              <a:rPr lang="en-US" b="1" dirty="0">
                <a:solidFill>
                  <a:srgbClr val="C00000"/>
                </a:solidFill>
              </a:rPr>
              <a:t>      </a:t>
            </a:r>
            <a:r>
              <a:rPr lang="en-US" dirty="0"/>
              <a:t>… our study would be done as there was leavened bread present. </a:t>
            </a:r>
          </a:p>
          <a:p>
            <a:pPr marL="45720" indent="0">
              <a:buNone/>
            </a:pPr>
            <a:r>
              <a:rPr lang="en-US" b="1" dirty="0"/>
              <a:t>However – there are other questions to be considered:</a:t>
            </a:r>
          </a:p>
          <a:p>
            <a:pPr marL="502920" indent="-457200">
              <a:buAutoNum type="arabicPeriod"/>
            </a:pPr>
            <a:r>
              <a:rPr lang="en-US" b="1" dirty="0">
                <a:solidFill>
                  <a:schemeClr val="accent6">
                    <a:lumMod val="75000"/>
                  </a:schemeClr>
                </a:solidFill>
              </a:rPr>
              <a:t>Does the “day” commence with sunset?</a:t>
            </a:r>
          </a:p>
          <a:p>
            <a:pPr marL="502920" indent="-457200">
              <a:buAutoNum type="arabicPeriod"/>
            </a:pPr>
            <a:r>
              <a:rPr lang="en-US" b="1" dirty="0">
                <a:solidFill>
                  <a:srgbClr val="00B0F0"/>
                </a:solidFill>
              </a:rPr>
              <a:t>Does the “day” commence with the DAWN light? </a:t>
            </a:r>
          </a:p>
          <a:p>
            <a:pPr marL="502920" indent="-457200">
              <a:buAutoNum type="arabicPeriod"/>
            </a:pPr>
            <a:r>
              <a:rPr lang="en-US" b="1" dirty="0">
                <a:solidFill>
                  <a:srgbClr val="FF0000"/>
                </a:solidFill>
              </a:rPr>
              <a:t>Is the Passover Meal ever to be eaten 21 hours in advance </a:t>
            </a:r>
            <a:br>
              <a:rPr lang="en-US" b="1" dirty="0">
                <a:solidFill>
                  <a:srgbClr val="FF0000"/>
                </a:solidFill>
              </a:rPr>
            </a:br>
            <a:r>
              <a:rPr lang="en-US" b="1" dirty="0">
                <a:solidFill>
                  <a:srgbClr val="FF0000"/>
                </a:solidFill>
              </a:rPr>
              <a:t>of the Passover Sacrifice?</a:t>
            </a:r>
          </a:p>
          <a:p>
            <a:pPr marL="45720" indent="0">
              <a:buNone/>
            </a:pP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Ar</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ument Is This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If the Passover Meal is eaten before the Passover sacrifice takes place, how does that align with the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Torah instructions given in Exodus 12</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a:t>
            </a:fld>
            <a:endParaRPr lang="en-US"/>
          </a:p>
        </p:txBody>
      </p:sp>
      <p:sp>
        <p:nvSpPr>
          <p:cNvPr id="4" name="Cloud 3">
            <a:extLst>
              <a:ext uri="{FF2B5EF4-FFF2-40B4-BE49-F238E27FC236}">
                <a16:creationId xmlns:a16="http://schemas.microsoft.com/office/drawing/2014/main" id="{A39E32D8-1E52-9078-D981-A10AE23D084B}"/>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500"/>
                                        <p:tgtEl>
                                          <p:spTgt spid="3">
                                            <p:txEl>
                                              <p:pRg st="6" end="6"/>
                                            </p:txEl>
                                          </p:spTgt>
                                        </p:tgtEl>
                                      </p:cBhvr>
                                    </p:animEffect>
                                    <p:anim calcmode="lin" valueType="num">
                                      <p:cBhvr>
                                        <p:cTn id="14"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150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500"/>
                                        <p:tgtEl>
                                          <p:spTgt spid="3">
                                            <p:txEl>
                                              <p:pRg st="7" end="7"/>
                                            </p:txEl>
                                          </p:spTgt>
                                        </p:tgtEl>
                                      </p:cBhvr>
                                    </p:animEffect>
                                    <p:anim calcmode="lin" valueType="num">
                                      <p:cBhvr>
                                        <p:cTn id="20"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70</a:t>
            </a:fld>
            <a:endParaRPr lang="en-US" dirty="0"/>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55888" y="1155688"/>
            <a:ext cx="4102112" cy="4102112"/>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266700"/>
            <a:ext cx="91440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2</a:t>
            </a:r>
            <a:r>
              <a:rPr lang="en-US" baseline="30000" dirty="0">
                <a:solidFill>
                  <a:schemeClr val="tx2">
                    <a:lumMod val="75000"/>
                  </a:schemeClr>
                </a:solidFill>
              </a:rPr>
              <a:t>nd</a:t>
            </a:r>
            <a:r>
              <a:rPr lang="en-US" dirty="0">
                <a:solidFill>
                  <a:schemeClr val="tx2">
                    <a:lumMod val="75000"/>
                  </a:schemeClr>
                </a:solidFill>
              </a:rPr>
              <a:t> Witness:  the “day” &amp; “date”</a:t>
            </a:r>
          </a:p>
        </p:txBody>
      </p:sp>
      <p:sp>
        <p:nvSpPr>
          <p:cNvPr id="17" name="Rectangle 16"/>
          <p:cNvSpPr/>
          <p:nvPr/>
        </p:nvSpPr>
        <p:spPr>
          <a:xfrm>
            <a:off x="304800" y="5105400"/>
            <a:ext cx="425079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4000" b="1" dirty="0">
                <a:ln w="11430"/>
                <a:solidFill>
                  <a:srgbClr val="00B0F0"/>
                </a:solidFill>
                <a:effectLst>
                  <a:outerShdw blurRad="50800" dist="39000" dir="5460000" algn="tl">
                    <a:srgbClr val="000000">
                      <a:alpha val="38000"/>
                    </a:srgbClr>
                  </a:outerShdw>
                </a:effectLst>
              </a:rPr>
              <a:t>The day?</a:t>
            </a:r>
          </a:p>
          <a:p>
            <a:pPr algn="ctr"/>
            <a:r>
              <a:rPr lang="en-US" sz="3200" b="1" dirty="0">
                <a:ln w="11430"/>
                <a:solidFill>
                  <a:srgbClr val="00B0F0"/>
                </a:solidFill>
                <a:effectLst>
                  <a:outerShdw blurRad="50800" dist="39000" dir="5460000" algn="tl">
                    <a:srgbClr val="000000">
                      <a:alpha val="38000"/>
                    </a:srgbClr>
                  </a:outerShdw>
                </a:effectLst>
              </a:rPr>
              <a:t>3</a:t>
            </a:r>
            <a:r>
              <a:rPr lang="en-US" sz="3200" b="1" baseline="30000" dirty="0">
                <a:ln w="11430"/>
                <a:solidFill>
                  <a:srgbClr val="00B0F0"/>
                </a:solidFill>
                <a:effectLst>
                  <a:outerShdw blurRad="50800" dist="39000" dir="5460000" algn="tl">
                    <a:srgbClr val="000000">
                      <a:alpha val="38000"/>
                    </a:srgbClr>
                  </a:outerShdw>
                </a:effectLst>
              </a:rPr>
              <a:t>rd</a:t>
            </a:r>
            <a:r>
              <a:rPr lang="en-US" sz="3200" b="1" dirty="0">
                <a:ln w="11430"/>
                <a:solidFill>
                  <a:srgbClr val="00B0F0"/>
                </a:solidFill>
                <a:effectLst>
                  <a:outerShdw blurRad="50800" dist="39000" dir="5460000" algn="tl">
                    <a:srgbClr val="000000">
                      <a:alpha val="38000"/>
                    </a:srgbClr>
                  </a:outerShdw>
                </a:effectLst>
              </a:rPr>
              <a:t> Cycle - Tuesday!</a:t>
            </a:r>
          </a:p>
        </p:txBody>
      </p:sp>
      <p:sp>
        <p:nvSpPr>
          <p:cNvPr id="18" name="Rectangle 17"/>
          <p:cNvSpPr/>
          <p:nvPr/>
        </p:nvSpPr>
        <p:spPr>
          <a:xfrm>
            <a:off x="4555598" y="5105400"/>
            <a:ext cx="397880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4B9600"/>
                </a:solidFill>
                <a:effectLst>
                  <a:outerShdw blurRad="50800" dist="39000" dir="5460000" algn="tl">
                    <a:srgbClr val="000000">
                      <a:alpha val="38000"/>
                    </a:srgbClr>
                  </a:outerShdw>
                </a:effectLst>
              </a:rPr>
              <a:t>2. The date?</a:t>
            </a:r>
          </a:p>
          <a:p>
            <a:pPr algn="ctr"/>
            <a:r>
              <a:rPr lang="en-US" sz="3200" b="1" dirty="0">
                <a:ln w="11430">
                  <a:noFill/>
                </a:ln>
                <a:solidFill>
                  <a:srgbClr val="4B9600"/>
                </a:solidFill>
                <a:effectLst>
                  <a:outerShdw blurRad="50800" dist="39000" dir="5460000" algn="tl">
                    <a:srgbClr val="000000">
                      <a:alpha val="38000"/>
                    </a:srgbClr>
                  </a:outerShdw>
                </a:effectLst>
              </a:rPr>
              <a:t>Abib 13!</a:t>
            </a:r>
          </a:p>
        </p:txBody>
      </p:sp>
      <p:sp>
        <p:nvSpPr>
          <p:cNvPr id="11" name="TextBox 10"/>
          <p:cNvSpPr txBox="1"/>
          <p:nvPr/>
        </p:nvSpPr>
        <p:spPr>
          <a:xfrm>
            <a:off x="162324" y="1198911"/>
            <a:ext cx="3810000" cy="310854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a)  </a:t>
            </a:r>
            <a:r>
              <a:rPr lang="en-US" sz="2800" b="1" dirty="0">
                <a:solidFill>
                  <a:srgbClr val="0070C0"/>
                </a:solidFill>
                <a:latin typeface="Arial Rounded MT Bold" pitchFamily="34" charset="0"/>
              </a:rPr>
              <a:t>Yahusha’s</a:t>
            </a:r>
            <a:r>
              <a:rPr lang="en-US" sz="2800" b="1" dirty="0">
                <a:solidFill>
                  <a:schemeClr val="accent4">
                    <a:lumMod val="50000"/>
                  </a:schemeClr>
                </a:solidFill>
                <a:latin typeface="Arial Rounded MT Bold" pitchFamily="34" charset="0"/>
              </a:rPr>
              <a:t> “desire to eat” the Passover, </a:t>
            </a:r>
            <a:r>
              <a:rPr lang="en-US" sz="2800" b="1" dirty="0">
                <a:solidFill>
                  <a:schemeClr val="accent5"/>
                </a:solidFill>
                <a:latin typeface="Arial Rounded MT Bold" pitchFamily="34" charset="0"/>
              </a:rPr>
              <a:t>thus</a:t>
            </a:r>
            <a:r>
              <a:rPr lang="en-US" sz="2800" b="1" dirty="0">
                <a:solidFill>
                  <a:srgbClr val="FF00FF"/>
                </a:solidFill>
                <a:latin typeface="Arial Rounded MT Bold" pitchFamily="34" charset="0"/>
              </a:rPr>
              <a:t> </a:t>
            </a:r>
            <a:r>
              <a:rPr lang="en-US" sz="2800" b="1" dirty="0">
                <a:solidFill>
                  <a:schemeClr val="accent5"/>
                </a:solidFill>
                <a:latin typeface="Arial Rounded MT Bold" pitchFamily="34" charset="0"/>
              </a:rPr>
              <a:t>finalizing the fulfillment thereof,  </a:t>
            </a:r>
            <a:r>
              <a:rPr lang="en-US" sz="2800" b="1" dirty="0">
                <a:solidFill>
                  <a:schemeClr val="accent4">
                    <a:lumMod val="50000"/>
                  </a:schemeClr>
                </a:solidFill>
                <a:latin typeface="Arial Rounded MT Bold" pitchFamily="34" charset="0"/>
              </a:rPr>
              <a:t>will only be realized in the Kingdom.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In this account …</a:t>
            </a:r>
          </a:p>
        </p:txBody>
      </p:sp>
      <p:sp>
        <p:nvSpPr>
          <p:cNvPr id="12" name="TextBox 11"/>
          <p:cNvSpPr txBox="1"/>
          <p:nvPr/>
        </p:nvSpPr>
        <p:spPr>
          <a:xfrm>
            <a:off x="5410200" y="1439395"/>
            <a:ext cx="3395432" cy="267765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b)  Therefore, the day and date of the Last Supper was not the Passover meal </a:t>
            </a:r>
            <a:br>
              <a:rPr lang="en-US" sz="2800" b="1" dirty="0">
                <a:solidFill>
                  <a:schemeClr val="accent4">
                    <a:lumMod val="50000"/>
                  </a:schemeClr>
                </a:solidFill>
                <a:latin typeface="Arial Rounded MT Bold" pitchFamily="34" charset="0"/>
              </a:rPr>
            </a:br>
            <a:r>
              <a:rPr lang="en-US" sz="2800" b="1" dirty="0">
                <a:solidFill>
                  <a:schemeClr val="accent4">
                    <a:lumMod val="50000"/>
                  </a:schemeClr>
                </a:solidFill>
                <a:latin typeface="Arial Rounded MT Bold" pitchFamily="34" charset="0"/>
              </a:rPr>
              <a:t>on Abib 14.</a:t>
            </a:r>
          </a:p>
        </p:txBody>
      </p:sp>
      <p:sp>
        <p:nvSpPr>
          <p:cNvPr id="2" name="Cloud 1">
            <a:extLst>
              <a:ext uri="{FF2B5EF4-FFF2-40B4-BE49-F238E27FC236}">
                <a16:creationId xmlns:a16="http://schemas.microsoft.com/office/drawing/2014/main" id="{397011D8-A900-4E9F-447F-3E3BFFC5D317}"/>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a:extLst>
              <a:ext uri="{FF2B5EF4-FFF2-40B4-BE49-F238E27FC236}">
                <a16:creationId xmlns:a16="http://schemas.microsoft.com/office/drawing/2014/main" id="{27C7A1D4-6D7E-90CC-AD24-10E32253104E}"/>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84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71</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3</a:t>
            </a:r>
            <a:r>
              <a:rPr lang="en-US" sz="4800" b="1" baseline="30000" dirty="0">
                <a:ln/>
                <a:solidFill>
                  <a:schemeClr val="accent3"/>
                </a:solidFill>
              </a:rPr>
              <a:t>rd</a:t>
            </a:r>
            <a:r>
              <a:rPr lang="en-US" sz="4800" b="1" dirty="0">
                <a:ln/>
                <a:solidFill>
                  <a:schemeClr val="accent3"/>
                </a:solidFill>
              </a:rPr>
              <a:t> Witness for Study</a:t>
            </a:r>
          </a:p>
          <a:p>
            <a:pPr algn="ctr"/>
            <a:r>
              <a:rPr lang="en-US" sz="4800" b="1" dirty="0">
                <a:ln/>
                <a:solidFill>
                  <a:schemeClr val="accent3"/>
                </a:solidFill>
              </a:rPr>
              <a:t>o</a:t>
            </a:r>
            <a:r>
              <a:rPr lang="en-US" sz="4800" b="1" cap="none" spc="0" dirty="0">
                <a:ln/>
                <a:solidFill>
                  <a:schemeClr val="accent3"/>
                </a:solidFill>
                <a:effectLst/>
              </a:rPr>
              <a:t>n the “day” and “date”</a:t>
            </a:r>
          </a:p>
        </p:txBody>
      </p:sp>
      <p:sp>
        <p:nvSpPr>
          <p:cNvPr id="6" name="Rectangle 5"/>
          <p:cNvSpPr/>
          <p:nvPr/>
        </p:nvSpPr>
        <p:spPr>
          <a:xfrm>
            <a:off x="3352799" y="2161402"/>
            <a:ext cx="5181599"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8C4C64"/>
                </a:solidFill>
                <a:effectLst>
                  <a:outerShdw blurRad="50800" dist="39000" dir="5460000" algn="tl">
                    <a:srgbClr val="000000">
                      <a:alpha val="38000"/>
                    </a:srgbClr>
                  </a:outerShdw>
                </a:effectLst>
              </a:rPr>
              <a:t>#3  A Special     </a:t>
            </a:r>
            <a:br>
              <a:rPr lang="en-US" sz="5400" b="1" dirty="0">
                <a:ln w="11430"/>
                <a:solidFill>
                  <a:srgbClr val="8C4C64"/>
                </a:solidFill>
                <a:effectLst>
                  <a:outerShdw blurRad="50800" dist="39000" dir="5460000" algn="tl">
                    <a:srgbClr val="000000">
                      <a:alpha val="38000"/>
                    </a:srgbClr>
                  </a:outerShdw>
                </a:effectLst>
              </a:rPr>
            </a:br>
            <a:r>
              <a:rPr lang="en-US" sz="5400" b="1" dirty="0">
                <a:ln w="11430"/>
                <a:solidFill>
                  <a:srgbClr val="8C4C64"/>
                </a:solidFill>
                <a:effectLst>
                  <a:outerShdw blurRad="50800" dist="39000" dir="5460000" algn="tl">
                    <a:srgbClr val="000000">
                      <a:alpha val="38000"/>
                    </a:srgbClr>
                  </a:outerShdw>
                </a:effectLst>
              </a:rPr>
              <a:t>      Meal</a:t>
            </a:r>
            <a:endParaRPr lang="en-US" sz="1400" b="1" dirty="0">
              <a:ln w="11430"/>
              <a:solidFill>
                <a:srgbClr val="8C4C64"/>
              </a:solidFill>
              <a:effectLst>
                <a:outerShdw blurRad="50800" dist="39000" dir="5460000" algn="tl">
                  <a:srgbClr val="000000">
                    <a:alpha val="38000"/>
                  </a:srgbClr>
                </a:outerShdw>
              </a:effectLst>
            </a:endParaRPr>
          </a:p>
        </p:txBody>
      </p:sp>
      <p:sp>
        <p:nvSpPr>
          <p:cNvPr id="7" name="Content Placeholder 2"/>
          <p:cNvSpPr txBox="1">
            <a:spLocks/>
          </p:cNvSpPr>
          <p:nvPr/>
        </p:nvSpPr>
        <p:spPr>
          <a:xfrm>
            <a:off x="3092766" y="4101546"/>
            <a:ext cx="5441633" cy="2200693"/>
          </a:xfrm>
          <a:prstGeom prst="rect">
            <a:avLst/>
          </a:prstGeom>
          <a:blipFill>
            <a:blip r:embed="rId4"/>
            <a:stretch>
              <a:fillRect/>
            </a:stretch>
          </a:blipFill>
          <a:ln w="57150">
            <a:solidFill>
              <a:schemeClr val="accent4">
                <a:lumMod val="60000"/>
                <a:lumOff val="40000"/>
              </a:schemeClr>
            </a:solidFill>
          </a:ln>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Could the last gathering of </a:t>
            </a:r>
            <a:r>
              <a:rPr lang="en-US" sz="3200" b="1" dirty="0">
                <a:ln w="1905"/>
                <a:solidFill>
                  <a:srgbClr val="0070C0"/>
                </a:solidFill>
                <a:effectLst>
                  <a:innerShdw blurRad="69850" dist="43180" dir="5400000">
                    <a:srgbClr val="000000">
                      <a:alpha val="65000"/>
                    </a:srgbClr>
                  </a:innerShdw>
                </a:effectLst>
                <a:latin typeface="Comic Sans MS" pitchFamily="66" charset="0"/>
              </a:rPr>
              <a:t>Yahusha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and His disciples have been a special preparatory meal?</a:t>
            </a:r>
          </a:p>
          <a:p>
            <a:pPr marL="45720" indent="0" algn="ctr">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
        <p:nvSpPr>
          <p:cNvPr id="5" name="Cloud 4">
            <a:extLst>
              <a:ext uri="{FF2B5EF4-FFF2-40B4-BE49-F238E27FC236}">
                <a16:creationId xmlns:a16="http://schemas.microsoft.com/office/drawing/2014/main" id="{E8A6D13B-0458-5EDF-F638-93BA9805601E}"/>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9AC89DFC-B877-F7DC-2701-EE8357827063}"/>
              </a:ext>
            </a:extLst>
          </p:cNvPr>
          <p:cNvSpPr/>
          <p:nvPr/>
        </p:nvSpPr>
        <p:spPr>
          <a:xfrm>
            <a:off x="9271000" y="609600"/>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411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1"/>
            <a:ext cx="8763000" cy="838200"/>
          </a:xfrm>
        </p:spPr>
        <p:txBody>
          <a:bodyPr/>
          <a:lstStyle/>
          <a:p>
            <a:r>
              <a:rPr lang="en-US" dirty="0"/>
              <a:t>David H Stern, Jewish Scholar</a:t>
            </a:r>
          </a:p>
        </p:txBody>
      </p:sp>
      <p:sp>
        <p:nvSpPr>
          <p:cNvPr id="3" name="Content Placeholder 2"/>
          <p:cNvSpPr>
            <a:spLocks noGrp="1"/>
          </p:cNvSpPr>
          <p:nvPr>
            <p:ph sz="quarter" idx="13"/>
          </p:nvPr>
        </p:nvSpPr>
        <p:spPr>
          <a:xfrm>
            <a:off x="381000" y="1295400"/>
            <a:ext cx="8458200" cy="5715000"/>
          </a:xfrm>
        </p:spPr>
        <p:txBody>
          <a:bodyPr>
            <a:normAutofit lnSpcReduction="10000"/>
            <a:scene3d>
              <a:camera prst="orthographicFront"/>
              <a:lightRig rig="threePt" dir="t"/>
            </a:scene3d>
            <a:sp3d extrusionH="57150">
              <a:bevelT w="38100" h="38100" prst="angle"/>
            </a:sp3d>
          </a:bodyPr>
          <a:lstStyle/>
          <a:p>
            <a:pPr marL="45720" lvl="0" indent="0">
              <a:buNone/>
            </a:pPr>
            <a:r>
              <a:rPr lang="en-US" sz="2400" b="1" dirty="0">
                <a:solidFill>
                  <a:srgbClr val="0070C0"/>
                </a:solidFill>
              </a:rPr>
              <a:t>David H Stern writes about the Last Supper meal:</a:t>
            </a:r>
          </a:p>
          <a:p>
            <a:pPr marL="45720" lvl="0" indent="0">
              <a:buNone/>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Last Supper is considered </a:t>
            </a:r>
            <a:r>
              <a:rPr lang="en-US" sz="2800" b="1" dirty="0">
                <a:ln w="1905"/>
                <a:solidFill>
                  <a:srgbClr val="C00000"/>
                </a:solidFill>
                <a:effectLst>
                  <a:innerShdw blurRad="69850" dist="43180" dir="5400000">
                    <a:srgbClr val="000000">
                      <a:alpha val="65000"/>
                    </a:srgbClr>
                  </a:innerShdw>
                </a:effectLst>
              </a:rPr>
              <a:t>by most scholars to have been a Passover meal or </a:t>
            </a:r>
            <a:r>
              <a:rPr lang="en-US" sz="2800" b="1" i="1" dirty="0">
                <a:ln w="1905"/>
                <a:solidFill>
                  <a:srgbClr val="C00000"/>
                </a:solidFill>
                <a:effectLst>
                  <a:innerShdw blurRad="69850" dist="43180" dir="5400000">
                    <a:srgbClr val="000000">
                      <a:alpha val="65000"/>
                    </a:srgbClr>
                  </a:innerShdw>
                </a:effectLst>
              </a:rPr>
              <a:t>Seder</a:t>
            </a:r>
            <a:r>
              <a:rPr lang="en-US" sz="2800" b="1" dirty="0">
                <a:ln w="1905"/>
                <a:solidFill>
                  <a:srgbClr val="C00000"/>
                </a:solidFill>
                <a:effectLst>
                  <a:innerShdw blurRad="69850" dist="43180" dir="5400000">
                    <a:srgbClr val="000000">
                      <a:alpha val="65000"/>
                    </a:srgbClr>
                  </a:innerShdw>
                </a:effectLst>
              </a:rPr>
              <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Many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Pesach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themes are deepened, reinforced and given new levels of meaning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 events in the life of </a:t>
            </a:r>
            <a:r>
              <a:rPr 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Yeshua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Messiah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by his words on this night.  </a:t>
            </a:r>
          </a:p>
          <a:p>
            <a:pPr marL="45720" lvl="0" indent="0">
              <a:buNone/>
            </a:pPr>
            <a:r>
              <a:rPr lang="en-US" sz="2800" b="1" dirty="0">
                <a:solidFill>
                  <a:schemeClr val="tx1"/>
                </a:solidFill>
              </a:rPr>
              <a:t>“However, Joseph </a:t>
            </a:r>
            <a:r>
              <a:rPr lang="en-US" sz="2800" b="1" dirty="0" err="1">
                <a:solidFill>
                  <a:schemeClr val="tx1"/>
                </a:solidFill>
              </a:rPr>
              <a:t>Shulam</a:t>
            </a:r>
            <a:r>
              <a:rPr lang="en-US" sz="2800" b="1" dirty="0">
                <a:solidFill>
                  <a:schemeClr val="tx1"/>
                </a:solidFill>
              </a:rPr>
              <a:t> has suggested that </a:t>
            </a:r>
            <a:br>
              <a:rPr lang="en-US" sz="2800" b="1" dirty="0">
                <a:solidFill>
                  <a:schemeClr val="tx1"/>
                </a:solidFill>
              </a:rPr>
            </a:br>
            <a:r>
              <a:rPr lang="en-US" sz="2800" b="1" dirty="0">
                <a:solidFill>
                  <a:schemeClr val="tx1"/>
                </a:solidFill>
              </a:rPr>
              <a:t>it </a:t>
            </a:r>
            <a:r>
              <a:rPr lang="en-US" sz="2800" dirty="0">
                <a:solidFill>
                  <a:schemeClr val="tx1"/>
                </a:solidFill>
              </a:rPr>
              <a:t>may not have been the </a:t>
            </a:r>
            <a:r>
              <a:rPr lang="en-US" sz="2800" i="1" dirty="0">
                <a:solidFill>
                  <a:schemeClr val="tx1"/>
                </a:solidFill>
              </a:rPr>
              <a:t>Seder</a:t>
            </a:r>
            <a:r>
              <a:rPr lang="en-US" sz="2800" dirty="0">
                <a:solidFill>
                  <a:schemeClr val="tx1"/>
                </a:solidFill>
              </a:rPr>
              <a:t> but </a:t>
            </a:r>
            <a:r>
              <a:rPr lang="en-US" sz="2800" b="1" dirty="0">
                <a:solidFill>
                  <a:srgbClr val="0070C0"/>
                </a:solidFill>
              </a:rPr>
              <a:t>a </a:t>
            </a:r>
            <a:r>
              <a:rPr lang="en-US" sz="2800" b="1" i="1" dirty="0" err="1">
                <a:solidFill>
                  <a:srgbClr val="0070C0"/>
                </a:solidFill>
              </a:rPr>
              <a:t>se'udat</a:t>
            </a:r>
            <a:r>
              <a:rPr lang="en-US" sz="2800" b="1" i="1" dirty="0">
                <a:solidFill>
                  <a:srgbClr val="0070C0"/>
                </a:solidFill>
              </a:rPr>
              <a:t>-mitzvah</a:t>
            </a:r>
            <a:r>
              <a:rPr lang="en-US" sz="2800" b="1" dirty="0">
                <a:solidFill>
                  <a:srgbClr val="0070C0"/>
                </a:solidFill>
              </a:rPr>
              <a:t>, the celebratory banquet accompanying performance of a commandment such as a wedding or </a:t>
            </a:r>
            <a:r>
              <a:rPr lang="en-US" sz="2800" b="1" i="1" dirty="0" err="1">
                <a:solidFill>
                  <a:srgbClr val="0070C0"/>
                </a:solidFill>
              </a:rPr>
              <a:t>b'rit-milah</a:t>
            </a:r>
            <a:r>
              <a:rPr lang="en-US" sz="2800" b="1" dirty="0">
                <a:solidFill>
                  <a:srgbClr val="0070C0"/>
                </a:solidFill>
              </a:rPr>
              <a:t>.” </a:t>
            </a:r>
            <a:br>
              <a:rPr lang="en-US" b="1" dirty="0">
                <a:solidFill>
                  <a:srgbClr val="0070C0"/>
                </a:solidFill>
              </a:rPr>
            </a:br>
            <a:endParaRPr lang="en-US" b="1"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72</a:t>
            </a:fld>
            <a:endParaRPr lang="en-US"/>
          </a:p>
        </p:txBody>
      </p:sp>
      <p:sp>
        <p:nvSpPr>
          <p:cNvPr id="6" name="Sun 5">
            <a:extLst>
              <a:ext uri="{FF2B5EF4-FFF2-40B4-BE49-F238E27FC236}">
                <a16:creationId xmlns:a16="http://schemas.microsoft.com/office/drawing/2014/main" id="{A08EDCC5-718B-F71A-E4C2-297BE2DB9F09}"/>
              </a:ext>
            </a:extLst>
          </p:cNvPr>
          <p:cNvSpPr/>
          <p:nvPr/>
        </p:nvSpPr>
        <p:spPr>
          <a:xfrm>
            <a:off x="8559800" y="60207"/>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93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t>Here is the background </a:t>
            </a:r>
            <a:br>
              <a:rPr lang="en-US" dirty="0"/>
            </a:br>
            <a:r>
              <a:rPr lang="en-US" dirty="0"/>
              <a:t>for his argument … </a:t>
            </a:r>
            <a:br>
              <a:rPr lang="en-US" dirty="0"/>
            </a:br>
            <a:endParaRPr lang="en-US" dirty="0"/>
          </a:p>
        </p:txBody>
      </p:sp>
      <p:sp>
        <p:nvSpPr>
          <p:cNvPr id="3" name="Content Placeholder 2"/>
          <p:cNvSpPr>
            <a:spLocks noGrp="1"/>
          </p:cNvSpPr>
          <p:nvPr>
            <p:ph sz="quarter" idx="13"/>
          </p:nvPr>
        </p:nvSpPr>
        <p:spPr>
          <a:xfrm>
            <a:off x="381000" y="1524000"/>
            <a:ext cx="8458200" cy="5181600"/>
          </a:xfrm>
        </p:spPr>
        <p:txBody>
          <a:bodyPr>
            <a:normAutofit/>
            <a:scene3d>
              <a:camera prst="orthographicFront"/>
              <a:lightRig rig="threePt" dir="t"/>
            </a:scene3d>
            <a:sp3d extrusionH="57150">
              <a:bevelT w="38100" h="38100" prst="angle"/>
            </a:sp3d>
          </a:bodyPr>
          <a:lstStyle/>
          <a:p>
            <a:pPr marL="45720" lvl="0" indent="0">
              <a:buNone/>
            </a:pPr>
            <a:r>
              <a:rPr lang="en-US" b="1" dirty="0">
                <a:solidFill>
                  <a:srgbClr val="C00000"/>
                </a:solidFill>
              </a:rPr>
              <a:t>“When a rabbi and his students finish studying a tractate </a:t>
            </a:r>
            <a:br>
              <a:rPr lang="en-US" b="1" dirty="0">
                <a:solidFill>
                  <a:srgbClr val="C00000"/>
                </a:solidFill>
              </a:rPr>
            </a:br>
            <a:r>
              <a:rPr lang="en-US" b="1" dirty="0">
                <a:solidFill>
                  <a:srgbClr val="C00000"/>
                </a:solidFill>
              </a:rPr>
              <a:t>of the Talmud [!], they celebrate with a </a:t>
            </a:r>
            <a:r>
              <a:rPr lang="en-US" b="1" i="1" dirty="0" err="1">
                <a:solidFill>
                  <a:srgbClr val="C00000"/>
                </a:solidFill>
              </a:rPr>
              <a:t>se'udat</a:t>
            </a:r>
            <a:r>
              <a:rPr lang="en-US" b="1" i="1" dirty="0">
                <a:solidFill>
                  <a:srgbClr val="C00000"/>
                </a:solidFill>
              </a:rPr>
              <a:t>-mitzvah</a:t>
            </a:r>
            <a:r>
              <a:rPr lang="en-US" b="1" dirty="0">
                <a:solidFill>
                  <a:srgbClr val="C00000"/>
                </a:solidFill>
              </a:rPr>
              <a:t> </a:t>
            </a:r>
            <a:br>
              <a:rPr lang="en-US" b="1" dirty="0">
                <a:solidFill>
                  <a:srgbClr val="C00000"/>
                </a:solidFill>
              </a:rPr>
            </a:br>
            <a:r>
              <a:rPr lang="en-US" b="1" dirty="0"/>
              <a:t>(also called a 'banquet of completion,' i.e., </a:t>
            </a:r>
            <a:r>
              <a:rPr lang="en-US" b="1" dirty="0">
                <a:solidFill>
                  <a:srgbClr val="C00000"/>
                </a:solidFill>
              </a:rPr>
              <a:t>g</a:t>
            </a:r>
            <a:r>
              <a:rPr lang="en-US" b="1" u="sng" dirty="0">
                <a:solidFill>
                  <a:srgbClr val="C00000"/>
                </a:solidFill>
              </a:rPr>
              <a:t>raduation</a:t>
            </a:r>
            <a:r>
              <a:rPr lang="en-US" b="1" dirty="0"/>
              <a:t>).  </a:t>
            </a:r>
          </a:p>
          <a:p>
            <a:pPr marL="45720" lvl="0" indent="0">
              <a:buNone/>
            </a:pPr>
            <a:r>
              <a:rPr lang="en-US" b="1" dirty="0">
                <a:solidFill>
                  <a:srgbClr val="7030A0"/>
                </a:solidFill>
              </a:rPr>
              <a:t>The Fast of the Firstborn, expressing gratitude for the saving of Israel's firstborn sons from the tenth plague, has been </a:t>
            </a:r>
            <a:r>
              <a:rPr lang="en-US" b="1" dirty="0">
                <a:ln w="1905"/>
                <a:solidFill>
                  <a:srgbClr val="00B0F0"/>
                </a:solidFill>
                <a:effectLst>
                  <a:innerShdw blurRad="69850" dist="43180" dir="5400000">
                    <a:srgbClr val="000000">
                      <a:alpha val="65000"/>
                    </a:srgbClr>
                  </a:innerShdw>
                </a:effectLst>
              </a:rPr>
              <a:t>prescribed for the day before </a:t>
            </a:r>
            <a:r>
              <a:rPr lang="en-US" b="1" i="1" dirty="0">
                <a:ln w="1905"/>
                <a:solidFill>
                  <a:srgbClr val="00B0F0"/>
                </a:solidFill>
                <a:effectLst>
                  <a:innerShdw blurRad="69850" dist="43180" dir="5400000">
                    <a:srgbClr val="000000">
                      <a:alpha val="65000"/>
                    </a:srgbClr>
                  </a:innerShdw>
                </a:effectLst>
              </a:rPr>
              <a:t>Pesach</a:t>
            </a:r>
            <a:r>
              <a:rPr lang="en-US" b="1" dirty="0">
                <a:ln w="1905"/>
                <a:solidFill>
                  <a:srgbClr val="00B0F0"/>
                </a:solidFill>
                <a:effectLst>
                  <a:innerShdw blurRad="69850" dist="43180" dir="5400000">
                    <a:srgbClr val="000000">
                      <a:alpha val="65000"/>
                    </a:srgbClr>
                  </a:innerShdw>
                </a:effectLst>
              </a:rPr>
              <a:t>, Nisan 14</a:t>
            </a:r>
            <a:r>
              <a:rPr lang="en-US" b="1" dirty="0"/>
              <a:t> </a:t>
            </a:r>
            <a:r>
              <a:rPr lang="en-US" sz="1800" dirty="0"/>
              <a:t>[he’s referring </a:t>
            </a:r>
            <a:br>
              <a:rPr lang="en-US" sz="1800" dirty="0"/>
            </a:br>
            <a:r>
              <a:rPr lang="en-US" sz="1800" dirty="0"/>
              <a:t>to the sunset of Nisan 13]</a:t>
            </a:r>
            <a:r>
              <a:rPr lang="en-US" b="1" dirty="0"/>
              <a:t>, </a:t>
            </a:r>
            <a:r>
              <a:rPr lang="en-US" b="1" dirty="0">
                <a:solidFill>
                  <a:srgbClr val="7030A0"/>
                </a:solidFill>
              </a:rPr>
              <a:t>at least since </a:t>
            </a:r>
            <a:r>
              <a:rPr lang="en-US" b="1" dirty="0" err="1">
                <a:solidFill>
                  <a:srgbClr val="7030A0"/>
                </a:solidFill>
              </a:rPr>
              <a:t>Mishnaic</a:t>
            </a:r>
            <a:r>
              <a:rPr lang="en-US" b="1" dirty="0">
                <a:solidFill>
                  <a:srgbClr val="7030A0"/>
                </a:solidFill>
              </a:rPr>
              <a:t> times. </a:t>
            </a:r>
            <a:r>
              <a:rPr lang="en-US" b="1" dirty="0"/>
              <a:t> </a:t>
            </a:r>
          </a:p>
          <a:p>
            <a:pPr marL="45720" lvl="0" indent="0">
              <a:buNone/>
            </a:pPr>
            <a:r>
              <a:rPr lang="en-US" b="1" u="sng" dirty="0">
                <a:ln w="1905"/>
                <a:solidFill>
                  <a:schemeClr val="tx1"/>
                </a:solidFill>
                <a:effectLst>
                  <a:innerShdw blurRad="69850" dist="43180" dir="5400000">
                    <a:srgbClr val="000000">
                      <a:alpha val="65000"/>
                    </a:srgbClr>
                  </a:innerShdw>
                </a:effectLst>
              </a:rPr>
              <a:t>When it is necessar</a:t>
            </a:r>
            <a:r>
              <a:rPr lang="en-US" b="1" dirty="0">
                <a:ln w="1905"/>
                <a:solidFill>
                  <a:schemeClr val="tx1"/>
                </a:solidFill>
                <a:effectLst>
                  <a:innerShdw blurRad="69850" dist="43180" dir="5400000">
                    <a:srgbClr val="000000">
                      <a:alpha val="65000"/>
                    </a:srgbClr>
                  </a:innerShdw>
                </a:effectLst>
              </a:rPr>
              <a:t>y </a:t>
            </a:r>
            <a:r>
              <a:rPr lang="en-US" b="1" u="sng" dirty="0">
                <a:ln w="1905"/>
                <a:solidFill>
                  <a:schemeClr val="tx1"/>
                </a:solidFill>
                <a:effectLst>
                  <a:innerShdw blurRad="69850" dist="43180" dir="5400000">
                    <a:srgbClr val="000000">
                      <a:alpha val="65000"/>
                    </a:srgbClr>
                  </a:innerShdw>
                </a:effectLst>
              </a:rPr>
              <a:t>to eat a </a:t>
            </a:r>
            <a:r>
              <a:rPr lang="en-US" b="1" i="1" u="sng" dirty="0" err="1">
                <a:ln w="1905"/>
                <a:solidFill>
                  <a:schemeClr val="tx1"/>
                </a:solidFill>
                <a:effectLst>
                  <a:innerShdw blurRad="69850" dist="43180" dir="5400000">
                    <a:srgbClr val="000000">
                      <a:alpha val="65000"/>
                    </a:srgbClr>
                  </a:innerShdw>
                </a:effectLst>
              </a:rPr>
              <a:t>se'udat</a:t>
            </a:r>
            <a:r>
              <a:rPr lang="en-US" b="1" i="1" u="sng" dirty="0">
                <a:ln w="1905"/>
                <a:solidFill>
                  <a:schemeClr val="tx1"/>
                </a:solidFill>
                <a:effectLst>
                  <a:innerShdw blurRad="69850" dist="43180" dir="5400000">
                    <a:srgbClr val="000000">
                      <a:alpha val="65000"/>
                    </a:srgbClr>
                  </a:innerShdw>
                </a:effectLst>
              </a:rPr>
              <a:t>-mitzvah</a:t>
            </a:r>
            <a:r>
              <a:rPr lang="en-US" b="1" dirty="0">
                <a:ln w="1905"/>
                <a:solidFill>
                  <a:schemeClr val="tx1"/>
                </a:solidFill>
                <a:effectLst>
                  <a:innerShdw blurRad="69850" dist="43180" dir="5400000">
                    <a:srgbClr val="000000">
                      <a:alpha val="65000"/>
                    </a:srgbClr>
                  </a:innerShdw>
                </a:effectLst>
              </a:rPr>
              <a:t>, </a:t>
            </a:r>
            <a:r>
              <a:rPr lang="en-US" b="1" u="sng" dirty="0">
                <a:ln w="1905"/>
                <a:solidFill>
                  <a:schemeClr val="tx1"/>
                </a:solidFill>
                <a:effectLst>
                  <a:innerShdw blurRad="69850" dist="43180" dir="5400000">
                    <a:srgbClr val="000000">
                      <a:alpha val="65000"/>
                    </a:srgbClr>
                  </a:innerShdw>
                </a:effectLst>
              </a:rPr>
              <a:t>this takes </a:t>
            </a:r>
            <a:r>
              <a:rPr lang="en-US" b="1" dirty="0">
                <a:ln w="1905"/>
                <a:solidFill>
                  <a:schemeClr val="tx1"/>
                </a:solidFill>
                <a:effectLst>
                  <a:innerShdw blurRad="69850" dist="43180" dir="5400000">
                    <a:srgbClr val="000000">
                      <a:alpha val="65000"/>
                    </a:srgbClr>
                  </a:innerShdw>
                </a:effectLst>
              </a:rPr>
              <a:t>p</a:t>
            </a:r>
            <a:r>
              <a:rPr lang="en-US" b="1" u="sng" dirty="0">
                <a:ln w="1905"/>
                <a:solidFill>
                  <a:schemeClr val="tx1"/>
                </a:solidFill>
                <a:effectLst>
                  <a:innerShdw blurRad="69850" dist="43180" dir="5400000">
                    <a:srgbClr val="000000">
                      <a:alpha val="65000"/>
                    </a:srgbClr>
                  </a:innerShdw>
                </a:effectLst>
              </a:rPr>
              <a:t>recedence over a fast</a:t>
            </a:r>
            <a:r>
              <a:rPr lang="en-US" b="1" dirty="0">
                <a:ln w="1905"/>
                <a:solidFill>
                  <a:schemeClr val="tx1"/>
                </a:solidFill>
                <a:effectLst>
                  <a:innerShdw blurRad="69850" dist="43180" dir="5400000">
                    <a:srgbClr val="000000">
                      <a:alpha val="65000"/>
                    </a:srgbClr>
                  </a:innerShdw>
                </a:effectLst>
              </a:rPr>
              <a:t>. </a:t>
            </a:r>
            <a:r>
              <a:rPr lang="en-US" b="1" dirty="0"/>
              <a:t> </a:t>
            </a:r>
          </a:p>
          <a:p>
            <a:pPr marL="45720" lvl="0" indent="0">
              <a:buNone/>
            </a:pPr>
            <a:r>
              <a:rPr lang="en-US" b="1" u="sng" dirty="0">
                <a:solidFill>
                  <a:srgbClr val="C00000"/>
                </a:solidFill>
              </a:rPr>
              <a:t>With a modicum of foresi</a:t>
            </a:r>
            <a:r>
              <a:rPr lang="en-US" b="1" dirty="0">
                <a:solidFill>
                  <a:srgbClr val="C00000"/>
                </a:solidFill>
              </a:rPr>
              <a:t>g</a:t>
            </a:r>
            <a:r>
              <a:rPr lang="en-US" b="1" u="sng" dirty="0">
                <a:solidFill>
                  <a:srgbClr val="C00000"/>
                </a:solidFill>
              </a:rPr>
              <a:t>ht a rabbi can</a:t>
            </a:r>
            <a:r>
              <a:rPr lang="en-US" b="1" dirty="0">
                <a:solidFill>
                  <a:srgbClr val="C00000"/>
                </a:solidFill>
              </a:rPr>
              <a:t> p</a:t>
            </a:r>
            <a:r>
              <a:rPr lang="en-US" b="1" u="sng" dirty="0">
                <a:solidFill>
                  <a:srgbClr val="C00000"/>
                </a:solidFill>
              </a:rPr>
              <a:t>lan to com</a:t>
            </a:r>
            <a:r>
              <a:rPr lang="en-US" b="1" dirty="0">
                <a:solidFill>
                  <a:srgbClr val="C00000"/>
                </a:solidFill>
              </a:rPr>
              <a:t>p</a:t>
            </a:r>
            <a:r>
              <a:rPr lang="en-US" b="1" u="sng" dirty="0">
                <a:solidFill>
                  <a:srgbClr val="C00000"/>
                </a:solidFill>
              </a:rPr>
              <a:t>lete </a:t>
            </a:r>
            <a:br>
              <a:rPr lang="en-US" b="1" u="sng" dirty="0">
                <a:solidFill>
                  <a:srgbClr val="C00000"/>
                </a:solidFill>
              </a:rPr>
            </a:br>
            <a:r>
              <a:rPr lang="en-US" b="1" u="sng" dirty="0">
                <a:solidFill>
                  <a:srgbClr val="C00000"/>
                </a:solidFill>
              </a:rPr>
              <a:t>a tractate on Nisan 14</a:t>
            </a:r>
            <a:r>
              <a:rPr lang="en-US" b="1" dirty="0">
                <a:solidFill>
                  <a:srgbClr val="C00000"/>
                </a:solidFill>
              </a:rPr>
              <a:t> </a:t>
            </a:r>
            <a:r>
              <a:rPr lang="en-US" b="1" u="sng" dirty="0">
                <a:solidFill>
                  <a:srgbClr val="C00000"/>
                </a:solidFill>
              </a:rPr>
              <a:t>and thus avoid havin</a:t>
            </a:r>
            <a:r>
              <a:rPr lang="en-US" b="1" dirty="0">
                <a:solidFill>
                  <a:srgbClr val="C00000"/>
                </a:solidFill>
              </a:rPr>
              <a:t>g </a:t>
            </a:r>
            <a:r>
              <a:rPr lang="en-US" b="1" u="sng" dirty="0">
                <a:solidFill>
                  <a:srgbClr val="C00000"/>
                </a:solidFill>
              </a:rPr>
              <a:t>to fast</a:t>
            </a:r>
            <a:r>
              <a:rPr lang="en-US" b="1" dirty="0">
                <a:solidFill>
                  <a:srgbClr val="C00000"/>
                </a:solidFill>
              </a:rPr>
              <a:t>; </a:t>
            </a:r>
            <a:br>
              <a:rPr lang="en-US" b="1" dirty="0">
                <a:solidFill>
                  <a:srgbClr val="C00000"/>
                </a:solidFill>
              </a:rPr>
            </a:br>
            <a:r>
              <a:rPr lang="en-US" b="1" dirty="0">
                <a:solidFill>
                  <a:srgbClr val="0070C0"/>
                </a:solidFill>
              </a:rPr>
              <a:t>doing so is not construed as cheating, and in fact it </a:t>
            </a:r>
            <a:br>
              <a:rPr lang="en-US" b="1" dirty="0">
                <a:solidFill>
                  <a:srgbClr val="0070C0"/>
                </a:solidFill>
              </a:rPr>
            </a:br>
            <a:r>
              <a:rPr lang="en-US" b="1" dirty="0">
                <a:solidFill>
                  <a:srgbClr val="0070C0"/>
                </a:solidFill>
              </a:rPr>
              <a:t>has become the custom.” </a:t>
            </a:r>
            <a:br>
              <a:rPr lang="en-US" b="1" dirty="0">
                <a:solidFill>
                  <a:srgbClr val="0070C0"/>
                </a:solidFill>
              </a:rPr>
            </a:br>
            <a:endParaRPr lang="en-US" b="1"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73</a:t>
            </a:fld>
            <a:endParaRPr lang="en-US"/>
          </a:p>
        </p:txBody>
      </p:sp>
      <p:pic>
        <p:nvPicPr>
          <p:cNvPr id="6"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0832" y="5334000"/>
            <a:ext cx="1075968" cy="14561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6248400"/>
            <a:ext cx="6934200" cy="461665"/>
          </a:xfrm>
          <a:prstGeom prst="rect">
            <a:avLst/>
          </a:prstGeom>
          <a:solidFill>
            <a:schemeClr val="accent4">
              <a:lumMod val="20000"/>
              <a:lumOff val="80000"/>
            </a:schemeClr>
          </a:solidFill>
          <a:effectLst>
            <a:softEdge rad="127000"/>
          </a:effectLst>
        </p:spPr>
        <p:txBody>
          <a:bodyPr wrap="square" lIns="91440" tIns="45720" rIns="91440" bIns="45720">
            <a:spAutoFit/>
            <a:scene3d>
              <a:camera prst="orthographicFront"/>
              <a:lightRig rig="threePt" dir="t"/>
            </a:scene3d>
            <a:sp3d extrusionH="57150">
              <a:bevelT w="38100" h="38100"/>
            </a:sp3d>
          </a:bodyPr>
          <a:lstStyle/>
          <a:p>
            <a:pPr algn="ct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0070C0"/>
                  </a:glow>
                  <a:innerShdw blurRad="69850" dist="43180" dir="5400000">
                    <a:srgbClr val="000000">
                      <a:alpha val="65000"/>
                    </a:srgbClr>
                  </a:innerShdw>
                </a:effectLst>
              </a:rPr>
              <a:t>Would that be like making up your own rules?</a:t>
            </a:r>
          </a:p>
        </p:txBody>
      </p:sp>
      <p:sp>
        <p:nvSpPr>
          <p:cNvPr id="8" name="Cloud 7">
            <a:extLst>
              <a:ext uri="{FF2B5EF4-FFF2-40B4-BE49-F238E27FC236}">
                <a16:creationId xmlns:a16="http://schemas.microsoft.com/office/drawing/2014/main" id="{DAF11815-D909-8686-1CA6-3BA7CEB72476}"/>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a:extLst>
              <a:ext uri="{FF2B5EF4-FFF2-40B4-BE49-F238E27FC236}">
                <a16:creationId xmlns:a16="http://schemas.microsoft.com/office/drawing/2014/main" id="{3E276421-3452-E0E7-40DC-937515F06AE4}"/>
              </a:ext>
            </a:extLst>
          </p:cNvPr>
          <p:cNvSpPr/>
          <p:nvPr/>
        </p:nvSpPr>
        <p:spPr>
          <a:xfrm>
            <a:off x="8559800" y="762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251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250"/>
                                        <p:tgtEl>
                                          <p:spTgt spid="4">
                                            <p:txEl>
                                              <p:pRg st="0" end="0"/>
                                            </p:txEl>
                                          </p:spTgt>
                                        </p:tgtEl>
                                      </p:cBhvr>
                                    </p:animEffect>
                                  </p:childTnLst>
                                </p:cTn>
                              </p:par>
                            </p:childTnLst>
                          </p:cTn>
                        </p:par>
                        <p:par>
                          <p:cTn id="8" fill="hold">
                            <p:stCondLst>
                              <p:cond delay="125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838200"/>
          </a:xfrm>
        </p:spPr>
        <p:txBody>
          <a:bodyPr/>
          <a:lstStyle/>
          <a:p>
            <a:r>
              <a:rPr lang="en-US" dirty="0"/>
              <a:t>Stern’s Quote Continues</a:t>
            </a:r>
            <a:br>
              <a:rPr lang="en-US" dirty="0"/>
            </a:br>
            <a:endParaRPr lang="en-US" dirty="0"/>
          </a:p>
        </p:txBody>
      </p:sp>
      <p:sp>
        <p:nvSpPr>
          <p:cNvPr id="3" name="Content Placeholder 2"/>
          <p:cNvSpPr>
            <a:spLocks noGrp="1"/>
          </p:cNvSpPr>
          <p:nvPr>
            <p:ph sz="quarter" idx="13"/>
          </p:nvPr>
        </p:nvSpPr>
        <p:spPr>
          <a:xfrm>
            <a:off x="381000" y="762000"/>
            <a:ext cx="8458200" cy="5943600"/>
          </a:xfrm>
        </p:spPr>
        <p:txBody>
          <a:bodyPr>
            <a:normAutofit/>
            <a:scene3d>
              <a:camera prst="orthographicFront"/>
              <a:lightRig rig="threePt" dir="t"/>
            </a:scene3d>
            <a:sp3d extrusionH="57150">
              <a:bevelT w="38100" h="38100" prst="angle"/>
            </a:sp3d>
          </a:bodyPr>
          <a:lstStyle/>
          <a:p>
            <a:pPr marL="45720" indent="0">
              <a:buNone/>
            </a:pPr>
            <a:r>
              <a:rPr lang="en-US" sz="2400" b="1" dirty="0">
                <a:solidFill>
                  <a:srgbClr val="7030A0"/>
                </a:solidFill>
              </a:rPr>
              <a:t>“The tradition of the Fast of the Firstborn dates at </a:t>
            </a:r>
            <a:br>
              <a:rPr lang="en-US" sz="2400" b="1" dirty="0">
                <a:solidFill>
                  <a:srgbClr val="7030A0"/>
                </a:solidFill>
              </a:rPr>
            </a:br>
            <a:r>
              <a:rPr lang="en-US" sz="2400" b="1" dirty="0">
                <a:solidFill>
                  <a:srgbClr val="7030A0"/>
                </a:solidFill>
              </a:rPr>
              <a:t>least from </a:t>
            </a:r>
            <a:r>
              <a:rPr lang="en-US" sz="2400" b="1" dirty="0" err="1">
                <a:solidFill>
                  <a:srgbClr val="7030A0"/>
                </a:solidFill>
              </a:rPr>
              <a:t>Mishnaic</a:t>
            </a:r>
            <a:r>
              <a:rPr lang="en-US" sz="2400" b="1" dirty="0">
                <a:solidFill>
                  <a:srgbClr val="7030A0"/>
                </a:solidFill>
              </a:rPr>
              <a:t> times. </a:t>
            </a:r>
            <a:r>
              <a:rPr lang="en-US" sz="2400" b="1" dirty="0"/>
              <a:t> </a:t>
            </a:r>
          </a:p>
          <a:p>
            <a:pPr marL="45720" indent="0">
              <a:buNone/>
            </a:pPr>
            <a:r>
              <a:rPr lang="en-US" sz="2400" b="1" dirty="0"/>
              <a:t>But, </a:t>
            </a:r>
            <a:r>
              <a:rPr lang="en-US" sz="2400" b="1" dirty="0" err="1"/>
              <a:t>Shulam</a:t>
            </a:r>
            <a:r>
              <a:rPr lang="en-US" sz="2400" b="1" dirty="0"/>
              <a:t> reasons, </a:t>
            </a:r>
            <a:r>
              <a:rPr lang="en-US" sz="2400" b="1" dirty="0">
                <a:solidFill>
                  <a:srgbClr val="7030A0"/>
                </a:solidFill>
              </a:rPr>
              <a:t>if it goes back a couple of centuries more to the time of </a:t>
            </a:r>
            <a:r>
              <a:rPr lang="en-US" sz="2400" b="1" i="1" dirty="0" err="1">
                <a:solidFill>
                  <a:srgbClr val="0070C0"/>
                </a:solidFill>
              </a:rPr>
              <a:t>Yeshua</a:t>
            </a:r>
            <a:r>
              <a:rPr lang="en-US" sz="2400" b="1" dirty="0">
                <a:solidFill>
                  <a:srgbClr val="0070C0"/>
                </a:solidFill>
              </a:rPr>
              <a:t>, </a:t>
            </a:r>
            <a:r>
              <a:rPr lang="en-US" sz="2400" b="1" dirty="0">
                <a:solidFill>
                  <a:srgbClr val="7030A0"/>
                </a:solidFill>
              </a:rPr>
              <a:t>and if the </a:t>
            </a:r>
            <a:br>
              <a:rPr lang="en-US" sz="2400" b="1" dirty="0">
                <a:solidFill>
                  <a:srgbClr val="7030A0"/>
                </a:solidFill>
              </a:rPr>
            </a:br>
            <a:r>
              <a:rPr lang="en-US" sz="2400" b="1" i="1" dirty="0" err="1">
                <a:solidFill>
                  <a:srgbClr val="C00000"/>
                </a:solidFill>
              </a:rPr>
              <a:t>se'udat</a:t>
            </a:r>
            <a:r>
              <a:rPr lang="en-US" sz="2400" b="1" i="1" dirty="0">
                <a:solidFill>
                  <a:srgbClr val="C00000"/>
                </a:solidFill>
              </a:rPr>
              <a:t>-mitzvah</a:t>
            </a:r>
            <a:r>
              <a:rPr lang="en-US" sz="2400" b="1" dirty="0"/>
              <a:t> </a:t>
            </a:r>
            <a:r>
              <a:rPr lang="en-US" sz="2400" b="1" dirty="0">
                <a:solidFill>
                  <a:srgbClr val="7030A0"/>
                </a:solidFill>
              </a:rPr>
              <a:t>custom applied in the first century to the completing of any course of study, </a:t>
            </a:r>
            <a:r>
              <a:rPr lang="en-US" sz="2400" b="1" dirty="0">
                <a:ln w="1905"/>
                <a:solidFill>
                  <a:srgbClr val="00B0F0"/>
                </a:solidFill>
                <a:effectLst>
                  <a:innerShdw blurRad="69850" dist="43180" dir="5400000">
                    <a:srgbClr val="000000">
                      <a:alpha val="65000"/>
                    </a:srgbClr>
                  </a:innerShdw>
                </a:effectLst>
              </a:rPr>
              <a:t>then </a:t>
            </a:r>
            <a:r>
              <a:rPr lang="en-US" sz="2400" b="1" i="1" dirty="0" err="1">
                <a:ln w="1905"/>
                <a:solidFill>
                  <a:srgbClr val="00B0F0"/>
                </a:solidFill>
                <a:effectLst>
                  <a:innerShdw blurRad="69850" dist="43180" dir="5400000">
                    <a:srgbClr val="000000">
                      <a:alpha val="65000"/>
                    </a:srgbClr>
                  </a:innerShdw>
                </a:effectLst>
              </a:rPr>
              <a:t>Yeshua</a:t>
            </a:r>
            <a:r>
              <a:rPr lang="en-US" sz="2400" b="1" dirty="0">
                <a:ln w="1905"/>
                <a:solidFill>
                  <a:srgbClr val="00B0F0"/>
                </a:solidFill>
                <a:effectLst>
                  <a:innerShdw blurRad="69850" dist="43180" dir="5400000">
                    <a:srgbClr val="000000">
                      <a:alpha val="65000"/>
                    </a:srgbClr>
                  </a:innerShdw>
                </a:effectLst>
              </a:rPr>
              <a:t> might have arranged to have himself and his </a:t>
            </a:r>
            <a:r>
              <a:rPr lang="en-US" sz="2400" b="1" i="1" dirty="0" err="1">
                <a:ln w="1905"/>
                <a:solidFill>
                  <a:srgbClr val="00B0F0"/>
                </a:solidFill>
                <a:effectLst>
                  <a:innerShdw blurRad="69850" dist="43180" dir="5400000">
                    <a:srgbClr val="000000">
                      <a:alpha val="65000"/>
                    </a:srgbClr>
                  </a:innerShdw>
                </a:effectLst>
              </a:rPr>
              <a:t>talmidim</a:t>
            </a:r>
            <a:r>
              <a:rPr lang="en-US" sz="2400" b="1" dirty="0">
                <a:ln w="1905"/>
                <a:solidFill>
                  <a:srgbClr val="00B0F0"/>
                </a:solidFill>
                <a:effectLst>
                  <a:innerShdw blurRad="69850" dist="43180" dir="5400000">
                    <a:srgbClr val="000000">
                      <a:alpha val="65000"/>
                    </a:srgbClr>
                  </a:innerShdw>
                </a:effectLst>
              </a:rPr>
              <a:t> </a:t>
            </a:r>
            <a:r>
              <a:rPr lang="en-US" sz="2400" b="1" dirty="0">
                <a:ln w="1905"/>
                <a:solidFill>
                  <a:srgbClr val="0070C0"/>
                </a:solidFill>
                <a:effectLst>
                  <a:innerShdw blurRad="69850" dist="43180" dir="5400000">
                    <a:srgbClr val="000000">
                      <a:alpha val="65000"/>
                    </a:srgbClr>
                  </a:innerShdw>
                </a:effectLst>
              </a:rPr>
              <a:t>finish reading a book of the </a:t>
            </a:r>
            <a:r>
              <a:rPr lang="en-US" sz="2400" b="1" i="1" dirty="0" err="1">
                <a:ln w="1905"/>
                <a:solidFill>
                  <a:srgbClr val="0070C0"/>
                </a:solidFill>
                <a:effectLst>
                  <a:innerShdw blurRad="69850" dist="43180" dir="5400000">
                    <a:srgbClr val="000000">
                      <a:alpha val="65000"/>
                    </a:srgbClr>
                  </a:innerShdw>
                </a:effectLst>
              </a:rPr>
              <a:t>Tanakh</a:t>
            </a:r>
            <a:r>
              <a:rPr lang="en-US" sz="2400" b="1" dirty="0">
                <a:ln w="1905"/>
                <a:solidFill>
                  <a:srgbClr val="0070C0"/>
                </a:solidFill>
                <a:effectLst>
                  <a:innerShdw blurRad="69850" dist="43180" dir="5400000">
                    <a:srgbClr val="000000">
                      <a:alpha val="65000"/>
                    </a:srgbClr>
                  </a:innerShdw>
                </a:effectLst>
              </a:rPr>
              <a:t> on Nisan 14.  </a:t>
            </a:r>
            <a:r>
              <a:rPr lang="en-US" sz="2400" b="1" dirty="0"/>
              <a:t>  </a:t>
            </a:r>
          </a:p>
          <a:p>
            <a:pPr marL="45720" indent="0">
              <a:buNone/>
            </a:pPr>
            <a:r>
              <a:rPr lang="en-US" sz="2400" b="1" dirty="0">
                <a:solidFill>
                  <a:schemeClr val="tx1">
                    <a:lumMod val="85000"/>
                    <a:lumOff val="15000"/>
                  </a:schemeClr>
                </a:solidFill>
              </a:rPr>
              <a:t>Or, since </a:t>
            </a:r>
            <a:r>
              <a:rPr lang="en-US" sz="2400" b="1" i="1" dirty="0" err="1">
                <a:solidFill>
                  <a:srgbClr val="0070C0"/>
                </a:solidFill>
              </a:rPr>
              <a:t>Yeshua</a:t>
            </a:r>
            <a:r>
              <a:rPr lang="en-US" sz="2400" b="1" dirty="0">
                <a:solidFill>
                  <a:srgbClr val="0070C0"/>
                </a:solidFill>
              </a:rPr>
              <a:t> knew he was going to die, he may </a:t>
            </a:r>
            <a:br>
              <a:rPr lang="en-US" sz="2400" b="1" dirty="0">
                <a:solidFill>
                  <a:srgbClr val="0070C0"/>
                </a:solidFill>
              </a:rPr>
            </a:br>
            <a:r>
              <a:rPr lang="en-US" sz="2400" b="1" dirty="0">
                <a:solidFill>
                  <a:srgbClr val="0070C0"/>
                </a:solidFill>
              </a:rPr>
              <a:t>have regarded it as appropriate to complete his disciples' earthly "course of study" with a banquet.</a:t>
            </a:r>
            <a:r>
              <a:rPr lang="en-US" sz="2400" b="1" dirty="0"/>
              <a:t>  </a:t>
            </a:r>
          </a:p>
          <a:p>
            <a:pPr marL="45720" indent="0">
              <a:buNone/>
            </a:pPr>
            <a:r>
              <a:rPr lang="en-US" sz="2400" b="1" dirty="0">
                <a:solidFill>
                  <a:schemeClr val="tx1">
                    <a:lumMod val="85000"/>
                    <a:lumOff val="15000"/>
                  </a:schemeClr>
                </a:solidFill>
              </a:rPr>
              <a:t>This solution would also resolve the perceived </a:t>
            </a:r>
            <a:r>
              <a:rPr lang="en-US" sz="2400" b="1" u="sng" dirty="0">
                <a:ln>
                  <a:solidFill>
                    <a:srgbClr val="0000FF"/>
                  </a:solidFill>
                </a:ln>
                <a:solidFill>
                  <a:srgbClr val="FF00FF"/>
                </a:solidFill>
              </a:rPr>
              <a:t>conflict</a:t>
            </a:r>
            <a:r>
              <a:rPr lang="en-US" sz="2400" b="1" dirty="0">
                <a:solidFill>
                  <a:schemeClr val="tx1">
                    <a:lumMod val="85000"/>
                    <a:lumOff val="15000"/>
                  </a:schemeClr>
                </a:solidFill>
              </a:rPr>
              <a:t> between </a:t>
            </a:r>
            <a:r>
              <a:rPr lang="en-US" sz="2400" b="1" i="1" dirty="0" err="1">
                <a:solidFill>
                  <a:schemeClr val="tx1">
                    <a:lumMod val="85000"/>
                    <a:lumOff val="15000"/>
                  </a:schemeClr>
                </a:solidFill>
              </a:rPr>
              <a:t>Yochanan</a:t>
            </a:r>
            <a:r>
              <a:rPr lang="en-US" sz="2400" b="1" dirty="0">
                <a:solidFill>
                  <a:schemeClr val="tx1">
                    <a:lumMod val="85000"/>
                    <a:lumOff val="15000"/>
                  </a:schemeClr>
                </a:solidFill>
              </a:rPr>
              <a:t> </a:t>
            </a:r>
            <a:r>
              <a:rPr lang="en-US" sz="2000" b="1" dirty="0">
                <a:solidFill>
                  <a:schemeClr val="tx1">
                    <a:lumMod val="85000"/>
                    <a:lumOff val="15000"/>
                  </a:schemeClr>
                </a:solidFill>
              </a:rPr>
              <a:t>[John] </a:t>
            </a:r>
            <a:r>
              <a:rPr lang="en-US" sz="2400" b="1" dirty="0">
                <a:solidFill>
                  <a:schemeClr val="tx1">
                    <a:lumMod val="85000"/>
                    <a:lumOff val="15000"/>
                  </a:schemeClr>
                </a:solidFill>
              </a:rPr>
              <a:t>and the Synoptic Gospels </a:t>
            </a:r>
            <a:br>
              <a:rPr lang="en-US" sz="2400" b="1" dirty="0">
                <a:solidFill>
                  <a:schemeClr val="tx1">
                    <a:lumMod val="85000"/>
                    <a:lumOff val="15000"/>
                  </a:schemeClr>
                </a:solidFill>
              </a:rPr>
            </a:br>
            <a:r>
              <a:rPr lang="en-US" sz="2400" b="1" dirty="0">
                <a:solidFill>
                  <a:schemeClr val="tx1">
                    <a:lumMod val="85000"/>
                    <a:lumOff val="15000"/>
                  </a:schemeClr>
                </a:solidFill>
              </a:rPr>
              <a:t>over the timing of the Last Supper.”</a:t>
            </a:r>
            <a:r>
              <a:rPr lang="en-US" sz="2400" dirty="0">
                <a:solidFill>
                  <a:schemeClr val="tx1">
                    <a:lumMod val="85000"/>
                    <a:lumOff val="15000"/>
                  </a:schemeClr>
                </a:solidFill>
              </a:rPr>
              <a:t> </a:t>
            </a:r>
            <a:br>
              <a:rPr lang="en-US" sz="2400" dirty="0">
                <a:solidFill>
                  <a:schemeClr val="tx1">
                    <a:lumMod val="85000"/>
                    <a:lumOff val="15000"/>
                  </a:schemeClr>
                </a:solidFill>
              </a:rPr>
            </a:br>
            <a:r>
              <a:rPr lang="en-US" sz="2400" dirty="0"/>
              <a:t>(p. 77, </a:t>
            </a:r>
            <a:r>
              <a:rPr lang="en-US" sz="2400" b="1" i="1" dirty="0"/>
              <a:t>Jewish New Testament Commentary.</a:t>
            </a:r>
            <a:r>
              <a:rPr lang="en-US" sz="2400"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74</a:t>
            </a:fld>
            <a:endParaRPr lang="en-US"/>
          </a:p>
        </p:txBody>
      </p:sp>
      <p:sp>
        <p:nvSpPr>
          <p:cNvPr id="4" name="Curved Left Arrow 3"/>
          <p:cNvSpPr/>
          <p:nvPr/>
        </p:nvSpPr>
        <p:spPr>
          <a:xfrm>
            <a:off x="8534400" y="5257800"/>
            <a:ext cx="502920" cy="1143000"/>
          </a:xfrm>
          <a:prstGeom prst="curvedLeftArrow">
            <a:avLst>
              <a:gd name="adj1" fmla="val 25000"/>
              <a:gd name="adj2" fmla="val 74436"/>
              <a:gd name="adj3" fmla="val 37121"/>
            </a:avLst>
          </a:prstGeom>
          <a:gradFill>
            <a:gsLst>
              <a:gs pos="0">
                <a:srgbClr val="FF00FF"/>
              </a:gs>
              <a:gs pos="60000">
                <a:srgbClr val="FFFF00"/>
              </a:gs>
              <a:gs pos="83000">
                <a:srgbClr val="0000FF"/>
              </a:gs>
              <a:gs pos="100000">
                <a:schemeClr val="accent1">
                  <a:lumMod val="30000"/>
                  <a:lumOff val="70000"/>
                </a:schemeClr>
              </a:gs>
            </a:gsLst>
            <a:lin ang="5400000" scaled="1"/>
          </a:gradFill>
          <a:ln>
            <a:solidFill>
              <a:srgbClr val="9933FF"/>
            </a:solidFill>
          </a:ln>
          <a:effectLst>
            <a:glow rad="88900">
              <a:srgbClr val="00FF99"/>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6" name="Picture 10" descr="C:\Users\Rae\Desktop\Art on Desktop\white man clip art\yellow-blue smiley faces\question face yellow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7752" y="5809413"/>
            <a:ext cx="1387054" cy="10485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Cloud 7">
            <a:extLst>
              <a:ext uri="{FF2B5EF4-FFF2-40B4-BE49-F238E27FC236}">
                <a16:creationId xmlns:a16="http://schemas.microsoft.com/office/drawing/2014/main" id="{9B712F60-87F2-871B-8BE6-61F714C186C6}"/>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a:extLst>
              <a:ext uri="{FF2B5EF4-FFF2-40B4-BE49-F238E27FC236}">
                <a16:creationId xmlns:a16="http://schemas.microsoft.com/office/drawing/2014/main" id="{99228DAB-79E8-95AE-9275-9E087CCEE40E}"/>
              </a:ext>
            </a:extLst>
          </p:cNvPr>
          <p:cNvSpPr/>
          <p:nvPr/>
        </p:nvSpPr>
        <p:spPr>
          <a:xfrm>
            <a:off x="8559800" y="762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758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838200"/>
          </a:xfrm>
        </p:spPr>
        <p:txBody>
          <a:bodyPr/>
          <a:lstStyle/>
          <a:p>
            <a:r>
              <a:rPr lang="en-US" dirty="0"/>
              <a:t>From the Companion Bible </a:t>
            </a:r>
            <a:br>
              <a:rPr lang="en-US" dirty="0"/>
            </a:br>
            <a:endParaRPr lang="en-US" dirty="0"/>
          </a:p>
        </p:txBody>
      </p:sp>
      <p:sp>
        <p:nvSpPr>
          <p:cNvPr id="3" name="Content Placeholder 2"/>
          <p:cNvSpPr>
            <a:spLocks noGrp="1"/>
          </p:cNvSpPr>
          <p:nvPr>
            <p:ph sz="quarter" idx="13"/>
          </p:nvPr>
        </p:nvSpPr>
        <p:spPr>
          <a:xfrm>
            <a:off x="381000" y="914400"/>
            <a:ext cx="5410200" cy="5943600"/>
          </a:xfrm>
        </p:spPr>
        <p:txBody>
          <a:bodyPr>
            <a:normAutofit fontScale="85000" lnSpcReduction="20000"/>
            <a:scene3d>
              <a:camera prst="orthographicFront"/>
              <a:lightRig rig="threePt" dir="t"/>
            </a:scene3d>
            <a:sp3d extrusionH="57150">
              <a:bevelT w="38100" h="38100" prst="angle"/>
            </a:sp3d>
          </a:bodyPr>
          <a:lstStyle/>
          <a:p>
            <a:pPr marL="45720" indent="0">
              <a:buNone/>
            </a:pPr>
            <a:r>
              <a:rPr lang="en-US" sz="2400" b="1" dirty="0">
                <a:solidFill>
                  <a:schemeClr val="tx1">
                    <a:lumMod val="75000"/>
                    <a:lumOff val="25000"/>
                  </a:schemeClr>
                </a:solidFill>
              </a:rPr>
              <a:t>In </a:t>
            </a:r>
            <a:r>
              <a:rPr lang="en-US" sz="2400" b="1" i="1" dirty="0">
                <a:solidFill>
                  <a:schemeClr val="tx1">
                    <a:lumMod val="75000"/>
                    <a:lumOff val="25000"/>
                  </a:schemeClr>
                </a:solidFill>
              </a:rPr>
              <a:t>The Companion Bible</a:t>
            </a:r>
            <a:r>
              <a:rPr lang="en-US" sz="2400" b="1" dirty="0">
                <a:solidFill>
                  <a:schemeClr val="tx1">
                    <a:lumMod val="75000"/>
                    <a:lumOff val="25000"/>
                  </a:schemeClr>
                </a:solidFill>
              </a:rPr>
              <a:t> comment on </a:t>
            </a:r>
            <a:br>
              <a:rPr lang="en-US" sz="2400" b="1" dirty="0">
                <a:solidFill>
                  <a:schemeClr val="tx1">
                    <a:lumMod val="75000"/>
                    <a:lumOff val="25000"/>
                  </a:schemeClr>
                </a:solidFill>
              </a:rPr>
            </a:br>
            <a:r>
              <a:rPr lang="en-US" sz="2400" b="1" dirty="0">
                <a:solidFill>
                  <a:srgbClr val="0070C0"/>
                </a:solidFill>
              </a:rPr>
              <a:t>Luke 22:15, </a:t>
            </a:r>
            <a:r>
              <a:rPr lang="en-US" sz="2400" b="1" dirty="0" err="1">
                <a:solidFill>
                  <a:schemeClr val="tx1">
                    <a:lumMod val="75000"/>
                    <a:lumOff val="25000"/>
                  </a:schemeClr>
                </a:solidFill>
              </a:rPr>
              <a:t>Bullinger</a:t>
            </a:r>
            <a:r>
              <a:rPr lang="en-US" sz="2400" b="1" dirty="0">
                <a:solidFill>
                  <a:schemeClr val="tx1">
                    <a:lumMod val="75000"/>
                    <a:lumOff val="25000"/>
                  </a:schemeClr>
                </a:solidFill>
              </a:rPr>
              <a:t> states that</a:t>
            </a:r>
            <a:r>
              <a:rPr lang="en-US" sz="2400" b="1" dirty="0">
                <a:solidFill>
                  <a:schemeClr val="tx1">
                    <a:lumMod val="85000"/>
                    <a:lumOff val="15000"/>
                  </a:schemeClr>
                </a:solidFill>
              </a:rPr>
              <a:t> the Last Supper </a:t>
            </a:r>
            <a:r>
              <a:rPr lang="en-US" sz="2400" b="1" dirty="0">
                <a:solidFill>
                  <a:srgbClr val="0070C0"/>
                </a:solidFill>
              </a:rPr>
              <a:t>Yahusha</a:t>
            </a:r>
            <a:r>
              <a:rPr lang="en-US" sz="2400" b="1" dirty="0">
                <a:solidFill>
                  <a:schemeClr val="tx1">
                    <a:lumMod val="85000"/>
                    <a:lumOff val="15000"/>
                  </a:schemeClr>
                </a:solidFill>
              </a:rPr>
              <a:t> and his disciples ate was </a:t>
            </a:r>
            <a:r>
              <a:rPr lang="en-US" sz="2400" b="1" dirty="0">
                <a:solidFill>
                  <a:srgbClr val="0070C0"/>
                </a:solidFill>
              </a:rPr>
              <a:t>"not the eating of the Lamb, but the </a:t>
            </a:r>
            <a:r>
              <a:rPr lang="en-US" sz="2400" b="1" i="1" dirty="0" err="1">
                <a:solidFill>
                  <a:srgbClr val="0070C0"/>
                </a:solidFill>
              </a:rPr>
              <a:t>Chagigah</a:t>
            </a:r>
            <a:r>
              <a:rPr lang="en-US" sz="2400" b="1" dirty="0">
                <a:solidFill>
                  <a:srgbClr val="0070C0"/>
                </a:solidFill>
              </a:rPr>
              <a:t> or feast which preceded it </a:t>
            </a:r>
            <a:r>
              <a:rPr lang="en-US" sz="2400" b="1" dirty="0">
                <a:solidFill>
                  <a:schemeClr val="tx1">
                    <a:lumMod val="75000"/>
                    <a:lumOff val="25000"/>
                  </a:schemeClr>
                </a:solidFill>
              </a:rPr>
              <a:t>…" (p. 1500).  </a:t>
            </a:r>
          </a:p>
          <a:p>
            <a:pPr marL="45720" indent="0">
              <a:buNone/>
            </a:pPr>
            <a:br>
              <a:rPr lang="en-US" sz="1200" b="1" dirty="0">
                <a:solidFill>
                  <a:schemeClr val="tx1">
                    <a:lumMod val="75000"/>
                    <a:lumOff val="25000"/>
                  </a:schemeClr>
                </a:solidFill>
              </a:rPr>
            </a:br>
            <a:r>
              <a:rPr lang="en-US" sz="2400" b="1" dirty="0">
                <a:solidFill>
                  <a:schemeClr val="tx1">
                    <a:lumMod val="75000"/>
                    <a:lumOff val="25000"/>
                  </a:schemeClr>
                </a:solidFill>
              </a:rPr>
              <a:t>He goes on to explain that </a:t>
            </a:r>
            <a:r>
              <a:rPr lang="en-US" sz="2400" b="1" dirty="0">
                <a:solidFill>
                  <a:srgbClr val="C00000"/>
                </a:solidFill>
              </a:rPr>
              <a:t>"it follows, therefore, that the Lord being crucified </a:t>
            </a:r>
            <a:br>
              <a:rPr lang="en-US" sz="2400" b="1" dirty="0">
                <a:solidFill>
                  <a:srgbClr val="C00000"/>
                </a:solidFill>
              </a:rPr>
            </a:br>
            <a:r>
              <a:rPr lang="en-US" sz="2400" b="1" dirty="0">
                <a:solidFill>
                  <a:srgbClr val="C00000"/>
                </a:solidFill>
              </a:rPr>
              <a:t>on 'the preparation day' could not have eaten of the Passover lamb, which was </a:t>
            </a:r>
            <a:br>
              <a:rPr lang="en-US" sz="2400" b="1" dirty="0">
                <a:solidFill>
                  <a:srgbClr val="C00000"/>
                </a:solidFill>
              </a:rPr>
            </a:br>
            <a:r>
              <a:rPr lang="en-US" sz="2400" b="1" dirty="0">
                <a:solidFill>
                  <a:srgbClr val="C00000"/>
                </a:solidFill>
              </a:rPr>
              <a:t>not slain until the evening of the 14th of Abib (i.e. afternoon). …</a:t>
            </a:r>
          </a:p>
          <a:p>
            <a:pPr marL="45720" indent="0">
              <a:buNone/>
            </a:pPr>
            <a:endParaRPr lang="en-US" sz="1200" b="1" dirty="0">
              <a:solidFill>
                <a:srgbClr val="C00000"/>
              </a:solidFill>
            </a:endParaRPr>
          </a:p>
          <a:p>
            <a:pPr marL="45720" indent="0">
              <a:buNone/>
            </a:pP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Thus it is clear, that … no 'Passover lamb' could </a:t>
            </a:r>
            <a:b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b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have been eaten at the </a:t>
            </a:r>
            <a:b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b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'Last Supper' on the </a:t>
            </a:r>
            <a:b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b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previous evening." </a:t>
            </a:r>
            <a:b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br>
            <a:r>
              <a:rPr lang="en-US" sz="1900" dirty="0">
                <a:solidFill>
                  <a:schemeClr val="tx1">
                    <a:lumMod val="85000"/>
                    <a:lumOff val="15000"/>
                  </a:schemeClr>
                </a:solidFill>
              </a:rPr>
              <a:t>(p. 180, Appendix 156.)</a:t>
            </a:r>
          </a:p>
          <a:p>
            <a:pPr marL="45720" lvl="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75</a:t>
            </a:fld>
            <a:endParaRPr lang="en-US"/>
          </a:p>
        </p:txBody>
      </p:sp>
      <p:pic>
        <p:nvPicPr>
          <p:cNvPr id="1028" name="Picture 4" descr="C:\Users\Rae\Desktop\Companion Bibl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600" y="990600"/>
            <a:ext cx="2832987" cy="3733800"/>
          </a:xfrm>
          <a:prstGeom prst="rect">
            <a:avLst/>
          </a:prstGeom>
          <a:ln w="57150">
            <a:solidFill>
              <a:schemeClr val="accent1"/>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787096" y="4724400"/>
            <a:ext cx="4267200" cy="1828800"/>
          </a:xfrm>
          <a:prstGeom prst="cloudCallout">
            <a:avLst>
              <a:gd name="adj1" fmla="val -52851"/>
              <a:gd name="adj2" fmla="val -57212"/>
            </a:avLst>
          </a:prstGeom>
          <a:ln w="57150">
            <a:solidFill>
              <a:srgbClr val="9933FF"/>
            </a:solidFill>
          </a:ln>
          <a:effectLst>
            <a:glow rad="635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latin typeface="Comic Sans MS" pitchFamily="66" charset="0"/>
              </a:rPr>
              <a:t>Bullinger</a:t>
            </a:r>
            <a:r>
              <a:rPr lang="en-CA" sz="2800" dirty="0">
                <a:latin typeface="Comic Sans MS" pitchFamily="66" charset="0"/>
              </a:rPr>
              <a:t> knows </a:t>
            </a:r>
            <a:r>
              <a:rPr lang="en-CA" sz="2800" dirty="0">
                <a:solidFill>
                  <a:srgbClr val="0000FF"/>
                </a:solidFill>
                <a:effectLst>
                  <a:glow rad="127000">
                    <a:srgbClr val="8BF6FB"/>
                  </a:glow>
                </a:effectLst>
                <a:latin typeface="Comic Sans MS" pitchFamily="66" charset="0"/>
              </a:rPr>
              <a:t>Yahuah’s</a:t>
            </a:r>
            <a:r>
              <a:rPr lang="en-CA" sz="2800" dirty="0">
                <a:solidFill>
                  <a:srgbClr val="0000FF"/>
                </a:solidFill>
                <a:latin typeface="Comic Sans MS" pitchFamily="66" charset="0"/>
              </a:rPr>
              <a:t> </a:t>
            </a:r>
            <a:r>
              <a:rPr lang="en-CA" sz="2800" dirty="0">
                <a:latin typeface="Comic Sans MS" pitchFamily="66" charset="0"/>
              </a:rPr>
              <a:t> statutes well!</a:t>
            </a:r>
          </a:p>
        </p:txBody>
      </p:sp>
      <p:pic>
        <p:nvPicPr>
          <p:cNvPr id="7" name="Picture 3" descr="C:\Users\Rae\Desktop\Art on Desktop\white man clip art\3d white people\3d quiz right 2.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6667" b="94222" l="6433" r="94737"/>
                    </a14:imgEffect>
                  </a14:imgLayer>
                </a14:imgProps>
              </a:ext>
              <a:ext uri="{28A0092B-C50C-407E-A947-70E740481C1C}">
                <a14:useLocalDpi xmlns:a14="http://schemas.microsoft.com/office/drawing/2010/main"/>
              </a:ext>
            </a:extLst>
          </a:blip>
          <a:srcRect/>
          <a:stretch>
            <a:fillRect/>
          </a:stretch>
        </p:blipFill>
        <p:spPr bwMode="auto">
          <a:xfrm>
            <a:off x="3319892" y="5181600"/>
            <a:ext cx="2291305" cy="15043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Cloud 7">
            <a:extLst>
              <a:ext uri="{FF2B5EF4-FFF2-40B4-BE49-F238E27FC236}">
                <a16:creationId xmlns:a16="http://schemas.microsoft.com/office/drawing/2014/main" id="{76DBE2DD-AA5D-179A-A76F-92B8192DB133}"/>
              </a:ext>
            </a:extLst>
          </p:cNvPr>
          <p:cNvSpPr/>
          <p:nvPr/>
        </p:nvSpPr>
        <p:spPr>
          <a:xfrm>
            <a:off x="9296400" y="76200"/>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a:extLst>
              <a:ext uri="{FF2B5EF4-FFF2-40B4-BE49-F238E27FC236}">
                <a16:creationId xmlns:a16="http://schemas.microsoft.com/office/drawing/2014/main" id="{248F2653-2834-FEE6-DC22-2FA965A323EF}"/>
              </a:ext>
            </a:extLst>
          </p:cNvPr>
          <p:cNvSpPr/>
          <p:nvPr/>
        </p:nvSpPr>
        <p:spPr>
          <a:xfrm>
            <a:off x="8559800" y="762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670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C:\Users\Rae\Desktop\gospel book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7527" y="1524000"/>
            <a:ext cx="3348038" cy="2302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81000"/>
            <a:ext cx="8305800" cy="780365"/>
          </a:xfrm>
        </p:spPr>
        <p:txBody>
          <a:bodyPr/>
          <a:lstStyle/>
          <a:p>
            <a:r>
              <a:rPr lang="en-US" dirty="0"/>
              <a:t>No Lamb at the Last Supper?</a:t>
            </a:r>
            <a:br>
              <a:rPr lang="en-US" dirty="0"/>
            </a:br>
            <a:endParaRPr lang="en-US" dirty="0"/>
          </a:p>
        </p:txBody>
      </p:sp>
      <p:sp>
        <p:nvSpPr>
          <p:cNvPr id="3" name="Content Placeholder 2"/>
          <p:cNvSpPr>
            <a:spLocks noGrp="1"/>
          </p:cNvSpPr>
          <p:nvPr>
            <p:ph sz="quarter" idx="13"/>
          </p:nvPr>
        </p:nvSpPr>
        <p:spPr>
          <a:xfrm>
            <a:off x="609600" y="1371600"/>
            <a:ext cx="4724400" cy="2819400"/>
          </a:xfrm>
        </p:spPr>
        <p:txBody>
          <a:bodyPr>
            <a:normAutofit/>
            <a:scene3d>
              <a:camera prst="orthographicFront"/>
              <a:lightRig rig="threePt" dir="t"/>
            </a:scene3d>
            <a:sp3d extrusionH="57150">
              <a:bevelT w="38100" h="38100" prst="angle"/>
            </a:sp3d>
          </a:bodyPr>
          <a:lstStyle/>
          <a:p>
            <a:pPr marL="45720" indent="0">
              <a:buNone/>
            </a:pPr>
            <a:r>
              <a:rPr lang="en-US" sz="2400" b="1" dirty="0">
                <a:solidFill>
                  <a:srgbClr val="C00000"/>
                </a:solidFill>
              </a:rPr>
              <a:t>None of the four Gospels mentions a lamb being </a:t>
            </a:r>
            <a:br>
              <a:rPr lang="en-US" sz="2400" b="1" dirty="0">
                <a:solidFill>
                  <a:srgbClr val="C00000"/>
                </a:solidFill>
              </a:rPr>
            </a:br>
            <a:r>
              <a:rPr lang="en-US" sz="2400" b="1" dirty="0">
                <a:solidFill>
                  <a:srgbClr val="C00000"/>
                </a:solidFill>
              </a:rPr>
              <a:t>eaten at the "Last Supper."</a:t>
            </a:r>
            <a:r>
              <a:rPr lang="en-US" sz="2400" dirty="0">
                <a:solidFill>
                  <a:srgbClr val="C00000"/>
                </a:solidFill>
              </a:rPr>
              <a:t> </a:t>
            </a:r>
            <a:r>
              <a:rPr lang="en-US" sz="2400" dirty="0"/>
              <a:t> </a:t>
            </a:r>
          </a:p>
          <a:p>
            <a:pPr marL="45720" indent="0">
              <a:buNone/>
            </a:pPr>
            <a:r>
              <a:rPr lang="en-US" sz="2400" b="1" dirty="0">
                <a:solidFill>
                  <a:srgbClr val="0070C0"/>
                </a:solidFill>
              </a:rPr>
              <a:t>The time had not yet come to slay the Passover when the Messiah and His disciples </a:t>
            </a:r>
            <a:br>
              <a:rPr lang="en-US" sz="2400" b="1" dirty="0">
                <a:solidFill>
                  <a:srgbClr val="0070C0"/>
                </a:solidFill>
              </a:rPr>
            </a:br>
            <a:r>
              <a:rPr lang="en-US" sz="2400" b="1" dirty="0">
                <a:solidFill>
                  <a:srgbClr val="0070C0"/>
                </a:solidFill>
              </a:rPr>
              <a:t>gathered for the Last Supper.</a:t>
            </a:r>
            <a:endParaRPr lang="en-US" sz="2800" dirty="0"/>
          </a:p>
        </p:txBody>
      </p:sp>
      <p:sp>
        <p:nvSpPr>
          <p:cNvPr id="5" name="Slide Number Placeholder 4"/>
          <p:cNvSpPr>
            <a:spLocks noGrp="1"/>
          </p:cNvSpPr>
          <p:nvPr>
            <p:ph type="sldNum" sz="quarter" idx="12"/>
          </p:nvPr>
        </p:nvSpPr>
        <p:spPr/>
        <p:txBody>
          <a:bodyPr/>
          <a:lstStyle/>
          <a:p>
            <a:fld id="{D18E6382-2566-492A-A2A1-417678E32A52}" type="slidenum">
              <a:rPr lang="en-US" smtClean="0"/>
              <a:t>76</a:t>
            </a:fld>
            <a:endParaRPr lang="en-US"/>
          </a:p>
        </p:txBody>
      </p:sp>
      <p:sp>
        <p:nvSpPr>
          <p:cNvPr id="4" name="TextBox 3"/>
          <p:cNvSpPr txBox="1"/>
          <p:nvPr/>
        </p:nvSpPr>
        <p:spPr>
          <a:xfrm>
            <a:off x="549796" y="4343400"/>
            <a:ext cx="7984604" cy="193899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solidFill>
                  <a:srgbClr val="00B050"/>
                </a:solidFill>
                <a:latin typeface="Comic Sans MS" pitchFamily="66" charset="0"/>
              </a:rPr>
              <a:t>In addition, the verses of </a:t>
            </a:r>
            <a:r>
              <a:rPr lang="en-US" sz="2400" b="1" dirty="0">
                <a:ln w="1905"/>
                <a:solidFill>
                  <a:srgbClr val="0070C0"/>
                </a:solidFill>
                <a:effectLst>
                  <a:innerShdw blurRad="69850" dist="43180" dir="5400000">
                    <a:srgbClr val="000000">
                      <a:alpha val="65000"/>
                    </a:srgbClr>
                  </a:innerShdw>
                </a:effectLst>
                <a:latin typeface="Comic Sans MS" pitchFamily="66" charset="0"/>
              </a:rPr>
              <a:t>Deut 16:2, 5-6 </a:t>
            </a:r>
            <a:r>
              <a:rPr lang="en-US" sz="2400" b="1" dirty="0">
                <a:solidFill>
                  <a:srgbClr val="00B050"/>
                </a:solidFill>
                <a:latin typeface="Comic Sans MS" pitchFamily="66" charset="0"/>
              </a:rPr>
              <a:t>are Torah instructions for the sacrifice of the </a:t>
            </a:r>
            <a:br>
              <a:rPr lang="en-US" sz="2400" b="1" dirty="0">
                <a:solidFill>
                  <a:srgbClr val="00B050"/>
                </a:solidFill>
                <a:latin typeface="Comic Sans MS" pitchFamily="66" charset="0"/>
              </a:rPr>
            </a:br>
            <a:r>
              <a:rPr lang="en-US" sz="2400" b="1" dirty="0">
                <a:solidFill>
                  <a:srgbClr val="00B050"/>
                </a:solidFill>
                <a:latin typeface="Comic Sans MS" pitchFamily="66" charset="0"/>
              </a:rPr>
              <a:t>Passover lamb.  Even after The Last Supper, </a:t>
            </a:r>
            <a:br>
              <a:rPr lang="en-US" sz="2400" b="1" dirty="0">
                <a:solidFill>
                  <a:srgbClr val="00B050"/>
                </a:solidFill>
                <a:latin typeface="Comic Sans MS" pitchFamily="66" charset="0"/>
              </a:rPr>
            </a:br>
            <a:r>
              <a:rPr lang="en-US" sz="2400" b="1" dirty="0">
                <a:solidFill>
                  <a:srgbClr val="00B050"/>
                </a:solidFill>
                <a:latin typeface="Comic Sans MS" pitchFamily="66" charset="0"/>
              </a:rPr>
              <a:t>were the disciples still intending to follow </a:t>
            </a:r>
            <a:br>
              <a:rPr lang="en-US" sz="2400" b="1" dirty="0">
                <a:solidFill>
                  <a:srgbClr val="00B050"/>
                </a:solidFill>
                <a:latin typeface="Comic Sans MS" pitchFamily="66" charset="0"/>
              </a:rPr>
            </a:br>
            <a:r>
              <a:rPr lang="en-US" sz="2400" b="1" dirty="0">
                <a:solidFill>
                  <a:srgbClr val="00B050"/>
                </a:solidFill>
                <a:latin typeface="Comic Sans MS" pitchFamily="66" charset="0"/>
              </a:rPr>
              <a:t>through with the Torah guidelines for Passover?  </a:t>
            </a:r>
            <a:endParaRPr lang="en-US" dirty="0"/>
          </a:p>
        </p:txBody>
      </p:sp>
      <p:sp>
        <p:nvSpPr>
          <p:cNvPr id="6" name="Cloud 5">
            <a:extLst>
              <a:ext uri="{FF2B5EF4-FFF2-40B4-BE49-F238E27FC236}">
                <a16:creationId xmlns:a16="http://schemas.microsoft.com/office/drawing/2014/main" id="{A6ABBDB6-211B-DBD6-456A-0462F080C001}"/>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773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685801"/>
          </a:xfrm>
        </p:spPr>
        <p:txBody>
          <a:bodyPr/>
          <a:lstStyle/>
          <a:p>
            <a:r>
              <a:rPr lang="en-US" sz="3600" dirty="0"/>
              <a:t>Deut 16:2, 5, 6</a:t>
            </a:r>
            <a:endParaRPr lang="en-US" dirty="0"/>
          </a:p>
        </p:txBody>
      </p:sp>
      <p:sp>
        <p:nvSpPr>
          <p:cNvPr id="3" name="Content Placeholder 2"/>
          <p:cNvSpPr>
            <a:spLocks noGrp="1"/>
          </p:cNvSpPr>
          <p:nvPr>
            <p:ph sz="quarter" idx="13"/>
          </p:nvPr>
        </p:nvSpPr>
        <p:spPr>
          <a:xfrm>
            <a:off x="609600" y="1066800"/>
            <a:ext cx="7924800" cy="3733800"/>
          </a:xfrm>
        </p:spPr>
        <p:txBody>
          <a:bodyPr>
            <a:normAutofit/>
            <a:scene3d>
              <a:camera prst="orthographicFront"/>
              <a:lightRig rig="threePt" dir="t"/>
            </a:scene3d>
            <a:sp3d extrusionH="57150">
              <a:bevelT w="38100" h="38100" prst="angle"/>
            </a:sp3d>
          </a:bodyPr>
          <a:lstStyle/>
          <a:p>
            <a:pPr marL="45720" indent="0">
              <a:buNone/>
            </a:pPr>
            <a:r>
              <a:rPr lang="en-US" b="1" dirty="0">
                <a:solidFill>
                  <a:srgbClr val="0070C0"/>
                </a:solidFill>
              </a:rPr>
              <a:t>2</a:t>
            </a:r>
            <a:r>
              <a:rPr lang="en-US" dirty="0"/>
              <a:t>  Thou shalt therefore sacrifice the Passover unto </a:t>
            </a:r>
            <a:r>
              <a:rPr lang="en-US" b="1" dirty="0">
                <a:solidFill>
                  <a:srgbClr val="0070C0"/>
                </a:solidFill>
              </a:rPr>
              <a:t>Yahuah</a:t>
            </a:r>
            <a:r>
              <a:rPr lang="en-US" dirty="0"/>
              <a:t> thy </a:t>
            </a:r>
            <a:r>
              <a:rPr lang="en-US" b="1" dirty="0"/>
              <a:t>Elohim</a:t>
            </a:r>
            <a:r>
              <a:rPr lang="en-US" dirty="0"/>
              <a:t>, of the flock and the herd, </a:t>
            </a:r>
            <a:r>
              <a:rPr lang="en-US" b="1" dirty="0"/>
              <a:t>in the place which </a:t>
            </a:r>
            <a:r>
              <a:rPr lang="en-US" b="1" dirty="0">
                <a:solidFill>
                  <a:srgbClr val="0070C0"/>
                </a:solidFill>
              </a:rPr>
              <a:t>Yahuah</a:t>
            </a:r>
            <a:r>
              <a:rPr lang="en-US" b="1" dirty="0"/>
              <a:t> shall choose to place His name there</a:t>
            </a:r>
            <a:r>
              <a:rPr lang="en-US" dirty="0"/>
              <a:t>…  </a:t>
            </a:r>
            <a:br>
              <a:rPr lang="en-US" dirty="0"/>
            </a:br>
            <a:br>
              <a:rPr lang="en-US" sz="1200" dirty="0"/>
            </a:br>
            <a:r>
              <a:rPr lang="en-US" b="1" dirty="0">
                <a:solidFill>
                  <a:srgbClr val="0070C0"/>
                </a:solidFill>
              </a:rPr>
              <a:t>5 </a:t>
            </a:r>
            <a:r>
              <a:rPr lang="en-US" dirty="0"/>
              <a:t> Thou mayest </a:t>
            </a:r>
            <a:r>
              <a:rPr lang="en-US" b="1" dirty="0"/>
              <a:t>not</a:t>
            </a:r>
            <a:r>
              <a:rPr lang="en-US" dirty="0"/>
              <a:t> sacrifice the Passover within any of thy gates, which </a:t>
            </a:r>
            <a:r>
              <a:rPr lang="en-US" b="1" dirty="0">
                <a:solidFill>
                  <a:srgbClr val="0070C0"/>
                </a:solidFill>
              </a:rPr>
              <a:t>Yahuah </a:t>
            </a:r>
            <a:r>
              <a:rPr lang="en-US" dirty="0"/>
              <a:t>thy </a:t>
            </a:r>
            <a:r>
              <a:rPr lang="en-US" b="1" dirty="0"/>
              <a:t>Elohim</a:t>
            </a:r>
            <a:r>
              <a:rPr lang="en-US" dirty="0"/>
              <a:t> giveth thee:  </a:t>
            </a:r>
            <a:br>
              <a:rPr lang="en-US" dirty="0"/>
            </a:br>
            <a:br>
              <a:rPr lang="en-US" sz="1200" dirty="0"/>
            </a:br>
            <a:r>
              <a:rPr lang="en-US" b="1" dirty="0">
                <a:solidFill>
                  <a:srgbClr val="0070C0"/>
                </a:solidFill>
              </a:rPr>
              <a:t>6 </a:t>
            </a:r>
            <a:r>
              <a:rPr lang="en-US" b="1" dirty="0"/>
              <a:t> </a:t>
            </a:r>
            <a:r>
              <a:rPr lang="en-US" dirty="0"/>
              <a:t>But at the place which </a:t>
            </a:r>
            <a:r>
              <a:rPr lang="en-US" b="1" dirty="0">
                <a:solidFill>
                  <a:srgbClr val="0070C0"/>
                </a:solidFill>
              </a:rPr>
              <a:t>Yahuah</a:t>
            </a:r>
            <a:r>
              <a:rPr lang="en-US" dirty="0"/>
              <a:t> thy </a:t>
            </a:r>
            <a:r>
              <a:rPr lang="en-US" b="1" dirty="0"/>
              <a:t>Elohim</a:t>
            </a:r>
            <a:r>
              <a:rPr lang="en-US" dirty="0"/>
              <a:t> shall choose to place His name in, there </a:t>
            </a:r>
            <a:r>
              <a:rPr lang="en-US" b="1" u="dotDash" dirty="0">
                <a:solidFill>
                  <a:srgbClr val="0070C0"/>
                </a:solidFill>
              </a:rPr>
              <a:t>thou shalt sacrifice the Passover at</a:t>
            </a:r>
            <a:r>
              <a:rPr lang="en-US" b="1" dirty="0">
                <a:solidFill>
                  <a:srgbClr val="0070C0"/>
                </a:solidFill>
              </a:rPr>
              <a:t> </a:t>
            </a:r>
            <a:r>
              <a:rPr lang="en-US" b="1" u="dotDash"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even</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a:ln w="1905"/>
                <a:solidFill>
                  <a:schemeClr val="accent4"/>
                </a:solidFill>
                <a:effectLst>
                  <a:innerShdw blurRad="69850" dist="43180" dir="5400000">
                    <a:srgbClr val="000000">
                      <a:alpha val="65000"/>
                    </a:srgbClr>
                  </a:innerShdw>
                </a:effectLst>
              </a:rPr>
              <a:t>at the going down of the sun, </a:t>
            </a:r>
            <a:r>
              <a:rPr lang="en-US" dirty="0"/>
              <a:t>at </a:t>
            </a:r>
            <a:r>
              <a:rPr lang="en-US" b="1" dirty="0"/>
              <a:t>the season</a:t>
            </a:r>
            <a:r>
              <a:rPr lang="en-US" dirty="0"/>
              <a:t> </a:t>
            </a:r>
            <a:r>
              <a:rPr lang="en-US" sz="1800" dirty="0"/>
              <a:t>[Aviv, see Deut 16:1]</a:t>
            </a:r>
            <a:r>
              <a:rPr lang="en-US" dirty="0"/>
              <a:t> that thou </a:t>
            </a:r>
            <a:r>
              <a:rPr lang="en-US" dirty="0" err="1"/>
              <a:t>camest</a:t>
            </a:r>
            <a:r>
              <a:rPr lang="en-US" dirty="0"/>
              <a:t> forth out of Egypt.  </a:t>
            </a:r>
            <a:r>
              <a:rPr lang="en-US" sz="1800" i="1" dirty="0"/>
              <a:t>KJV</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77</a:t>
            </a:fld>
            <a:endParaRPr lang="en-US"/>
          </a:p>
        </p:txBody>
      </p:sp>
      <p:sp>
        <p:nvSpPr>
          <p:cNvPr id="6" name="TextBox 5"/>
          <p:cNvSpPr txBox="1"/>
          <p:nvPr/>
        </p:nvSpPr>
        <p:spPr>
          <a:xfrm>
            <a:off x="625996" y="4572000"/>
            <a:ext cx="7984604"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b="1" u="sng" dirty="0">
                <a:solidFill>
                  <a:srgbClr val="00B050"/>
                </a:solidFill>
                <a:latin typeface="Comic Sans MS" pitchFamily="66" charset="0"/>
              </a:rPr>
              <a:t>Note</a:t>
            </a:r>
            <a:r>
              <a:rPr lang="en-US" sz="2000" b="1" dirty="0">
                <a:solidFill>
                  <a:srgbClr val="00B050"/>
                </a:solidFill>
                <a:latin typeface="Comic Sans MS" pitchFamily="66" charset="0"/>
              </a:rPr>
              <a:t>:  At the Last Supper </a:t>
            </a:r>
            <a:r>
              <a:rPr lang="en-US" sz="2000" b="1" dirty="0">
                <a:ln w="1905"/>
                <a:solidFill>
                  <a:srgbClr val="0070C0"/>
                </a:solidFill>
                <a:effectLst>
                  <a:innerShdw blurRad="69850" dist="43180" dir="5400000">
                    <a:srgbClr val="000000">
                      <a:alpha val="65000"/>
                    </a:srgbClr>
                  </a:innerShdw>
                </a:effectLst>
                <a:latin typeface="Comic Sans MS" pitchFamily="66" charset="0"/>
              </a:rPr>
              <a:t>Yahusha </a:t>
            </a:r>
            <a:r>
              <a:rPr lang="en-US" sz="2000" b="1" dirty="0">
                <a:solidFill>
                  <a:srgbClr val="00B050"/>
                </a:solidFill>
                <a:latin typeface="Comic Sans MS" pitchFamily="66" charset="0"/>
              </a:rPr>
              <a:t>had to show the disciples that NO more sacrifices were necessary after this </a:t>
            </a:r>
            <a:br>
              <a:rPr lang="en-US" sz="2000" b="1" dirty="0">
                <a:solidFill>
                  <a:srgbClr val="00B050"/>
                </a:solidFill>
                <a:latin typeface="Comic Sans MS" pitchFamily="66" charset="0"/>
              </a:rPr>
            </a:br>
            <a:r>
              <a:rPr lang="en-US" sz="2000" b="1" u="sng" dirty="0">
                <a:solidFill>
                  <a:schemeClr val="tx2"/>
                </a:solidFill>
                <a:latin typeface="Comic Sans MS" pitchFamily="66" charset="0"/>
              </a:rPr>
              <a:t>NEW</a:t>
            </a:r>
            <a:r>
              <a:rPr lang="en-US" sz="2000" b="1" dirty="0">
                <a:solidFill>
                  <a:schemeClr val="tx2"/>
                </a:solidFill>
                <a:latin typeface="Comic Sans MS" pitchFamily="66" charset="0"/>
              </a:rPr>
              <a:t> </a:t>
            </a:r>
            <a:r>
              <a:rPr lang="en-US" sz="2000" b="1" u="sng" dirty="0">
                <a:solidFill>
                  <a:schemeClr val="tx2"/>
                </a:solidFill>
                <a:latin typeface="Comic Sans MS" pitchFamily="66" charset="0"/>
              </a:rPr>
              <a:t>Covenant</a:t>
            </a:r>
            <a:r>
              <a:rPr lang="en-US" sz="2000" b="1" dirty="0">
                <a:solidFill>
                  <a:schemeClr val="tx2"/>
                </a:solidFill>
                <a:latin typeface="Comic Sans MS" pitchFamily="66" charset="0"/>
              </a:rPr>
              <a:t> </a:t>
            </a:r>
            <a:r>
              <a:rPr lang="en-US" sz="2000" b="1" u="sng" dirty="0">
                <a:solidFill>
                  <a:schemeClr val="tx2"/>
                </a:solidFill>
                <a:latin typeface="Comic Sans MS" pitchFamily="66" charset="0"/>
              </a:rPr>
              <a:t>Confirmin</a:t>
            </a:r>
            <a:r>
              <a:rPr lang="en-US" sz="2000" b="1" dirty="0">
                <a:solidFill>
                  <a:schemeClr val="tx2"/>
                </a:solidFill>
                <a:latin typeface="Comic Sans MS" pitchFamily="66" charset="0"/>
              </a:rPr>
              <a:t>g </a:t>
            </a:r>
            <a:r>
              <a:rPr lang="en-US" sz="2000" b="1" u="sng" dirty="0">
                <a:solidFill>
                  <a:schemeClr val="tx2"/>
                </a:solidFill>
                <a:latin typeface="Comic Sans MS" pitchFamily="66" charset="0"/>
              </a:rPr>
              <a:t>Meal</a:t>
            </a:r>
            <a:r>
              <a:rPr lang="en-US" sz="2000" b="1" dirty="0">
                <a:solidFill>
                  <a:schemeClr val="tx2"/>
                </a:solidFill>
                <a:latin typeface="Comic Sans MS" pitchFamily="66" charset="0"/>
              </a:rPr>
              <a:t> </a:t>
            </a:r>
            <a:r>
              <a:rPr lang="en-US" sz="2000" b="1" dirty="0">
                <a:solidFill>
                  <a:srgbClr val="00B050"/>
                </a:solidFill>
                <a:latin typeface="Comic Sans MS" pitchFamily="66" charset="0"/>
              </a:rPr>
              <a:t>instituting NEW Ordinances!  Soon they would understand the reason for such a HUGE change given on Abib 13 – the day before Passover!</a:t>
            </a:r>
            <a:endParaRPr lang="en-US" sz="1600" dirty="0"/>
          </a:p>
        </p:txBody>
      </p:sp>
      <p:sp>
        <p:nvSpPr>
          <p:cNvPr id="4" name="Cloud 3">
            <a:extLst>
              <a:ext uri="{FF2B5EF4-FFF2-40B4-BE49-F238E27FC236}">
                <a16:creationId xmlns:a16="http://schemas.microsoft.com/office/drawing/2014/main" id="{EFBD347F-A87C-F2D1-1210-288BB73B5CFF}"/>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16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304799"/>
            <a:ext cx="8305800" cy="685801"/>
          </a:xfrm>
        </p:spPr>
        <p:txBody>
          <a:bodyPr/>
          <a:lstStyle/>
          <a:p>
            <a:r>
              <a:rPr lang="en-US" sz="3600" dirty="0"/>
              <a:t>Instructions From Moses</a:t>
            </a:r>
            <a:endParaRPr lang="en-US" dirty="0"/>
          </a:p>
        </p:txBody>
      </p:sp>
      <p:sp>
        <p:nvSpPr>
          <p:cNvPr id="8" name="Content Placeholder 2"/>
          <p:cNvSpPr>
            <a:spLocks noGrp="1"/>
          </p:cNvSpPr>
          <p:nvPr>
            <p:ph sz="quarter" idx="13"/>
          </p:nvPr>
        </p:nvSpPr>
        <p:spPr>
          <a:xfrm>
            <a:off x="533400" y="1066800"/>
            <a:ext cx="7924800" cy="5257800"/>
          </a:xfrm>
        </p:spPr>
        <p:txBody>
          <a:bodyPr>
            <a:normAutofit/>
            <a:scene3d>
              <a:camera prst="orthographicFront"/>
              <a:lightRig rig="threePt" dir="t"/>
            </a:scene3d>
            <a:sp3d extrusionH="57150">
              <a:bevelT w="38100" h="38100" prst="angle"/>
            </a:sp3d>
          </a:bodyPr>
          <a:lstStyle/>
          <a:p>
            <a:pPr marL="45720" indent="0">
              <a:buNone/>
            </a:pPr>
            <a:r>
              <a:rPr lang="en-US" b="1" dirty="0">
                <a:solidFill>
                  <a:schemeClr val="tx1">
                    <a:lumMod val="75000"/>
                    <a:lumOff val="25000"/>
                  </a:schemeClr>
                </a:solidFill>
              </a:rPr>
              <a:t>Moses recorded the explicit </a:t>
            </a:r>
            <a:br>
              <a:rPr lang="en-US" b="1" dirty="0">
                <a:solidFill>
                  <a:schemeClr val="tx1">
                    <a:lumMod val="75000"/>
                    <a:lumOff val="25000"/>
                  </a:schemeClr>
                </a:solidFill>
              </a:rPr>
            </a:br>
            <a:r>
              <a:rPr lang="en-US" b="1" dirty="0">
                <a:solidFill>
                  <a:schemeClr val="tx1">
                    <a:lumMod val="75000"/>
                    <a:lumOff val="25000"/>
                  </a:schemeClr>
                </a:solidFill>
              </a:rPr>
              <a:t>instructions regarding the </a:t>
            </a:r>
            <a:br>
              <a:rPr lang="en-US" b="1" dirty="0">
                <a:solidFill>
                  <a:schemeClr val="tx1">
                    <a:lumMod val="75000"/>
                    <a:lumOff val="25000"/>
                  </a:schemeClr>
                </a:solidFill>
              </a:rPr>
            </a:br>
            <a:r>
              <a:rPr lang="en-US" b="1" dirty="0">
                <a:solidFill>
                  <a:schemeClr val="tx1">
                    <a:lumMod val="75000"/>
                    <a:lumOff val="25000"/>
                  </a:schemeClr>
                </a:solidFill>
              </a:rPr>
              <a:t>proper place to sacrifice the </a:t>
            </a:r>
            <a:br>
              <a:rPr lang="en-US" b="1" dirty="0">
                <a:solidFill>
                  <a:schemeClr val="tx1">
                    <a:lumMod val="75000"/>
                    <a:lumOff val="25000"/>
                  </a:schemeClr>
                </a:solidFill>
              </a:rPr>
            </a:br>
            <a:r>
              <a:rPr lang="en-US" b="1" dirty="0">
                <a:solidFill>
                  <a:schemeClr val="tx1">
                    <a:lumMod val="75000"/>
                    <a:lumOff val="25000"/>
                  </a:schemeClr>
                </a:solidFill>
              </a:rPr>
              <a:t>Passover in Deuteronomy.  </a:t>
            </a:r>
            <a:br>
              <a:rPr lang="en-US" b="1" dirty="0">
                <a:solidFill>
                  <a:schemeClr val="tx1">
                    <a:lumMod val="75000"/>
                    <a:lumOff val="25000"/>
                  </a:schemeClr>
                </a:solidFill>
              </a:rPr>
            </a:br>
            <a:br>
              <a:rPr lang="en-US" sz="1200" b="1" dirty="0">
                <a:solidFill>
                  <a:schemeClr val="tx1">
                    <a:lumMod val="75000"/>
                    <a:lumOff val="25000"/>
                  </a:schemeClr>
                </a:solidFill>
              </a:rPr>
            </a:br>
            <a:r>
              <a:rPr lang="en-US" b="1" dirty="0">
                <a:solidFill>
                  <a:schemeClr val="tx1">
                    <a:lumMod val="75000"/>
                    <a:lumOff val="25000"/>
                  </a:schemeClr>
                </a:solidFill>
              </a:rPr>
              <a:t>The Israelites were not </a:t>
            </a:r>
            <a:br>
              <a:rPr lang="en-US" b="1" dirty="0">
                <a:solidFill>
                  <a:schemeClr val="tx1">
                    <a:lumMod val="75000"/>
                    <a:lumOff val="25000"/>
                  </a:schemeClr>
                </a:solidFill>
              </a:rPr>
            </a:br>
            <a:r>
              <a:rPr lang="en-US" b="1" dirty="0">
                <a:solidFill>
                  <a:schemeClr val="tx1">
                    <a:lumMod val="75000"/>
                    <a:lumOff val="25000"/>
                  </a:schemeClr>
                </a:solidFill>
              </a:rPr>
              <a:t>allowed to sacrifice the </a:t>
            </a:r>
            <a:br>
              <a:rPr lang="en-US" b="1" dirty="0">
                <a:solidFill>
                  <a:schemeClr val="tx1">
                    <a:lumMod val="75000"/>
                    <a:lumOff val="25000"/>
                  </a:schemeClr>
                </a:solidFill>
              </a:rPr>
            </a:br>
            <a:r>
              <a:rPr lang="en-US" b="1" dirty="0">
                <a:solidFill>
                  <a:schemeClr val="tx1">
                    <a:lumMod val="75000"/>
                    <a:lumOff val="25000"/>
                  </a:schemeClr>
                </a:solidFill>
              </a:rPr>
              <a:t>Passover anywhere they </a:t>
            </a:r>
            <a:br>
              <a:rPr lang="en-US" b="1" dirty="0">
                <a:solidFill>
                  <a:schemeClr val="tx1">
                    <a:lumMod val="75000"/>
                    <a:lumOff val="25000"/>
                  </a:schemeClr>
                </a:solidFill>
              </a:rPr>
            </a:br>
            <a:r>
              <a:rPr lang="en-US" b="1" dirty="0">
                <a:solidFill>
                  <a:schemeClr val="tx1">
                    <a:lumMod val="75000"/>
                    <a:lumOff val="25000"/>
                  </a:schemeClr>
                </a:solidFill>
              </a:rPr>
              <a:t>wanted, but only at the </a:t>
            </a:r>
            <a:br>
              <a:rPr lang="en-US" b="1" dirty="0">
                <a:solidFill>
                  <a:schemeClr val="tx1">
                    <a:lumMod val="75000"/>
                    <a:lumOff val="25000"/>
                  </a:schemeClr>
                </a:solidFill>
              </a:rPr>
            </a:br>
            <a:r>
              <a:rPr lang="en-US" b="1" dirty="0">
                <a:solidFill>
                  <a:schemeClr val="tx1">
                    <a:lumMod val="75000"/>
                    <a:lumOff val="25000"/>
                  </a:schemeClr>
                </a:solidFill>
              </a:rPr>
              <a:t>place where </a:t>
            </a:r>
            <a:r>
              <a:rPr lang="en-US" b="1" dirty="0">
                <a:solidFill>
                  <a:srgbClr val="0070C0"/>
                </a:solidFill>
              </a:rPr>
              <a:t>Yahuah</a:t>
            </a:r>
            <a:r>
              <a:rPr lang="en-US" b="1" dirty="0">
                <a:solidFill>
                  <a:schemeClr val="tx1">
                    <a:lumMod val="75000"/>
                    <a:lumOff val="25000"/>
                  </a:schemeClr>
                </a:solidFill>
              </a:rPr>
              <a:t> </a:t>
            </a:r>
            <a:br>
              <a:rPr lang="en-US" b="1" dirty="0">
                <a:solidFill>
                  <a:schemeClr val="tx1">
                    <a:lumMod val="75000"/>
                    <a:lumOff val="25000"/>
                  </a:schemeClr>
                </a:solidFill>
              </a:rPr>
            </a:br>
            <a:r>
              <a:rPr lang="en-US" b="1" dirty="0">
                <a:solidFill>
                  <a:schemeClr val="tx1">
                    <a:lumMod val="75000"/>
                    <a:lumOff val="25000"/>
                  </a:schemeClr>
                </a:solidFill>
              </a:rPr>
              <a:t>chose to put His name.  </a:t>
            </a:r>
            <a:br>
              <a:rPr lang="en-US" b="1" dirty="0">
                <a:solidFill>
                  <a:schemeClr val="tx1">
                    <a:lumMod val="75000"/>
                    <a:lumOff val="25000"/>
                  </a:schemeClr>
                </a:solidFill>
              </a:rPr>
            </a:br>
            <a:br>
              <a:rPr lang="en-US" sz="1200" b="1" dirty="0">
                <a:solidFill>
                  <a:schemeClr val="tx1">
                    <a:lumMod val="75000"/>
                    <a:lumOff val="25000"/>
                  </a:schemeClr>
                </a:solidFill>
              </a:rPr>
            </a:br>
            <a:r>
              <a:rPr lang="en-US" b="1" dirty="0">
                <a:solidFill>
                  <a:srgbClr val="0070C0"/>
                </a:solidFill>
              </a:rPr>
              <a:t>During Yahusha's life, the Temple in Jerusalem was the place where Elohim had placed His name. </a:t>
            </a:r>
            <a:r>
              <a:rPr lang="en-US" sz="1800" dirty="0">
                <a:solidFill>
                  <a:srgbClr val="0070C0"/>
                </a:solidFill>
              </a:rPr>
              <a:t>(2 Chron 6:6; 33:4)</a:t>
            </a:r>
            <a:r>
              <a:rPr lang="en-US" b="1" dirty="0">
                <a:solidFill>
                  <a:srgbClr val="0070C0"/>
                </a:solidFill>
              </a:rPr>
              <a:t>   </a:t>
            </a:r>
            <a:br>
              <a:rPr lang="en-US" b="1" dirty="0">
                <a:solidFill>
                  <a:srgbClr val="C00000"/>
                </a:solidFill>
              </a:rPr>
            </a:br>
            <a:r>
              <a:rPr lang="en-US" b="1" dirty="0">
                <a:solidFill>
                  <a:srgbClr val="C00000"/>
                </a:solidFill>
              </a:rPr>
              <a:t>That's where the priests sacrificed the Passover lambs </a:t>
            </a:r>
            <a:br>
              <a:rPr lang="en-US" b="1" dirty="0">
                <a:solidFill>
                  <a:srgbClr val="C00000"/>
                </a:solidFill>
              </a:rPr>
            </a:br>
            <a:r>
              <a:rPr lang="en-US" b="1" dirty="0">
                <a:solidFill>
                  <a:srgbClr val="C00000"/>
                </a:solidFill>
              </a:rPr>
              <a:t>in accordance with this command.</a:t>
            </a:r>
          </a:p>
          <a:p>
            <a:endParaRPr lang="en-US" dirty="0"/>
          </a:p>
        </p:txBody>
      </p:sp>
      <p:sp>
        <p:nvSpPr>
          <p:cNvPr id="9"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78</a:t>
            </a:fld>
            <a:endParaRPr lang="en-US"/>
          </a:p>
        </p:txBody>
      </p:sp>
      <p:pic>
        <p:nvPicPr>
          <p:cNvPr id="10" name="Picture 3" descr="C:\Users\Rae\Desktop\moses #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429878"/>
            <a:ext cx="3597275" cy="2684922"/>
          </a:xfrm>
          <a:prstGeom prst="rect">
            <a:avLst/>
          </a:prstGeom>
          <a:ln w="76200">
            <a:solidFill>
              <a:srgbClr val="7030A0"/>
            </a:solidFill>
          </a:ln>
          <a:effectLst>
            <a:glow rad="228600">
              <a:srgbClr val="00B0F0">
                <a:alpha val="40000"/>
              </a:srgb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9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79</a:t>
            </a:fld>
            <a:endParaRPr lang="en-US"/>
          </a:p>
        </p:txBody>
      </p:sp>
      <p:sp>
        <p:nvSpPr>
          <p:cNvPr id="6" name="Rectangle 5"/>
          <p:cNvSpPr/>
          <p:nvPr/>
        </p:nvSpPr>
        <p:spPr>
          <a:xfrm>
            <a:off x="320040" y="2703016"/>
            <a:ext cx="8499676" cy="4016484"/>
          </a:xfrm>
          <a:prstGeom prst="rect">
            <a:avLst/>
          </a:prstGeom>
        </p:spPr>
        <p:txBody>
          <a:bodyPr wrap="square">
            <a:spAutoFit/>
            <a:scene3d>
              <a:camera prst="orthographicFront"/>
              <a:lightRig rig="threePt" dir="t"/>
            </a:scene3d>
            <a:sp3d extrusionH="57150">
              <a:bevelT w="38100" h="38100" prst="angle"/>
            </a:sp3d>
          </a:bodyPr>
          <a:lstStyle/>
          <a:p>
            <a:pPr algn="ctr"/>
            <a:r>
              <a:rPr lang="en-US" sz="2300" b="1" dirty="0">
                <a:solidFill>
                  <a:srgbClr val="00B050"/>
                </a:solidFill>
              </a:rPr>
              <a:t>The Synoptic Gospels </a:t>
            </a:r>
            <a:r>
              <a:rPr lang="en-US" sz="2300" b="1" dirty="0">
                <a:solidFill>
                  <a:schemeClr val="tx1">
                    <a:lumMod val="65000"/>
                    <a:lumOff val="35000"/>
                  </a:schemeClr>
                </a:solidFill>
              </a:rPr>
              <a:t>(Matthew, Mark and Luke) </a:t>
            </a:r>
            <a:br>
              <a:rPr lang="en-US" sz="2300" b="1" dirty="0">
                <a:solidFill>
                  <a:schemeClr val="tx1">
                    <a:lumMod val="65000"/>
                    <a:lumOff val="35000"/>
                  </a:schemeClr>
                </a:solidFill>
              </a:rPr>
            </a:br>
            <a:r>
              <a:rPr lang="en-US" sz="2300" b="1" u="sng" spc="300" dirty="0">
                <a:solidFill>
                  <a:srgbClr val="00B050"/>
                </a:solidFill>
                <a:effectLst>
                  <a:glow rad="228600">
                    <a:schemeClr val="accent6">
                      <a:satMod val="175000"/>
                      <a:alpha val="40000"/>
                    </a:schemeClr>
                  </a:glow>
                </a:effectLst>
              </a:rPr>
              <a:t>DO NOT CONFLICT</a:t>
            </a:r>
            <a:r>
              <a:rPr lang="en-US" sz="2300" b="1" dirty="0">
                <a:solidFill>
                  <a:srgbClr val="00B050"/>
                </a:solidFill>
                <a:effectLst>
                  <a:glow rad="228600">
                    <a:schemeClr val="accent6">
                      <a:satMod val="175000"/>
                      <a:alpha val="40000"/>
                    </a:schemeClr>
                  </a:glow>
                </a:effectLst>
              </a:rPr>
              <a:t> </a:t>
            </a:r>
            <a:r>
              <a:rPr lang="en-US" sz="2300" b="1" dirty="0">
                <a:solidFill>
                  <a:srgbClr val="00B050"/>
                </a:solidFill>
              </a:rPr>
              <a:t>with John's account </a:t>
            </a:r>
            <a:br>
              <a:rPr lang="en-US" sz="2300" b="1" dirty="0">
                <a:solidFill>
                  <a:srgbClr val="00B050"/>
                </a:solidFill>
              </a:rPr>
            </a:br>
            <a:r>
              <a:rPr lang="en-US" sz="2300" b="1" dirty="0">
                <a:solidFill>
                  <a:srgbClr val="00B050"/>
                </a:solidFill>
              </a:rPr>
              <a:t>of the Last Supper when understood correctly.</a:t>
            </a:r>
            <a:r>
              <a:rPr lang="en-US" sz="2400" dirty="0"/>
              <a:t>  </a:t>
            </a:r>
          </a:p>
          <a:p>
            <a:endParaRPr lang="en-US" sz="1200" dirty="0"/>
          </a:p>
          <a:p>
            <a:r>
              <a:rPr lang="en-US" sz="2300" dirty="0"/>
              <a:t>A careful study of all four Gospels shows that </a:t>
            </a:r>
            <a:r>
              <a:rPr lang="en-US" sz="2300" b="1" dirty="0">
                <a:solidFill>
                  <a:srgbClr val="0070C0"/>
                </a:solidFill>
              </a:rPr>
              <a:t>Yahusha</a:t>
            </a:r>
            <a:r>
              <a:rPr lang="en-US" sz="2300" dirty="0"/>
              <a:t> and </a:t>
            </a:r>
            <a:br>
              <a:rPr lang="en-US" sz="2300" dirty="0"/>
            </a:br>
            <a:r>
              <a:rPr lang="en-US" sz="2300" dirty="0"/>
              <a:t>the disciples did </a:t>
            </a:r>
            <a:r>
              <a:rPr lang="en-US" sz="2300" b="1" u="sng" dirty="0"/>
              <a:t>not</a:t>
            </a:r>
            <a:r>
              <a:rPr lang="en-US" sz="2300" dirty="0"/>
              <a:t> eat the commanded Passover meal </a:t>
            </a:r>
            <a:br>
              <a:rPr lang="en-US" sz="2300" dirty="0"/>
            </a:br>
            <a:r>
              <a:rPr lang="en-US" sz="2300" dirty="0"/>
              <a:t>during their last time together before </a:t>
            </a:r>
            <a:r>
              <a:rPr lang="en-US" sz="2300" b="1" dirty="0">
                <a:solidFill>
                  <a:srgbClr val="0070C0"/>
                </a:solidFill>
              </a:rPr>
              <a:t>Yahusha</a:t>
            </a:r>
            <a:r>
              <a:rPr lang="en-US" sz="2300" dirty="0"/>
              <a:t> died on His Passover because:  </a:t>
            </a:r>
            <a:r>
              <a:rPr lang="en-US" sz="2300" b="1" dirty="0">
                <a:solidFill>
                  <a:srgbClr val="FF0000"/>
                </a:solidFill>
              </a:rPr>
              <a:t>no one can eat the Passover lamb/meal on Abib </a:t>
            </a:r>
            <a:r>
              <a:rPr lang="en-US" sz="2300" b="1" u="sng" dirty="0">
                <a:solidFill>
                  <a:srgbClr val="9933FF"/>
                </a:solidFill>
              </a:rPr>
              <a:t>13</a:t>
            </a:r>
            <a:r>
              <a:rPr lang="en-US" sz="2300" b="1" dirty="0">
                <a:solidFill>
                  <a:srgbClr val="9933FF"/>
                </a:solidFill>
              </a:rPr>
              <a:t>,</a:t>
            </a:r>
            <a:r>
              <a:rPr lang="en-US" sz="2300" b="1" dirty="0">
                <a:solidFill>
                  <a:srgbClr val="FF0000"/>
                </a:solidFill>
              </a:rPr>
              <a:t> before it is sacrificed and roasted on Abib </a:t>
            </a:r>
            <a:r>
              <a:rPr lang="en-US" sz="2300" b="1" u="sng" dirty="0">
                <a:solidFill>
                  <a:srgbClr val="0000FF"/>
                </a:solidFill>
              </a:rPr>
              <a:t>14</a:t>
            </a:r>
            <a:r>
              <a:rPr lang="en-US" sz="2300" b="1" dirty="0">
                <a:solidFill>
                  <a:srgbClr val="0000FF"/>
                </a:solidFill>
              </a:rPr>
              <a:t>.</a:t>
            </a:r>
            <a:r>
              <a:rPr lang="en-US" sz="2300" dirty="0">
                <a:solidFill>
                  <a:srgbClr val="FF0000"/>
                </a:solidFill>
              </a:rPr>
              <a:t> </a:t>
            </a:r>
          </a:p>
          <a:p>
            <a:r>
              <a:rPr lang="en-US" sz="1200" dirty="0"/>
              <a:t> </a:t>
            </a:r>
          </a:p>
          <a:p>
            <a:r>
              <a:rPr lang="en-US" sz="2300" dirty="0"/>
              <a:t>They simply prepared for the upcoming Passover festival </a:t>
            </a:r>
            <a:br>
              <a:rPr lang="en-US" sz="2300" dirty="0"/>
            </a:br>
            <a:r>
              <a:rPr lang="en-US" sz="2300" b="1" dirty="0">
                <a:solidFill>
                  <a:srgbClr val="00B050"/>
                </a:solidFill>
              </a:rPr>
              <a:t>fully intending to partake of a Passover meal on Abib 14.  </a:t>
            </a:r>
          </a:p>
        </p:txBody>
      </p:sp>
      <p:pic>
        <p:nvPicPr>
          <p:cNvPr id="4099"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317384"/>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100" name="Picture 4" descr="C:\Users\Rae\Desktop\synoptic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3035" y="326139"/>
            <a:ext cx="3361765" cy="2286000"/>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62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382000" cy="762001"/>
          </a:xfrm>
        </p:spPr>
        <p:txBody>
          <a:bodyPr/>
          <a:lstStyle/>
          <a:p>
            <a:r>
              <a:rPr lang="en-US" dirty="0">
                <a:solidFill>
                  <a:srgbClr val="C00000"/>
                </a:solidFill>
              </a:rPr>
              <a:t>Conflicting Opinions?</a:t>
            </a:r>
          </a:p>
        </p:txBody>
      </p:sp>
      <p:sp>
        <p:nvSpPr>
          <p:cNvPr id="3" name="Content Placeholder 2"/>
          <p:cNvSpPr>
            <a:spLocks noGrp="1"/>
          </p:cNvSpPr>
          <p:nvPr>
            <p:ph sz="quarter" idx="13"/>
          </p:nvPr>
        </p:nvSpPr>
        <p:spPr>
          <a:xfrm>
            <a:off x="914400" y="914400"/>
            <a:ext cx="6781800" cy="4267200"/>
          </a:xfrm>
        </p:spPr>
        <p:txBody>
          <a:bodyPr>
            <a:normAutofit/>
            <a:scene3d>
              <a:camera prst="orthographicFront"/>
              <a:lightRig rig="threePt" dir="t"/>
            </a:scene3d>
            <a:sp3d extrusionH="57150">
              <a:bevelT w="38100" h="38100" prst="angle"/>
            </a:sp3d>
          </a:bodyPr>
          <a:lstStyle/>
          <a:p>
            <a:pPr marL="45720" indent="0">
              <a:buNone/>
            </a:pPr>
            <a:r>
              <a:rPr lang="en-US" sz="2000" b="1" i="1" u="sng" dirty="0">
                <a:solidFill>
                  <a:srgbClr val="FF0000"/>
                </a:solidFill>
                <a:latin typeface="Comic Sans MS" panose="030F0702030302020204" pitchFamily="66" charset="0"/>
              </a:rPr>
              <a:t>What do</a:t>
            </a:r>
            <a:r>
              <a:rPr lang="en-US" sz="2000" b="1" i="1" dirty="0">
                <a:solidFill>
                  <a:srgbClr val="FF0000"/>
                </a:solidFill>
                <a:latin typeface="Comic Sans MS" panose="030F0702030302020204" pitchFamily="66" charset="0"/>
              </a:rPr>
              <a:t> y</a:t>
            </a:r>
            <a:r>
              <a:rPr lang="en-US" sz="2000" b="1" i="1" u="sng" dirty="0">
                <a:solidFill>
                  <a:srgbClr val="FF0000"/>
                </a:solidFill>
                <a:latin typeface="Comic Sans MS" panose="030F0702030302020204" pitchFamily="66" charset="0"/>
              </a:rPr>
              <a:t>ou think about these different o</a:t>
            </a:r>
            <a:r>
              <a:rPr lang="en-US" sz="2000" b="1" i="1" dirty="0">
                <a:solidFill>
                  <a:srgbClr val="FF0000"/>
                </a:solidFill>
                <a:latin typeface="Comic Sans MS" panose="030F0702030302020204" pitchFamily="66" charset="0"/>
              </a:rPr>
              <a:t>p</a:t>
            </a:r>
            <a:r>
              <a:rPr lang="en-US" sz="2000" b="1" i="1" u="sng" dirty="0">
                <a:solidFill>
                  <a:srgbClr val="FF0000"/>
                </a:solidFill>
                <a:latin typeface="Comic Sans MS" panose="030F0702030302020204" pitchFamily="66" charset="0"/>
              </a:rPr>
              <a:t>inions</a:t>
            </a:r>
            <a:r>
              <a:rPr lang="en-US" sz="2000" b="1" i="1" dirty="0">
                <a:solidFill>
                  <a:srgbClr val="FF0000"/>
                </a:solidFill>
                <a:latin typeface="Comic Sans MS" panose="030F0702030302020204" pitchFamily="66" charset="0"/>
              </a:rPr>
              <a:t>: </a:t>
            </a:r>
          </a:p>
          <a:p>
            <a:pPr marL="502920" indent="-457200">
              <a:buAutoNum type="arabicPeriod"/>
            </a:pPr>
            <a:r>
              <a:rPr lang="en-US" sz="2600" dirty="0"/>
              <a:t>Matthew, Mark and Luke record </a:t>
            </a:r>
            <a:br>
              <a:rPr lang="en-US" sz="2600" dirty="0"/>
            </a:br>
            <a:r>
              <a:rPr lang="en-US" sz="2600" dirty="0"/>
              <a:t>The Last Supper was eaten on </a:t>
            </a:r>
            <a:br>
              <a:rPr lang="en-US" sz="2600" dirty="0"/>
            </a:br>
            <a:r>
              <a:rPr lang="en-US" sz="2600" dirty="0"/>
              <a:t>the last night of </a:t>
            </a:r>
            <a:r>
              <a:rPr lang="en-US" sz="2600" b="1" dirty="0">
                <a:solidFill>
                  <a:srgbClr val="0070C0"/>
                </a:solidFill>
              </a:rPr>
              <a:t>Yahusha’s</a:t>
            </a:r>
            <a:r>
              <a:rPr lang="en-US" sz="2600" dirty="0"/>
              <a:t> life.</a:t>
            </a:r>
          </a:p>
          <a:p>
            <a:pPr marL="502920" indent="-457200">
              <a:buAutoNum type="arabicPeriod"/>
            </a:pPr>
            <a:r>
              <a:rPr lang="en-US" sz="2600" dirty="0"/>
              <a:t>Most </a:t>
            </a:r>
            <a:r>
              <a:rPr lang="en-US" sz="2600" b="1" u="sng" dirty="0">
                <a:solidFill>
                  <a:srgbClr val="FF0000"/>
                </a:solidFill>
              </a:rPr>
              <a:t>tend to believe</a:t>
            </a:r>
            <a:r>
              <a:rPr lang="en-US" sz="2600" dirty="0">
                <a:solidFill>
                  <a:srgbClr val="FF0000"/>
                </a:solidFill>
              </a:rPr>
              <a:t> </a:t>
            </a:r>
            <a:r>
              <a:rPr lang="en-US" sz="2600" dirty="0"/>
              <a:t>Matthew, Mark </a:t>
            </a:r>
            <a:br>
              <a:rPr lang="en-US" sz="2600" dirty="0"/>
            </a:br>
            <a:r>
              <a:rPr lang="en-US" sz="2600" dirty="0"/>
              <a:t>and Luke record The Last Supper is </a:t>
            </a:r>
            <a:br>
              <a:rPr lang="en-US" sz="2600" dirty="0"/>
            </a:br>
            <a:r>
              <a:rPr lang="en-US" sz="2600" b="1" u="sng" dirty="0">
                <a:solidFill>
                  <a:srgbClr val="FF0000"/>
                </a:solidFill>
              </a:rPr>
              <a:t>THE</a:t>
            </a:r>
            <a:r>
              <a:rPr lang="en-US" sz="2600" dirty="0">
                <a:solidFill>
                  <a:srgbClr val="FF0000"/>
                </a:solidFill>
              </a:rPr>
              <a:t> </a:t>
            </a:r>
            <a:r>
              <a:rPr lang="en-US" sz="2600" b="1" u="sng" dirty="0">
                <a:solidFill>
                  <a:srgbClr val="FF0000"/>
                </a:solidFill>
              </a:rPr>
              <a:t>same</a:t>
            </a:r>
            <a:r>
              <a:rPr lang="en-US" sz="2600" dirty="0">
                <a:solidFill>
                  <a:srgbClr val="FF0000"/>
                </a:solidFill>
              </a:rPr>
              <a:t> </a:t>
            </a:r>
            <a:r>
              <a:rPr lang="en-US" sz="2600" dirty="0"/>
              <a:t>as the Passover Meal.</a:t>
            </a:r>
          </a:p>
          <a:p>
            <a:pPr marL="502920" indent="-457200">
              <a:buAutoNum type="arabicPeriod"/>
            </a:pPr>
            <a:r>
              <a:rPr lang="en-US" sz="2600" dirty="0"/>
              <a:t>John shows clearly this Last Supper occurred </a:t>
            </a:r>
            <a:r>
              <a:rPr lang="en-US" sz="3200" b="1" u="sng" dirty="0">
                <a:solidFill>
                  <a:srgbClr val="0070C0"/>
                </a:solidFill>
                <a:latin typeface="Footlight MT Light" pitchFamily="18" charset="0"/>
              </a:rPr>
              <a:t>before</a:t>
            </a:r>
            <a:r>
              <a:rPr lang="en-US" sz="2600" dirty="0"/>
              <a:t> the Passover feast. </a:t>
            </a:r>
          </a:p>
        </p:txBody>
      </p:sp>
      <p:sp>
        <p:nvSpPr>
          <p:cNvPr id="5" name="Slide Number Placeholder 4"/>
          <p:cNvSpPr>
            <a:spLocks noGrp="1"/>
          </p:cNvSpPr>
          <p:nvPr>
            <p:ph type="sldNum" sz="quarter" idx="12"/>
          </p:nvPr>
        </p:nvSpPr>
        <p:spPr/>
        <p:txBody>
          <a:bodyPr/>
          <a:lstStyle/>
          <a:p>
            <a:fld id="{D18E6382-2566-492A-A2A1-417678E32A52}" type="slidenum">
              <a:rPr lang="en-US" smtClean="0"/>
              <a:t>8</a:t>
            </a:fld>
            <a:endParaRPr lang="en-US"/>
          </a:p>
        </p:txBody>
      </p:sp>
      <p:sp>
        <p:nvSpPr>
          <p:cNvPr id="6" name="TextBox 5"/>
          <p:cNvSpPr txBox="1"/>
          <p:nvPr/>
        </p:nvSpPr>
        <p:spPr>
          <a:xfrm>
            <a:off x="685800" y="4953000"/>
            <a:ext cx="75438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ln w="1905"/>
                <a:solidFill>
                  <a:srgbClr val="C00000"/>
                </a:solidFill>
                <a:effectLst>
                  <a:innerShdw blurRad="69850" dist="43180" dir="5400000">
                    <a:srgbClr val="000000">
                      <a:alpha val="65000"/>
                    </a:srgbClr>
                  </a:innerShdw>
                </a:effectLst>
              </a:rPr>
              <a:t>Is there a way to reconcile </a:t>
            </a:r>
            <a:br>
              <a:rPr lang="en-US" sz="3600" b="1" dirty="0">
                <a:ln w="1905"/>
                <a:solidFill>
                  <a:srgbClr val="C00000"/>
                </a:solidFill>
                <a:effectLst>
                  <a:innerShdw blurRad="69850" dist="43180" dir="5400000">
                    <a:srgbClr val="000000">
                      <a:alpha val="65000"/>
                    </a:srgbClr>
                  </a:innerShdw>
                </a:effectLst>
              </a:rPr>
            </a:br>
            <a:r>
              <a:rPr lang="en-US" sz="3600" b="1" dirty="0">
                <a:ln w="1905"/>
                <a:solidFill>
                  <a:srgbClr val="C00000"/>
                </a:solidFill>
                <a:effectLst>
                  <a:innerShdw blurRad="69850" dist="43180" dir="5400000">
                    <a:srgbClr val="000000">
                      <a:alpha val="65000"/>
                    </a:srgbClr>
                  </a:innerShdw>
                </a:effectLst>
              </a:rPr>
              <a:t>these differing opinions?</a:t>
            </a:r>
          </a:p>
          <a:p>
            <a:pPr algn="ctr"/>
            <a:r>
              <a:rPr lang="en-US" sz="3600" b="1" dirty="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Let’s consider some facts first.  </a:t>
            </a:r>
            <a:endParaRPr lang="en-US" sz="2800" b="1" dirty="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pic>
        <p:nvPicPr>
          <p:cNvPr id="8" name="Picture 7" descr="F:\Art on Desktop - 1\All white man clip art\agree - thunbs up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061620" y="2673723"/>
            <a:ext cx="1082379" cy="983877"/>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5" descr="C:\Users\Rae\Desktop\thunbs u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314130"/>
            <a:ext cx="1066800" cy="1352870"/>
          </a:xfrm>
          <a:prstGeom prst="rect">
            <a:avLst/>
          </a:prstGeom>
          <a:noFill/>
          <a:ln>
            <a:noFill/>
          </a:ln>
          <a:effectLst>
            <a:glow rad="228600">
              <a:schemeClr val="accent4">
                <a:satMod val="175000"/>
                <a:alpha val="40000"/>
              </a:schemeClr>
            </a:glow>
            <a:outerShdw blurRad="190500" dist="228600" dir="2700000" algn="ctr">
              <a:srgbClr val="000000">
                <a:alpha val="30000"/>
              </a:srgbClr>
            </a:outerShdw>
            <a:softEdge rad="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3" descr="C:\Users\Rae\Desktop\Art on Desktop\white man clip art\3d white people\3d quiz right 2.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6667" b="94222" l="6433" r="94737"/>
                    </a14:imgEffect>
                  </a14:imgLayer>
                </a14:imgProps>
              </a:ext>
              <a:ext uri="{28A0092B-C50C-407E-A947-70E740481C1C}">
                <a14:useLocalDpi xmlns:a14="http://schemas.microsoft.com/office/drawing/2010/main"/>
              </a:ext>
            </a:extLst>
          </a:blip>
          <a:srcRect/>
          <a:stretch>
            <a:fillRect/>
          </a:stretch>
        </p:blipFill>
        <p:spPr bwMode="auto">
          <a:xfrm>
            <a:off x="6858000" y="3877235"/>
            <a:ext cx="1524000" cy="10005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5" descr="C:\Users\Rae\Desktop\thunbs up.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0340" y="2286818"/>
            <a:ext cx="1030940" cy="1274735"/>
          </a:xfrm>
          <a:prstGeom prst="rect">
            <a:avLst/>
          </a:prstGeom>
          <a:noFill/>
          <a:ln>
            <a:noFill/>
          </a:ln>
          <a:effectLst>
            <a:glow rad="228600">
              <a:schemeClr val="accent4">
                <a:satMod val="175000"/>
                <a:alpha val="40000"/>
              </a:schemeClr>
            </a:glow>
            <a:outerShdw blurRad="190500" dist="228600" dir="2700000" algn="ctr">
              <a:srgbClr val="000000">
                <a:alpha val="30000"/>
              </a:srgbClr>
            </a:outerShdw>
            <a:softEdge rad="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45515" y="2921944"/>
            <a:ext cx="1409591" cy="738664"/>
          </a:xfrm>
          <a:prstGeom prst="rect">
            <a:avLst/>
          </a:prstGeom>
          <a:noFill/>
        </p:spPr>
        <p:txBody>
          <a:bodyPr wrap="square" rtlCol="0">
            <a:spAutoFit/>
          </a:bodyPr>
          <a:lstStyle/>
          <a:p>
            <a:pPr algn="ctr"/>
            <a:r>
              <a:rPr lang="en-US" sz="1050" dirty="0"/>
              <a:t>Last Supper &amp; Passover meal </a:t>
            </a:r>
            <a:br>
              <a:rPr lang="en-US" sz="1050" dirty="0"/>
            </a:br>
            <a:r>
              <a:rPr lang="en-US" sz="1050" dirty="0"/>
              <a:t>are NOT </a:t>
            </a:r>
            <a:br>
              <a:rPr lang="en-US" sz="1050" dirty="0"/>
            </a:br>
            <a:r>
              <a:rPr lang="en-US" sz="1050" dirty="0"/>
              <a:t>the same.</a:t>
            </a:r>
          </a:p>
        </p:txBody>
      </p:sp>
      <p:sp>
        <p:nvSpPr>
          <p:cNvPr id="12" name="TextBox 11"/>
          <p:cNvSpPr txBox="1"/>
          <p:nvPr/>
        </p:nvSpPr>
        <p:spPr>
          <a:xfrm>
            <a:off x="228600" y="3353804"/>
            <a:ext cx="1107991" cy="415498"/>
          </a:xfrm>
          <a:prstGeom prst="rect">
            <a:avLst/>
          </a:prstGeom>
          <a:noFill/>
        </p:spPr>
        <p:txBody>
          <a:bodyPr wrap="square" rtlCol="0">
            <a:spAutoFit/>
          </a:bodyPr>
          <a:lstStyle/>
          <a:p>
            <a:pPr algn="ctr"/>
            <a:r>
              <a:rPr lang="en-US" sz="1050" dirty="0"/>
              <a:t>Most believe point #2.</a:t>
            </a:r>
          </a:p>
        </p:txBody>
      </p:sp>
      <p:sp>
        <p:nvSpPr>
          <p:cNvPr id="7" name="Cloud 6">
            <a:extLst>
              <a:ext uri="{FF2B5EF4-FFF2-40B4-BE49-F238E27FC236}">
                <a16:creationId xmlns:a16="http://schemas.microsoft.com/office/drawing/2014/main" id="{4C188855-382E-AC36-01E7-75ECCC35A795}"/>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0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31" presetClass="entr" presetSubtype="0" fill="hold" nodeType="after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42"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nodeType="afterEffect">
                                  <p:stCondLst>
                                    <p:cond delay="150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1000"/>
                            </p:stCondLst>
                            <p:childTnLst>
                              <p:par>
                                <p:cTn id="58" presetID="16" presetClass="entr" presetSubtype="21" fill="hold" grpId="0" nodeType="afterEffect">
                                  <p:stCondLst>
                                    <p:cond delay="75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t>Review</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80</a:t>
            </a:fld>
            <a:endParaRPr lang="en-US"/>
          </a:p>
        </p:txBody>
      </p:sp>
      <p:sp>
        <p:nvSpPr>
          <p:cNvPr id="6" name="Rectangle 5"/>
          <p:cNvSpPr/>
          <p:nvPr/>
        </p:nvSpPr>
        <p:spPr>
          <a:xfrm>
            <a:off x="381000" y="685800"/>
            <a:ext cx="8534400" cy="5663089"/>
          </a:xfrm>
          <a:prstGeom prst="rect">
            <a:avLst/>
          </a:prstGeom>
        </p:spPr>
        <p:txBody>
          <a:bodyPr wrap="square">
            <a:spAutoFit/>
            <a:scene3d>
              <a:camera prst="orthographicFront"/>
              <a:lightRig rig="threePt" dir="t"/>
            </a:scene3d>
            <a:sp3d extrusionH="57150">
              <a:bevelT w="38100" h="38100" prst="angle"/>
            </a:sp3d>
          </a:bodyPr>
          <a:lstStyle/>
          <a:p>
            <a:pPr marL="457200" indent="-457200">
              <a:buFont typeface="+mj-lt"/>
              <a:buAutoNum type="alphaLcPeriod"/>
            </a:pPr>
            <a:r>
              <a:rPr lang="en-US" sz="2400" dirty="0"/>
              <a:t>At that Last Supper, the </a:t>
            </a:r>
            <a:br>
              <a:rPr lang="en-US" sz="2400" dirty="0"/>
            </a:br>
            <a:r>
              <a:rPr lang="en-US" sz="2400" dirty="0"/>
              <a:t>disciples could have eaten  </a:t>
            </a:r>
            <a:br>
              <a:rPr lang="en-US" sz="2400" dirty="0"/>
            </a:br>
            <a:r>
              <a:rPr lang="en-US" sz="2400" dirty="0"/>
              <a:t>some type of celebratory,</a:t>
            </a:r>
            <a:br>
              <a:rPr lang="en-US" sz="2400" dirty="0"/>
            </a:br>
            <a:r>
              <a:rPr lang="en-US" sz="2400" dirty="0"/>
              <a:t>or preparatory meal in </a:t>
            </a:r>
            <a:br>
              <a:rPr lang="en-US" sz="2400" dirty="0"/>
            </a:br>
            <a:r>
              <a:rPr lang="en-US" sz="2400" b="1" dirty="0">
                <a:solidFill>
                  <a:srgbClr val="0070C0"/>
                </a:solidFill>
              </a:rPr>
              <a:t>Yahusha’s</a:t>
            </a:r>
            <a:r>
              <a:rPr lang="en-US" sz="2400" dirty="0"/>
              <a:t> presence the </a:t>
            </a:r>
            <a:br>
              <a:rPr lang="en-US" sz="2400" dirty="0"/>
            </a:br>
            <a:r>
              <a:rPr lang="en-US" sz="2400" dirty="0"/>
              <a:t>evening of Abib 13.  </a:t>
            </a:r>
          </a:p>
          <a:p>
            <a:pPr marL="457200" indent="-457200">
              <a:buFont typeface="+mj-lt"/>
              <a:buAutoNum type="alphaLcPeriod"/>
            </a:pPr>
            <a:r>
              <a:rPr lang="en-US" sz="2400" dirty="0"/>
              <a:t>It was at this supper that,</a:t>
            </a:r>
            <a:br>
              <a:rPr lang="en-US" sz="2400" dirty="0"/>
            </a:br>
            <a:r>
              <a:rPr lang="en-US" sz="2400" b="1" dirty="0">
                <a:solidFill>
                  <a:srgbClr val="0070C0"/>
                </a:solidFill>
              </a:rPr>
              <a:t>Yahusha</a:t>
            </a:r>
            <a:r>
              <a:rPr lang="en-US" sz="2400" dirty="0"/>
              <a:t> Himself,</a:t>
            </a:r>
            <a:r>
              <a:rPr lang="en-US" sz="2600" dirty="0"/>
              <a:t> </a:t>
            </a:r>
            <a:r>
              <a:rPr lang="en-US" sz="2000" dirty="0"/>
              <a:t>(as the High Priest of the </a:t>
            </a:r>
            <a:r>
              <a:rPr lang="en-US" sz="2000" dirty="0" err="1"/>
              <a:t>MelkiTzedek</a:t>
            </a:r>
            <a:r>
              <a:rPr lang="en-US" sz="2000" dirty="0"/>
              <a:t> Order), </a:t>
            </a:r>
            <a:r>
              <a:rPr lang="en-US" sz="2400" dirty="0"/>
              <a:t>established this New Way to celebrate the Passover </a:t>
            </a:r>
            <a:r>
              <a:rPr lang="en-US" sz="2000" dirty="0"/>
              <a:t>(without the lamb) </a:t>
            </a:r>
            <a:r>
              <a:rPr lang="en-US" sz="2400" dirty="0"/>
              <a:t>through the simple symbols of the bread and wine.  Then He also endorsed the foot-washing.  </a:t>
            </a:r>
            <a:br>
              <a:rPr lang="en-US" sz="2400" dirty="0"/>
            </a:br>
            <a:r>
              <a:rPr lang="en-US" sz="2400" dirty="0">
                <a:solidFill>
                  <a:srgbClr val="8C4C64"/>
                </a:solidFill>
              </a:rPr>
              <a:t>(</a:t>
            </a:r>
            <a:r>
              <a:rPr lang="en-US" sz="2400" b="1" u="sng" dirty="0">
                <a:solidFill>
                  <a:srgbClr val="8C4C64"/>
                </a:solidFill>
              </a:rPr>
              <a:t>Note</a:t>
            </a:r>
            <a:r>
              <a:rPr lang="en-US" sz="2400" dirty="0">
                <a:solidFill>
                  <a:srgbClr val="8C4C64"/>
                </a:solidFill>
              </a:rPr>
              <a:t>: </a:t>
            </a:r>
            <a:r>
              <a:rPr lang="en-US" sz="2400" b="1" dirty="0">
                <a:solidFill>
                  <a:srgbClr val="0070C0"/>
                </a:solidFill>
              </a:rPr>
              <a:t>Yahusha</a:t>
            </a:r>
            <a:r>
              <a:rPr lang="en-US" sz="2400" dirty="0">
                <a:solidFill>
                  <a:srgbClr val="8C4C64"/>
                </a:solidFill>
              </a:rPr>
              <a:t> did not partake of these symbols.)</a:t>
            </a:r>
            <a:endParaRPr lang="en-US" sz="2400" dirty="0"/>
          </a:p>
          <a:p>
            <a:pPr marL="457200" indent="-457200">
              <a:buFont typeface="+mj-lt"/>
              <a:buAutoNum type="alphaLcPeriod"/>
            </a:pPr>
            <a:r>
              <a:rPr lang="en-US" sz="2400" dirty="0"/>
              <a:t>After the meal </a:t>
            </a:r>
            <a:r>
              <a:rPr lang="en-US" sz="2000" dirty="0"/>
              <a:t>(and foot-washing activity), </a:t>
            </a:r>
            <a:r>
              <a:rPr lang="en-US" sz="2400" b="1" dirty="0">
                <a:solidFill>
                  <a:srgbClr val="0070C0"/>
                </a:solidFill>
              </a:rPr>
              <a:t>Yahusha</a:t>
            </a:r>
            <a:r>
              <a:rPr lang="en-US" sz="2400" dirty="0"/>
              <a:t> once again sat at the table to instruct His disciples and give another clue that there was a betrayer in the group.  </a:t>
            </a:r>
            <a:endParaRPr lang="en-US" sz="2400" b="1" dirty="0">
              <a:solidFill>
                <a:srgbClr val="7030A0"/>
              </a:solidFill>
            </a:endParaRPr>
          </a:p>
        </p:txBody>
      </p:sp>
      <p:pic>
        <p:nvPicPr>
          <p:cNvPr id="8" name="Picture 2" descr="C:\Users\Rae\Desktop\lord's supp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838199"/>
            <a:ext cx="3506892" cy="2305613"/>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un 3">
            <a:extLst>
              <a:ext uri="{FF2B5EF4-FFF2-40B4-BE49-F238E27FC236}">
                <a16:creationId xmlns:a16="http://schemas.microsoft.com/office/drawing/2014/main" id="{0A06C3CB-98FF-06B7-69BC-B43C7F0A1C68}"/>
              </a:ext>
            </a:extLst>
          </p:cNvPr>
          <p:cNvSpPr/>
          <p:nvPr/>
        </p:nvSpPr>
        <p:spPr>
          <a:xfrm>
            <a:off x="8460692" y="1524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85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t>Review</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81</a:t>
            </a:fld>
            <a:endParaRPr lang="en-US"/>
          </a:p>
        </p:txBody>
      </p:sp>
      <p:sp>
        <p:nvSpPr>
          <p:cNvPr id="6" name="Rectangle 5"/>
          <p:cNvSpPr/>
          <p:nvPr/>
        </p:nvSpPr>
        <p:spPr>
          <a:xfrm>
            <a:off x="457200" y="844488"/>
            <a:ext cx="5943600" cy="5293757"/>
          </a:xfrm>
          <a:prstGeom prst="rect">
            <a:avLst/>
          </a:prstGeom>
        </p:spPr>
        <p:txBody>
          <a:bodyPr wrap="square">
            <a:spAutoFit/>
            <a:scene3d>
              <a:camera prst="orthographicFront"/>
              <a:lightRig rig="threePt" dir="t"/>
            </a:scene3d>
            <a:sp3d extrusionH="57150">
              <a:bevelT w="38100" h="38100" prst="angle"/>
            </a:sp3d>
          </a:bodyPr>
          <a:lstStyle/>
          <a:p>
            <a:pPr marL="457200" indent="-457200">
              <a:buFont typeface="+mj-lt"/>
              <a:buAutoNum type="alphaLcPeriod" startAt="4"/>
            </a:pPr>
            <a:r>
              <a:rPr lang="en-US" sz="2600" dirty="0"/>
              <a:t>The next clue was: the betrayer would receive the sop. </a:t>
            </a:r>
            <a:r>
              <a:rPr lang="en-US" dirty="0"/>
              <a:t>[Part 1 study.]</a:t>
            </a:r>
            <a:r>
              <a:rPr lang="en-US" sz="2400" dirty="0"/>
              <a:t>  </a:t>
            </a:r>
            <a:endParaRPr lang="en-US" sz="2600" dirty="0"/>
          </a:p>
          <a:p>
            <a:pPr marL="457200" indent="-457200">
              <a:buFont typeface="+mj-lt"/>
              <a:buAutoNum type="alphaLcPeriod" startAt="4"/>
            </a:pPr>
            <a:r>
              <a:rPr lang="en-US" sz="2600" dirty="0"/>
              <a:t>This is when Judas Iscariot arose and left </a:t>
            </a:r>
            <a:r>
              <a:rPr lang="en-US" sz="2600" b="1" u="sng" dirty="0"/>
              <a:t>after</a:t>
            </a:r>
            <a:r>
              <a:rPr lang="en-US" sz="2600" dirty="0"/>
              <a:t> he received the sop, </a:t>
            </a:r>
            <a:r>
              <a:rPr lang="en-US" sz="2400" dirty="0"/>
              <a:t>(</a:t>
            </a:r>
            <a:r>
              <a:rPr lang="en-US" sz="2400" dirty="0">
                <a:solidFill>
                  <a:srgbClr val="00B050"/>
                </a:solidFill>
              </a:rPr>
              <a:t>illustrating the removal of leaven from the group</a:t>
            </a:r>
            <a:r>
              <a:rPr lang="en-US" sz="2400" dirty="0"/>
              <a:t>), </a:t>
            </a:r>
            <a:r>
              <a:rPr lang="en-US" sz="2600" dirty="0"/>
              <a:t>to carry out his plan to betray </a:t>
            </a:r>
            <a:r>
              <a:rPr lang="en-US" sz="2600" b="1" dirty="0">
                <a:solidFill>
                  <a:srgbClr val="0070C0"/>
                </a:solidFill>
              </a:rPr>
              <a:t>Yahusha</a:t>
            </a:r>
            <a:r>
              <a:rPr lang="en-US" sz="2600" dirty="0"/>
              <a:t> to the Jewish authorities.  </a:t>
            </a:r>
          </a:p>
          <a:p>
            <a:pPr marL="457200" indent="-457200">
              <a:buFont typeface="+mj-lt"/>
              <a:buAutoNum type="alphaLcPeriod" startAt="4"/>
            </a:pPr>
            <a:r>
              <a:rPr lang="en-US" sz="2600" dirty="0"/>
              <a:t>Would it not seem appropriate for </a:t>
            </a:r>
            <a:r>
              <a:rPr lang="en-US" sz="2600" b="1" dirty="0">
                <a:solidFill>
                  <a:srgbClr val="0070C0"/>
                </a:solidFill>
              </a:rPr>
              <a:t>Yahusha</a:t>
            </a:r>
            <a:r>
              <a:rPr lang="en-US" sz="2600" dirty="0"/>
              <a:t> to use “leavened sop” to designate the “leavened disciple” in the group that was soon to betray Him? </a:t>
            </a:r>
            <a:endParaRPr lang="en-US" sz="2600" b="1" dirty="0">
              <a:solidFill>
                <a:srgbClr val="7030A0"/>
              </a:solidFill>
            </a:endParaRPr>
          </a:p>
        </p:txBody>
      </p:sp>
      <p:pic>
        <p:nvPicPr>
          <p:cNvPr id="7" name="Picture 6" descr="C:\Users\Rae\Desktop\jesus sop judas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799" y="993747"/>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8" name="Picture 3" descr="C:\Users\Rae\Desktop\bread dipp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3897" y="4114800"/>
            <a:ext cx="2285540" cy="171545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un 3">
            <a:extLst>
              <a:ext uri="{FF2B5EF4-FFF2-40B4-BE49-F238E27FC236}">
                <a16:creationId xmlns:a16="http://schemas.microsoft.com/office/drawing/2014/main" id="{BFD4A1E5-3FD1-6205-C290-4704CCDDB92C}"/>
              </a:ext>
            </a:extLst>
          </p:cNvPr>
          <p:cNvSpPr/>
          <p:nvPr/>
        </p:nvSpPr>
        <p:spPr>
          <a:xfrm>
            <a:off x="8460692" y="1524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44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179259"/>
            <a:ext cx="8915400" cy="762000"/>
          </a:xfrm>
        </p:spPr>
        <p:txBody>
          <a:bodyPr/>
          <a:lstStyle/>
          <a:p>
            <a:r>
              <a:rPr lang="en-US" dirty="0"/>
              <a:t>Conclusion</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6" name="Rectangle 5"/>
          <p:cNvSpPr/>
          <p:nvPr/>
        </p:nvSpPr>
        <p:spPr>
          <a:xfrm>
            <a:off x="268404" y="1199376"/>
            <a:ext cx="8499676" cy="5201424"/>
          </a:xfrm>
          <a:prstGeom prst="rect">
            <a:avLst/>
          </a:prstGeom>
        </p:spPr>
        <p:txBody>
          <a:bodyPr wrap="square">
            <a:spAutoFit/>
            <a:scene3d>
              <a:camera prst="orthographicFront"/>
              <a:lightRig rig="threePt" dir="t"/>
            </a:scene3d>
            <a:sp3d extrusionH="57150">
              <a:bevelT w="38100" h="38100" prst="angle"/>
            </a:sp3d>
          </a:bodyPr>
          <a:lstStyle/>
          <a:p>
            <a:pPr marL="457200" indent="-457200">
              <a:buFont typeface="+mj-lt"/>
              <a:buAutoNum type="alphaLcPeriod"/>
            </a:pPr>
            <a:r>
              <a:rPr lang="en-US" sz="2400" b="1" dirty="0">
                <a:ln w="1905"/>
                <a:solidFill>
                  <a:srgbClr val="0070C0"/>
                </a:solidFill>
                <a:effectLst>
                  <a:innerShdw blurRad="69850" dist="43180" dir="5400000">
                    <a:srgbClr val="000000">
                      <a:alpha val="65000"/>
                    </a:srgbClr>
                  </a:innerShdw>
                </a:effectLst>
              </a:rPr>
              <a:t>Yahusha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His disciples obviously could not have eaten a Passover lamb with their meal the night of Abib 13.</a:t>
            </a:r>
            <a:r>
              <a:rPr lang="en-US" sz="2400" dirty="0"/>
              <a:t>  </a:t>
            </a:r>
          </a:p>
          <a:p>
            <a:pPr marL="457200" indent="-457200">
              <a:buFont typeface="+mj-lt"/>
              <a:buAutoNum type="alphaLcPeriod"/>
            </a:pPr>
            <a:r>
              <a:rPr lang="en-US" sz="2400" b="1" dirty="0">
                <a:solidFill>
                  <a:srgbClr val="0070C0"/>
                </a:solidFill>
              </a:rPr>
              <a:t>The Scriptures, through Paul, clearly state “the” Messiah was our Passover </a:t>
            </a:r>
            <a:r>
              <a:rPr lang="en-US" sz="2000" dirty="0"/>
              <a:t>(I </a:t>
            </a:r>
            <a:r>
              <a:rPr lang="en-US" sz="2000" dirty="0" err="1"/>
              <a:t>Cor</a:t>
            </a:r>
            <a:r>
              <a:rPr lang="en-US" sz="2000" dirty="0"/>
              <a:t> 5:7). </a:t>
            </a:r>
            <a:endParaRPr lang="en-US" sz="2400" dirty="0"/>
          </a:p>
          <a:p>
            <a:pPr marL="457200" indent="-457200">
              <a:buFont typeface="+mj-lt"/>
              <a:buAutoNum type="alphaLcPeriod"/>
            </a:pPr>
            <a:r>
              <a:rPr lang="en-US" sz="2400" b="1" dirty="0">
                <a:solidFill>
                  <a:srgbClr val="00B050"/>
                </a:solidFill>
              </a:rPr>
              <a:t>Matthew, Mark, and Luke all record that </a:t>
            </a:r>
            <a:r>
              <a:rPr lang="en-US" sz="2400" b="1" dirty="0">
                <a:solidFill>
                  <a:srgbClr val="0070C0"/>
                </a:solidFill>
              </a:rPr>
              <a:t>Yahusha</a:t>
            </a:r>
            <a:r>
              <a:rPr lang="en-US" sz="2400" b="1" dirty="0">
                <a:solidFill>
                  <a:srgbClr val="00B050"/>
                </a:solidFill>
              </a:rPr>
              <a:t> </a:t>
            </a:r>
            <a:br>
              <a:rPr lang="en-US" sz="2400" b="1" dirty="0">
                <a:solidFill>
                  <a:srgbClr val="00B050"/>
                </a:solidFill>
              </a:rPr>
            </a:br>
            <a:r>
              <a:rPr lang="en-US" sz="2400" b="1" dirty="0">
                <a:solidFill>
                  <a:srgbClr val="00B050"/>
                </a:solidFill>
              </a:rPr>
              <a:t>died at the ninth hour </a:t>
            </a:r>
            <a:r>
              <a:rPr lang="en-US" sz="2000" dirty="0"/>
              <a:t>(3:00 </a:t>
            </a:r>
            <a:r>
              <a:rPr lang="en-US" sz="1600" dirty="0"/>
              <a:t>PM</a:t>
            </a:r>
            <a:r>
              <a:rPr lang="en-US" sz="2000" dirty="0"/>
              <a:t> Roman Reckoning of time).  </a:t>
            </a:r>
            <a:endParaRPr lang="en-US" sz="2400" dirty="0"/>
          </a:p>
          <a:p>
            <a:pPr marL="457200" indent="-457200">
              <a:buFont typeface="+mj-lt"/>
              <a:buAutoNum type="alphaLcPeriod"/>
            </a:pPr>
            <a:r>
              <a:rPr lang="en-US" sz="2400" b="1" dirty="0">
                <a:solidFill>
                  <a:srgbClr val="009999"/>
                </a:solidFill>
              </a:rPr>
              <a:t>This coincides with the same time as recorded by Josephus for when the slaughter of the Passover </a:t>
            </a:r>
            <a:br>
              <a:rPr lang="en-US" sz="2400" b="1" dirty="0">
                <a:solidFill>
                  <a:srgbClr val="009999"/>
                </a:solidFill>
              </a:rPr>
            </a:br>
            <a:r>
              <a:rPr lang="en-US" sz="2400" b="1" dirty="0">
                <a:solidFill>
                  <a:srgbClr val="009999"/>
                </a:solidFill>
              </a:rPr>
              <a:t>lambs commenced.  </a:t>
            </a:r>
          </a:p>
          <a:p>
            <a:pPr marL="457200" indent="-457200">
              <a:buFont typeface="+mj-lt"/>
              <a:buAutoNum type="alphaLcPeriod"/>
            </a:pPr>
            <a:r>
              <a:rPr lang="en-US" sz="2400" b="1" dirty="0">
                <a:solidFill>
                  <a:srgbClr val="0070C0"/>
                </a:solidFill>
              </a:rPr>
              <a:t>Yahusha</a:t>
            </a:r>
            <a:r>
              <a:rPr lang="en-US" sz="2400" b="1" dirty="0">
                <a:solidFill>
                  <a:srgbClr val="7030A0"/>
                </a:solidFill>
              </a:rPr>
              <a:t> fulfilled the symbolism of the Passover lamb by giving His life on His Covenant Calendar Abib 14.  </a:t>
            </a:r>
            <a:r>
              <a:rPr lang="en-US" b="1" dirty="0">
                <a:solidFill>
                  <a:srgbClr val="7030A0"/>
                </a:solidFill>
              </a:rPr>
              <a:t>(No future Passover lambs had to ever be sacrificed again!)</a:t>
            </a:r>
            <a:r>
              <a:rPr lang="en-US" sz="2000" b="1" dirty="0">
                <a:solidFill>
                  <a:srgbClr val="7030A0"/>
                </a:solidFill>
              </a:rPr>
              <a:t>       </a:t>
            </a:r>
            <a:br>
              <a:rPr lang="en-US" sz="2400" b="1" dirty="0">
                <a:solidFill>
                  <a:srgbClr val="7030A0"/>
                </a:solidFill>
              </a:rPr>
            </a:br>
            <a:endParaRPr lang="en-US" sz="2400" b="1" dirty="0">
              <a:solidFill>
                <a:srgbClr val="7030A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82</a:t>
            </a:fld>
            <a:endParaRPr lang="en-US" dirty="0"/>
          </a:p>
        </p:txBody>
      </p:sp>
      <p:sp>
        <p:nvSpPr>
          <p:cNvPr id="4" name="Sun 3">
            <a:extLst>
              <a:ext uri="{FF2B5EF4-FFF2-40B4-BE49-F238E27FC236}">
                <a16:creationId xmlns:a16="http://schemas.microsoft.com/office/drawing/2014/main" id="{7B7775B4-A218-0B77-51DC-75C38A704800}"/>
              </a:ext>
            </a:extLst>
          </p:cNvPr>
          <p:cNvSpPr/>
          <p:nvPr/>
        </p:nvSpPr>
        <p:spPr>
          <a:xfrm>
            <a:off x="8460692" y="152400"/>
            <a:ext cx="508000" cy="473193"/>
          </a:xfrm>
          <a:prstGeom prst="sun">
            <a:avLst/>
          </a:prstGeom>
          <a:solidFill>
            <a:schemeClr val="accent4">
              <a:lumMod val="60000"/>
              <a:lumOff val="4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38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arn(inVertical)">
                                      <p:cBhvr>
                                        <p:cTn id="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83</a:t>
            </a:fld>
            <a:endParaRPr lang="en-US"/>
          </a:p>
        </p:txBody>
      </p:sp>
      <p:sp>
        <p:nvSpPr>
          <p:cNvPr id="6" name="Title 5"/>
          <p:cNvSpPr>
            <a:spLocks noGrp="1"/>
          </p:cNvSpPr>
          <p:nvPr>
            <p:ph type="title"/>
          </p:nvPr>
        </p:nvSpPr>
        <p:spPr>
          <a:xfrm>
            <a:off x="381000" y="0"/>
            <a:ext cx="8305800" cy="838200"/>
          </a:xfrm>
        </p:spPr>
        <p:txBody>
          <a:bodyPr/>
          <a:lstStyle/>
          <a:p>
            <a:r>
              <a:rPr lang="en-US" dirty="0"/>
              <a:t>The Fast of the Firstborn</a:t>
            </a:r>
          </a:p>
        </p:txBody>
      </p:sp>
      <p:sp>
        <p:nvSpPr>
          <p:cNvPr id="7" name="Content Placeholder 6"/>
          <p:cNvSpPr>
            <a:spLocks noGrp="1"/>
          </p:cNvSpPr>
          <p:nvPr>
            <p:ph sz="quarter" idx="13"/>
          </p:nvPr>
        </p:nvSpPr>
        <p:spPr>
          <a:xfrm>
            <a:off x="304800" y="692397"/>
            <a:ext cx="8686800" cy="5181600"/>
          </a:xfrm>
        </p:spPr>
        <p:txBody>
          <a:bodyPr>
            <a:normAutofit/>
            <a:scene3d>
              <a:camera prst="orthographicFront"/>
              <a:lightRig rig="threePt" dir="t"/>
            </a:scene3d>
            <a:sp3d extrusionH="57150">
              <a:bevelT w="38100" h="38100" prst="angle"/>
            </a:sp3d>
          </a:bodyPr>
          <a:lstStyle/>
          <a:p>
            <a:pPr marL="45720" indent="0">
              <a:buNone/>
            </a:pPr>
            <a:r>
              <a:rPr lang="en-US" sz="2300" b="1" dirty="0">
                <a:solidFill>
                  <a:srgbClr val="8C4C64"/>
                </a:solidFill>
              </a:rPr>
              <a:t>There’s been considerable discussion on “</a:t>
            </a:r>
            <a:r>
              <a:rPr lang="en-US" sz="2300" b="1" dirty="0">
                <a:solidFill>
                  <a:srgbClr val="FF0000"/>
                </a:solidFill>
              </a:rPr>
              <a:t>who ate what?</a:t>
            </a:r>
            <a:r>
              <a:rPr lang="en-US" sz="2300" b="1" dirty="0">
                <a:solidFill>
                  <a:srgbClr val="8C4C64"/>
                </a:solidFill>
              </a:rPr>
              <a:t>” and on “</a:t>
            </a:r>
            <a:r>
              <a:rPr lang="en-US" sz="2300" b="1" dirty="0">
                <a:solidFill>
                  <a:srgbClr val="FF0000"/>
                </a:solidFill>
              </a:rPr>
              <a:t>what day was it?</a:t>
            </a:r>
            <a:r>
              <a:rPr lang="en-US" sz="2300" b="1" dirty="0">
                <a:solidFill>
                  <a:srgbClr val="8C4C64"/>
                </a:solidFill>
              </a:rPr>
              <a:t>” in this section.  </a:t>
            </a:r>
            <a:br>
              <a:rPr lang="en-US" sz="2300" b="1" dirty="0">
                <a:solidFill>
                  <a:srgbClr val="8C4C64"/>
                </a:solidFill>
              </a:rPr>
            </a:br>
            <a:r>
              <a:rPr lang="en-US" sz="2300" b="1" dirty="0">
                <a:solidFill>
                  <a:srgbClr val="8C4C64"/>
                </a:solidFill>
              </a:rPr>
              <a:t>What do we know for sure? </a:t>
            </a:r>
          </a:p>
          <a:p>
            <a:pPr marL="502920" indent="-457200">
              <a:buAutoNum type="arabicPeriod"/>
            </a:pPr>
            <a:r>
              <a:rPr lang="en-US" sz="2300" b="1" dirty="0">
                <a:solidFill>
                  <a:srgbClr val="8C4C64"/>
                </a:solidFill>
              </a:rPr>
              <a:t>There was no lamb at this Last Supper. </a:t>
            </a:r>
          </a:p>
          <a:p>
            <a:pPr marL="502920" indent="-457200">
              <a:buAutoNum type="arabicPeriod"/>
            </a:pPr>
            <a:r>
              <a:rPr lang="en-US" sz="2300" b="1" dirty="0">
                <a:solidFill>
                  <a:srgbClr val="8C4C64"/>
                </a:solidFill>
              </a:rPr>
              <a:t>The disciples partook of the unleavened “bread and wine” as emblems of </a:t>
            </a:r>
            <a:r>
              <a:rPr lang="en-US" sz="2300" b="1" dirty="0">
                <a:solidFill>
                  <a:srgbClr val="0070C0"/>
                </a:solidFill>
              </a:rPr>
              <a:t>Yahusha’s</a:t>
            </a:r>
            <a:r>
              <a:rPr lang="en-US" sz="2300" b="1" dirty="0">
                <a:solidFill>
                  <a:srgbClr val="8C4C64"/>
                </a:solidFill>
              </a:rPr>
              <a:t> body.</a:t>
            </a:r>
          </a:p>
          <a:p>
            <a:pPr marL="502920" indent="-457200">
              <a:buAutoNum type="arabicPeriod"/>
            </a:pPr>
            <a:r>
              <a:rPr lang="en-US" sz="2300" b="1" dirty="0">
                <a:solidFill>
                  <a:srgbClr val="8C4C64"/>
                </a:solidFill>
              </a:rPr>
              <a:t>There is no record that </a:t>
            </a:r>
            <a:r>
              <a:rPr lang="en-US" sz="2300" b="1" dirty="0">
                <a:solidFill>
                  <a:srgbClr val="0070C0"/>
                </a:solidFill>
              </a:rPr>
              <a:t>Yahusha</a:t>
            </a:r>
            <a:r>
              <a:rPr lang="en-US" sz="2300" b="1" dirty="0">
                <a:solidFill>
                  <a:srgbClr val="8C4C64"/>
                </a:solidFill>
              </a:rPr>
              <a:t> partook of these emblems, and there’s no reason for Him to do so </a:t>
            </a:r>
            <a:br>
              <a:rPr lang="en-US" sz="2300" b="1" dirty="0">
                <a:solidFill>
                  <a:srgbClr val="8C4C64"/>
                </a:solidFill>
              </a:rPr>
            </a:br>
            <a:r>
              <a:rPr lang="en-US" sz="2300" b="1" dirty="0">
                <a:solidFill>
                  <a:srgbClr val="8C4C64"/>
                </a:solidFill>
              </a:rPr>
              <a:t>in the first place. </a:t>
            </a:r>
          </a:p>
          <a:p>
            <a:pPr marL="502920" indent="-457200">
              <a:buAutoNum type="arabicPeriod"/>
            </a:pPr>
            <a:r>
              <a:rPr lang="en-US" sz="2300" b="1" dirty="0">
                <a:solidFill>
                  <a:srgbClr val="8C4C64"/>
                </a:solidFill>
              </a:rPr>
              <a:t>However, remember, He began His ministry with fasting, </a:t>
            </a:r>
            <a:br>
              <a:rPr lang="en-US" sz="2300" b="1" dirty="0">
                <a:solidFill>
                  <a:srgbClr val="8C4C64"/>
                </a:solidFill>
              </a:rPr>
            </a:br>
            <a:r>
              <a:rPr lang="en-US" sz="2300" b="1" dirty="0">
                <a:solidFill>
                  <a:srgbClr val="8C4C64"/>
                </a:solidFill>
              </a:rPr>
              <a:t>                       and fasted many times up to His Passover</a:t>
            </a:r>
            <a:br>
              <a:rPr lang="en-US" sz="2300" b="1" dirty="0">
                <a:solidFill>
                  <a:srgbClr val="8C4C64"/>
                </a:solidFill>
              </a:rPr>
            </a:br>
            <a:r>
              <a:rPr lang="en-US" sz="2300" b="1" dirty="0">
                <a:solidFill>
                  <a:srgbClr val="8C4C64"/>
                </a:solidFill>
              </a:rPr>
              <a:t>                         sacrifice that would fulfill the Torah “type.”</a:t>
            </a:r>
          </a:p>
        </p:txBody>
      </p:sp>
    </p:spTree>
    <p:extLst>
      <p:ext uri="{BB962C8B-B14F-4D97-AF65-F5344CB8AC3E}">
        <p14:creationId xmlns:p14="http://schemas.microsoft.com/office/powerpoint/2010/main" val="220565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84</a:t>
            </a:fld>
            <a:endParaRPr lang="en-US"/>
          </a:p>
        </p:txBody>
      </p:sp>
      <p:sp>
        <p:nvSpPr>
          <p:cNvPr id="6" name="Title 5"/>
          <p:cNvSpPr>
            <a:spLocks noGrp="1"/>
          </p:cNvSpPr>
          <p:nvPr>
            <p:ph type="title"/>
          </p:nvPr>
        </p:nvSpPr>
        <p:spPr>
          <a:xfrm>
            <a:off x="381000" y="0"/>
            <a:ext cx="8305800" cy="838200"/>
          </a:xfrm>
        </p:spPr>
        <p:txBody>
          <a:bodyPr/>
          <a:lstStyle/>
          <a:p>
            <a:r>
              <a:rPr lang="en-US" dirty="0"/>
              <a:t>The Fast of the Firstborn</a:t>
            </a:r>
          </a:p>
        </p:txBody>
      </p:sp>
      <p:sp>
        <p:nvSpPr>
          <p:cNvPr id="7" name="Content Placeholder 6"/>
          <p:cNvSpPr>
            <a:spLocks noGrp="1"/>
          </p:cNvSpPr>
          <p:nvPr>
            <p:ph sz="quarter" idx="13"/>
          </p:nvPr>
        </p:nvSpPr>
        <p:spPr>
          <a:xfrm>
            <a:off x="304800" y="990600"/>
            <a:ext cx="8686800" cy="5181600"/>
          </a:xfrm>
        </p:spPr>
        <p:txBody>
          <a:bodyPr>
            <a:normAutofit/>
            <a:scene3d>
              <a:camera prst="orthographicFront"/>
              <a:lightRig rig="threePt" dir="t"/>
            </a:scene3d>
            <a:sp3d extrusionH="57150">
              <a:bevelT w="38100" h="38100" prst="angle"/>
            </a:sp3d>
          </a:bodyPr>
          <a:lstStyle/>
          <a:p>
            <a:pPr marL="502920" indent="-457200">
              <a:buAutoNum type="arabicPeriod" startAt="5"/>
            </a:pPr>
            <a:r>
              <a:rPr lang="en-US" b="1" dirty="0">
                <a:solidFill>
                  <a:srgbClr val="8C4C64"/>
                </a:solidFill>
              </a:rPr>
              <a:t>It is understood that the lamb chosen on Abib 10 for the Passover sacrifice, was “fasted” the last four days of life.</a:t>
            </a:r>
          </a:p>
          <a:p>
            <a:pPr marL="502920" indent="-457200">
              <a:buAutoNum type="arabicPeriod" startAt="5"/>
            </a:pPr>
            <a:r>
              <a:rPr lang="en-US" b="1" dirty="0">
                <a:solidFill>
                  <a:srgbClr val="8C4C64"/>
                </a:solidFill>
              </a:rPr>
              <a:t>Because </a:t>
            </a:r>
            <a:r>
              <a:rPr lang="en-US" b="1" dirty="0">
                <a:solidFill>
                  <a:srgbClr val="0070C0"/>
                </a:solidFill>
              </a:rPr>
              <a:t>Yahusha</a:t>
            </a:r>
            <a:r>
              <a:rPr lang="en-US" b="1" dirty="0">
                <a:solidFill>
                  <a:srgbClr val="8C4C64"/>
                </a:solidFill>
              </a:rPr>
              <a:t> fulfills all the “types” then He would also fulfill the fasting requirement as “the” Passover Lamb. </a:t>
            </a:r>
          </a:p>
          <a:p>
            <a:pPr marL="502920" indent="-457200">
              <a:buAutoNum type="arabicPeriod" startAt="5"/>
            </a:pPr>
            <a:r>
              <a:rPr lang="en-US" b="1" dirty="0">
                <a:solidFill>
                  <a:srgbClr val="8C4C64"/>
                </a:solidFill>
              </a:rPr>
              <a:t>Could it be that </a:t>
            </a:r>
            <a:r>
              <a:rPr lang="en-US" b="1" u="sng" dirty="0">
                <a:solidFill>
                  <a:srgbClr val="C00000"/>
                </a:solidFill>
              </a:rPr>
              <a:t>if</a:t>
            </a:r>
            <a:r>
              <a:rPr lang="en-US" b="1" dirty="0">
                <a:solidFill>
                  <a:srgbClr val="8C4C64"/>
                </a:solidFill>
              </a:rPr>
              <a:t> this Last Supper was a celebratory meal, that He would have been fasting anyway.  He certainly did qualify for the “Fast of the Firstborn” – even if a tradition.</a:t>
            </a:r>
          </a:p>
          <a:p>
            <a:pPr marL="502920" indent="-457200">
              <a:buAutoNum type="arabicPeriod" startAt="5"/>
            </a:pPr>
            <a:r>
              <a:rPr lang="en-US" b="1" dirty="0">
                <a:solidFill>
                  <a:srgbClr val="0070C0"/>
                </a:solidFill>
              </a:rPr>
              <a:t>Yahusha</a:t>
            </a:r>
            <a:r>
              <a:rPr lang="en-US" b="1" dirty="0">
                <a:solidFill>
                  <a:srgbClr val="8C4C64"/>
                </a:solidFill>
              </a:rPr>
              <a:t> fasted often during His full ministry, knowing He would soon face a great deal of temptation.  Certainly this was the case for the upcoming events at His Passover.    </a:t>
            </a:r>
            <a:br>
              <a:rPr lang="en-US" b="1" dirty="0">
                <a:solidFill>
                  <a:srgbClr val="8C4C64"/>
                </a:solidFill>
              </a:rPr>
            </a:br>
            <a:r>
              <a:rPr lang="en-US" b="1" dirty="0">
                <a:solidFill>
                  <a:srgbClr val="8C4C64"/>
                </a:solidFill>
              </a:rPr>
              <a:t>                       There’s no doubt that He was fasting. </a:t>
            </a:r>
          </a:p>
        </p:txBody>
      </p:sp>
    </p:spTree>
    <p:extLst>
      <p:ext uri="{BB962C8B-B14F-4D97-AF65-F5344CB8AC3E}">
        <p14:creationId xmlns:p14="http://schemas.microsoft.com/office/powerpoint/2010/main" val="944136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85</a:t>
            </a:fld>
            <a:endParaRPr lang="en-US"/>
          </a:p>
        </p:txBody>
      </p:sp>
      <p:sp>
        <p:nvSpPr>
          <p:cNvPr id="6" name="Title 5"/>
          <p:cNvSpPr>
            <a:spLocks noGrp="1"/>
          </p:cNvSpPr>
          <p:nvPr>
            <p:ph type="title"/>
          </p:nvPr>
        </p:nvSpPr>
        <p:spPr>
          <a:xfrm>
            <a:off x="381000" y="228600"/>
            <a:ext cx="8305800" cy="838200"/>
          </a:xfrm>
        </p:spPr>
        <p:txBody>
          <a:bodyPr/>
          <a:lstStyle/>
          <a:p>
            <a:r>
              <a:rPr lang="en-US" dirty="0"/>
              <a:t>Questions:  Is it Possible …?</a:t>
            </a:r>
          </a:p>
        </p:txBody>
      </p:sp>
      <p:sp>
        <p:nvSpPr>
          <p:cNvPr id="7" name="Content Placeholder 6"/>
          <p:cNvSpPr>
            <a:spLocks noGrp="1"/>
          </p:cNvSpPr>
          <p:nvPr>
            <p:ph sz="quarter" idx="13"/>
          </p:nvPr>
        </p:nvSpPr>
        <p:spPr>
          <a:xfrm>
            <a:off x="685800" y="1066800"/>
            <a:ext cx="8305800" cy="5181600"/>
          </a:xfrm>
        </p:spPr>
        <p:txBody>
          <a:bodyPr>
            <a:normAutofit/>
            <a:scene3d>
              <a:camera prst="orthographicFront"/>
              <a:lightRig rig="threePt" dir="t"/>
            </a:scene3d>
            <a:sp3d extrusionH="57150">
              <a:bevelT w="38100" h="38100" prst="angle"/>
            </a:sp3d>
          </a:bodyPr>
          <a:lstStyle/>
          <a:p>
            <a:pPr marL="45720" indent="0">
              <a:buNone/>
            </a:pPr>
            <a:r>
              <a:rPr lang="en-US" b="1" dirty="0">
                <a:solidFill>
                  <a:srgbClr val="8C4C64"/>
                </a:solidFill>
              </a:rPr>
              <a:t>The disciples would not think anything unusual about  </a:t>
            </a:r>
            <a:r>
              <a:rPr lang="en-US" b="1" dirty="0">
                <a:solidFill>
                  <a:srgbClr val="0070C0"/>
                </a:solidFill>
              </a:rPr>
              <a:t>Yahusha</a:t>
            </a:r>
            <a:r>
              <a:rPr lang="en-US" b="1" dirty="0">
                <a:solidFill>
                  <a:srgbClr val="8C4C64"/>
                </a:solidFill>
              </a:rPr>
              <a:t> fasting [again], as they would have observed </a:t>
            </a:r>
            <a:br>
              <a:rPr lang="en-US" b="1" dirty="0">
                <a:solidFill>
                  <a:srgbClr val="8C4C64"/>
                </a:solidFill>
              </a:rPr>
            </a:br>
            <a:r>
              <a:rPr lang="en-US" b="1" dirty="0">
                <a:solidFill>
                  <a:srgbClr val="8C4C64"/>
                </a:solidFill>
              </a:rPr>
              <a:t>Him fasting many times throughout His ministry?</a:t>
            </a:r>
          </a:p>
          <a:p>
            <a:pPr marL="502920" indent="-457200">
              <a:buAutoNum type="arabicPeriod" startAt="9"/>
            </a:pPr>
            <a:endParaRPr lang="en-US" sz="400" b="1" dirty="0">
              <a:solidFill>
                <a:srgbClr val="8C4C64"/>
              </a:solidFill>
            </a:endParaRPr>
          </a:p>
          <a:p>
            <a:pPr marL="45720" indent="0">
              <a:buNone/>
            </a:pPr>
            <a:r>
              <a:rPr lang="en-US" b="1" dirty="0">
                <a:solidFill>
                  <a:srgbClr val="8C4C64"/>
                </a:solidFill>
              </a:rPr>
              <a:t>If so … then: </a:t>
            </a:r>
          </a:p>
          <a:p>
            <a:pPr marL="502920" indent="-457200">
              <a:buAutoNum type="alphaLcParenR"/>
            </a:pPr>
            <a:r>
              <a:rPr lang="en-US" b="1" dirty="0">
                <a:solidFill>
                  <a:srgbClr val="8C4C64"/>
                </a:solidFill>
              </a:rPr>
              <a:t>The Last Supper was very likely a celebration of finishing their practicum with their Master. </a:t>
            </a:r>
          </a:p>
          <a:p>
            <a:pPr marL="502920" indent="-457200">
              <a:buAutoNum type="alphaLcParenR"/>
            </a:pPr>
            <a:r>
              <a:rPr lang="en-US" b="1" dirty="0">
                <a:solidFill>
                  <a:srgbClr val="8C4C64"/>
                </a:solidFill>
              </a:rPr>
              <a:t>In that case, the Last Supper definitely was not the Passover meal, and did not take place on Abib 14.</a:t>
            </a:r>
          </a:p>
          <a:p>
            <a:pPr marL="502920" indent="-457200">
              <a:buAutoNum type="alphaLcParenR"/>
            </a:pPr>
            <a:r>
              <a:rPr lang="en-US" b="1" dirty="0">
                <a:solidFill>
                  <a:srgbClr val="8C4C64"/>
                </a:solidFill>
              </a:rPr>
              <a:t>Passover is a “festival” but it does not begin the </a:t>
            </a:r>
            <a:br>
              <a:rPr lang="en-US" b="1" dirty="0">
                <a:solidFill>
                  <a:srgbClr val="8C4C64"/>
                </a:solidFill>
              </a:rPr>
            </a:br>
            <a:r>
              <a:rPr lang="en-US" b="1" dirty="0">
                <a:solidFill>
                  <a:srgbClr val="8C4C64"/>
                </a:solidFill>
              </a:rPr>
              <a:t>              evening before dawn of Abib 14.  </a:t>
            </a:r>
            <a:r>
              <a:rPr lang="en-US" b="1" dirty="0">
                <a:solidFill>
                  <a:srgbClr val="C00000"/>
                </a:solidFill>
              </a:rPr>
              <a:t>This is a</a:t>
            </a:r>
            <a:br>
              <a:rPr lang="en-US" b="1" dirty="0">
                <a:solidFill>
                  <a:srgbClr val="C00000"/>
                </a:solidFill>
              </a:rPr>
            </a:br>
            <a:r>
              <a:rPr lang="en-US" b="1" dirty="0">
                <a:solidFill>
                  <a:srgbClr val="C00000"/>
                </a:solidFill>
              </a:rPr>
              <a:t>                    traditional teaching not based in Torah.</a:t>
            </a:r>
          </a:p>
        </p:txBody>
      </p:sp>
      <p:sp>
        <p:nvSpPr>
          <p:cNvPr id="2" name="Cloud 1">
            <a:extLst>
              <a:ext uri="{FF2B5EF4-FFF2-40B4-BE49-F238E27FC236}">
                <a16:creationId xmlns:a16="http://schemas.microsoft.com/office/drawing/2014/main" id="{522934BA-DBAF-A2DA-CEF7-E0589CD2FBE4}"/>
              </a:ext>
            </a:extLst>
          </p:cNvPr>
          <p:cNvSpPr/>
          <p:nvPr/>
        </p:nvSpPr>
        <p:spPr>
          <a:xfrm>
            <a:off x="9296400" y="294664"/>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625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39522"/>
            <a:ext cx="8915400" cy="1371600"/>
          </a:xfrm>
        </p:spPr>
        <p:txBody>
          <a:bodyPr/>
          <a:lstStyle/>
          <a:p>
            <a:r>
              <a:rPr lang="en-US" dirty="0"/>
              <a:t>The Synoptic Gospels Can Be Reconciled With John</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86</a:t>
            </a:fld>
            <a:endParaRPr lang="en-US"/>
          </a:p>
        </p:txBody>
      </p:sp>
      <p:sp>
        <p:nvSpPr>
          <p:cNvPr id="6" name="Rectangle 5"/>
          <p:cNvSpPr/>
          <p:nvPr/>
        </p:nvSpPr>
        <p:spPr>
          <a:xfrm>
            <a:off x="320040" y="4419600"/>
            <a:ext cx="8499676" cy="2123658"/>
          </a:xfrm>
          <a:prstGeom prst="rect">
            <a:avLst/>
          </a:prstGeom>
        </p:spPr>
        <p:txBody>
          <a:bodyPr wrap="square">
            <a:spAutoFit/>
            <a:scene3d>
              <a:camera prst="orthographicFront"/>
              <a:lightRig rig="threePt" dir="t"/>
            </a:scene3d>
            <a:sp3d extrusionH="57150">
              <a:bevelT w="38100" h="38100" prst="angle"/>
            </a:sp3d>
          </a:bodyPr>
          <a:lstStyle/>
          <a:p>
            <a:r>
              <a:rPr lang="en-US" sz="2400" dirty="0"/>
              <a:t>Therefore, when the topic of this study is approached with an open mind and the belief that the Scriptures cannot be broken (John 10:35), we </a:t>
            </a:r>
            <a:r>
              <a:rPr lang="en-US" sz="2400" b="1" dirty="0"/>
              <a:t>can</a:t>
            </a:r>
            <a:r>
              <a:rPr lang="en-US" sz="2400" dirty="0"/>
              <a:t> reconcile all these accounts. </a:t>
            </a:r>
          </a:p>
          <a:p>
            <a:endParaRPr lang="en-US" sz="1200" b="1" dirty="0">
              <a:solidFill>
                <a:srgbClr val="0070C0"/>
              </a:solidFill>
            </a:endParaRPr>
          </a:p>
          <a:p>
            <a:r>
              <a:rPr lang="en-US" sz="2400" b="1" dirty="0">
                <a:solidFill>
                  <a:srgbClr val="0070C0"/>
                </a:solidFill>
              </a:rPr>
              <a:t>John 10:35  </a:t>
            </a:r>
            <a:r>
              <a:rPr lang="en-US" sz="2400" dirty="0">
                <a:solidFill>
                  <a:srgbClr val="FF0000"/>
                </a:solidFill>
              </a:rPr>
              <a:t>… the scripture cannot be broken.  </a:t>
            </a:r>
            <a:r>
              <a:rPr lang="en-US" sz="2000" i="1" dirty="0"/>
              <a:t>KJV</a:t>
            </a:r>
            <a:endParaRPr lang="en-US" sz="2400" i="1" dirty="0"/>
          </a:p>
          <a:p>
            <a:r>
              <a:rPr lang="en-US" sz="2400" dirty="0"/>
              <a:t> </a:t>
            </a:r>
          </a:p>
        </p:txBody>
      </p:sp>
      <p:pic>
        <p:nvPicPr>
          <p:cNvPr id="4099"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820045"/>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100" name="Picture 4" descr="C:\Users\Rae\Desktop\synoptic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3035" y="1828800"/>
            <a:ext cx="3361765" cy="2286000"/>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FAB27C6B-1E85-A2EF-4D57-40A5933812AD}"/>
              </a:ext>
            </a:extLst>
          </p:cNvPr>
          <p:cNvSpPr/>
          <p:nvPr/>
        </p:nvSpPr>
        <p:spPr>
          <a:xfrm>
            <a:off x="9296400" y="252541"/>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188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914400"/>
          </a:xfrm>
        </p:spPr>
        <p:txBody>
          <a:bodyPr/>
          <a:lstStyle/>
          <a:p>
            <a:r>
              <a:rPr lang="en-US" dirty="0">
                <a:solidFill>
                  <a:srgbClr val="C00000"/>
                </a:solidFill>
              </a:rPr>
              <a:t>Epilogue</a:t>
            </a:r>
          </a:p>
        </p:txBody>
      </p:sp>
      <p:sp>
        <p:nvSpPr>
          <p:cNvPr id="3" name="Content Placeholder 2"/>
          <p:cNvSpPr>
            <a:spLocks noGrp="1"/>
          </p:cNvSpPr>
          <p:nvPr>
            <p:ph sz="quarter" idx="13"/>
          </p:nvPr>
        </p:nvSpPr>
        <p:spPr>
          <a:xfrm>
            <a:off x="411863" y="838200"/>
            <a:ext cx="8382000" cy="2819400"/>
          </a:xfrm>
        </p:spPr>
        <p:txBody>
          <a:bodyPr>
            <a:normAutofit fontScale="85000" lnSpcReduction="10000"/>
            <a:scene3d>
              <a:camera prst="orthographicFront"/>
              <a:lightRig rig="threePt" dir="t"/>
            </a:scene3d>
            <a:sp3d extrusionH="57150">
              <a:bevelT w="38100" h="38100" prst="angle"/>
            </a:sp3d>
          </a:bodyPr>
          <a:lstStyle/>
          <a:p>
            <a:pPr marL="45720" indent="0">
              <a:buNone/>
            </a:pPr>
            <a:r>
              <a:rPr lang="en-US" sz="2600" b="1" dirty="0">
                <a:solidFill>
                  <a:srgbClr val="0070C0"/>
                </a:solidFill>
              </a:rPr>
              <a:t>The Last Supper celebration on Abib 13 was the last time </a:t>
            </a:r>
            <a:br>
              <a:rPr lang="en-US" sz="2600" b="1" dirty="0">
                <a:solidFill>
                  <a:srgbClr val="0070C0"/>
                </a:solidFill>
              </a:rPr>
            </a:br>
            <a:r>
              <a:rPr lang="en-US" sz="2600" b="1" dirty="0">
                <a:solidFill>
                  <a:srgbClr val="0070C0"/>
                </a:solidFill>
              </a:rPr>
              <a:t>the disciples were together with Yahusha before He died.  </a:t>
            </a:r>
          </a:p>
          <a:p>
            <a:pPr marL="45720" indent="0">
              <a:buNone/>
            </a:pPr>
            <a:r>
              <a:rPr lang="en-US" sz="2400" b="1" dirty="0"/>
              <a:t>It is highly unlikely that any of the disciples ate a Passover meal during the night of Abib </a:t>
            </a:r>
            <a:r>
              <a:rPr lang="en-US" sz="2400" b="1" cap="small" dirty="0"/>
              <a:t>14, </a:t>
            </a:r>
            <a:r>
              <a:rPr lang="en-US" sz="2400" b="1" dirty="0"/>
              <a:t>under these surprising circumstances. </a:t>
            </a:r>
          </a:p>
          <a:p>
            <a:pPr marL="45720" indent="0">
              <a:buNone/>
            </a:pPr>
            <a:r>
              <a:rPr lang="en-US" sz="2400" b="1" dirty="0"/>
              <a:t>However, there is something they did do – and that was lock themselves behind barred doors for fear of the Jews. </a:t>
            </a:r>
          </a:p>
          <a:p>
            <a:pPr marL="45720" indent="0">
              <a:buNone/>
            </a:pPr>
            <a:r>
              <a:rPr lang="en-US" sz="2400" b="1" dirty="0"/>
              <a:t>In fact, they were still there by the evening of the first day of the week </a:t>
            </a:r>
            <a:r>
              <a:rPr lang="en-US" sz="1900" dirty="0"/>
              <a:t>[Wave Sheaf]</a:t>
            </a:r>
            <a:r>
              <a:rPr lang="en-US" sz="1900" b="1" dirty="0"/>
              <a:t> </a:t>
            </a:r>
            <a:r>
              <a:rPr lang="en-US" sz="2400" b="1" dirty="0"/>
              <a:t>as noted by John.  </a:t>
            </a:r>
          </a:p>
        </p:txBody>
      </p:sp>
      <p:sp>
        <p:nvSpPr>
          <p:cNvPr id="5" name="Slide Number Placeholder 4"/>
          <p:cNvSpPr>
            <a:spLocks noGrp="1"/>
          </p:cNvSpPr>
          <p:nvPr>
            <p:ph type="sldNum" sz="quarter" idx="12"/>
          </p:nvPr>
        </p:nvSpPr>
        <p:spPr/>
        <p:txBody>
          <a:bodyPr/>
          <a:lstStyle/>
          <a:p>
            <a:fld id="{D18E6382-2566-492A-A2A1-417678E32A52}" type="slidenum">
              <a:rPr lang="en-US" smtClean="0"/>
              <a:t>87</a:t>
            </a:fld>
            <a:endParaRPr lang="en-US"/>
          </a:p>
        </p:txBody>
      </p:sp>
      <p:sp>
        <p:nvSpPr>
          <p:cNvPr id="6" name="Content Placeholder 8"/>
          <p:cNvSpPr txBox="1">
            <a:spLocks/>
          </p:cNvSpPr>
          <p:nvPr/>
        </p:nvSpPr>
        <p:spPr>
          <a:xfrm>
            <a:off x="640463" y="3722967"/>
            <a:ext cx="7817737" cy="1611033"/>
          </a:xfrm>
          <a:prstGeom prst="rect">
            <a:avLst/>
          </a:prstGeom>
          <a:solidFill>
            <a:schemeClr val="accent6">
              <a:lumMod val="20000"/>
              <a:lumOff val="80000"/>
            </a:schemeClr>
          </a:solidFill>
          <a:ln w="57150">
            <a:solidFill>
              <a:srgbClr val="C00000"/>
            </a:solidFill>
          </a:ln>
          <a:scene3d>
            <a:camera prst="orthographicFront"/>
            <a:lightRig rig="threePt" dir="t"/>
          </a:scene3d>
          <a:sp3d>
            <a:bevelT w="114300" prst="artDeco"/>
          </a:sp3d>
        </p:spPr>
        <p:txBody>
          <a:bodyPr vert="horz" lIns="91440" tIns="45720" rIns="91440" bIns="45720" rtlCol="0">
            <a:normAutofit fontScale="92500" lnSpcReduction="10000"/>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dirty="0">
                <a:solidFill>
                  <a:srgbClr val="0070C0"/>
                </a:solidFill>
              </a:rPr>
              <a:t>John 20:19  </a:t>
            </a:r>
            <a:r>
              <a:rPr lang="en-US" sz="2400" b="1" dirty="0"/>
              <a:t>Then the </a:t>
            </a:r>
            <a:r>
              <a:rPr lang="en-US" sz="2400" b="1" u="sng" dirty="0"/>
              <a:t>same da</a:t>
            </a:r>
            <a:r>
              <a:rPr lang="en-US" sz="2400" b="1" dirty="0"/>
              <a:t>y </a:t>
            </a:r>
            <a:r>
              <a:rPr lang="en-US" sz="2400" b="1" u="sng" dirty="0"/>
              <a:t>at evenin</a:t>
            </a:r>
            <a:r>
              <a:rPr lang="en-US" sz="2400" b="1" dirty="0"/>
              <a:t>g, being the </a:t>
            </a:r>
            <a:br>
              <a:rPr lang="en-US" sz="2400" b="1" dirty="0"/>
            </a:br>
            <a:r>
              <a:rPr lang="en-US" sz="2400" b="1" u="sng" dirty="0"/>
              <a:t>first</a:t>
            </a:r>
            <a:r>
              <a:rPr lang="en-US" sz="2400" b="1" dirty="0"/>
              <a:t> </a:t>
            </a:r>
            <a:r>
              <a:rPr lang="en-US" sz="1900" i="1" dirty="0"/>
              <a:t>day</a:t>
            </a:r>
            <a:r>
              <a:rPr lang="en-US" sz="2400" b="1" dirty="0"/>
              <a:t> of the week, when the doors were shut where </a:t>
            </a:r>
            <a:br>
              <a:rPr lang="en-US" sz="2400" b="1" dirty="0"/>
            </a:br>
            <a:r>
              <a:rPr lang="en-US" sz="2400" b="1" dirty="0"/>
              <a:t>the disciples were assembled </a:t>
            </a:r>
            <a:r>
              <a:rPr lang="en-US" sz="2400" b="1" dirty="0">
                <a:solidFill>
                  <a:srgbClr val="C00000"/>
                </a:solidFill>
              </a:rPr>
              <a:t>for fear of the Jews,</a:t>
            </a:r>
            <a:r>
              <a:rPr lang="en-US" sz="2400" b="1" dirty="0"/>
              <a:t> </a:t>
            </a:r>
            <a:br>
              <a:rPr lang="en-US" sz="2400" b="1" dirty="0"/>
            </a:br>
            <a:r>
              <a:rPr lang="en-US" sz="2400" b="1" dirty="0"/>
              <a:t>came </a:t>
            </a:r>
            <a:r>
              <a:rPr lang="en-US" sz="2400" b="1" dirty="0">
                <a:solidFill>
                  <a:srgbClr val="0070C0"/>
                </a:solidFill>
              </a:rPr>
              <a:t>Yahusha</a:t>
            </a:r>
            <a:r>
              <a:rPr lang="en-US" sz="2400" b="1" dirty="0"/>
              <a:t> and stood in the midst, </a:t>
            </a:r>
            <a:br>
              <a:rPr lang="en-US" sz="2400" b="1" dirty="0"/>
            </a:br>
            <a:r>
              <a:rPr lang="en-US" sz="2400" b="1" dirty="0"/>
              <a:t>and saith unto them, Peace be unto you.</a:t>
            </a:r>
          </a:p>
        </p:txBody>
      </p:sp>
      <p:sp>
        <p:nvSpPr>
          <p:cNvPr id="8" name="Content Placeholder 2"/>
          <p:cNvSpPr txBox="1">
            <a:spLocks/>
          </p:cNvSpPr>
          <p:nvPr/>
        </p:nvSpPr>
        <p:spPr>
          <a:xfrm>
            <a:off x="304800" y="5486400"/>
            <a:ext cx="8686800" cy="1371600"/>
          </a:xfrm>
          <a:prstGeom prst="rect">
            <a:avLst/>
          </a:prstGeom>
        </p:spPr>
        <p:txBody>
          <a:bodyPr vert="horz" lIns="91440" tIns="45720" rIns="91440" bIns="45720" rtlCol="0">
            <a:normAutofit fontScale="62500" lnSpcReduction="2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400" b="1" dirty="0">
                <a:solidFill>
                  <a:srgbClr val="0070C0"/>
                </a:solidFill>
              </a:rPr>
              <a:t>Even though they missed the Passover meal on this Abib 14, would they have celebrated Passover in the 2</a:t>
            </a:r>
            <a:r>
              <a:rPr lang="en-US" sz="3400" b="1" baseline="30000" dirty="0">
                <a:solidFill>
                  <a:srgbClr val="0070C0"/>
                </a:solidFill>
              </a:rPr>
              <a:t>nd</a:t>
            </a:r>
            <a:r>
              <a:rPr lang="en-US" sz="3400" b="1" dirty="0">
                <a:solidFill>
                  <a:srgbClr val="0070C0"/>
                </a:solidFill>
              </a:rPr>
              <a:t> month?</a:t>
            </a:r>
          </a:p>
          <a:p>
            <a:pPr marL="45720" indent="0" algn="ctr">
              <a:buFont typeface="Georgia" pitchFamily="18" charset="0"/>
              <a:buNone/>
            </a:pPr>
            <a:r>
              <a:rPr lang="en-US" sz="3400" b="1" dirty="0"/>
              <a:t>Torah does provide that option if the first Passover is missed </a:t>
            </a:r>
            <a:br>
              <a:rPr lang="en-US" sz="3400" b="1" dirty="0"/>
            </a:br>
            <a:r>
              <a:rPr lang="en-US" sz="3400" b="1" dirty="0"/>
              <a:t>with specific instructions.  </a:t>
            </a:r>
            <a:r>
              <a:rPr lang="en-US" sz="3400" b="1" dirty="0">
                <a:solidFill>
                  <a:srgbClr val="C00000"/>
                </a:solidFill>
              </a:rPr>
              <a:t>Would the disciples qualify?</a:t>
            </a:r>
            <a:endParaRPr lang="en-US" sz="2900" b="1" dirty="0">
              <a:solidFill>
                <a:srgbClr val="C00000"/>
              </a:solidFill>
            </a:endParaRPr>
          </a:p>
          <a:p>
            <a:pPr marL="45720" indent="0">
              <a:buFont typeface="Georgia" pitchFamily="18" charset="0"/>
              <a:buNone/>
            </a:pPr>
            <a:endParaRPr lang="en-US" sz="2600" b="1" dirty="0">
              <a:solidFill>
                <a:srgbClr val="C00000"/>
              </a:solidFill>
            </a:endParaRPr>
          </a:p>
        </p:txBody>
      </p:sp>
    </p:spTree>
    <p:extLst>
      <p:ext uri="{BB962C8B-B14F-4D97-AF65-F5344CB8AC3E}">
        <p14:creationId xmlns:p14="http://schemas.microsoft.com/office/powerpoint/2010/main" val="3455942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88</a:t>
            </a:fld>
            <a:endParaRPr lang="en-US" dirty="0"/>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831626"/>
            <a:ext cx="3194747" cy="3194747"/>
          </a:xfrm>
          <a:prstGeom prst="rect">
            <a:avLst/>
          </a:prstGeom>
          <a:no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114300"/>
            <a:ext cx="9144000" cy="145885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tx2">
                    <a:lumMod val="75000"/>
                  </a:schemeClr>
                </a:solidFill>
              </a:rPr>
              <a:t>3</a:t>
            </a:r>
            <a:r>
              <a:rPr lang="en-US" baseline="30000" dirty="0">
                <a:solidFill>
                  <a:schemeClr val="tx2">
                    <a:lumMod val="75000"/>
                  </a:schemeClr>
                </a:solidFill>
              </a:rPr>
              <a:t>rd</a:t>
            </a:r>
            <a:r>
              <a:rPr lang="en-US" dirty="0">
                <a:solidFill>
                  <a:schemeClr val="tx2">
                    <a:lumMod val="75000"/>
                  </a:schemeClr>
                </a:solidFill>
              </a:rPr>
              <a:t> Witness:  the “day” &amp; “date”</a:t>
            </a:r>
            <a:br>
              <a:rPr lang="en-US" dirty="0">
                <a:solidFill>
                  <a:schemeClr val="tx2">
                    <a:lumMod val="75000"/>
                  </a:schemeClr>
                </a:solidFill>
              </a:rPr>
            </a:br>
            <a:r>
              <a:rPr lang="en-US" dirty="0">
                <a:solidFill>
                  <a:schemeClr val="tx2">
                    <a:lumMod val="75000"/>
                  </a:schemeClr>
                </a:solidFill>
              </a:rPr>
              <a:t>(The Final Answer)</a:t>
            </a:r>
          </a:p>
        </p:txBody>
      </p:sp>
      <p:sp>
        <p:nvSpPr>
          <p:cNvPr id="17" name="Rectangle 16"/>
          <p:cNvSpPr/>
          <p:nvPr/>
        </p:nvSpPr>
        <p:spPr>
          <a:xfrm>
            <a:off x="626002" y="4800600"/>
            <a:ext cx="425079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4000" b="1" dirty="0">
                <a:ln w="11430"/>
                <a:solidFill>
                  <a:srgbClr val="00B0F0"/>
                </a:solidFill>
                <a:effectLst>
                  <a:outerShdw blurRad="50800" dist="39000" dir="5460000" algn="tl">
                    <a:srgbClr val="000000">
                      <a:alpha val="38000"/>
                    </a:srgbClr>
                  </a:outerShdw>
                </a:effectLst>
              </a:rPr>
              <a:t>The day?</a:t>
            </a:r>
          </a:p>
          <a:p>
            <a:pPr algn="ctr"/>
            <a:r>
              <a:rPr lang="en-US" sz="3200" b="1" dirty="0">
                <a:ln w="11430"/>
                <a:solidFill>
                  <a:srgbClr val="00B0F0"/>
                </a:solidFill>
                <a:effectLst>
                  <a:outerShdw blurRad="50800" dist="39000" dir="5460000" algn="tl">
                    <a:srgbClr val="000000">
                      <a:alpha val="38000"/>
                    </a:srgbClr>
                  </a:outerShdw>
                </a:effectLst>
              </a:rPr>
              <a:t>3</a:t>
            </a:r>
            <a:r>
              <a:rPr lang="en-US" sz="3200" b="1" baseline="30000" dirty="0">
                <a:ln w="11430"/>
                <a:solidFill>
                  <a:srgbClr val="00B0F0"/>
                </a:solidFill>
                <a:effectLst>
                  <a:outerShdw blurRad="50800" dist="39000" dir="5460000" algn="tl">
                    <a:srgbClr val="000000">
                      <a:alpha val="38000"/>
                    </a:srgbClr>
                  </a:outerShdw>
                </a:effectLst>
              </a:rPr>
              <a:t>rd</a:t>
            </a:r>
            <a:r>
              <a:rPr lang="en-US" sz="3200" b="1" dirty="0">
                <a:ln w="11430"/>
                <a:solidFill>
                  <a:srgbClr val="00B0F0"/>
                </a:solidFill>
                <a:effectLst>
                  <a:outerShdw blurRad="50800" dist="39000" dir="5460000" algn="tl">
                    <a:srgbClr val="000000">
                      <a:alpha val="38000"/>
                    </a:srgbClr>
                  </a:outerShdw>
                </a:effectLst>
              </a:rPr>
              <a:t> Cycle - Tuesday!</a:t>
            </a:r>
          </a:p>
        </p:txBody>
      </p:sp>
      <p:sp>
        <p:nvSpPr>
          <p:cNvPr id="18" name="Rectangle 17"/>
          <p:cNvSpPr/>
          <p:nvPr/>
        </p:nvSpPr>
        <p:spPr>
          <a:xfrm>
            <a:off x="4555598" y="4800600"/>
            <a:ext cx="397880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4B9600"/>
                </a:solidFill>
                <a:effectLst>
                  <a:outerShdw blurRad="50800" dist="39000" dir="5460000" algn="tl">
                    <a:srgbClr val="000000">
                      <a:alpha val="38000"/>
                    </a:srgbClr>
                  </a:outerShdw>
                </a:effectLst>
              </a:rPr>
              <a:t>2. The date?</a:t>
            </a:r>
          </a:p>
          <a:p>
            <a:pPr algn="ctr"/>
            <a:r>
              <a:rPr lang="en-US" sz="3200" b="1" dirty="0">
                <a:ln w="11430">
                  <a:noFill/>
                </a:ln>
                <a:solidFill>
                  <a:srgbClr val="4B9600"/>
                </a:solidFill>
                <a:effectLst>
                  <a:outerShdw blurRad="50800" dist="39000" dir="5460000" algn="tl">
                    <a:srgbClr val="000000">
                      <a:alpha val="38000"/>
                    </a:srgbClr>
                  </a:outerShdw>
                </a:effectLst>
              </a:rPr>
              <a:t>Abib 13!</a:t>
            </a:r>
          </a:p>
        </p:txBody>
      </p:sp>
      <p:sp>
        <p:nvSpPr>
          <p:cNvPr id="16" name="TextBox 15"/>
          <p:cNvSpPr txBox="1"/>
          <p:nvPr/>
        </p:nvSpPr>
        <p:spPr>
          <a:xfrm>
            <a:off x="228600" y="1524000"/>
            <a:ext cx="3810000" cy="267765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a)  The Last Supper was special, and could have followed the tradition of a celebration meal with their Master.  </a:t>
            </a:r>
          </a:p>
        </p:txBody>
      </p:sp>
      <p:sp>
        <p:nvSpPr>
          <p:cNvPr id="20" name="TextBox 19"/>
          <p:cNvSpPr txBox="1"/>
          <p:nvPr/>
        </p:nvSpPr>
        <p:spPr>
          <a:xfrm>
            <a:off x="5235615" y="1524000"/>
            <a:ext cx="3810000" cy="224676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chemeClr val="accent4">
                    <a:lumMod val="50000"/>
                  </a:schemeClr>
                </a:solidFill>
                <a:latin typeface="Arial Rounded MT Bold" pitchFamily="34" charset="0"/>
              </a:rPr>
              <a:t>b)  Therefore, this banquet would not have been a Passover meal on Wed, Abib 14.</a:t>
            </a:r>
          </a:p>
        </p:txBody>
      </p:sp>
      <p:sp>
        <p:nvSpPr>
          <p:cNvPr id="2" name="Rectangle 1">
            <a:extLst>
              <a:ext uri="{FF2B5EF4-FFF2-40B4-BE49-F238E27FC236}">
                <a16:creationId xmlns:a16="http://schemas.microsoft.com/office/drawing/2014/main" id="{08F421BD-8B31-E750-E61F-7BC70AD83CA1}"/>
              </a:ext>
            </a:extLst>
          </p:cNvPr>
          <p:cNvSpPr/>
          <p:nvPr/>
        </p:nvSpPr>
        <p:spPr>
          <a:xfrm>
            <a:off x="2748853" y="6019800"/>
            <a:ext cx="364629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Absolutely!</a:t>
            </a:r>
          </a:p>
        </p:txBody>
      </p:sp>
    </p:spTree>
    <p:extLst>
      <p:ext uri="{BB962C8B-B14F-4D97-AF65-F5344CB8AC3E}">
        <p14:creationId xmlns:p14="http://schemas.microsoft.com/office/powerpoint/2010/main" val="3681958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750"/>
                                  </p:stCondLst>
                                  <p:childTnLst>
                                    <p:set>
                                      <p:cBhvr>
                                        <p:cTn id="26" dur="1" fill="hold">
                                          <p:stCondLst>
                                            <p:cond delay="0"/>
                                          </p:stCondLst>
                                        </p:cTn>
                                        <p:tgtEl>
                                          <p:spTgt spid="2"/>
                                        </p:tgtEl>
                                        <p:attrNameLst>
                                          <p:attrName>style.visibility</p:attrName>
                                        </p:attrNameLst>
                                      </p:cBhvr>
                                      <p:to>
                                        <p:strVal val="visible"/>
                                      </p:to>
                                    </p:set>
                                    <p:anim calcmode="lin" valueType="num">
                                      <p:cBhvr>
                                        <p:cTn id="27" dur="1250" fill="hold"/>
                                        <p:tgtEl>
                                          <p:spTgt spid="2"/>
                                        </p:tgtEl>
                                        <p:attrNameLst>
                                          <p:attrName>ppt_w</p:attrName>
                                        </p:attrNameLst>
                                      </p:cBhvr>
                                      <p:tavLst>
                                        <p:tav tm="0">
                                          <p:val>
                                            <p:fltVal val="0"/>
                                          </p:val>
                                        </p:tav>
                                        <p:tav tm="100000">
                                          <p:val>
                                            <p:strVal val="#ppt_w"/>
                                          </p:val>
                                        </p:tav>
                                      </p:tavLst>
                                    </p:anim>
                                    <p:anim calcmode="lin" valueType="num">
                                      <p:cBhvr>
                                        <p:cTn id="28" dur="1250" fill="hold"/>
                                        <p:tgtEl>
                                          <p:spTgt spid="2"/>
                                        </p:tgtEl>
                                        <p:attrNameLst>
                                          <p:attrName>ppt_h</p:attrName>
                                        </p:attrNameLst>
                                      </p:cBhvr>
                                      <p:tavLst>
                                        <p:tav tm="0">
                                          <p:val>
                                            <p:fltVal val="0"/>
                                          </p:val>
                                        </p:tav>
                                        <p:tav tm="100000">
                                          <p:val>
                                            <p:strVal val="#ppt_h"/>
                                          </p:val>
                                        </p:tav>
                                      </p:tavLst>
                                    </p:anim>
                                    <p:animEffect transition="in" filter="fade">
                                      <p:cBhvr>
                                        <p:cTn id="2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89</a:t>
            </a:fld>
            <a:endParaRPr lang="en-US" dirty="0">
              <a:solidFill>
                <a:schemeClr val="bg1"/>
              </a:solidFill>
            </a:endParaRPr>
          </a:p>
        </p:txBody>
      </p:sp>
      <p:sp>
        <p:nvSpPr>
          <p:cNvPr id="6" name="Content Placeholder 6"/>
          <p:cNvSpPr>
            <a:spLocks noGrp="1"/>
          </p:cNvSpPr>
          <p:nvPr>
            <p:ph sz="half" idx="4294967295"/>
          </p:nvPr>
        </p:nvSpPr>
        <p:spPr>
          <a:xfrm>
            <a:off x="975904" y="1536413"/>
            <a:ext cx="7315200" cy="4523993"/>
          </a:xfrm>
          <a:prstGeom prst="rect">
            <a:avLst/>
          </a:prstGeom>
        </p:spPr>
        <p:txBody>
          <a:bodyPr>
            <a:normAutofit fontScale="55000" lnSpcReduction="20000"/>
          </a:bodyPr>
          <a:lstStyle/>
          <a:p>
            <a:pPr marL="45720" indent="0" algn="ctr">
              <a:buNone/>
            </a:pPr>
            <a:r>
              <a:rPr lang="en-US" sz="5100" b="1" dirty="0">
                <a:ln w="1905"/>
                <a:solidFill>
                  <a:srgbClr val="AFDDFF"/>
                </a:solidFill>
                <a:effectLst>
                  <a:innerShdw blurRad="69850" dist="43180" dir="5400000">
                    <a:srgbClr val="000000">
                      <a:alpha val="65000"/>
                    </a:srgbClr>
                  </a:innerShdw>
                </a:effectLst>
              </a:rPr>
              <a:t>1 Corinthians 11:23-26</a:t>
            </a:r>
          </a:p>
          <a:p>
            <a:pPr marL="45720" indent="0">
              <a:buNone/>
            </a:pPr>
            <a:endParaRPr lang="en-US" sz="900" b="1" dirty="0">
              <a:ln w="1905"/>
              <a:solidFill>
                <a:srgbClr val="AFDDFF"/>
              </a:solidFill>
              <a:effectLst>
                <a:innerShdw blurRad="69850" dist="43180" dir="5400000">
                  <a:srgbClr val="000000">
                    <a:alpha val="65000"/>
                  </a:srgbClr>
                </a:innerShdw>
              </a:effectLst>
            </a:endParaRPr>
          </a:p>
          <a:p>
            <a:pPr marL="45720" indent="0">
              <a:buNone/>
            </a:pPr>
            <a:endParaRPr lang="en-US" sz="300" b="1" dirty="0">
              <a:ln w="1905"/>
              <a:solidFill>
                <a:srgbClr val="AFDDFF"/>
              </a:solidFill>
              <a:effectLst>
                <a:innerShdw blurRad="69850" dist="43180" dir="5400000">
                  <a:srgbClr val="000000">
                    <a:alpha val="65000"/>
                  </a:srgbClr>
                </a:innerShdw>
              </a:effectLst>
            </a:endParaRPr>
          </a:p>
          <a:p>
            <a:pPr marL="45720" indent="0">
              <a:buNone/>
            </a:pPr>
            <a:r>
              <a:rPr lang="en-US" sz="3300" b="1" dirty="0">
                <a:ln w="1905"/>
                <a:solidFill>
                  <a:srgbClr val="AFDDFF"/>
                </a:solidFill>
                <a:effectLst>
                  <a:innerShdw blurRad="69850" dist="43180" dir="5400000">
                    <a:srgbClr val="000000">
                      <a:alpha val="65000"/>
                    </a:srgbClr>
                  </a:innerShdw>
                </a:effectLst>
              </a:rPr>
              <a:t>23</a:t>
            </a:r>
            <a:r>
              <a:rPr lang="en-US" sz="3300" b="1" dirty="0">
                <a:ln w="1905"/>
                <a:solidFill>
                  <a:schemeClr val="accent6">
                    <a:lumMod val="20000"/>
                    <a:lumOff val="80000"/>
                  </a:schemeClr>
                </a:solidFill>
                <a:effectLst>
                  <a:innerShdw blurRad="69850" dist="43180" dir="5400000">
                    <a:srgbClr val="000000">
                      <a:alpha val="65000"/>
                    </a:srgbClr>
                  </a:innerShdw>
                </a:effectLst>
              </a:rPr>
              <a:t>  For I have received of </a:t>
            </a:r>
            <a:r>
              <a:rPr lang="en-US" sz="3300" b="1" dirty="0">
                <a:ln w="1905"/>
                <a:solidFill>
                  <a:srgbClr val="00B0F0"/>
                </a:solidFill>
                <a:effectLst>
                  <a:glow rad="127000">
                    <a:schemeClr val="accent4">
                      <a:lumMod val="20000"/>
                      <a:lumOff val="80000"/>
                    </a:schemeClr>
                  </a:glow>
                  <a:innerShdw blurRad="69850" dist="43180" dir="5400000">
                    <a:srgbClr val="000000">
                      <a:alpha val="65000"/>
                    </a:srgbClr>
                  </a:innerShdw>
                </a:effectLst>
              </a:rPr>
              <a:t>Yahusha</a:t>
            </a:r>
            <a:r>
              <a:rPr lang="en-US" sz="3300" b="1" dirty="0">
                <a:ln w="1905"/>
                <a:solidFill>
                  <a:schemeClr val="accent6">
                    <a:lumMod val="20000"/>
                    <a:lumOff val="80000"/>
                  </a:schemeClr>
                </a:solidFill>
                <a:effectLst>
                  <a:innerShdw blurRad="69850" dist="43180" dir="5400000">
                    <a:srgbClr val="000000">
                      <a:alpha val="65000"/>
                    </a:srgbClr>
                  </a:innerShdw>
                </a:effectLst>
              </a:rPr>
              <a:t> that which </a:t>
            </a:r>
            <a:br>
              <a:rPr lang="en-US" sz="3300" b="1" dirty="0">
                <a:ln w="1905"/>
                <a:solidFill>
                  <a:schemeClr val="accent6">
                    <a:lumMod val="20000"/>
                    <a:lumOff val="80000"/>
                  </a:schemeClr>
                </a:solidFill>
                <a:effectLst>
                  <a:innerShdw blurRad="69850" dist="43180" dir="5400000">
                    <a:srgbClr val="000000">
                      <a:alpha val="65000"/>
                    </a:srgbClr>
                  </a:innerShdw>
                </a:effectLst>
              </a:rPr>
            </a:br>
            <a:r>
              <a:rPr lang="en-US" sz="3300" b="1" dirty="0">
                <a:ln w="1905"/>
                <a:solidFill>
                  <a:schemeClr val="accent6">
                    <a:lumMod val="20000"/>
                    <a:lumOff val="80000"/>
                  </a:schemeClr>
                </a:solidFill>
                <a:effectLst>
                  <a:innerShdw blurRad="69850" dist="43180" dir="5400000">
                    <a:srgbClr val="000000">
                      <a:alpha val="65000"/>
                    </a:srgbClr>
                  </a:innerShdw>
                </a:effectLst>
              </a:rPr>
              <a:t>also I delivered unto you, </a:t>
            </a:r>
            <a:r>
              <a:rPr lang="en-US" sz="3600" b="1" dirty="0">
                <a:ln w="1905"/>
                <a:solidFill>
                  <a:schemeClr val="accent6">
                    <a:lumMod val="20000"/>
                    <a:lumOff val="80000"/>
                  </a:schemeClr>
                </a:solidFill>
                <a:effectLst>
                  <a:innerShdw blurRad="69850" dist="43180" dir="5400000">
                    <a:srgbClr val="000000">
                      <a:alpha val="65000"/>
                    </a:srgbClr>
                  </a:innerShdw>
                </a:effectLst>
              </a:rPr>
              <a:t>That </a:t>
            </a:r>
            <a:r>
              <a:rPr lang="en-US" sz="3600" b="1" dirty="0">
                <a:ln w="1905"/>
                <a:solidFill>
                  <a:srgbClr val="00B0F0"/>
                </a:solidFill>
                <a:effectLst>
                  <a:glow rad="127000">
                    <a:schemeClr val="accent4">
                      <a:lumMod val="20000"/>
                      <a:lumOff val="80000"/>
                    </a:schemeClr>
                  </a:glow>
                  <a:innerShdw blurRad="69850" dist="43180" dir="5400000">
                    <a:srgbClr val="000000">
                      <a:alpha val="65000"/>
                    </a:srgbClr>
                  </a:innerShdw>
                </a:effectLst>
              </a:rPr>
              <a:t>Yahusha</a:t>
            </a:r>
            <a:r>
              <a:rPr lang="en-US" sz="3600" b="1" dirty="0">
                <a:ln w="1905"/>
                <a:solidFill>
                  <a:schemeClr val="accent6">
                    <a:lumMod val="20000"/>
                    <a:lumOff val="80000"/>
                  </a:schemeClr>
                </a:solidFill>
                <a:effectLst>
                  <a:innerShdw blurRad="69850" dist="43180" dir="5400000">
                    <a:srgbClr val="000000">
                      <a:alpha val="65000"/>
                    </a:srgbClr>
                  </a:innerShdw>
                </a:effectLst>
              </a:rPr>
              <a:t> </a:t>
            </a:r>
            <a:r>
              <a:rPr lang="en-US" sz="3600" b="1" dirty="0">
                <a:ln w="1905"/>
                <a:solidFill>
                  <a:srgbClr val="FF00FF"/>
                </a:solidFill>
                <a:effectLst>
                  <a:glow rad="88900">
                    <a:srgbClr val="FFFF00"/>
                  </a:glow>
                  <a:innerShdw blurRad="69850" dist="43180" dir="5400000">
                    <a:srgbClr val="000000">
                      <a:alpha val="65000"/>
                    </a:srgbClr>
                  </a:innerShdw>
                </a:effectLst>
              </a:rPr>
              <a:t>the same</a:t>
            </a:r>
            <a:br>
              <a:rPr lang="en-US" sz="3600" b="1" dirty="0">
                <a:ln w="1905"/>
                <a:solidFill>
                  <a:srgbClr val="FF00FF"/>
                </a:solidFill>
                <a:effectLst>
                  <a:glow rad="88900">
                    <a:srgbClr val="FFFF00"/>
                  </a:glow>
                  <a:innerShdw blurRad="69850" dist="43180" dir="5400000">
                    <a:srgbClr val="000000">
                      <a:alpha val="65000"/>
                    </a:srgbClr>
                  </a:innerShdw>
                </a:effectLst>
              </a:rPr>
            </a:br>
            <a:r>
              <a:rPr lang="en-US" sz="3600" b="1" dirty="0">
                <a:ln w="1905"/>
                <a:solidFill>
                  <a:srgbClr val="FF00FF"/>
                </a:solidFill>
                <a:effectLst>
                  <a:glow rad="88900">
                    <a:srgbClr val="FFFF00"/>
                  </a:glow>
                  <a:innerShdw blurRad="69850" dist="43180" dir="5400000">
                    <a:srgbClr val="000000">
                      <a:alpha val="65000"/>
                    </a:srgbClr>
                  </a:innerShdw>
                </a:effectLst>
              </a:rPr>
              <a:t>night in which he was betrayed took bread:</a:t>
            </a:r>
          </a:p>
          <a:p>
            <a:pPr marL="45720" indent="0">
              <a:buNone/>
            </a:pPr>
            <a:endParaRPr lang="en-US" sz="1500" b="1" dirty="0">
              <a:ln w="1905"/>
              <a:solidFill>
                <a:schemeClr val="accent6">
                  <a:lumMod val="20000"/>
                  <a:lumOff val="80000"/>
                </a:schemeClr>
              </a:solidFill>
              <a:effectLst>
                <a:innerShdw blurRad="69850" dist="43180" dir="5400000">
                  <a:srgbClr val="000000">
                    <a:alpha val="65000"/>
                  </a:srgbClr>
                </a:innerShdw>
              </a:effectLst>
            </a:endParaRPr>
          </a:p>
          <a:p>
            <a:pPr marL="45720" indent="0">
              <a:buNone/>
            </a:pPr>
            <a:r>
              <a:rPr lang="en-US" sz="3300" b="1" dirty="0">
                <a:ln w="1905"/>
                <a:solidFill>
                  <a:srgbClr val="AFDDFF"/>
                </a:solidFill>
                <a:effectLst>
                  <a:innerShdw blurRad="69850" dist="43180" dir="5400000">
                    <a:srgbClr val="000000">
                      <a:alpha val="65000"/>
                    </a:srgbClr>
                  </a:innerShdw>
                </a:effectLst>
              </a:rPr>
              <a:t>24</a:t>
            </a:r>
            <a:r>
              <a:rPr lang="en-US" sz="3300" b="1" dirty="0">
                <a:ln w="1905"/>
                <a:solidFill>
                  <a:schemeClr val="accent6">
                    <a:lumMod val="20000"/>
                    <a:lumOff val="80000"/>
                  </a:schemeClr>
                </a:solidFill>
                <a:effectLst>
                  <a:innerShdw blurRad="69850" dist="43180" dir="5400000">
                    <a:srgbClr val="000000">
                      <a:alpha val="65000"/>
                    </a:srgbClr>
                  </a:innerShdw>
                </a:effectLst>
              </a:rPr>
              <a:t>  And when he had given thanks, he brake it, and </a:t>
            </a:r>
            <a:br>
              <a:rPr lang="en-US" sz="3300" b="1" dirty="0">
                <a:ln w="1905"/>
                <a:solidFill>
                  <a:schemeClr val="accent6">
                    <a:lumMod val="20000"/>
                    <a:lumOff val="80000"/>
                  </a:schemeClr>
                </a:solidFill>
                <a:effectLst>
                  <a:innerShdw blurRad="69850" dist="43180" dir="5400000">
                    <a:srgbClr val="000000">
                      <a:alpha val="65000"/>
                    </a:srgbClr>
                  </a:innerShdw>
                </a:effectLst>
              </a:rPr>
            </a:br>
            <a:r>
              <a:rPr lang="en-US" sz="3300" b="1" dirty="0">
                <a:ln w="1905"/>
                <a:solidFill>
                  <a:schemeClr val="accent6">
                    <a:lumMod val="20000"/>
                    <a:lumOff val="80000"/>
                  </a:schemeClr>
                </a:solidFill>
                <a:effectLst>
                  <a:innerShdw blurRad="69850" dist="43180" dir="5400000">
                    <a:srgbClr val="000000">
                      <a:alpha val="65000"/>
                    </a:srgbClr>
                  </a:innerShdw>
                </a:effectLst>
              </a:rPr>
              <a:t>said, </a:t>
            </a:r>
            <a:r>
              <a:rPr lang="en-US" sz="3300" b="1" dirty="0">
                <a:ln w="1905"/>
                <a:solidFill>
                  <a:srgbClr val="FFFF00"/>
                </a:solidFill>
                <a:effectLst>
                  <a:innerShdw blurRad="69850" dist="43180" dir="5400000">
                    <a:srgbClr val="000000">
                      <a:alpha val="65000"/>
                    </a:srgbClr>
                  </a:innerShdw>
                </a:effectLst>
              </a:rPr>
              <a:t>Take, eat: this is my body, which is broken for </a:t>
            </a:r>
            <a:br>
              <a:rPr lang="en-US" sz="3300" b="1" dirty="0">
                <a:ln w="1905"/>
                <a:solidFill>
                  <a:srgbClr val="FFFF00"/>
                </a:solidFill>
                <a:effectLst>
                  <a:innerShdw blurRad="69850" dist="43180" dir="5400000">
                    <a:srgbClr val="000000">
                      <a:alpha val="65000"/>
                    </a:srgbClr>
                  </a:innerShdw>
                </a:effectLst>
              </a:rPr>
            </a:br>
            <a:r>
              <a:rPr lang="en-US" sz="3300" b="1" dirty="0">
                <a:ln w="1905"/>
                <a:solidFill>
                  <a:srgbClr val="FFFF00"/>
                </a:solidFill>
                <a:effectLst>
                  <a:innerShdw blurRad="69850" dist="43180" dir="5400000">
                    <a:srgbClr val="000000">
                      <a:alpha val="65000"/>
                    </a:srgbClr>
                  </a:innerShdw>
                </a:effectLst>
              </a:rPr>
              <a:t>you: this do in remembrance of me.</a:t>
            </a:r>
          </a:p>
          <a:p>
            <a:pPr marL="45720" indent="0">
              <a:buNone/>
            </a:pPr>
            <a:endParaRPr lang="en-US" sz="1500" b="1" dirty="0">
              <a:ln w="1905"/>
              <a:solidFill>
                <a:schemeClr val="accent6">
                  <a:lumMod val="20000"/>
                  <a:lumOff val="80000"/>
                </a:schemeClr>
              </a:solidFill>
              <a:effectLst>
                <a:innerShdw blurRad="69850" dist="43180" dir="5400000">
                  <a:srgbClr val="000000">
                    <a:alpha val="65000"/>
                  </a:srgbClr>
                </a:innerShdw>
              </a:effectLst>
            </a:endParaRPr>
          </a:p>
          <a:p>
            <a:pPr marL="45720" indent="0">
              <a:buNone/>
            </a:pPr>
            <a:r>
              <a:rPr lang="en-US" sz="3300" b="1" dirty="0">
                <a:ln w="1905"/>
                <a:solidFill>
                  <a:srgbClr val="AFDDFF"/>
                </a:solidFill>
                <a:effectLst>
                  <a:innerShdw blurRad="69850" dist="43180" dir="5400000">
                    <a:srgbClr val="000000">
                      <a:alpha val="65000"/>
                    </a:srgbClr>
                  </a:innerShdw>
                </a:effectLst>
              </a:rPr>
              <a:t>25</a:t>
            </a:r>
            <a:r>
              <a:rPr lang="en-US" sz="3300" b="1" dirty="0">
                <a:ln w="1905"/>
                <a:solidFill>
                  <a:schemeClr val="accent6">
                    <a:lumMod val="20000"/>
                    <a:lumOff val="80000"/>
                  </a:schemeClr>
                </a:solidFill>
                <a:effectLst>
                  <a:innerShdw blurRad="69850" dist="43180" dir="5400000">
                    <a:srgbClr val="000000">
                      <a:alpha val="65000"/>
                    </a:srgbClr>
                  </a:innerShdw>
                </a:effectLst>
              </a:rPr>
              <a:t>  After the same manner also he took the cup, </a:t>
            </a:r>
            <a:br>
              <a:rPr lang="en-US" sz="3300" b="1" dirty="0">
                <a:ln w="1905"/>
                <a:solidFill>
                  <a:schemeClr val="accent6">
                    <a:lumMod val="20000"/>
                    <a:lumOff val="80000"/>
                  </a:schemeClr>
                </a:solidFill>
                <a:effectLst>
                  <a:innerShdw blurRad="69850" dist="43180" dir="5400000">
                    <a:srgbClr val="000000">
                      <a:alpha val="65000"/>
                    </a:srgbClr>
                  </a:innerShdw>
                </a:effectLst>
              </a:rPr>
            </a:br>
            <a:r>
              <a:rPr lang="en-US" sz="3300" b="1" dirty="0">
                <a:ln w="1905"/>
                <a:solidFill>
                  <a:schemeClr val="accent6">
                    <a:lumMod val="20000"/>
                    <a:lumOff val="80000"/>
                  </a:schemeClr>
                </a:solidFill>
                <a:effectLst>
                  <a:innerShdw blurRad="69850" dist="43180" dir="5400000">
                    <a:srgbClr val="000000">
                      <a:alpha val="65000"/>
                    </a:srgbClr>
                  </a:innerShdw>
                </a:effectLst>
              </a:rPr>
              <a:t>when he had supped, saying, </a:t>
            </a:r>
            <a:r>
              <a:rPr lang="en-US" sz="3300" b="1" dirty="0">
                <a:ln w="1905"/>
                <a:solidFill>
                  <a:srgbClr val="FFFF00"/>
                </a:solidFill>
                <a:effectLst>
                  <a:innerShdw blurRad="69850" dist="43180" dir="5400000">
                    <a:srgbClr val="000000">
                      <a:alpha val="65000"/>
                    </a:srgbClr>
                  </a:innerShdw>
                </a:effectLst>
              </a:rPr>
              <a:t>This cup is the new testament in my blood: this do ye, as oft as ye drink it, in remembrance of me.</a:t>
            </a:r>
          </a:p>
          <a:p>
            <a:pPr marL="45720" indent="0">
              <a:buNone/>
            </a:pPr>
            <a:endParaRPr lang="en-US" sz="1500" b="1" dirty="0">
              <a:ln w="1905"/>
              <a:solidFill>
                <a:schemeClr val="accent6">
                  <a:lumMod val="20000"/>
                  <a:lumOff val="80000"/>
                </a:schemeClr>
              </a:solidFill>
              <a:effectLst>
                <a:innerShdw blurRad="69850" dist="43180" dir="5400000">
                  <a:srgbClr val="000000">
                    <a:alpha val="65000"/>
                  </a:srgbClr>
                </a:innerShdw>
              </a:effectLst>
            </a:endParaRPr>
          </a:p>
          <a:p>
            <a:pPr marL="45720" indent="0">
              <a:buNone/>
            </a:pPr>
            <a:r>
              <a:rPr lang="en-US" sz="3300" b="1" dirty="0">
                <a:ln w="1905"/>
                <a:solidFill>
                  <a:srgbClr val="AFDDFF"/>
                </a:solidFill>
                <a:effectLst>
                  <a:innerShdw blurRad="69850" dist="43180" dir="5400000">
                    <a:srgbClr val="000000">
                      <a:alpha val="65000"/>
                    </a:srgbClr>
                  </a:innerShdw>
                </a:effectLst>
              </a:rPr>
              <a:t>26 </a:t>
            </a:r>
            <a:r>
              <a:rPr lang="en-US" sz="3300" b="1" dirty="0">
                <a:ln w="1905"/>
                <a:solidFill>
                  <a:schemeClr val="accent6">
                    <a:lumMod val="20000"/>
                    <a:lumOff val="80000"/>
                  </a:schemeClr>
                </a:solidFill>
                <a:effectLst>
                  <a:innerShdw blurRad="69850" dist="43180" dir="5400000">
                    <a:srgbClr val="000000">
                      <a:alpha val="65000"/>
                    </a:srgbClr>
                  </a:innerShdw>
                </a:effectLst>
              </a:rPr>
              <a:t> </a:t>
            </a:r>
            <a:r>
              <a:rPr lang="en-US" sz="3300" b="1" dirty="0">
                <a:ln w="1905"/>
                <a:solidFill>
                  <a:srgbClr val="FFFF00"/>
                </a:solidFill>
                <a:effectLst>
                  <a:innerShdw blurRad="69850" dist="43180" dir="5400000">
                    <a:srgbClr val="000000">
                      <a:alpha val="65000"/>
                    </a:srgbClr>
                  </a:innerShdw>
                </a:effectLst>
              </a:rPr>
              <a:t>For as often as ye eat this bread, and drink this cup, ye do shew </a:t>
            </a:r>
            <a:r>
              <a:rPr lang="en-US" sz="3300" b="1" dirty="0">
                <a:ln w="1905"/>
                <a:solidFill>
                  <a:srgbClr val="00B0F0"/>
                </a:solidFill>
                <a:effectLst>
                  <a:glow rad="127000">
                    <a:schemeClr val="accent4">
                      <a:lumMod val="20000"/>
                      <a:lumOff val="80000"/>
                    </a:schemeClr>
                  </a:glow>
                  <a:innerShdw blurRad="69850" dist="43180" dir="5400000">
                    <a:srgbClr val="000000">
                      <a:alpha val="65000"/>
                    </a:srgbClr>
                  </a:innerShdw>
                </a:effectLst>
              </a:rPr>
              <a:t>Yahusha’s</a:t>
            </a:r>
            <a:r>
              <a:rPr lang="en-US" sz="3300" b="1" dirty="0">
                <a:ln w="1905"/>
                <a:solidFill>
                  <a:srgbClr val="FFFF00"/>
                </a:solidFill>
                <a:effectLst>
                  <a:innerShdw blurRad="69850" dist="43180" dir="5400000">
                    <a:srgbClr val="000000">
                      <a:alpha val="65000"/>
                    </a:srgbClr>
                  </a:innerShdw>
                </a:effectLst>
              </a:rPr>
              <a:t> death till he come.  </a:t>
            </a:r>
            <a:r>
              <a:rPr lang="en-US" sz="2900" b="1" dirty="0">
                <a:ln w="1905"/>
                <a:solidFill>
                  <a:schemeClr val="bg1"/>
                </a:solidFill>
                <a:effectLst>
                  <a:innerShdw blurRad="69850" dist="43180" dir="5400000">
                    <a:srgbClr val="000000">
                      <a:alpha val="65000"/>
                    </a:srgbClr>
                  </a:innerShdw>
                </a:effectLst>
              </a:rPr>
              <a:t>(Note:  Luke 22:15-16 mentions </a:t>
            </a:r>
            <a:r>
              <a:rPr lang="en-US" sz="2500" b="1" dirty="0">
                <a:ln w="1905"/>
                <a:solidFill>
                  <a:srgbClr val="00B0F0"/>
                </a:solidFill>
                <a:effectLst>
                  <a:glow rad="127000">
                    <a:schemeClr val="accent4">
                      <a:lumMod val="20000"/>
                      <a:lumOff val="80000"/>
                    </a:schemeClr>
                  </a:glow>
                  <a:innerShdw blurRad="69850" dist="43180" dir="5400000">
                    <a:srgbClr val="000000">
                      <a:alpha val="65000"/>
                    </a:srgbClr>
                  </a:innerShdw>
                </a:effectLst>
              </a:rPr>
              <a:t>Yahusha </a:t>
            </a:r>
            <a:r>
              <a:rPr lang="en-US" sz="2900" b="1" dirty="0">
                <a:ln w="1905"/>
                <a:solidFill>
                  <a:schemeClr val="bg1"/>
                </a:solidFill>
                <a:effectLst>
                  <a:innerShdw blurRad="69850" dist="43180" dir="5400000">
                    <a:srgbClr val="000000">
                      <a:alpha val="65000"/>
                    </a:srgbClr>
                  </a:innerShdw>
                </a:effectLst>
              </a:rPr>
              <a:t>will not “eat of it until it is fulfilled in the kingdom.”)</a:t>
            </a:r>
            <a:endParaRPr lang="en-US" dirty="0">
              <a:solidFill>
                <a:schemeClr val="bg1"/>
              </a:solidFill>
            </a:endParaRPr>
          </a:p>
        </p:txBody>
      </p:sp>
      <p:sp>
        <p:nvSpPr>
          <p:cNvPr id="8" name="Title 1"/>
          <p:cNvSpPr txBox="1">
            <a:spLocks/>
          </p:cNvSpPr>
          <p:nvPr/>
        </p:nvSpPr>
        <p:spPr>
          <a:xfrm>
            <a:off x="304800" y="304800"/>
            <a:ext cx="8305800" cy="12192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~60 </a:t>
            </a:r>
            <a:r>
              <a:rPr lang="en-US" sz="2400" dirty="0"/>
              <a:t>AD:</a:t>
            </a:r>
            <a:r>
              <a:rPr lang="en-US" sz="3200" dirty="0"/>
              <a:t>  Paul’s Instructions on The Last Supper &amp; the New Passover Ordinances</a:t>
            </a:r>
          </a:p>
        </p:txBody>
      </p:sp>
      <p:pic>
        <p:nvPicPr>
          <p:cNvPr id="12" name="Picture 2" descr="C:\Users\Rae\Desktop\Passover bread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2353395"/>
            <a:ext cx="1788543" cy="1685205"/>
          </a:xfrm>
          <a:prstGeom prst="rect">
            <a:avLst/>
          </a:prstGeom>
          <a:ln w="57150">
            <a:solidFill>
              <a:schemeClr val="accent1"/>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1295400" y="5622159"/>
            <a:ext cx="487464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AFDDFF"/>
                </a:solidFill>
                <a:effectLst>
                  <a:outerShdw blurRad="50800" dist="39000" dir="5460000" algn="tl">
                    <a:srgbClr val="000000">
                      <a:alpha val="38000"/>
                    </a:srgbClr>
                  </a:outerShdw>
                </a:effectLst>
                <a:latin typeface="Comic Sans MS" pitchFamily="66" charset="0"/>
              </a:rPr>
              <a:t>The Wedding Supper is next – </a:t>
            </a:r>
            <a:br>
              <a:rPr lang="en-US" sz="2400" b="1" dirty="0">
                <a:ln w="11430"/>
                <a:solidFill>
                  <a:srgbClr val="AFDDFF"/>
                </a:solidFill>
                <a:effectLst>
                  <a:outerShdw blurRad="50800" dist="39000" dir="5460000" algn="tl">
                    <a:srgbClr val="000000">
                      <a:alpha val="38000"/>
                    </a:srgbClr>
                  </a:outerShdw>
                </a:effectLst>
                <a:latin typeface="Comic Sans MS" pitchFamily="66" charset="0"/>
              </a:rPr>
            </a:br>
            <a:r>
              <a:rPr lang="en-US" sz="2400" b="1" dirty="0">
                <a:ln w="11430"/>
                <a:solidFill>
                  <a:srgbClr val="AFDDFF"/>
                </a:solidFill>
                <a:effectLst>
                  <a:outerShdw blurRad="50800" dist="39000" dir="5460000" algn="tl">
                    <a:srgbClr val="000000">
                      <a:alpha val="38000"/>
                    </a:srgbClr>
                  </a:outerShdw>
                </a:effectLst>
                <a:latin typeface="Comic Sans MS" pitchFamily="66" charset="0"/>
              </a:rPr>
              <a:t>a celebratory meal for </a:t>
            </a:r>
            <a:br>
              <a:rPr lang="en-US" sz="2400" b="1" dirty="0">
                <a:ln w="11430"/>
                <a:solidFill>
                  <a:srgbClr val="AFDDFF"/>
                </a:solidFill>
                <a:effectLst>
                  <a:outerShdw blurRad="50800" dist="39000" dir="5460000" algn="tl">
                    <a:srgbClr val="000000">
                      <a:alpha val="38000"/>
                    </a:srgbClr>
                  </a:outerShdw>
                </a:effectLst>
                <a:latin typeface="Comic Sans MS" pitchFamily="66" charset="0"/>
              </a:rPr>
            </a:br>
            <a:r>
              <a:rPr lang="en-US" sz="2400" b="1" dirty="0">
                <a:ln w="11430"/>
                <a:solidFill>
                  <a:srgbClr val="AFDDFF"/>
                </a:solidFill>
                <a:effectLst>
                  <a:outerShdw blurRad="50800" dist="39000" dir="5460000" algn="tl">
                    <a:srgbClr val="000000">
                      <a:alpha val="38000"/>
                    </a:srgbClr>
                  </a:outerShdw>
                </a:effectLst>
                <a:latin typeface="Comic Sans MS" pitchFamily="66" charset="0"/>
              </a:rPr>
              <a:t>the Everlasting Covenant!</a:t>
            </a:r>
          </a:p>
        </p:txBody>
      </p:sp>
      <p:sp>
        <p:nvSpPr>
          <p:cNvPr id="2" name="Rectangle 1">
            <a:extLst>
              <a:ext uri="{FF2B5EF4-FFF2-40B4-BE49-F238E27FC236}">
                <a16:creationId xmlns:a16="http://schemas.microsoft.com/office/drawing/2014/main" id="{651497E2-C480-254B-BC86-D4A895BEF87B}"/>
              </a:ext>
            </a:extLst>
          </p:cNvPr>
          <p:cNvSpPr/>
          <p:nvPr/>
        </p:nvSpPr>
        <p:spPr>
          <a:xfrm>
            <a:off x="5943600" y="5866467"/>
            <a:ext cx="2523308" cy="923330"/>
          </a:xfrm>
          <a:prstGeom prst="rect">
            <a:avLst/>
          </a:prstGeom>
          <a:noFill/>
        </p:spPr>
        <p:txBody>
          <a:bodyPr wrap="square" lIns="91440" tIns="45720" rIns="91440" bIns="45720">
            <a:spAutoFit/>
            <a:scene3d>
              <a:camera prst="isometricOffAxis1Right"/>
              <a:lightRig rig="threePt" dir="t"/>
            </a:scene3d>
          </a:bodyPr>
          <a:lstStyle/>
          <a:p>
            <a:pPr algn="ctr"/>
            <a:r>
              <a:rPr lang="en-US" sz="5400" b="1" cap="none" spc="0" dirty="0">
                <a:ln w="1905"/>
                <a:solidFill>
                  <a:schemeClr val="accent4">
                    <a:lumMod val="60000"/>
                    <a:lumOff val="40000"/>
                  </a:schemeClr>
                </a:solidFill>
                <a:effectLst>
                  <a:innerShdw blurRad="69850" dist="43180" dir="5400000">
                    <a:srgbClr val="000000">
                      <a:alpha val="65000"/>
                    </a:srgbClr>
                  </a:innerShdw>
                </a:effectLst>
                <a:latin typeface="Edwardian Script ITC" pitchFamily="66" charset="0"/>
              </a:rPr>
              <a:t>The End </a:t>
            </a:r>
          </a:p>
        </p:txBody>
      </p:sp>
      <p:sp>
        <p:nvSpPr>
          <p:cNvPr id="4" name="Sun 3">
            <a:extLst>
              <a:ext uri="{FF2B5EF4-FFF2-40B4-BE49-F238E27FC236}">
                <a16:creationId xmlns:a16="http://schemas.microsoft.com/office/drawing/2014/main" id="{9798D0E7-A7A4-05D0-8278-F27F2210798B}"/>
              </a:ext>
            </a:extLst>
          </p:cNvPr>
          <p:cNvSpPr/>
          <p:nvPr/>
        </p:nvSpPr>
        <p:spPr>
          <a:xfrm>
            <a:off x="8559800" y="68203"/>
            <a:ext cx="508000" cy="473193"/>
          </a:xfrm>
          <a:prstGeom prst="sun">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7B429A-04DD-FFAF-CE92-1E7DADFAF7BB}"/>
              </a:ext>
            </a:extLst>
          </p:cNvPr>
          <p:cNvSpPr txBox="1"/>
          <p:nvPr/>
        </p:nvSpPr>
        <p:spPr>
          <a:xfrm>
            <a:off x="9525" y="7077888"/>
            <a:ext cx="9144000" cy="3416320"/>
          </a:xfrm>
          <a:prstGeom prst="rect">
            <a:avLst/>
          </a:prstGeom>
          <a:solidFill>
            <a:schemeClr val="accent4">
              <a:lumMod val="20000"/>
              <a:lumOff val="80000"/>
            </a:schemeClr>
          </a:solidFill>
        </p:spPr>
        <p:txBody>
          <a:bodyPr wrap="square">
            <a:spAutoFit/>
          </a:bodyPr>
          <a:lstStyle/>
          <a:p>
            <a:r>
              <a:rPr lang="en-US" dirty="0"/>
              <a:t>Strong’s  NT:1172    </a:t>
            </a:r>
            <a:r>
              <a:rPr lang="en-US" dirty="0" err="1"/>
              <a:t>deipneo</a:t>
            </a:r>
            <a:r>
              <a:rPr lang="en-US" dirty="0"/>
              <a:t> (</a:t>
            </a:r>
            <a:r>
              <a:rPr lang="en-US" dirty="0" err="1"/>
              <a:t>dipe</a:t>
            </a:r>
            <a:r>
              <a:rPr lang="en-US" dirty="0"/>
              <a:t>-</a:t>
            </a:r>
            <a:r>
              <a:rPr lang="en-US" dirty="0" err="1"/>
              <a:t>neh</a:t>
            </a:r>
            <a:r>
              <a:rPr lang="en-US" dirty="0"/>
              <a:t>'-o); from NT:1173; </a:t>
            </a:r>
            <a:r>
              <a:rPr lang="en-US" b="1" dirty="0">
                <a:solidFill>
                  <a:srgbClr val="C00000"/>
                </a:solidFill>
              </a:rPr>
              <a:t>to dine</a:t>
            </a:r>
            <a:r>
              <a:rPr lang="en-US" dirty="0"/>
              <a:t>, i.e. take the principle (or evening) meal:  KJV - sup (X -er).</a:t>
            </a:r>
          </a:p>
          <a:p>
            <a:endParaRPr lang="en-US" dirty="0"/>
          </a:p>
          <a:p>
            <a:r>
              <a:rPr lang="en-US" b="1" dirty="0">
                <a:solidFill>
                  <a:srgbClr val="C00000"/>
                </a:solidFill>
              </a:rPr>
              <a:t>Cf:  I know a lot of people will want to take this word to force the context to mean that Yahusha ate the meal with them, but He said Himself he would not do this until the kingdom of heaven.  So “to dine” can be: </a:t>
            </a:r>
          </a:p>
          <a:p>
            <a:pPr marL="342900" indent="-342900">
              <a:buAutoNum type="arabicParenR"/>
            </a:pPr>
            <a:r>
              <a:rPr lang="en-US" b="1" dirty="0">
                <a:solidFill>
                  <a:srgbClr val="C00000"/>
                </a:solidFill>
              </a:rPr>
              <a:t>To dine and eat the meal with everyone</a:t>
            </a:r>
          </a:p>
          <a:p>
            <a:pPr marL="342900" indent="-342900">
              <a:buAutoNum type="arabicParenR"/>
            </a:pPr>
            <a:r>
              <a:rPr lang="en-US" b="1" dirty="0">
                <a:solidFill>
                  <a:srgbClr val="C00000"/>
                </a:solidFill>
              </a:rPr>
              <a:t>To dine with them while they were eating, which is what I did at 2019 Kelowna Passover when I was fasting on one of the days – I still came to breakfast and dined with everyone, but I did not partake of any food.</a:t>
            </a:r>
          </a:p>
          <a:p>
            <a:pPr marL="342900" indent="-342900">
              <a:buAutoNum type="arabicParenR"/>
            </a:pPr>
            <a:r>
              <a:rPr lang="en-US" b="1" dirty="0">
                <a:solidFill>
                  <a:srgbClr val="C00000"/>
                </a:solidFill>
              </a:rPr>
              <a:t>In this case, we have to stay with “context” and Yahusha’s words, and not what people think “supped” has to mean.</a:t>
            </a:r>
          </a:p>
        </p:txBody>
      </p:sp>
    </p:spTree>
    <p:extLst>
      <p:ext uri="{BB962C8B-B14F-4D97-AF65-F5344CB8AC3E}">
        <p14:creationId xmlns:p14="http://schemas.microsoft.com/office/powerpoint/2010/main" val="4283860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1524000"/>
            <a:ext cx="8153400" cy="4570706"/>
          </a:xfrm>
        </p:spPr>
        <p:txBody>
          <a:bodyPr>
            <a:normAutofit/>
            <a:scene3d>
              <a:camera prst="orthographicFront"/>
              <a:lightRig rig="threePt" dir="t"/>
            </a:scene3d>
            <a:sp3d extrusionH="57150">
              <a:bevelT w="38100" h="38100" prst="angle"/>
            </a:sp3d>
          </a:bodyPr>
          <a:lstStyle/>
          <a:p>
            <a:pPr marL="45720" indent="0">
              <a:buNone/>
            </a:pPr>
            <a:r>
              <a:rPr lang="en-US" sz="2400" b="1" dirty="0" err="1">
                <a:solidFill>
                  <a:srgbClr val="0070C0"/>
                </a:solidFill>
              </a:rPr>
              <a:t>Exo</a:t>
            </a:r>
            <a:r>
              <a:rPr lang="en-US" sz="2400" b="1" dirty="0">
                <a:solidFill>
                  <a:srgbClr val="0070C0"/>
                </a:solidFill>
              </a:rPr>
              <a:t> 12:6 … </a:t>
            </a:r>
            <a:r>
              <a:rPr lang="en-US" sz="2400" dirty="0"/>
              <a:t>Passover lambs were to be killed </a:t>
            </a:r>
            <a:br>
              <a:rPr lang="en-US" sz="2400" dirty="0"/>
            </a:br>
            <a:r>
              <a:rPr lang="en-US" sz="2400" dirty="0"/>
              <a:t>                    </a:t>
            </a:r>
            <a:r>
              <a:rPr lang="en-US" sz="2400" dirty="0">
                <a:solidFill>
                  <a:srgbClr val="0070C0"/>
                </a:solidFill>
              </a:rPr>
              <a:t>"between the evenings"</a:t>
            </a:r>
            <a:r>
              <a:rPr lang="en-US" sz="2400" dirty="0"/>
              <a:t> on Abib 14.  </a:t>
            </a:r>
          </a:p>
          <a:p>
            <a:pPr>
              <a:buFont typeface="Courier New" pitchFamily="49" charset="0"/>
              <a:buChar char="o"/>
            </a:pPr>
            <a:r>
              <a:rPr lang="en-US" sz="2400" dirty="0"/>
              <a:t> The Jews have </a:t>
            </a:r>
            <a:r>
              <a:rPr 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traditionall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t>
            </a:r>
            <a:r>
              <a:rPr lang="en-US" sz="2400" dirty="0"/>
              <a:t> interpreted </a:t>
            </a:r>
            <a:br>
              <a:rPr lang="en-US" sz="2400" dirty="0"/>
            </a:br>
            <a:r>
              <a:rPr lang="en-US" sz="2400" dirty="0"/>
              <a:t>  </a:t>
            </a:r>
            <a:r>
              <a:rPr lang="en-US" sz="2400" dirty="0">
                <a:solidFill>
                  <a:srgbClr val="0070C0"/>
                </a:solidFill>
              </a:rPr>
              <a:t>"between the evenings" </a:t>
            </a:r>
            <a:r>
              <a:rPr lang="en-US" sz="2400" dirty="0"/>
              <a:t>to mean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afternoon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45720" indent="0">
              <a:buNone/>
            </a:pPr>
            <a:r>
              <a:rPr lang="en-US" sz="2400" dirty="0"/>
              <a:t>At the time of </a:t>
            </a:r>
            <a:r>
              <a:rPr lang="en-US" sz="2400" b="1" dirty="0">
                <a:solidFill>
                  <a:srgbClr val="0070C0"/>
                </a:solidFill>
              </a:rPr>
              <a:t>Yahusha</a:t>
            </a:r>
            <a:r>
              <a:rPr lang="en-US" sz="2400" dirty="0">
                <a:solidFill>
                  <a:srgbClr val="0070C0"/>
                </a:solidFill>
              </a:rPr>
              <a:t>,</a:t>
            </a:r>
            <a:r>
              <a:rPr lang="en-US" sz="2400" dirty="0"/>
              <a:t> the priests sacrificed </a:t>
            </a:r>
            <a:br>
              <a:rPr lang="en-US" sz="2400" dirty="0"/>
            </a:br>
            <a:r>
              <a:rPr lang="en-US" sz="2400" dirty="0"/>
              <a:t>the Passover lambs in the afternoon of Abib 14.  </a:t>
            </a:r>
          </a:p>
          <a:p>
            <a:pPr marL="45720" indent="0">
              <a:buNone/>
            </a:pPr>
            <a:r>
              <a:rPr lang="en-US" sz="2400" dirty="0">
                <a:solidFill>
                  <a:schemeClr val="tx1">
                    <a:lumMod val="85000"/>
                    <a:lumOff val="15000"/>
                  </a:schemeClr>
                </a:solidFill>
              </a:rPr>
              <a:t>In </a:t>
            </a:r>
            <a:r>
              <a:rPr lang="en-US" sz="2400" b="1" i="1" dirty="0">
                <a:solidFill>
                  <a:schemeClr val="tx1">
                    <a:lumMod val="85000"/>
                    <a:lumOff val="15000"/>
                  </a:schemeClr>
                </a:solidFill>
              </a:rPr>
              <a:t>The Wars of the Jews</a:t>
            </a:r>
            <a:r>
              <a:rPr lang="en-US" sz="2400" i="1" dirty="0">
                <a:solidFill>
                  <a:schemeClr val="tx1">
                    <a:lumMod val="85000"/>
                    <a:lumOff val="15000"/>
                  </a:schemeClr>
                </a:solidFill>
              </a:rPr>
              <a:t>,</a:t>
            </a:r>
            <a:r>
              <a:rPr lang="en-US" sz="2400" dirty="0">
                <a:solidFill>
                  <a:schemeClr val="tx1">
                    <a:lumMod val="85000"/>
                    <a:lumOff val="15000"/>
                  </a:schemeClr>
                </a:solidFill>
              </a:rPr>
              <a:t> Josephus records many Passover lambs were slaughtered "from the ninth hour </a:t>
            </a:r>
            <a:br>
              <a:rPr lang="en-US" sz="2400" dirty="0">
                <a:solidFill>
                  <a:schemeClr val="tx1">
                    <a:lumMod val="85000"/>
                    <a:lumOff val="15000"/>
                  </a:schemeClr>
                </a:solidFill>
              </a:rPr>
            </a:br>
            <a:r>
              <a:rPr lang="en-US" sz="2400" dirty="0">
                <a:solidFill>
                  <a:schemeClr val="tx1">
                    <a:lumMod val="85000"/>
                    <a:lumOff val="15000"/>
                  </a:schemeClr>
                </a:solidFill>
              </a:rPr>
              <a:t>till the eleventh [hour according to the dawn-day]." </a:t>
            </a:r>
            <a:br>
              <a:rPr lang="en-US" sz="2400" dirty="0">
                <a:solidFill>
                  <a:schemeClr val="tx1">
                    <a:lumMod val="85000"/>
                    <a:lumOff val="15000"/>
                  </a:schemeClr>
                </a:solidFill>
              </a:rPr>
            </a:br>
            <a:r>
              <a:rPr lang="en-US" sz="2400" dirty="0"/>
              <a:t>(</a:t>
            </a:r>
            <a:r>
              <a:rPr lang="en-US" sz="2400" b="1" u="sng" dirty="0"/>
              <a:t>Note</a:t>
            </a:r>
            <a:r>
              <a:rPr lang="en-US" sz="2400" dirty="0"/>
              <a:t>:  On the Roman clock today that would be </a:t>
            </a:r>
            <a:br>
              <a:rPr lang="en-US" sz="2400" dirty="0"/>
            </a:br>
            <a:r>
              <a:rPr lang="en-US" sz="2400" dirty="0"/>
              <a:t>                     understood as 3:00-5:00 </a:t>
            </a:r>
            <a:r>
              <a:rPr lang="en-US" dirty="0"/>
              <a:t>PM.</a:t>
            </a:r>
            <a:r>
              <a:rPr lang="en-US" sz="2400" dirty="0"/>
              <a:t>)</a:t>
            </a:r>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sp>
        <p:nvSpPr>
          <p:cNvPr id="2" name="Title 1"/>
          <p:cNvSpPr>
            <a:spLocks noGrp="1"/>
          </p:cNvSpPr>
          <p:nvPr>
            <p:ph type="title"/>
          </p:nvPr>
        </p:nvSpPr>
        <p:spPr>
          <a:xfrm>
            <a:off x="381000" y="228600"/>
            <a:ext cx="8305800" cy="762000"/>
          </a:xfrm>
        </p:spPr>
        <p:txBody>
          <a:bodyPr/>
          <a:lstStyle/>
          <a:p>
            <a:r>
              <a:rPr lang="en-US" sz="3600" dirty="0"/>
              <a:t>Gospel Writers Would Have Followed Torah</a:t>
            </a:r>
            <a:endParaRPr lang="en-US" sz="2400" dirty="0"/>
          </a:p>
        </p:txBody>
      </p:sp>
      <p:sp>
        <p:nvSpPr>
          <p:cNvPr id="3" name="Cloud 2">
            <a:extLst>
              <a:ext uri="{FF2B5EF4-FFF2-40B4-BE49-F238E27FC236}">
                <a16:creationId xmlns:a16="http://schemas.microsoft.com/office/drawing/2014/main" id="{D01E1B22-BDB1-36F8-F273-817B690B2110}"/>
              </a:ext>
            </a:extLst>
          </p:cNvPr>
          <p:cNvSpPr/>
          <p:nvPr/>
        </p:nvSpPr>
        <p:spPr>
          <a:xfrm>
            <a:off x="8534400" y="79535"/>
            <a:ext cx="457200" cy="304799"/>
          </a:xfrm>
          <a:prstGeom prst="cloud">
            <a:avLst/>
          </a:prstGeom>
          <a:solidFill>
            <a:schemeClr val="accent4">
              <a:lumMod val="40000"/>
              <a:lumOff val="60000"/>
            </a:schemeClr>
          </a:solidFill>
          <a:ln w="19050">
            <a:solidFill>
              <a:srgbClr val="00206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940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90</a:t>
            </a:fld>
            <a:endParaRPr lang="en-US"/>
          </a:p>
        </p:txBody>
      </p:sp>
      <p:sp>
        <p:nvSpPr>
          <p:cNvPr id="13" name="Rectangle 12"/>
          <p:cNvSpPr/>
          <p:nvPr/>
        </p:nvSpPr>
        <p:spPr>
          <a:xfrm>
            <a:off x="-304800" y="290987"/>
            <a:ext cx="84582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t>Questions &amp; Comments </a:t>
            </a:r>
            <a:b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t>can be sent to:</a:t>
            </a:r>
          </a:p>
        </p:txBody>
      </p:sp>
      <p:sp>
        <p:nvSpPr>
          <p:cNvPr id="14" name="Title 4"/>
          <p:cNvSpPr txBox="1">
            <a:spLocks/>
          </p:cNvSpPr>
          <p:nvPr/>
        </p:nvSpPr>
        <p:spPr>
          <a:xfrm>
            <a:off x="670937" y="2468768"/>
            <a:ext cx="7780336" cy="1878038"/>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a:ln w="11430"/>
                <a:solidFill>
                  <a:schemeClr val="accent1">
                    <a:lumMod val="75000"/>
                  </a:schemeClr>
                </a:solidFill>
                <a:effectLst>
                  <a:outerShdw blurRad="76200" dist="50800" dir="5400000" algn="tl" rotWithShape="0">
                    <a:srgbClr val="000000">
                      <a:alpha val="65000"/>
                    </a:srgbClr>
                  </a:outerShdw>
                </a:effectLst>
                <a:latin typeface="Segoe Print" pitchFamily="2" charset="0"/>
              </a:rPr>
              <a:t> </a:t>
            </a:r>
            <a:br>
              <a:rPr lang="en-US" b="1" spc="50" dirty="0">
                <a:ln w="11430"/>
                <a:solidFill>
                  <a:schemeClr val="accent1">
                    <a:lumMod val="75000"/>
                  </a:schemeClr>
                </a:solidFill>
                <a:effectLst>
                  <a:outerShdw blurRad="76200" dist="50800" dir="5400000" algn="tl" rotWithShape="0">
                    <a:srgbClr val="000000">
                      <a:alpha val="65000"/>
                    </a:srgbClr>
                  </a:outerShdw>
                </a:effectLst>
                <a:latin typeface="Segoe Print" pitchFamily="2" charset="0"/>
              </a:rPr>
            </a:br>
            <a:r>
              <a:rPr lang="en-US" b="1" spc="50" dirty="0">
                <a:ln w="11430"/>
                <a:solidFill>
                  <a:srgbClr val="7030A0"/>
                </a:solidFill>
                <a:effectLst>
                  <a:outerShdw blurRad="76200" dist="50800" dir="5400000" algn="tl" rotWithShape="0">
                    <a:srgbClr val="000000">
                      <a:alpha val="65000"/>
                    </a:srgbClr>
                  </a:outerShdw>
                </a:effectLst>
                <a:latin typeface="Segoe Print" pitchFamily="2" charset="0"/>
              </a:rPr>
              <a:t>questions@studythecalendar.com </a:t>
            </a:r>
          </a:p>
        </p:txBody>
      </p:sp>
      <p:sp>
        <p:nvSpPr>
          <p:cNvPr id="15" name="Rectangle 14"/>
          <p:cNvSpPr/>
          <p:nvPr/>
        </p:nvSpPr>
        <p:spPr>
          <a:xfrm>
            <a:off x="838200" y="5424951"/>
            <a:ext cx="761307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Thank you &amp; Shalom!</a:t>
            </a:r>
          </a:p>
        </p:txBody>
      </p:sp>
      <p:sp>
        <p:nvSpPr>
          <p:cNvPr id="17" name="Title 4"/>
          <p:cNvSpPr txBox="1">
            <a:spLocks/>
          </p:cNvSpPr>
          <p:nvPr/>
        </p:nvSpPr>
        <p:spPr>
          <a:xfrm>
            <a:off x="681832" y="4510276"/>
            <a:ext cx="7780336" cy="716569"/>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a:ln w="11430"/>
                <a:solidFill>
                  <a:srgbClr val="7030A0"/>
                </a:solidFill>
                <a:effectLst>
                  <a:outerShdw blurRad="76200" dist="50800" dir="5400000" algn="tl" rotWithShape="0">
                    <a:srgbClr val="000000">
                      <a:alpha val="65000"/>
                    </a:srgbClr>
                  </a:outerShdw>
                </a:effectLst>
                <a:latin typeface="Segoe Print" pitchFamily="2" charset="0"/>
              </a:rPr>
              <a:t>www.studythecalendar.com </a:t>
            </a:r>
          </a:p>
        </p:txBody>
      </p:sp>
      <p:sp>
        <p:nvSpPr>
          <p:cNvPr id="2" name="Rectangle 1">
            <a:extLst>
              <a:ext uri="{FF2B5EF4-FFF2-40B4-BE49-F238E27FC236}">
                <a16:creationId xmlns:a16="http://schemas.microsoft.com/office/drawing/2014/main" id="{8B5E4E1F-BEE0-CC90-A493-181388FF50FF}"/>
              </a:ext>
            </a:extLst>
          </p:cNvPr>
          <p:cNvSpPr/>
          <p:nvPr/>
        </p:nvSpPr>
        <p:spPr>
          <a:xfrm>
            <a:off x="1676400" y="2142051"/>
            <a:ext cx="7613072"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Covenant Calendar</a:t>
            </a:r>
            <a:br>
              <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br>
            <a:r>
              <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Team Leaders</a:t>
            </a:r>
          </a:p>
        </p:txBody>
      </p:sp>
    </p:spTree>
    <p:extLst>
      <p:ext uri="{BB962C8B-B14F-4D97-AF65-F5344CB8AC3E}">
        <p14:creationId xmlns:p14="http://schemas.microsoft.com/office/powerpoint/2010/main" val="280503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18035</TotalTime>
  <Words>12072</Words>
  <Application>Microsoft Office PowerPoint</Application>
  <PresentationFormat>On-screen Show (4:3)</PresentationFormat>
  <Paragraphs>904</Paragraphs>
  <Slides>90</Slides>
  <Notes>80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90</vt:i4>
      </vt:variant>
    </vt:vector>
  </HeadingPairs>
  <TitlesOfParts>
    <vt:vector size="113" baseType="lpstr">
      <vt:lpstr>Aharoni</vt:lpstr>
      <vt:lpstr>Arial</vt:lpstr>
      <vt:lpstr>Arial Black</vt:lpstr>
      <vt:lpstr>Arial Bold</vt:lpstr>
      <vt:lpstr>Arial Rounded MT Bold</vt:lpstr>
      <vt:lpstr>Britannic Bold</vt:lpstr>
      <vt:lpstr>Calibri</vt:lpstr>
      <vt:lpstr>Comic Sans MS</vt:lpstr>
      <vt:lpstr>Cooper Black</vt:lpstr>
      <vt:lpstr>Courier New</vt:lpstr>
      <vt:lpstr>Edwardian Script ITC</vt:lpstr>
      <vt:lpstr>Footlight MT Light</vt:lpstr>
      <vt:lpstr>Georgia</vt:lpstr>
      <vt:lpstr>Matura MT Script Capitals</vt:lpstr>
      <vt:lpstr>Old English Text MT</vt:lpstr>
      <vt:lpstr>Ravie</vt:lpstr>
      <vt:lpstr>Rockwell</vt:lpstr>
      <vt:lpstr>Rockwell Extra Bold</vt:lpstr>
      <vt:lpstr>Segoe Print</vt:lpstr>
      <vt:lpstr>Snap ITC</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What is the Controversy  for Part 1?</vt:lpstr>
      <vt:lpstr>Conflicting Opinions?</vt:lpstr>
      <vt:lpstr>Gospel Writers Would Have Followed Torah</vt:lpstr>
      <vt:lpstr>Historical Account From Josephus </vt:lpstr>
      <vt:lpstr>Accuracy of Daniel 9:27</vt:lpstr>
      <vt:lpstr>Prophetic Account From Daniel</vt:lpstr>
      <vt:lpstr>Yahusha – A Divine Corpse fulfillment</vt:lpstr>
      <vt:lpstr>Preparation Fulfillment Requirements</vt:lpstr>
      <vt:lpstr>Charting the “sunset” Day-start</vt:lpstr>
      <vt:lpstr>PowerPoint Presentation</vt:lpstr>
      <vt:lpstr>PowerPoint Presentation</vt:lpstr>
      <vt:lpstr>Matt 26:17-21</vt:lpstr>
      <vt:lpstr>Understanding Matt 26:17</vt:lpstr>
      <vt:lpstr>Mark 14:12-18</vt:lpstr>
      <vt:lpstr>Luke 22:7-16</vt:lpstr>
      <vt:lpstr>PowerPoint Presentation</vt:lpstr>
      <vt:lpstr>PowerPoint Presentation</vt:lpstr>
      <vt:lpstr>PowerPoint Presentation</vt:lpstr>
      <vt:lpstr>PowerPoint Presentation</vt:lpstr>
      <vt:lpstr>PowerPoint Presentation</vt:lpstr>
      <vt:lpstr>PowerPoint Presentation</vt:lpstr>
      <vt:lpstr>Matthew, Mark &amp; Luke say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Considering John’s Gospel</vt:lpstr>
      <vt:lpstr>John 13:1-5 </vt:lpstr>
      <vt:lpstr>John’s Timing of the Last  Supper </vt:lpstr>
      <vt:lpstr>John 13:21, 26, 27</vt:lpstr>
      <vt:lpstr>John 13: 28-30</vt:lpstr>
      <vt:lpstr>John Has Many Extra Details</vt:lpstr>
      <vt:lpstr>John’s Other Important Details</vt:lpstr>
      <vt:lpstr>John’s Other Important Details</vt:lpstr>
      <vt:lpstr>U/B Convocation Observance </vt:lpstr>
      <vt:lpstr>John Has Clarity With Details</vt:lpstr>
      <vt:lpstr>Semi-Review </vt:lpstr>
      <vt:lpstr>AFTER the Supper ~ Early the Next Day</vt:lpstr>
      <vt:lpstr>John has more details of what happened early on Abib 14!</vt:lpstr>
      <vt:lpstr>PowerPoint Presentation</vt:lpstr>
      <vt:lpstr>PowerPoint Presentation</vt:lpstr>
      <vt:lpstr>PowerPoint Presentation</vt:lpstr>
      <vt:lpstr>Where Do the Gospels Agree?</vt:lpstr>
      <vt:lpstr>Gospels Agree on a Passover Point</vt:lpstr>
      <vt:lpstr>PowerPoint Presentation</vt:lpstr>
      <vt:lpstr>Jacob Neusner</vt:lpstr>
      <vt:lpstr>Jacob Neusner on Pesahim 1:3</vt:lpstr>
      <vt:lpstr>New Unger’s Bible Dictionary </vt:lpstr>
      <vt:lpstr>“Prepare the Passover” (G2090)</vt:lpstr>
      <vt:lpstr>“Prepare the Passover”  (G2090)</vt:lpstr>
      <vt:lpstr>How Could the Disciples NOT Understand? </vt:lpstr>
      <vt:lpstr>Yahusha Did Not Cause Undue Grief</vt:lpstr>
      <vt:lpstr>What else did Yahusha provide?</vt:lpstr>
      <vt:lpstr>What else did Yahusha provide?</vt:lpstr>
      <vt:lpstr>PowerPoint Presentation</vt:lpstr>
      <vt:lpstr>PowerPoint Presentation</vt:lpstr>
      <vt:lpstr>Understanding the Phrase “with desire I have desired”</vt:lpstr>
      <vt:lpstr>“with desire I have desired”</vt:lpstr>
      <vt:lpstr>“epithumia” -  Exegetical Dictionary of the New Testament</vt:lpstr>
      <vt:lpstr>Ferrar Fenton Translation</vt:lpstr>
      <vt:lpstr>PowerPoint Presentation</vt:lpstr>
      <vt:lpstr>PowerPoint Presentation</vt:lpstr>
      <vt:lpstr>David H Stern, Jewish Scholar</vt:lpstr>
      <vt:lpstr>Here is the background  for his argument …  </vt:lpstr>
      <vt:lpstr>Stern’s Quote Continues </vt:lpstr>
      <vt:lpstr>From the Companion Bible  </vt:lpstr>
      <vt:lpstr>No Lamb at the Last Supper? </vt:lpstr>
      <vt:lpstr>Deut 16:2, 5, 6</vt:lpstr>
      <vt:lpstr>Instructions From Moses</vt:lpstr>
      <vt:lpstr>PowerPoint Presentation</vt:lpstr>
      <vt:lpstr>Review</vt:lpstr>
      <vt:lpstr>Review</vt:lpstr>
      <vt:lpstr>Conclusion</vt:lpstr>
      <vt:lpstr>The Fast of the Firstborn</vt:lpstr>
      <vt:lpstr>The Fast of the Firstborn</vt:lpstr>
      <vt:lpstr>Questions:  Is it Possible …?</vt:lpstr>
      <vt:lpstr>The Synoptic Gospels Can Be Reconciled With John</vt:lpstr>
      <vt:lpstr>Epilogue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1154</cp:revision>
  <cp:lastPrinted>2023-09-03T12:32:08Z</cp:lastPrinted>
  <dcterms:created xsi:type="dcterms:W3CDTF">2016-03-21T19:40:43Z</dcterms:created>
  <dcterms:modified xsi:type="dcterms:W3CDTF">2024-03-24T01:38:50Z</dcterms:modified>
</cp:coreProperties>
</file>