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6" r:id="rId10"/>
    <p:sldId id="265" r:id="rId11"/>
    <p:sldId id="268" r:id="rId12"/>
    <p:sldId id="269" r:id="rId13"/>
    <p:sldId id="270" r:id="rId14"/>
    <p:sldId id="271" r:id="rId15"/>
    <p:sldId id="274" r:id="rId16"/>
    <p:sldId id="272" r:id="rId17"/>
    <p:sldId id="273" r:id="rId18"/>
    <p:sldId id="267" r:id="rId19"/>
    <p:sldId id="275" r:id="rId20"/>
    <p:sldId id="266" r:id="rId21"/>
    <p:sldId id="276" r:id="rId22"/>
    <p:sldId id="278" r:id="rId23"/>
    <p:sldId id="279" r:id="rId24"/>
    <p:sldId id="280" r:id="rId25"/>
    <p:sldId id="289" r:id="rId26"/>
    <p:sldId id="282" r:id="rId27"/>
    <p:sldId id="283" r:id="rId28"/>
    <p:sldId id="284" r:id="rId29"/>
    <p:sldId id="285" r:id="rId30"/>
    <p:sldId id="286" r:id="rId31"/>
    <p:sldId id="293" r:id="rId32"/>
    <p:sldId id="294" r:id="rId33"/>
    <p:sldId id="295" r:id="rId34"/>
    <p:sldId id="304" r:id="rId35"/>
    <p:sldId id="297" r:id="rId36"/>
    <p:sldId id="299" r:id="rId37"/>
    <p:sldId id="277" r:id="rId38"/>
    <p:sldId id="300" r:id="rId39"/>
    <p:sldId id="307" r:id="rId40"/>
    <p:sldId id="302" r:id="rId41"/>
    <p:sldId id="301" r:id="rId42"/>
    <p:sldId id="309" r:id="rId43"/>
    <p:sldId id="310" r:id="rId44"/>
    <p:sldId id="311" r:id="rId45"/>
    <p:sldId id="308" r:id="rId46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CF7"/>
    <a:srgbClr val="FFFF66"/>
    <a:srgbClr val="FBC589"/>
    <a:srgbClr val="F12FE3"/>
    <a:srgbClr val="FBC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56" autoAdjust="0"/>
    <p:restoredTop sz="94660"/>
  </p:normalViewPr>
  <p:slideViewPr>
    <p:cSldViewPr>
      <p:cViewPr>
        <p:scale>
          <a:sx n="75" d="100"/>
          <a:sy n="75" d="100"/>
        </p:scale>
        <p:origin x="-1464" y="-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C46C0-C6E7-4E9C-A476-116D5CEA38A1}" type="datetimeFigureOut">
              <a:rPr lang="fr-FR" smtClean="0"/>
              <a:t>05/06/2018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A4965-A96B-4900-9D8C-F5F828237E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9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0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Sept 20 p 6  800 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D6C4-A7D4-42AC-955A-A9DF77B5E3E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5B08-9B93-4D06-8251-63E9E0661ABA}" type="datetime1">
              <a:rPr lang="fr-FR" smtClean="0"/>
              <a:t>05/06/2018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00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DF60-51CA-411A-98B4-B48C2E801967}" type="datetime1">
              <a:rPr lang="fr-FR" smtClean="0"/>
              <a:t>05/06/2018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975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DEE6-1CF3-4324-BF4B-57E95B7805EF}" type="datetime1">
              <a:rPr lang="fr-FR" smtClean="0"/>
              <a:t>05/06/2018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65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165AF-70AE-4837-9403-08513D441C70}" type="datetime1">
              <a:rPr lang="fr-FR" smtClean="0"/>
              <a:t>05/06/2018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193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7DA1-644D-4F4F-B815-E5128F054946}" type="datetime1">
              <a:rPr lang="fr-FR" smtClean="0"/>
              <a:t>05/06/2018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32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35C3-9C04-4A14-B5C9-27234E78A36D}" type="datetime1">
              <a:rPr lang="fr-FR" smtClean="0"/>
              <a:t>05/06/2018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32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36898-A9D4-40F7-A6D8-FDF5B1337AC1}" type="datetime1">
              <a:rPr lang="fr-FR" smtClean="0"/>
              <a:t>05/06/2018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30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41C9-BD92-4223-BAF2-0BB1E5FC78AB}" type="datetime1">
              <a:rPr lang="fr-FR" smtClean="0"/>
              <a:t>05/06/2018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493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1A05-9739-44B2-BB2C-C0133FAD43B9}" type="datetime1">
              <a:rPr lang="fr-FR" smtClean="0"/>
              <a:t>05/06/2018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240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812C4-9A5D-4880-8DC5-57237BB5BA93}" type="datetime1">
              <a:rPr lang="fr-FR" smtClean="0"/>
              <a:t>05/06/2018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90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12F7E-2277-4326-B83B-08425AE6BEE6}" type="datetime1">
              <a:rPr lang="fr-FR" smtClean="0"/>
              <a:t>05/06/2018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39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0931-572C-4949-A8C6-D20E18C179BA}" type="datetime1">
              <a:rPr lang="fr-FR" smtClean="0"/>
              <a:t>05/06/2018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AE078-944A-46DB-BAF3-52FDECCB0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94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8.jp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ht Column Particles Motion Backgroun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03346" y="915569"/>
            <a:ext cx="49373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Le Calendrier</a:t>
            </a:r>
          </a:p>
          <a:p>
            <a:pPr algn="ctr"/>
            <a:r>
              <a:rPr lang="fr-FR" sz="44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d</a:t>
            </a:r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l’Alliance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#6</a:t>
            </a:r>
            <a:endParaRPr lang="fr-FR" sz="4400" i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eno" pitchFamily="50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3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7563" y="1635646"/>
            <a:ext cx="7848873" cy="316835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584387" y="432414"/>
            <a:ext cx="4275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Lire ou étudier ?</a:t>
            </a:r>
            <a:endParaRPr lang="fr-FR" sz="40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3" y="132593"/>
            <a:ext cx="1307529" cy="130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7562" y="1779662"/>
            <a:ext cx="784887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Commencer par prier.</a:t>
            </a:r>
            <a:endParaRPr lang="fr-FR" sz="19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7561" y="2241327"/>
            <a:ext cx="784887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Lire la Bible ≠ Etudier la Bible. 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7560" y="2699070"/>
            <a:ext cx="784887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Etudier la Bible ≠ Décrypter la Bible. 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7118" y="3156813"/>
            <a:ext cx="812134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Savoir se poser des questions et explorer </a:t>
            </a:r>
            <a:r>
              <a:rPr lang="fr-FR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un </a:t>
            </a:r>
            <a:r>
              <a:rPr lang="fr-F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vaste territoire.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4259" y="3575822"/>
            <a:ext cx="784887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Malgré nos erreurs, persévérons et la vérité finira par jaillir.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7563" y="3960543"/>
            <a:ext cx="7848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 28.13 : « …ordre sur ordre, règle sur règle…</a:t>
            </a:r>
          </a:p>
          <a:p>
            <a:pPr lvl="0" algn="ctr"/>
            <a:r>
              <a:rPr lang="fr-FR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peu par ci, un peu par là… »</a:t>
            </a:r>
            <a:endParaRPr lang="fr-FR" sz="2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10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4" y="0"/>
            <a:ext cx="9165684" cy="51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6721" y="348274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Commencer </a:t>
            </a:r>
            <a:r>
              <a:rPr lang="fr-F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avec le contexte</a:t>
            </a:r>
          </a:p>
        </p:txBody>
      </p:sp>
      <p:pic>
        <p:nvPicPr>
          <p:cNvPr id="4100" name="Picture 4" descr="Image result for studying icon ow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33" y="195486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6720" y="1131590"/>
            <a:ext cx="7848873" cy="23762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31520" y="1330846"/>
            <a:ext cx="784887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Apprendre à lire en contexte.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6719" y="1776047"/>
            <a:ext cx="784887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Savoir de quoi parle chaque verset et chaque chapitre.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1519" y="2607789"/>
            <a:ext cx="7848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Vous pourriez être alors très surpris</a:t>
            </a:r>
          </a:p>
          <a:p>
            <a:pPr lvl="0" algn="ctr"/>
            <a:r>
              <a:rPr lang="fr-FR" sz="2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ce que vous découvrirez !</a:t>
            </a:r>
            <a:endParaRPr lang="fr-FR" sz="2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1520" y="2160768"/>
            <a:ext cx="784887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Lire plus que 10 mots… montez jusqu’à au moins 100 mots.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4106" name="Picture 10" descr="Image result for surprise icon tran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47" y="3579862"/>
            <a:ext cx="1283215" cy="12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8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4" y="0"/>
            <a:ext cx="9165684" cy="51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519" y="358222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Repérer les classes grammaticales</a:t>
            </a:r>
            <a:endParaRPr lang="fr-FR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6720" y="1131590"/>
            <a:ext cx="7848873" cy="23762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31520" y="1330846"/>
            <a:ext cx="78488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Nom, pronom, adjectif, verbe, adverbe ? </a:t>
            </a:r>
          </a:p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Cette étude portera sur les </a:t>
            </a:r>
            <a:r>
              <a:rPr lang="fr-FR" sz="1900" u="sng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noms</a:t>
            </a:r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6721" y="2007954"/>
            <a:ext cx="78488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Certains mots peuvent être utilisés comme nom, adjectif et/ou adverbe.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1519" y="2699113"/>
            <a:ext cx="78488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Il est primordial de savoir à quelle classe grammaticale le mot appartient, car le </a:t>
            </a:r>
            <a:r>
              <a:rPr lang="fr-FR" sz="1900" u="sng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contexte</a:t>
            </a:r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en est alors </a:t>
            </a:r>
            <a:r>
              <a:rPr lang="fr-FR" sz="1900" u="sng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modifié</a:t>
            </a:r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. 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Image result for verbe adverbe n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36" y="3559324"/>
            <a:ext cx="244863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4" y="0"/>
            <a:ext cx="9165684" cy="51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519" y="358222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Les temps grammaticaux</a:t>
            </a:r>
            <a:endParaRPr lang="fr-FR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10797" y="4227934"/>
            <a:ext cx="610072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La chronologie des évènements sera erronée</a:t>
            </a:r>
          </a:p>
          <a:p>
            <a:pPr lvl="0" algn="ctr"/>
            <a:r>
              <a:rPr lang="fr-FR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si le temps grammatical n’est pas repéré.</a:t>
            </a:r>
            <a:endParaRPr lang="fr-FR" sz="19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Image result for temps grammaticaux franÃ§a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93335"/>
            <a:ext cx="4163486" cy="297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5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4" y="0"/>
            <a:ext cx="9165684" cy="51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519" y="358222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Consultez les définitions</a:t>
            </a:r>
            <a:endParaRPr lang="fr-FR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6720" y="1131590"/>
            <a:ext cx="7848873" cy="23762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31520" y="1330846"/>
            <a:ext cx="78488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Les traductions ne sont pas toujours fidèles au véritable sens du texte.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6721" y="2007954"/>
            <a:ext cx="78488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En français, comme en hébreu, ne supposons pas que nous connaissons l’ensemble des définitions d’un mot.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1519" y="2699113"/>
            <a:ext cx="78488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Dans cette étude nous verrons des mots qui ont plusieurs définitions, toutes différentes.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" y="3723878"/>
            <a:ext cx="2570633" cy="12773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84873" y="4024023"/>
            <a:ext cx="610072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Une étagère remplie de dictionnaires et de concordances vous sera utile.</a:t>
            </a:r>
            <a:endParaRPr lang="fr-FR" sz="19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63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4" grpId="0"/>
      <p:bldP spid="1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4" y="0"/>
            <a:ext cx="9165684" cy="51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1519" y="358222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La 1</a:t>
            </a:r>
            <a:r>
              <a:rPr lang="fr-FR" sz="3200" b="1" baseline="300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ère</a:t>
            </a:r>
            <a:r>
              <a:rPr lang="fr-FR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 définition</a:t>
            </a:r>
            <a:endParaRPr lang="fr-FR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6720" y="1131590"/>
            <a:ext cx="7848873" cy="23762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31520" y="1330846"/>
            <a:ext cx="784887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La toute première définition d’un mot dans le dictionnaire représente la façon dont le mot est </a:t>
            </a:r>
            <a:r>
              <a:rPr lang="fr-FR" sz="1900" u="sng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le plus souvent utilisé</a:t>
            </a:r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, ceci est valable dans n’importe quelle langue.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721" y="2360559"/>
            <a:ext cx="78488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Apprenez comment les dictionnaires français / hébreu  se complètent pour approfondir le sens réel de l’hébreu.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0142"/>
            <a:ext cx="1995186" cy="9914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15</a:t>
            </a:fld>
            <a:endParaRPr lang="fr-FR"/>
          </a:p>
        </p:txBody>
      </p:sp>
      <p:pic>
        <p:nvPicPr>
          <p:cNvPr id="13" name="Picture 2" descr="C:\Users\Rae\Desktop\Grammar Art\commentaries p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78" y="3789414"/>
            <a:ext cx="1944216" cy="133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first icon transpar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94" y="3651870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4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4" y="0"/>
            <a:ext cx="9165684" cy="51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6720" y="1535719"/>
            <a:ext cx="7848873" cy="23762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31520" y="1734975"/>
            <a:ext cx="78488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Les significations changent au cours du temps, la langue française a bien changé depuis le IXe siècle.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6721" y="2412083"/>
            <a:ext cx="784887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Concordance Strong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9831" y="2832928"/>
            <a:ext cx="784887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Dictionnaire Vivant de la Langue Française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05330"/>
            <a:ext cx="1441425" cy="5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6721" y="3315492"/>
            <a:ext cx="784887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→ Lexiques et commentaires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1519" y="358222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Dictionnaires et lexiques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36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  <p:bldP spid="12" grpId="0"/>
      <p:bldP spid="15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4" y="0"/>
            <a:ext cx="9165684" cy="51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445281" y="1612289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Lexique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Parkhurst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(1762)</a:t>
            </a:r>
            <a:endParaRPr lang="en-US" sz="2000" b="1" baseline="30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7084" y="2744745"/>
            <a:ext cx="3854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Lexique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Selig Newman 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(1832)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80113" y="2222153"/>
            <a:ext cx="3177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Lexique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Gesenius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(1810)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7084" y="3576494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Concordance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(1890)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93268" y="4376714"/>
            <a:ext cx="56702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Dictionnaire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étymologique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d’hébreu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(1987)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20369" y="3976604"/>
            <a:ext cx="48045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Lexique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l’Ancien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Testament (1906)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7084" y="1331645"/>
            <a:ext cx="4272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Dictionnaire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Edward Leigh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(1712)</a:t>
            </a:r>
            <a:endParaRPr lang="en-US" sz="2000" b="1" baseline="30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1519" y="358222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Dictionnaires et lexiques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4" y="184740"/>
            <a:ext cx="1656184" cy="9316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37084" y="2007968"/>
            <a:ext cx="2905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Lexique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Barker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(1776)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75856" y="3144855"/>
            <a:ext cx="5425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Dictionnaire hébreu 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Sander et </a:t>
            </a:r>
            <a:r>
              <a:rPr lang="fr-FR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Trenel</a:t>
            </a:r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(1859) 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83" y="203843"/>
            <a:ext cx="1092166" cy="13900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42" y="3556375"/>
            <a:ext cx="1032695" cy="150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5292080" y="1593872"/>
            <a:ext cx="3672408" cy="490398"/>
          </a:xfrm>
          <a:prstGeom prst="ellipse">
            <a:avLst/>
          </a:prstGeom>
          <a:noFill/>
          <a:ln>
            <a:solidFill>
              <a:srgbClr val="F12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65076" y="1991471"/>
            <a:ext cx="3066764" cy="490398"/>
          </a:xfrm>
          <a:prstGeom prst="ellipse">
            <a:avLst/>
          </a:prstGeom>
          <a:noFill/>
          <a:ln>
            <a:solidFill>
              <a:srgbClr val="F12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6" name="Picture 6" descr="Image result for geseni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56" y="1839071"/>
            <a:ext cx="1218339" cy="1368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30888" y="4765748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51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0" y="0"/>
            <a:ext cx="915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18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42813" y="1563638"/>
            <a:ext cx="7848873" cy="9417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44271" y="1695982"/>
            <a:ext cx="78488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9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Nous allons chercher ses définitions </a:t>
            </a:r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et</a:t>
            </a:r>
          </a:p>
          <a:p>
            <a:pPr lvl="0" algn="ctr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constater </a:t>
            </a:r>
            <a:r>
              <a:rPr lang="fr-FR" sz="19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dans quel ordre elles sont placées.</a:t>
            </a:r>
          </a:p>
        </p:txBody>
      </p:sp>
      <p:pic>
        <p:nvPicPr>
          <p:cNvPr id="6" name="Picture 4" descr="C:\Users\Rae\Desktop\Grammar Art\sta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11331"/>
            <a:ext cx="3528392" cy="2019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Rae\Desktop\Grammar Art\seeing stars duck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58" y="3808078"/>
            <a:ext cx="2415988" cy="123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2814" y="195486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Exemple : « étoile »</a:t>
            </a:r>
            <a:endParaRPr lang="fr-FR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5469"/>
            <a:ext cx="1751696" cy="175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0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0" y="0"/>
            <a:ext cx="915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82D65-884C-47A2-8FBD-AC59C0AFCE73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 rot="602625">
            <a:off x="6062762" y="140604"/>
            <a:ext cx="648072" cy="441194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 rot="20910671">
            <a:off x="4243213" y="163807"/>
            <a:ext cx="648072" cy="441194"/>
          </a:xfrm>
          <a:prstGeom prst="star5">
            <a:avLst/>
          </a:prstGeom>
          <a:solidFill>
            <a:srgbClr val="ABE9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 rot="20857605">
            <a:off x="2163471" y="313318"/>
            <a:ext cx="648072" cy="441194"/>
          </a:xfrm>
          <a:prstGeom prst="star5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 rot="441147">
            <a:off x="190020" y="124249"/>
            <a:ext cx="648072" cy="421093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6770" y="888721"/>
            <a:ext cx="8640959" cy="3847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51521" y="883824"/>
            <a:ext cx="864095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1. Au sens usuel : Astre visible la nuit et qui a l'aspect d'un point brillant.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8312" y="1520521"/>
            <a:ext cx="8640959" cy="677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18311" y="1520521"/>
            <a:ext cx="864095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2. </a:t>
            </a:r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Astronomie/Astrophysique : </a:t>
            </a:r>
            <a:r>
              <a:rPr lang="fr-FR" sz="19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Corps céleste qui entretient sa propre source d'énergie et brille de sa lumière propre.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0992" y="2375887"/>
            <a:ext cx="8640760" cy="6731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241619" y="2375887"/>
            <a:ext cx="86309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3. </a:t>
            </a:r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Astrologie :</a:t>
            </a:r>
            <a:r>
              <a:rPr lang="fr-FR" sz="19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 Astre considéré comme ayant une relation avec la destinée d'une personne ou d'un pays.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0354" y="3223740"/>
            <a:ext cx="8640760" cy="6731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77046" y="3219813"/>
            <a:ext cx="86309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4. Ce qui, par sa forme en rayons, rappelle ou évoque l'étoile ; emblème figurant sur maints drapeaux, armoiries, insignes d'ordre de chevalerie.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7046" y="4087353"/>
            <a:ext cx="8640760" cy="6731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177046" y="4077050"/>
            <a:ext cx="86309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5. </a:t>
            </a:r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Figuré : </a:t>
            </a:r>
            <a:r>
              <a:rPr lang="fr-FR" sz="19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Artiste ou sportif qui se distingue par un talent et une réputation hors de pair.</a:t>
            </a:r>
          </a:p>
        </p:txBody>
      </p:sp>
      <p:sp>
        <p:nvSpPr>
          <p:cNvPr id="11" name="5-Point Star 10"/>
          <p:cNvSpPr/>
          <p:nvPr/>
        </p:nvSpPr>
        <p:spPr>
          <a:xfrm rot="828940">
            <a:off x="6919559" y="4494940"/>
            <a:ext cx="648072" cy="441194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 rot="20857605">
            <a:off x="3473638" y="4479914"/>
            <a:ext cx="648072" cy="441194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 rot="602625">
            <a:off x="8211440" y="2832397"/>
            <a:ext cx="648072" cy="441194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4" grpId="0"/>
      <p:bldP spid="25" grpId="0" animBg="1"/>
      <p:bldP spid="26" grpId="0"/>
      <p:bldP spid="28" grpId="0" animBg="1"/>
      <p:bldP spid="27" grpId="0"/>
      <p:bldP spid="29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8757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Pour 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comprendre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le “jour 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biblique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”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90500" y="3579862"/>
            <a:ext cx="8763000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 fontScale="250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/>
            </a:r>
            <a:b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12300" dirty="0" smtClean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Zoom sur la </a:t>
            </a:r>
            <a:r>
              <a:rPr lang="en-US" sz="12300" dirty="0" err="1" smtClean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méthodologie</a:t>
            </a:r>
            <a:r>
              <a:rPr lang="en-US" sz="12300" dirty="0" smtClean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 </a:t>
            </a:r>
            <a:r>
              <a:rPr lang="en-US" sz="12300" dirty="0" err="1" smtClean="0">
                <a:solidFill>
                  <a:srgbClr val="FFFF00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Rockwell" pitchFamily="18" charset="0"/>
              </a:rPr>
              <a:t>utilisée</a:t>
            </a:r>
            <a:endParaRPr lang="en-US" sz="12300" baseline="50000" dirty="0">
              <a:solidFill>
                <a:srgbClr val="FF0000"/>
              </a:solidFill>
              <a:effectLst>
                <a:reflection blurRad="6350" stA="50000" endA="300" endPos="50000" dist="60007" dir="5400000" sy="-100000" algn="bl" rotWithShape="0"/>
              </a:effectLst>
              <a:latin typeface="Rockwell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301185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20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655" y="454482"/>
            <a:ext cx="52824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Si vous dites à quelqu’un :</a:t>
            </a:r>
          </a:p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« les étoiles étaient magnifiques hier soir »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132212"/>
            <a:ext cx="52824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Elle pensera… aux astres brillants dans le ciel (</a:t>
            </a:r>
            <a:r>
              <a:rPr lang="fr-FR" sz="1900" u="sng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1</a:t>
            </a:r>
            <a:r>
              <a:rPr lang="fr-FR" sz="1900" u="sng" baseline="300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ère</a:t>
            </a:r>
            <a:r>
              <a:rPr lang="fr-FR" sz="1900" u="sng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définition</a:t>
            </a:r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), non ?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61575" y="2562532"/>
            <a:ext cx="528242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Sans information complémentaire, elle ne comprendra pas que vous faites allusion aux « étoiles » du 7</a:t>
            </a:r>
            <a:r>
              <a:rPr lang="fr-FR" sz="1900" baseline="300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</a:t>
            </a:r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art recevant des prix d’interprétation (</a:t>
            </a:r>
            <a:r>
              <a:rPr lang="fr-FR" sz="1900" u="sng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5</a:t>
            </a:r>
            <a:r>
              <a:rPr lang="fr-FR" sz="1900" u="sng" baseline="300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</a:t>
            </a:r>
            <a:r>
              <a:rPr lang="fr-FR" sz="1900" u="sng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définition</a:t>
            </a:r>
            <a:r>
              <a:rPr lang="fr-FR" sz="19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).</a:t>
            </a:r>
            <a:endParaRPr lang="fr-FR" sz="19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8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32006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5-Point Star 11"/>
          <p:cNvSpPr/>
          <p:nvPr/>
        </p:nvSpPr>
        <p:spPr>
          <a:xfrm rot="20910671">
            <a:off x="8458482" y="1862659"/>
            <a:ext cx="648072" cy="441194"/>
          </a:xfrm>
          <a:prstGeom prst="star5">
            <a:avLst/>
          </a:prstGeom>
          <a:solidFill>
            <a:srgbClr val="ABE9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5-Point Star 14"/>
          <p:cNvSpPr/>
          <p:nvPr/>
        </p:nvSpPr>
        <p:spPr>
          <a:xfrm rot="441147">
            <a:off x="7188567" y="173857"/>
            <a:ext cx="648072" cy="421093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5-Point Star 10"/>
          <p:cNvSpPr/>
          <p:nvPr/>
        </p:nvSpPr>
        <p:spPr>
          <a:xfrm rot="828940">
            <a:off x="4591050" y="163805"/>
            <a:ext cx="648072" cy="441194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51512" y="4033512"/>
            <a:ext cx="43924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9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Pour avoir le contexte, nous devons accéder à plus d’informations.</a:t>
            </a:r>
            <a:endParaRPr lang="fr-FR" sz="19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810" y="2552075"/>
            <a:ext cx="3191489" cy="18158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/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Rappel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: La toute première définition d’un mot dans le dictionnaire représente la façon dont le mot est </a:t>
            </a:r>
            <a:r>
              <a:rPr lang="fr-FR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le plus souvent utilisé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, ceci est valable dans n’importe quelle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langue.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èche vers le bas 14"/>
          <p:cNvSpPr/>
          <p:nvPr/>
        </p:nvSpPr>
        <p:spPr>
          <a:xfrm>
            <a:off x="1387527" y="1815298"/>
            <a:ext cx="504056" cy="569387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26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6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6" y="0"/>
            <a:ext cx="91852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92" y="12347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400" u="sng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règles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définition avec le dictionnaire hébreu</a:t>
            </a:r>
          </a:p>
          <a:p>
            <a:pPr lvl="0" algn="ctr"/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sont les </a:t>
            </a:r>
            <a:r>
              <a:rPr lang="fr-FR" sz="2400" u="sng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mêmes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21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-7692" y="964273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 pour le mot « étoile » beaucoup rencontrent le même problème avec la définition du mot « soir ».</a:t>
            </a:r>
            <a:endParaRPr lang="fr-FR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1276" y="1923678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est important de choisir </a:t>
            </a:r>
            <a:r>
              <a:rPr lang="fr-FR" sz="2400" u="sng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bonne définition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qui s’aligne avec le contexte de ce que nous lisons?</a:t>
            </a:r>
            <a:endParaRPr lang="fr-FR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1276" y="2785866"/>
            <a:ext cx="9164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pourtant nombre sont ceux qui </a:t>
            </a:r>
            <a:r>
              <a:rPr lang="fr-FR" sz="2400" u="sng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prétendent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connaître les définitions en hébreu sans en avoir vérifié la véracité.</a:t>
            </a:r>
            <a:endParaRPr lang="fr-FR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9872" y="3723878"/>
            <a:ext cx="7461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C’est ainsi que le mot « soir » fut compris</a:t>
            </a:r>
          </a:p>
          <a:p>
            <a:pPr lvl="0" algn="ctr"/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comme étant le « coucher de soleil ».</a:t>
            </a:r>
            <a:endParaRPr lang="fr-FR" sz="24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4" descr="Image result for icon thinking f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06703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7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6" y="0"/>
            <a:ext cx="91852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22</a:t>
            </a:fld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-41277" y="149900"/>
            <a:ext cx="4592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Mise en application avec…</a:t>
            </a:r>
            <a:endParaRPr lang="fr-FR" sz="28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Image result for dictionnaire hÃ©breu biblique reymo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76" y="1839473"/>
            <a:ext cx="1502188" cy="22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903372"/>
            <a:ext cx="37481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20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dictionnaire 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hébreu-français</a:t>
            </a:r>
          </a:p>
          <a:p>
            <a:pPr lvl="0" algn="ctr"/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(Philippe Reymond)</a:t>
            </a:r>
            <a:endParaRPr lang="fr-FR" sz="20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52" y="1839475"/>
            <a:ext cx="1578617" cy="21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099572" y="903372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Une concordance Strong</a:t>
            </a:r>
            <a:endParaRPr lang="fr-FR" sz="20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Br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99" y="99875"/>
            <a:ext cx="1593169" cy="623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4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6" y="-24482"/>
            <a:ext cx="9157196" cy="51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23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333154" y="411510"/>
            <a:ext cx="44644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 Et </a:t>
            </a:r>
            <a:r>
              <a:rPr lang="fr-FR" sz="20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YHWH nomma la lumière, </a:t>
            </a:r>
            <a:r>
              <a:rPr lang="fr-FR" sz="2400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nomma les ténèbres, </a:t>
            </a:r>
            <a:r>
              <a:rPr lang="fr-FR" sz="24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y eut un 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soir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y eut un </a:t>
            </a:r>
            <a:r>
              <a:rPr lang="fr-FR" sz="2400" dirty="0" smtClean="0">
                <a:solidFill>
                  <a:srgbClr val="F12FE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 </a:t>
            </a:r>
            <a:r>
              <a:rPr lang="fr-FR" sz="20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fut le premier jour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» </a:t>
            </a:r>
            <a:r>
              <a:rPr lang="fr-FR" sz="16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(Ge 1.5)</a:t>
            </a:r>
            <a:endParaRPr lang="fr-FR" sz="16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20265" y="2313020"/>
            <a:ext cx="8690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particularité de ce verset est que ces 4 mots (</a:t>
            </a:r>
            <a:r>
              <a:rPr lang="fr-FR" sz="24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soir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dirty="0">
                <a:solidFill>
                  <a:srgbClr val="F12FE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sont utilisés pour la toute </a:t>
            </a:r>
            <a:r>
              <a:rPr lang="fr-FR" sz="2000" u="sng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première fois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6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20266" y="3164029"/>
            <a:ext cx="8690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Regardons à présent leur </a:t>
            </a:r>
            <a:r>
              <a:rPr lang="fr-FR" sz="2000" dirty="0" smtClean="0">
                <a:solidFill>
                  <a:srgbClr val="FFFF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première définition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dans :</a:t>
            </a:r>
          </a:p>
        </p:txBody>
      </p:sp>
      <p:pic>
        <p:nvPicPr>
          <p:cNvPr id="21" name="Picture 2" descr="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54" y="4232995"/>
            <a:ext cx="1152128" cy="450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78" y="3831052"/>
            <a:ext cx="907647" cy="12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dictionnaire hÃ©breu biblique reymo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93" y="3786997"/>
            <a:ext cx="907647" cy="135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49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24</a:t>
            </a:fld>
            <a:endParaRPr lang="fr-FR" dirty="0"/>
          </a:p>
        </p:txBody>
      </p:sp>
      <p:sp>
        <p:nvSpPr>
          <p:cNvPr id="7" name="Double Wave 8"/>
          <p:cNvSpPr/>
          <p:nvPr/>
        </p:nvSpPr>
        <p:spPr>
          <a:xfrm>
            <a:off x="-252536" y="4731990"/>
            <a:ext cx="9721080" cy="540060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0140" y="348144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50800"/>
                <a:solidFill>
                  <a:srgbClr val="00B0F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Jour</a:t>
            </a:r>
            <a:endParaRPr lang="fr-FR" sz="3600" b="1" u="sng" dirty="0">
              <a:ln w="50800"/>
              <a:solidFill>
                <a:srgbClr val="00B0F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5945"/>
            <a:ext cx="1152128" cy="450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0" y="113159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1694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: « Clarté, </a:t>
            </a:r>
            <a:r>
              <a:rPr lang="fr-FR" sz="1700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lumiere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que le soleil </a:t>
            </a:r>
            <a:r>
              <a:rPr lang="fr-FR" sz="1700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respand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lors qu' il est sur l' </a:t>
            </a:r>
            <a:r>
              <a:rPr lang="fr-FR" sz="1700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horison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, ou qu' il en est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proche.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004" y="1845510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2018…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: « Clarté que le soleil répand sur la terre depuis l'aube jusqu'au soir.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004" y="221484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«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 Se dit, dans une acception plus générale, de la lumière naturelle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13" name="Picture 5" descr="C:\Users\Rae\Desktop\Grammar Art\day sky with su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2787774"/>
            <a:ext cx="3024336" cy="170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1331640" y="1845510"/>
            <a:ext cx="864096" cy="3693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5580112" y="2178496"/>
            <a:ext cx="29289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>
            <a:off x="1979712" y="1563638"/>
            <a:ext cx="5064850" cy="657923"/>
          </a:xfrm>
          <a:prstGeom prst="arc">
            <a:avLst>
              <a:gd name="adj1" fmla="val 10827743"/>
              <a:gd name="adj2" fmla="val 1"/>
            </a:avLst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78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25</a:t>
            </a:fld>
            <a:endParaRPr lang="fr-FR" dirty="0"/>
          </a:p>
        </p:txBody>
      </p:sp>
      <p:sp>
        <p:nvSpPr>
          <p:cNvPr id="7" name="Double Wave 8"/>
          <p:cNvSpPr/>
          <p:nvPr/>
        </p:nvSpPr>
        <p:spPr>
          <a:xfrm>
            <a:off x="-252536" y="4731990"/>
            <a:ext cx="9721080" cy="540060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0140" y="348144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50800"/>
                <a:solidFill>
                  <a:srgbClr val="00B0F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Jour</a:t>
            </a:r>
            <a:endParaRPr lang="fr-FR" sz="3600" b="1" u="sng" dirty="0">
              <a:ln w="50800"/>
              <a:solidFill>
                <a:srgbClr val="00B0F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8" y="1265547"/>
            <a:ext cx="907647" cy="12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136558" y="994475"/>
            <a:ext cx="489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« Et YHWH nomma la lumière, </a:t>
            </a:r>
            <a:r>
              <a:rPr lang="fr-FR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… 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47664" y="1559360"/>
            <a:ext cx="63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&lt;yowm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3117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&gt; </a:t>
            </a:r>
            <a:r>
              <a:rPr lang="he-IL" sz="2000" dirty="0" smtClean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ים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vient d’une racine du sens d’être chaud. 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47664" y="1944449"/>
            <a:ext cx="32524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Jour (en opposé à la nuit)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16" name="Picture 2" descr="Image result for dictionnaire hÃ©breu biblique reymo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7" y="2830472"/>
            <a:ext cx="907647" cy="135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547664" y="3147092"/>
            <a:ext cx="6372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Jour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par opposition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à la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nuit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cxnSp>
        <p:nvCxnSpPr>
          <p:cNvPr id="17" name="Connecteur droit 16"/>
          <p:cNvCxnSpPr>
            <a:endCxn id="14" idx="2"/>
          </p:cNvCxnSpPr>
          <p:nvPr/>
        </p:nvCxnSpPr>
        <p:spPr>
          <a:xfrm>
            <a:off x="2267744" y="3501035"/>
            <a:ext cx="246602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22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26</a:t>
            </a:fld>
            <a:endParaRPr lang="fr-FR" dirty="0"/>
          </a:p>
        </p:txBody>
      </p:sp>
      <p:sp>
        <p:nvSpPr>
          <p:cNvPr id="7" name="Double Wave 8"/>
          <p:cNvSpPr/>
          <p:nvPr/>
        </p:nvSpPr>
        <p:spPr>
          <a:xfrm>
            <a:off x="-252536" y="4731990"/>
            <a:ext cx="9721080" cy="540060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5945"/>
            <a:ext cx="1152128" cy="450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348143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Nuit</a:t>
            </a:r>
            <a:endParaRPr lang="fr-FR" sz="3600" b="1" u="sng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1131590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1694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: « L' espace de temps que le Soleil est sous </a:t>
            </a:r>
            <a:r>
              <a:rPr lang="fr-FR" sz="1700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nostre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fr-FR" sz="1700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hemisphere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.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004" y="1635646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2018…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: « Durée séparant le coucher et le lever du soleil, et pendant laquelle règne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l'obscurité (absence de lumière).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2787775"/>
            <a:ext cx="3024336" cy="170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/>
          <p:cNvSpPr/>
          <p:nvPr/>
        </p:nvSpPr>
        <p:spPr>
          <a:xfrm>
            <a:off x="1265040" y="1611602"/>
            <a:ext cx="864096" cy="3693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6804248" y="1977684"/>
            <a:ext cx="187220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9400" y="2251199"/>
            <a:ext cx="1828304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èche droite 16"/>
          <p:cNvSpPr/>
          <p:nvPr/>
        </p:nvSpPr>
        <p:spPr>
          <a:xfrm rot="13069718">
            <a:off x="3015289" y="2327429"/>
            <a:ext cx="768361" cy="31829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5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27</a:t>
            </a:fld>
            <a:endParaRPr lang="fr-FR" dirty="0"/>
          </a:p>
        </p:txBody>
      </p:sp>
      <p:sp>
        <p:nvSpPr>
          <p:cNvPr id="7" name="Double Wave 8"/>
          <p:cNvSpPr/>
          <p:nvPr/>
        </p:nvSpPr>
        <p:spPr>
          <a:xfrm>
            <a:off x="-252536" y="4731990"/>
            <a:ext cx="9721080" cy="540060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7" y="1261366"/>
            <a:ext cx="907647" cy="12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348143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Nuit</a:t>
            </a:r>
            <a:endParaRPr lang="fr-FR" sz="3600" b="1" u="sng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65525" y="994474"/>
            <a:ext cx="4638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« et il nomma les ténèbres, </a:t>
            </a:r>
            <a:r>
              <a:rPr lang="fr-FR" sz="24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47664" y="1518366"/>
            <a:ext cx="6903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&lt;layil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3915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&gt; </a:t>
            </a:r>
            <a:r>
              <a:rPr lang="he-IL" sz="20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ליל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vient du même mot que &lt;luwl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3883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&gt; (escalier)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31024" y="2013504"/>
            <a:ext cx="346845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Nuit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(en opposition au jour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).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14" name="Picture 2" descr="Image result for dictionnaire hÃ©breu biblique reymo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7" y="2830472"/>
            <a:ext cx="907647" cy="135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547664" y="3147092"/>
            <a:ext cx="10801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Nuit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2265525" y="2363282"/>
            <a:ext cx="2342479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1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28</a:t>
            </a:fld>
            <a:endParaRPr lang="fr-FR" dirty="0"/>
          </a:p>
        </p:txBody>
      </p:sp>
      <p:sp>
        <p:nvSpPr>
          <p:cNvPr id="7" name="Double Wave 8"/>
          <p:cNvSpPr/>
          <p:nvPr/>
        </p:nvSpPr>
        <p:spPr>
          <a:xfrm>
            <a:off x="-252536" y="4731990"/>
            <a:ext cx="9721080" cy="540060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5945"/>
            <a:ext cx="1152128" cy="450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0140" y="348143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>
                <a:ln w="50800"/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Soir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1131590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1694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: « La </a:t>
            </a:r>
            <a:r>
              <a:rPr lang="fr-FR" sz="1700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derniere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partie du jour, les </a:t>
            </a:r>
            <a:r>
              <a:rPr lang="fr-FR" sz="1700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dernieres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heures du jour.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004" y="1663621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1935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: « Déclin du jour, dernières heures de la journée.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11" name="Picture 3" descr="C:\Users\Rae\Desktop\Grammar Art\evening sky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72587"/>
            <a:ext cx="3024336" cy="1417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/>
          <p:cNvCxnSpPr/>
          <p:nvPr/>
        </p:nvCxnSpPr>
        <p:spPr>
          <a:xfrm>
            <a:off x="2923698" y="2017564"/>
            <a:ext cx="3304486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ensées 3"/>
          <p:cNvSpPr/>
          <p:nvPr/>
        </p:nvSpPr>
        <p:spPr>
          <a:xfrm rot="7730648">
            <a:off x="7027701" y="2034826"/>
            <a:ext cx="1608865" cy="1427232"/>
          </a:xfrm>
          <a:prstGeom prst="cloudCallout">
            <a:avLst>
              <a:gd name="adj1" fmla="val 39279"/>
              <a:gd name="adj2" fmla="val 12347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164288" y="2427734"/>
            <a:ext cx="134472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Avant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l’obscurité ?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7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29</a:t>
            </a:fld>
            <a:endParaRPr lang="fr-FR" dirty="0"/>
          </a:p>
        </p:txBody>
      </p:sp>
      <p:sp>
        <p:nvSpPr>
          <p:cNvPr id="7" name="Double Wave 8"/>
          <p:cNvSpPr/>
          <p:nvPr/>
        </p:nvSpPr>
        <p:spPr>
          <a:xfrm>
            <a:off x="-252536" y="4731990"/>
            <a:ext cx="9721080" cy="540060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7" y="1328526"/>
            <a:ext cx="907647" cy="12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0140" y="348143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r-FR" sz="3600" b="1" u="sng" dirty="0">
                <a:ln w="50800"/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Soir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757005" y="999968"/>
            <a:ext cx="3701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« Et il y eut un 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soir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47664" y="1569319"/>
            <a:ext cx="7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&lt;erev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6153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&gt; </a:t>
            </a:r>
            <a:r>
              <a:rPr lang="he-IL" sz="20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ערב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vient de &lt;arav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6150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&gt; (se faire tard, devenir sombre)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47663" y="2010844"/>
            <a:ext cx="338437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Soir, nuit, coucher du soleil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14" name="Picture 2" descr="Image result for dictionnaire hÃ©breu biblique reymo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7" y="2830472"/>
            <a:ext cx="907647" cy="135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547664" y="3147092"/>
            <a:ext cx="6372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Soir, coucher du soleil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8196" name="Picture 4" descr="Image result for mixing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376" y="1605261"/>
            <a:ext cx="1386880" cy="13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8" b="11998"/>
          <a:stretch>
            <a:fillRect/>
          </a:stretch>
        </p:blipFill>
        <p:spPr>
          <a:xfrm>
            <a:off x="0" y="-393"/>
            <a:ext cx="9144000" cy="5212291"/>
          </a:xfrm>
          <a:prstGeom prst="rect">
            <a:avLst/>
          </a:prstGeom>
          <a:effectLst/>
        </p:spPr>
      </p:pic>
      <p:pic>
        <p:nvPicPr>
          <p:cNvPr id="15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482"/>
            <a:ext cx="6629400" cy="1419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0" y="1730847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ourquoi le mot « soir » apporte t’il autant de </a:t>
            </a:r>
            <a:r>
              <a:rPr lang="fr-FR" sz="23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confusions</a:t>
            </a:r>
            <a:r>
              <a:rPr lang="fr-FR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fr-FR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-33200" y="2192511"/>
            <a:ext cx="91771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pourrait-il que nous ayons été négligeant dans nos recherches ?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-15084" y="2638787"/>
            <a:ext cx="91771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enseignants ont-ils été induit en erreur à cause des traditions ?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-33201" y="3085063"/>
            <a:ext cx="91771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Peut-on décrypter la vérité concernant le début du « jour biblique » ?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</a:t>
            </a:fld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2" y="3564339"/>
            <a:ext cx="91771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Heureusement, les confusions vont disparaitre grâce à de simples notions grammaticales.</a:t>
            </a:r>
          </a:p>
        </p:txBody>
      </p:sp>
    </p:spTree>
    <p:extLst>
      <p:ext uri="{BB962C8B-B14F-4D97-AF65-F5344CB8AC3E}">
        <p14:creationId xmlns:p14="http://schemas.microsoft.com/office/powerpoint/2010/main" val="14520370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30</a:t>
            </a:fld>
            <a:endParaRPr lang="fr-FR" dirty="0"/>
          </a:p>
        </p:txBody>
      </p:sp>
      <p:sp>
        <p:nvSpPr>
          <p:cNvPr id="7" name="Double Wave 8"/>
          <p:cNvSpPr/>
          <p:nvPr/>
        </p:nvSpPr>
        <p:spPr>
          <a:xfrm>
            <a:off x="-252536" y="4731990"/>
            <a:ext cx="9721080" cy="540060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F12FE3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3568" y="348143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50800"/>
                <a:solidFill>
                  <a:srgbClr val="F12FE3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Matin</a:t>
            </a:r>
            <a:endParaRPr lang="fr-FR" sz="3600" b="1" u="sng" dirty="0">
              <a:ln w="50800"/>
              <a:solidFill>
                <a:srgbClr val="F12FE3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5945"/>
            <a:ext cx="1152128" cy="450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0" y="1131590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1694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: « La </a:t>
            </a:r>
            <a:r>
              <a:rPr lang="fr-FR" sz="1700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premiere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partie du jour, les </a:t>
            </a:r>
            <a:r>
              <a:rPr lang="fr-FR" sz="1700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premieres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heures du jour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5154" y="1611913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2018…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: « Les premières heures du jour.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3143010" y="2561150"/>
            <a:ext cx="2929987" cy="1534798"/>
            <a:chOff x="4932040" y="3420968"/>
            <a:chExt cx="2929987" cy="2046396"/>
          </a:xfrm>
        </p:grpSpPr>
        <p:pic>
          <p:nvPicPr>
            <p:cNvPr id="11" name="Picture 4" descr="C:\Users\Rae\Desktop\Grammar Art\morning twiligh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420968"/>
              <a:ext cx="2929987" cy="19418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981149" y="4851811"/>
              <a:ext cx="1047403" cy="61555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Matin</a:t>
              </a:r>
              <a:endPara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4" name="Pensées 13"/>
          <p:cNvSpPr/>
          <p:nvPr/>
        </p:nvSpPr>
        <p:spPr>
          <a:xfrm rot="7730648">
            <a:off x="6320521" y="1718714"/>
            <a:ext cx="1634673" cy="1418040"/>
          </a:xfrm>
          <a:prstGeom prst="cloudCallout">
            <a:avLst>
              <a:gd name="adj1" fmla="val 78701"/>
              <a:gd name="adj2" fmla="val 162776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465498" y="2119958"/>
            <a:ext cx="134472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Après l’obscurité ?</a:t>
            </a:r>
            <a:endParaRPr lang="fr-FR" sz="1700" dirty="0">
              <a:solidFill>
                <a:schemeClr val="bg1">
                  <a:lumMod val="95000"/>
                </a:schemeClr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cxnSp>
        <p:nvCxnSpPr>
          <p:cNvPr id="16" name="Connecteur droit 15"/>
          <p:cNvCxnSpPr>
            <a:endCxn id="14" idx="4"/>
          </p:cNvCxnSpPr>
          <p:nvPr/>
        </p:nvCxnSpPr>
        <p:spPr>
          <a:xfrm>
            <a:off x="1411334" y="1965856"/>
            <a:ext cx="3121848" cy="1614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5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31</a:t>
            </a:fld>
            <a:endParaRPr lang="fr-FR" dirty="0"/>
          </a:p>
        </p:txBody>
      </p:sp>
      <p:sp>
        <p:nvSpPr>
          <p:cNvPr id="7" name="Double Wave 8"/>
          <p:cNvSpPr/>
          <p:nvPr/>
        </p:nvSpPr>
        <p:spPr>
          <a:xfrm>
            <a:off x="-252536" y="4731990"/>
            <a:ext cx="9721080" cy="540060"/>
          </a:xfrm>
          <a:prstGeom prst="doubleWave">
            <a:avLst>
              <a:gd name="adj1" fmla="val 12500"/>
              <a:gd name="adj2" fmla="val 1880"/>
            </a:avLst>
          </a:prstGeom>
          <a:solidFill>
            <a:srgbClr val="F12FE3"/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7" y="1328527"/>
            <a:ext cx="907647" cy="12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3568" y="348143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50800"/>
                <a:solidFill>
                  <a:srgbClr val="F12FE3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Matin</a:t>
            </a:r>
            <a:endParaRPr lang="fr-FR" sz="3600" b="1" u="sng" dirty="0">
              <a:ln w="50800"/>
              <a:solidFill>
                <a:srgbClr val="F12FE3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90183" y="994474"/>
            <a:ext cx="423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« et il y eut un </a:t>
            </a:r>
            <a:r>
              <a:rPr lang="fr-FR" sz="2400" dirty="0">
                <a:solidFill>
                  <a:srgbClr val="F12F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547664" y="1555724"/>
            <a:ext cx="730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&lt;boqer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1242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&gt; </a:t>
            </a:r>
            <a:r>
              <a:rPr lang="he-IL" sz="20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בּקר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vient du même mot que &lt;baqar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1239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&gt; (chercher)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47664" y="2015486"/>
            <a:ext cx="30364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Matin, point du jour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47664" y="3147092"/>
            <a:ext cx="25922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Matin, lendemain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2050" name="Picture 2" descr="Image result for dictionnaire hÃ©breu biblique reymo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7" y="2830472"/>
            <a:ext cx="907647" cy="131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eur droit 16"/>
          <p:cNvCxnSpPr/>
          <p:nvPr/>
        </p:nvCxnSpPr>
        <p:spPr>
          <a:xfrm>
            <a:off x="2411760" y="2350638"/>
            <a:ext cx="1512168" cy="18791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2411760" y="3502173"/>
            <a:ext cx="115212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4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32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83568" y="348143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C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r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é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p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u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s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c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u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l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e</a:t>
            </a:r>
            <a:endParaRPr lang="fr-FR" sz="3600" b="1" u="sng" dirty="0">
              <a:ln w="3175">
                <a:noFill/>
              </a:ln>
              <a:solidFill>
                <a:srgbClr val="F12F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5945"/>
            <a:ext cx="1152128" cy="450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uble Wave 8"/>
          <p:cNvSpPr/>
          <p:nvPr/>
        </p:nvSpPr>
        <p:spPr>
          <a:xfrm>
            <a:off x="-376532" y="4742312"/>
            <a:ext cx="9922216" cy="506592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25000">
                <a:srgbClr val="F2B685"/>
              </a:gs>
              <a:gs pos="0">
                <a:schemeClr val="accent6">
                  <a:lumMod val="75000"/>
                </a:schemeClr>
              </a:gs>
              <a:gs pos="50000">
                <a:schemeClr val="bg2">
                  <a:tint val="94000"/>
                  <a:shade val="94000"/>
                  <a:satMod val="160000"/>
                  <a:lumMod val="130000"/>
                </a:schemeClr>
              </a:gs>
              <a:gs pos="100000">
                <a:srgbClr val="F12FE3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0" y="1131590"/>
            <a:ext cx="914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1762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: « Lumière qui reste après le Soleil couché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jusqu'à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ce que la nuit soit entièrement fermée. Il signifie aussi Le temps qui est depuis la fin de la nuit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jusqu'au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lever du Soleil.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" y="2130906"/>
            <a:ext cx="914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rgbClr val="00B050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2018…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: « Lueur croissante avant le lever du Soleil, ou décroissante après son coucher, due à l'éclairement des couches élevées de l'atmosphère par le Soleil, alors situé sous l'horizon. Crépuscule du matin, ou Aube. Crépuscule du soir. »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10" name="Picture 2" descr="Image result for crÃ©pusc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05" y="3010847"/>
            <a:ext cx="2929987" cy="1566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/>
          <p:cNvSpPr/>
          <p:nvPr/>
        </p:nvSpPr>
        <p:spPr>
          <a:xfrm>
            <a:off x="1265040" y="2008753"/>
            <a:ext cx="1938808" cy="4975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>
            <a:off x="3224312" y="2383267"/>
            <a:ext cx="2499816" cy="18791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5724128" y="2071989"/>
            <a:ext cx="1938808" cy="4975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/>
          <p:cNvCxnSpPr/>
          <p:nvPr/>
        </p:nvCxnSpPr>
        <p:spPr>
          <a:xfrm>
            <a:off x="7662936" y="2396749"/>
            <a:ext cx="1013520" cy="530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96320" y="2643758"/>
            <a:ext cx="79208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2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33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83568" y="348143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C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r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é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p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u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s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c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u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l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e</a:t>
            </a:r>
            <a:endParaRPr lang="fr-FR" sz="3600" b="1" u="sng" dirty="0">
              <a:ln w="3175">
                <a:noFill/>
              </a:ln>
              <a:solidFill>
                <a:srgbClr val="F12F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uble Wave 8"/>
          <p:cNvSpPr/>
          <p:nvPr/>
        </p:nvSpPr>
        <p:spPr>
          <a:xfrm>
            <a:off x="-376532" y="4742312"/>
            <a:ext cx="9922216" cy="506592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25000">
                <a:srgbClr val="F2B685"/>
              </a:gs>
              <a:gs pos="0">
                <a:schemeClr val="accent6">
                  <a:lumMod val="75000"/>
                </a:schemeClr>
              </a:gs>
              <a:gs pos="50000">
                <a:schemeClr val="bg2">
                  <a:tint val="94000"/>
                  <a:shade val="94000"/>
                  <a:satMod val="160000"/>
                  <a:lumMod val="130000"/>
                </a:schemeClr>
              </a:gs>
              <a:gs pos="100000">
                <a:srgbClr val="F12FE3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7" y="1328527"/>
            <a:ext cx="907647" cy="12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547664" y="1555724"/>
            <a:ext cx="730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&lt;nesheph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5399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&gt; </a:t>
            </a:r>
            <a:r>
              <a:rPr lang="he-IL" sz="2000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נשׁף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vient de &lt;nashaph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1239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&gt; (souffler)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547664" y="2028186"/>
            <a:ext cx="73083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Crépuscule : aube (aurore du matin), crépuscule (nuit qui tombe) 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47664" y="3147092"/>
            <a:ext cx="25922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Crépuscule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13" name="Picture 2" descr="Image result for dictionnaire hÃ©breu biblique reymo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7" y="2830472"/>
            <a:ext cx="907647" cy="131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cteur droit 13"/>
          <p:cNvCxnSpPr/>
          <p:nvPr/>
        </p:nvCxnSpPr>
        <p:spPr>
          <a:xfrm flipV="1">
            <a:off x="3707904" y="2353942"/>
            <a:ext cx="1800200" cy="939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6948264" y="2353942"/>
            <a:ext cx="1728192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26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34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83568" y="348143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C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r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é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p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u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s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c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u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l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e</a:t>
            </a:r>
            <a:endParaRPr lang="fr-FR" sz="3600" b="1" u="sng" dirty="0">
              <a:ln w="3175">
                <a:noFill/>
              </a:ln>
              <a:solidFill>
                <a:srgbClr val="F12F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uble Wave 8"/>
          <p:cNvSpPr/>
          <p:nvPr/>
        </p:nvSpPr>
        <p:spPr>
          <a:xfrm>
            <a:off x="-376532" y="4742312"/>
            <a:ext cx="9922216" cy="506592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25000">
                <a:srgbClr val="F2B685"/>
              </a:gs>
              <a:gs pos="0">
                <a:schemeClr val="accent6">
                  <a:lumMod val="75000"/>
                </a:schemeClr>
              </a:gs>
              <a:gs pos="50000">
                <a:schemeClr val="bg2">
                  <a:tint val="94000"/>
                  <a:shade val="94000"/>
                  <a:satMod val="160000"/>
                  <a:lumMod val="130000"/>
                </a:schemeClr>
              </a:gs>
              <a:gs pos="100000">
                <a:srgbClr val="F12FE3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Image result for crÃ©puscu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24" y="3165772"/>
            <a:ext cx="2477951" cy="1325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0" y="1161938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&lt;nesheph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5399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&gt; est utilisé </a:t>
            </a:r>
            <a:r>
              <a:rPr lang="fr-FR" sz="1700" u="sng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12 fois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dans le Tanakh et sa racine &lt;nashaph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1239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&gt; (souffler) est utilisée à 2 reprises.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576" y="1777491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Seul le </a:t>
            </a:r>
            <a:r>
              <a:rPr lang="fr-FR" sz="1700" u="sng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contexte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(et d’autres marqueurs temporels) permettra de déterminer si le texte parle du crépuscule du matin (aube) ou du crépuscule du soir.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304" y="2456544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Rappel : les deux crépuscules sont un </a:t>
            </a:r>
            <a:r>
              <a:rPr lang="fr-FR" sz="1700" u="sng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mélange de lumière </a:t>
            </a:r>
            <a:r>
              <a:rPr lang="fr-FR" sz="1700" u="sng" dirty="0" smtClean="0">
                <a:solidFill>
                  <a:srgbClr val="FFFF66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ET</a:t>
            </a:r>
            <a:r>
              <a:rPr lang="fr-FR" sz="1700" u="sng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d’obscurité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.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14684" y="3258989"/>
            <a:ext cx="32994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Par sa 1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ère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définition, le </a:t>
            </a:r>
            <a:r>
              <a:rPr lang="fr-FR" sz="17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est la période de temps </a:t>
            </a:r>
            <a:r>
              <a:rPr lang="fr-FR" sz="17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contenant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la lumière émanant du soleil.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824915" y="3258989"/>
            <a:ext cx="32994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Par sa 1</a:t>
            </a:r>
            <a:r>
              <a:rPr lang="fr-FR" sz="1700" baseline="300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ère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définition, la </a:t>
            </a:r>
            <a:r>
              <a:rPr lang="fr-FR" sz="17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fr-FR" sz="1700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est la période de temps </a:t>
            </a:r>
            <a:r>
              <a:rPr lang="fr-FR" sz="17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 contenant pas</a:t>
            </a:r>
            <a:r>
              <a:rPr lang="fr-FR" sz="1700" dirty="0" smtClean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la lumière émanant du soleil.</a:t>
            </a:r>
            <a:endParaRPr lang="fr-FR" sz="1700" dirty="0">
              <a:solidFill>
                <a:schemeClr val="bg1">
                  <a:lumMod val="9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6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7501"/>
            <a:ext cx="4584576" cy="516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35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140" y="2257333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C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r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é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p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u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s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c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u</a:t>
            </a:r>
            <a:r>
              <a:rPr lang="fr-FR" sz="3600" b="1" u="sng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l</a:t>
            </a:r>
            <a:r>
              <a:rPr lang="fr-FR" sz="3600" b="1" u="sng" dirty="0" smtClean="0">
                <a:ln w="3175">
                  <a:noFill/>
                </a:ln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e</a:t>
            </a:r>
            <a:endParaRPr lang="fr-FR" sz="3600" b="1" u="sng" dirty="0">
              <a:ln w="3175">
                <a:noFill/>
              </a:ln>
              <a:solidFill>
                <a:srgbClr val="F12F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uble Wave 8"/>
          <p:cNvSpPr/>
          <p:nvPr/>
        </p:nvSpPr>
        <p:spPr>
          <a:xfrm>
            <a:off x="-376532" y="4742312"/>
            <a:ext cx="9922216" cy="506592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25000">
                <a:srgbClr val="F2B685"/>
              </a:gs>
              <a:gs pos="0">
                <a:schemeClr val="accent6">
                  <a:lumMod val="75000"/>
                </a:schemeClr>
              </a:gs>
              <a:gs pos="50000">
                <a:schemeClr val="bg2">
                  <a:tint val="94000"/>
                  <a:shade val="94000"/>
                  <a:satMod val="160000"/>
                  <a:lumMod val="130000"/>
                </a:schemeClr>
              </a:gs>
              <a:gs pos="100000">
                <a:srgbClr val="F12FE3"/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C:\Users\Rae\Desktop\Grammar Art\day sky with su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8405"/>
            <a:ext cx="3024336" cy="170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4"/>
          <p:cNvGrpSpPr/>
          <p:nvPr/>
        </p:nvGrpSpPr>
        <p:grpSpPr>
          <a:xfrm>
            <a:off x="5345832" y="3234252"/>
            <a:ext cx="3024336" cy="1487779"/>
            <a:chOff x="1115616" y="3429000"/>
            <a:chExt cx="3024336" cy="1983705"/>
          </a:xfrm>
        </p:grpSpPr>
        <p:pic>
          <p:nvPicPr>
            <p:cNvPr id="11" name="Picture 3" descr="C:\Users\Rae\Desktop\Grammar Art\evening sky 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429000"/>
              <a:ext cx="3024336" cy="18898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249315" y="4797152"/>
              <a:ext cx="756938" cy="61555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Soir</a:t>
              </a:r>
              <a:endPara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5"/>
          <p:cNvGrpSpPr/>
          <p:nvPr/>
        </p:nvGrpSpPr>
        <p:grpSpPr>
          <a:xfrm>
            <a:off x="827294" y="3187233"/>
            <a:ext cx="2929987" cy="1534798"/>
            <a:chOff x="4932040" y="3420968"/>
            <a:chExt cx="2929987" cy="2046396"/>
          </a:xfrm>
        </p:grpSpPr>
        <p:pic>
          <p:nvPicPr>
            <p:cNvPr id="14" name="Picture 4" descr="C:\Users\Rae\Desktop\Grammar Art\morning twiligh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420968"/>
              <a:ext cx="2929987" cy="19418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5981149" y="4851811"/>
              <a:ext cx="1047403" cy="61555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2400" b="1" cap="none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Matin</a:t>
              </a:r>
              <a:endPara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" name="Virage 1"/>
          <p:cNvSpPr/>
          <p:nvPr/>
        </p:nvSpPr>
        <p:spPr>
          <a:xfrm rot="16200000" flipH="1">
            <a:off x="931843" y="984680"/>
            <a:ext cx="2158499" cy="1825430"/>
          </a:xfrm>
          <a:prstGeom prst="bentArrow">
            <a:avLst/>
          </a:prstGeom>
          <a:solidFill>
            <a:srgbClr val="FBC8FC"/>
          </a:solidFill>
          <a:ln>
            <a:solidFill>
              <a:srgbClr val="F12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Virage 17"/>
          <p:cNvSpPr/>
          <p:nvPr/>
        </p:nvSpPr>
        <p:spPr>
          <a:xfrm rot="16200000" flipH="1" flipV="1">
            <a:off x="6073009" y="991628"/>
            <a:ext cx="2067213" cy="1756864"/>
          </a:xfrm>
          <a:prstGeom prst="bentArrow">
            <a:avLst/>
          </a:prstGeom>
          <a:solidFill>
            <a:srgbClr val="FBC58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1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6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36</a:t>
            </a:fld>
            <a:endParaRPr lang="fr-FR" dirty="0"/>
          </a:p>
        </p:txBody>
      </p:sp>
      <p:sp>
        <p:nvSpPr>
          <p:cNvPr id="7" name="Double Wave 8"/>
          <p:cNvSpPr/>
          <p:nvPr/>
        </p:nvSpPr>
        <p:spPr>
          <a:xfrm>
            <a:off x="-252536" y="4731990"/>
            <a:ext cx="9721080" cy="540060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3568" y="348143"/>
            <a:ext cx="7848872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ctr"/>
            <a:r>
              <a:rPr lang="fr-FR" sz="3600" b="1" u="sng" dirty="0" smtClean="0">
                <a:ln w="50800"/>
                <a:solidFill>
                  <a:schemeClr val="bg1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Nuit</a:t>
            </a:r>
            <a:endParaRPr lang="fr-FR" sz="3600" b="1" u="sng" dirty="0">
              <a:ln w="50800"/>
              <a:solidFill>
                <a:schemeClr val="bg1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08" y="2580499"/>
            <a:ext cx="3977992" cy="1848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233128" y="1439810"/>
            <a:ext cx="674975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La nuit ne contient pas de lumière émanant du soleil :</a:t>
            </a:r>
          </a:p>
          <a:p>
            <a:pPr algn="ctr"/>
            <a:r>
              <a:rPr lang="fr-FR" sz="17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les crépuscules, par définition, ne peuvent PAS appartenir à la période nocturne.</a:t>
            </a:r>
            <a:endParaRPr lang="fr-FR" sz="1700" dirty="0">
              <a:solidFill>
                <a:schemeClr val="bg1"/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1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6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37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 Et </a:t>
            </a:r>
            <a:r>
              <a:rPr lang="fr-F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YHWH nomma la lumière, </a:t>
            </a:r>
            <a:r>
              <a:rPr lang="fr-FR" sz="2000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nomma les ténèbres, </a:t>
            </a:r>
            <a:r>
              <a:rPr lang="fr-FR" sz="20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y eut un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soir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y eut un </a:t>
            </a:r>
            <a:r>
              <a:rPr lang="fr-FR" sz="2000" dirty="0" smtClean="0">
                <a:solidFill>
                  <a:srgbClr val="F12FE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 </a:t>
            </a:r>
            <a:r>
              <a:rPr lang="fr-F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fut le premier jour</a:t>
            </a:r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» </a:t>
            </a:r>
            <a:r>
              <a:rPr lang="fr-FR" sz="16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(Ge 1.5)</a:t>
            </a:r>
            <a:endParaRPr lang="fr-FR" sz="16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32334" y="1707654"/>
            <a:ext cx="74793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smtClean="0">
                <a:latin typeface="Segoe Print" panose="02000600000000000000" pitchFamily="2" charset="0"/>
                <a:cs typeface="MV Boli" panose="02000500030200090000" pitchFamily="2" charset="0"/>
              </a:rPr>
              <a:t>Appliquons la 1</a:t>
            </a:r>
            <a:r>
              <a:rPr lang="fr-FR" sz="1700" baseline="30000" dirty="0" smtClean="0">
                <a:latin typeface="Segoe Print" panose="02000600000000000000" pitchFamily="2" charset="0"/>
                <a:cs typeface="MV Boli" panose="02000500030200090000" pitchFamily="2" charset="0"/>
              </a:rPr>
              <a:t>ère</a:t>
            </a:r>
            <a:r>
              <a:rPr lang="fr-FR" sz="1700" dirty="0" smtClean="0">
                <a:latin typeface="Segoe Print" panose="02000600000000000000" pitchFamily="2" charset="0"/>
                <a:cs typeface="MV Boli" panose="02000500030200090000" pitchFamily="2" charset="0"/>
              </a:rPr>
              <a:t> définition des mots étudiés précédemment</a:t>
            </a:r>
            <a:endParaRPr lang="fr-FR" sz="1700" dirty="0"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4660" y="2219623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 Et </a:t>
            </a:r>
            <a:r>
              <a:rPr lang="fr-F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YHWH nomma la lumière, </a:t>
            </a:r>
            <a:r>
              <a:rPr lang="fr-FR" sz="2400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700" dirty="0">
                <a:latin typeface="Segoe Print" panose="02000600000000000000" pitchFamily="2" charset="0"/>
                <a:cs typeface="MV Boli" panose="02000500030200090000" pitchFamily="2" charset="0"/>
              </a:rPr>
              <a:t>cette période du cycle de 24 heures contenant la clarté du soleil depuis l’aube </a:t>
            </a:r>
            <a:r>
              <a:rPr lang="fr-FR" sz="1700" dirty="0" smtClean="0">
                <a:latin typeface="Segoe Print" panose="02000600000000000000" pitchFamily="2" charset="0"/>
                <a:cs typeface="MV Boli" panose="02000500030200090000" pitchFamily="2" charset="0"/>
              </a:rPr>
              <a:t>jusqu’au soir</a:t>
            </a:r>
            <a:endParaRPr lang="fr-FR" sz="1700" dirty="0"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nomma les ténèbres, </a:t>
            </a:r>
            <a:r>
              <a:rPr lang="fr-FR" sz="24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700" dirty="0">
                <a:latin typeface="Segoe Print" panose="02000600000000000000" pitchFamily="2" charset="0"/>
                <a:cs typeface="MV Boli" panose="02000500030200090000" pitchFamily="2" charset="0"/>
              </a:rPr>
              <a:t>cette période du cycle de 24 heures </a:t>
            </a:r>
            <a:r>
              <a:rPr lang="fr-FR" sz="1700" dirty="0" smtClean="0">
                <a:latin typeface="Segoe Print" panose="02000600000000000000" pitchFamily="2" charset="0"/>
                <a:cs typeface="MV Boli" panose="02000500030200090000" pitchFamily="2" charset="0"/>
              </a:rPr>
              <a:t>caractérisée par l’absence de lumière</a:t>
            </a:r>
            <a:endParaRPr lang="fr-FR" sz="1700" dirty="0"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y eut un 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soir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700" dirty="0" smtClean="0">
                <a:latin typeface="Segoe Print" panose="02000600000000000000" pitchFamily="2" charset="0"/>
                <a:cs typeface="MV Boli" panose="02000500030200090000" pitchFamily="2" charset="0"/>
              </a:rPr>
              <a:t>ce moment du jour où la lumière et l’obscurité se mélangent, après le coucher de soleil</a:t>
            </a:r>
            <a:endParaRPr lang="fr-FR" sz="1700" dirty="0"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y eut un </a:t>
            </a:r>
            <a:r>
              <a:rPr lang="fr-FR" sz="2400" dirty="0" smtClean="0">
                <a:solidFill>
                  <a:srgbClr val="F12FE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700" dirty="0">
                <a:latin typeface="Segoe Print" panose="02000600000000000000" pitchFamily="2" charset="0"/>
                <a:cs typeface="MV Boli" panose="02000500030200090000" pitchFamily="2" charset="0"/>
              </a:rPr>
              <a:t>ce </a:t>
            </a:r>
            <a:r>
              <a:rPr lang="fr-FR" sz="1700" dirty="0" smtClean="0">
                <a:latin typeface="Segoe Print" panose="02000600000000000000" pitchFamily="2" charset="0"/>
                <a:cs typeface="MV Boli" panose="02000500030200090000" pitchFamily="2" charset="0"/>
              </a:rPr>
              <a:t>moment annonçant le début du jour, où la lumière revient avant le lever du soleil</a:t>
            </a:r>
            <a:endParaRPr lang="fr-FR" sz="1700" dirty="0"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 </a:t>
            </a:r>
            <a:r>
              <a:rPr lang="fr-FR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fut le premier jour</a:t>
            </a:r>
            <a:r>
              <a:rPr lang="fr-FR" sz="2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» </a:t>
            </a:r>
            <a:r>
              <a:rPr lang="fr-FR" sz="16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(Ge 1.5)</a:t>
            </a:r>
            <a:endParaRPr lang="fr-FR" sz="16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"/>
          <a:stretch/>
        </p:blipFill>
        <p:spPr bwMode="auto">
          <a:xfrm>
            <a:off x="0" y="-14486"/>
            <a:ext cx="914400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38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73832" y="1275606"/>
            <a:ext cx="7596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soir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le </a:t>
            </a:r>
            <a:r>
              <a:rPr lang="fr-FR" sz="2400" dirty="0" smtClean="0">
                <a:solidFill>
                  <a:srgbClr val="F12F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pour comprendre plus justement.</a:t>
            </a:r>
            <a:endParaRPr lang="fr-FR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Rae\Desktop\Flat Earth\do boy gl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68" y="1572761"/>
            <a:ext cx="1151314" cy="12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12346" y="1856224"/>
            <a:ext cx="8017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Genèse 1.5b donne </a:t>
            </a:r>
            <a:r>
              <a:rPr lang="fr-FR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littéralement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vint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Crépuscule du soir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2000" dirty="0">
                <a:solidFill>
                  <a:srgbClr val="F12F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Crépuscule du matin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jour un »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38" y="2817569"/>
            <a:ext cx="9115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Beaucoup pensent que le « Jour » commence au soir, juste après le coucher du soleil.</a:t>
            </a:r>
          </a:p>
        </p:txBody>
      </p:sp>
      <p:pic>
        <p:nvPicPr>
          <p:cNvPr id="1028" name="Picture 4" descr="Image result for vrai ou fau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60" y="3136190"/>
            <a:ext cx="2088480" cy="20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68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6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804248" y="4620164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39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992" y="1227171"/>
            <a:ext cx="45630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Le </a:t>
            </a:r>
            <a:r>
              <a:rPr lang="fr-FR" sz="1700" dirty="0" smtClean="0"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crépuscule du matin </a:t>
            </a:r>
            <a:r>
              <a:rPr lang="fr-FR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se situe avant le lever du soleil</a:t>
            </a:r>
            <a:endParaRPr lang="fr-FR" sz="17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pic>
        <p:nvPicPr>
          <p:cNvPr id="12" name="Picture 17" descr="C:\Users\Rae\Desktop\Flat Earth\flat earth 6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04" y="555526"/>
            <a:ext cx="3528392" cy="2779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ZoneTexte 13"/>
          <p:cNvSpPr txBox="1"/>
          <p:nvPr/>
        </p:nvSpPr>
        <p:spPr>
          <a:xfrm>
            <a:off x="4043096" y="4032672"/>
            <a:ext cx="45630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Le </a:t>
            </a:r>
            <a:r>
              <a:rPr lang="fr-FR" sz="17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crépuscule du soir </a:t>
            </a:r>
            <a:r>
              <a:rPr lang="fr-FR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se situe après</a:t>
            </a:r>
          </a:p>
          <a:p>
            <a:pPr algn="ctr"/>
            <a:r>
              <a:rPr lang="fr-FR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le coucher de soleil</a:t>
            </a:r>
            <a:endParaRPr lang="fr-FR" sz="17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5" name="Double Wave 8"/>
          <p:cNvSpPr/>
          <p:nvPr/>
        </p:nvSpPr>
        <p:spPr>
          <a:xfrm>
            <a:off x="-376532" y="4742312"/>
            <a:ext cx="9922216" cy="506592"/>
          </a:xfrm>
          <a:prstGeom prst="doubleWave">
            <a:avLst>
              <a:gd name="adj1" fmla="val 12500"/>
              <a:gd name="adj2" fmla="val 1880"/>
            </a:avLst>
          </a:prstGeom>
          <a:gradFill flip="none" rotWithShape="1">
            <a:gsLst>
              <a:gs pos="25000">
                <a:srgbClr val="F2B685"/>
              </a:gs>
              <a:gs pos="0">
                <a:schemeClr val="accent6">
                  <a:lumMod val="75000"/>
                </a:schemeClr>
              </a:gs>
              <a:gs pos="50000">
                <a:schemeClr val="bg2">
                  <a:tint val="94000"/>
                  <a:shade val="94000"/>
                  <a:satMod val="160000"/>
                  <a:lumMod val="130000"/>
                </a:schemeClr>
              </a:gs>
              <a:gs pos="100000">
                <a:srgbClr val="F12FE3"/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Virage 15"/>
          <p:cNvSpPr/>
          <p:nvPr/>
        </p:nvSpPr>
        <p:spPr>
          <a:xfrm rot="10800000" flipH="1">
            <a:off x="971600" y="1637727"/>
            <a:ext cx="3829000" cy="912716"/>
          </a:xfrm>
          <a:prstGeom prst="bentArrow">
            <a:avLst/>
          </a:prstGeom>
          <a:solidFill>
            <a:srgbClr val="FBC8FC"/>
          </a:solidFill>
          <a:ln>
            <a:solidFill>
              <a:srgbClr val="F12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Flèche droite 1"/>
          <p:cNvSpPr/>
          <p:nvPr/>
        </p:nvSpPr>
        <p:spPr>
          <a:xfrm rot="16200000">
            <a:off x="5756374" y="3326532"/>
            <a:ext cx="1008112" cy="367556"/>
          </a:xfrm>
          <a:prstGeom prst="rightArrow">
            <a:avLst/>
          </a:prstGeom>
          <a:solidFill>
            <a:srgbClr val="FBC58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223404" y="3480294"/>
            <a:ext cx="45630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Aucune de ces deux périodes n’appartient à la nuit.</a:t>
            </a:r>
            <a:endParaRPr lang="fr-FR" sz="17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-2604" y="2541072"/>
            <a:ext cx="456300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Particularité du </a:t>
            </a:r>
            <a:r>
              <a:rPr lang="fr-FR" sz="1700" dirty="0">
                <a:solidFill>
                  <a:srgbClr val="F12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crépuscule du matin </a:t>
            </a:r>
            <a:r>
              <a:rPr lang="fr-FR" sz="1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: il finit le cycle en cours et commence le cycle suivant.</a:t>
            </a:r>
            <a:endParaRPr lang="fr-FR" sz="17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Related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AutoShape 8" descr="Related imag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11" descr="Related imag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3" name="Picture 15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" y="3332530"/>
            <a:ext cx="846571" cy="84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93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 animBg="1"/>
      <p:bldP spid="2" grpId="0" animBg="1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8" b="11998"/>
          <a:stretch>
            <a:fillRect/>
          </a:stretch>
        </p:blipFill>
        <p:spPr>
          <a:xfrm>
            <a:off x="0" y="-393"/>
            <a:ext cx="9144000" cy="5212291"/>
          </a:xfrm>
          <a:prstGeom prst="rect">
            <a:avLst/>
          </a:prstGeom>
          <a:effectLst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4</a:t>
            </a:fld>
            <a:endParaRPr lang="fr-FR" dirty="0"/>
          </a:p>
        </p:txBody>
      </p:sp>
      <p:pic>
        <p:nvPicPr>
          <p:cNvPr id="10" name="Picture 2" descr="Image result for leÃ§on gramma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3541027" cy="101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-11077" y="13476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Pour comprendre l’expression de Genèse 1.5b</a:t>
            </a:r>
            <a:endParaRPr lang="fr-FR" sz="28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26" y="202323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2FC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Et il y eut un soir, et il y eut un matin;</a:t>
            </a:r>
          </a:p>
          <a:p>
            <a:pPr algn="ctr"/>
            <a:r>
              <a:rPr lang="fr-FR" sz="2800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2FC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 fut le premier jour. »</a:t>
            </a:r>
            <a:endParaRPr lang="fr-FR" sz="28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2FC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C:\Users\Rae\Desktop\Flat Earth\do boy glas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49" y="2666950"/>
            <a:ext cx="1448946" cy="120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76382" y="3881463"/>
            <a:ext cx="619268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«Soir» signifie t’il «coucher du soleil» ?</a:t>
            </a: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503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10"/>
            <a:ext cx="9144000" cy="517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588224" y="4599626"/>
            <a:ext cx="2133600" cy="273844"/>
          </a:xfrm>
        </p:spPr>
        <p:txBody>
          <a:bodyPr/>
          <a:lstStyle/>
          <a:p>
            <a:fld id="{AE9AE078-944A-46DB-BAF3-52FDECCB045B}" type="slidenum">
              <a:rPr lang="fr-FR" smtClean="0"/>
              <a:t>40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4408" y="123478"/>
            <a:ext cx="9119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Pourquoi le crépuscule du soir ne peut-il pas commencer un nouveau cycle ?</a:t>
            </a:r>
          </a:p>
        </p:txBody>
      </p:sp>
      <p:sp>
        <p:nvSpPr>
          <p:cNvPr id="2" name="Virage 1"/>
          <p:cNvSpPr/>
          <p:nvPr/>
        </p:nvSpPr>
        <p:spPr>
          <a:xfrm rot="10800000" flipH="1">
            <a:off x="173208" y="1409037"/>
            <a:ext cx="576064" cy="504056"/>
          </a:xfrm>
          <a:prstGeom prst="bentArrow">
            <a:avLst>
              <a:gd name="adj1" fmla="val 25000"/>
              <a:gd name="adj2" fmla="val 24020"/>
              <a:gd name="adj3" fmla="val 25000"/>
              <a:gd name="adj4" fmla="val 43750"/>
            </a:avLst>
          </a:prstGeom>
          <a:solidFill>
            <a:srgbClr val="FBC58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Virage 9"/>
          <p:cNvSpPr/>
          <p:nvPr/>
        </p:nvSpPr>
        <p:spPr>
          <a:xfrm rot="10800000" flipH="1">
            <a:off x="179512" y="2175396"/>
            <a:ext cx="576064" cy="504056"/>
          </a:xfrm>
          <a:prstGeom prst="bentArrow">
            <a:avLst>
              <a:gd name="adj1" fmla="val 25000"/>
              <a:gd name="adj2" fmla="val 24020"/>
              <a:gd name="adj3" fmla="val 25000"/>
              <a:gd name="adj4" fmla="val 43750"/>
            </a:avLst>
          </a:prstGeom>
          <a:solidFill>
            <a:srgbClr val="FBC58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Virage 10"/>
          <p:cNvSpPr/>
          <p:nvPr/>
        </p:nvSpPr>
        <p:spPr>
          <a:xfrm rot="10800000" flipH="1">
            <a:off x="173211" y="3035346"/>
            <a:ext cx="576064" cy="504056"/>
          </a:xfrm>
          <a:prstGeom prst="bentArrow">
            <a:avLst>
              <a:gd name="adj1" fmla="val 25000"/>
              <a:gd name="adj2" fmla="val 24020"/>
              <a:gd name="adj3" fmla="val 25000"/>
              <a:gd name="adj4" fmla="val 43750"/>
            </a:avLst>
          </a:prstGeom>
          <a:solidFill>
            <a:srgbClr val="FBC58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Virage 11"/>
          <p:cNvSpPr/>
          <p:nvPr/>
        </p:nvSpPr>
        <p:spPr>
          <a:xfrm rot="10800000" flipH="1">
            <a:off x="173210" y="3844421"/>
            <a:ext cx="576064" cy="504056"/>
          </a:xfrm>
          <a:prstGeom prst="bentArrow">
            <a:avLst>
              <a:gd name="adj1" fmla="val 25000"/>
              <a:gd name="adj2" fmla="val 24020"/>
              <a:gd name="adj3" fmla="val 25000"/>
              <a:gd name="adj4" fmla="val 43750"/>
            </a:avLst>
          </a:prstGeom>
          <a:solidFill>
            <a:srgbClr val="FBC58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9271" y="1570913"/>
            <a:ext cx="83764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Le crépuscule du soir est un mélange lumière/obscurité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574" y="2302868"/>
            <a:ext cx="8376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La lumière doit d’abord être présente avant l’apparition du crépuscule.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9272" y="3162570"/>
            <a:ext cx="8376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La lumière est mentionnée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5x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avant que le soir ne soit mentionné la première fois.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49273" y="3971645"/>
            <a:ext cx="83764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Il est impossible au soir de venir après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MV Boli" panose="02000500030200090000" pitchFamily="2" charset="0"/>
              </a:rPr>
              <a:t>l’obscurité.</a:t>
            </a:r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MV Boli" panose="02000500030200090000" pitchFamily="2" charset="0"/>
            </a:endParaRPr>
          </a:p>
        </p:txBody>
      </p:sp>
      <p:sp>
        <p:nvSpPr>
          <p:cNvPr id="18" name="Double Wave 8"/>
          <p:cNvSpPr/>
          <p:nvPr/>
        </p:nvSpPr>
        <p:spPr>
          <a:xfrm>
            <a:off x="-252536" y="4731990"/>
            <a:ext cx="9721080" cy="540060"/>
          </a:xfrm>
          <a:prstGeom prst="doubleWave">
            <a:avLst>
              <a:gd name="adj1" fmla="val 12500"/>
              <a:gd name="adj2" fmla="val 188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/>
          <p:cNvSpPr/>
          <p:nvPr/>
        </p:nvSpPr>
        <p:spPr>
          <a:xfrm>
            <a:off x="4427984" y="1482936"/>
            <a:ext cx="3600400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5653964" y="2211400"/>
            <a:ext cx="936104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283968" y="3035346"/>
            <a:ext cx="468052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7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11" grpId="0" animBg="1"/>
      <p:bldP spid="12" grpId="0" animBg="1"/>
      <p:bldP spid="4" grpId="0"/>
      <p:bldP spid="14" grpId="0"/>
      <p:bldP spid="15" grpId="0"/>
      <p:bldP spid="16" grpId="0"/>
      <p:bldP spid="5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22"/>
            <a:ext cx="9169155" cy="514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41</a:t>
            </a:fld>
            <a:endParaRPr lang="fr-FR"/>
          </a:p>
        </p:txBody>
      </p:sp>
      <p:sp>
        <p:nvSpPr>
          <p:cNvPr id="9" name="Oval 7"/>
          <p:cNvSpPr/>
          <p:nvPr/>
        </p:nvSpPr>
        <p:spPr>
          <a:xfrm>
            <a:off x="2999738" y="1195988"/>
            <a:ext cx="3135295" cy="3017490"/>
          </a:xfrm>
          <a:prstGeom prst="ellipse">
            <a:avLst/>
          </a:prstGeom>
          <a:gradFill flip="none" rotWithShape="1">
            <a:gsLst>
              <a:gs pos="48000">
                <a:srgbClr val="ABE9FF"/>
              </a:gs>
              <a:gs pos="99000">
                <a:srgbClr val="002060"/>
              </a:gs>
              <a:gs pos="51000">
                <a:srgbClr val="002060"/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>
            <a:off x="2584960" y="2361714"/>
            <a:ext cx="1972506" cy="328658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 w="952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2"/>
          <p:cNvSpPr/>
          <p:nvPr/>
        </p:nvSpPr>
        <p:spPr>
          <a:xfrm flipH="1">
            <a:off x="4563681" y="2361714"/>
            <a:ext cx="1990508" cy="328658"/>
          </a:xfrm>
          <a:prstGeom prst="rtTriangl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86616" y="2110544"/>
            <a:ext cx="275738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400" b="1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Crépuscule</a:t>
            </a:r>
            <a:r>
              <a:rPr lang="en-US" sz="24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du </a:t>
            </a:r>
            <a:r>
              <a:rPr lang="en-US" sz="2400" b="1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soir</a:t>
            </a:r>
            <a:endParaRPr lang="en-US" sz="24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en-US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(</a:t>
            </a:r>
            <a:r>
              <a:rPr lang="en-US" b="1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contient</a:t>
            </a:r>
            <a:r>
              <a:rPr lang="en-US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 de la lumière)</a:t>
            </a:r>
            <a:endParaRPr lang="en-US" b="1" cap="none" spc="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993" y="2110544"/>
            <a:ext cx="2469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Crépuscule du matin</a:t>
            </a:r>
          </a:p>
          <a:p>
            <a:pPr algn="ctr"/>
            <a:r>
              <a:rPr lang="fr-FR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(contient de la lumière)</a:t>
            </a:r>
            <a:endParaRPr lang="fr-FR" b="1" dirty="0"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00138" y="1653828"/>
            <a:ext cx="228843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La lumière est appelée : Jour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90621" y="3086199"/>
            <a:ext cx="24216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000" b="1" dirty="0">
                <a:ln w="11430"/>
                <a:solidFill>
                  <a:schemeClr val="bg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Les ténèbres sont appelées : Nuit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558174" y="23101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4</a:t>
            </a:r>
            <a:endParaRPr lang="fr-FR" sz="28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328330" y="118443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1</a:t>
            </a:r>
            <a:endParaRPr lang="fr-FR" sz="28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126708" y="226443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2</a:t>
            </a:r>
            <a:endParaRPr lang="fr-FR" sz="28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360744" y="372387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3</a:t>
            </a:r>
            <a:endParaRPr lang="fr-FR" sz="2800" b="1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Pensées 19"/>
          <p:cNvSpPr/>
          <p:nvPr/>
        </p:nvSpPr>
        <p:spPr>
          <a:xfrm flipH="1">
            <a:off x="1482043" y="3407850"/>
            <a:ext cx="1833882" cy="1611256"/>
          </a:xfrm>
          <a:prstGeom prst="cloudCallout">
            <a:avLst>
              <a:gd name="adj1" fmla="val -32470"/>
              <a:gd name="adj2" fmla="val -90498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798229" y="3674869"/>
            <a:ext cx="1201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 du cycle 1 /</a:t>
            </a:r>
          </a:p>
          <a:p>
            <a:pPr algn="ctr"/>
            <a:r>
              <a:rPr lang="fr-F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Début du cycle 2</a:t>
            </a:r>
            <a:endParaRPr lang="fr-FR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993" y="149920"/>
            <a:ext cx="9127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2800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chéma de Genèse 1.5</a:t>
            </a:r>
            <a:endParaRPr lang="fr-FR" sz="28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8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8"/>
            <a:ext cx="9144000" cy="52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42</a:t>
            </a:fld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1142559" y="186888"/>
            <a:ext cx="7080712" cy="40011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Porter les marqueurs temporels sur une frise chronologique</a:t>
            </a:r>
            <a:endParaRPr lang="fr-FR" sz="16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379007" y="1679873"/>
            <a:ext cx="3007745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</a:t>
            </a:r>
            <a:endParaRPr lang="fr-FR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87624" y="1679874"/>
            <a:ext cx="179675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2"/>
          <p:cNvCxnSpPr/>
          <p:nvPr/>
        </p:nvCxnSpPr>
        <p:spPr>
          <a:xfrm flipV="1">
            <a:off x="4430162" y="1676435"/>
            <a:ext cx="0" cy="711079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483823" y="1684334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15506" y="1695739"/>
            <a:ext cx="179675" cy="6952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682915" y="1679874"/>
            <a:ext cx="3428801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norm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132165" y="2974215"/>
            <a:ext cx="159550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047077" y="2974215"/>
            <a:ext cx="147203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760410" y="2974215"/>
            <a:ext cx="167243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 flipV="1">
            <a:off x="1545374" y="2399874"/>
            <a:ext cx="351429" cy="5266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38" idx="0"/>
          </p:cNvCxnSpPr>
          <p:nvPr/>
        </p:nvCxnSpPr>
        <p:spPr>
          <a:xfrm flipV="1">
            <a:off x="2783096" y="2399874"/>
            <a:ext cx="204728" cy="5743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stCxn id="39" idx="0"/>
          </p:cNvCxnSpPr>
          <p:nvPr/>
        </p:nvCxnSpPr>
        <p:spPr>
          <a:xfrm flipV="1">
            <a:off x="4596625" y="2387515"/>
            <a:ext cx="578349" cy="586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73" y="1183780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34" y="1192496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38" y="1192496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55" y="1192496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918" y="1206610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5628895" y="2987075"/>
            <a:ext cx="173691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fr-FR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</a:p>
        </p:txBody>
      </p:sp>
      <p:cxnSp>
        <p:nvCxnSpPr>
          <p:cNvPr id="43" name="Connecteur droit avec flèche 42"/>
          <p:cNvCxnSpPr>
            <a:stCxn id="32" idx="0"/>
            <a:endCxn id="33" idx="2"/>
          </p:cNvCxnSpPr>
          <p:nvPr/>
        </p:nvCxnSpPr>
        <p:spPr>
          <a:xfrm flipH="1" flipV="1">
            <a:off x="6397316" y="2399874"/>
            <a:ext cx="100035" cy="5872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7510670" y="3017852"/>
            <a:ext cx="1501726" cy="307777"/>
          </a:xfrm>
          <a:prstGeom prst="rect">
            <a:avLst/>
          </a:prstGeom>
          <a:solidFill>
            <a:srgbClr val="FFFF99"/>
          </a:solidFill>
          <a:ln w="57150"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</a:p>
        </p:txBody>
      </p:sp>
      <p:cxnSp>
        <p:nvCxnSpPr>
          <p:cNvPr id="45" name="Connecteur droit avec flèche 44"/>
          <p:cNvCxnSpPr>
            <a:stCxn id="44" idx="0"/>
          </p:cNvCxnSpPr>
          <p:nvPr/>
        </p:nvCxnSpPr>
        <p:spPr>
          <a:xfrm flipH="1" flipV="1">
            <a:off x="7427783" y="2379613"/>
            <a:ext cx="833750" cy="63823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251" y="1175502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521" y="1206610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5" y="0"/>
            <a:ext cx="775577" cy="77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red flag icon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43" y="1183780"/>
            <a:ext cx="338262" cy="5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8907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9" grpId="0" animBg="1"/>
      <p:bldP spid="33" grpId="0" animBg="1"/>
      <p:bldP spid="37" grpId="0" animBg="1"/>
      <p:bldP spid="38" grpId="0" animBg="1"/>
      <p:bldP spid="39" grpId="0" animBg="1"/>
      <p:bldP spid="32" grpId="0" animBg="1"/>
      <p:bldP spid="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8"/>
            <a:ext cx="9144000" cy="524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575642" y="4873609"/>
            <a:ext cx="2133600" cy="273844"/>
          </a:xfrm>
        </p:spPr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75000"/>
                  </a:schemeClr>
                </a:solidFill>
              </a:rPr>
              <a:t>43</a:t>
            </a:fld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86304" y="187733"/>
            <a:ext cx="3861489" cy="40011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Comparez pour éprouver…</a:t>
            </a:r>
            <a:endParaRPr lang="fr-FR" sz="16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9" y="93866"/>
            <a:ext cx="587844" cy="58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01414" y="975481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09605" y="1098926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1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57187" y="960486"/>
            <a:ext cx="179675" cy="75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2636862" y="1098926"/>
            <a:ext cx="1724543" cy="52322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</a:t>
            </a:r>
          </a:p>
          <a:p>
            <a:pPr algn="ctr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1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22"/>
          <p:cNvCxnSpPr/>
          <p:nvPr/>
        </p:nvCxnSpPr>
        <p:spPr>
          <a:xfrm flipV="1">
            <a:off x="466085" y="950814"/>
            <a:ext cx="0" cy="73436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22"/>
          <p:cNvCxnSpPr/>
          <p:nvPr/>
        </p:nvCxnSpPr>
        <p:spPr>
          <a:xfrm flipH="1" flipV="1">
            <a:off x="4392263" y="975481"/>
            <a:ext cx="3351" cy="726009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427212" y="995450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632660" y="1098926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2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382986" y="957168"/>
            <a:ext cx="179675" cy="75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6575498" y="1098926"/>
            <a:ext cx="1724543" cy="52322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</a:t>
            </a:r>
          </a:p>
          <a:p>
            <a:pPr algn="ctr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2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22"/>
          <p:cNvCxnSpPr/>
          <p:nvPr/>
        </p:nvCxnSpPr>
        <p:spPr>
          <a:xfrm flipH="1" flipV="1">
            <a:off x="8318062" y="972163"/>
            <a:ext cx="3351" cy="726009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ight Brace 33"/>
          <p:cNvSpPr/>
          <p:nvPr/>
        </p:nvSpPr>
        <p:spPr>
          <a:xfrm rot="16200000" flipH="1">
            <a:off x="2298875" y="-162030"/>
            <a:ext cx="260598" cy="3926178"/>
          </a:xfrm>
          <a:prstGeom prst="rightBrace">
            <a:avLst>
              <a:gd name="adj1" fmla="val 64504"/>
              <a:gd name="adj2" fmla="val 50369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Ellipse 59"/>
          <p:cNvSpPr/>
          <p:nvPr/>
        </p:nvSpPr>
        <p:spPr>
          <a:xfrm>
            <a:off x="1925341" y="2151712"/>
            <a:ext cx="1017613" cy="6114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1908716" y="2249958"/>
            <a:ext cx="1044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1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 jour biblique »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ight Brace 33"/>
          <p:cNvSpPr/>
          <p:nvPr/>
        </p:nvSpPr>
        <p:spPr>
          <a:xfrm rot="16200000" flipH="1">
            <a:off x="6238701" y="-162030"/>
            <a:ext cx="260598" cy="3926178"/>
          </a:xfrm>
          <a:prstGeom prst="rightBrace">
            <a:avLst>
              <a:gd name="adj1" fmla="val 64504"/>
              <a:gd name="adj2" fmla="val 50369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Ellipse 62"/>
          <p:cNvSpPr/>
          <p:nvPr/>
        </p:nvSpPr>
        <p:spPr>
          <a:xfrm>
            <a:off x="5829868" y="2185956"/>
            <a:ext cx="1110235" cy="6114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ZoneTexte 63"/>
          <p:cNvSpPr txBox="1"/>
          <p:nvPr/>
        </p:nvSpPr>
        <p:spPr>
          <a:xfrm>
            <a:off x="5813243" y="2284201"/>
            <a:ext cx="1139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1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 jour biblique »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648700" y="4227934"/>
            <a:ext cx="1724543" cy="52322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</a:t>
            </a:r>
          </a:p>
          <a:p>
            <a:pPr algn="ctr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1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48537" y="4139838"/>
            <a:ext cx="179675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83" name="Straight Connector 22"/>
          <p:cNvCxnSpPr/>
          <p:nvPr/>
        </p:nvCxnSpPr>
        <p:spPr>
          <a:xfrm flipV="1">
            <a:off x="2423507" y="4139838"/>
            <a:ext cx="1" cy="728091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2463080" y="4141904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6630944" y="4263965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2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416680" y="4164560"/>
            <a:ext cx="179675" cy="6952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4618650" y="4242273"/>
            <a:ext cx="1724543" cy="52322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</a:t>
            </a:r>
          </a:p>
          <a:p>
            <a:pPr algn="ctr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2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Connector 22"/>
          <p:cNvCxnSpPr/>
          <p:nvPr/>
        </p:nvCxnSpPr>
        <p:spPr>
          <a:xfrm flipV="1">
            <a:off x="6366311" y="4162560"/>
            <a:ext cx="0" cy="72603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6404563" y="4159164"/>
            <a:ext cx="200218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0" name="ZoneTexte 89"/>
          <p:cNvSpPr txBox="1"/>
          <p:nvPr/>
        </p:nvSpPr>
        <p:spPr>
          <a:xfrm>
            <a:off x="2666594" y="4263965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1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ight Brace 33"/>
          <p:cNvSpPr/>
          <p:nvPr/>
        </p:nvSpPr>
        <p:spPr>
          <a:xfrm rot="5400000" flipH="1">
            <a:off x="2315700" y="2020193"/>
            <a:ext cx="260599" cy="3941359"/>
          </a:xfrm>
          <a:prstGeom prst="rightBrace">
            <a:avLst>
              <a:gd name="adj1" fmla="val 64504"/>
              <a:gd name="adj2" fmla="val 50369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2" name="Ellipse 91"/>
          <p:cNvSpPr/>
          <p:nvPr/>
        </p:nvSpPr>
        <p:spPr>
          <a:xfrm>
            <a:off x="1846368" y="3075806"/>
            <a:ext cx="1076679" cy="69050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1829743" y="3232269"/>
            <a:ext cx="1105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1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 jour biblique »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8376021" y="4191662"/>
            <a:ext cx="179675" cy="7058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5" name="Right Brace 33"/>
          <p:cNvSpPr/>
          <p:nvPr/>
        </p:nvSpPr>
        <p:spPr>
          <a:xfrm rot="5400000" flipH="1">
            <a:off x="6274264" y="2019416"/>
            <a:ext cx="260598" cy="3942915"/>
          </a:xfrm>
          <a:prstGeom prst="rightBrace">
            <a:avLst>
              <a:gd name="adj1" fmla="val 64504"/>
              <a:gd name="adj2" fmla="val 50369"/>
            </a:avLst>
          </a:prstGeom>
          <a:solidFill>
            <a:srgbClr val="00B0F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Ellipse 95"/>
          <p:cNvSpPr/>
          <p:nvPr/>
        </p:nvSpPr>
        <p:spPr>
          <a:xfrm>
            <a:off x="5784101" y="3075805"/>
            <a:ext cx="1073038" cy="69050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ZoneTexte 96"/>
          <p:cNvSpPr txBox="1"/>
          <p:nvPr/>
        </p:nvSpPr>
        <p:spPr>
          <a:xfrm>
            <a:off x="5767476" y="3232268"/>
            <a:ext cx="11013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1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 jour biblique »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9965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5" grpId="0" animBg="1"/>
      <p:bldP spid="47" grpId="0" animBg="1"/>
      <p:bldP spid="51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/>
      <p:bldP spid="62" grpId="0" animBg="1"/>
      <p:bldP spid="63" grpId="0" animBg="1"/>
      <p:bldP spid="64" grpId="0"/>
      <p:bldP spid="81" grpId="0" animBg="1"/>
      <p:bldP spid="82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2" grpId="0" animBg="1"/>
      <p:bldP spid="93" grpId="0"/>
      <p:bldP spid="94" grpId="0" animBg="1"/>
      <p:bldP spid="95" grpId="0" animBg="1"/>
      <p:bldP spid="96" grpId="0" animBg="1"/>
      <p:bldP spid="9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4" y="0"/>
            <a:ext cx="9165684" cy="51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412" y="123478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Les idées clés de cette étude</a:t>
            </a:r>
            <a:endParaRPr lang="fr-FR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0008" y="915566"/>
            <a:ext cx="7848873" cy="7920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19089" y="958538"/>
            <a:ext cx="784887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Ne vous contentez pas des définitions données par la Concordance Strong, équipez-vous d’autres </a:t>
            </a:r>
            <a:r>
              <a:rPr lang="fr-FR" sz="1700" dirty="0" smtClean="0">
                <a:solidFill>
                  <a:srgbClr val="FFFF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dictionnaires</a:t>
            </a:r>
            <a:r>
              <a:rPr lang="fr-FR" sz="17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et de </a:t>
            </a:r>
            <a:r>
              <a:rPr lang="fr-FR" sz="1700" dirty="0" smtClean="0">
                <a:solidFill>
                  <a:srgbClr val="FFFF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lexiques</a:t>
            </a:r>
            <a:r>
              <a:rPr lang="fr-FR" sz="17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endParaRPr lang="fr-FR" sz="1700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44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10007" y="1923678"/>
            <a:ext cx="7848873" cy="7754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19088" y="1988435"/>
            <a:ext cx="784887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N’ayez pas peur de vous </a:t>
            </a:r>
            <a:r>
              <a:rPr lang="fr-FR" sz="1700" dirty="0">
                <a:solidFill>
                  <a:srgbClr val="FFFF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alléger</a:t>
            </a:r>
            <a:r>
              <a:rPr lang="fr-FR" sz="17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des </a:t>
            </a:r>
            <a:r>
              <a:rPr lang="fr-FR" sz="17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traditions,</a:t>
            </a:r>
          </a:p>
          <a:p>
            <a:pPr lvl="0" algn="ctr"/>
            <a:r>
              <a:rPr lang="fr-FR" sz="17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ce </a:t>
            </a:r>
            <a:r>
              <a:rPr lang="fr-FR" sz="17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sera moins lourd à « porter ».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91680" y="3003797"/>
            <a:ext cx="6776523" cy="8640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700761" y="3107289"/>
            <a:ext cx="67765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Repérer les </a:t>
            </a:r>
            <a:r>
              <a:rPr lang="fr-FR" sz="1700" dirty="0">
                <a:solidFill>
                  <a:srgbClr val="FFFF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marqueurs temporels</a:t>
            </a:r>
            <a:r>
              <a:rPr lang="fr-FR" sz="17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pour les </a:t>
            </a:r>
            <a:r>
              <a:rPr lang="fr-FR" sz="17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positionner</a:t>
            </a:r>
          </a:p>
          <a:p>
            <a:pPr lvl="0" algn="ctr"/>
            <a:r>
              <a:rPr lang="fr-FR" sz="17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sur </a:t>
            </a:r>
            <a:r>
              <a:rPr lang="fr-FR" sz="17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une </a:t>
            </a:r>
            <a:r>
              <a:rPr lang="fr-FR" sz="1700" dirty="0">
                <a:solidFill>
                  <a:srgbClr val="FFFF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frise chronologique</a:t>
            </a:r>
            <a:r>
              <a:rPr lang="fr-FR" sz="17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25" y="2699113"/>
            <a:ext cx="2203281" cy="25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 animBg="1"/>
      <p:bldP spid="13" grpId="0"/>
      <p:bldP spid="16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 HD video backgrounds – abstract animated white silver backgroun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8984" y="3605924"/>
            <a:ext cx="760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calendrier.alliance@gmail.com</a:t>
            </a:r>
            <a:endParaRPr lang="en-US" sz="36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19" y="1413914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Vous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pouvez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nous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adresser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questions/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commentaires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à: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5" y="3400797"/>
            <a:ext cx="1176041" cy="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64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98" b="11998"/>
          <a:stretch>
            <a:fillRect/>
          </a:stretch>
        </p:blipFill>
        <p:spPr>
          <a:xfrm>
            <a:off x="0" y="-393"/>
            <a:ext cx="9144000" cy="5212291"/>
          </a:xfrm>
          <a:prstGeom prst="rect">
            <a:avLst/>
          </a:prstGeom>
          <a:effectLst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5</a:t>
            </a:fld>
            <a:endParaRPr lang="fr-FR" dirty="0"/>
          </a:p>
        </p:txBody>
      </p:sp>
      <p:pic>
        <p:nvPicPr>
          <p:cNvPr id="10" name="Picture 2" descr="Image result for leÃ§on gramma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3541027" cy="101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08" y="1013187"/>
            <a:ext cx="2753827" cy="5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hebr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40" y="1038137"/>
            <a:ext cx="2030643" cy="4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7544" y="1779665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Pour comprendre l’anglais, il faut apprendre son vocabulaire.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92384" y="242599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Nous ne pouvons pas dire : je vais essayer de deviner le sens de tel mot, et j’espère que j’aurais raison…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67544" y="3626325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Nous aurions probablement tort à 100% !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878511" y="1799799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C’est pareil entre l’hébreu et le français.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867071" y="2446127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Concernant le début du « jour biblique » on ne peut pas jouer à la devinette.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873303" y="362829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Alors beaucoup font comme les autres !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995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vÃ©ritÃ©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radi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76239"/>
            <a:ext cx="4392488" cy="1391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0" y="397045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 exemple, le judaïsme conserve le coucher de soleil du vendredi comme étant le commencement du shabbat.</a:t>
            </a:r>
            <a:endParaRPr lang="fr-FR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3507854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Combien pouvons-nous compter de traditions dans le judaïsme ?</a:t>
            </a:r>
            <a:endParaRPr lang="fr-FR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>
                <a:solidFill>
                  <a:schemeClr val="bg1">
                    <a:lumMod val="85000"/>
                  </a:schemeClr>
                </a:solidFill>
              </a:rPr>
              <a:t>6</a:t>
            </a:fld>
            <a:endParaRPr lang="fr-F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ae\Desktop\Grammar Art\Yahusha with-pharisees-1138108-print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5143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7</a:t>
            </a:fld>
            <a:endParaRPr lang="fr-FR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397756" y="31857"/>
            <a:ext cx="8348488" cy="661162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4400" dirty="0" smtClean="0">
                <a:solidFill>
                  <a:srgbClr val="FFFF43"/>
                </a:solidFill>
              </a:rPr>
              <a:t>Et les </a:t>
            </a:r>
            <a:r>
              <a:rPr lang="en-US" sz="4000" dirty="0" smtClean="0">
                <a:solidFill>
                  <a:srgbClr val="FFFF43"/>
                </a:solidFill>
              </a:rPr>
              <a:t>traditions</a:t>
            </a:r>
            <a:r>
              <a:rPr lang="en-US" sz="4400" dirty="0" smtClean="0">
                <a:solidFill>
                  <a:srgbClr val="FFFF43"/>
                </a:solidFill>
              </a:rPr>
              <a:t> </a:t>
            </a:r>
            <a:r>
              <a:rPr lang="en-US" sz="4400" dirty="0" err="1" smtClean="0">
                <a:solidFill>
                  <a:srgbClr val="FFFF43"/>
                </a:solidFill>
              </a:rPr>
              <a:t>alors</a:t>
            </a:r>
            <a:r>
              <a:rPr lang="en-US" sz="4400" dirty="0" smtClean="0">
                <a:solidFill>
                  <a:srgbClr val="FFFF43"/>
                </a:solidFill>
              </a:rPr>
              <a:t> ?</a:t>
            </a:r>
            <a:endParaRPr lang="en-US" sz="4400" dirty="0">
              <a:solidFill>
                <a:srgbClr val="FFFF4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90337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Mais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leur répondit: Et vous, pourquoi transgressez-vous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commandement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votre </a:t>
            </a:r>
            <a:r>
              <a:rPr lang="fr-FR" sz="2000" u="sng" dirty="0" smtClean="0">
                <a:solidFill>
                  <a:srgbClr val="FFF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 » </a:t>
            </a: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(Matt 15.3)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1707654"/>
            <a:ext cx="8963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Mais ils m'honorent en vain, en enseignant des </a:t>
            </a:r>
            <a:r>
              <a:rPr lang="fr-FR" sz="2000" u="sng" dirty="0">
                <a:solidFill>
                  <a:srgbClr val="FFF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doctrines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sont des commandements </a:t>
            </a:r>
            <a:r>
              <a:rPr lang="fr-FR" sz="2000" u="sng" dirty="0">
                <a:solidFill>
                  <a:srgbClr val="FFF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d'hommes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» </a:t>
            </a: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(Matt 15.9)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560123"/>
            <a:ext cx="8963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Prenez 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 que personne ne vous séduise par la philosophie et par de vaines tromperies, selon la </a:t>
            </a:r>
            <a:r>
              <a:rPr lang="fr-FR" sz="2000" u="sng" dirty="0">
                <a:solidFill>
                  <a:srgbClr val="FFFF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</a:t>
            </a:r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hommes, selon les rudiments du monde, et non selon Christ</a:t>
            </a:r>
            <a:r>
              <a:rPr lang="fr-FR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» </a:t>
            </a:r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(Col 2.8)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518107" y="3651870"/>
            <a:ext cx="8348488" cy="1296144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 cap="none" spc="1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4000" dirty="0" err="1" smtClean="0">
                <a:solidFill>
                  <a:srgbClr val="FFFF43"/>
                </a:solidFill>
              </a:rPr>
              <a:t>Elles</a:t>
            </a:r>
            <a:r>
              <a:rPr lang="en-US" sz="4000" dirty="0" smtClean="0">
                <a:solidFill>
                  <a:srgbClr val="FFFF43"/>
                </a:solidFill>
              </a:rPr>
              <a:t> </a:t>
            </a:r>
            <a:r>
              <a:rPr lang="en-US" sz="4000" dirty="0" err="1" smtClean="0">
                <a:solidFill>
                  <a:srgbClr val="FFFF43"/>
                </a:solidFill>
              </a:rPr>
              <a:t>sont</a:t>
            </a:r>
            <a:r>
              <a:rPr lang="en-US" sz="4000" dirty="0" smtClean="0">
                <a:solidFill>
                  <a:srgbClr val="FFFF43"/>
                </a:solidFill>
              </a:rPr>
              <a:t> </a:t>
            </a:r>
            <a:r>
              <a:rPr lang="en-US" sz="4000" dirty="0" err="1" smtClean="0">
                <a:solidFill>
                  <a:srgbClr val="FFFF43"/>
                </a:solidFill>
              </a:rPr>
              <a:t>quand</a:t>
            </a:r>
            <a:r>
              <a:rPr lang="en-US" sz="4000" dirty="0" smtClean="0">
                <a:solidFill>
                  <a:srgbClr val="FFFF43"/>
                </a:solidFill>
              </a:rPr>
              <a:t> </a:t>
            </a:r>
            <a:r>
              <a:rPr lang="en-US" sz="4000" dirty="0" err="1" smtClean="0">
                <a:solidFill>
                  <a:srgbClr val="FFFF43"/>
                </a:solidFill>
              </a:rPr>
              <a:t>même</a:t>
            </a:r>
            <a:r>
              <a:rPr lang="en-US" sz="4000" dirty="0" smtClean="0">
                <a:solidFill>
                  <a:srgbClr val="FFFF43"/>
                </a:solidFill>
              </a:rPr>
              <a:t> </a:t>
            </a:r>
            <a:r>
              <a:rPr lang="en-US" sz="4000" dirty="0" err="1" smtClean="0">
                <a:solidFill>
                  <a:srgbClr val="FFFF43"/>
                </a:solidFill>
              </a:rPr>
              <a:t>là</a:t>
            </a:r>
            <a:r>
              <a:rPr lang="en-US" sz="4000" dirty="0" smtClean="0">
                <a:solidFill>
                  <a:srgbClr val="FFFF43"/>
                </a:solidFill>
              </a:rPr>
              <a:t> </a:t>
            </a:r>
            <a:r>
              <a:rPr lang="en-US" sz="4000" dirty="0" err="1" smtClean="0">
                <a:solidFill>
                  <a:srgbClr val="FFFF43"/>
                </a:solidFill>
              </a:rPr>
              <a:t>depuis</a:t>
            </a:r>
            <a:r>
              <a:rPr lang="en-US" sz="4000" dirty="0" smtClean="0">
                <a:solidFill>
                  <a:srgbClr val="FFFF43"/>
                </a:solidFill>
              </a:rPr>
              <a:t> </a:t>
            </a:r>
            <a:r>
              <a:rPr lang="en-US" sz="4000" dirty="0" err="1" smtClean="0">
                <a:solidFill>
                  <a:srgbClr val="FFFF43"/>
                </a:solidFill>
              </a:rPr>
              <a:t>plusieurs</a:t>
            </a:r>
            <a:r>
              <a:rPr lang="en-US" sz="4000" dirty="0" smtClean="0">
                <a:solidFill>
                  <a:srgbClr val="FFFF43"/>
                </a:solidFill>
              </a:rPr>
              <a:t> siècles, non ?</a:t>
            </a:r>
            <a:endParaRPr lang="en-US" sz="4000" dirty="0">
              <a:solidFill>
                <a:srgbClr val="FFFF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ae\Desktop\Grammar Art\Yahusha with-pharisees-1138108-print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5143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8</a:t>
            </a:fld>
            <a:endParaRPr lang="fr-FR" dirty="0"/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683568" y="195487"/>
            <a:ext cx="7776864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Pour </a:t>
            </a:r>
            <a:r>
              <a:rPr lang="en-US" sz="4000" dirty="0" err="1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une</a:t>
            </a:r>
            <a:r>
              <a:rPr lang="en-US" sz="400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restauration de la </a:t>
            </a:r>
            <a:r>
              <a:rPr lang="en-US" sz="4000" dirty="0" err="1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vérité</a:t>
            </a:r>
            <a:endParaRPr lang="en-US" sz="4000" dirty="0">
              <a:ln w="11430">
                <a:solidFill>
                  <a:schemeClr val="bg2">
                    <a:lumMod val="50000"/>
                  </a:schemeClr>
                </a:solidFill>
              </a:ln>
              <a:solidFill>
                <a:srgbClr val="FFFF43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23528" y="1347616"/>
            <a:ext cx="8496944" cy="1368152"/>
          </a:xfrm>
          <a:prstGeom prst="rect">
            <a:avLst/>
          </a:prstGeom>
          <a:solidFill>
            <a:srgbClr val="F9B639">
              <a:lumMod val="20000"/>
              <a:lumOff val="80000"/>
              <a:alpha val="65000"/>
            </a:srgbClr>
          </a:solidFill>
          <a:ln w="38100">
            <a:solidFill>
              <a:srgbClr val="B13F9A">
                <a:lumMod val="20000"/>
                <a:lumOff val="80000"/>
              </a:srgb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tabLst/>
              <a:defRPr/>
            </a:pPr>
            <a:r>
              <a:rPr lang="fr-FR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shabbat est une institution divine et un statut d'adoration.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tabLst/>
              <a:defRPr/>
            </a:pP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Alors, </a:t>
            </a:r>
            <a:r>
              <a:rPr lang="fr-FR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savoir quand commencer le shabbat est très important.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tabLst/>
              <a:defRPr/>
            </a:pPr>
            <a:r>
              <a:rPr lang="fr-FR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 nous croyons cela, 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éprouvons les "traditions" </a:t>
            </a:r>
            <a:r>
              <a:rPr lang="fr-FR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Écritures.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323528" y="3075807"/>
            <a:ext cx="8496944" cy="792088"/>
          </a:xfrm>
          <a:prstGeom prst="rect">
            <a:avLst/>
          </a:prstGeom>
          <a:solidFill>
            <a:srgbClr val="F9B639">
              <a:lumMod val="20000"/>
              <a:lumOff val="80000"/>
              <a:alpha val="65000"/>
            </a:srgbClr>
          </a:solidFill>
          <a:ln w="38100">
            <a:solidFill>
              <a:srgbClr val="B13F9A">
                <a:lumMod val="20000"/>
                <a:lumOff val="80000"/>
              </a:srgb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70C0"/>
              </a:buClr>
              <a:buSzPct val="10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fr-FR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institutions divines ne seront-elles pas restaurées dans la fin des temps ?</a:t>
            </a:r>
          </a:p>
        </p:txBody>
      </p:sp>
    </p:spTree>
    <p:extLst>
      <p:ext uri="{BB962C8B-B14F-4D97-AF65-F5344CB8AC3E}">
        <p14:creationId xmlns:p14="http://schemas.microsoft.com/office/powerpoint/2010/main" val="69600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 animBg="1"/>
      <p:bldP spid="1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80" y="0"/>
            <a:ext cx="9179979" cy="516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50" y="3638864"/>
            <a:ext cx="3240359" cy="120239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porter charg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8" descr="Image result for porter charge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10" descr="Image result for porter charge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2" descr="Image result for porter charge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40" y="65562"/>
            <a:ext cx="2019300" cy="2266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36846" y="312738"/>
            <a:ext cx="6299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s’alléger des traditions ?</a:t>
            </a:r>
            <a:endParaRPr lang="fr-FR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989745"/>
            <a:ext cx="6878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Faire une </a:t>
            </a:r>
            <a:r>
              <a:rPr lang="fr-FR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recherche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minutieuse et détaillée du sujet à partir des Écritures.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35980" y="1889583"/>
            <a:ext cx="6878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Connaître l’</a:t>
            </a:r>
            <a:r>
              <a:rPr lang="fr-FR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histoire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biblique sur le sujet.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50923" y="2381270"/>
            <a:ext cx="6878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Avoir sous le coude de bons </a:t>
            </a:r>
            <a:r>
              <a:rPr lang="fr-FR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outils d’étude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35980" y="2842935"/>
            <a:ext cx="8064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Se rappeler de nos leçons de </a:t>
            </a:r>
            <a:r>
              <a:rPr lang="fr-FR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grammaire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l’école.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76" y="3449648"/>
            <a:ext cx="1580827" cy="158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AE078-944A-46DB-BAF3-52FDECCB045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71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1609</Words>
  <Application>Microsoft Office PowerPoint</Application>
  <PresentationFormat>Affichage à l'écran (16:9)</PresentationFormat>
  <Paragraphs>297</Paragraphs>
  <Slides>45</Slides>
  <Notes>4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Fawzi</dc:creator>
  <cp:lastModifiedBy>Fawzi</cp:lastModifiedBy>
  <cp:revision>129</cp:revision>
  <dcterms:created xsi:type="dcterms:W3CDTF">2018-05-28T13:42:28Z</dcterms:created>
  <dcterms:modified xsi:type="dcterms:W3CDTF">2018-06-05T09:58:41Z</dcterms:modified>
</cp:coreProperties>
</file>