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1"/>
  </p:notesMasterIdLst>
  <p:sldIdLst>
    <p:sldId id="1177" r:id="rId3"/>
    <p:sldId id="1164" r:id="rId4"/>
    <p:sldId id="1147" r:id="rId5"/>
    <p:sldId id="1165" r:id="rId6"/>
    <p:sldId id="1178" r:id="rId7"/>
    <p:sldId id="1152" r:id="rId8"/>
    <p:sldId id="1153" r:id="rId9"/>
    <p:sldId id="1154" r:id="rId10"/>
    <p:sldId id="1151" r:id="rId11"/>
    <p:sldId id="1155" r:id="rId12"/>
    <p:sldId id="1179" r:id="rId13"/>
    <p:sldId id="1156" r:id="rId14"/>
    <p:sldId id="1180" r:id="rId15"/>
    <p:sldId id="1181" r:id="rId16"/>
    <p:sldId id="1159" r:id="rId17"/>
    <p:sldId id="1157" r:id="rId18"/>
    <p:sldId id="1158" r:id="rId19"/>
    <p:sldId id="1209" r:id="rId20"/>
    <p:sldId id="1212" r:id="rId21"/>
    <p:sldId id="1213" r:id="rId22"/>
    <p:sldId id="1200" r:id="rId23"/>
    <p:sldId id="1100" r:id="rId24"/>
    <p:sldId id="1099" r:id="rId25"/>
    <p:sldId id="1110" r:id="rId26"/>
    <p:sldId id="1140" r:id="rId27"/>
    <p:sldId id="1101" r:id="rId28"/>
    <p:sldId id="1167" r:id="rId29"/>
    <p:sldId id="1111" r:id="rId30"/>
    <p:sldId id="1102" r:id="rId31"/>
    <p:sldId id="1103" r:id="rId32"/>
    <p:sldId id="1104" r:id="rId33"/>
    <p:sldId id="1112" r:id="rId34"/>
    <p:sldId id="1214" r:id="rId35"/>
    <p:sldId id="1125" r:id="rId36"/>
    <p:sldId id="1215" r:id="rId37"/>
    <p:sldId id="1114" r:id="rId38"/>
    <p:sldId id="1115" r:id="rId39"/>
    <p:sldId id="1120" r:id="rId40"/>
    <p:sldId id="1121" r:id="rId41"/>
    <p:sldId id="1116" r:id="rId42"/>
    <p:sldId id="1172" r:id="rId43"/>
    <p:sldId id="1184" r:id="rId44"/>
    <p:sldId id="1202" r:id="rId45"/>
    <p:sldId id="1185" r:id="rId46"/>
    <p:sldId id="1188" r:id="rId47"/>
    <p:sldId id="1187" r:id="rId48"/>
    <p:sldId id="1190" r:id="rId49"/>
    <p:sldId id="1205" r:id="rId50"/>
    <p:sldId id="1191" r:id="rId51"/>
    <p:sldId id="1192" r:id="rId52"/>
    <p:sldId id="1193" r:id="rId53"/>
    <p:sldId id="1216" r:id="rId54"/>
    <p:sldId id="1207" r:id="rId55"/>
    <p:sldId id="1217" r:id="rId56"/>
    <p:sldId id="1218" r:id="rId57"/>
    <p:sldId id="1194" r:id="rId58"/>
    <p:sldId id="1195" r:id="rId59"/>
    <p:sldId id="1219" r:id="rId60"/>
    <p:sldId id="1198" r:id="rId61"/>
    <p:sldId id="1199" r:id="rId62"/>
    <p:sldId id="1208" r:id="rId63"/>
    <p:sldId id="1224" r:id="rId64"/>
    <p:sldId id="1221" r:id="rId65"/>
    <p:sldId id="1222" r:id="rId66"/>
    <p:sldId id="1223" r:id="rId67"/>
    <p:sldId id="1117" r:id="rId68"/>
    <p:sldId id="1220" r:id="rId69"/>
    <p:sldId id="1137" r:id="rId7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initials="T" lastIdx="122" clrIdx="0">
    <p:extLst>
      <p:ext uri="{19B8F6BF-5375-455C-9EA6-DF929625EA0E}">
        <p15:presenceInfo xmlns:p15="http://schemas.microsoft.com/office/powerpoint/2012/main" userId="6f70958e3069516c" providerId="Windows Live"/>
      </p:ext>
    </p:extLst>
  </p:cmAuthor>
  <p:cmAuthor id="2" name="User55" initials="U" lastIdx="185" clrIdx="1">
    <p:extLst>
      <p:ext uri="{19B8F6BF-5375-455C-9EA6-DF929625EA0E}">
        <p15:presenceInfo xmlns:p15="http://schemas.microsoft.com/office/powerpoint/2012/main" userId="User55" providerId="None"/>
      </p:ext>
    </p:extLst>
  </p:cmAuthor>
  <p:cmAuthor id="3" name="Timothy" initials="T [2]" lastIdx="6" clrIdx="2">
    <p:extLst>
      <p:ext uri="{19B8F6BF-5375-455C-9EA6-DF929625EA0E}">
        <p15:presenceInfo xmlns:p15="http://schemas.microsoft.com/office/powerpoint/2012/main" userId="Timoth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00B0EE"/>
    <a:srgbClr val="00FF99"/>
    <a:srgbClr val="0000FF"/>
    <a:srgbClr val="FF3399"/>
    <a:srgbClr val="0DC0FF"/>
    <a:srgbClr val="FF5050"/>
    <a:srgbClr val="FFEBEB"/>
    <a:srgbClr val="CC00F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57193" autoAdjust="0"/>
  </p:normalViewPr>
  <p:slideViewPr>
    <p:cSldViewPr snapToGrid="0">
      <p:cViewPr varScale="1">
        <p:scale>
          <a:sx n="114" d="100"/>
          <a:sy n="114" d="100"/>
        </p:scale>
        <p:origin x="540" y="114"/>
      </p:cViewPr>
      <p:guideLst/>
    </p:cSldViewPr>
  </p:slideViewPr>
  <p:notesTextViewPr>
    <p:cViewPr>
      <p:scale>
        <a:sx n="150" d="100"/>
        <a:sy n="150" d="100"/>
      </p:scale>
      <p:origin x="0" y="0"/>
    </p:cViewPr>
  </p:notesTextViewPr>
  <p:sorterViewPr>
    <p:cViewPr varScale="1">
      <p:scale>
        <a:sx n="1" d="1"/>
        <a:sy n="1" d="1"/>
      </p:scale>
      <p:origin x="0" y="-402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1-06T11:27:07.500" idx="183">
    <p:pos x="992" y="707"/>
    <p:text>Beit shoud have listed first.</p:text>
    <p:extLst>
      <p:ext uri="{C676402C-5697-4E1C-873F-D02D1690AC5C}">
        <p15:threadingInfo xmlns:p15="http://schemas.microsoft.com/office/powerpoint/2012/main" timeZoneBias="480"/>
      </p:ext>
    </p:extLst>
  </p:cm>
  <p:cm authorId="2" dt="2024-01-06T11:27:25.966" idx="184">
    <p:pos x="1015" y="1580"/>
    <p:text>Lamed should have been listed here.</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4-01-06T11:59:13.605" idx="185">
    <p:pos x="2565" y="856"/>
    <p:text>Tim you wanted this box moved, but when I look at 48, it looks right to me.</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81CC9A62-F2BB-4B77-9905-9C0676D70CB3}" type="datetimeFigureOut">
              <a:rPr lang="en-US" smtClean="0"/>
              <a:t>1/7/2024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4C8DBA1B-4805-4C1E-B203-E799EBE9E1D6}" type="slidenum">
              <a:rPr lang="en-US" smtClean="0"/>
              <a:t>‹#›</a:t>
            </a:fld>
            <a:endParaRPr lang="en-US"/>
          </a:p>
        </p:txBody>
      </p:sp>
    </p:spTree>
    <p:extLst>
      <p:ext uri="{BB962C8B-B14F-4D97-AF65-F5344CB8AC3E}">
        <p14:creationId xmlns:p14="http://schemas.microsoft.com/office/powerpoint/2010/main" val="253124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6.8 Shemesh Scurry Pt 2 [68] TA 6 Jan 2024 </a:t>
            </a:r>
          </a:p>
          <a:p>
            <a:r>
              <a:rPr lang="en-US" dirty="0"/>
              <a:t>Website: https://studythecalendar.com/category/series-6/</a:t>
            </a:r>
          </a:p>
          <a:p>
            <a:r>
              <a:rPr lang="en-US" dirty="0" err="1"/>
              <a:t>Youtube</a:t>
            </a:r>
            <a:r>
              <a:rPr lang="en-US" dirty="0"/>
              <a:t> launched 8 am Jan 7</a:t>
            </a:r>
            <a:r>
              <a:rPr lang="en-US" baseline="30000" dirty="0"/>
              <a:t>th</a:t>
            </a:r>
            <a:r>
              <a:rPr lang="en-US" dirty="0"/>
              <a:t>: https://youtu.be/7xvzkQr2Tw8 </a:t>
            </a:r>
          </a:p>
          <a:p>
            <a:endParaRPr lang="en-US" dirty="0"/>
          </a:p>
          <a:p>
            <a:r>
              <a:rPr lang="en-US" dirty="0"/>
              <a:t>Blurb by Tim: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rPr>
              <a:t>In English, it seems that Abraham was resting comfortably in the shade of the door in his tent. Is this scenario plausible?  Absolutely, indeed without doubt. But a very important question arises. Why would such a seemingly insignificant detail be recorded in the Scripture? Might there be a connection to the qualified sacrifice of which Abraham observed as a bystander only?    Is there a spiritual element built within the oak trees of </a:t>
            </a:r>
            <a:r>
              <a:rPr lang="en-US" sz="1800" dirty="0" err="1">
                <a:solidFill>
                  <a:srgbClr val="000000"/>
                </a:solidFill>
                <a:effectLst/>
                <a:latin typeface="Arial" panose="020B0604020202020204" pitchFamily="34" charset="0"/>
              </a:rPr>
              <a:t>Mamre</a:t>
            </a:r>
            <a:r>
              <a:rPr lang="en-US" sz="1800" dirty="0">
                <a:solidFill>
                  <a:srgbClr val="000000"/>
                </a:solidFill>
                <a:effectLst/>
                <a:latin typeface="Arial" panose="020B0604020202020204" pitchFamily="34" charset="0"/>
              </a:rPr>
              <a:t> that will brilliantly reveal Abraham's internal fortitude in establishing his eternal pledge of allegiance that has DIRECT IMPLICATIONS  and consequences for us today?  Why not “Come and See”!?  Shalom!</a:t>
            </a:r>
            <a:endParaRPr lang="en-US"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C8DBA1B-4805-4C1E-B203-E799EBE9E1D6}" type="slidenum">
              <a:rPr lang="en-US" smtClean="0"/>
              <a:t>1</a:t>
            </a:fld>
            <a:endParaRPr lang="en-US"/>
          </a:p>
        </p:txBody>
      </p:sp>
    </p:spTree>
    <p:extLst>
      <p:ext uri="{BB962C8B-B14F-4D97-AF65-F5344CB8AC3E}">
        <p14:creationId xmlns:p14="http://schemas.microsoft.com/office/powerpoint/2010/main" val="158259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8DBA1B-4805-4C1E-B203-E799EBE9E1D6}" type="slidenum">
              <a:rPr lang="en-US" smtClean="0"/>
              <a:t>2</a:t>
            </a:fld>
            <a:endParaRPr lang="en-US"/>
          </a:p>
        </p:txBody>
      </p:sp>
    </p:spTree>
    <p:extLst>
      <p:ext uri="{BB962C8B-B14F-4D97-AF65-F5344CB8AC3E}">
        <p14:creationId xmlns:p14="http://schemas.microsoft.com/office/powerpoint/2010/main" val="15130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8A343-8100-4A38-816A-DDEEEA5EAE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63131A0-A368-4B48-AC47-E5FE3ACDA0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A94E487-0A91-48F2-9AB7-4C2FFDA2D9D1}"/>
              </a:ext>
            </a:extLst>
          </p:cNvPr>
          <p:cNvSpPr>
            <a:spLocks noGrp="1"/>
          </p:cNvSpPr>
          <p:nvPr>
            <p:ph type="dt" sz="half" idx="10"/>
          </p:nvPr>
        </p:nvSpPr>
        <p:spPr/>
        <p:txBody>
          <a:bodyPr/>
          <a:lstStyle/>
          <a:p>
            <a:fld id="{CA9466A9-683E-4E07-A7C7-A75514AFD2C2}" type="datetimeFigureOut">
              <a:rPr lang="en-CA" smtClean="0"/>
              <a:t>2024-01-07</a:t>
            </a:fld>
            <a:endParaRPr lang="en-CA"/>
          </a:p>
        </p:txBody>
      </p:sp>
      <p:sp>
        <p:nvSpPr>
          <p:cNvPr id="5" name="Footer Placeholder 4">
            <a:extLst>
              <a:ext uri="{FF2B5EF4-FFF2-40B4-BE49-F238E27FC236}">
                <a16:creationId xmlns:a16="http://schemas.microsoft.com/office/drawing/2014/main" id="{19907F33-D2E5-4891-A388-A738DB36526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94F75B7-A4AF-492D-84A6-2F93E291A42F}"/>
              </a:ext>
            </a:extLst>
          </p:cNvPr>
          <p:cNvSpPr>
            <a:spLocks noGrp="1"/>
          </p:cNvSpPr>
          <p:nvPr>
            <p:ph type="sldNum" sz="quarter" idx="12"/>
          </p:nvPr>
        </p:nvSpPr>
        <p:spPr/>
        <p:txBody>
          <a:bodyPr/>
          <a:lstStyle/>
          <a:p>
            <a:fld id="{B9BB4C14-BB0D-4B9F-8324-4B492E55CB92}" type="slidenum">
              <a:rPr lang="en-CA" smtClean="0"/>
              <a:t>‹#›</a:t>
            </a:fld>
            <a:endParaRPr lang="en-CA"/>
          </a:p>
        </p:txBody>
      </p:sp>
    </p:spTree>
    <p:extLst>
      <p:ext uri="{BB962C8B-B14F-4D97-AF65-F5344CB8AC3E}">
        <p14:creationId xmlns:p14="http://schemas.microsoft.com/office/powerpoint/2010/main" val="1974722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7EC26-CC1B-4CAE-A847-20EF9E2357E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55F2A8B-EBBF-4D2D-AEF5-440B8FACBA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12A8D18-ACCD-4566-884D-1E1688680F86}"/>
              </a:ext>
            </a:extLst>
          </p:cNvPr>
          <p:cNvSpPr>
            <a:spLocks noGrp="1"/>
          </p:cNvSpPr>
          <p:nvPr>
            <p:ph type="dt" sz="half" idx="10"/>
          </p:nvPr>
        </p:nvSpPr>
        <p:spPr/>
        <p:txBody>
          <a:bodyPr/>
          <a:lstStyle/>
          <a:p>
            <a:fld id="{CA9466A9-683E-4E07-A7C7-A75514AFD2C2}" type="datetimeFigureOut">
              <a:rPr lang="en-CA" smtClean="0"/>
              <a:t>2024-01-07</a:t>
            </a:fld>
            <a:endParaRPr lang="en-CA"/>
          </a:p>
        </p:txBody>
      </p:sp>
      <p:sp>
        <p:nvSpPr>
          <p:cNvPr id="5" name="Footer Placeholder 4">
            <a:extLst>
              <a:ext uri="{FF2B5EF4-FFF2-40B4-BE49-F238E27FC236}">
                <a16:creationId xmlns:a16="http://schemas.microsoft.com/office/drawing/2014/main" id="{DB63A913-D9ED-4CDA-9365-B838E10ED86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5232C02-4627-4E3E-B1DA-8F99EA5EC680}"/>
              </a:ext>
            </a:extLst>
          </p:cNvPr>
          <p:cNvSpPr>
            <a:spLocks noGrp="1"/>
          </p:cNvSpPr>
          <p:nvPr>
            <p:ph type="sldNum" sz="quarter" idx="12"/>
          </p:nvPr>
        </p:nvSpPr>
        <p:spPr/>
        <p:txBody>
          <a:bodyPr/>
          <a:lstStyle/>
          <a:p>
            <a:fld id="{B9BB4C14-BB0D-4B9F-8324-4B492E55CB92}" type="slidenum">
              <a:rPr lang="en-CA" smtClean="0"/>
              <a:t>‹#›</a:t>
            </a:fld>
            <a:endParaRPr lang="en-CA"/>
          </a:p>
        </p:txBody>
      </p:sp>
    </p:spTree>
    <p:extLst>
      <p:ext uri="{BB962C8B-B14F-4D97-AF65-F5344CB8AC3E}">
        <p14:creationId xmlns:p14="http://schemas.microsoft.com/office/powerpoint/2010/main" val="267520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1CC06F-3C00-4757-B045-EDD1A6EBEA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FDDB36F-7253-410D-B816-C04D75D50C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A26A652-56DB-46E4-BD6E-56B6E5850CC2}"/>
              </a:ext>
            </a:extLst>
          </p:cNvPr>
          <p:cNvSpPr>
            <a:spLocks noGrp="1"/>
          </p:cNvSpPr>
          <p:nvPr>
            <p:ph type="dt" sz="half" idx="10"/>
          </p:nvPr>
        </p:nvSpPr>
        <p:spPr/>
        <p:txBody>
          <a:bodyPr/>
          <a:lstStyle/>
          <a:p>
            <a:fld id="{CA9466A9-683E-4E07-A7C7-A75514AFD2C2}" type="datetimeFigureOut">
              <a:rPr lang="en-CA" smtClean="0"/>
              <a:t>2024-01-07</a:t>
            </a:fld>
            <a:endParaRPr lang="en-CA"/>
          </a:p>
        </p:txBody>
      </p:sp>
      <p:sp>
        <p:nvSpPr>
          <p:cNvPr id="5" name="Footer Placeholder 4">
            <a:extLst>
              <a:ext uri="{FF2B5EF4-FFF2-40B4-BE49-F238E27FC236}">
                <a16:creationId xmlns:a16="http://schemas.microsoft.com/office/drawing/2014/main" id="{87D9818F-00C2-466D-A741-52A95FFCA63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FB7458B-8605-4C5E-960E-0D474D6DEF54}"/>
              </a:ext>
            </a:extLst>
          </p:cNvPr>
          <p:cNvSpPr>
            <a:spLocks noGrp="1"/>
          </p:cNvSpPr>
          <p:nvPr>
            <p:ph type="sldNum" sz="quarter" idx="12"/>
          </p:nvPr>
        </p:nvSpPr>
        <p:spPr/>
        <p:txBody>
          <a:bodyPr/>
          <a:lstStyle/>
          <a:p>
            <a:fld id="{B9BB4C14-BB0D-4B9F-8324-4B492E55CB92}" type="slidenum">
              <a:rPr lang="en-CA" smtClean="0"/>
              <a:t>‹#›</a:t>
            </a:fld>
            <a:endParaRPr lang="en-CA"/>
          </a:p>
        </p:txBody>
      </p:sp>
    </p:spTree>
    <p:extLst>
      <p:ext uri="{BB962C8B-B14F-4D97-AF65-F5344CB8AC3E}">
        <p14:creationId xmlns:p14="http://schemas.microsoft.com/office/powerpoint/2010/main" val="12448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AAE2-9E6C-497B-B8A0-AF1CB20D3B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A403FFC-76D5-453D-BB47-605F042DDB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B55ABE9-0097-447B-B6AE-882D939A4400}"/>
              </a:ext>
            </a:extLst>
          </p:cNvPr>
          <p:cNvSpPr>
            <a:spLocks noGrp="1"/>
          </p:cNvSpPr>
          <p:nvPr>
            <p:ph type="dt" sz="half" idx="10"/>
          </p:nvPr>
        </p:nvSpPr>
        <p:spPr/>
        <p:txBody>
          <a:bodyPr/>
          <a:lstStyle/>
          <a:p>
            <a:fld id="{82B9E4A1-275D-4164-A802-CF9293A51392}" type="datetime1">
              <a:rPr lang="en-CA" smtClean="0"/>
              <a:t>2024-01-07</a:t>
            </a:fld>
            <a:endParaRPr lang="en-CA"/>
          </a:p>
        </p:txBody>
      </p:sp>
      <p:sp>
        <p:nvSpPr>
          <p:cNvPr id="5" name="Footer Placeholder 4">
            <a:extLst>
              <a:ext uri="{FF2B5EF4-FFF2-40B4-BE49-F238E27FC236}">
                <a16:creationId xmlns:a16="http://schemas.microsoft.com/office/drawing/2014/main" id="{0271DF98-F771-4132-829B-14D64DE5691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242C37D-F620-4DAA-B387-4FE7BA9D43F3}"/>
              </a:ext>
            </a:extLst>
          </p:cNvPr>
          <p:cNvSpPr>
            <a:spLocks noGrp="1"/>
          </p:cNvSpPr>
          <p:nvPr>
            <p:ph type="sldNum" sz="quarter" idx="12"/>
          </p:nvPr>
        </p:nvSpPr>
        <p:spPr/>
        <p:txBody>
          <a:bodyPr/>
          <a:lstStyle/>
          <a:p>
            <a:fld id="{45C2D28F-54A5-4CFF-A832-B99C2F1CE910}" type="slidenum">
              <a:rPr lang="en-CA" smtClean="0"/>
              <a:t>‹#›</a:t>
            </a:fld>
            <a:endParaRPr lang="en-CA"/>
          </a:p>
        </p:txBody>
      </p:sp>
    </p:spTree>
    <p:extLst>
      <p:ext uri="{BB962C8B-B14F-4D97-AF65-F5344CB8AC3E}">
        <p14:creationId xmlns:p14="http://schemas.microsoft.com/office/powerpoint/2010/main" val="3949348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9249-A93F-4B4A-8D4D-174AE4C1BDD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B9BBAC9-3875-4B9F-8DCF-C6D89687A3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BE22122-0EFD-4823-9CA7-D28A3833CAE6}"/>
              </a:ext>
            </a:extLst>
          </p:cNvPr>
          <p:cNvSpPr>
            <a:spLocks noGrp="1"/>
          </p:cNvSpPr>
          <p:nvPr>
            <p:ph type="dt" sz="half" idx="10"/>
          </p:nvPr>
        </p:nvSpPr>
        <p:spPr/>
        <p:txBody>
          <a:bodyPr/>
          <a:lstStyle/>
          <a:p>
            <a:fld id="{FBE5E737-E7CC-442D-A957-74370161F186}" type="datetime1">
              <a:rPr lang="en-CA" smtClean="0"/>
              <a:t>2024-01-07</a:t>
            </a:fld>
            <a:endParaRPr lang="en-CA"/>
          </a:p>
        </p:txBody>
      </p:sp>
      <p:sp>
        <p:nvSpPr>
          <p:cNvPr id="5" name="Footer Placeholder 4">
            <a:extLst>
              <a:ext uri="{FF2B5EF4-FFF2-40B4-BE49-F238E27FC236}">
                <a16:creationId xmlns:a16="http://schemas.microsoft.com/office/drawing/2014/main" id="{C14F52BB-6FA5-49EE-9269-ED998E91EB1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EC85BC5-C81E-4935-B895-A6C361164DB3}"/>
              </a:ext>
            </a:extLst>
          </p:cNvPr>
          <p:cNvSpPr>
            <a:spLocks noGrp="1"/>
          </p:cNvSpPr>
          <p:nvPr>
            <p:ph type="sldNum" sz="quarter" idx="12"/>
          </p:nvPr>
        </p:nvSpPr>
        <p:spPr/>
        <p:txBody>
          <a:bodyPr/>
          <a:lstStyle/>
          <a:p>
            <a:fld id="{45C2D28F-54A5-4CFF-A832-B99C2F1CE910}" type="slidenum">
              <a:rPr lang="en-CA" smtClean="0"/>
              <a:t>‹#›</a:t>
            </a:fld>
            <a:endParaRPr lang="en-CA"/>
          </a:p>
        </p:txBody>
      </p:sp>
    </p:spTree>
    <p:extLst>
      <p:ext uri="{BB962C8B-B14F-4D97-AF65-F5344CB8AC3E}">
        <p14:creationId xmlns:p14="http://schemas.microsoft.com/office/powerpoint/2010/main" val="1854151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E167-BB2B-4103-B7BC-6C28991578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0DBF770-EE37-4EFB-A90C-0F3701FA26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A4998BB-0928-4089-AEE9-B6D2816652D5}"/>
              </a:ext>
            </a:extLst>
          </p:cNvPr>
          <p:cNvSpPr>
            <a:spLocks noGrp="1"/>
          </p:cNvSpPr>
          <p:nvPr>
            <p:ph type="dt" sz="half" idx="10"/>
          </p:nvPr>
        </p:nvSpPr>
        <p:spPr/>
        <p:txBody>
          <a:bodyPr/>
          <a:lstStyle/>
          <a:p>
            <a:fld id="{42395A23-56E0-41CD-B5A1-A0E9E80DA629}" type="datetime1">
              <a:rPr lang="en-CA" smtClean="0"/>
              <a:t>2024-01-07</a:t>
            </a:fld>
            <a:endParaRPr lang="en-CA"/>
          </a:p>
        </p:txBody>
      </p:sp>
      <p:sp>
        <p:nvSpPr>
          <p:cNvPr id="5" name="Footer Placeholder 4">
            <a:extLst>
              <a:ext uri="{FF2B5EF4-FFF2-40B4-BE49-F238E27FC236}">
                <a16:creationId xmlns:a16="http://schemas.microsoft.com/office/drawing/2014/main" id="{6C5EC01B-1322-45BC-99B6-FD1FFC61B07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D4DB60D-A661-47C7-9042-181EB8512599}"/>
              </a:ext>
            </a:extLst>
          </p:cNvPr>
          <p:cNvSpPr>
            <a:spLocks noGrp="1"/>
          </p:cNvSpPr>
          <p:nvPr>
            <p:ph type="sldNum" sz="quarter" idx="12"/>
          </p:nvPr>
        </p:nvSpPr>
        <p:spPr/>
        <p:txBody>
          <a:bodyPr/>
          <a:lstStyle/>
          <a:p>
            <a:fld id="{45C2D28F-54A5-4CFF-A832-B99C2F1CE910}" type="slidenum">
              <a:rPr lang="en-CA" smtClean="0"/>
              <a:t>‹#›</a:t>
            </a:fld>
            <a:endParaRPr lang="en-CA"/>
          </a:p>
        </p:txBody>
      </p:sp>
    </p:spTree>
    <p:extLst>
      <p:ext uri="{BB962C8B-B14F-4D97-AF65-F5344CB8AC3E}">
        <p14:creationId xmlns:p14="http://schemas.microsoft.com/office/powerpoint/2010/main" val="2221700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89DA-3B64-4830-8255-AAB4F0FE95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6C5779D-CFD0-465A-A3EC-2B108B2DEF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1051093-F0AC-4F26-A65A-57A9602B27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F52F101-8472-463E-ACD4-1B2349DEC3B0}"/>
              </a:ext>
            </a:extLst>
          </p:cNvPr>
          <p:cNvSpPr>
            <a:spLocks noGrp="1"/>
          </p:cNvSpPr>
          <p:nvPr>
            <p:ph type="dt" sz="half" idx="10"/>
          </p:nvPr>
        </p:nvSpPr>
        <p:spPr/>
        <p:txBody>
          <a:bodyPr/>
          <a:lstStyle/>
          <a:p>
            <a:fld id="{2DB57696-10AC-4DAB-BEE9-DD8DA2F90897}" type="datetime1">
              <a:rPr lang="en-CA" smtClean="0"/>
              <a:t>2024-01-07</a:t>
            </a:fld>
            <a:endParaRPr lang="en-CA"/>
          </a:p>
        </p:txBody>
      </p:sp>
      <p:sp>
        <p:nvSpPr>
          <p:cNvPr id="6" name="Footer Placeholder 5">
            <a:extLst>
              <a:ext uri="{FF2B5EF4-FFF2-40B4-BE49-F238E27FC236}">
                <a16:creationId xmlns:a16="http://schemas.microsoft.com/office/drawing/2014/main" id="{DCBF808E-BBC9-4D9E-BFC2-67FB17252AF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1A00812-1018-4AFD-9A8D-3D43A8D88999}"/>
              </a:ext>
            </a:extLst>
          </p:cNvPr>
          <p:cNvSpPr>
            <a:spLocks noGrp="1"/>
          </p:cNvSpPr>
          <p:nvPr>
            <p:ph type="sldNum" sz="quarter" idx="12"/>
          </p:nvPr>
        </p:nvSpPr>
        <p:spPr/>
        <p:txBody>
          <a:bodyPr/>
          <a:lstStyle/>
          <a:p>
            <a:fld id="{45C2D28F-54A5-4CFF-A832-B99C2F1CE910}" type="slidenum">
              <a:rPr lang="en-CA" smtClean="0"/>
              <a:t>‹#›</a:t>
            </a:fld>
            <a:endParaRPr lang="en-CA"/>
          </a:p>
        </p:txBody>
      </p:sp>
    </p:spTree>
    <p:extLst>
      <p:ext uri="{BB962C8B-B14F-4D97-AF65-F5344CB8AC3E}">
        <p14:creationId xmlns:p14="http://schemas.microsoft.com/office/powerpoint/2010/main" val="2252862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59249-96C9-4B98-9D91-B52200B7F5E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499A575-8A17-49C6-B80A-19250C2D61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443ED4-0B8E-4BFA-BDC7-51408E7594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7B3C413-7971-4BD3-9B86-CFAAAEAA54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E3B18C-58BF-4D0A-A123-C0A6BC37C9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4CB2CC1-20DB-47F6-B426-9BD5621D3DBA}"/>
              </a:ext>
            </a:extLst>
          </p:cNvPr>
          <p:cNvSpPr>
            <a:spLocks noGrp="1"/>
          </p:cNvSpPr>
          <p:nvPr>
            <p:ph type="dt" sz="half" idx="10"/>
          </p:nvPr>
        </p:nvSpPr>
        <p:spPr/>
        <p:txBody>
          <a:bodyPr/>
          <a:lstStyle/>
          <a:p>
            <a:fld id="{BD39DEB7-8CE9-4256-9A0F-BD4172BBE206}" type="datetime1">
              <a:rPr lang="en-CA" smtClean="0"/>
              <a:t>2024-01-07</a:t>
            </a:fld>
            <a:endParaRPr lang="en-CA"/>
          </a:p>
        </p:txBody>
      </p:sp>
      <p:sp>
        <p:nvSpPr>
          <p:cNvPr id="8" name="Footer Placeholder 7">
            <a:extLst>
              <a:ext uri="{FF2B5EF4-FFF2-40B4-BE49-F238E27FC236}">
                <a16:creationId xmlns:a16="http://schemas.microsoft.com/office/drawing/2014/main" id="{F98F1646-BA97-4C1D-999B-5B171EB90E5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23CE36F-D8E4-4ACC-A5AE-C62C4065AEC9}"/>
              </a:ext>
            </a:extLst>
          </p:cNvPr>
          <p:cNvSpPr>
            <a:spLocks noGrp="1"/>
          </p:cNvSpPr>
          <p:nvPr>
            <p:ph type="sldNum" sz="quarter" idx="12"/>
          </p:nvPr>
        </p:nvSpPr>
        <p:spPr/>
        <p:txBody>
          <a:bodyPr/>
          <a:lstStyle/>
          <a:p>
            <a:fld id="{45C2D28F-54A5-4CFF-A832-B99C2F1CE910}" type="slidenum">
              <a:rPr lang="en-CA" smtClean="0"/>
              <a:t>‹#›</a:t>
            </a:fld>
            <a:endParaRPr lang="en-CA"/>
          </a:p>
        </p:txBody>
      </p:sp>
    </p:spTree>
    <p:extLst>
      <p:ext uri="{BB962C8B-B14F-4D97-AF65-F5344CB8AC3E}">
        <p14:creationId xmlns:p14="http://schemas.microsoft.com/office/powerpoint/2010/main" val="940324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355CE-2960-4326-8548-F15F74E0998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89B5C52-BF59-418D-95D5-C6B244726928}"/>
              </a:ext>
            </a:extLst>
          </p:cNvPr>
          <p:cNvSpPr>
            <a:spLocks noGrp="1"/>
          </p:cNvSpPr>
          <p:nvPr>
            <p:ph type="dt" sz="half" idx="10"/>
          </p:nvPr>
        </p:nvSpPr>
        <p:spPr/>
        <p:txBody>
          <a:bodyPr/>
          <a:lstStyle/>
          <a:p>
            <a:fld id="{DE85923C-AE8A-4754-88F3-4407BC781711}" type="datetime1">
              <a:rPr lang="en-CA" smtClean="0"/>
              <a:t>2024-01-07</a:t>
            </a:fld>
            <a:endParaRPr lang="en-CA"/>
          </a:p>
        </p:txBody>
      </p:sp>
      <p:sp>
        <p:nvSpPr>
          <p:cNvPr id="4" name="Footer Placeholder 3">
            <a:extLst>
              <a:ext uri="{FF2B5EF4-FFF2-40B4-BE49-F238E27FC236}">
                <a16:creationId xmlns:a16="http://schemas.microsoft.com/office/drawing/2014/main" id="{305C5BB0-5CA9-483F-AD5F-8902798FF97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8924B71-FDFC-4848-93F8-E9EFB40E6CA0}"/>
              </a:ext>
            </a:extLst>
          </p:cNvPr>
          <p:cNvSpPr>
            <a:spLocks noGrp="1"/>
          </p:cNvSpPr>
          <p:nvPr>
            <p:ph type="sldNum" sz="quarter" idx="12"/>
          </p:nvPr>
        </p:nvSpPr>
        <p:spPr/>
        <p:txBody>
          <a:bodyPr/>
          <a:lstStyle/>
          <a:p>
            <a:fld id="{45C2D28F-54A5-4CFF-A832-B99C2F1CE910}" type="slidenum">
              <a:rPr lang="en-CA" smtClean="0"/>
              <a:t>‹#›</a:t>
            </a:fld>
            <a:endParaRPr lang="en-CA"/>
          </a:p>
        </p:txBody>
      </p:sp>
    </p:spTree>
    <p:extLst>
      <p:ext uri="{BB962C8B-B14F-4D97-AF65-F5344CB8AC3E}">
        <p14:creationId xmlns:p14="http://schemas.microsoft.com/office/powerpoint/2010/main" val="2581779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E26FE-1067-480D-9A9A-7513A6DF1DCF}"/>
              </a:ext>
            </a:extLst>
          </p:cNvPr>
          <p:cNvSpPr>
            <a:spLocks noGrp="1"/>
          </p:cNvSpPr>
          <p:nvPr>
            <p:ph type="dt" sz="half" idx="10"/>
          </p:nvPr>
        </p:nvSpPr>
        <p:spPr/>
        <p:txBody>
          <a:bodyPr/>
          <a:lstStyle/>
          <a:p>
            <a:fld id="{B161BFA0-80D6-4432-ABD0-98AB2F933115}" type="datetime1">
              <a:rPr lang="en-CA" smtClean="0"/>
              <a:t>2024-01-07</a:t>
            </a:fld>
            <a:endParaRPr lang="en-CA"/>
          </a:p>
        </p:txBody>
      </p:sp>
      <p:sp>
        <p:nvSpPr>
          <p:cNvPr id="3" name="Footer Placeholder 2">
            <a:extLst>
              <a:ext uri="{FF2B5EF4-FFF2-40B4-BE49-F238E27FC236}">
                <a16:creationId xmlns:a16="http://schemas.microsoft.com/office/drawing/2014/main" id="{C1E99FC6-6830-458B-9DE3-115BB815275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9CEA657-0874-4168-B1CF-468609CB1710}"/>
              </a:ext>
            </a:extLst>
          </p:cNvPr>
          <p:cNvSpPr>
            <a:spLocks noGrp="1"/>
          </p:cNvSpPr>
          <p:nvPr>
            <p:ph type="sldNum" sz="quarter" idx="12"/>
          </p:nvPr>
        </p:nvSpPr>
        <p:spPr/>
        <p:txBody>
          <a:bodyPr/>
          <a:lstStyle/>
          <a:p>
            <a:fld id="{45C2D28F-54A5-4CFF-A832-B99C2F1CE910}" type="slidenum">
              <a:rPr lang="en-CA" smtClean="0"/>
              <a:t>‹#›</a:t>
            </a:fld>
            <a:endParaRPr lang="en-CA"/>
          </a:p>
        </p:txBody>
      </p:sp>
    </p:spTree>
    <p:extLst>
      <p:ext uri="{BB962C8B-B14F-4D97-AF65-F5344CB8AC3E}">
        <p14:creationId xmlns:p14="http://schemas.microsoft.com/office/powerpoint/2010/main" val="1521328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AA7E6-23E9-4638-A594-E976A28390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36598D0-BB0A-4754-BF78-566DE5249E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73D7EA9-19E3-4D6F-8FA0-015AFE1BD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81EC3E-4512-4087-A802-42884B4D7202}"/>
              </a:ext>
            </a:extLst>
          </p:cNvPr>
          <p:cNvSpPr>
            <a:spLocks noGrp="1"/>
          </p:cNvSpPr>
          <p:nvPr>
            <p:ph type="dt" sz="half" idx="10"/>
          </p:nvPr>
        </p:nvSpPr>
        <p:spPr/>
        <p:txBody>
          <a:bodyPr/>
          <a:lstStyle/>
          <a:p>
            <a:fld id="{B2BF562C-F5ED-48F9-B0EF-438AA8B6F534}" type="datetime1">
              <a:rPr lang="en-CA" smtClean="0"/>
              <a:t>2024-01-07</a:t>
            </a:fld>
            <a:endParaRPr lang="en-CA"/>
          </a:p>
        </p:txBody>
      </p:sp>
      <p:sp>
        <p:nvSpPr>
          <p:cNvPr id="6" name="Footer Placeholder 5">
            <a:extLst>
              <a:ext uri="{FF2B5EF4-FFF2-40B4-BE49-F238E27FC236}">
                <a16:creationId xmlns:a16="http://schemas.microsoft.com/office/drawing/2014/main" id="{F50F3662-24FD-4D75-969C-6AB3B7B955D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D493034-CEE1-47F4-ABCB-350D829823AF}"/>
              </a:ext>
            </a:extLst>
          </p:cNvPr>
          <p:cNvSpPr>
            <a:spLocks noGrp="1"/>
          </p:cNvSpPr>
          <p:nvPr>
            <p:ph type="sldNum" sz="quarter" idx="12"/>
          </p:nvPr>
        </p:nvSpPr>
        <p:spPr/>
        <p:txBody>
          <a:bodyPr/>
          <a:lstStyle/>
          <a:p>
            <a:fld id="{45C2D28F-54A5-4CFF-A832-B99C2F1CE910}" type="slidenum">
              <a:rPr lang="en-CA" smtClean="0"/>
              <a:t>‹#›</a:t>
            </a:fld>
            <a:endParaRPr lang="en-CA"/>
          </a:p>
        </p:txBody>
      </p:sp>
    </p:spTree>
    <p:extLst>
      <p:ext uri="{BB962C8B-B14F-4D97-AF65-F5344CB8AC3E}">
        <p14:creationId xmlns:p14="http://schemas.microsoft.com/office/powerpoint/2010/main" val="1672423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47D0-DB49-47CE-8BDF-5A838329689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5813881-F8B8-4C4F-993F-303DD4C375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AA312FB-7E28-4860-935B-978FDA12CD2F}"/>
              </a:ext>
            </a:extLst>
          </p:cNvPr>
          <p:cNvSpPr>
            <a:spLocks noGrp="1"/>
          </p:cNvSpPr>
          <p:nvPr>
            <p:ph type="dt" sz="half" idx="10"/>
          </p:nvPr>
        </p:nvSpPr>
        <p:spPr/>
        <p:txBody>
          <a:bodyPr/>
          <a:lstStyle/>
          <a:p>
            <a:fld id="{CA9466A9-683E-4E07-A7C7-A75514AFD2C2}" type="datetimeFigureOut">
              <a:rPr lang="en-CA" smtClean="0"/>
              <a:t>2024-01-07</a:t>
            </a:fld>
            <a:endParaRPr lang="en-CA"/>
          </a:p>
        </p:txBody>
      </p:sp>
      <p:sp>
        <p:nvSpPr>
          <p:cNvPr id="5" name="Footer Placeholder 4">
            <a:extLst>
              <a:ext uri="{FF2B5EF4-FFF2-40B4-BE49-F238E27FC236}">
                <a16:creationId xmlns:a16="http://schemas.microsoft.com/office/drawing/2014/main" id="{9C610044-A11D-4D14-9A1C-764455C58C7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67EA892-3FDF-4539-B82C-F94034D01413}"/>
              </a:ext>
            </a:extLst>
          </p:cNvPr>
          <p:cNvSpPr>
            <a:spLocks noGrp="1"/>
          </p:cNvSpPr>
          <p:nvPr>
            <p:ph type="sldNum" sz="quarter" idx="12"/>
          </p:nvPr>
        </p:nvSpPr>
        <p:spPr/>
        <p:txBody>
          <a:bodyPr/>
          <a:lstStyle/>
          <a:p>
            <a:fld id="{B9BB4C14-BB0D-4B9F-8324-4B492E55CB92}" type="slidenum">
              <a:rPr lang="en-CA" smtClean="0"/>
              <a:t>‹#›</a:t>
            </a:fld>
            <a:endParaRPr lang="en-CA"/>
          </a:p>
        </p:txBody>
      </p:sp>
    </p:spTree>
    <p:extLst>
      <p:ext uri="{BB962C8B-B14F-4D97-AF65-F5344CB8AC3E}">
        <p14:creationId xmlns:p14="http://schemas.microsoft.com/office/powerpoint/2010/main" val="1838930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B9531-450A-4FB7-B22D-327635AF69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55F7AC9-7401-42BB-A472-BF22322FD1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22F4B8A-7DC3-4FDF-9928-7D135139E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F71D0E-EA1C-4C9C-8B0B-31A1489C4802}"/>
              </a:ext>
            </a:extLst>
          </p:cNvPr>
          <p:cNvSpPr>
            <a:spLocks noGrp="1"/>
          </p:cNvSpPr>
          <p:nvPr>
            <p:ph type="dt" sz="half" idx="10"/>
          </p:nvPr>
        </p:nvSpPr>
        <p:spPr/>
        <p:txBody>
          <a:bodyPr/>
          <a:lstStyle/>
          <a:p>
            <a:fld id="{CE78F2BA-7BD3-46C9-80AD-4C1CD5C3D4ED}" type="datetime1">
              <a:rPr lang="en-CA" smtClean="0"/>
              <a:t>2024-01-07</a:t>
            </a:fld>
            <a:endParaRPr lang="en-CA"/>
          </a:p>
        </p:txBody>
      </p:sp>
      <p:sp>
        <p:nvSpPr>
          <p:cNvPr id="6" name="Footer Placeholder 5">
            <a:extLst>
              <a:ext uri="{FF2B5EF4-FFF2-40B4-BE49-F238E27FC236}">
                <a16:creationId xmlns:a16="http://schemas.microsoft.com/office/drawing/2014/main" id="{243818B7-4118-4E75-A158-038378263AD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7E322D8-0D23-41AA-9FDA-2E1679B9E4B7}"/>
              </a:ext>
            </a:extLst>
          </p:cNvPr>
          <p:cNvSpPr>
            <a:spLocks noGrp="1"/>
          </p:cNvSpPr>
          <p:nvPr>
            <p:ph type="sldNum" sz="quarter" idx="12"/>
          </p:nvPr>
        </p:nvSpPr>
        <p:spPr/>
        <p:txBody>
          <a:bodyPr/>
          <a:lstStyle/>
          <a:p>
            <a:fld id="{45C2D28F-54A5-4CFF-A832-B99C2F1CE910}" type="slidenum">
              <a:rPr lang="en-CA" smtClean="0"/>
              <a:t>‹#›</a:t>
            </a:fld>
            <a:endParaRPr lang="en-CA"/>
          </a:p>
        </p:txBody>
      </p:sp>
    </p:spTree>
    <p:extLst>
      <p:ext uri="{BB962C8B-B14F-4D97-AF65-F5344CB8AC3E}">
        <p14:creationId xmlns:p14="http://schemas.microsoft.com/office/powerpoint/2010/main" val="1092841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FD197-C4B2-44C0-ACB2-4EFA60BAE1E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1C085AB-7015-42CA-8DA1-ECE0DF8BF9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C730F9D-11ED-4A18-9A70-81FA54A634E9}"/>
              </a:ext>
            </a:extLst>
          </p:cNvPr>
          <p:cNvSpPr>
            <a:spLocks noGrp="1"/>
          </p:cNvSpPr>
          <p:nvPr>
            <p:ph type="dt" sz="half" idx="10"/>
          </p:nvPr>
        </p:nvSpPr>
        <p:spPr/>
        <p:txBody>
          <a:bodyPr/>
          <a:lstStyle/>
          <a:p>
            <a:fld id="{CD2E190A-C686-4F44-8FFA-F5A7D6EFB346}" type="datetime1">
              <a:rPr lang="en-CA" smtClean="0"/>
              <a:t>2024-01-07</a:t>
            </a:fld>
            <a:endParaRPr lang="en-CA"/>
          </a:p>
        </p:txBody>
      </p:sp>
      <p:sp>
        <p:nvSpPr>
          <p:cNvPr id="5" name="Footer Placeholder 4">
            <a:extLst>
              <a:ext uri="{FF2B5EF4-FFF2-40B4-BE49-F238E27FC236}">
                <a16:creationId xmlns:a16="http://schemas.microsoft.com/office/drawing/2014/main" id="{8D9468AF-1094-46C1-A3F1-9927B500B03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A6EA9BF-2B3E-490C-BF00-AEDC277B0DB0}"/>
              </a:ext>
            </a:extLst>
          </p:cNvPr>
          <p:cNvSpPr>
            <a:spLocks noGrp="1"/>
          </p:cNvSpPr>
          <p:nvPr>
            <p:ph type="sldNum" sz="quarter" idx="12"/>
          </p:nvPr>
        </p:nvSpPr>
        <p:spPr/>
        <p:txBody>
          <a:bodyPr/>
          <a:lstStyle/>
          <a:p>
            <a:fld id="{45C2D28F-54A5-4CFF-A832-B99C2F1CE910}" type="slidenum">
              <a:rPr lang="en-CA" smtClean="0"/>
              <a:t>‹#›</a:t>
            </a:fld>
            <a:endParaRPr lang="en-CA"/>
          </a:p>
        </p:txBody>
      </p:sp>
    </p:spTree>
    <p:extLst>
      <p:ext uri="{BB962C8B-B14F-4D97-AF65-F5344CB8AC3E}">
        <p14:creationId xmlns:p14="http://schemas.microsoft.com/office/powerpoint/2010/main" val="2034039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A6E51-97AA-477D-A39A-F06A0437D7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0CD42B1-B8CD-410C-8E9B-D0830BCD2D6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9A151F3-9754-4A8B-82AE-D4CD0282B733}"/>
              </a:ext>
            </a:extLst>
          </p:cNvPr>
          <p:cNvSpPr>
            <a:spLocks noGrp="1"/>
          </p:cNvSpPr>
          <p:nvPr>
            <p:ph type="dt" sz="half" idx="10"/>
          </p:nvPr>
        </p:nvSpPr>
        <p:spPr/>
        <p:txBody>
          <a:bodyPr/>
          <a:lstStyle/>
          <a:p>
            <a:fld id="{FA13F09E-6841-46D4-954D-F89836EE1BE3}" type="datetime1">
              <a:rPr lang="en-CA" smtClean="0"/>
              <a:t>2024-01-07</a:t>
            </a:fld>
            <a:endParaRPr lang="en-CA"/>
          </a:p>
        </p:txBody>
      </p:sp>
      <p:sp>
        <p:nvSpPr>
          <p:cNvPr id="5" name="Footer Placeholder 4">
            <a:extLst>
              <a:ext uri="{FF2B5EF4-FFF2-40B4-BE49-F238E27FC236}">
                <a16:creationId xmlns:a16="http://schemas.microsoft.com/office/drawing/2014/main" id="{3B3D706A-F33D-448B-8F66-88ADBCE07E6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C029721-95A3-4CD2-9891-E3576B7F2D72}"/>
              </a:ext>
            </a:extLst>
          </p:cNvPr>
          <p:cNvSpPr>
            <a:spLocks noGrp="1"/>
          </p:cNvSpPr>
          <p:nvPr>
            <p:ph type="sldNum" sz="quarter" idx="12"/>
          </p:nvPr>
        </p:nvSpPr>
        <p:spPr/>
        <p:txBody>
          <a:bodyPr/>
          <a:lstStyle/>
          <a:p>
            <a:fld id="{45C2D28F-54A5-4CFF-A832-B99C2F1CE910}" type="slidenum">
              <a:rPr lang="en-CA" smtClean="0"/>
              <a:t>‹#›</a:t>
            </a:fld>
            <a:endParaRPr lang="en-CA"/>
          </a:p>
        </p:txBody>
      </p:sp>
    </p:spTree>
    <p:extLst>
      <p:ext uri="{BB962C8B-B14F-4D97-AF65-F5344CB8AC3E}">
        <p14:creationId xmlns:p14="http://schemas.microsoft.com/office/powerpoint/2010/main" val="171291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37E5-F9A7-4A88-AE6B-55D576D40E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9B6BCBB-1E9B-4828-AD30-EE5C87AE9E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77A639-CD4B-4FBD-97E3-95E9D9E8A1D8}"/>
              </a:ext>
            </a:extLst>
          </p:cNvPr>
          <p:cNvSpPr>
            <a:spLocks noGrp="1"/>
          </p:cNvSpPr>
          <p:nvPr>
            <p:ph type="dt" sz="half" idx="10"/>
          </p:nvPr>
        </p:nvSpPr>
        <p:spPr/>
        <p:txBody>
          <a:bodyPr/>
          <a:lstStyle/>
          <a:p>
            <a:fld id="{CA9466A9-683E-4E07-A7C7-A75514AFD2C2}" type="datetimeFigureOut">
              <a:rPr lang="en-CA" smtClean="0"/>
              <a:t>2024-01-07</a:t>
            </a:fld>
            <a:endParaRPr lang="en-CA"/>
          </a:p>
        </p:txBody>
      </p:sp>
      <p:sp>
        <p:nvSpPr>
          <p:cNvPr id="5" name="Footer Placeholder 4">
            <a:extLst>
              <a:ext uri="{FF2B5EF4-FFF2-40B4-BE49-F238E27FC236}">
                <a16:creationId xmlns:a16="http://schemas.microsoft.com/office/drawing/2014/main" id="{C54F8E24-F46D-4305-B6EB-AB8EEF0D0AA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1BFFB38-72ED-4188-A7C7-9E1F04C7F69A}"/>
              </a:ext>
            </a:extLst>
          </p:cNvPr>
          <p:cNvSpPr>
            <a:spLocks noGrp="1"/>
          </p:cNvSpPr>
          <p:nvPr>
            <p:ph type="sldNum" sz="quarter" idx="12"/>
          </p:nvPr>
        </p:nvSpPr>
        <p:spPr/>
        <p:txBody>
          <a:bodyPr/>
          <a:lstStyle/>
          <a:p>
            <a:fld id="{B9BB4C14-BB0D-4B9F-8324-4B492E55CB92}" type="slidenum">
              <a:rPr lang="en-CA" smtClean="0"/>
              <a:t>‹#›</a:t>
            </a:fld>
            <a:endParaRPr lang="en-CA"/>
          </a:p>
        </p:txBody>
      </p:sp>
    </p:spTree>
    <p:extLst>
      <p:ext uri="{BB962C8B-B14F-4D97-AF65-F5344CB8AC3E}">
        <p14:creationId xmlns:p14="http://schemas.microsoft.com/office/powerpoint/2010/main" val="297803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040-775F-43E1-800F-272EFE458CD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B9C4EE3-1C7E-4FE1-A711-E94233A2FE4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8917B5D-41D9-4DE6-9357-D3211D7A3D2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458F4AC-5D41-48A8-A472-54432319E9E5}"/>
              </a:ext>
            </a:extLst>
          </p:cNvPr>
          <p:cNvSpPr>
            <a:spLocks noGrp="1"/>
          </p:cNvSpPr>
          <p:nvPr>
            <p:ph type="dt" sz="half" idx="10"/>
          </p:nvPr>
        </p:nvSpPr>
        <p:spPr/>
        <p:txBody>
          <a:bodyPr/>
          <a:lstStyle/>
          <a:p>
            <a:fld id="{CA9466A9-683E-4E07-A7C7-A75514AFD2C2}" type="datetimeFigureOut">
              <a:rPr lang="en-CA" smtClean="0"/>
              <a:t>2024-01-07</a:t>
            </a:fld>
            <a:endParaRPr lang="en-CA"/>
          </a:p>
        </p:txBody>
      </p:sp>
      <p:sp>
        <p:nvSpPr>
          <p:cNvPr id="6" name="Footer Placeholder 5">
            <a:extLst>
              <a:ext uri="{FF2B5EF4-FFF2-40B4-BE49-F238E27FC236}">
                <a16:creationId xmlns:a16="http://schemas.microsoft.com/office/drawing/2014/main" id="{AD3D7FB3-1B06-4E38-8AF6-8E6AC01D879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832D3D0-579C-4537-A6E8-F30DB5BF611B}"/>
              </a:ext>
            </a:extLst>
          </p:cNvPr>
          <p:cNvSpPr>
            <a:spLocks noGrp="1"/>
          </p:cNvSpPr>
          <p:nvPr>
            <p:ph type="sldNum" sz="quarter" idx="12"/>
          </p:nvPr>
        </p:nvSpPr>
        <p:spPr/>
        <p:txBody>
          <a:bodyPr/>
          <a:lstStyle/>
          <a:p>
            <a:fld id="{B9BB4C14-BB0D-4B9F-8324-4B492E55CB92}" type="slidenum">
              <a:rPr lang="en-CA" smtClean="0"/>
              <a:t>‹#›</a:t>
            </a:fld>
            <a:endParaRPr lang="en-CA"/>
          </a:p>
        </p:txBody>
      </p:sp>
    </p:spTree>
    <p:extLst>
      <p:ext uri="{BB962C8B-B14F-4D97-AF65-F5344CB8AC3E}">
        <p14:creationId xmlns:p14="http://schemas.microsoft.com/office/powerpoint/2010/main" val="4005138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02052-7F6D-479A-B324-CE1F20D75DE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6A84EDC-159D-4541-8F85-2C90BED109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481C14-205A-4229-981A-D376DE7486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766A97D-7345-4425-A3BB-5EFC936EB8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3F1BBE-5A7A-46F5-AA2A-19895711D6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A9152A6-AA18-4A87-A85A-DF14F1E7D138}"/>
              </a:ext>
            </a:extLst>
          </p:cNvPr>
          <p:cNvSpPr>
            <a:spLocks noGrp="1"/>
          </p:cNvSpPr>
          <p:nvPr>
            <p:ph type="dt" sz="half" idx="10"/>
          </p:nvPr>
        </p:nvSpPr>
        <p:spPr/>
        <p:txBody>
          <a:bodyPr/>
          <a:lstStyle/>
          <a:p>
            <a:fld id="{CA9466A9-683E-4E07-A7C7-A75514AFD2C2}" type="datetimeFigureOut">
              <a:rPr lang="en-CA" smtClean="0"/>
              <a:t>2024-01-07</a:t>
            </a:fld>
            <a:endParaRPr lang="en-CA"/>
          </a:p>
        </p:txBody>
      </p:sp>
      <p:sp>
        <p:nvSpPr>
          <p:cNvPr id="8" name="Footer Placeholder 7">
            <a:extLst>
              <a:ext uri="{FF2B5EF4-FFF2-40B4-BE49-F238E27FC236}">
                <a16:creationId xmlns:a16="http://schemas.microsoft.com/office/drawing/2014/main" id="{83A81483-956D-49B4-9B94-A7B75990DF5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EEE4562-317C-48F1-A9AA-C4AD73A43251}"/>
              </a:ext>
            </a:extLst>
          </p:cNvPr>
          <p:cNvSpPr>
            <a:spLocks noGrp="1"/>
          </p:cNvSpPr>
          <p:nvPr>
            <p:ph type="sldNum" sz="quarter" idx="12"/>
          </p:nvPr>
        </p:nvSpPr>
        <p:spPr/>
        <p:txBody>
          <a:bodyPr/>
          <a:lstStyle/>
          <a:p>
            <a:fld id="{B9BB4C14-BB0D-4B9F-8324-4B492E55CB92}" type="slidenum">
              <a:rPr lang="en-CA" smtClean="0"/>
              <a:t>‹#›</a:t>
            </a:fld>
            <a:endParaRPr lang="en-CA"/>
          </a:p>
        </p:txBody>
      </p:sp>
    </p:spTree>
    <p:extLst>
      <p:ext uri="{BB962C8B-B14F-4D97-AF65-F5344CB8AC3E}">
        <p14:creationId xmlns:p14="http://schemas.microsoft.com/office/powerpoint/2010/main" val="309515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7B8FD-F00B-4F58-A81A-E8F016DCDFA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E72BC0B-1F01-404E-A5F6-F35863D26E7F}"/>
              </a:ext>
            </a:extLst>
          </p:cNvPr>
          <p:cNvSpPr>
            <a:spLocks noGrp="1"/>
          </p:cNvSpPr>
          <p:nvPr>
            <p:ph type="dt" sz="half" idx="10"/>
          </p:nvPr>
        </p:nvSpPr>
        <p:spPr/>
        <p:txBody>
          <a:bodyPr/>
          <a:lstStyle/>
          <a:p>
            <a:fld id="{CA9466A9-683E-4E07-A7C7-A75514AFD2C2}" type="datetimeFigureOut">
              <a:rPr lang="en-CA" smtClean="0"/>
              <a:t>2024-01-07</a:t>
            </a:fld>
            <a:endParaRPr lang="en-CA"/>
          </a:p>
        </p:txBody>
      </p:sp>
      <p:sp>
        <p:nvSpPr>
          <p:cNvPr id="4" name="Footer Placeholder 3">
            <a:extLst>
              <a:ext uri="{FF2B5EF4-FFF2-40B4-BE49-F238E27FC236}">
                <a16:creationId xmlns:a16="http://schemas.microsoft.com/office/drawing/2014/main" id="{B0A7474D-1C6C-4178-8007-5156EED9771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F7B2381-6384-4DEB-9684-B20868FF9473}"/>
              </a:ext>
            </a:extLst>
          </p:cNvPr>
          <p:cNvSpPr>
            <a:spLocks noGrp="1"/>
          </p:cNvSpPr>
          <p:nvPr>
            <p:ph type="sldNum" sz="quarter" idx="12"/>
          </p:nvPr>
        </p:nvSpPr>
        <p:spPr/>
        <p:txBody>
          <a:bodyPr/>
          <a:lstStyle/>
          <a:p>
            <a:fld id="{B9BB4C14-BB0D-4B9F-8324-4B492E55CB92}" type="slidenum">
              <a:rPr lang="en-CA" smtClean="0"/>
              <a:t>‹#›</a:t>
            </a:fld>
            <a:endParaRPr lang="en-CA"/>
          </a:p>
        </p:txBody>
      </p:sp>
    </p:spTree>
    <p:extLst>
      <p:ext uri="{BB962C8B-B14F-4D97-AF65-F5344CB8AC3E}">
        <p14:creationId xmlns:p14="http://schemas.microsoft.com/office/powerpoint/2010/main" val="3371876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42E29E-3EC1-4405-89FA-6E2AEFFDE819}"/>
              </a:ext>
            </a:extLst>
          </p:cNvPr>
          <p:cNvSpPr>
            <a:spLocks noGrp="1"/>
          </p:cNvSpPr>
          <p:nvPr>
            <p:ph type="dt" sz="half" idx="10"/>
          </p:nvPr>
        </p:nvSpPr>
        <p:spPr/>
        <p:txBody>
          <a:bodyPr/>
          <a:lstStyle/>
          <a:p>
            <a:fld id="{CA9466A9-683E-4E07-A7C7-A75514AFD2C2}" type="datetimeFigureOut">
              <a:rPr lang="en-CA" smtClean="0"/>
              <a:t>2024-01-07</a:t>
            </a:fld>
            <a:endParaRPr lang="en-CA"/>
          </a:p>
        </p:txBody>
      </p:sp>
      <p:sp>
        <p:nvSpPr>
          <p:cNvPr id="3" name="Footer Placeholder 2">
            <a:extLst>
              <a:ext uri="{FF2B5EF4-FFF2-40B4-BE49-F238E27FC236}">
                <a16:creationId xmlns:a16="http://schemas.microsoft.com/office/drawing/2014/main" id="{D9514EA8-695F-477A-8B31-73328121C6B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F72E928-C7F7-4E3B-BEEE-DFD7C8FD8F21}"/>
              </a:ext>
            </a:extLst>
          </p:cNvPr>
          <p:cNvSpPr>
            <a:spLocks noGrp="1"/>
          </p:cNvSpPr>
          <p:nvPr>
            <p:ph type="sldNum" sz="quarter" idx="12"/>
          </p:nvPr>
        </p:nvSpPr>
        <p:spPr/>
        <p:txBody>
          <a:bodyPr/>
          <a:lstStyle/>
          <a:p>
            <a:fld id="{B9BB4C14-BB0D-4B9F-8324-4B492E55CB92}" type="slidenum">
              <a:rPr lang="en-CA" smtClean="0"/>
              <a:t>‹#›</a:t>
            </a:fld>
            <a:endParaRPr lang="en-CA"/>
          </a:p>
        </p:txBody>
      </p:sp>
    </p:spTree>
    <p:extLst>
      <p:ext uri="{BB962C8B-B14F-4D97-AF65-F5344CB8AC3E}">
        <p14:creationId xmlns:p14="http://schemas.microsoft.com/office/powerpoint/2010/main" val="2183607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0BA5-563A-4441-8065-2AA03D8897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C4DECC0-AE89-4102-BC5E-94A4DADD39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C87B35F-78A6-4A1D-9101-4D87E2BA4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FBC70E-9302-4816-B755-416C9C49E683}"/>
              </a:ext>
            </a:extLst>
          </p:cNvPr>
          <p:cNvSpPr>
            <a:spLocks noGrp="1"/>
          </p:cNvSpPr>
          <p:nvPr>
            <p:ph type="dt" sz="half" idx="10"/>
          </p:nvPr>
        </p:nvSpPr>
        <p:spPr/>
        <p:txBody>
          <a:bodyPr/>
          <a:lstStyle/>
          <a:p>
            <a:fld id="{CA9466A9-683E-4E07-A7C7-A75514AFD2C2}" type="datetimeFigureOut">
              <a:rPr lang="en-CA" smtClean="0"/>
              <a:t>2024-01-07</a:t>
            </a:fld>
            <a:endParaRPr lang="en-CA"/>
          </a:p>
        </p:txBody>
      </p:sp>
      <p:sp>
        <p:nvSpPr>
          <p:cNvPr id="6" name="Footer Placeholder 5">
            <a:extLst>
              <a:ext uri="{FF2B5EF4-FFF2-40B4-BE49-F238E27FC236}">
                <a16:creationId xmlns:a16="http://schemas.microsoft.com/office/drawing/2014/main" id="{26892252-0C5E-4E12-96FF-04A3AF02F84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8D401C0-A6EA-4B10-9D10-7F9BEDE75F43}"/>
              </a:ext>
            </a:extLst>
          </p:cNvPr>
          <p:cNvSpPr>
            <a:spLocks noGrp="1"/>
          </p:cNvSpPr>
          <p:nvPr>
            <p:ph type="sldNum" sz="quarter" idx="12"/>
          </p:nvPr>
        </p:nvSpPr>
        <p:spPr/>
        <p:txBody>
          <a:bodyPr/>
          <a:lstStyle/>
          <a:p>
            <a:fld id="{B9BB4C14-BB0D-4B9F-8324-4B492E55CB92}" type="slidenum">
              <a:rPr lang="en-CA" smtClean="0"/>
              <a:t>‹#›</a:t>
            </a:fld>
            <a:endParaRPr lang="en-CA"/>
          </a:p>
        </p:txBody>
      </p:sp>
    </p:spTree>
    <p:extLst>
      <p:ext uri="{BB962C8B-B14F-4D97-AF65-F5344CB8AC3E}">
        <p14:creationId xmlns:p14="http://schemas.microsoft.com/office/powerpoint/2010/main" val="1086869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4CCE1-FF87-4479-8988-E514C0C3BE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A985E42-3A6F-4D36-9B1D-B0030B758B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5E0AB4E-F595-4AC2-B7D0-BA8AA0AAA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89D8E-8776-43ED-87C9-AAE683559B9F}"/>
              </a:ext>
            </a:extLst>
          </p:cNvPr>
          <p:cNvSpPr>
            <a:spLocks noGrp="1"/>
          </p:cNvSpPr>
          <p:nvPr>
            <p:ph type="dt" sz="half" idx="10"/>
          </p:nvPr>
        </p:nvSpPr>
        <p:spPr/>
        <p:txBody>
          <a:bodyPr/>
          <a:lstStyle/>
          <a:p>
            <a:fld id="{CA9466A9-683E-4E07-A7C7-A75514AFD2C2}" type="datetimeFigureOut">
              <a:rPr lang="en-CA" smtClean="0"/>
              <a:t>2024-01-07</a:t>
            </a:fld>
            <a:endParaRPr lang="en-CA"/>
          </a:p>
        </p:txBody>
      </p:sp>
      <p:sp>
        <p:nvSpPr>
          <p:cNvPr id="6" name="Footer Placeholder 5">
            <a:extLst>
              <a:ext uri="{FF2B5EF4-FFF2-40B4-BE49-F238E27FC236}">
                <a16:creationId xmlns:a16="http://schemas.microsoft.com/office/drawing/2014/main" id="{3C9CECEB-A751-4427-81E3-FB16FCD43C5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3C82D4C-0ADA-4301-BBDB-F4538F26C4D5}"/>
              </a:ext>
            </a:extLst>
          </p:cNvPr>
          <p:cNvSpPr>
            <a:spLocks noGrp="1"/>
          </p:cNvSpPr>
          <p:nvPr>
            <p:ph type="sldNum" sz="quarter" idx="12"/>
          </p:nvPr>
        </p:nvSpPr>
        <p:spPr/>
        <p:txBody>
          <a:bodyPr/>
          <a:lstStyle/>
          <a:p>
            <a:fld id="{B9BB4C14-BB0D-4B9F-8324-4B492E55CB92}" type="slidenum">
              <a:rPr lang="en-CA" smtClean="0"/>
              <a:t>‹#›</a:t>
            </a:fld>
            <a:endParaRPr lang="en-CA"/>
          </a:p>
        </p:txBody>
      </p:sp>
    </p:spTree>
    <p:extLst>
      <p:ext uri="{BB962C8B-B14F-4D97-AF65-F5344CB8AC3E}">
        <p14:creationId xmlns:p14="http://schemas.microsoft.com/office/powerpoint/2010/main" val="372709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3EC3E-3E27-429A-A015-47D6A79FDD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DEBA927-6F03-420A-A84A-9E6A1EB519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8219511-71DA-469D-BDC4-4D7E64B2A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466A9-683E-4E07-A7C7-A75514AFD2C2}" type="datetimeFigureOut">
              <a:rPr lang="en-CA" smtClean="0"/>
              <a:t>2024-01-07</a:t>
            </a:fld>
            <a:endParaRPr lang="en-CA"/>
          </a:p>
        </p:txBody>
      </p:sp>
      <p:sp>
        <p:nvSpPr>
          <p:cNvPr id="5" name="Footer Placeholder 4">
            <a:extLst>
              <a:ext uri="{FF2B5EF4-FFF2-40B4-BE49-F238E27FC236}">
                <a16:creationId xmlns:a16="http://schemas.microsoft.com/office/drawing/2014/main" id="{80E3D9D3-1846-4E52-AD0D-8F72BA3E87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5031F97-FAD6-412C-AA15-6E1AE92B32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B4C14-BB0D-4B9F-8324-4B492E55CB92}" type="slidenum">
              <a:rPr lang="en-CA" smtClean="0"/>
              <a:t>‹#›</a:t>
            </a:fld>
            <a:endParaRPr lang="en-CA"/>
          </a:p>
        </p:txBody>
      </p:sp>
    </p:spTree>
    <p:extLst>
      <p:ext uri="{BB962C8B-B14F-4D97-AF65-F5344CB8AC3E}">
        <p14:creationId xmlns:p14="http://schemas.microsoft.com/office/powerpoint/2010/main" val="1477211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1701CD-1EB5-45FD-BB8A-830CDF8787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CEA2685-EA78-4567-8E07-BA7DE8B26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E74DC14-3DF5-43E2-B2EE-044360D7A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F2C46-8D3D-4EC3-A1F8-35DDC2D1C3CB}" type="datetime1">
              <a:rPr lang="en-CA" smtClean="0"/>
              <a:t>2024-01-07</a:t>
            </a:fld>
            <a:endParaRPr lang="en-CA"/>
          </a:p>
        </p:txBody>
      </p:sp>
      <p:sp>
        <p:nvSpPr>
          <p:cNvPr id="5" name="Footer Placeholder 4">
            <a:extLst>
              <a:ext uri="{FF2B5EF4-FFF2-40B4-BE49-F238E27FC236}">
                <a16:creationId xmlns:a16="http://schemas.microsoft.com/office/drawing/2014/main" id="{D433C648-2D99-413C-B9E8-DC8FC8D3A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CCF9D23-5D3F-4381-99C8-25FF4D0D9A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2D28F-54A5-4CFF-A832-B99C2F1CE910}" type="slidenum">
              <a:rPr lang="en-CA" smtClean="0"/>
              <a:t>‹#›</a:t>
            </a:fld>
            <a:endParaRPr lang="en-CA"/>
          </a:p>
        </p:txBody>
      </p:sp>
    </p:spTree>
    <p:extLst>
      <p:ext uri="{BB962C8B-B14F-4D97-AF65-F5344CB8AC3E}">
        <p14:creationId xmlns:p14="http://schemas.microsoft.com/office/powerpoint/2010/main" val="1021404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gif"/><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29.png"/><Relationship Id="rId7" Type="http://schemas.openxmlformats.org/officeDocument/2006/relationships/image" Target="../media/image33.gif"/><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png"/><Relationship Id="rId9" Type="http://schemas.openxmlformats.org/officeDocument/2006/relationships/image" Target="../media/image28.gif"/></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13.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39.gif"/><Relationship Id="rId4" Type="http://schemas.openxmlformats.org/officeDocument/2006/relationships/image" Target="../media/image38.gif"/></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41.png"/><Relationship Id="rId1" Type="http://schemas.openxmlformats.org/officeDocument/2006/relationships/slideLayout" Target="../slideLayouts/slideLayout13.xml"/><Relationship Id="rId5" Type="http://schemas.openxmlformats.org/officeDocument/2006/relationships/comments" Target="../comments/comment2.xml"/><Relationship Id="rId4" Type="http://schemas.openxmlformats.org/officeDocument/2006/relationships/image" Target="../media/image19.gif"/></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mailto:questions@studythecalendar.com" TargetMode="External"/><Relationship Id="rId1" Type="http://schemas.openxmlformats.org/officeDocument/2006/relationships/slideLayout" Target="../slideLayouts/slideLayout13.xml"/><Relationship Id="rId5" Type="http://schemas.openxmlformats.org/officeDocument/2006/relationships/image" Target="../media/image61.png"/><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575F7B-CE3C-9EBA-1625-89D17CD5EE05}"/>
              </a:ext>
            </a:extLst>
          </p:cNvPr>
          <p:cNvSpPr txBox="1"/>
          <p:nvPr/>
        </p:nvSpPr>
        <p:spPr>
          <a:xfrm>
            <a:off x="1788851" y="1905506"/>
            <a:ext cx="6738150" cy="3046988"/>
          </a:xfrm>
          <a:prstGeom prst="rect">
            <a:avLst/>
          </a:prstGeom>
          <a:noFill/>
        </p:spPr>
        <p:txBody>
          <a:bodyPr wrap="square">
            <a:spAutoFit/>
            <a:scene3d>
              <a:camera prst="orthographicFront"/>
              <a:lightRig rig="threePt" dir="t"/>
            </a:scene3d>
            <a:sp3d extrusionH="57150">
              <a:bevelT w="82550" h="38100" prst="coolSlant"/>
            </a:sp3d>
          </a:bodyPr>
          <a:lstStyle/>
          <a:p>
            <a:r>
              <a:rPr lang="en-CA" sz="9600" b="1" dirty="0">
                <a:ln>
                  <a:solidFill>
                    <a:srgbClr val="7030A0"/>
                  </a:solidFill>
                </a:ln>
                <a:solidFill>
                  <a:srgbClr val="FFFF00"/>
                </a:solidFill>
                <a:effectLst>
                  <a:glow rad="25400">
                    <a:srgbClr val="FFEBEB"/>
                  </a:glow>
                </a:effectLst>
                <a:latin typeface="Edwardian Script ITC" panose="030303020407070D0804" pitchFamily="66" charset="0"/>
                <a:ea typeface="Microsoft YaHei UI Light" panose="020B0502040204020203" pitchFamily="34" charset="-122"/>
              </a:rPr>
              <a:t>    </a:t>
            </a:r>
            <a:r>
              <a:rPr lang="en-CA" sz="9600" b="1" dirty="0">
                <a:ln>
                  <a:solidFill>
                    <a:srgbClr val="FFFF00"/>
                  </a:solidFill>
                </a:ln>
                <a:solidFill>
                  <a:srgbClr val="00FF99"/>
                </a:solidFill>
                <a:effectLst>
                  <a:glow rad="50800">
                    <a:schemeClr val="accent1">
                      <a:alpha val="84000"/>
                    </a:schemeClr>
                  </a:glow>
                </a:effectLst>
                <a:latin typeface="Edwardian Script ITC" panose="030303020407070D0804" pitchFamily="66" charset="0"/>
                <a:ea typeface="Microsoft YaHei UI Light" panose="020B0502040204020203" pitchFamily="34" charset="-122"/>
              </a:rPr>
              <a:t>Shemar</a:t>
            </a:r>
            <a:r>
              <a:rPr lang="en-CA" sz="9600" b="1" dirty="0">
                <a:ln>
                  <a:solidFill>
                    <a:srgbClr val="FFFF00"/>
                  </a:solidFill>
                </a:ln>
                <a:solidFill>
                  <a:srgbClr val="7030A0"/>
                </a:solidFill>
                <a:effectLst>
                  <a:glow rad="50800">
                    <a:schemeClr val="accent1">
                      <a:alpha val="84000"/>
                    </a:schemeClr>
                  </a:glow>
                </a:effectLst>
                <a:latin typeface="Edwardian Script ITC" panose="030303020407070D0804" pitchFamily="66" charset="0"/>
                <a:ea typeface="Microsoft YaHei UI Light" panose="020B0502040204020203" pitchFamily="34" charset="-122"/>
              </a:rPr>
              <a:t>  </a:t>
            </a:r>
            <a:r>
              <a:rPr lang="en-CA" sz="9600" b="1" dirty="0">
                <a:ln>
                  <a:solidFill>
                    <a:srgbClr val="FFFF00"/>
                  </a:solidFill>
                </a:ln>
                <a:solidFill>
                  <a:srgbClr val="00FF99"/>
                </a:solidFill>
                <a:effectLst>
                  <a:glow rad="50800">
                    <a:schemeClr val="accent1">
                      <a:alpha val="84000"/>
                    </a:schemeClr>
                  </a:glow>
                </a:effectLst>
                <a:latin typeface="Edwardian Script ITC" panose="030303020407070D0804" pitchFamily="66" charset="0"/>
                <a:ea typeface="Microsoft YaHei UI Light" panose="020B0502040204020203" pitchFamily="34" charset="-122"/>
              </a:rPr>
              <a:t>the</a:t>
            </a:r>
            <a:r>
              <a:rPr lang="en-CA" sz="9600" b="1" dirty="0">
                <a:ln>
                  <a:solidFill>
                    <a:srgbClr val="00B050"/>
                  </a:solidFill>
                </a:ln>
                <a:solidFill>
                  <a:srgbClr val="00FF99"/>
                </a:solidFill>
                <a:effectLst>
                  <a:glow rad="50800">
                    <a:schemeClr val="accent1">
                      <a:alpha val="84000"/>
                    </a:schemeClr>
                  </a:glow>
                </a:effectLst>
                <a:latin typeface="Edwardian Script ITC" panose="030303020407070D0804" pitchFamily="66" charset="0"/>
                <a:ea typeface="Microsoft YaHei UI Light" panose="020B0502040204020203" pitchFamily="34" charset="-122"/>
              </a:rPr>
              <a:t> </a:t>
            </a:r>
            <a:r>
              <a:rPr lang="en-CA" sz="9600" b="1" dirty="0">
                <a:ln>
                  <a:solidFill>
                    <a:srgbClr val="7030A0"/>
                  </a:solidFill>
                </a:ln>
                <a:solidFill>
                  <a:srgbClr val="FFFF00"/>
                </a:solidFill>
                <a:effectLst>
                  <a:glow rad="50800">
                    <a:srgbClr val="7030A0">
                      <a:alpha val="84000"/>
                    </a:srgbClr>
                  </a:glow>
                </a:effectLst>
                <a:latin typeface="Edwardian Script ITC" panose="030303020407070D0804" pitchFamily="66" charset="0"/>
                <a:ea typeface="Microsoft YaHei UI Light" panose="020B0502040204020203" pitchFamily="34" charset="-122"/>
              </a:rPr>
              <a:t>S</a:t>
            </a:r>
            <a:r>
              <a:rPr lang="en-CA" sz="9600" b="1" dirty="0">
                <a:ln>
                  <a:solidFill>
                    <a:srgbClr val="7030A0"/>
                  </a:solidFill>
                </a:ln>
                <a:solidFill>
                  <a:srgbClr val="FFFF00"/>
                </a:solidFill>
                <a:effectLst>
                  <a:glow rad="76200">
                    <a:srgbClr val="7030A0">
                      <a:alpha val="80000"/>
                    </a:srgbClr>
                  </a:glow>
                </a:effectLst>
                <a:latin typeface="Edwardian Script ITC" panose="030303020407070D0804" pitchFamily="66" charset="0"/>
                <a:ea typeface="Microsoft YaHei UI Light" panose="020B0502040204020203" pitchFamily="34" charset="-122"/>
              </a:rPr>
              <a:t>hemesh</a:t>
            </a:r>
            <a:r>
              <a:rPr lang="en-CA" sz="9600" b="1" dirty="0">
                <a:ln>
                  <a:solidFill>
                    <a:srgbClr val="7030A0"/>
                  </a:solidFill>
                </a:ln>
                <a:solidFill>
                  <a:srgbClr val="FFFF00"/>
                </a:solidFill>
                <a:effectLst>
                  <a:glow rad="50800">
                    <a:srgbClr val="7030A0">
                      <a:alpha val="84000"/>
                    </a:srgbClr>
                  </a:glow>
                </a:effectLst>
                <a:latin typeface="Edwardian Script ITC" panose="030303020407070D0804" pitchFamily="66" charset="0"/>
                <a:ea typeface="Microsoft YaHei UI Light" panose="020B0502040204020203" pitchFamily="34" charset="-122"/>
              </a:rPr>
              <a:t>  </a:t>
            </a:r>
            <a:r>
              <a:rPr lang="en-CA" sz="9600" b="1" dirty="0">
                <a:ln>
                  <a:solidFill>
                    <a:srgbClr val="7030A0"/>
                  </a:solidFill>
                </a:ln>
                <a:solidFill>
                  <a:srgbClr val="FFFF00"/>
                </a:solidFill>
                <a:effectLst>
                  <a:glow rad="76200">
                    <a:srgbClr val="7030A0">
                      <a:alpha val="80000"/>
                    </a:srgbClr>
                  </a:glow>
                </a:effectLst>
                <a:latin typeface="Edwardian Script ITC" panose="030303020407070D0804" pitchFamily="66" charset="0"/>
                <a:ea typeface="Microsoft YaHei UI Light" panose="020B0502040204020203" pitchFamily="34" charset="-122"/>
              </a:rPr>
              <a:t>Scurry!</a:t>
            </a:r>
            <a:endParaRPr lang="en-CA" sz="9600" b="1" dirty="0">
              <a:ln>
                <a:solidFill>
                  <a:srgbClr val="FFFF00"/>
                </a:solidFill>
              </a:ln>
              <a:solidFill>
                <a:srgbClr val="7030A0"/>
              </a:solidFill>
              <a:effectLst>
                <a:glow rad="76200">
                  <a:srgbClr val="7030A0">
                    <a:alpha val="80000"/>
                  </a:srgbClr>
                </a:glow>
              </a:effectLst>
              <a:latin typeface="Edwardian Script ITC" panose="030303020407070D0804" pitchFamily="66" charset="0"/>
              <a:ea typeface="Microsoft YaHei UI Light" panose="020B0502040204020203" pitchFamily="34" charset="-122"/>
            </a:endParaRPr>
          </a:p>
        </p:txBody>
      </p:sp>
      <p:sp>
        <p:nvSpPr>
          <p:cNvPr id="6" name="TextBox 5">
            <a:extLst>
              <a:ext uri="{FF2B5EF4-FFF2-40B4-BE49-F238E27FC236}">
                <a16:creationId xmlns:a16="http://schemas.microsoft.com/office/drawing/2014/main" id="{F4D7785B-256A-161F-101E-82D36CEF1794}"/>
              </a:ext>
            </a:extLst>
          </p:cNvPr>
          <p:cNvSpPr txBox="1"/>
          <p:nvPr/>
        </p:nvSpPr>
        <p:spPr>
          <a:xfrm>
            <a:off x="4771216" y="4882886"/>
            <a:ext cx="4888636" cy="1569660"/>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n-CA" sz="9600" b="1" dirty="0">
                <a:ln>
                  <a:solidFill>
                    <a:srgbClr val="7030A0"/>
                  </a:solidFill>
                </a:ln>
                <a:solidFill>
                  <a:srgbClr val="FFFF00"/>
                </a:solidFill>
                <a:effectLst>
                  <a:glow rad="50800">
                    <a:srgbClr val="C7A1E3"/>
                  </a:glow>
                </a:effectLst>
                <a:latin typeface="Edwardian Script ITC" panose="030303020407070D0804" pitchFamily="66" charset="0"/>
                <a:ea typeface="Microsoft YaHei UI Light" panose="020B0502040204020203" pitchFamily="34" charset="-122"/>
              </a:rPr>
              <a:t>Eccl 1:5</a:t>
            </a:r>
            <a:endParaRPr lang="en-CA" sz="9600" b="1" dirty="0">
              <a:ln>
                <a:solidFill>
                  <a:srgbClr val="7030A0"/>
                </a:solidFill>
              </a:ln>
              <a:solidFill>
                <a:srgbClr val="7030A0"/>
              </a:solidFill>
              <a:effectLst>
                <a:glow rad="50800">
                  <a:srgbClr val="C7A1E3"/>
                </a:glow>
              </a:effectLst>
              <a:latin typeface="Edwardian Script ITC" panose="030303020407070D0804" pitchFamily="66" charset="0"/>
              <a:ea typeface="Microsoft YaHei UI Light" panose="020B0502040204020203" pitchFamily="34" charset="-122"/>
            </a:endParaRPr>
          </a:p>
        </p:txBody>
      </p:sp>
      <p:pic>
        <p:nvPicPr>
          <p:cNvPr id="7" name="Picture 2" descr="C:\Users\Rae\Documents\A CF Desktop Feb 2021\Best CCC Logo Clear with colors in circle SMS.png">
            <a:extLst>
              <a:ext uri="{FF2B5EF4-FFF2-40B4-BE49-F238E27FC236}">
                <a16:creationId xmlns:a16="http://schemas.microsoft.com/office/drawing/2014/main" id="{E3D13653-D8E6-B804-9059-F458F73AD9B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22026" y="4336461"/>
            <a:ext cx="1110903" cy="1149476"/>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A1E9919-0495-A0B3-A712-0888C7A28E2C}"/>
              </a:ext>
            </a:extLst>
          </p:cNvPr>
          <p:cNvSpPr/>
          <p:nvPr/>
        </p:nvSpPr>
        <p:spPr>
          <a:xfrm>
            <a:off x="1888617" y="5129589"/>
            <a:ext cx="2410051" cy="923330"/>
          </a:xfrm>
          <a:prstGeom prst="rect">
            <a:avLst/>
          </a:prstGeom>
          <a:noFill/>
        </p:spPr>
        <p:txBody>
          <a:bodyPr wrap="square" lIns="91440" tIns="45720" rIns="91440" bIns="45720">
            <a:spAutoFit/>
            <a:scene3d>
              <a:camera prst="isometricOffAxis1Right"/>
              <a:lightRig rig="harsh" dir="t"/>
            </a:scene3d>
            <a:sp3d extrusionH="57150" prstMaterial="matte">
              <a:bevelT w="63500" h="12700"/>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srgbClr val="9966FF"/>
                  </a:solidFill>
                </a:ln>
                <a:solidFill>
                  <a:srgbClr val="B6C5DD"/>
                </a:solidFill>
                <a:effectLst>
                  <a:outerShdw blurRad="60007" dist="310007" dir="7680000" sy="30000" kx="1300200" algn="ctr" rotWithShape="0">
                    <a:prstClr val="black">
                      <a:alpha val="32000"/>
                    </a:prstClr>
                  </a:outerShdw>
                </a:effectLst>
                <a:uLnTx/>
                <a:uFillTx/>
                <a:latin typeface="Matura MT Script Capitals" panose="03020802060602070202" pitchFamily="66" charset="0"/>
                <a:ea typeface="+mn-ea"/>
                <a:cs typeface="+mn-cs"/>
              </a:rPr>
              <a:t>Part</a:t>
            </a:r>
            <a:endParaRPr kumimoji="0" lang="en-US" sz="13800" b="1" i="0" u="none" strike="noStrike" kern="1200" cap="none" spc="0" normalizeH="0" baseline="0" noProof="0" dirty="0">
              <a:ln w="57150">
                <a:solidFill>
                  <a:srgbClr val="9966FF"/>
                </a:solidFill>
              </a:ln>
              <a:solidFill>
                <a:srgbClr val="00B0F0"/>
              </a:solidFill>
              <a:effectLst/>
              <a:uLnTx/>
              <a:uFillTx/>
              <a:latin typeface="Matura MT Script Capitals" panose="03020802060602070202" pitchFamily="66" charset="0"/>
              <a:ea typeface="+mn-ea"/>
              <a:cs typeface="+mn-cs"/>
            </a:endParaRPr>
          </a:p>
        </p:txBody>
      </p:sp>
      <p:sp>
        <p:nvSpPr>
          <p:cNvPr id="3" name="Oval 2">
            <a:extLst>
              <a:ext uri="{FF2B5EF4-FFF2-40B4-BE49-F238E27FC236}">
                <a16:creationId xmlns:a16="http://schemas.microsoft.com/office/drawing/2014/main" id="{5E2CC242-456E-4B68-9E59-F028EE6ADA0F}"/>
              </a:ext>
            </a:extLst>
          </p:cNvPr>
          <p:cNvSpPr/>
          <p:nvPr/>
        </p:nvSpPr>
        <p:spPr>
          <a:xfrm>
            <a:off x="3494642" y="5210516"/>
            <a:ext cx="914400" cy="914400"/>
          </a:xfrm>
          <a:prstGeom prst="ellipse">
            <a:avLst/>
          </a:prstGeom>
          <a:solidFill>
            <a:srgbClr val="00A4DE"/>
          </a:solidFill>
          <a:ln>
            <a:solidFill>
              <a:srgbClr val="FFFF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7200" b="1" dirty="0">
                <a:ln w="9525">
                  <a:solidFill>
                    <a:srgbClr val="0000FF"/>
                  </a:solidFill>
                </a:ln>
                <a:solidFill>
                  <a:srgbClr val="FF0000"/>
                </a:solidFill>
                <a:effectLst>
                  <a:outerShdw blurRad="50800" dist="50800" dir="5400000" sy="30000" kx="1300200" algn="ctr" rotWithShape="0">
                    <a:srgbClr val="00FF99"/>
                  </a:outerShdw>
                </a:effectLst>
                <a:latin typeface="Matura MT Script Capitals" panose="03020802060602070202" pitchFamily="66" charset="0"/>
              </a:rPr>
              <a:t>2</a:t>
            </a:r>
            <a:endParaRPr lang="en-CA" sz="7200" dirty="0">
              <a:ln>
                <a:solidFill>
                  <a:srgbClr val="0000FF"/>
                </a:solidFill>
              </a:ln>
              <a:effectLst>
                <a:outerShdw blurRad="50800" dist="50800" dir="5400000" algn="ctr" rotWithShape="0">
                  <a:srgbClr val="00FF99"/>
                </a:outerShdw>
              </a:effectLst>
            </a:endParaRPr>
          </a:p>
        </p:txBody>
      </p:sp>
    </p:spTree>
    <p:extLst>
      <p:ext uri="{BB962C8B-B14F-4D97-AF65-F5344CB8AC3E}">
        <p14:creationId xmlns:p14="http://schemas.microsoft.com/office/powerpoint/2010/main" val="82274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alpha val="31000"/>
          </a:srgb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060E2C-87EE-4704-B264-053F09AC4A87}"/>
              </a:ext>
            </a:extLst>
          </p:cNvPr>
          <p:cNvSpPr>
            <a:spLocks noGrp="1"/>
          </p:cNvSpPr>
          <p:nvPr>
            <p:ph type="sldNum" sz="quarter" idx="12"/>
          </p:nvPr>
        </p:nvSpPr>
        <p:spPr>
          <a:xfrm>
            <a:off x="9448800" y="6538912"/>
            <a:ext cx="2743200" cy="365125"/>
          </a:xfrm>
        </p:spPr>
        <p:txBody>
          <a:bodyPr/>
          <a:lstStyle/>
          <a:p>
            <a:fld id="{45C2D28F-54A5-4CFF-A832-B99C2F1CE910}" type="slidenum">
              <a:rPr lang="en-CA" smtClean="0"/>
              <a:t>10</a:t>
            </a:fld>
            <a:endParaRPr lang="en-CA"/>
          </a:p>
        </p:txBody>
      </p:sp>
      <p:sp>
        <p:nvSpPr>
          <p:cNvPr id="10" name="Rectangle 9">
            <a:extLst>
              <a:ext uri="{FF2B5EF4-FFF2-40B4-BE49-F238E27FC236}">
                <a16:creationId xmlns:a16="http://schemas.microsoft.com/office/drawing/2014/main" id="{D23A5935-B1C8-4A4E-B5A7-CE95D85C4AA5}"/>
              </a:ext>
            </a:extLst>
          </p:cNvPr>
          <p:cNvSpPr/>
          <p:nvPr/>
        </p:nvSpPr>
        <p:spPr>
          <a:xfrm>
            <a:off x="407552" y="2790243"/>
            <a:ext cx="8723113" cy="1827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800" b="1" dirty="0" err="1">
                <a:ln>
                  <a:solidFill>
                    <a:schemeClr val="tx1">
                      <a:lumMod val="95000"/>
                      <a:lumOff val="5000"/>
                    </a:schemeClr>
                  </a:solidFill>
                </a:ln>
                <a:solidFill>
                  <a:srgbClr val="C7A1E3"/>
                </a:solidFill>
              </a:rPr>
              <a:t>Pey</a:t>
            </a:r>
            <a:r>
              <a:rPr lang="en-CA" sz="2800" b="1" dirty="0">
                <a:ln>
                  <a:solidFill>
                    <a:schemeClr val="tx1">
                      <a:lumMod val="95000"/>
                      <a:lumOff val="5000"/>
                    </a:schemeClr>
                  </a:solidFill>
                </a:ln>
                <a:solidFill>
                  <a:srgbClr val="FF9966"/>
                </a:solidFill>
              </a:rPr>
              <a:t> </a:t>
            </a:r>
            <a:r>
              <a:rPr lang="en-CA" sz="2800" dirty="0">
                <a:ln>
                  <a:solidFill>
                    <a:schemeClr val="tx1">
                      <a:lumMod val="95000"/>
                      <a:lumOff val="5000"/>
                    </a:schemeClr>
                  </a:solidFill>
                </a:ln>
                <a:solidFill>
                  <a:srgbClr val="FF9966"/>
                </a:solidFill>
              </a:rPr>
              <a:t>is a </a:t>
            </a:r>
            <a:r>
              <a:rPr lang="en-CA" sz="2800" b="1" u="sng" dirty="0">
                <a:ln>
                  <a:solidFill>
                    <a:schemeClr val="tx1">
                      <a:lumMod val="95000"/>
                      <a:lumOff val="5000"/>
                    </a:schemeClr>
                  </a:solidFill>
                </a:ln>
                <a:solidFill>
                  <a:srgbClr val="FF9966"/>
                </a:solidFill>
              </a:rPr>
              <a:t>mouth</a:t>
            </a:r>
            <a:r>
              <a:rPr lang="en-CA" sz="2800" dirty="0">
                <a:ln>
                  <a:solidFill>
                    <a:schemeClr val="tx1">
                      <a:lumMod val="95000"/>
                      <a:lumOff val="5000"/>
                    </a:schemeClr>
                  </a:solidFill>
                </a:ln>
                <a:solidFill>
                  <a:srgbClr val="FF9966"/>
                </a:solidFill>
              </a:rPr>
              <a:t> which speaks into a </a:t>
            </a:r>
            <a:r>
              <a:rPr lang="en-CA" sz="2800" b="1" dirty="0">
                <a:ln>
                  <a:solidFill>
                    <a:schemeClr val="tx1">
                      <a:lumMod val="95000"/>
                      <a:lumOff val="5000"/>
                    </a:schemeClr>
                  </a:solidFill>
                </a:ln>
                <a:solidFill>
                  <a:srgbClr val="FF0000"/>
                </a:solidFill>
              </a:rPr>
              <a:t>message. </a:t>
            </a:r>
            <a:br>
              <a:rPr lang="en-CA" sz="2800" b="1" dirty="0">
                <a:ln>
                  <a:solidFill>
                    <a:schemeClr val="tx1">
                      <a:lumMod val="95000"/>
                      <a:lumOff val="5000"/>
                    </a:schemeClr>
                  </a:solidFill>
                </a:ln>
                <a:solidFill>
                  <a:srgbClr val="FF0000"/>
                </a:solidFill>
              </a:rPr>
            </a:br>
            <a:r>
              <a:rPr lang="en-CA" sz="2800" b="1" dirty="0">
                <a:ln>
                  <a:solidFill>
                    <a:schemeClr val="tx1">
                      <a:lumMod val="95000"/>
                      <a:lumOff val="5000"/>
                    </a:schemeClr>
                  </a:solidFill>
                </a:ln>
                <a:solidFill>
                  <a:srgbClr val="C7A1E3"/>
                </a:solidFill>
              </a:rPr>
              <a:t>Tav</a:t>
            </a:r>
            <a:r>
              <a:rPr lang="en-CA" sz="2800" b="1" dirty="0">
                <a:ln>
                  <a:solidFill>
                    <a:schemeClr val="tx1">
                      <a:lumMod val="95000"/>
                      <a:lumOff val="5000"/>
                    </a:schemeClr>
                  </a:solidFill>
                </a:ln>
                <a:solidFill>
                  <a:srgbClr val="FF9966"/>
                </a:solidFill>
              </a:rPr>
              <a:t> </a:t>
            </a:r>
            <a:r>
              <a:rPr lang="en-CA" sz="2800" dirty="0">
                <a:ln>
                  <a:solidFill>
                    <a:schemeClr val="tx1">
                      <a:lumMod val="95000"/>
                      <a:lumOff val="5000"/>
                    </a:schemeClr>
                  </a:solidFill>
                </a:ln>
                <a:solidFill>
                  <a:srgbClr val="FF9966"/>
                </a:solidFill>
              </a:rPr>
              <a:t>is a </a:t>
            </a:r>
            <a:r>
              <a:rPr lang="en-CA" sz="2800" b="1" dirty="0">
                <a:ln>
                  <a:solidFill>
                    <a:schemeClr val="tx1">
                      <a:lumMod val="95000"/>
                      <a:lumOff val="5000"/>
                    </a:schemeClr>
                  </a:solidFill>
                </a:ln>
                <a:solidFill>
                  <a:srgbClr val="0000FF"/>
                </a:solidFill>
              </a:rPr>
              <a:t>sign, seal, mark, COVENANT </a:t>
            </a:r>
            <a:r>
              <a:rPr lang="en-CA" sz="2800" b="1" dirty="0">
                <a:ln>
                  <a:solidFill>
                    <a:schemeClr val="tx1">
                      <a:lumMod val="95000"/>
                      <a:lumOff val="5000"/>
                    </a:schemeClr>
                  </a:solidFill>
                </a:ln>
                <a:solidFill>
                  <a:srgbClr val="FF9966"/>
                </a:solidFill>
              </a:rPr>
              <a:t>and/or a </a:t>
            </a:r>
            <a:r>
              <a:rPr lang="en-CA" sz="2800" b="1" u="sng" dirty="0">
                <a:ln>
                  <a:solidFill>
                    <a:schemeClr val="tx1">
                      <a:lumMod val="95000"/>
                      <a:lumOff val="5000"/>
                    </a:schemeClr>
                  </a:solidFill>
                </a:ln>
                <a:solidFill>
                  <a:srgbClr val="0000FF"/>
                </a:solidFill>
              </a:rPr>
              <a:t>SIGNATURE</a:t>
            </a:r>
            <a:r>
              <a:rPr lang="en-CA" sz="2800" b="1" dirty="0">
                <a:ln>
                  <a:solidFill>
                    <a:schemeClr val="tx1">
                      <a:lumMod val="95000"/>
                      <a:lumOff val="5000"/>
                    </a:schemeClr>
                  </a:solidFill>
                </a:ln>
                <a:solidFill>
                  <a:srgbClr val="0000FF"/>
                </a:solidFill>
              </a:rPr>
              <a:t>.</a:t>
            </a:r>
            <a:br>
              <a:rPr lang="en-CA" sz="2800" b="1" dirty="0">
                <a:ln>
                  <a:solidFill>
                    <a:schemeClr val="tx1">
                      <a:lumMod val="95000"/>
                      <a:lumOff val="5000"/>
                    </a:schemeClr>
                  </a:solidFill>
                </a:ln>
                <a:solidFill>
                  <a:srgbClr val="0000FF"/>
                </a:solidFill>
              </a:rPr>
            </a:br>
            <a:r>
              <a:rPr lang="en-CA" sz="2800" b="1" dirty="0">
                <a:ln>
                  <a:solidFill>
                    <a:schemeClr val="tx1">
                      <a:lumMod val="95000"/>
                      <a:lumOff val="5000"/>
                    </a:schemeClr>
                  </a:solidFill>
                </a:ln>
                <a:solidFill>
                  <a:srgbClr val="C7A1E3"/>
                </a:solidFill>
              </a:rPr>
              <a:t>Chet</a:t>
            </a:r>
            <a:r>
              <a:rPr lang="en-CA" sz="2800" b="1" dirty="0">
                <a:ln>
                  <a:solidFill>
                    <a:schemeClr val="tx1">
                      <a:lumMod val="95000"/>
                      <a:lumOff val="5000"/>
                    </a:schemeClr>
                  </a:solidFill>
                </a:ln>
                <a:solidFill>
                  <a:srgbClr val="FF9966"/>
                </a:solidFill>
              </a:rPr>
              <a:t> </a:t>
            </a:r>
            <a:r>
              <a:rPr lang="en-CA" sz="2800" dirty="0">
                <a:ln>
                  <a:solidFill>
                    <a:schemeClr val="tx1">
                      <a:lumMod val="95000"/>
                      <a:lumOff val="5000"/>
                    </a:schemeClr>
                  </a:solidFill>
                </a:ln>
                <a:solidFill>
                  <a:srgbClr val="FF9966"/>
                </a:solidFill>
              </a:rPr>
              <a:t>is a fence, a corral, a wall, </a:t>
            </a:r>
            <a:r>
              <a:rPr lang="en-CA" sz="2800" u="sng" dirty="0">
                <a:ln>
                  <a:solidFill>
                    <a:schemeClr val="tx1">
                      <a:lumMod val="95000"/>
                      <a:lumOff val="5000"/>
                    </a:schemeClr>
                  </a:solidFill>
                </a:ln>
                <a:solidFill>
                  <a:srgbClr val="FF9966"/>
                </a:solidFill>
              </a:rPr>
              <a:t>that which surrounds</a:t>
            </a:r>
            <a:r>
              <a:rPr lang="en-CA" sz="2800" dirty="0">
                <a:ln>
                  <a:solidFill>
                    <a:schemeClr val="tx1">
                      <a:lumMod val="95000"/>
                      <a:lumOff val="5000"/>
                    </a:schemeClr>
                  </a:solidFill>
                </a:ln>
                <a:solidFill>
                  <a:srgbClr val="FF9966"/>
                </a:solidFill>
              </a:rPr>
              <a:t>, 	</a:t>
            </a:r>
            <a:r>
              <a:rPr lang="en-CA" sz="2800" u="sng" dirty="0">
                <a:ln>
                  <a:solidFill>
                    <a:schemeClr val="tx1">
                      <a:lumMod val="95000"/>
                      <a:lumOff val="5000"/>
                    </a:schemeClr>
                  </a:solidFill>
                </a:ln>
                <a:solidFill>
                  <a:srgbClr val="FF9966"/>
                </a:solidFill>
              </a:rPr>
              <a:t>contains</a:t>
            </a:r>
            <a:r>
              <a:rPr lang="en-CA" sz="2800" dirty="0">
                <a:ln>
                  <a:solidFill>
                    <a:schemeClr val="tx1">
                      <a:lumMod val="95000"/>
                      <a:lumOff val="5000"/>
                    </a:schemeClr>
                  </a:solidFill>
                </a:ln>
                <a:solidFill>
                  <a:srgbClr val="FF9966"/>
                </a:solidFill>
              </a:rPr>
              <a:t>, and p</a:t>
            </a:r>
            <a:r>
              <a:rPr lang="en-CA" sz="2800" u="sng" dirty="0">
                <a:ln>
                  <a:solidFill>
                    <a:schemeClr val="tx1">
                      <a:lumMod val="95000"/>
                      <a:lumOff val="5000"/>
                    </a:schemeClr>
                  </a:solidFill>
                </a:ln>
                <a:solidFill>
                  <a:srgbClr val="FF9966"/>
                </a:solidFill>
              </a:rPr>
              <a:t>rotects</a:t>
            </a:r>
            <a:r>
              <a:rPr lang="en-CA" sz="2800" dirty="0">
                <a:ln>
                  <a:solidFill>
                    <a:schemeClr val="tx1">
                      <a:lumMod val="95000"/>
                      <a:lumOff val="5000"/>
                    </a:schemeClr>
                  </a:solidFill>
                </a:ln>
                <a:solidFill>
                  <a:srgbClr val="FF9966"/>
                </a:solidFill>
              </a:rPr>
              <a:t>, </a:t>
            </a:r>
            <a:r>
              <a:rPr lang="en-CA" sz="2800" dirty="0">
                <a:solidFill>
                  <a:schemeClr val="tx1"/>
                </a:solidFill>
                <a:latin typeface="+mj-lt"/>
              </a:rPr>
              <a:t>&amp;, (in turn) </a:t>
            </a:r>
            <a:r>
              <a:rPr lang="en-CA" sz="2800" b="1" dirty="0">
                <a:ln>
                  <a:solidFill>
                    <a:schemeClr val="tx1">
                      <a:lumMod val="95000"/>
                      <a:lumOff val="5000"/>
                    </a:schemeClr>
                  </a:solidFill>
                </a:ln>
                <a:solidFill>
                  <a:srgbClr val="FFFF00"/>
                </a:solidFill>
              </a:rPr>
              <a:t>- separates. </a:t>
            </a:r>
          </a:p>
        </p:txBody>
      </p:sp>
      <p:grpSp>
        <p:nvGrpSpPr>
          <p:cNvPr id="15" name="Group 14">
            <a:extLst>
              <a:ext uri="{FF2B5EF4-FFF2-40B4-BE49-F238E27FC236}">
                <a16:creationId xmlns:a16="http://schemas.microsoft.com/office/drawing/2014/main" id="{A952C357-6C15-4B33-8EB1-00E9F65D2131}"/>
              </a:ext>
            </a:extLst>
          </p:cNvPr>
          <p:cNvGrpSpPr/>
          <p:nvPr/>
        </p:nvGrpSpPr>
        <p:grpSpPr>
          <a:xfrm>
            <a:off x="9278457" y="3360815"/>
            <a:ext cx="2575249" cy="3114632"/>
            <a:chOff x="9278457" y="2661018"/>
            <a:chExt cx="2575249" cy="3114632"/>
          </a:xfrm>
        </p:grpSpPr>
        <p:pic>
          <p:nvPicPr>
            <p:cNvPr id="6" name="Picture 5">
              <a:extLst>
                <a:ext uri="{FF2B5EF4-FFF2-40B4-BE49-F238E27FC236}">
                  <a16:creationId xmlns:a16="http://schemas.microsoft.com/office/drawing/2014/main" id="{0D206F69-E668-45A2-A38B-D8316A77DC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448800" y="2661018"/>
              <a:ext cx="2234565" cy="2542706"/>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59BC300-1D4D-4A96-87ED-BA5647CF42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78457" y="5085183"/>
              <a:ext cx="2575249" cy="690467"/>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grpSp>
      <p:pic>
        <p:nvPicPr>
          <p:cNvPr id="3" name="Picture 2">
            <a:extLst>
              <a:ext uri="{FF2B5EF4-FFF2-40B4-BE49-F238E27FC236}">
                <a16:creationId xmlns:a16="http://schemas.microsoft.com/office/drawing/2014/main" id="{5BEA3E07-9FDB-4465-AC4D-3D2302E19D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11865" y="2219332"/>
            <a:ext cx="571500" cy="952500"/>
          </a:xfrm>
          <a:prstGeom prst="rect">
            <a:avLst/>
          </a:prstGeom>
        </p:spPr>
      </p:pic>
      <p:pic>
        <p:nvPicPr>
          <p:cNvPr id="8" name="Picture 7">
            <a:extLst>
              <a:ext uri="{FF2B5EF4-FFF2-40B4-BE49-F238E27FC236}">
                <a16:creationId xmlns:a16="http://schemas.microsoft.com/office/drawing/2014/main" id="{055AE005-40DB-4C55-973C-6FB24B56402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368915" y="2332655"/>
            <a:ext cx="742950" cy="952500"/>
          </a:xfrm>
          <a:prstGeom prst="rect">
            <a:avLst/>
          </a:prstGeom>
        </p:spPr>
      </p:pic>
      <p:pic>
        <p:nvPicPr>
          <p:cNvPr id="11" name="Picture 10">
            <a:extLst>
              <a:ext uri="{FF2B5EF4-FFF2-40B4-BE49-F238E27FC236}">
                <a16:creationId xmlns:a16="http://schemas.microsoft.com/office/drawing/2014/main" id="{B10EDD71-5445-42D9-86B8-C75F269DF42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797415" y="2268356"/>
            <a:ext cx="647700" cy="952500"/>
          </a:xfrm>
          <a:prstGeom prst="rect">
            <a:avLst/>
          </a:prstGeom>
        </p:spPr>
      </p:pic>
      <p:sp>
        <p:nvSpPr>
          <p:cNvPr id="12" name="Rectangle 11">
            <a:extLst>
              <a:ext uri="{FF2B5EF4-FFF2-40B4-BE49-F238E27FC236}">
                <a16:creationId xmlns:a16="http://schemas.microsoft.com/office/drawing/2014/main" id="{A47C3898-5737-4920-B415-8FA5431B09FB}"/>
              </a:ext>
            </a:extLst>
          </p:cNvPr>
          <p:cNvSpPr/>
          <p:nvPr/>
        </p:nvSpPr>
        <p:spPr>
          <a:xfrm>
            <a:off x="11327635" y="886410"/>
            <a:ext cx="450980" cy="1446245"/>
          </a:xfrm>
          <a:prstGeom prst="rect">
            <a:avLst/>
          </a:prstGeom>
          <a:solidFill>
            <a:schemeClr val="accent2"/>
          </a:solidFill>
          <a:ln w="381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err="1">
                <a:solidFill>
                  <a:schemeClr val="tx1"/>
                </a:solidFill>
              </a:rPr>
              <a:t>Pey</a:t>
            </a:r>
            <a:endParaRPr lang="en-CA" sz="2800" b="1" dirty="0">
              <a:solidFill>
                <a:schemeClr val="tx1"/>
              </a:solidFill>
            </a:endParaRPr>
          </a:p>
        </p:txBody>
      </p:sp>
      <p:sp>
        <p:nvSpPr>
          <p:cNvPr id="13" name="Rectangle 12">
            <a:extLst>
              <a:ext uri="{FF2B5EF4-FFF2-40B4-BE49-F238E27FC236}">
                <a16:creationId xmlns:a16="http://schemas.microsoft.com/office/drawing/2014/main" id="{3125030F-7EA4-4B45-839F-7B13182FDA8F}"/>
              </a:ext>
            </a:extLst>
          </p:cNvPr>
          <p:cNvSpPr/>
          <p:nvPr/>
        </p:nvSpPr>
        <p:spPr>
          <a:xfrm>
            <a:off x="10573576" y="886410"/>
            <a:ext cx="450980" cy="1446245"/>
          </a:xfrm>
          <a:prstGeom prst="rect">
            <a:avLst/>
          </a:prstGeom>
          <a:solidFill>
            <a:schemeClr val="accent2"/>
          </a:solidFill>
          <a:ln w="381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Tav</a:t>
            </a:r>
          </a:p>
        </p:txBody>
      </p:sp>
      <p:sp>
        <p:nvSpPr>
          <p:cNvPr id="14" name="Rectangle 13">
            <a:extLst>
              <a:ext uri="{FF2B5EF4-FFF2-40B4-BE49-F238E27FC236}">
                <a16:creationId xmlns:a16="http://schemas.microsoft.com/office/drawing/2014/main" id="{11D0C9F8-5563-4B5B-9064-E8A79DEFB6D6}"/>
              </a:ext>
            </a:extLst>
          </p:cNvPr>
          <p:cNvSpPr/>
          <p:nvPr/>
        </p:nvSpPr>
        <p:spPr>
          <a:xfrm>
            <a:off x="9819517" y="568617"/>
            <a:ext cx="450980" cy="1764038"/>
          </a:xfrm>
          <a:prstGeom prst="rect">
            <a:avLst/>
          </a:prstGeom>
          <a:solidFill>
            <a:schemeClr val="accent2"/>
          </a:solidFill>
          <a:ln w="381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Chet</a:t>
            </a:r>
          </a:p>
        </p:txBody>
      </p:sp>
      <p:sp>
        <p:nvSpPr>
          <p:cNvPr id="16" name="Rectangle 15">
            <a:extLst>
              <a:ext uri="{FF2B5EF4-FFF2-40B4-BE49-F238E27FC236}">
                <a16:creationId xmlns:a16="http://schemas.microsoft.com/office/drawing/2014/main" id="{F5B1CF59-D073-453F-918B-E10DCFCCFB45}"/>
              </a:ext>
            </a:extLst>
          </p:cNvPr>
          <p:cNvSpPr/>
          <p:nvPr/>
        </p:nvSpPr>
        <p:spPr>
          <a:xfrm>
            <a:off x="407552" y="228045"/>
            <a:ext cx="8484521" cy="2403185"/>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ysClr val="windowText" lastClr="000000"/>
                </a:solidFill>
              </a:rPr>
              <a:t>Abraham was </a:t>
            </a:r>
            <a:r>
              <a:rPr lang="en-CA" sz="2800" b="1" dirty="0">
                <a:solidFill>
                  <a:sysClr val="windowText" lastClr="000000"/>
                </a:solidFill>
              </a:rPr>
              <a:t>SITTING</a:t>
            </a:r>
            <a:r>
              <a:rPr lang="en-CA" sz="2800" dirty="0">
                <a:solidFill>
                  <a:sysClr val="windowText" lastClr="000000"/>
                </a:solidFill>
              </a:rPr>
              <a:t> in the </a:t>
            </a:r>
            <a:r>
              <a:rPr lang="en-CA" sz="2800" b="1" u="sng" dirty="0">
                <a:solidFill>
                  <a:srgbClr val="C00000"/>
                </a:solidFill>
              </a:rPr>
              <a:t>DOOR</a:t>
            </a:r>
            <a:r>
              <a:rPr lang="en-CA" sz="2800" dirty="0">
                <a:solidFill>
                  <a:sysClr val="windowText" lastClr="000000"/>
                </a:solidFill>
              </a:rPr>
              <a:t> of his tent. Our first inclination may be – </a:t>
            </a:r>
            <a:r>
              <a:rPr lang="en-CA" sz="2800" dirty="0">
                <a:ln>
                  <a:solidFill>
                    <a:sysClr val="windowText" lastClr="000000"/>
                  </a:solidFill>
                </a:ln>
                <a:solidFill>
                  <a:srgbClr val="C7A1E3"/>
                </a:solidFill>
              </a:rPr>
              <a:t>Oh, that is a </a:t>
            </a:r>
            <a:r>
              <a:rPr lang="en-CA" sz="2800" u="sng" dirty="0">
                <a:ln>
                  <a:solidFill>
                    <a:sysClr val="windowText" lastClr="000000"/>
                  </a:solidFill>
                </a:ln>
                <a:solidFill>
                  <a:srgbClr val="C7A1E3"/>
                </a:solidFill>
              </a:rPr>
              <a:t>DALET</a:t>
            </a:r>
            <a:r>
              <a:rPr lang="en-CA" sz="2800" dirty="0">
                <a:ln>
                  <a:solidFill>
                    <a:sysClr val="windowText" lastClr="000000"/>
                  </a:solidFill>
                </a:ln>
                <a:solidFill>
                  <a:srgbClr val="C7A1E3"/>
                </a:solidFill>
              </a:rPr>
              <a:t>!</a:t>
            </a:r>
          </a:p>
          <a:p>
            <a:pPr algn="ctr"/>
            <a:r>
              <a:rPr lang="en-CA" sz="2800" dirty="0">
                <a:solidFill>
                  <a:sysClr val="windowText" lastClr="000000"/>
                </a:solidFill>
              </a:rPr>
              <a:t>A </a:t>
            </a:r>
            <a:r>
              <a:rPr lang="en-CA" sz="2800" u="sng" dirty="0">
                <a:solidFill>
                  <a:sysClr val="windowText" lastClr="000000"/>
                </a:solidFill>
              </a:rPr>
              <a:t>DOOR</a:t>
            </a:r>
            <a:r>
              <a:rPr lang="en-CA" sz="2800" dirty="0">
                <a:solidFill>
                  <a:sysClr val="windowText" lastClr="000000"/>
                </a:solidFill>
              </a:rPr>
              <a:t>! But – </a:t>
            </a:r>
            <a:r>
              <a:rPr lang="en-CA" sz="2800" b="1" dirty="0">
                <a:solidFill>
                  <a:sysClr val="windowText" lastClr="000000"/>
                </a:solidFill>
              </a:rPr>
              <a:t>not so!  </a:t>
            </a:r>
            <a:br>
              <a:rPr lang="en-CA" sz="2800" dirty="0">
                <a:solidFill>
                  <a:sysClr val="windowText" lastClr="000000"/>
                </a:solidFill>
              </a:rPr>
            </a:br>
            <a:r>
              <a:rPr lang="en-CA" sz="2800" dirty="0">
                <a:solidFill>
                  <a:sysClr val="windowText" lastClr="000000"/>
                </a:solidFill>
              </a:rPr>
              <a:t>The </a:t>
            </a:r>
            <a:r>
              <a:rPr lang="en-CA" sz="2800" b="1" dirty="0">
                <a:ln>
                  <a:solidFill>
                    <a:srgbClr val="0000FF"/>
                  </a:solidFill>
                </a:ln>
                <a:solidFill>
                  <a:srgbClr val="C7A1E3"/>
                </a:solidFill>
              </a:rPr>
              <a:t>Paleo Hebrew </a:t>
            </a:r>
            <a:r>
              <a:rPr lang="en-CA" sz="2800" dirty="0">
                <a:solidFill>
                  <a:sysClr val="windowText" lastClr="000000"/>
                </a:solidFill>
              </a:rPr>
              <a:t>letters for what we receive in </a:t>
            </a:r>
            <a:br>
              <a:rPr lang="en-CA" sz="2800" dirty="0">
                <a:solidFill>
                  <a:sysClr val="windowText" lastClr="000000"/>
                </a:solidFill>
              </a:rPr>
            </a:br>
            <a:r>
              <a:rPr lang="en-CA" sz="2800" dirty="0">
                <a:solidFill>
                  <a:sysClr val="windowText" lastClr="000000"/>
                </a:solidFill>
              </a:rPr>
              <a:t>Gen 18:1, translated into English as </a:t>
            </a:r>
            <a:r>
              <a:rPr lang="en-CA" sz="2800" b="1" dirty="0">
                <a:solidFill>
                  <a:sysClr val="windowText" lastClr="000000"/>
                </a:solidFill>
              </a:rPr>
              <a:t>“</a:t>
            </a:r>
            <a:r>
              <a:rPr lang="en-CA" sz="2800" b="1" u="sng" dirty="0">
                <a:solidFill>
                  <a:sysClr val="windowText" lastClr="000000"/>
                </a:solidFill>
              </a:rPr>
              <a:t>DOOR</a:t>
            </a:r>
            <a:r>
              <a:rPr lang="en-CA" sz="2800" b="1" dirty="0">
                <a:solidFill>
                  <a:sysClr val="windowText" lastClr="000000"/>
                </a:solidFill>
              </a:rPr>
              <a:t>” </a:t>
            </a:r>
            <a:r>
              <a:rPr lang="en-CA" sz="2800" dirty="0">
                <a:solidFill>
                  <a:sysClr val="windowText" lastClr="000000"/>
                </a:solidFill>
              </a:rPr>
              <a:t>are - </a:t>
            </a:r>
          </a:p>
        </p:txBody>
      </p:sp>
      <p:pic>
        <p:nvPicPr>
          <p:cNvPr id="18" name="Picture 17">
            <a:extLst>
              <a:ext uri="{FF2B5EF4-FFF2-40B4-BE49-F238E27FC236}">
                <a16:creationId xmlns:a16="http://schemas.microsoft.com/office/drawing/2014/main" id="{F542577D-19F6-4557-8799-FFEAF0D94CC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582289" y="780380"/>
            <a:ext cx="704850" cy="952500"/>
          </a:xfrm>
          <a:prstGeom prst="rect">
            <a:avLst/>
          </a:prstGeom>
        </p:spPr>
      </p:pic>
      <p:sp>
        <p:nvSpPr>
          <p:cNvPr id="19" name="Rectangle 18">
            <a:extLst>
              <a:ext uri="{FF2B5EF4-FFF2-40B4-BE49-F238E27FC236}">
                <a16:creationId xmlns:a16="http://schemas.microsoft.com/office/drawing/2014/main" id="{811FF023-4FBB-4659-B600-63108BCF7C19}"/>
              </a:ext>
            </a:extLst>
          </p:cNvPr>
          <p:cNvSpPr/>
          <p:nvPr/>
        </p:nvSpPr>
        <p:spPr>
          <a:xfrm>
            <a:off x="418229" y="4893457"/>
            <a:ext cx="8462527" cy="1827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800" dirty="0">
                <a:solidFill>
                  <a:schemeClr val="tx1"/>
                </a:solidFill>
              </a:rPr>
              <a:t>Take these definitions of the original word and ask – </a:t>
            </a:r>
            <a:r>
              <a:rPr lang="en-CA" sz="2800" b="1" u="sng" dirty="0">
                <a:ln>
                  <a:solidFill>
                    <a:schemeClr val="tx1">
                      <a:lumMod val="95000"/>
                      <a:lumOff val="5000"/>
                    </a:schemeClr>
                  </a:solidFill>
                </a:ln>
                <a:solidFill>
                  <a:srgbClr val="FF9966"/>
                </a:solidFill>
              </a:rPr>
              <a:t>WHAT WAS ABRAHAM</a:t>
            </a:r>
            <a:r>
              <a:rPr lang="en-CA" sz="2800" b="1" dirty="0">
                <a:ln>
                  <a:solidFill>
                    <a:schemeClr val="tx1">
                      <a:lumMod val="95000"/>
                      <a:lumOff val="5000"/>
                    </a:schemeClr>
                  </a:solidFill>
                </a:ln>
                <a:solidFill>
                  <a:srgbClr val="FF9966"/>
                </a:solidFill>
              </a:rPr>
              <a:t> </a:t>
            </a:r>
            <a:r>
              <a:rPr lang="en-CA" sz="2800" b="1" u="sng" dirty="0">
                <a:ln>
                  <a:solidFill>
                    <a:schemeClr val="tx1">
                      <a:lumMod val="95000"/>
                      <a:lumOff val="5000"/>
                    </a:schemeClr>
                  </a:solidFill>
                </a:ln>
                <a:solidFill>
                  <a:srgbClr val="FFFF00"/>
                </a:solidFill>
              </a:rPr>
              <a:t>DOING</a:t>
            </a:r>
            <a:r>
              <a:rPr lang="en-CA" sz="2800" b="1" dirty="0">
                <a:ln>
                  <a:solidFill>
                    <a:schemeClr val="tx1">
                      <a:lumMod val="95000"/>
                      <a:lumOff val="5000"/>
                    </a:schemeClr>
                  </a:solidFill>
                </a:ln>
                <a:solidFill>
                  <a:srgbClr val="FFFF00"/>
                </a:solidFill>
              </a:rPr>
              <a:t> </a:t>
            </a:r>
            <a:r>
              <a:rPr lang="en-CA" sz="2800" b="1" u="sng" dirty="0">
                <a:ln>
                  <a:solidFill>
                    <a:schemeClr val="tx1">
                      <a:lumMod val="95000"/>
                      <a:lumOff val="5000"/>
                    </a:schemeClr>
                  </a:solidFill>
                </a:ln>
                <a:solidFill>
                  <a:srgbClr val="FF9966"/>
                </a:solidFill>
              </a:rPr>
              <a:t>IN THIS ENVIRONMENT</a:t>
            </a:r>
            <a:r>
              <a:rPr lang="en-CA" sz="2800" b="1" dirty="0">
                <a:ln>
                  <a:solidFill>
                    <a:schemeClr val="tx1">
                      <a:lumMod val="95000"/>
                      <a:lumOff val="5000"/>
                    </a:schemeClr>
                  </a:solidFill>
                </a:ln>
                <a:solidFill>
                  <a:srgbClr val="FF9966"/>
                </a:solidFill>
              </a:rPr>
              <a:t>?</a:t>
            </a:r>
            <a:br>
              <a:rPr lang="en-CA" sz="2800" b="1" u="sng" dirty="0">
                <a:ln>
                  <a:solidFill>
                    <a:schemeClr val="tx1">
                      <a:lumMod val="95000"/>
                      <a:lumOff val="5000"/>
                    </a:schemeClr>
                  </a:solidFill>
                </a:ln>
                <a:solidFill>
                  <a:srgbClr val="FF9966"/>
                </a:solidFill>
              </a:rPr>
            </a:br>
            <a:r>
              <a:rPr lang="en-CA" sz="2800" dirty="0">
                <a:ln>
                  <a:solidFill>
                    <a:schemeClr val="tx1">
                      <a:lumMod val="95000"/>
                      <a:lumOff val="5000"/>
                    </a:schemeClr>
                  </a:solidFill>
                </a:ln>
                <a:solidFill>
                  <a:srgbClr val="FF9966"/>
                </a:solidFill>
              </a:rPr>
              <a:t>Was this Abraham’s own choice, or was he forced to fill this position?? What message is Abraham delivering?</a:t>
            </a:r>
            <a:endParaRPr lang="en-CA" sz="2800" dirty="0">
              <a:ln>
                <a:solidFill>
                  <a:schemeClr val="tx1">
                    <a:lumMod val="95000"/>
                    <a:lumOff val="5000"/>
                  </a:schemeClr>
                </a:solidFill>
              </a:ln>
              <a:solidFill>
                <a:srgbClr val="0000FF"/>
              </a:solidFill>
            </a:endParaRPr>
          </a:p>
        </p:txBody>
      </p:sp>
    </p:spTree>
    <p:extLst>
      <p:ext uri="{BB962C8B-B14F-4D97-AF65-F5344CB8AC3E}">
        <p14:creationId xmlns:p14="http://schemas.microsoft.com/office/powerpoint/2010/main" val="128493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par>
                          <p:cTn id="18" fill="hold">
                            <p:stCondLst>
                              <p:cond delay="1000"/>
                            </p:stCondLst>
                            <p:childTnLst>
                              <p:par>
                                <p:cTn id="19" presetID="47"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alpha val="31000"/>
          </a:srgb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060E2C-87EE-4704-B264-053F09AC4A87}"/>
              </a:ext>
            </a:extLst>
          </p:cNvPr>
          <p:cNvSpPr>
            <a:spLocks noGrp="1"/>
          </p:cNvSpPr>
          <p:nvPr>
            <p:ph type="sldNum" sz="quarter" idx="12"/>
          </p:nvPr>
        </p:nvSpPr>
        <p:spPr>
          <a:xfrm>
            <a:off x="9448800" y="6538912"/>
            <a:ext cx="2743200" cy="365125"/>
          </a:xfrm>
        </p:spPr>
        <p:txBody>
          <a:bodyPr/>
          <a:lstStyle/>
          <a:p>
            <a:fld id="{45C2D28F-54A5-4CFF-A832-B99C2F1CE910}" type="slidenum">
              <a:rPr lang="en-CA" smtClean="0"/>
              <a:t>11</a:t>
            </a:fld>
            <a:endParaRPr lang="en-CA"/>
          </a:p>
        </p:txBody>
      </p:sp>
      <p:grpSp>
        <p:nvGrpSpPr>
          <p:cNvPr id="15" name="Group 14">
            <a:extLst>
              <a:ext uri="{FF2B5EF4-FFF2-40B4-BE49-F238E27FC236}">
                <a16:creationId xmlns:a16="http://schemas.microsoft.com/office/drawing/2014/main" id="{A952C357-6C15-4B33-8EB1-00E9F65D2131}"/>
              </a:ext>
            </a:extLst>
          </p:cNvPr>
          <p:cNvGrpSpPr/>
          <p:nvPr/>
        </p:nvGrpSpPr>
        <p:grpSpPr>
          <a:xfrm>
            <a:off x="9278457" y="3360815"/>
            <a:ext cx="2575249" cy="3114632"/>
            <a:chOff x="9278457" y="2661018"/>
            <a:chExt cx="2575249" cy="3114632"/>
          </a:xfrm>
        </p:grpSpPr>
        <p:pic>
          <p:nvPicPr>
            <p:cNvPr id="6" name="Picture 5">
              <a:extLst>
                <a:ext uri="{FF2B5EF4-FFF2-40B4-BE49-F238E27FC236}">
                  <a16:creationId xmlns:a16="http://schemas.microsoft.com/office/drawing/2014/main" id="{0D206F69-E668-45A2-A38B-D8316A77DC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448800" y="2661018"/>
              <a:ext cx="2234565" cy="2542706"/>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59BC300-1D4D-4A96-87ED-BA5647CF42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78457" y="5085183"/>
              <a:ext cx="2575249" cy="690467"/>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grpSp>
      <p:pic>
        <p:nvPicPr>
          <p:cNvPr id="3" name="Picture 2">
            <a:extLst>
              <a:ext uri="{FF2B5EF4-FFF2-40B4-BE49-F238E27FC236}">
                <a16:creationId xmlns:a16="http://schemas.microsoft.com/office/drawing/2014/main" id="{5BEA3E07-9FDB-4465-AC4D-3D2302E19D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11865" y="2219332"/>
            <a:ext cx="571500" cy="952500"/>
          </a:xfrm>
          <a:prstGeom prst="rect">
            <a:avLst/>
          </a:prstGeom>
        </p:spPr>
      </p:pic>
      <p:pic>
        <p:nvPicPr>
          <p:cNvPr id="8" name="Picture 7">
            <a:extLst>
              <a:ext uri="{FF2B5EF4-FFF2-40B4-BE49-F238E27FC236}">
                <a16:creationId xmlns:a16="http://schemas.microsoft.com/office/drawing/2014/main" id="{055AE005-40DB-4C55-973C-6FB24B56402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368915" y="2332655"/>
            <a:ext cx="742950" cy="952500"/>
          </a:xfrm>
          <a:prstGeom prst="rect">
            <a:avLst/>
          </a:prstGeom>
        </p:spPr>
      </p:pic>
      <p:pic>
        <p:nvPicPr>
          <p:cNvPr id="11" name="Picture 10">
            <a:extLst>
              <a:ext uri="{FF2B5EF4-FFF2-40B4-BE49-F238E27FC236}">
                <a16:creationId xmlns:a16="http://schemas.microsoft.com/office/drawing/2014/main" id="{B10EDD71-5445-42D9-86B8-C75F269DF42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797415" y="2268356"/>
            <a:ext cx="647700" cy="952500"/>
          </a:xfrm>
          <a:prstGeom prst="rect">
            <a:avLst/>
          </a:prstGeom>
        </p:spPr>
      </p:pic>
      <p:sp>
        <p:nvSpPr>
          <p:cNvPr id="12" name="Rectangle 11">
            <a:extLst>
              <a:ext uri="{FF2B5EF4-FFF2-40B4-BE49-F238E27FC236}">
                <a16:creationId xmlns:a16="http://schemas.microsoft.com/office/drawing/2014/main" id="{A47C3898-5737-4920-B415-8FA5431B09FB}"/>
              </a:ext>
            </a:extLst>
          </p:cNvPr>
          <p:cNvSpPr/>
          <p:nvPr/>
        </p:nvSpPr>
        <p:spPr>
          <a:xfrm>
            <a:off x="11327635" y="886410"/>
            <a:ext cx="450980" cy="1446245"/>
          </a:xfrm>
          <a:prstGeom prst="rect">
            <a:avLst/>
          </a:prstGeom>
          <a:solidFill>
            <a:schemeClr val="accent2"/>
          </a:solidFill>
          <a:ln w="381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err="1">
                <a:solidFill>
                  <a:schemeClr val="tx1"/>
                </a:solidFill>
              </a:rPr>
              <a:t>Pey</a:t>
            </a:r>
            <a:endParaRPr lang="en-CA" sz="2800" b="1" dirty="0">
              <a:solidFill>
                <a:schemeClr val="tx1"/>
              </a:solidFill>
            </a:endParaRPr>
          </a:p>
        </p:txBody>
      </p:sp>
      <p:sp>
        <p:nvSpPr>
          <p:cNvPr id="13" name="Rectangle 12">
            <a:extLst>
              <a:ext uri="{FF2B5EF4-FFF2-40B4-BE49-F238E27FC236}">
                <a16:creationId xmlns:a16="http://schemas.microsoft.com/office/drawing/2014/main" id="{3125030F-7EA4-4B45-839F-7B13182FDA8F}"/>
              </a:ext>
            </a:extLst>
          </p:cNvPr>
          <p:cNvSpPr/>
          <p:nvPr/>
        </p:nvSpPr>
        <p:spPr>
          <a:xfrm>
            <a:off x="10573576" y="886410"/>
            <a:ext cx="450980" cy="1446245"/>
          </a:xfrm>
          <a:prstGeom prst="rect">
            <a:avLst/>
          </a:prstGeom>
          <a:solidFill>
            <a:schemeClr val="accent2"/>
          </a:solidFill>
          <a:ln w="381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Tav</a:t>
            </a:r>
          </a:p>
        </p:txBody>
      </p:sp>
      <p:sp>
        <p:nvSpPr>
          <p:cNvPr id="14" name="Rectangle 13">
            <a:extLst>
              <a:ext uri="{FF2B5EF4-FFF2-40B4-BE49-F238E27FC236}">
                <a16:creationId xmlns:a16="http://schemas.microsoft.com/office/drawing/2014/main" id="{11D0C9F8-5563-4B5B-9064-E8A79DEFB6D6}"/>
              </a:ext>
            </a:extLst>
          </p:cNvPr>
          <p:cNvSpPr/>
          <p:nvPr/>
        </p:nvSpPr>
        <p:spPr>
          <a:xfrm>
            <a:off x="9819517" y="568617"/>
            <a:ext cx="450980" cy="1764038"/>
          </a:xfrm>
          <a:prstGeom prst="rect">
            <a:avLst/>
          </a:prstGeom>
          <a:solidFill>
            <a:schemeClr val="accent2"/>
          </a:solidFill>
          <a:ln w="381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Chet</a:t>
            </a:r>
          </a:p>
        </p:txBody>
      </p:sp>
      <p:sp>
        <p:nvSpPr>
          <p:cNvPr id="16" name="Rectangle 15">
            <a:extLst>
              <a:ext uri="{FF2B5EF4-FFF2-40B4-BE49-F238E27FC236}">
                <a16:creationId xmlns:a16="http://schemas.microsoft.com/office/drawing/2014/main" id="{F5B1CF59-D073-453F-918B-E10DCFCCFB45}"/>
              </a:ext>
            </a:extLst>
          </p:cNvPr>
          <p:cNvSpPr/>
          <p:nvPr/>
        </p:nvSpPr>
        <p:spPr>
          <a:xfrm>
            <a:off x="460561" y="2268356"/>
            <a:ext cx="8484521" cy="4453118"/>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ysClr val="windowText" lastClr="000000"/>
                </a:solidFill>
              </a:rPr>
              <a:t>Is it possible Abraham had chosen to place his posterity within the entrance of </a:t>
            </a:r>
            <a:r>
              <a:rPr lang="en-CA" sz="4000" b="1" u="sng" dirty="0">
                <a:solidFill>
                  <a:srgbClr val="0000FF"/>
                </a:solidFill>
              </a:rPr>
              <a:t>THE PORTAL</a:t>
            </a:r>
            <a:r>
              <a:rPr lang="en-CA" sz="4000" dirty="0">
                <a:solidFill>
                  <a:srgbClr val="0000FF"/>
                </a:solidFill>
              </a:rPr>
              <a:t> </a:t>
            </a:r>
            <a:r>
              <a:rPr lang="en-CA" sz="4000" dirty="0">
                <a:solidFill>
                  <a:sysClr val="windowText" lastClr="000000"/>
                </a:solidFill>
              </a:rPr>
              <a:t>of </a:t>
            </a:r>
            <a:r>
              <a:rPr lang="en-CA" sz="4000" dirty="0" err="1">
                <a:ln>
                  <a:solidFill>
                    <a:srgbClr val="7030A0"/>
                  </a:solidFill>
                </a:ln>
                <a:solidFill>
                  <a:srgbClr val="CC00FF"/>
                </a:solidFill>
                <a:effectLst>
                  <a:glow rad="127000">
                    <a:srgbClr val="FFFF00"/>
                  </a:glow>
                </a:effectLst>
                <a:latin typeface="Algerian" panose="04020705040A02060702" pitchFamily="82" charset="0"/>
              </a:rPr>
              <a:t>Tzadiqah</a:t>
            </a:r>
            <a:r>
              <a:rPr lang="en-CA" sz="4000" dirty="0">
                <a:ln>
                  <a:solidFill>
                    <a:srgbClr val="7030A0"/>
                  </a:solidFill>
                </a:ln>
                <a:solidFill>
                  <a:srgbClr val="CC00FF"/>
                </a:solidFill>
                <a:effectLst>
                  <a:glow rad="127000">
                    <a:srgbClr val="FFFF00"/>
                  </a:glow>
                </a:effectLst>
                <a:latin typeface="Algerian" panose="04020705040A02060702" pitchFamily="82" charset="0"/>
              </a:rPr>
              <a:t>?</a:t>
            </a:r>
            <a:br>
              <a:rPr lang="en-CA" sz="4000" dirty="0">
                <a:ln>
                  <a:solidFill>
                    <a:srgbClr val="7030A0"/>
                  </a:solidFill>
                </a:ln>
                <a:solidFill>
                  <a:srgbClr val="CC00FF"/>
                </a:solidFill>
                <a:effectLst>
                  <a:glow rad="127000">
                    <a:srgbClr val="FFFF00"/>
                  </a:glow>
                </a:effectLst>
                <a:latin typeface="Algerian" panose="04020705040A02060702" pitchFamily="82" charset="0"/>
              </a:rPr>
            </a:br>
            <a:r>
              <a:rPr lang="en-CA" sz="4000" dirty="0">
                <a:solidFill>
                  <a:sysClr val="windowText" lastClr="000000"/>
                </a:solidFill>
              </a:rPr>
              <a:t>   </a:t>
            </a:r>
            <a:br>
              <a:rPr lang="en-CA" sz="4000" dirty="0">
                <a:solidFill>
                  <a:sysClr val="windowText" lastClr="000000"/>
                </a:solidFill>
              </a:rPr>
            </a:br>
            <a:r>
              <a:rPr lang="en-CA" sz="4000" dirty="0">
                <a:solidFill>
                  <a:sysClr val="windowText" lastClr="000000"/>
                </a:solidFill>
              </a:rPr>
              <a:t>A </a:t>
            </a:r>
            <a:r>
              <a:rPr lang="en-CA" sz="4000" b="1" dirty="0">
                <a:solidFill>
                  <a:srgbClr val="0000FF"/>
                </a:solidFill>
              </a:rPr>
              <a:t>LIFE</a:t>
            </a:r>
            <a:r>
              <a:rPr lang="en-CA" sz="4000" dirty="0">
                <a:solidFill>
                  <a:sysClr val="windowText" lastClr="000000"/>
                </a:solidFill>
              </a:rPr>
              <a:t> for eternity, encased within the </a:t>
            </a:r>
            <a:r>
              <a:rPr lang="en-CA" sz="4000" b="1" dirty="0" err="1">
                <a:solidFill>
                  <a:srgbClr val="0000FF"/>
                </a:solidFill>
              </a:rPr>
              <a:t>MelkiTzedek</a:t>
            </a:r>
            <a:r>
              <a:rPr lang="en-CA" sz="4000" b="1" dirty="0">
                <a:solidFill>
                  <a:srgbClr val="0000FF"/>
                </a:solidFill>
              </a:rPr>
              <a:t> Administration </a:t>
            </a:r>
            <a:br>
              <a:rPr lang="en-CA" sz="4000" b="1" dirty="0">
                <a:solidFill>
                  <a:srgbClr val="0000FF"/>
                </a:solidFill>
              </a:rPr>
            </a:br>
            <a:r>
              <a:rPr lang="en-CA" sz="4000" dirty="0">
                <a:solidFill>
                  <a:sysClr val="windowText" lastClr="000000"/>
                </a:solidFill>
              </a:rPr>
              <a:t>with </a:t>
            </a:r>
            <a:r>
              <a:rPr lang="en-CA" sz="4800" b="1" dirty="0">
                <a:solidFill>
                  <a:srgbClr val="0000FF"/>
                </a:solidFill>
                <a:effectLst>
                  <a:glow rad="50800">
                    <a:srgbClr val="FFFF00"/>
                  </a:glow>
                  <a:outerShdw blurRad="50800" dist="50800" dir="5400000" sx="105000" sy="105000" algn="ctr" rotWithShape="0">
                    <a:srgbClr val="7030A0"/>
                  </a:outerShdw>
                </a:effectLst>
                <a:latin typeface="Algerian" panose="04020705040A02060702" pitchFamily="82" charset="0"/>
              </a:rPr>
              <a:t>Elohim?</a:t>
            </a:r>
          </a:p>
        </p:txBody>
      </p:sp>
      <p:sp>
        <p:nvSpPr>
          <p:cNvPr id="17" name="Rectangle 16">
            <a:extLst>
              <a:ext uri="{FF2B5EF4-FFF2-40B4-BE49-F238E27FC236}">
                <a16:creationId xmlns:a16="http://schemas.microsoft.com/office/drawing/2014/main" id="{5EB9C6E6-DB5F-48B2-9ECB-011917F3CA59}"/>
              </a:ext>
            </a:extLst>
          </p:cNvPr>
          <p:cNvSpPr/>
          <p:nvPr/>
        </p:nvSpPr>
        <p:spPr>
          <a:xfrm>
            <a:off x="460560" y="369000"/>
            <a:ext cx="8484521" cy="1764038"/>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NOTE: The </a:t>
            </a:r>
            <a:r>
              <a:rPr lang="en-CA" dirty="0">
                <a:solidFill>
                  <a:schemeClr val="tx1"/>
                </a:solidFill>
              </a:rPr>
              <a:t>  </a:t>
            </a:r>
            <a:r>
              <a:rPr lang="en-CA" sz="4800" b="1" dirty="0">
                <a:solidFill>
                  <a:srgbClr val="0000FF"/>
                </a:solidFill>
                <a:effectLst>
                  <a:glow rad="50800">
                    <a:srgbClr val="FFFF00"/>
                  </a:glow>
                  <a:outerShdw blurRad="50800" dist="50800" dir="5400000" sx="105000" sy="105000" algn="ctr" rotWithShape="0">
                    <a:srgbClr val="7030A0"/>
                  </a:outerShdw>
                </a:effectLst>
                <a:latin typeface="Algerian" panose="04020705040A02060702" pitchFamily="82" charset="0"/>
              </a:rPr>
              <a:t>Chet </a:t>
            </a:r>
            <a:r>
              <a:rPr lang="en-CA" sz="2800" dirty="0">
                <a:solidFill>
                  <a:schemeClr val="tx1"/>
                </a:solidFill>
              </a:rPr>
              <a:t>letter is in the form of a </a:t>
            </a:r>
            <a:r>
              <a:rPr lang="en-CA" sz="2800" b="1" u="sng" dirty="0">
                <a:solidFill>
                  <a:srgbClr val="C00000"/>
                </a:solidFill>
              </a:rPr>
              <a:t>ladder</a:t>
            </a:r>
            <a:r>
              <a:rPr lang="en-CA" sz="2800" dirty="0">
                <a:solidFill>
                  <a:schemeClr val="tx1"/>
                </a:solidFill>
              </a:rPr>
              <a:t> which suggests an </a:t>
            </a:r>
            <a:r>
              <a:rPr lang="en-CA" sz="2800" b="1" u="sng" dirty="0">
                <a:solidFill>
                  <a:schemeClr val="tx1"/>
                </a:solidFill>
              </a:rPr>
              <a:t>o</a:t>
            </a:r>
            <a:r>
              <a:rPr lang="en-CA" sz="2800" b="1" dirty="0">
                <a:solidFill>
                  <a:schemeClr val="tx1"/>
                </a:solidFill>
              </a:rPr>
              <a:t>p</a:t>
            </a:r>
            <a:r>
              <a:rPr lang="en-CA" sz="2800" b="1" u="sng" dirty="0">
                <a:solidFill>
                  <a:schemeClr val="tx1"/>
                </a:solidFill>
              </a:rPr>
              <a:t>tion</a:t>
            </a:r>
            <a:r>
              <a:rPr lang="en-CA" sz="2800" dirty="0">
                <a:solidFill>
                  <a:schemeClr val="tx1"/>
                </a:solidFill>
              </a:rPr>
              <a:t> for an - </a:t>
            </a:r>
            <a:r>
              <a:rPr lang="en-CA" sz="2800" b="1" u="sng" dirty="0">
                <a:solidFill>
                  <a:srgbClr val="C00000"/>
                </a:solidFill>
              </a:rPr>
              <a:t>elevation</a:t>
            </a:r>
            <a:r>
              <a:rPr lang="en-CA" sz="2800" b="1" dirty="0">
                <a:solidFill>
                  <a:srgbClr val="C00000"/>
                </a:solidFill>
              </a:rPr>
              <a:t> p</a:t>
            </a:r>
            <a:r>
              <a:rPr lang="en-CA" sz="2800" b="1" u="sng" dirty="0">
                <a:solidFill>
                  <a:srgbClr val="C00000"/>
                </a:solidFill>
              </a:rPr>
              <a:t>rocess</a:t>
            </a:r>
            <a:r>
              <a:rPr lang="en-CA" sz="2800" b="1" dirty="0">
                <a:solidFill>
                  <a:srgbClr val="C00000"/>
                </a:solidFill>
              </a:rPr>
              <a:t>. </a:t>
            </a:r>
            <a:endParaRPr lang="en-CA" sz="2800" b="1" dirty="0">
              <a:solidFill>
                <a:srgbClr val="C00000"/>
              </a:solidFill>
              <a:effectLst>
                <a:glow rad="50800">
                  <a:srgbClr val="FFFF00"/>
                </a:glow>
                <a:outerShdw blurRad="50800" dist="50800" dir="5400000" sx="105000" sy="105000" algn="ctr" rotWithShape="0">
                  <a:srgbClr val="7030A0"/>
                </a:outerShdw>
              </a:effectLst>
              <a:latin typeface="Algerian" panose="04020705040A02060702" pitchFamily="82" charset="0"/>
            </a:endParaRPr>
          </a:p>
        </p:txBody>
      </p:sp>
      <p:sp>
        <p:nvSpPr>
          <p:cNvPr id="2" name="Rectangle 1">
            <a:extLst>
              <a:ext uri="{FF2B5EF4-FFF2-40B4-BE49-F238E27FC236}">
                <a16:creationId xmlns:a16="http://schemas.microsoft.com/office/drawing/2014/main" id="{0FC276C6-185A-4DBA-BC1E-A7F98EE49C34}"/>
              </a:ext>
            </a:extLst>
          </p:cNvPr>
          <p:cNvSpPr/>
          <p:nvPr/>
        </p:nvSpPr>
        <p:spPr>
          <a:xfrm>
            <a:off x="4909352" y="4116624"/>
            <a:ext cx="3302492" cy="672546"/>
          </a:xfrm>
          <a:prstGeom prst="rect">
            <a:avLst/>
          </a:prstGeom>
          <a:solidFill>
            <a:srgbClr val="FF5050"/>
          </a:solidFill>
          <a:ln w="28575">
            <a:solidFill>
              <a:srgbClr val="0000FF"/>
            </a:solidFill>
          </a:ln>
          <a:scene3d>
            <a:camera prst="orthographicFront"/>
            <a:lightRig rig="threePt" dir="t"/>
          </a:scene3d>
          <a:sp3d>
            <a:bevelT w="107950" h="889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CC00FF"/>
                  </a:solidFill>
                </a:ln>
                <a:effectLst>
                  <a:glow rad="63500">
                    <a:srgbClr val="00FF99"/>
                  </a:glow>
                  <a:outerShdw blurRad="50800" dist="50800" dir="5400000" sx="102000" sy="102000" algn="ctr" rotWithShape="0">
                    <a:srgbClr val="00B050"/>
                  </a:outerShdw>
                </a:effectLst>
              </a:rPr>
              <a:t>Righteousness</a:t>
            </a:r>
          </a:p>
        </p:txBody>
      </p:sp>
    </p:spTree>
    <p:extLst>
      <p:ext uri="{BB962C8B-B14F-4D97-AF65-F5344CB8AC3E}">
        <p14:creationId xmlns:p14="http://schemas.microsoft.com/office/powerpoint/2010/main" val="159805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875"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875"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875" accel="50000" fill="hold">
                                          <p:stCondLst>
                                            <p:cond delay="875"/>
                                          </p:stCondLst>
                                        </p:cTn>
                                        <p:tgtEl>
                                          <p:spTgt spid="17"/>
                                        </p:tgtEl>
                                        <p:attrNameLst>
                                          <p:attrName>ppt_w</p:attrName>
                                        </p:attrNameLst>
                                      </p:cBhvr>
                                      <p:tavLst>
                                        <p:tav tm="0">
                                          <p:val>
                                            <p:strVal val="#ppt_w*.05"/>
                                          </p:val>
                                        </p:tav>
                                        <p:tav tm="100000">
                                          <p:val>
                                            <p:strVal val="#ppt_w"/>
                                          </p:val>
                                        </p:tav>
                                      </p:tavLst>
                                    </p:anim>
                                    <p:anim calcmode="lin" valueType="num">
                                      <p:cBhvr>
                                        <p:cTn id="10" dur="1750" fill="hold"/>
                                        <p:tgtEl>
                                          <p:spTgt spid="17"/>
                                        </p:tgtEl>
                                        <p:attrNameLst>
                                          <p:attrName>ppt_h</p:attrName>
                                        </p:attrNameLst>
                                      </p:cBhvr>
                                      <p:tavLst>
                                        <p:tav tm="0">
                                          <p:val>
                                            <p:strVal val="#ppt_h"/>
                                          </p:val>
                                        </p:tav>
                                        <p:tav tm="100000">
                                          <p:val>
                                            <p:strVal val="#ppt_h"/>
                                          </p:val>
                                        </p:tav>
                                      </p:tavLst>
                                    </p:anim>
                                    <p:anim calcmode="lin" valueType="num">
                                      <p:cBhvr>
                                        <p:cTn id="11" dur="875"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875"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875" accel="50000" fill="hold">
                                          <p:stCondLst>
                                            <p:cond delay="875"/>
                                          </p:stCondLst>
                                        </p:cTn>
                                        <p:tgtEl>
                                          <p:spTgt spid="17"/>
                                        </p:tgtEl>
                                        <p:attrNameLst>
                                          <p:attrName>ppt_y</p:attrName>
                                        </p:attrNameLst>
                                      </p:cBhvr>
                                      <p:tavLst>
                                        <p:tav tm="0">
                                          <p:val>
                                            <p:strVal val="#ppt_y+.1"/>
                                          </p:val>
                                        </p:tav>
                                        <p:tav tm="100000">
                                          <p:val>
                                            <p:strVal val="#ppt_y"/>
                                          </p:val>
                                        </p:tav>
                                      </p:tavLst>
                                    </p:anim>
                                    <p:animEffect transition="in" filter="fade">
                                      <p:cBhvr>
                                        <p:cTn id="14" dur="1750" decel="50000">
                                          <p:stCondLst>
                                            <p:cond delay="0"/>
                                          </p:stCondLst>
                                        </p:cTn>
                                        <p:tgtEl>
                                          <p:spTgt spid="17"/>
                                        </p:tgtEl>
                                      </p:cBhvr>
                                    </p:animEffect>
                                  </p:childTnLst>
                                </p:cTn>
                              </p:par>
                            </p:childTnLst>
                          </p:cTn>
                        </p:par>
                        <p:par>
                          <p:cTn id="15" fill="hold">
                            <p:stCondLst>
                              <p:cond delay="1750"/>
                            </p:stCondLst>
                            <p:childTnLst>
                              <p:par>
                                <p:cTn id="16" presetID="47"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8" presetClass="emph" presetSubtype="0" fill="hold" nodeType="afterEffect">
                                  <p:stCondLst>
                                    <p:cond delay="0"/>
                                  </p:stCondLst>
                                  <p:childTnLst>
                                    <p:animRot by="21600000">
                                      <p:cBhvr>
                                        <p:cTn id="28" dur="2000" fill="hold"/>
                                        <p:tgtEl>
                                          <p:spTgt spid="11"/>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style.rotation</p:attrName>
                                        </p:attrNameLst>
                                      </p:cBhvr>
                                      <p:tavLst>
                                        <p:tav tm="0">
                                          <p:val>
                                            <p:fltVal val="90"/>
                                          </p:val>
                                        </p:tav>
                                        <p:tav tm="100000">
                                          <p:val>
                                            <p:fltVal val="0"/>
                                          </p:val>
                                        </p:tav>
                                      </p:tavLst>
                                    </p:anim>
                                    <p:animEffect transition="in" filter="fade">
                                      <p:cBhvr>
                                        <p:cTn id="36" dur="1000"/>
                                        <p:tgtEl>
                                          <p:spTgt spid="16"/>
                                        </p:tgtEl>
                                      </p:cBhvr>
                                    </p:animEffect>
                                  </p:childTnLst>
                                </p:cTn>
                              </p:par>
                              <p:par>
                                <p:cTn id="37" presetID="43"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700"/>
                                        <p:tgtEl>
                                          <p:spTgt spid="2"/>
                                        </p:tgtEl>
                                      </p:cBhvr>
                                    </p:animEffect>
                                    <p:anim calcmode="lin" valueType="num">
                                      <p:cBhvr>
                                        <p:cTn id="40" dur="2800" fill="hold"/>
                                        <p:tgtEl>
                                          <p:spTgt spid="2"/>
                                        </p:tgtEl>
                                        <p:attrNameLst>
                                          <p:attrName>ppt_x</p:attrName>
                                        </p:attrNameLst>
                                      </p:cBhvr>
                                      <p:tavLst>
                                        <p:tav tm="0">
                                          <p:val>
                                            <p:strVal val="#ppt_x"/>
                                          </p:val>
                                        </p:tav>
                                        <p:tav tm="100000">
                                          <p:val>
                                            <p:strVal val="#ppt_x"/>
                                          </p:val>
                                        </p:tav>
                                      </p:tavLst>
                                    </p:anim>
                                    <p:anim calcmode="lin" valueType="num">
                                      <p:cBhvr>
                                        <p:cTn id="41" dur="2800" fill="hold"/>
                                        <p:tgtEl>
                                          <p:spTgt spid="2"/>
                                        </p:tgtEl>
                                        <p:attrNameLst>
                                          <p:attrName>ppt_y</p:attrName>
                                        </p:attrNameLst>
                                      </p:cBhvr>
                                      <p:tavLst>
                                        <p:tav tm="0">
                                          <p:val>
                                            <p:strVal val="#ppt_y+0.31"/>
                                          </p:val>
                                        </p:tav>
                                        <p:tav tm="100000">
                                          <p:val>
                                            <p:strVal val="#ppt_y+0.31"/>
                                          </p:val>
                                        </p:tav>
                                      </p:tavLst>
                                    </p:anim>
                                    <p:anim calcmode="lin" valueType="num">
                                      <p:cBhvr>
                                        <p:cTn id="42" dur="4200" decel="50000" fill="hold">
                                          <p:stCondLst>
                                            <p:cond delay="28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4200" decel="50000" fill="hold">
                                          <p:stCondLst>
                                            <p:cond delay="28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alpha val="31000"/>
          </a:srgb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060E2C-87EE-4704-B264-053F09AC4A87}"/>
              </a:ext>
            </a:extLst>
          </p:cNvPr>
          <p:cNvSpPr>
            <a:spLocks noGrp="1"/>
          </p:cNvSpPr>
          <p:nvPr>
            <p:ph type="sldNum" sz="quarter" idx="12"/>
          </p:nvPr>
        </p:nvSpPr>
        <p:spPr>
          <a:xfrm>
            <a:off x="9448800" y="6538912"/>
            <a:ext cx="2743200" cy="365125"/>
          </a:xfrm>
        </p:spPr>
        <p:txBody>
          <a:bodyPr/>
          <a:lstStyle/>
          <a:p>
            <a:fld id="{45C2D28F-54A5-4CFF-A832-B99C2F1CE910}" type="slidenum">
              <a:rPr lang="en-CA" smtClean="0"/>
              <a:t>12</a:t>
            </a:fld>
            <a:endParaRPr lang="en-CA"/>
          </a:p>
        </p:txBody>
      </p:sp>
      <p:grpSp>
        <p:nvGrpSpPr>
          <p:cNvPr id="15" name="Group 14">
            <a:extLst>
              <a:ext uri="{FF2B5EF4-FFF2-40B4-BE49-F238E27FC236}">
                <a16:creationId xmlns:a16="http://schemas.microsoft.com/office/drawing/2014/main" id="{A952C357-6C15-4B33-8EB1-00E9F65D2131}"/>
              </a:ext>
            </a:extLst>
          </p:cNvPr>
          <p:cNvGrpSpPr/>
          <p:nvPr/>
        </p:nvGrpSpPr>
        <p:grpSpPr>
          <a:xfrm>
            <a:off x="9278457" y="3360815"/>
            <a:ext cx="2575249" cy="3114632"/>
            <a:chOff x="9278457" y="2661018"/>
            <a:chExt cx="2575249" cy="3114632"/>
          </a:xfrm>
        </p:grpSpPr>
        <p:pic>
          <p:nvPicPr>
            <p:cNvPr id="6" name="Picture 5">
              <a:extLst>
                <a:ext uri="{FF2B5EF4-FFF2-40B4-BE49-F238E27FC236}">
                  <a16:creationId xmlns:a16="http://schemas.microsoft.com/office/drawing/2014/main" id="{0D206F69-E668-45A2-A38B-D8316A77DC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448800" y="2661018"/>
              <a:ext cx="2234565" cy="2542706"/>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59BC300-1D4D-4A96-87ED-BA5647CF42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78457" y="5085183"/>
              <a:ext cx="2575249" cy="690467"/>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grpSp>
      <p:pic>
        <p:nvPicPr>
          <p:cNvPr id="3" name="Picture 2">
            <a:extLst>
              <a:ext uri="{FF2B5EF4-FFF2-40B4-BE49-F238E27FC236}">
                <a16:creationId xmlns:a16="http://schemas.microsoft.com/office/drawing/2014/main" id="{5BEA3E07-9FDB-4465-AC4D-3D2302E19D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11865" y="2219332"/>
            <a:ext cx="571500" cy="952500"/>
          </a:xfrm>
          <a:prstGeom prst="rect">
            <a:avLst/>
          </a:prstGeom>
        </p:spPr>
      </p:pic>
      <p:pic>
        <p:nvPicPr>
          <p:cNvPr id="8" name="Picture 7">
            <a:extLst>
              <a:ext uri="{FF2B5EF4-FFF2-40B4-BE49-F238E27FC236}">
                <a16:creationId xmlns:a16="http://schemas.microsoft.com/office/drawing/2014/main" id="{055AE005-40DB-4C55-973C-6FB24B56402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368915" y="2332655"/>
            <a:ext cx="742950" cy="952500"/>
          </a:xfrm>
          <a:prstGeom prst="rect">
            <a:avLst/>
          </a:prstGeom>
        </p:spPr>
      </p:pic>
      <p:pic>
        <p:nvPicPr>
          <p:cNvPr id="11" name="Picture 10">
            <a:extLst>
              <a:ext uri="{FF2B5EF4-FFF2-40B4-BE49-F238E27FC236}">
                <a16:creationId xmlns:a16="http://schemas.microsoft.com/office/drawing/2014/main" id="{B10EDD71-5445-42D9-86B8-C75F269DF42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797415" y="2268356"/>
            <a:ext cx="647700" cy="952500"/>
          </a:xfrm>
          <a:prstGeom prst="rect">
            <a:avLst/>
          </a:prstGeom>
        </p:spPr>
      </p:pic>
      <p:sp>
        <p:nvSpPr>
          <p:cNvPr id="12" name="Rectangle 11">
            <a:extLst>
              <a:ext uri="{FF2B5EF4-FFF2-40B4-BE49-F238E27FC236}">
                <a16:creationId xmlns:a16="http://schemas.microsoft.com/office/drawing/2014/main" id="{A47C3898-5737-4920-B415-8FA5431B09FB}"/>
              </a:ext>
            </a:extLst>
          </p:cNvPr>
          <p:cNvSpPr/>
          <p:nvPr/>
        </p:nvSpPr>
        <p:spPr>
          <a:xfrm>
            <a:off x="11327635" y="886410"/>
            <a:ext cx="450980" cy="1446245"/>
          </a:xfrm>
          <a:prstGeom prst="rect">
            <a:avLst/>
          </a:prstGeom>
          <a:solidFill>
            <a:schemeClr val="accent2"/>
          </a:solidFill>
          <a:ln w="381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err="1">
                <a:solidFill>
                  <a:schemeClr val="tx1"/>
                </a:solidFill>
              </a:rPr>
              <a:t>Pey</a:t>
            </a:r>
            <a:endParaRPr lang="en-CA" sz="2800" b="1" dirty="0">
              <a:solidFill>
                <a:schemeClr val="tx1"/>
              </a:solidFill>
            </a:endParaRPr>
          </a:p>
        </p:txBody>
      </p:sp>
      <p:sp>
        <p:nvSpPr>
          <p:cNvPr id="13" name="Rectangle 12">
            <a:extLst>
              <a:ext uri="{FF2B5EF4-FFF2-40B4-BE49-F238E27FC236}">
                <a16:creationId xmlns:a16="http://schemas.microsoft.com/office/drawing/2014/main" id="{3125030F-7EA4-4B45-839F-7B13182FDA8F}"/>
              </a:ext>
            </a:extLst>
          </p:cNvPr>
          <p:cNvSpPr/>
          <p:nvPr/>
        </p:nvSpPr>
        <p:spPr>
          <a:xfrm>
            <a:off x="10573576" y="886410"/>
            <a:ext cx="450980" cy="1446245"/>
          </a:xfrm>
          <a:prstGeom prst="rect">
            <a:avLst/>
          </a:prstGeom>
          <a:solidFill>
            <a:schemeClr val="accent2"/>
          </a:solidFill>
          <a:ln w="381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Tav</a:t>
            </a:r>
          </a:p>
        </p:txBody>
      </p:sp>
      <p:sp>
        <p:nvSpPr>
          <p:cNvPr id="14" name="Rectangle 13">
            <a:extLst>
              <a:ext uri="{FF2B5EF4-FFF2-40B4-BE49-F238E27FC236}">
                <a16:creationId xmlns:a16="http://schemas.microsoft.com/office/drawing/2014/main" id="{11D0C9F8-5563-4B5B-9064-E8A79DEFB6D6}"/>
              </a:ext>
            </a:extLst>
          </p:cNvPr>
          <p:cNvSpPr/>
          <p:nvPr/>
        </p:nvSpPr>
        <p:spPr>
          <a:xfrm>
            <a:off x="9819517" y="568617"/>
            <a:ext cx="450980" cy="1764038"/>
          </a:xfrm>
          <a:prstGeom prst="rect">
            <a:avLst/>
          </a:prstGeom>
          <a:solidFill>
            <a:schemeClr val="accent2"/>
          </a:solidFill>
          <a:ln w="381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Chet</a:t>
            </a:r>
          </a:p>
        </p:txBody>
      </p:sp>
      <p:sp>
        <p:nvSpPr>
          <p:cNvPr id="16" name="Rectangle 15">
            <a:extLst>
              <a:ext uri="{FF2B5EF4-FFF2-40B4-BE49-F238E27FC236}">
                <a16:creationId xmlns:a16="http://schemas.microsoft.com/office/drawing/2014/main" id="{F5B1CF59-D073-453F-918B-E10DCFCCFB45}"/>
              </a:ext>
            </a:extLst>
          </p:cNvPr>
          <p:cNvSpPr/>
          <p:nvPr/>
        </p:nvSpPr>
        <p:spPr>
          <a:xfrm>
            <a:off x="242596" y="270588"/>
            <a:ext cx="8820091" cy="6372807"/>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ysClr val="windowText" lastClr="000000"/>
                </a:solidFill>
              </a:rPr>
              <a:t>Look closer at the </a:t>
            </a:r>
            <a:r>
              <a:rPr lang="en-CA" sz="2800" u="sng" dirty="0">
                <a:solidFill>
                  <a:sysClr val="windowText" lastClr="000000"/>
                </a:solidFill>
              </a:rPr>
              <a:t>Paleo</a:t>
            </a:r>
            <a:r>
              <a:rPr lang="en-CA" sz="2800" dirty="0">
                <a:solidFill>
                  <a:sysClr val="windowText" lastClr="000000"/>
                </a:solidFill>
              </a:rPr>
              <a:t> </a:t>
            </a:r>
            <a:r>
              <a:rPr lang="en-CA" sz="2800" dirty="0">
                <a:ln>
                  <a:solidFill>
                    <a:srgbClr val="0000FF"/>
                  </a:solidFill>
                </a:ln>
                <a:solidFill>
                  <a:srgbClr val="C7A1E3"/>
                </a:solidFill>
                <a:latin typeface="Arial Black" panose="020B0A04020102020204" pitchFamily="34" charset="0"/>
              </a:rPr>
              <a:t>Chet</a:t>
            </a:r>
            <a:r>
              <a:rPr lang="en-CA" sz="2800" dirty="0">
                <a:solidFill>
                  <a:sysClr val="windowText" lastClr="000000"/>
                </a:solidFill>
              </a:rPr>
              <a:t> letter.  </a:t>
            </a:r>
            <a:br>
              <a:rPr lang="en-CA" sz="2800" dirty="0">
                <a:solidFill>
                  <a:sysClr val="windowText" lastClr="000000"/>
                </a:solidFill>
              </a:rPr>
            </a:br>
            <a:r>
              <a:rPr lang="en-CA" sz="2800" dirty="0">
                <a:solidFill>
                  <a:sysClr val="windowText" lastClr="000000"/>
                </a:solidFill>
              </a:rPr>
              <a:t>Being the </a:t>
            </a:r>
            <a:r>
              <a:rPr lang="en-CA" sz="2800" u="sng" dirty="0">
                <a:solidFill>
                  <a:sysClr val="windowText" lastClr="000000"/>
                </a:solidFill>
              </a:rPr>
              <a:t>ei</a:t>
            </a:r>
            <a:r>
              <a:rPr lang="en-CA" sz="2800" dirty="0">
                <a:solidFill>
                  <a:sysClr val="windowText" lastClr="000000"/>
                </a:solidFill>
              </a:rPr>
              <a:t>g</a:t>
            </a:r>
            <a:r>
              <a:rPr lang="en-CA" sz="2800" u="sng" dirty="0">
                <a:solidFill>
                  <a:sysClr val="windowText" lastClr="000000"/>
                </a:solidFill>
              </a:rPr>
              <a:t>hth</a:t>
            </a:r>
            <a:r>
              <a:rPr lang="en-CA" sz="2800" dirty="0">
                <a:solidFill>
                  <a:sysClr val="windowText" lastClr="000000"/>
                </a:solidFill>
              </a:rPr>
              <a:t> Hebrew letter, it contains the number </a:t>
            </a:r>
            <a:br>
              <a:rPr lang="en-CA" sz="2800" dirty="0">
                <a:solidFill>
                  <a:sysClr val="windowText" lastClr="000000"/>
                </a:solidFill>
              </a:rPr>
            </a:br>
            <a:r>
              <a:rPr lang="en-CA" sz="2800" dirty="0">
                <a:solidFill>
                  <a:sysClr val="windowText" lastClr="000000"/>
                </a:solidFill>
              </a:rPr>
              <a:t>8 in numerical value!</a:t>
            </a:r>
            <a:br>
              <a:rPr lang="en-CA" sz="2800" dirty="0">
                <a:solidFill>
                  <a:sysClr val="windowText" lastClr="000000"/>
                </a:solidFill>
              </a:rPr>
            </a:br>
            <a:r>
              <a:rPr lang="en-CA" sz="2800" b="1" dirty="0">
                <a:ln>
                  <a:solidFill>
                    <a:srgbClr val="0000FF"/>
                  </a:solidFill>
                </a:ln>
                <a:solidFill>
                  <a:srgbClr val="C7A1E3"/>
                </a:solidFill>
              </a:rPr>
              <a:t>#8 </a:t>
            </a:r>
            <a:r>
              <a:rPr lang="en-CA" sz="2800" dirty="0">
                <a:solidFill>
                  <a:sysClr val="windowText" lastClr="000000"/>
                </a:solidFill>
              </a:rPr>
              <a:t>Contains the </a:t>
            </a:r>
            <a:r>
              <a:rPr lang="en-CA" sz="2800" b="1" dirty="0">
                <a:solidFill>
                  <a:sysClr val="windowText" lastClr="000000"/>
                </a:solidFill>
              </a:rPr>
              <a:t>prophetic</a:t>
            </a:r>
            <a:r>
              <a:rPr lang="en-CA" sz="2800" dirty="0">
                <a:solidFill>
                  <a:sysClr val="windowText" lastClr="000000"/>
                </a:solidFill>
              </a:rPr>
              <a:t> understanding of </a:t>
            </a:r>
            <a:br>
              <a:rPr lang="en-CA" sz="2800" dirty="0">
                <a:solidFill>
                  <a:sysClr val="windowText" lastClr="000000"/>
                </a:solidFill>
              </a:rPr>
            </a:br>
            <a:r>
              <a:rPr lang="en-CA" sz="2800" b="1" dirty="0">
                <a:ln>
                  <a:solidFill>
                    <a:srgbClr val="0000FF"/>
                  </a:solidFill>
                </a:ln>
                <a:solidFill>
                  <a:srgbClr val="C7A1E3"/>
                </a:solidFill>
              </a:rPr>
              <a:t>NEW BEGINNINGS.</a:t>
            </a:r>
            <a:r>
              <a:rPr lang="en-CA" sz="2800" dirty="0">
                <a:solidFill>
                  <a:sysClr val="windowText" lastClr="000000"/>
                </a:solidFill>
              </a:rPr>
              <a:t> </a:t>
            </a:r>
          </a:p>
          <a:p>
            <a:pPr algn="ctr"/>
            <a:r>
              <a:rPr lang="en-CA" sz="2800" b="1" dirty="0">
                <a:ln>
                  <a:solidFill>
                    <a:srgbClr val="0000FF"/>
                  </a:solidFill>
                </a:ln>
                <a:solidFill>
                  <a:srgbClr val="C7A1E3"/>
                </a:solidFill>
              </a:rPr>
              <a:t>Chet</a:t>
            </a:r>
            <a:r>
              <a:rPr lang="en-CA" sz="2800" dirty="0">
                <a:solidFill>
                  <a:sysClr val="windowText" lastClr="000000"/>
                </a:solidFill>
              </a:rPr>
              <a:t> is also in the form of a </a:t>
            </a:r>
            <a:r>
              <a:rPr lang="en-CA" sz="2800" b="1" dirty="0">
                <a:ln>
                  <a:solidFill>
                    <a:srgbClr val="FF0000"/>
                  </a:solidFill>
                </a:ln>
                <a:solidFill>
                  <a:srgbClr val="C7A1E3"/>
                </a:solidFill>
              </a:rPr>
              <a:t>ladder</a:t>
            </a:r>
            <a:r>
              <a:rPr lang="en-CA" sz="2800" dirty="0">
                <a:solidFill>
                  <a:sysClr val="windowText" lastClr="000000"/>
                </a:solidFill>
              </a:rPr>
              <a:t> (of types). </a:t>
            </a:r>
            <a:br>
              <a:rPr lang="en-CA" sz="2800" dirty="0">
                <a:solidFill>
                  <a:sysClr val="windowText" lastClr="000000"/>
                </a:solidFill>
              </a:rPr>
            </a:br>
            <a:r>
              <a:rPr lang="en-CA" sz="2800" dirty="0">
                <a:solidFill>
                  <a:sysClr val="windowText" lastClr="000000"/>
                </a:solidFill>
              </a:rPr>
              <a:t>A </a:t>
            </a:r>
            <a:r>
              <a:rPr lang="en-CA" sz="2800" b="1" dirty="0">
                <a:ln>
                  <a:solidFill>
                    <a:srgbClr val="FF0000"/>
                  </a:solidFill>
                </a:ln>
                <a:solidFill>
                  <a:srgbClr val="C7A1E3"/>
                </a:solidFill>
              </a:rPr>
              <a:t>ladder</a:t>
            </a:r>
            <a:r>
              <a:rPr lang="en-CA" sz="2800" dirty="0">
                <a:solidFill>
                  <a:sysClr val="windowText" lastClr="000000"/>
                </a:solidFill>
              </a:rPr>
              <a:t> reveals a position for opportunity to be </a:t>
            </a:r>
            <a:br>
              <a:rPr lang="en-CA" sz="2800" dirty="0">
                <a:solidFill>
                  <a:sysClr val="windowText" lastClr="000000"/>
                </a:solidFill>
              </a:rPr>
            </a:br>
            <a:r>
              <a:rPr lang="en-CA" sz="2800" dirty="0">
                <a:solidFill>
                  <a:sysClr val="windowText" lastClr="000000"/>
                </a:solidFill>
              </a:rPr>
              <a:t>– </a:t>
            </a:r>
            <a:r>
              <a:rPr lang="en-CA" sz="2800" b="1" u="sng" dirty="0">
                <a:solidFill>
                  <a:sysClr val="windowText" lastClr="000000"/>
                </a:solidFill>
              </a:rPr>
              <a:t>BY CHOICE</a:t>
            </a:r>
            <a:r>
              <a:rPr lang="en-CA" sz="2800" b="1" dirty="0">
                <a:solidFill>
                  <a:sysClr val="windowText" lastClr="000000"/>
                </a:solidFill>
              </a:rPr>
              <a:t> </a:t>
            </a:r>
            <a:r>
              <a:rPr lang="en-CA" sz="2800" dirty="0">
                <a:solidFill>
                  <a:sysClr val="windowText" lastClr="000000"/>
                </a:solidFill>
              </a:rPr>
              <a:t>– </a:t>
            </a:r>
            <a:r>
              <a:rPr lang="en-CA" sz="2800" b="1" u="sng" dirty="0">
                <a:solidFill>
                  <a:srgbClr val="CC00FF"/>
                </a:solidFill>
              </a:rPr>
              <a:t>elevated</a:t>
            </a:r>
            <a:r>
              <a:rPr lang="en-CA" sz="2800" b="1" dirty="0">
                <a:solidFill>
                  <a:srgbClr val="CC00FF"/>
                </a:solidFill>
              </a:rPr>
              <a:t>, both physical and spiritual.</a:t>
            </a:r>
            <a:r>
              <a:rPr lang="en-CA" sz="2800" dirty="0">
                <a:solidFill>
                  <a:sysClr val="windowText" lastClr="000000"/>
                </a:solidFill>
              </a:rPr>
              <a:t> </a:t>
            </a:r>
          </a:p>
          <a:p>
            <a:pPr algn="ctr"/>
            <a:r>
              <a:rPr lang="en-CA" sz="2800" dirty="0">
                <a:solidFill>
                  <a:sysClr val="windowText" lastClr="000000"/>
                </a:solidFill>
              </a:rPr>
              <a:t>If Abraham did not </a:t>
            </a:r>
            <a:r>
              <a:rPr lang="en-CA" sz="2800" b="1" u="sng" dirty="0">
                <a:solidFill>
                  <a:sysClr val="windowText" lastClr="000000"/>
                </a:solidFill>
              </a:rPr>
              <a:t>CHOOSE</a:t>
            </a:r>
            <a:r>
              <a:rPr lang="en-CA" sz="2800" dirty="0">
                <a:solidFill>
                  <a:sysClr val="windowText" lastClr="000000"/>
                </a:solidFill>
              </a:rPr>
              <a:t> to take the first and sequential steps </a:t>
            </a:r>
            <a:r>
              <a:rPr lang="en-CA" sz="2800" b="1" dirty="0">
                <a:ln>
                  <a:solidFill>
                    <a:srgbClr val="0000FF"/>
                  </a:solidFill>
                </a:ln>
                <a:solidFill>
                  <a:srgbClr val="FFFF00"/>
                </a:solidFill>
              </a:rPr>
              <a:t>{SHEMA}, </a:t>
            </a:r>
            <a:r>
              <a:rPr lang="en-CA" sz="2800" dirty="0">
                <a:solidFill>
                  <a:sysClr val="windowText" lastClr="000000"/>
                </a:solidFill>
              </a:rPr>
              <a:t>that ladder was ineffectual.</a:t>
            </a:r>
          </a:p>
          <a:p>
            <a:pPr algn="ctr"/>
            <a:r>
              <a:rPr lang="en-CA" sz="2800" dirty="0">
                <a:solidFill>
                  <a:sysClr val="windowText" lastClr="000000"/>
                </a:solidFill>
              </a:rPr>
              <a:t>Being positioned in a “portal” was not coincidence.   </a:t>
            </a:r>
            <a:br>
              <a:rPr lang="en-CA" sz="2800" dirty="0">
                <a:solidFill>
                  <a:sysClr val="windowText" lastClr="000000"/>
                </a:solidFill>
              </a:rPr>
            </a:br>
            <a:r>
              <a:rPr lang="en-CA" sz="2800" dirty="0">
                <a:solidFill>
                  <a:sysClr val="windowText" lastClr="000000"/>
                </a:solidFill>
              </a:rPr>
              <a:t>In terms of </a:t>
            </a:r>
            <a:r>
              <a:rPr lang="en-CA" sz="2800" b="1" dirty="0">
                <a:ln>
                  <a:solidFill>
                    <a:srgbClr val="0000FF"/>
                  </a:solidFill>
                </a:ln>
                <a:solidFill>
                  <a:srgbClr val="00CCFF"/>
                </a:solidFill>
              </a:rPr>
              <a:t>TIMING, </a:t>
            </a:r>
            <a:r>
              <a:rPr lang="en-CA" sz="2800" dirty="0">
                <a:solidFill>
                  <a:sysClr val="windowText" lastClr="000000"/>
                </a:solidFill>
              </a:rPr>
              <a:t>what singular 24 hour event enabled Abraham to attain this incredible circumstance?</a:t>
            </a:r>
            <a:br>
              <a:rPr lang="en-CA" sz="2800" dirty="0">
                <a:solidFill>
                  <a:sysClr val="windowText" lastClr="000000"/>
                </a:solidFill>
              </a:rPr>
            </a:br>
            <a:r>
              <a:rPr lang="en-CA" sz="2800" b="1" dirty="0">
                <a:solidFill>
                  <a:srgbClr val="FF0000"/>
                </a:solidFill>
              </a:rPr>
              <a:t>Again – what was really happening with Abraham?  </a:t>
            </a:r>
          </a:p>
        </p:txBody>
      </p:sp>
      <p:pic>
        <p:nvPicPr>
          <p:cNvPr id="17" name="Picture 16">
            <a:extLst>
              <a:ext uri="{FF2B5EF4-FFF2-40B4-BE49-F238E27FC236}">
                <a16:creationId xmlns:a16="http://schemas.microsoft.com/office/drawing/2014/main" id="{1C0AD915-4613-4172-8A9F-82CC365D18E5}"/>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354913" y="-66090"/>
            <a:ext cx="647700" cy="952500"/>
          </a:xfrm>
          <a:prstGeom prst="rect">
            <a:avLst/>
          </a:prstGeom>
        </p:spPr>
      </p:pic>
      <p:sp>
        <p:nvSpPr>
          <p:cNvPr id="2" name="Rectangle 1">
            <a:extLst>
              <a:ext uri="{FF2B5EF4-FFF2-40B4-BE49-F238E27FC236}">
                <a16:creationId xmlns:a16="http://schemas.microsoft.com/office/drawing/2014/main" id="{B434AA88-9F53-44AD-9673-5CB7655F5A5C}"/>
              </a:ext>
            </a:extLst>
          </p:cNvPr>
          <p:cNvSpPr/>
          <p:nvPr/>
        </p:nvSpPr>
        <p:spPr>
          <a:xfrm>
            <a:off x="4252404" y="5149049"/>
            <a:ext cx="3338003" cy="488271"/>
          </a:xfrm>
          <a:prstGeom prst="rect">
            <a:avLst/>
          </a:prstGeom>
          <a:noFill/>
          <a:ln w="57150">
            <a:solidFill>
              <a:srgbClr val="CC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0215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Effect transition="in" filter="fade">
                                      <p:cBhvr>
                                        <p:cTn id="7" dur="1000"/>
                                        <p:tgtEl>
                                          <p:spTgt spid="16">
                                            <p:txEl>
                                              <p:pRg st="3" end="3"/>
                                            </p:txEl>
                                          </p:spTgt>
                                        </p:tgtEl>
                                      </p:cBhvr>
                                    </p:animEffect>
                                    <p:anim calcmode="lin" valueType="num">
                                      <p:cBhvr>
                                        <p:cTn id="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8" presetClass="emph" presetSubtype="0" fill="hold" grpId="1" nodeType="afterEffect">
                                  <p:stCondLst>
                                    <p:cond delay="0"/>
                                  </p:stCondLst>
                                  <p:childTnLst>
                                    <p:animRot by="21600000">
                                      <p:cBhvr>
                                        <p:cTn id="1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alpha val="31000"/>
          </a:srgb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060E2C-87EE-4704-B264-053F09AC4A87}"/>
              </a:ext>
            </a:extLst>
          </p:cNvPr>
          <p:cNvSpPr>
            <a:spLocks noGrp="1"/>
          </p:cNvSpPr>
          <p:nvPr>
            <p:ph type="sldNum" sz="quarter" idx="12"/>
          </p:nvPr>
        </p:nvSpPr>
        <p:spPr>
          <a:xfrm>
            <a:off x="9448800" y="6538912"/>
            <a:ext cx="2743200" cy="365125"/>
          </a:xfrm>
        </p:spPr>
        <p:txBody>
          <a:bodyPr/>
          <a:lstStyle/>
          <a:p>
            <a:fld id="{45C2D28F-54A5-4CFF-A832-B99C2F1CE910}" type="slidenum">
              <a:rPr lang="en-CA" smtClean="0"/>
              <a:t>13</a:t>
            </a:fld>
            <a:endParaRPr lang="en-CA"/>
          </a:p>
        </p:txBody>
      </p:sp>
      <p:grpSp>
        <p:nvGrpSpPr>
          <p:cNvPr id="15" name="Group 14">
            <a:extLst>
              <a:ext uri="{FF2B5EF4-FFF2-40B4-BE49-F238E27FC236}">
                <a16:creationId xmlns:a16="http://schemas.microsoft.com/office/drawing/2014/main" id="{A952C357-6C15-4B33-8EB1-00E9F65D2131}"/>
              </a:ext>
            </a:extLst>
          </p:cNvPr>
          <p:cNvGrpSpPr/>
          <p:nvPr/>
        </p:nvGrpSpPr>
        <p:grpSpPr>
          <a:xfrm>
            <a:off x="9278457" y="3360815"/>
            <a:ext cx="2575249" cy="3114632"/>
            <a:chOff x="9278457" y="2661018"/>
            <a:chExt cx="2575249" cy="3114632"/>
          </a:xfrm>
        </p:grpSpPr>
        <p:pic>
          <p:nvPicPr>
            <p:cNvPr id="6" name="Picture 5">
              <a:extLst>
                <a:ext uri="{FF2B5EF4-FFF2-40B4-BE49-F238E27FC236}">
                  <a16:creationId xmlns:a16="http://schemas.microsoft.com/office/drawing/2014/main" id="{0D206F69-E668-45A2-A38B-D8316A77DC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448800" y="2661018"/>
              <a:ext cx="2234565" cy="2542706"/>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59BC300-1D4D-4A96-87ED-BA5647CF42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78457" y="5085183"/>
              <a:ext cx="2575249" cy="690467"/>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grpSp>
      <p:pic>
        <p:nvPicPr>
          <p:cNvPr id="3" name="Picture 2">
            <a:extLst>
              <a:ext uri="{FF2B5EF4-FFF2-40B4-BE49-F238E27FC236}">
                <a16:creationId xmlns:a16="http://schemas.microsoft.com/office/drawing/2014/main" id="{5BEA3E07-9FDB-4465-AC4D-3D2302E19D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11865" y="2219332"/>
            <a:ext cx="571500" cy="952500"/>
          </a:xfrm>
          <a:prstGeom prst="rect">
            <a:avLst/>
          </a:prstGeom>
        </p:spPr>
      </p:pic>
      <p:pic>
        <p:nvPicPr>
          <p:cNvPr id="8" name="Picture 7">
            <a:extLst>
              <a:ext uri="{FF2B5EF4-FFF2-40B4-BE49-F238E27FC236}">
                <a16:creationId xmlns:a16="http://schemas.microsoft.com/office/drawing/2014/main" id="{055AE005-40DB-4C55-973C-6FB24B56402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368915" y="2332655"/>
            <a:ext cx="742950" cy="952500"/>
          </a:xfrm>
          <a:prstGeom prst="rect">
            <a:avLst/>
          </a:prstGeom>
        </p:spPr>
      </p:pic>
      <p:pic>
        <p:nvPicPr>
          <p:cNvPr id="11" name="Picture 10">
            <a:extLst>
              <a:ext uri="{FF2B5EF4-FFF2-40B4-BE49-F238E27FC236}">
                <a16:creationId xmlns:a16="http://schemas.microsoft.com/office/drawing/2014/main" id="{B10EDD71-5445-42D9-86B8-C75F269DF42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797415" y="2268356"/>
            <a:ext cx="647700" cy="952500"/>
          </a:xfrm>
          <a:prstGeom prst="rect">
            <a:avLst/>
          </a:prstGeom>
        </p:spPr>
      </p:pic>
      <p:sp>
        <p:nvSpPr>
          <p:cNvPr id="12" name="Rectangle 11">
            <a:extLst>
              <a:ext uri="{FF2B5EF4-FFF2-40B4-BE49-F238E27FC236}">
                <a16:creationId xmlns:a16="http://schemas.microsoft.com/office/drawing/2014/main" id="{A47C3898-5737-4920-B415-8FA5431B09FB}"/>
              </a:ext>
            </a:extLst>
          </p:cNvPr>
          <p:cNvSpPr/>
          <p:nvPr/>
        </p:nvSpPr>
        <p:spPr>
          <a:xfrm>
            <a:off x="11327635" y="886410"/>
            <a:ext cx="450980" cy="1446245"/>
          </a:xfrm>
          <a:prstGeom prst="rect">
            <a:avLst/>
          </a:prstGeom>
          <a:solidFill>
            <a:schemeClr val="accent2"/>
          </a:solidFill>
          <a:ln w="381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err="1">
                <a:solidFill>
                  <a:schemeClr val="tx1"/>
                </a:solidFill>
              </a:rPr>
              <a:t>Pey</a:t>
            </a:r>
            <a:endParaRPr lang="en-CA" sz="2800" b="1" dirty="0">
              <a:solidFill>
                <a:schemeClr val="tx1"/>
              </a:solidFill>
            </a:endParaRPr>
          </a:p>
        </p:txBody>
      </p:sp>
      <p:sp>
        <p:nvSpPr>
          <p:cNvPr id="13" name="Rectangle 12">
            <a:extLst>
              <a:ext uri="{FF2B5EF4-FFF2-40B4-BE49-F238E27FC236}">
                <a16:creationId xmlns:a16="http://schemas.microsoft.com/office/drawing/2014/main" id="{3125030F-7EA4-4B45-839F-7B13182FDA8F}"/>
              </a:ext>
            </a:extLst>
          </p:cNvPr>
          <p:cNvSpPr/>
          <p:nvPr/>
        </p:nvSpPr>
        <p:spPr>
          <a:xfrm>
            <a:off x="10573576" y="886410"/>
            <a:ext cx="450980" cy="1446245"/>
          </a:xfrm>
          <a:prstGeom prst="rect">
            <a:avLst/>
          </a:prstGeom>
          <a:solidFill>
            <a:schemeClr val="accent2"/>
          </a:solidFill>
          <a:ln w="381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Tav</a:t>
            </a:r>
          </a:p>
        </p:txBody>
      </p:sp>
      <p:sp>
        <p:nvSpPr>
          <p:cNvPr id="14" name="Rectangle 13">
            <a:extLst>
              <a:ext uri="{FF2B5EF4-FFF2-40B4-BE49-F238E27FC236}">
                <a16:creationId xmlns:a16="http://schemas.microsoft.com/office/drawing/2014/main" id="{11D0C9F8-5563-4B5B-9064-E8A79DEFB6D6}"/>
              </a:ext>
            </a:extLst>
          </p:cNvPr>
          <p:cNvSpPr/>
          <p:nvPr/>
        </p:nvSpPr>
        <p:spPr>
          <a:xfrm>
            <a:off x="9819517" y="568617"/>
            <a:ext cx="450980" cy="1764038"/>
          </a:xfrm>
          <a:prstGeom prst="rect">
            <a:avLst/>
          </a:prstGeom>
          <a:solidFill>
            <a:schemeClr val="accent2"/>
          </a:solidFill>
          <a:ln w="381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Chet</a:t>
            </a:r>
          </a:p>
        </p:txBody>
      </p:sp>
      <p:sp>
        <p:nvSpPr>
          <p:cNvPr id="16" name="Rectangle 15">
            <a:extLst>
              <a:ext uri="{FF2B5EF4-FFF2-40B4-BE49-F238E27FC236}">
                <a16:creationId xmlns:a16="http://schemas.microsoft.com/office/drawing/2014/main" id="{F5B1CF59-D073-453F-918B-E10DCFCCFB45}"/>
              </a:ext>
            </a:extLst>
          </p:cNvPr>
          <p:cNvSpPr/>
          <p:nvPr/>
        </p:nvSpPr>
        <p:spPr>
          <a:xfrm>
            <a:off x="242596" y="3171832"/>
            <a:ext cx="8820091" cy="3471563"/>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a:ln>
                  <a:solidFill>
                    <a:srgbClr val="0000FF"/>
                  </a:solidFill>
                </a:ln>
                <a:solidFill>
                  <a:srgbClr val="FFFF00"/>
                </a:solidFill>
              </a:rPr>
              <a:t>Did the </a:t>
            </a:r>
            <a:r>
              <a:rPr lang="en-CA" sz="5400" b="1" dirty="0">
                <a:ln>
                  <a:solidFill>
                    <a:srgbClr val="0000FF"/>
                  </a:solidFill>
                </a:ln>
                <a:solidFill>
                  <a:srgbClr val="FF5050"/>
                </a:solidFill>
              </a:rPr>
              <a:t>“travesty turned to a  miracle”</a:t>
            </a:r>
            <a:r>
              <a:rPr lang="en-CA" sz="5400" b="1" dirty="0">
                <a:ln>
                  <a:solidFill>
                    <a:srgbClr val="0000FF"/>
                  </a:solidFill>
                </a:ln>
                <a:solidFill>
                  <a:srgbClr val="FFFF00"/>
                </a:solidFill>
              </a:rPr>
              <a:t> at </a:t>
            </a:r>
            <a:r>
              <a:rPr lang="en-CA" sz="5400" b="1" dirty="0">
                <a:ln>
                  <a:solidFill>
                    <a:srgbClr val="0000FF"/>
                  </a:solidFill>
                </a:ln>
                <a:solidFill>
                  <a:schemeClr val="tx1"/>
                </a:solidFill>
              </a:rPr>
              <a:t>Golgotha</a:t>
            </a:r>
            <a:r>
              <a:rPr lang="en-CA" sz="5400" b="1" dirty="0">
                <a:ln>
                  <a:solidFill>
                    <a:srgbClr val="0000FF"/>
                  </a:solidFill>
                </a:ln>
                <a:solidFill>
                  <a:srgbClr val="FFFF00"/>
                </a:solidFill>
              </a:rPr>
              <a:t> provide </a:t>
            </a:r>
            <a:r>
              <a:rPr lang="en-CA" sz="5400" b="1" u="sng" dirty="0">
                <a:ln>
                  <a:solidFill>
                    <a:srgbClr val="0000FF"/>
                  </a:solidFill>
                </a:ln>
                <a:solidFill>
                  <a:srgbClr val="7030A0"/>
                </a:solidFill>
              </a:rPr>
              <a:t>YOU</a:t>
            </a:r>
            <a:r>
              <a:rPr lang="en-CA" sz="5400" b="1" dirty="0">
                <a:ln>
                  <a:solidFill>
                    <a:srgbClr val="0000FF"/>
                  </a:solidFill>
                </a:ln>
                <a:solidFill>
                  <a:srgbClr val="FFFF00"/>
                </a:solidFill>
              </a:rPr>
              <a:t> with the same option of </a:t>
            </a:r>
            <a:r>
              <a:rPr lang="en-CA" sz="5400" b="1" u="sng" dirty="0">
                <a:ln>
                  <a:solidFill>
                    <a:srgbClr val="0000FF"/>
                  </a:solidFill>
                </a:ln>
                <a:solidFill>
                  <a:srgbClr val="7030A0"/>
                </a:solidFill>
              </a:rPr>
              <a:t>CHOICE</a:t>
            </a:r>
            <a:r>
              <a:rPr lang="en-CA" sz="5400" b="1" dirty="0">
                <a:ln>
                  <a:solidFill>
                    <a:srgbClr val="0000FF"/>
                  </a:solidFill>
                </a:ln>
                <a:solidFill>
                  <a:srgbClr val="FFFF00"/>
                </a:solidFill>
              </a:rPr>
              <a:t> as Abraham received? </a:t>
            </a:r>
            <a:endParaRPr lang="en-CA" sz="5400" b="1" dirty="0">
              <a:solidFill>
                <a:srgbClr val="FF0000"/>
              </a:solidFill>
            </a:endParaRPr>
          </a:p>
        </p:txBody>
      </p:sp>
      <p:pic>
        <p:nvPicPr>
          <p:cNvPr id="17" name="Picture 16">
            <a:extLst>
              <a:ext uri="{FF2B5EF4-FFF2-40B4-BE49-F238E27FC236}">
                <a16:creationId xmlns:a16="http://schemas.microsoft.com/office/drawing/2014/main" id="{1C0AD915-4613-4172-8A9F-82CC365D18E5}"/>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816721" y="195465"/>
            <a:ext cx="1795083" cy="2639828"/>
          </a:xfrm>
          <a:prstGeom prst="rect">
            <a:avLst/>
          </a:prstGeom>
        </p:spPr>
      </p:pic>
      <p:sp>
        <p:nvSpPr>
          <p:cNvPr id="18" name="Rectangle 17">
            <a:extLst>
              <a:ext uri="{FF2B5EF4-FFF2-40B4-BE49-F238E27FC236}">
                <a16:creationId xmlns:a16="http://schemas.microsoft.com/office/drawing/2014/main" id="{4645874B-1636-46CC-A0A5-803C0D992B34}"/>
              </a:ext>
            </a:extLst>
          </p:cNvPr>
          <p:cNvSpPr/>
          <p:nvPr/>
        </p:nvSpPr>
        <p:spPr>
          <a:xfrm>
            <a:off x="265187" y="214605"/>
            <a:ext cx="7542988" cy="2769833"/>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ysClr val="windowText" lastClr="000000"/>
                </a:solidFill>
              </a:rPr>
              <a:t>Had Abraham </a:t>
            </a:r>
            <a:r>
              <a:rPr lang="en-CA" sz="2800" b="1" u="sng" dirty="0">
                <a:solidFill>
                  <a:sysClr val="windowText" lastClr="000000"/>
                </a:solidFill>
              </a:rPr>
              <a:t>CHOSEN</a:t>
            </a:r>
            <a:r>
              <a:rPr lang="en-CA" sz="2800" dirty="0">
                <a:solidFill>
                  <a:sysClr val="windowText" lastClr="000000"/>
                </a:solidFill>
              </a:rPr>
              <a:t> </a:t>
            </a:r>
            <a:r>
              <a:rPr lang="en-CA" sz="2800" b="1" dirty="0">
                <a:solidFill>
                  <a:srgbClr val="0000FF"/>
                </a:solidFill>
              </a:rPr>
              <a:t>UNDER THE UNCTION </a:t>
            </a:r>
            <a:br>
              <a:rPr lang="en-CA" sz="2800" b="1" dirty="0">
                <a:solidFill>
                  <a:srgbClr val="0000FF"/>
                </a:solidFill>
              </a:rPr>
            </a:br>
            <a:r>
              <a:rPr lang="en-CA" sz="2800" b="1" dirty="0">
                <a:solidFill>
                  <a:srgbClr val="0000FF"/>
                </a:solidFill>
              </a:rPr>
              <a:t>of the </a:t>
            </a:r>
            <a:r>
              <a:rPr lang="en-CA" sz="2800" b="1" dirty="0" err="1">
                <a:solidFill>
                  <a:srgbClr val="0000FF"/>
                </a:solidFill>
              </a:rPr>
              <a:t>Ruach</a:t>
            </a:r>
            <a:r>
              <a:rPr lang="en-CA" sz="2800" b="1" dirty="0">
                <a:solidFill>
                  <a:srgbClr val="0000FF"/>
                </a:solidFill>
              </a:rPr>
              <a:t> Ha </a:t>
            </a:r>
            <a:r>
              <a:rPr lang="en-CA" sz="2800" b="1" dirty="0" err="1">
                <a:solidFill>
                  <a:srgbClr val="0000FF"/>
                </a:solidFill>
              </a:rPr>
              <a:t>Qodesh</a:t>
            </a:r>
            <a:r>
              <a:rPr lang="en-CA" sz="2800" dirty="0">
                <a:solidFill>
                  <a:sysClr val="windowText" lastClr="000000"/>
                </a:solidFill>
              </a:rPr>
              <a:t> to </a:t>
            </a:r>
            <a:br>
              <a:rPr lang="en-CA" sz="2800" dirty="0">
                <a:solidFill>
                  <a:sysClr val="windowText" lastClr="000000"/>
                </a:solidFill>
              </a:rPr>
            </a:br>
            <a:r>
              <a:rPr lang="en-CA" sz="2800" b="1" dirty="0">
                <a:ln w="19050">
                  <a:solidFill>
                    <a:srgbClr val="0000FF"/>
                  </a:solidFill>
                </a:ln>
                <a:solidFill>
                  <a:srgbClr val="FFFF00"/>
                </a:solidFill>
                <a:latin typeface="Ravie" panose="04040805050809020602" pitchFamily="82" charset="0"/>
              </a:rPr>
              <a:t>SHEMA,</a:t>
            </a:r>
            <a:r>
              <a:rPr lang="en-CA" sz="2800" b="1" dirty="0">
                <a:ln>
                  <a:solidFill>
                    <a:srgbClr val="0000FF"/>
                  </a:solidFill>
                </a:ln>
                <a:solidFill>
                  <a:srgbClr val="FFFF00"/>
                </a:solidFill>
              </a:rPr>
              <a:t> {listen, </a:t>
            </a:r>
            <a:r>
              <a:rPr lang="en-CA" sz="2800" b="1" u="sng" dirty="0">
                <a:ln>
                  <a:solidFill>
                    <a:srgbClr val="0000FF"/>
                  </a:solidFill>
                </a:ln>
                <a:solidFill>
                  <a:srgbClr val="FFFF00"/>
                </a:solidFill>
                <a:effectLst>
                  <a:outerShdw blurRad="50800" dist="50800" dir="5400000" algn="ctr" rotWithShape="0">
                    <a:srgbClr val="00B050"/>
                  </a:outerShdw>
                </a:effectLst>
              </a:rPr>
              <a:t>AND ACT ACCORDINGLY</a:t>
            </a:r>
            <a:r>
              <a:rPr lang="en-CA" sz="2800" b="1" dirty="0">
                <a:ln>
                  <a:solidFill>
                    <a:srgbClr val="0000FF"/>
                  </a:solidFill>
                </a:ln>
                <a:solidFill>
                  <a:srgbClr val="FFFF00"/>
                </a:solidFill>
              </a:rPr>
              <a:t>} </a:t>
            </a:r>
            <a:br>
              <a:rPr lang="en-CA" sz="2800" b="1" dirty="0">
                <a:ln>
                  <a:solidFill>
                    <a:srgbClr val="0000FF"/>
                  </a:solidFill>
                </a:ln>
                <a:solidFill>
                  <a:srgbClr val="FFFF00"/>
                </a:solidFill>
              </a:rPr>
            </a:br>
            <a:r>
              <a:rPr lang="en-CA" sz="2800" dirty="0">
                <a:solidFill>
                  <a:sysClr val="windowText" lastClr="000000"/>
                </a:solidFill>
              </a:rPr>
              <a:t>by taking the first of sequential steps?</a:t>
            </a:r>
            <a:br>
              <a:rPr lang="en-CA" sz="2800" dirty="0">
                <a:solidFill>
                  <a:sysClr val="windowText" lastClr="000000"/>
                </a:solidFill>
              </a:rPr>
            </a:br>
            <a:r>
              <a:rPr lang="en-CA" sz="2800" b="1" dirty="0">
                <a:ln>
                  <a:solidFill>
                    <a:srgbClr val="0000FF"/>
                  </a:solidFill>
                </a:ln>
                <a:solidFill>
                  <a:srgbClr val="FFFF00"/>
                </a:solidFill>
              </a:rPr>
              <a:t> What was Abraham’s </a:t>
            </a:r>
            <a:r>
              <a:rPr lang="en-CA" sz="2800" b="1" u="sng" dirty="0">
                <a:ln>
                  <a:solidFill>
                    <a:srgbClr val="0000FF"/>
                  </a:solidFill>
                </a:ln>
                <a:solidFill>
                  <a:srgbClr val="FFFF00"/>
                </a:solidFill>
              </a:rPr>
              <a:t>POTENTIAL RESULT</a:t>
            </a:r>
            <a:r>
              <a:rPr lang="en-CA" sz="2800" b="1" dirty="0">
                <a:ln>
                  <a:solidFill>
                    <a:srgbClr val="0000FF"/>
                  </a:solidFill>
                </a:ln>
                <a:solidFill>
                  <a:srgbClr val="FFFF00"/>
                </a:solidFill>
              </a:rPr>
              <a:t>?</a:t>
            </a:r>
          </a:p>
        </p:txBody>
      </p:sp>
    </p:spTree>
    <p:extLst>
      <p:ext uri="{BB962C8B-B14F-4D97-AF65-F5344CB8AC3E}">
        <p14:creationId xmlns:p14="http://schemas.microsoft.com/office/powerpoint/2010/main" val="505976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50">
            <a:alpha val="31000"/>
          </a:srgb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060E2C-87EE-4704-B264-053F09AC4A87}"/>
              </a:ext>
            </a:extLst>
          </p:cNvPr>
          <p:cNvSpPr>
            <a:spLocks noGrp="1"/>
          </p:cNvSpPr>
          <p:nvPr>
            <p:ph type="sldNum" sz="quarter" idx="12"/>
          </p:nvPr>
        </p:nvSpPr>
        <p:spPr>
          <a:xfrm>
            <a:off x="9448800" y="6538912"/>
            <a:ext cx="2743200" cy="365125"/>
          </a:xfrm>
        </p:spPr>
        <p:txBody>
          <a:bodyPr/>
          <a:lstStyle/>
          <a:p>
            <a:fld id="{45C2D28F-54A5-4CFF-A832-B99C2F1CE910}" type="slidenum">
              <a:rPr lang="en-CA" smtClean="0"/>
              <a:t>14</a:t>
            </a:fld>
            <a:endParaRPr lang="en-CA"/>
          </a:p>
        </p:txBody>
      </p:sp>
      <p:grpSp>
        <p:nvGrpSpPr>
          <p:cNvPr id="15" name="Group 14">
            <a:extLst>
              <a:ext uri="{FF2B5EF4-FFF2-40B4-BE49-F238E27FC236}">
                <a16:creationId xmlns:a16="http://schemas.microsoft.com/office/drawing/2014/main" id="{A952C357-6C15-4B33-8EB1-00E9F65D2131}"/>
              </a:ext>
            </a:extLst>
          </p:cNvPr>
          <p:cNvGrpSpPr/>
          <p:nvPr/>
        </p:nvGrpSpPr>
        <p:grpSpPr>
          <a:xfrm>
            <a:off x="9278457" y="3360815"/>
            <a:ext cx="2575249" cy="3114632"/>
            <a:chOff x="9278457" y="2661018"/>
            <a:chExt cx="2575249" cy="3114632"/>
          </a:xfrm>
        </p:grpSpPr>
        <p:pic>
          <p:nvPicPr>
            <p:cNvPr id="6" name="Picture 5">
              <a:extLst>
                <a:ext uri="{FF2B5EF4-FFF2-40B4-BE49-F238E27FC236}">
                  <a16:creationId xmlns:a16="http://schemas.microsoft.com/office/drawing/2014/main" id="{0D206F69-E668-45A2-A38B-D8316A77DC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448800" y="2661018"/>
              <a:ext cx="2234565" cy="2542706"/>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59BC300-1D4D-4A96-87ED-BA5647CF42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78457" y="5085183"/>
              <a:ext cx="2575249" cy="690467"/>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grpSp>
      <p:pic>
        <p:nvPicPr>
          <p:cNvPr id="3" name="Picture 2">
            <a:extLst>
              <a:ext uri="{FF2B5EF4-FFF2-40B4-BE49-F238E27FC236}">
                <a16:creationId xmlns:a16="http://schemas.microsoft.com/office/drawing/2014/main" id="{5BEA3E07-9FDB-4465-AC4D-3D2302E19D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11865" y="2219332"/>
            <a:ext cx="571500" cy="952500"/>
          </a:xfrm>
          <a:prstGeom prst="rect">
            <a:avLst/>
          </a:prstGeom>
        </p:spPr>
      </p:pic>
      <p:pic>
        <p:nvPicPr>
          <p:cNvPr id="8" name="Picture 7">
            <a:extLst>
              <a:ext uri="{FF2B5EF4-FFF2-40B4-BE49-F238E27FC236}">
                <a16:creationId xmlns:a16="http://schemas.microsoft.com/office/drawing/2014/main" id="{055AE005-40DB-4C55-973C-6FB24B56402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368915" y="2332655"/>
            <a:ext cx="742950" cy="952500"/>
          </a:xfrm>
          <a:prstGeom prst="rect">
            <a:avLst/>
          </a:prstGeom>
        </p:spPr>
      </p:pic>
      <p:pic>
        <p:nvPicPr>
          <p:cNvPr id="11" name="Picture 10">
            <a:extLst>
              <a:ext uri="{FF2B5EF4-FFF2-40B4-BE49-F238E27FC236}">
                <a16:creationId xmlns:a16="http://schemas.microsoft.com/office/drawing/2014/main" id="{B10EDD71-5445-42D9-86B8-C75F269DF42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797415" y="2268356"/>
            <a:ext cx="647700" cy="952500"/>
          </a:xfrm>
          <a:prstGeom prst="rect">
            <a:avLst/>
          </a:prstGeom>
        </p:spPr>
      </p:pic>
      <p:sp>
        <p:nvSpPr>
          <p:cNvPr id="12" name="Rectangle 11">
            <a:extLst>
              <a:ext uri="{FF2B5EF4-FFF2-40B4-BE49-F238E27FC236}">
                <a16:creationId xmlns:a16="http://schemas.microsoft.com/office/drawing/2014/main" id="{A47C3898-5737-4920-B415-8FA5431B09FB}"/>
              </a:ext>
            </a:extLst>
          </p:cNvPr>
          <p:cNvSpPr/>
          <p:nvPr/>
        </p:nvSpPr>
        <p:spPr>
          <a:xfrm>
            <a:off x="11327635" y="886410"/>
            <a:ext cx="450980" cy="1446245"/>
          </a:xfrm>
          <a:prstGeom prst="rect">
            <a:avLst/>
          </a:prstGeom>
          <a:solidFill>
            <a:schemeClr val="accent2"/>
          </a:solidFill>
          <a:ln w="381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err="1">
                <a:solidFill>
                  <a:schemeClr val="tx1"/>
                </a:solidFill>
              </a:rPr>
              <a:t>Pey</a:t>
            </a:r>
            <a:endParaRPr lang="en-CA" sz="2800" b="1" dirty="0">
              <a:solidFill>
                <a:schemeClr val="tx1"/>
              </a:solidFill>
            </a:endParaRPr>
          </a:p>
        </p:txBody>
      </p:sp>
      <p:sp>
        <p:nvSpPr>
          <p:cNvPr id="13" name="Rectangle 12">
            <a:extLst>
              <a:ext uri="{FF2B5EF4-FFF2-40B4-BE49-F238E27FC236}">
                <a16:creationId xmlns:a16="http://schemas.microsoft.com/office/drawing/2014/main" id="{3125030F-7EA4-4B45-839F-7B13182FDA8F}"/>
              </a:ext>
            </a:extLst>
          </p:cNvPr>
          <p:cNvSpPr/>
          <p:nvPr/>
        </p:nvSpPr>
        <p:spPr>
          <a:xfrm>
            <a:off x="10573576" y="886410"/>
            <a:ext cx="450980" cy="1446245"/>
          </a:xfrm>
          <a:prstGeom prst="rect">
            <a:avLst/>
          </a:prstGeom>
          <a:solidFill>
            <a:schemeClr val="accent2"/>
          </a:solidFill>
          <a:ln w="381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Tav</a:t>
            </a:r>
          </a:p>
        </p:txBody>
      </p:sp>
      <p:sp>
        <p:nvSpPr>
          <p:cNvPr id="14" name="Rectangle 13">
            <a:extLst>
              <a:ext uri="{FF2B5EF4-FFF2-40B4-BE49-F238E27FC236}">
                <a16:creationId xmlns:a16="http://schemas.microsoft.com/office/drawing/2014/main" id="{11D0C9F8-5563-4B5B-9064-E8A79DEFB6D6}"/>
              </a:ext>
            </a:extLst>
          </p:cNvPr>
          <p:cNvSpPr/>
          <p:nvPr/>
        </p:nvSpPr>
        <p:spPr>
          <a:xfrm>
            <a:off x="9819517" y="568617"/>
            <a:ext cx="450980" cy="1764038"/>
          </a:xfrm>
          <a:prstGeom prst="rect">
            <a:avLst/>
          </a:prstGeom>
          <a:solidFill>
            <a:schemeClr val="accent2"/>
          </a:solidFill>
          <a:ln w="381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Chet</a:t>
            </a:r>
          </a:p>
        </p:txBody>
      </p:sp>
      <p:sp>
        <p:nvSpPr>
          <p:cNvPr id="16" name="Rectangle 15">
            <a:extLst>
              <a:ext uri="{FF2B5EF4-FFF2-40B4-BE49-F238E27FC236}">
                <a16:creationId xmlns:a16="http://schemas.microsoft.com/office/drawing/2014/main" id="{F5B1CF59-D073-453F-918B-E10DCFCCFB45}"/>
              </a:ext>
            </a:extLst>
          </p:cNvPr>
          <p:cNvSpPr/>
          <p:nvPr/>
        </p:nvSpPr>
        <p:spPr>
          <a:xfrm>
            <a:off x="213561" y="3398830"/>
            <a:ext cx="8940611" cy="2220300"/>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a:ln>
                  <a:solidFill>
                    <a:srgbClr val="0000FF"/>
                  </a:solidFill>
                </a:ln>
                <a:solidFill>
                  <a:srgbClr val="FFFF00"/>
                </a:solidFill>
              </a:rPr>
              <a:t>Abraham “sat” in </a:t>
            </a:r>
            <a:r>
              <a:rPr lang="en-CA" sz="5400" b="1" dirty="0">
                <a:ln>
                  <a:solidFill>
                    <a:srgbClr val="0000FF"/>
                  </a:solidFill>
                </a:ln>
                <a:solidFill>
                  <a:srgbClr val="7030A0"/>
                </a:solidFill>
              </a:rPr>
              <a:t>The Portal.</a:t>
            </a:r>
            <a:r>
              <a:rPr lang="en-CA" sz="5400" b="1" dirty="0">
                <a:ln>
                  <a:solidFill>
                    <a:srgbClr val="0000FF"/>
                  </a:solidFill>
                </a:ln>
                <a:solidFill>
                  <a:srgbClr val="FFFF00"/>
                </a:solidFill>
              </a:rPr>
              <a:t> </a:t>
            </a:r>
          </a:p>
          <a:p>
            <a:pPr algn="ctr"/>
            <a:r>
              <a:rPr lang="en-CA" sz="5400" b="1" dirty="0">
                <a:ln>
                  <a:solidFill>
                    <a:srgbClr val="0000FF"/>
                  </a:solidFill>
                </a:ln>
                <a:solidFill>
                  <a:srgbClr val="FFFF00"/>
                </a:solidFill>
              </a:rPr>
              <a:t>Where is your “chair” placed?</a:t>
            </a:r>
            <a:endParaRPr lang="en-CA" sz="5400" b="1" dirty="0">
              <a:solidFill>
                <a:srgbClr val="FF0000"/>
              </a:solidFill>
            </a:endParaRPr>
          </a:p>
        </p:txBody>
      </p:sp>
      <p:pic>
        <p:nvPicPr>
          <p:cNvPr id="17" name="Picture 16">
            <a:extLst>
              <a:ext uri="{FF2B5EF4-FFF2-40B4-BE49-F238E27FC236}">
                <a16:creationId xmlns:a16="http://schemas.microsoft.com/office/drawing/2014/main" id="{1C0AD915-4613-4172-8A9F-82CC365D18E5}"/>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82220" y="169077"/>
            <a:ext cx="1795083" cy="2639828"/>
          </a:xfrm>
          <a:prstGeom prst="rect">
            <a:avLst/>
          </a:prstGeom>
        </p:spPr>
      </p:pic>
      <p:sp>
        <p:nvSpPr>
          <p:cNvPr id="19" name="Rectangle 18">
            <a:extLst>
              <a:ext uri="{FF2B5EF4-FFF2-40B4-BE49-F238E27FC236}">
                <a16:creationId xmlns:a16="http://schemas.microsoft.com/office/drawing/2014/main" id="{83BD8068-7CD7-491F-BD45-ADC6710A06AA}"/>
              </a:ext>
            </a:extLst>
          </p:cNvPr>
          <p:cNvSpPr/>
          <p:nvPr/>
        </p:nvSpPr>
        <p:spPr>
          <a:xfrm>
            <a:off x="2880382" y="361869"/>
            <a:ext cx="6398075" cy="2639828"/>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a:ln>
                  <a:solidFill>
                    <a:srgbClr val="0000FF"/>
                  </a:solidFill>
                </a:ln>
                <a:solidFill>
                  <a:srgbClr val="FFFF00"/>
                </a:solidFill>
              </a:rPr>
              <a:t>Will you </a:t>
            </a:r>
            <a:r>
              <a:rPr lang="en-CA" sz="5400" b="1" u="sng" dirty="0">
                <a:ln>
                  <a:solidFill>
                    <a:srgbClr val="0000FF"/>
                  </a:solidFill>
                </a:ln>
                <a:solidFill>
                  <a:srgbClr val="CC00FF"/>
                </a:solidFill>
              </a:rPr>
              <a:t>allow</a:t>
            </a:r>
            <a:r>
              <a:rPr lang="en-CA" sz="5400" b="1" dirty="0">
                <a:ln>
                  <a:solidFill>
                    <a:srgbClr val="0000FF"/>
                  </a:solidFill>
                </a:ln>
                <a:solidFill>
                  <a:srgbClr val="FFFF00"/>
                </a:solidFill>
              </a:rPr>
              <a:t> the </a:t>
            </a:r>
            <a:r>
              <a:rPr lang="en-CA" sz="5400" b="1" dirty="0" err="1">
                <a:ln>
                  <a:solidFill>
                    <a:srgbClr val="0000FF"/>
                  </a:solidFill>
                </a:ln>
                <a:solidFill>
                  <a:srgbClr val="0000FF"/>
                </a:solidFill>
              </a:rPr>
              <a:t>Ruach</a:t>
            </a:r>
            <a:r>
              <a:rPr lang="en-CA" sz="5400" b="1" dirty="0">
                <a:ln>
                  <a:solidFill>
                    <a:srgbClr val="0000FF"/>
                  </a:solidFill>
                </a:ln>
                <a:solidFill>
                  <a:srgbClr val="FFFF00"/>
                </a:solidFill>
              </a:rPr>
              <a:t> </a:t>
            </a:r>
            <a:r>
              <a:rPr lang="en-CA" sz="5400" b="1" dirty="0">
                <a:ln>
                  <a:solidFill>
                    <a:srgbClr val="0000FF"/>
                  </a:solidFill>
                </a:ln>
                <a:solidFill>
                  <a:srgbClr val="0000FF"/>
                </a:solidFill>
              </a:rPr>
              <a:t>Ha </a:t>
            </a:r>
            <a:r>
              <a:rPr lang="en-CA" sz="5400" b="1" dirty="0" err="1">
                <a:ln>
                  <a:solidFill>
                    <a:srgbClr val="0000FF"/>
                  </a:solidFill>
                </a:ln>
                <a:solidFill>
                  <a:srgbClr val="0000FF"/>
                </a:solidFill>
              </a:rPr>
              <a:t>Qodesh</a:t>
            </a:r>
            <a:r>
              <a:rPr lang="en-CA" sz="5400" b="1" dirty="0">
                <a:ln>
                  <a:solidFill>
                    <a:srgbClr val="0000FF"/>
                  </a:solidFill>
                </a:ln>
                <a:solidFill>
                  <a:srgbClr val="0000FF"/>
                </a:solidFill>
              </a:rPr>
              <a:t> </a:t>
            </a:r>
            <a:r>
              <a:rPr lang="en-CA" sz="5400" b="1" dirty="0">
                <a:ln>
                  <a:solidFill>
                    <a:srgbClr val="0000FF"/>
                  </a:solidFill>
                </a:ln>
                <a:solidFill>
                  <a:srgbClr val="FFFF00"/>
                </a:solidFill>
              </a:rPr>
              <a:t>to </a:t>
            </a:r>
            <a:br>
              <a:rPr lang="en-CA" sz="5400" b="1" dirty="0">
                <a:ln>
                  <a:solidFill>
                    <a:srgbClr val="0000FF"/>
                  </a:solidFill>
                </a:ln>
                <a:solidFill>
                  <a:srgbClr val="FFFF00"/>
                </a:solidFill>
              </a:rPr>
            </a:br>
            <a:r>
              <a:rPr lang="en-CA" sz="5400" b="1" dirty="0">
                <a:ln>
                  <a:solidFill>
                    <a:srgbClr val="0000FF"/>
                  </a:solidFill>
                </a:ln>
                <a:solidFill>
                  <a:srgbClr val="FFFF00"/>
                </a:solidFill>
              </a:rPr>
              <a:t>RAISE YOU UP?</a:t>
            </a:r>
            <a:endParaRPr lang="en-CA" sz="5400" b="1" dirty="0">
              <a:solidFill>
                <a:srgbClr val="FF0000"/>
              </a:solidFill>
            </a:endParaRPr>
          </a:p>
        </p:txBody>
      </p:sp>
    </p:spTree>
    <p:extLst>
      <p:ext uri="{BB962C8B-B14F-4D97-AF65-F5344CB8AC3E}">
        <p14:creationId xmlns:p14="http://schemas.microsoft.com/office/powerpoint/2010/main" val="295678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alpha val="31000"/>
          </a:srgb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060E2C-87EE-4704-B264-053F09AC4A87}"/>
              </a:ext>
            </a:extLst>
          </p:cNvPr>
          <p:cNvSpPr>
            <a:spLocks noGrp="1"/>
          </p:cNvSpPr>
          <p:nvPr>
            <p:ph type="sldNum" sz="quarter" idx="12"/>
          </p:nvPr>
        </p:nvSpPr>
        <p:spPr>
          <a:xfrm>
            <a:off x="9448800" y="6538912"/>
            <a:ext cx="2743200" cy="365125"/>
          </a:xfrm>
        </p:spPr>
        <p:txBody>
          <a:bodyPr/>
          <a:lstStyle/>
          <a:p>
            <a:fld id="{45C2D28F-54A5-4CFF-A832-B99C2F1CE910}" type="slidenum">
              <a:rPr lang="en-CA" smtClean="0"/>
              <a:t>15</a:t>
            </a:fld>
            <a:endParaRPr lang="en-CA"/>
          </a:p>
        </p:txBody>
      </p:sp>
      <p:grpSp>
        <p:nvGrpSpPr>
          <p:cNvPr id="15" name="Group 14">
            <a:extLst>
              <a:ext uri="{FF2B5EF4-FFF2-40B4-BE49-F238E27FC236}">
                <a16:creationId xmlns:a16="http://schemas.microsoft.com/office/drawing/2014/main" id="{A952C357-6C15-4B33-8EB1-00E9F65D2131}"/>
              </a:ext>
            </a:extLst>
          </p:cNvPr>
          <p:cNvGrpSpPr/>
          <p:nvPr/>
        </p:nvGrpSpPr>
        <p:grpSpPr>
          <a:xfrm>
            <a:off x="9278457" y="3360815"/>
            <a:ext cx="2575249" cy="3114632"/>
            <a:chOff x="9278457" y="2661018"/>
            <a:chExt cx="2575249" cy="3114632"/>
          </a:xfrm>
        </p:grpSpPr>
        <p:pic>
          <p:nvPicPr>
            <p:cNvPr id="6" name="Picture 5">
              <a:extLst>
                <a:ext uri="{FF2B5EF4-FFF2-40B4-BE49-F238E27FC236}">
                  <a16:creationId xmlns:a16="http://schemas.microsoft.com/office/drawing/2014/main" id="{0D206F69-E668-45A2-A38B-D8316A77DC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448800" y="2661018"/>
              <a:ext cx="2234565" cy="2542706"/>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59BC300-1D4D-4A96-87ED-BA5647CF42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78457" y="5085183"/>
              <a:ext cx="2575249" cy="690467"/>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grpSp>
      <p:pic>
        <p:nvPicPr>
          <p:cNvPr id="3" name="Picture 2">
            <a:extLst>
              <a:ext uri="{FF2B5EF4-FFF2-40B4-BE49-F238E27FC236}">
                <a16:creationId xmlns:a16="http://schemas.microsoft.com/office/drawing/2014/main" id="{5BEA3E07-9FDB-4465-AC4D-3D2302E19D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11865" y="2219332"/>
            <a:ext cx="571500" cy="952500"/>
          </a:xfrm>
          <a:prstGeom prst="rect">
            <a:avLst/>
          </a:prstGeom>
        </p:spPr>
      </p:pic>
      <p:pic>
        <p:nvPicPr>
          <p:cNvPr id="8" name="Picture 7">
            <a:extLst>
              <a:ext uri="{FF2B5EF4-FFF2-40B4-BE49-F238E27FC236}">
                <a16:creationId xmlns:a16="http://schemas.microsoft.com/office/drawing/2014/main" id="{055AE005-40DB-4C55-973C-6FB24B56402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368915" y="2332655"/>
            <a:ext cx="742950" cy="952500"/>
          </a:xfrm>
          <a:prstGeom prst="rect">
            <a:avLst/>
          </a:prstGeom>
        </p:spPr>
      </p:pic>
      <p:pic>
        <p:nvPicPr>
          <p:cNvPr id="11" name="Picture 10">
            <a:extLst>
              <a:ext uri="{FF2B5EF4-FFF2-40B4-BE49-F238E27FC236}">
                <a16:creationId xmlns:a16="http://schemas.microsoft.com/office/drawing/2014/main" id="{B10EDD71-5445-42D9-86B8-C75F269DF42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797415" y="2268356"/>
            <a:ext cx="647700" cy="952500"/>
          </a:xfrm>
          <a:prstGeom prst="rect">
            <a:avLst/>
          </a:prstGeom>
        </p:spPr>
      </p:pic>
      <p:sp>
        <p:nvSpPr>
          <p:cNvPr id="12" name="Rectangle 11">
            <a:extLst>
              <a:ext uri="{FF2B5EF4-FFF2-40B4-BE49-F238E27FC236}">
                <a16:creationId xmlns:a16="http://schemas.microsoft.com/office/drawing/2014/main" id="{A47C3898-5737-4920-B415-8FA5431B09FB}"/>
              </a:ext>
            </a:extLst>
          </p:cNvPr>
          <p:cNvSpPr/>
          <p:nvPr/>
        </p:nvSpPr>
        <p:spPr>
          <a:xfrm>
            <a:off x="11327635" y="886410"/>
            <a:ext cx="450980" cy="1446245"/>
          </a:xfrm>
          <a:prstGeom prst="rect">
            <a:avLst/>
          </a:prstGeom>
          <a:solidFill>
            <a:schemeClr val="accent2"/>
          </a:solidFill>
          <a:ln w="381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err="1">
                <a:solidFill>
                  <a:schemeClr val="tx1"/>
                </a:solidFill>
              </a:rPr>
              <a:t>Pey</a:t>
            </a:r>
            <a:endParaRPr lang="en-CA" sz="2800" b="1" dirty="0">
              <a:solidFill>
                <a:schemeClr val="tx1"/>
              </a:solidFill>
            </a:endParaRPr>
          </a:p>
        </p:txBody>
      </p:sp>
      <p:sp>
        <p:nvSpPr>
          <p:cNvPr id="13" name="Rectangle 12">
            <a:extLst>
              <a:ext uri="{FF2B5EF4-FFF2-40B4-BE49-F238E27FC236}">
                <a16:creationId xmlns:a16="http://schemas.microsoft.com/office/drawing/2014/main" id="{3125030F-7EA4-4B45-839F-7B13182FDA8F}"/>
              </a:ext>
            </a:extLst>
          </p:cNvPr>
          <p:cNvSpPr/>
          <p:nvPr/>
        </p:nvSpPr>
        <p:spPr>
          <a:xfrm>
            <a:off x="10573576" y="886410"/>
            <a:ext cx="450980" cy="1446245"/>
          </a:xfrm>
          <a:prstGeom prst="rect">
            <a:avLst/>
          </a:prstGeom>
          <a:solidFill>
            <a:schemeClr val="accent2"/>
          </a:solidFill>
          <a:ln w="381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Tav</a:t>
            </a:r>
          </a:p>
        </p:txBody>
      </p:sp>
      <p:sp>
        <p:nvSpPr>
          <p:cNvPr id="14" name="Rectangle 13">
            <a:extLst>
              <a:ext uri="{FF2B5EF4-FFF2-40B4-BE49-F238E27FC236}">
                <a16:creationId xmlns:a16="http://schemas.microsoft.com/office/drawing/2014/main" id="{11D0C9F8-5563-4B5B-9064-E8A79DEFB6D6}"/>
              </a:ext>
            </a:extLst>
          </p:cNvPr>
          <p:cNvSpPr/>
          <p:nvPr/>
        </p:nvSpPr>
        <p:spPr>
          <a:xfrm>
            <a:off x="9819517" y="568617"/>
            <a:ext cx="450980" cy="1764038"/>
          </a:xfrm>
          <a:prstGeom prst="rect">
            <a:avLst/>
          </a:prstGeom>
          <a:solidFill>
            <a:schemeClr val="accent2"/>
          </a:solidFill>
          <a:ln w="381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Chet</a:t>
            </a:r>
          </a:p>
        </p:txBody>
      </p:sp>
      <p:sp>
        <p:nvSpPr>
          <p:cNvPr id="16" name="Rectangle 15">
            <a:extLst>
              <a:ext uri="{FF2B5EF4-FFF2-40B4-BE49-F238E27FC236}">
                <a16:creationId xmlns:a16="http://schemas.microsoft.com/office/drawing/2014/main" id="{F5B1CF59-D073-453F-918B-E10DCFCCFB45}"/>
              </a:ext>
            </a:extLst>
          </p:cNvPr>
          <p:cNvSpPr/>
          <p:nvPr/>
        </p:nvSpPr>
        <p:spPr>
          <a:xfrm>
            <a:off x="866806" y="664696"/>
            <a:ext cx="7661374" cy="2964724"/>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FF0000"/>
                </a:solidFill>
              </a:rPr>
              <a:t>Spiritual elevation; </a:t>
            </a:r>
            <a:r>
              <a:rPr lang="en-CA" sz="3600" b="1" u="sng" dirty="0">
                <a:solidFill>
                  <a:schemeClr val="tx1"/>
                </a:solidFill>
              </a:rPr>
              <a:t>a more intimate relationshi</a:t>
            </a:r>
            <a:r>
              <a:rPr lang="en-CA" sz="3600" b="1" dirty="0">
                <a:solidFill>
                  <a:schemeClr val="tx1"/>
                </a:solidFill>
              </a:rPr>
              <a:t>p with </a:t>
            </a:r>
            <a:r>
              <a:rPr lang="en-CA" sz="3600" b="1" u="sng" dirty="0">
                <a:solidFill>
                  <a:srgbClr val="0000FF"/>
                </a:solidFill>
              </a:rPr>
              <a:t>Yahusha</a:t>
            </a:r>
            <a:r>
              <a:rPr lang="en-CA" sz="3600" b="1" dirty="0">
                <a:solidFill>
                  <a:srgbClr val="0000FF"/>
                </a:solidFill>
              </a:rPr>
              <a:t>, </a:t>
            </a:r>
            <a:br>
              <a:rPr lang="en-CA" sz="3600" b="1" dirty="0">
                <a:solidFill>
                  <a:srgbClr val="FF0000"/>
                </a:solidFill>
              </a:rPr>
            </a:br>
            <a:r>
              <a:rPr lang="en-CA" sz="3600" b="1" dirty="0">
                <a:solidFill>
                  <a:schemeClr val="tx1"/>
                </a:solidFill>
              </a:rPr>
              <a:t>IS ONLY ACHIEVED THROUGH </a:t>
            </a:r>
            <a:br>
              <a:rPr lang="en-CA" sz="3600" b="1" dirty="0">
                <a:solidFill>
                  <a:srgbClr val="FF0000"/>
                </a:solidFill>
              </a:rPr>
            </a:br>
            <a:r>
              <a:rPr lang="en-CA" sz="6600" b="1" dirty="0">
                <a:ln w="12700">
                  <a:solidFill>
                    <a:srgbClr val="0000FF"/>
                  </a:solidFill>
                </a:ln>
                <a:solidFill>
                  <a:srgbClr val="00FF00"/>
                </a:solidFill>
                <a:effectLst>
                  <a:glow rad="88900">
                    <a:srgbClr val="FF9966"/>
                  </a:glow>
                  <a:outerShdw blurRad="50800" dist="50800" dir="5400000" sx="102000" sy="102000" algn="ctr" rotWithShape="0">
                    <a:srgbClr val="CC00FF"/>
                  </a:outerShdw>
                </a:effectLst>
                <a:latin typeface="Ravie" panose="04040805050809020602" pitchFamily="82" charset="0"/>
              </a:rPr>
              <a:t>A CHOICE!</a:t>
            </a:r>
          </a:p>
        </p:txBody>
      </p:sp>
      <p:sp>
        <p:nvSpPr>
          <p:cNvPr id="18" name="Rectangle 17">
            <a:extLst>
              <a:ext uri="{FF2B5EF4-FFF2-40B4-BE49-F238E27FC236}">
                <a16:creationId xmlns:a16="http://schemas.microsoft.com/office/drawing/2014/main" id="{0014D0DB-BB96-4E83-A2B9-CC04FB872CBD}"/>
              </a:ext>
            </a:extLst>
          </p:cNvPr>
          <p:cNvSpPr/>
          <p:nvPr/>
        </p:nvSpPr>
        <p:spPr>
          <a:xfrm>
            <a:off x="1242194" y="3756750"/>
            <a:ext cx="6998900" cy="2895977"/>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Abraham had positioned himself (through the </a:t>
            </a:r>
            <a:r>
              <a:rPr lang="en-CA" sz="2800" b="1" dirty="0" err="1">
                <a:solidFill>
                  <a:srgbClr val="0000FF"/>
                </a:solidFill>
              </a:rPr>
              <a:t>Ruach’s</a:t>
            </a:r>
            <a:r>
              <a:rPr lang="en-CA" sz="2800" b="1" dirty="0">
                <a:solidFill>
                  <a:srgbClr val="0000FF"/>
                </a:solidFill>
              </a:rPr>
              <a:t> </a:t>
            </a:r>
            <a:r>
              <a:rPr lang="en-CA" sz="2800" dirty="0">
                <a:solidFill>
                  <a:schemeClr val="tx1"/>
                </a:solidFill>
              </a:rPr>
              <a:t>enabling) to enter into eternity.</a:t>
            </a:r>
          </a:p>
          <a:p>
            <a:pPr algn="ctr"/>
            <a:r>
              <a:rPr lang="en-CA" sz="2800" dirty="0">
                <a:solidFill>
                  <a:schemeClr val="tx1"/>
                </a:solidFill>
              </a:rPr>
              <a:t>Will the </a:t>
            </a:r>
            <a:r>
              <a:rPr lang="en-CA" sz="2800" b="1" dirty="0">
                <a:ln>
                  <a:solidFill>
                    <a:srgbClr val="0000FF"/>
                  </a:solidFill>
                </a:ln>
                <a:solidFill>
                  <a:srgbClr val="00FF00"/>
                </a:solidFill>
              </a:rPr>
              <a:t>“scurry” </a:t>
            </a:r>
            <a:r>
              <a:rPr lang="en-CA" sz="2800" dirty="0">
                <a:solidFill>
                  <a:schemeClr val="tx1"/>
                </a:solidFill>
              </a:rPr>
              <a:t>of the sun within its </a:t>
            </a:r>
            <a:br>
              <a:rPr lang="en-CA" sz="2800" dirty="0">
                <a:solidFill>
                  <a:schemeClr val="tx1"/>
                </a:solidFill>
              </a:rPr>
            </a:br>
            <a:r>
              <a:rPr lang="en-CA" sz="2800" b="1" dirty="0">
                <a:solidFill>
                  <a:srgbClr val="0000FF"/>
                </a:solidFill>
                <a:latin typeface="Comic Sans MS" panose="030F0702030302020204" pitchFamily="66" charset="0"/>
              </a:rPr>
              <a:t>Tequfah</a:t>
            </a:r>
            <a:r>
              <a:rPr lang="en-CA" sz="2800" dirty="0">
                <a:solidFill>
                  <a:schemeClr val="tx1"/>
                </a:solidFill>
              </a:rPr>
              <a:t> (circuit) provide more insight?</a:t>
            </a:r>
          </a:p>
          <a:p>
            <a:pPr algn="ctr"/>
            <a:r>
              <a:rPr lang="en-CA" sz="2800" dirty="0">
                <a:solidFill>
                  <a:schemeClr val="tx1"/>
                </a:solidFill>
              </a:rPr>
              <a:t>We shall see. </a:t>
            </a:r>
            <a:r>
              <a:rPr lang="en-CA" sz="2800" dirty="0">
                <a:solidFill>
                  <a:schemeClr val="tx1"/>
                </a:solidFill>
                <a:sym typeface="Wingdings" panose="05000000000000000000" pitchFamily="2" charset="2"/>
              </a:rPr>
              <a:t> </a:t>
            </a:r>
            <a:br>
              <a:rPr lang="en-CA" sz="2800" dirty="0">
                <a:solidFill>
                  <a:schemeClr val="tx1"/>
                </a:solidFill>
                <a:sym typeface="Wingdings" panose="05000000000000000000" pitchFamily="2" charset="2"/>
              </a:rPr>
            </a:br>
            <a:r>
              <a:rPr lang="en-CA" sz="2800" b="1" dirty="0">
                <a:ln>
                  <a:solidFill>
                    <a:srgbClr val="0000FF"/>
                  </a:solidFill>
                </a:ln>
                <a:solidFill>
                  <a:srgbClr val="00FF00"/>
                </a:solidFill>
                <a:sym typeface="Wingdings" panose="05000000000000000000" pitchFamily="2" charset="2"/>
              </a:rPr>
              <a:t>More Hebrew PLEASE!</a:t>
            </a:r>
            <a:r>
              <a:rPr lang="en-CA" sz="2800" b="1" dirty="0">
                <a:ln>
                  <a:solidFill>
                    <a:srgbClr val="0000FF"/>
                  </a:solidFill>
                </a:ln>
              </a:rPr>
              <a:t> </a:t>
            </a:r>
          </a:p>
        </p:txBody>
      </p:sp>
    </p:spTree>
    <p:extLst>
      <p:ext uri="{BB962C8B-B14F-4D97-AF65-F5344CB8AC3E}">
        <p14:creationId xmlns:p14="http://schemas.microsoft.com/office/powerpoint/2010/main" val="3651230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alpha val="31000"/>
          </a:srgb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060E2C-87EE-4704-B264-053F09AC4A87}"/>
              </a:ext>
            </a:extLst>
          </p:cNvPr>
          <p:cNvSpPr>
            <a:spLocks noGrp="1"/>
          </p:cNvSpPr>
          <p:nvPr>
            <p:ph type="sldNum" sz="quarter" idx="12"/>
          </p:nvPr>
        </p:nvSpPr>
        <p:spPr>
          <a:xfrm>
            <a:off x="9448800" y="6538912"/>
            <a:ext cx="2743200" cy="365125"/>
          </a:xfrm>
        </p:spPr>
        <p:txBody>
          <a:bodyPr/>
          <a:lstStyle/>
          <a:p>
            <a:fld id="{45C2D28F-54A5-4CFF-A832-B99C2F1CE910}" type="slidenum">
              <a:rPr lang="en-CA" smtClean="0"/>
              <a:t>16</a:t>
            </a:fld>
            <a:endParaRPr lang="en-CA" dirty="0"/>
          </a:p>
        </p:txBody>
      </p:sp>
      <p:sp>
        <p:nvSpPr>
          <p:cNvPr id="12" name="Rectangle 11">
            <a:extLst>
              <a:ext uri="{FF2B5EF4-FFF2-40B4-BE49-F238E27FC236}">
                <a16:creationId xmlns:a16="http://schemas.microsoft.com/office/drawing/2014/main" id="{A47C3898-5737-4920-B415-8FA5431B09FB}"/>
              </a:ext>
            </a:extLst>
          </p:cNvPr>
          <p:cNvSpPr/>
          <p:nvPr/>
        </p:nvSpPr>
        <p:spPr>
          <a:xfrm>
            <a:off x="11469146" y="578497"/>
            <a:ext cx="450980" cy="1446245"/>
          </a:xfrm>
          <a:prstGeom prst="rect">
            <a:avLst/>
          </a:prstGeom>
          <a:solidFill>
            <a:schemeClr val="accent2"/>
          </a:solidFill>
          <a:ln w="381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err="1">
                <a:solidFill>
                  <a:schemeClr val="tx1"/>
                </a:solidFill>
              </a:rPr>
              <a:t>Yod</a:t>
            </a:r>
            <a:endParaRPr lang="en-CA" sz="2800" b="1" dirty="0">
              <a:solidFill>
                <a:schemeClr val="tx1"/>
              </a:solidFill>
            </a:endParaRPr>
          </a:p>
        </p:txBody>
      </p:sp>
      <p:sp>
        <p:nvSpPr>
          <p:cNvPr id="13" name="Rectangle 12">
            <a:extLst>
              <a:ext uri="{FF2B5EF4-FFF2-40B4-BE49-F238E27FC236}">
                <a16:creationId xmlns:a16="http://schemas.microsoft.com/office/drawing/2014/main" id="{3125030F-7EA4-4B45-839F-7B13182FDA8F}"/>
              </a:ext>
            </a:extLst>
          </p:cNvPr>
          <p:cNvSpPr/>
          <p:nvPr/>
        </p:nvSpPr>
        <p:spPr>
          <a:xfrm>
            <a:off x="10783815" y="277053"/>
            <a:ext cx="450980" cy="1764038"/>
          </a:xfrm>
          <a:prstGeom prst="rect">
            <a:avLst/>
          </a:prstGeom>
          <a:solidFill>
            <a:schemeClr val="accent2"/>
          </a:solidFill>
          <a:ln w="381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Shin</a:t>
            </a:r>
          </a:p>
        </p:txBody>
      </p:sp>
      <p:sp>
        <p:nvSpPr>
          <p:cNvPr id="14" name="Rectangle 13">
            <a:extLst>
              <a:ext uri="{FF2B5EF4-FFF2-40B4-BE49-F238E27FC236}">
                <a16:creationId xmlns:a16="http://schemas.microsoft.com/office/drawing/2014/main" id="{11D0C9F8-5563-4B5B-9064-E8A79DEFB6D6}"/>
              </a:ext>
            </a:extLst>
          </p:cNvPr>
          <p:cNvSpPr/>
          <p:nvPr/>
        </p:nvSpPr>
        <p:spPr>
          <a:xfrm>
            <a:off x="10098484" y="277053"/>
            <a:ext cx="450980" cy="1764038"/>
          </a:xfrm>
          <a:prstGeom prst="rect">
            <a:avLst/>
          </a:prstGeom>
          <a:solidFill>
            <a:schemeClr val="accent2"/>
          </a:solidFill>
          <a:ln w="381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Be</a:t>
            </a:r>
            <a:br>
              <a:rPr lang="en-CA" sz="2800" b="1" dirty="0">
                <a:solidFill>
                  <a:schemeClr val="tx1"/>
                </a:solidFill>
              </a:rPr>
            </a:br>
            <a:r>
              <a:rPr lang="en-CA" sz="2800" b="1" dirty="0">
                <a:solidFill>
                  <a:schemeClr val="tx1"/>
                </a:solidFill>
              </a:rPr>
              <a:t>I</a:t>
            </a:r>
            <a:br>
              <a:rPr lang="en-CA" sz="2800" b="1" dirty="0">
                <a:solidFill>
                  <a:schemeClr val="tx1"/>
                </a:solidFill>
              </a:rPr>
            </a:br>
            <a:r>
              <a:rPr lang="en-CA" sz="2800" b="1" dirty="0">
                <a:solidFill>
                  <a:schemeClr val="tx1"/>
                </a:solidFill>
              </a:rPr>
              <a:t>t</a:t>
            </a:r>
          </a:p>
        </p:txBody>
      </p:sp>
      <p:sp>
        <p:nvSpPr>
          <p:cNvPr id="16" name="Rectangle 15">
            <a:extLst>
              <a:ext uri="{FF2B5EF4-FFF2-40B4-BE49-F238E27FC236}">
                <a16:creationId xmlns:a16="http://schemas.microsoft.com/office/drawing/2014/main" id="{F5B1CF59-D073-453F-918B-E10DCFCCFB45}"/>
              </a:ext>
            </a:extLst>
          </p:cNvPr>
          <p:cNvSpPr/>
          <p:nvPr/>
        </p:nvSpPr>
        <p:spPr>
          <a:xfrm>
            <a:off x="519289" y="1584326"/>
            <a:ext cx="8775985" cy="3736562"/>
          </a:xfrm>
          <a:prstGeom prst="rect">
            <a:avLst/>
          </a:prstGeom>
          <a:solidFill>
            <a:schemeClr val="bg1"/>
          </a:solidFill>
          <a:scene3d>
            <a:camera prst="orthographicFront"/>
            <a:lightRig rig="threePt" dir="t"/>
          </a:scene3d>
          <a:sp3d>
            <a:bevelT w="260350" h="2032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0000FF"/>
                  </a:solidFill>
                </a:ln>
                <a:solidFill>
                  <a:srgbClr val="CC00FF"/>
                </a:solidFill>
                <a:latin typeface="Ravie" panose="04040805050809020602" pitchFamily="82" charset="0"/>
              </a:rPr>
              <a:t> </a:t>
            </a:r>
          </a:p>
          <a:p>
            <a:pPr algn="ctr"/>
            <a:r>
              <a:rPr lang="en-CA" sz="2800" dirty="0">
                <a:solidFill>
                  <a:sysClr val="windowText" lastClr="000000"/>
                </a:solidFill>
              </a:rPr>
              <a:t>Abraham was </a:t>
            </a:r>
            <a:r>
              <a:rPr lang="en-CA" sz="2800" b="1" u="sng" dirty="0">
                <a:solidFill>
                  <a:srgbClr val="0000FF"/>
                </a:solidFill>
              </a:rPr>
              <a:t>POSITIONED</a:t>
            </a:r>
            <a:r>
              <a:rPr lang="en-CA" sz="2800" dirty="0">
                <a:solidFill>
                  <a:sysClr val="windowText" lastClr="000000"/>
                </a:solidFill>
              </a:rPr>
              <a:t> (</a:t>
            </a:r>
            <a:r>
              <a:rPr lang="en-CA" sz="2800" b="1" u="sng" dirty="0">
                <a:solidFill>
                  <a:sysClr val="windowText" lastClr="000000"/>
                </a:solidFill>
              </a:rPr>
              <a:t>sittin</a:t>
            </a:r>
            <a:r>
              <a:rPr lang="en-CA" sz="2800" b="1" dirty="0">
                <a:solidFill>
                  <a:sysClr val="windowText" lastClr="000000"/>
                </a:solidFill>
              </a:rPr>
              <a:t>g</a:t>
            </a:r>
            <a:r>
              <a:rPr lang="en-CA" sz="2800" dirty="0">
                <a:solidFill>
                  <a:sysClr val="windowText" lastClr="000000"/>
                </a:solidFill>
              </a:rPr>
              <a:t>/</a:t>
            </a:r>
            <a:r>
              <a:rPr lang="en-CA" sz="2800" b="1" u="sng" dirty="0">
                <a:ln>
                  <a:solidFill>
                    <a:srgbClr val="0000FF"/>
                  </a:solidFill>
                </a:ln>
                <a:solidFill>
                  <a:srgbClr val="FF0000"/>
                </a:solidFill>
              </a:rPr>
              <a:t>firml</a:t>
            </a:r>
            <a:r>
              <a:rPr lang="en-CA" sz="2800" b="1" dirty="0">
                <a:ln>
                  <a:solidFill>
                    <a:srgbClr val="0000FF"/>
                  </a:solidFill>
                </a:ln>
                <a:solidFill>
                  <a:srgbClr val="FF0000"/>
                </a:solidFill>
              </a:rPr>
              <a:t>y p</a:t>
            </a:r>
            <a:r>
              <a:rPr lang="en-CA" sz="2800" b="1" u="sng" dirty="0">
                <a:ln>
                  <a:solidFill>
                    <a:srgbClr val="0000FF"/>
                  </a:solidFill>
                </a:ln>
                <a:solidFill>
                  <a:srgbClr val="FF0000"/>
                </a:solidFill>
              </a:rPr>
              <a:t>lanted</a:t>
            </a:r>
            <a:r>
              <a:rPr lang="en-CA" sz="2800" dirty="0">
                <a:solidFill>
                  <a:sysClr val="windowText" lastClr="000000"/>
                </a:solidFill>
              </a:rPr>
              <a:t>)</a:t>
            </a:r>
          </a:p>
          <a:p>
            <a:pPr algn="ctr"/>
            <a:endParaRPr lang="en-CA" sz="2800" b="1" dirty="0">
              <a:solidFill>
                <a:sysClr val="windowText" lastClr="000000"/>
              </a:solidFill>
            </a:endParaRPr>
          </a:p>
          <a:p>
            <a:pPr algn="ctr"/>
            <a:endParaRPr lang="en-CA" sz="2800" b="1" dirty="0">
              <a:solidFill>
                <a:sysClr val="windowText" lastClr="000000"/>
              </a:solidFill>
            </a:endParaRPr>
          </a:p>
          <a:p>
            <a:pPr algn="ctr"/>
            <a:br>
              <a:rPr lang="en-CA" sz="2800" b="1" dirty="0">
                <a:solidFill>
                  <a:srgbClr val="0000FF"/>
                </a:solidFill>
              </a:rPr>
            </a:br>
            <a:br>
              <a:rPr lang="en-CA" sz="2800" b="1" dirty="0">
                <a:solidFill>
                  <a:srgbClr val="0000FF"/>
                </a:solidFill>
              </a:rPr>
            </a:br>
            <a:endParaRPr lang="en-CA" sz="2800" b="1" dirty="0">
              <a:solidFill>
                <a:srgbClr val="0000FF"/>
              </a:solidFill>
            </a:endParaRPr>
          </a:p>
          <a:p>
            <a:pPr algn="ctr"/>
            <a:endParaRPr lang="en-CA" sz="2800" b="1" dirty="0">
              <a:solidFill>
                <a:srgbClr val="0000FF"/>
              </a:solidFill>
            </a:endParaRPr>
          </a:p>
          <a:p>
            <a:pPr algn="ctr"/>
            <a:endParaRPr lang="en-CA" sz="2800" b="1" dirty="0">
              <a:solidFill>
                <a:srgbClr val="0000FF"/>
              </a:solidFill>
            </a:endParaRPr>
          </a:p>
        </p:txBody>
      </p:sp>
      <p:pic>
        <p:nvPicPr>
          <p:cNvPr id="18" name="Content Placeholder 4">
            <a:extLst>
              <a:ext uri="{FF2B5EF4-FFF2-40B4-BE49-F238E27FC236}">
                <a16:creationId xmlns:a16="http://schemas.microsoft.com/office/drawing/2014/main" id="{A51D2EBF-377E-4363-9457-B80EF73CE9D8}"/>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9872994" y="2878432"/>
            <a:ext cx="1922106" cy="2129537"/>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19" name="Content Placeholder 4">
            <a:extLst>
              <a:ext uri="{FF2B5EF4-FFF2-40B4-BE49-F238E27FC236}">
                <a16:creationId xmlns:a16="http://schemas.microsoft.com/office/drawing/2014/main" id="{CD7AB4D3-7FDF-4751-BA19-3C712D3126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72994" y="5036691"/>
            <a:ext cx="1922106" cy="706937"/>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EF384E8C-7900-4630-838D-3B06D4C0558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392683" y="2165732"/>
            <a:ext cx="742950" cy="952500"/>
          </a:xfrm>
          <a:prstGeom prst="rect">
            <a:avLst/>
          </a:prstGeom>
        </p:spPr>
      </p:pic>
      <p:pic>
        <p:nvPicPr>
          <p:cNvPr id="10" name="Picture 9">
            <a:extLst>
              <a:ext uri="{FF2B5EF4-FFF2-40B4-BE49-F238E27FC236}">
                <a16:creationId xmlns:a16="http://schemas.microsoft.com/office/drawing/2014/main" id="{44893E0F-4DD8-4599-A572-3CBC9791156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611633" y="2165732"/>
            <a:ext cx="781050" cy="952500"/>
          </a:xfrm>
          <a:prstGeom prst="rect">
            <a:avLst/>
          </a:prstGeom>
        </p:spPr>
      </p:pic>
      <p:pic>
        <p:nvPicPr>
          <p:cNvPr id="21" name="Picture 20">
            <a:extLst>
              <a:ext uri="{FF2B5EF4-FFF2-40B4-BE49-F238E27FC236}">
                <a16:creationId xmlns:a16="http://schemas.microsoft.com/office/drawing/2014/main" id="{C1167F14-9917-4051-8C91-6852452BD9D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038224" y="2047820"/>
            <a:ext cx="571500" cy="952500"/>
          </a:xfrm>
          <a:prstGeom prst="rect">
            <a:avLst/>
          </a:prstGeom>
        </p:spPr>
      </p:pic>
      <p:pic>
        <p:nvPicPr>
          <p:cNvPr id="22" name="Picture 21">
            <a:extLst>
              <a:ext uri="{FF2B5EF4-FFF2-40B4-BE49-F238E27FC236}">
                <a16:creationId xmlns:a16="http://schemas.microsoft.com/office/drawing/2014/main" id="{C04416A3-F0B6-42D1-8EE8-E91C42584A4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523379" y="2952750"/>
            <a:ext cx="571500" cy="952500"/>
          </a:xfrm>
          <a:prstGeom prst="rect">
            <a:avLst/>
          </a:prstGeom>
        </p:spPr>
      </p:pic>
      <p:pic>
        <p:nvPicPr>
          <p:cNvPr id="23" name="Picture 22">
            <a:extLst>
              <a:ext uri="{FF2B5EF4-FFF2-40B4-BE49-F238E27FC236}">
                <a16:creationId xmlns:a16="http://schemas.microsoft.com/office/drawing/2014/main" id="{87018803-4479-4933-A489-B0152834E3A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12559" y="2181049"/>
            <a:ext cx="781050" cy="952500"/>
          </a:xfrm>
          <a:prstGeom prst="rect">
            <a:avLst/>
          </a:prstGeom>
        </p:spPr>
      </p:pic>
      <p:pic>
        <p:nvPicPr>
          <p:cNvPr id="24" name="Picture 23">
            <a:extLst>
              <a:ext uri="{FF2B5EF4-FFF2-40B4-BE49-F238E27FC236}">
                <a16:creationId xmlns:a16="http://schemas.microsoft.com/office/drawing/2014/main" id="{5B6875E6-4A60-4572-B023-7CA8C902EE2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96500" y="4560441"/>
            <a:ext cx="742950" cy="952500"/>
          </a:xfrm>
          <a:prstGeom prst="rect">
            <a:avLst/>
          </a:prstGeom>
        </p:spPr>
      </p:pic>
      <p:sp>
        <p:nvSpPr>
          <p:cNvPr id="25" name="Speech Bubble: Rectangle with Corners Rounded 24">
            <a:extLst>
              <a:ext uri="{FF2B5EF4-FFF2-40B4-BE49-F238E27FC236}">
                <a16:creationId xmlns:a16="http://schemas.microsoft.com/office/drawing/2014/main" id="{DE231A32-01B2-4A6E-80B5-C1BCA99992B6}"/>
              </a:ext>
            </a:extLst>
          </p:cNvPr>
          <p:cNvSpPr/>
          <p:nvPr/>
        </p:nvSpPr>
        <p:spPr>
          <a:xfrm>
            <a:off x="378242" y="6046280"/>
            <a:ext cx="9720242" cy="706937"/>
          </a:xfrm>
          <a:prstGeom prst="wedgeRoundRectCallout">
            <a:avLst>
              <a:gd name="adj1" fmla="val 7763"/>
              <a:gd name="adj2" fmla="val -164936"/>
              <a:gd name="adj3" fmla="val 16667"/>
            </a:avLst>
          </a:prstGeom>
          <a:solidFill>
            <a:srgbClr val="00CCFF"/>
          </a:solidFill>
          <a:scene3d>
            <a:camera prst="orthographicFront"/>
            <a:lightRig rig="threePt" dir="t"/>
          </a:scene3d>
          <a:sp3d contourW="63500">
            <a:bevelT w="190500" h="139700" prst="softRound"/>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err="1">
                <a:ln>
                  <a:solidFill>
                    <a:srgbClr val="0000FF"/>
                  </a:solidFill>
                </a:ln>
                <a:solidFill>
                  <a:srgbClr val="FFFF00"/>
                </a:solidFill>
              </a:rPr>
              <a:t>Yod</a:t>
            </a:r>
            <a:r>
              <a:rPr lang="en-CA" sz="3200" b="1" dirty="0">
                <a:solidFill>
                  <a:srgbClr val="808000"/>
                </a:solidFill>
              </a:rPr>
              <a:t> - understood as - </a:t>
            </a:r>
            <a:r>
              <a:rPr lang="en-CA" sz="3200" b="1" u="sng" dirty="0">
                <a:ln>
                  <a:solidFill>
                    <a:sysClr val="windowText" lastClr="000000"/>
                  </a:solidFill>
                </a:ln>
                <a:solidFill>
                  <a:srgbClr val="808000"/>
                </a:solidFill>
                <a:effectLst>
                  <a:glow rad="127000">
                    <a:srgbClr val="FFFF00"/>
                  </a:glow>
                </a:effectLst>
              </a:rPr>
              <a:t>the</a:t>
            </a:r>
            <a:r>
              <a:rPr lang="en-CA" sz="3200" b="1" dirty="0">
                <a:ln>
                  <a:solidFill>
                    <a:sysClr val="windowText" lastClr="000000"/>
                  </a:solidFill>
                </a:ln>
                <a:solidFill>
                  <a:srgbClr val="808000"/>
                </a:solidFill>
                <a:effectLst>
                  <a:glow rad="127000">
                    <a:srgbClr val="FFFF00"/>
                  </a:glow>
                </a:effectLst>
              </a:rPr>
              <a:t> </a:t>
            </a:r>
            <a:r>
              <a:rPr lang="en-CA" sz="3200" b="1" u="sng" dirty="0">
                <a:ln>
                  <a:solidFill>
                    <a:sysClr val="windowText" lastClr="000000"/>
                  </a:solidFill>
                </a:ln>
                <a:solidFill>
                  <a:srgbClr val="808000"/>
                </a:solidFill>
                <a:effectLst>
                  <a:glow rad="127000">
                    <a:srgbClr val="FFFF00"/>
                  </a:glow>
                </a:effectLst>
              </a:rPr>
              <a:t>PRODUCT OF</a:t>
            </a:r>
            <a:r>
              <a:rPr lang="en-CA" sz="3200" b="1" dirty="0">
                <a:ln>
                  <a:solidFill>
                    <a:sysClr val="windowText" lastClr="000000"/>
                  </a:solidFill>
                </a:ln>
                <a:solidFill>
                  <a:srgbClr val="808000"/>
                </a:solidFill>
                <a:effectLst>
                  <a:glow rad="127000">
                    <a:srgbClr val="FFFF00"/>
                  </a:glow>
                </a:effectLst>
              </a:rPr>
              <a:t> </a:t>
            </a:r>
            <a:r>
              <a:rPr lang="en-CA" sz="3200" b="1" dirty="0">
                <a:solidFill>
                  <a:srgbClr val="0000FF"/>
                </a:solidFill>
              </a:rPr>
              <a:t>Yahuah’s Hand.</a:t>
            </a:r>
          </a:p>
        </p:txBody>
      </p:sp>
      <p:sp>
        <p:nvSpPr>
          <p:cNvPr id="2" name="Rectangle 1">
            <a:extLst>
              <a:ext uri="{FF2B5EF4-FFF2-40B4-BE49-F238E27FC236}">
                <a16:creationId xmlns:a16="http://schemas.microsoft.com/office/drawing/2014/main" id="{524C5420-87E5-489A-924D-3D0D6638EF9F}"/>
              </a:ext>
            </a:extLst>
          </p:cNvPr>
          <p:cNvSpPr/>
          <p:nvPr/>
        </p:nvSpPr>
        <p:spPr>
          <a:xfrm>
            <a:off x="1106700" y="3799995"/>
            <a:ext cx="7725748" cy="1520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prstClr val="black"/>
                </a:solidFill>
              </a:rPr>
              <a:t>The</a:t>
            </a:r>
            <a:r>
              <a:rPr lang="en-CA" sz="2800" b="1" dirty="0">
                <a:solidFill>
                  <a:srgbClr val="0000FF"/>
                </a:solidFill>
              </a:rPr>
              <a:t> </a:t>
            </a:r>
            <a:r>
              <a:rPr lang="en-CA" sz="2800" b="1" u="sng" dirty="0">
                <a:solidFill>
                  <a:srgbClr val="0000FF"/>
                </a:solidFill>
              </a:rPr>
              <a:t>Beit</a:t>
            </a:r>
            <a:r>
              <a:rPr lang="en-CA" sz="2800" b="1" dirty="0">
                <a:solidFill>
                  <a:srgbClr val="0000FF"/>
                </a:solidFill>
              </a:rPr>
              <a:t> </a:t>
            </a:r>
            <a:r>
              <a:rPr lang="en-CA" sz="2800" dirty="0">
                <a:solidFill>
                  <a:prstClr val="black"/>
                </a:solidFill>
              </a:rPr>
              <a:t>being</a:t>
            </a:r>
            <a:r>
              <a:rPr lang="en-CA" sz="2800" b="1" dirty="0">
                <a:solidFill>
                  <a:srgbClr val="0000FF"/>
                </a:solidFill>
              </a:rPr>
              <a:t> Yahuah’s </a:t>
            </a:r>
            <a:r>
              <a:rPr lang="en-CA" sz="2800" b="1" u="sng" dirty="0">
                <a:solidFill>
                  <a:srgbClr val="0000FF"/>
                </a:solidFill>
                <a:effectLst>
                  <a:glow rad="228600">
                    <a:schemeClr val="accent2">
                      <a:satMod val="175000"/>
                      <a:alpha val="40000"/>
                    </a:schemeClr>
                  </a:glow>
                </a:effectLst>
              </a:rPr>
              <a:t>House</a:t>
            </a:r>
            <a:r>
              <a:rPr lang="en-CA" sz="2800" b="1" dirty="0">
                <a:solidFill>
                  <a:srgbClr val="0000FF"/>
                </a:solidFill>
                <a:effectLst>
                  <a:glow rad="228600">
                    <a:schemeClr val="accent2">
                      <a:satMod val="175000"/>
                      <a:alpha val="40000"/>
                    </a:schemeClr>
                  </a:glow>
                </a:effectLst>
              </a:rPr>
              <a:t>,</a:t>
            </a:r>
            <a:r>
              <a:rPr lang="en-CA" sz="2800" b="1" dirty="0">
                <a:solidFill>
                  <a:srgbClr val="0000FF"/>
                </a:solidFill>
              </a:rPr>
              <a:t> the </a:t>
            </a:r>
            <a:r>
              <a:rPr lang="en-CA" sz="2800" b="1" u="sng" dirty="0">
                <a:solidFill>
                  <a:srgbClr val="0000FF"/>
                </a:solidFill>
              </a:rPr>
              <a:t> </a:t>
            </a:r>
            <a:r>
              <a:rPr lang="en-CA" sz="2800" dirty="0">
                <a:solidFill>
                  <a:sysClr val="windowText" lastClr="000000"/>
                </a:solidFill>
              </a:rPr>
              <a:t> </a:t>
            </a:r>
            <a:br>
              <a:rPr lang="en-CA" sz="2800" dirty="0">
                <a:solidFill>
                  <a:sysClr val="windowText" lastClr="000000"/>
                </a:solidFill>
              </a:rPr>
            </a:br>
            <a:r>
              <a:rPr lang="en-CA" sz="2800" dirty="0">
                <a:solidFill>
                  <a:srgbClr val="0000FF"/>
                </a:solidFill>
              </a:rPr>
              <a:t>(</a:t>
            </a:r>
            <a:r>
              <a:rPr lang="en-CA" sz="2800" b="1" dirty="0">
                <a:solidFill>
                  <a:srgbClr val="0000FF"/>
                </a:solidFill>
              </a:rPr>
              <a:t>King</a:t>
            </a:r>
            <a:r>
              <a:rPr lang="en-CA" sz="2000" dirty="0">
                <a:solidFill>
                  <a:prstClr val="black"/>
                </a:solidFill>
              </a:rPr>
              <a:t>(</a:t>
            </a:r>
            <a:r>
              <a:rPr lang="en-CA" sz="2800" b="1" i="1" dirty="0" err="1">
                <a:solidFill>
                  <a:srgbClr val="0000FF"/>
                </a:solidFill>
              </a:rPr>
              <a:t>dom</a:t>
            </a:r>
            <a:r>
              <a:rPr lang="en-CA" sz="2000" dirty="0">
                <a:solidFill>
                  <a:prstClr val="black"/>
                </a:solidFill>
              </a:rPr>
              <a:t>)</a:t>
            </a:r>
            <a:r>
              <a:rPr lang="en-CA" sz="2800" dirty="0">
                <a:solidFill>
                  <a:srgbClr val="0000FF"/>
                </a:solidFill>
              </a:rPr>
              <a:t> of Righteousness           – </a:t>
            </a:r>
            <a:r>
              <a:rPr lang="en-CA" sz="2800" b="1" dirty="0" err="1">
                <a:solidFill>
                  <a:srgbClr val="0000FF"/>
                </a:solidFill>
              </a:rPr>
              <a:t>MelkiTzedek</a:t>
            </a:r>
            <a:r>
              <a:rPr lang="en-CA" sz="2800" dirty="0">
                <a:solidFill>
                  <a:srgbClr val="0000FF"/>
                </a:solidFill>
              </a:rPr>
              <a:t>).</a:t>
            </a:r>
            <a:endParaRPr lang="en-CA" dirty="0"/>
          </a:p>
        </p:txBody>
      </p:sp>
      <p:sp>
        <p:nvSpPr>
          <p:cNvPr id="3" name="Speech Bubble: Rectangle with Corners Rounded 2">
            <a:extLst>
              <a:ext uri="{FF2B5EF4-FFF2-40B4-BE49-F238E27FC236}">
                <a16:creationId xmlns:a16="http://schemas.microsoft.com/office/drawing/2014/main" id="{92B2DE9D-5988-4992-BA41-876883B5ECD2}"/>
              </a:ext>
            </a:extLst>
          </p:cNvPr>
          <p:cNvSpPr/>
          <p:nvPr/>
        </p:nvSpPr>
        <p:spPr>
          <a:xfrm>
            <a:off x="303489" y="3724449"/>
            <a:ext cx="3773519" cy="439091"/>
          </a:xfrm>
          <a:prstGeom prst="wedgeRoundRectCallout">
            <a:avLst>
              <a:gd name="adj1" fmla="val 19941"/>
              <a:gd name="adj2" fmla="val -76987"/>
              <a:gd name="adj3" fmla="val 16667"/>
            </a:avLst>
          </a:prstGeom>
          <a:solidFill>
            <a:srgbClr val="00CCFF"/>
          </a:solidFill>
          <a:ln w="38100">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FF0000"/>
                  </a:solidFill>
                </a:ln>
                <a:solidFill>
                  <a:schemeClr val="bg1"/>
                </a:solidFill>
                <a:effectLst>
                  <a:outerShdw blurRad="50800" dist="50800" dir="5400000" algn="ctr" rotWithShape="0">
                    <a:srgbClr val="FF5050"/>
                  </a:outerShdw>
                </a:effectLst>
              </a:rPr>
              <a:t>Choice</a:t>
            </a:r>
            <a:r>
              <a:rPr lang="en-CA" sz="2400" b="1" dirty="0">
                <a:ln>
                  <a:solidFill>
                    <a:srgbClr val="FF0000"/>
                  </a:solidFill>
                </a:ln>
                <a:solidFill>
                  <a:schemeClr val="bg1"/>
                </a:solidFill>
              </a:rPr>
              <a:t> of Theory</a:t>
            </a:r>
            <a:r>
              <a:rPr lang="en-CA" sz="2400" dirty="0"/>
              <a:t> </a:t>
            </a:r>
            <a:r>
              <a:rPr lang="en-CA" sz="2400" dirty="0">
                <a:solidFill>
                  <a:schemeClr val="tx1"/>
                </a:solidFill>
              </a:rPr>
              <a:t>&amp;</a:t>
            </a:r>
            <a:r>
              <a:rPr lang="en-CA" sz="2400" dirty="0"/>
              <a:t> </a:t>
            </a:r>
            <a:r>
              <a:rPr lang="en-CA" sz="2400" b="1" dirty="0">
                <a:ln>
                  <a:solidFill>
                    <a:srgbClr val="FF0000"/>
                  </a:solidFill>
                </a:ln>
              </a:rPr>
              <a:t>Method</a:t>
            </a:r>
          </a:p>
        </p:txBody>
      </p:sp>
      <p:pic>
        <p:nvPicPr>
          <p:cNvPr id="20" name="Picture 4" descr="C:\Users\Rae\Desktop\Art on Desktop\white man clip art\3d white people\call to order 3.jpg">
            <a:extLst>
              <a:ext uri="{FF2B5EF4-FFF2-40B4-BE49-F238E27FC236}">
                <a16:creationId xmlns:a16="http://schemas.microsoft.com/office/drawing/2014/main" id="{95424B22-B90F-493C-B81A-34E8AAEB544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47012" y="146874"/>
            <a:ext cx="2865438" cy="1790899"/>
          </a:xfrm>
          <a:prstGeom prst="rect">
            <a:avLst/>
          </a:prstGeom>
          <a:ln w="190500" cap="sq">
            <a:solidFill>
              <a:srgbClr val="C7A1E3"/>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Right Brace 4">
            <a:extLst>
              <a:ext uri="{FF2B5EF4-FFF2-40B4-BE49-F238E27FC236}">
                <a16:creationId xmlns:a16="http://schemas.microsoft.com/office/drawing/2014/main" id="{909E6D16-2E61-4019-9E6E-3382C106260A}"/>
              </a:ext>
            </a:extLst>
          </p:cNvPr>
          <p:cNvSpPr/>
          <p:nvPr/>
        </p:nvSpPr>
        <p:spPr>
          <a:xfrm rot="16200000">
            <a:off x="7166861" y="719908"/>
            <a:ext cx="527183" cy="2195456"/>
          </a:xfrm>
          <a:prstGeom prst="rightBrace">
            <a:avLst>
              <a:gd name="adj1" fmla="val 39040"/>
              <a:gd name="adj2" fmla="val 41128"/>
            </a:avLst>
          </a:prstGeom>
          <a:ln w="57150">
            <a:solidFill>
              <a:srgbClr val="FF9966"/>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Rectangle 5">
            <a:extLst>
              <a:ext uri="{FF2B5EF4-FFF2-40B4-BE49-F238E27FC236}">
                <a16:creationId xmlns:a16="http://schemas.microsoft.com/office/drawing/2014/main" id="{AC269978-2B05-463A-9D3E-ED80669B440F}"/>
              </a:ext>
            </a:extLst>
          </p:cNvPr>
          <p:cNvSpPr/>
          <p:nvPr/>
        </p:nvSpPr>
        <p:spPr>
          <a:xfrm>
            <a:off x="2030937" y="304518"/>
            <a:ext cx="4208513" cy="1084007"/>
          </a:xfrm>
          <a:prstGeom prst="rect">
            <a:avLst/>
          </a:prstGeom>
          <a:solidFill>
            <a:srgbClr val="FFC000"/>
          </a:solidFill>
          <a:ln w="171450">
            <a:solidFill>
              <a:srgbClr val="C7A1E3"/>
            </a:solidFill>
          </a:ln>
          <a:scene3d>
            <a:camera prst="orthographicFront"/>
            <a:lightRig rig="threePt" dir="t"/>
          </a:scene3d>
          <a:sp3d contourW="57150">
            <a:bevelT w="158750" h="107950" prst="convex"/>
            <a:contourClr>
              <a:srgbClr val="808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a:ln>
                  <a:solidFill>
                    <a:srgbClr val="0000FF"/>
                  </a:solidFill>
                </a:ln>
                <a:solidFill>
                  <a:srgbClr val="CC00FF"/>
                </a:solidFill>
                <a:latin typeface="Ravie" panose="04040805050809020602" pitchFamily="82" charset="0"/>
              </a:rPr>
              <a:t>Sitting </a:t>
            </a:r>
          </a:p>
        </p:txBody>
      </p:sp>
      <p:sp>
        <p:nvSpPr>
          <p:cNvPr id="27" name="Speech Bubble: Rectangle with Corners Rounded 26">
            <a:extLst>
              <a:ext uri="{FF2B5EF4-FFF2-40B4-BE49-F238E27FC236}">
                <a16:creationId xmlns:a16="http://schemas.microsoft.com/office/drawing/2014/main" id="{10F0E80E-1256-41DA-A0C3-B8517A3E6BA8}"/>
              </a:ext>
            </a:extLst>
          </p:cNvPr>
          <p:cNvSpPr/>
          <p:nvPr/>
        </p:nvSpPr>
        <p:spPr>
          <a:xfrm>
            <a:off x="4654728" y="3715038"/>
            <a:ext cx="2863434" cy="407283"/>
          </a:xfrm>
          <a:prstGeom prst="wedgeRoundRectCallout">
            <a:avLst>
              <a:gd name="adj1" fmla="val -66052"/>
              <a:gd name="adj2" fmla="val -8259"/>
              <a:gd name="adj3" fmla="val 16667"/>
            </a:avLst>
          </a:prstGeom>
          <a:solidFill>
            <a:srgbClr val="00CCFF"/>
          </a:solidFill>
          <a:ln w="38100">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0000FF"/>
                  </a:solidFill>
                </a:ln>
                <a:solidFill>
                  <a:srgbClr val="FF0000"/>
                </a:solidFill>
              </a:rPr>
              <a:t>Isn’t that -</a:t>
            </a:r>
            <a:r>
              <a:rPr lang="en-CA" sz="2400" b="1" dirty="0">
                <a:ln>
                  <a:solidFill>
                    <a:srgbClr val="0000FF"/>
                  </a:solidFill>
                </a:ln>
                <a:solidFill>
                  <a:srgbClr val="FFFF00"/>
                </a:solidFill>
              </a:rPr>
              <a:t> Shema??</a:t>
            </a:r>
          </a:p>
        </p:txBody>
      </p:sp>
      <p:sp>
        <p:nvSpPr>
          <p:cNvPr id="11" name="Right Brace 10">
            <a:extLst>
              <a:ext uri="{FF2B5EF4-FFF2-40B4-BE49-F238E27FC236}">
                <a16:creationId xmlns:a16="http://schemas.microsoft.com/office/drawing/2014/main" id="{6CFCC8DF-DF88-40CC-92A6-A80A8D183F42}"/>
              </a:ext>
            </a:extLst>
          </p:cNvPr>
          <p:cNvSpPr/>
          <p:nvPr/>
        </p:nvSpPr>
        <p:spPr>
          <a:xfrm rot="5400000">
            <a:off x="2942907" y="3466407"/>
            <a:ext cx="894851" cy="3977982"/>
          </a:xfrm>
          <a:prstGeom prst="rightBrace">
            <a:avLst>
              <a:gd name="adj1" fmla="val 84834"/>
              <a:gd name="adj2" fmla="val 4980"/>
            </a:avLst>
          </a:prstGeom>
          <a:ln w="57150">
            <a:solidFill>
              <a:schemeClr val="tx1"/>
            </a:solidFill>
          </a:ln>
          <a:effectLst>
            <a:outerShdw blurRad="50800" dist="50800" dir="5400000" algn="ctr" rotWithShape="0">
              <a:srgbClr val="CC00FF"/>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Rectangle 14">
            <a:extLst>
              <a:ext uri="{FF2B5EF4-FFF2-40B4-BE49-F238E27FC236}">
                <a16:creationId xmlns:a16="http://schemas.microsoft.com/office/drawing/2014/main" id="{796CF1A4-A4AE-419A-A8FC-14935C38006D}"/>
              </a:ext>
            </a:extLst>
          </p:cNvPr>
          <p:cNvSpPr/>
          <p:nvPr/>
        </p:nvSpPr>
        <p:spPr>
          <a:xfrm>
            <a:off x="976946" y="2197198"/>
            <a:ext cx="7933789" cy="1663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ysClr val="windowText" lastClr="000000"/>
                </a:solidFill>
              </a:rPr>
              <a:t>in a </a:t>
            </a:r>
            <a:r>
              <a:rPr lang="en-CA" sz="2800" b="1" i="1" dirty="0">
                <a:ln>
                  <a:solidFill>
                    <a:srgbClr val="0000FF"/>
                  </a:solidFill>
                </a:ln>
                <a:solidFill>
                  <a:srgbClr val="CC00FF"/>
                </a:solidFill>
                <a:effectLst>
                  <a:glow rad="127000">
                    <a:srgbClr val="FFFF00"/>
                  </a:glow>
                </a:effectLst>
              </a:rPr>
              <a:t>lifestyle portal</a:t>
            </a:r>
            <a:r>
              <a:rPr lang="en-CA" sz="2800" dirty="0">
                <a:solidFill>
                  <a:sysClr val="windowText" lastClr="000000"/>
                </a:solidFill>
                <a:effectLst>
                  <a:glow rad="127000">
                    <a:srgbClr val="FFFF00"/>
                  </a:glow>
                </a:effectLst>
              </a:rPr>
              <a:t> </a:t>
            </a:r>
            <a:r>
              <a:rPr lang="en-CA" sz="2800" dirty="0">
                <a:solidFill>
                  <a:sysClr val="windowText" lastClr="000000"/>
                </a:solidFill>
              </a:rPr>
              <a:t>which was </a:t>
            </a:r>
            <a:r>
              <a:rPr lang="en-CA" sz="2800" dirty="0">
                <a:ln>
                  <a:solidFill>
                    <a:srgbClr val="FF0000"/>
                  </a:solidFill>
                </a:ln>
                <a:solidFill>
                  <a:sysClr val="windowText" lastClr="000000"/>
                </a:solidFill>
                <a:latin typeface="Ravie" panose="04040805050809020602" pitchFamily="82" charset="0"/>
              </a:rPr>
              <a:t>separated</a:t>
            </a:r>
            <a:r>
              <a:rPr lang="en-CA" sz="2800" dirty="0">
                <a:solidFill>
                  <a:sysClr val="windowText" lastClr="000000"/>
                </a:solidFill>
              </a:rPr>
              <a:t>          </a:t>
            </a:r>
            <a:br>
              <a:rPr lang="en-CA" sz="2800" dirty="0">
                <a:solidFill>
                  <a:sysClr val="windowText" lastClr="000000"/>
                </a:solidFill>
              </a:rPr>
            </a:br>
            <a:r>
              <a:rPr lang="en-CA" sz="2800" dirty="0">
                <a:solidFill>
                  <a:sysClr val="windowText" lastClr="000000"/>
                </a:solidFill>
              </a:rPr>
              <a:t>from this world, being supported and revealed as </a:t>
            </a:r>
            <a:br>
              <a:rPr lang="en-CA" sz="2800" dirty="0">
                <a:solidFill>
                  <a:sysClr val="windowText" lastClr="000000"/>
                </a:solidFill>
              </a:rPr>
            </a:br>
            <a:r>
              <a:rPr lang="en-CA" sz="2800" b="1" dirty="0">
                <a:ln>
                  <a:solidFill>
                    <a:srgbClr val="0000FF"/>
                  </a:solidFill>
                </a:ln>
                <a:solidFill>
                  <a:srgbClr val="FF9966"/>
                </a:solidFill>
              </a:rPr>
              <a:t>conjoined</a:t>
            </a:r>
            <a:r>
              <a:rPr lang="en-CA" sz="2800" dirty="0">
                <a:solidFill>
                  <a:sysClr val="windowText" lastClr="000000"/>
                </a:solidFill>
              </a:rPr>
              <a:t> to </a:t>
            </a:r>
            <a:r>
              <a:rPr lang="en-CA" sz="2800" b="1" dirty="0">
                <a:solidFill>
                  <a:srgbClr val="0000FF"/>
                </a:solidFill>
              </a:rPr>
              <a:t>Yahuah’s </a:t>
            </a:r>
            <a:r>
              <a:rPr lang="en-CA" sz="2800" dirty="0">
                <a:solidFill>
                  <a:sysClr val="windowText" lastClr="000000"/>
                </a:solidFill>
              </a:rPr>
              <a:t> </a:t>
            </a:r>
            <a:r>
              <a:rPr lang="en-CA" sz="2800" b="1" dirty="0">
                <a:solidFill>
                  <a:srgbClr val="0000FF"/>
                </a:solidFill>
                <a:effectLst>
                  <a:glow rad="88900">
                    <a:srgbClr val="00CCFF"/>
                  </a:glow>
                  <a:outerShdw blurRad="50800" dist="50800" dir="5400000" sx="102000" sy="102000" algn="ctr" rotWithShape="0">
                    <a:srgbClr val="CC00FF"/>
                  </a:outerShdw>
                </a:effectLst>
              </a:rPr>
              <a:t>House</a:t>
            </a:r>
            <a:r>
              <a:rPr lang="en-CA" sz="2800" dirty="0">
                <a:solidFill>
                  <a:sysClr val="windowText" lastClr="000000"/>
                </a:solidFill>
                <a:effectLst>
                  <a:glow rad="88900">
                    <a:srgbClr val="00CCFF"/>
                  </a:glow>
                </a:effectLst>
              </a:rPr>
              <a:t> </a:t>
            </a:r>
            <a:r>
              <a:rPr lang="en-CA" sz="2800" dirty="0">
                <a:solidFill>
                  <a:sysClr val="windowText" lastClr="000000"/>
                </a:solidFill>
              </a:rPr>
              <a:t>- </a:t>
            </a:r>
            <a:r>
              <a:rPr lang="en-CA" sz="2800" b="1" u="sng" dirty="0">
                <a:solidFill>
                  <a:srgbClr val="0000FF"/>
                </a:solidFill>
              </a:rPr>
              <a:t>Beit</a:t>
            </a:r>
            <a:r>
              <a:rPr lang="en-CA" sz="2800" b="1" dirty="0">
                <a:solidFill>
                  <a:srgbClr val="0000FF"/>
                </a:solidFill>
              </a:rPr>
              <a:t>!</a:t>
            </a:r>
            <a:endParaRPr lang="en-CA" dirty="0"/>
          </a:p>
        </p:txBody>
      </p:sp>
    </p:spTree>
    <p:extLst>
      <p:ext uri="{BB962C8B-B14F-4D97-AF65-F5344CB8AC3E}">
        <p14:creationId xmlns:p14="http://schemas.microsoft.com/office/powerpoint/2010/main" val="185488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repeatCount="2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500"/>
                                        <p:tgtEl>
                                          <p:spTgt spid="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grpId="0" nodeType="after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75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47" presetClass="entr" presetSubtype="0" fill="hold" grpId="0" nodeType="afterEffect">
                                  <p:stCondLst>
                                    <p:cond delay="75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75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heckerboard(across)">
                                      <p:cBhvr>
                                        <p:cTn id="45" dur="500"/>
                                        <p:tgtEl>
                                          <p:spTgt spid="16"/>
                                        </p:tgtEl>
                                      </p:cBhvr>
                                    </p:animEffect>
                                  </p:childTnLst>
                                </p:cTn>
                              </p:par>
                            </p:childTnLst>
                          </p:cTn>
                        </p:par>
                        <p:par>
                          <p:cTn id="46" fill="hold">
                            <p:stCondLst>
                              <p:cond delay="500"/>
                            </p:stCondLst>
                            <p:childTnLst>
                              <p:par>
                                <p:cTn id="47" presetID="16" presetClass="entr" presetSubtype="21"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arn(inVertical)">
                                      <p:cBhvr>
                                        <p:cTn id="49" dur="500"/>
                                        <p:tgtEl>
                                          <p:spTgt spid="5"/>
                                        </p:tgtEl>
                                      </p:cBhvr>
                                    </p:animEffect>
                                  </p:childTnLst>
                                </p:cTn>
                              </p:par>
                            </p:childTnLst>
                          </p:cTn>
                        </p:par>
                        <p:par>
                          <p:cTn id="50" fill="hold">
                            <p:stCondLst>
                              <p:cond delay="1000"/>
                            </p:stCondLst>
                            <p:childTnLst>
                              <p:par>
                                <p:cTn id="51" presetID="14" presetClass="entr" presetSubtype="1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500"/>
                                        <p:tgtEl>
                                          <p:spTgt spid="20"/>
                                        </p:tgtEl>
                                      </p:cBhvr>
                                    </p:animEffect>
                                  </p:childTnLst>
                                </p:cTn>
                              </p:par>
                            </p:childTnLst>
                          </p:cTn>
                        </p:par>
                        <p:par>
                          <p:cTn id="54" fill="hold">
                            <p:stCondLst>
                              <p:cond delay="1500"/>
                            </p:stCondLst>
                            <p:childTnLst>
                              <p:par>
                                <p:cTn id="55" presetID="35" presetClass="emph" presetSubtype="0" repeatCount="5000" fill="hold" grpId="1" nodeType="afterEffect">
                                  <p:stCondLst>
                                    <p:cond delay="1000"/>
                                  </p:stCondLst>
                                  <p:childTnLst>
                                    <p:anim calcmode="discrete" valueType="str">
                                      <p:cBhvr>
                                        <p:cTn id="56" dur="75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up)">
                                      <p:cBhvr>
                                        <p:cTn id="61" dur="500"/>
                                        <p:tgtEl>
                                          <p:spTgt spid="15"/>
                                        </p:tgtEl>
                                      </p:cBhvr>
                                    </p:animEffect>
                                  </p:childTnLst>
                                </p:cTn>
                              </p:par>
                            </p:childTnLst>
                          </p:cTn>
                        </p:par>
                        <p:par>
                          <p:cTn id="62" fill="hold">
                            <p:stCondLst>
                              <p:cond delay="500"/>
                            </p:stCondLst>
                            <p:childTnLst>
                              <p:par>
                                <p:cTn id="63" presetID="14" presetClass="entr" presetSubtype="10"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randombar(horizontal)">
                                      <p:cBhvr>
                                        <p:cTn id="65" dur="1000"/>
                                        <p:tgtEl>
                                          <p:spTgt spid="23"/>
                                        </p:tgtEl>
                                      </p:cBhvr>
                                    </p:animEffect>
                                  </p:childTnLst>
                                </p:cTn>
                              </p:par>
                            </p:childTnLst>
                          </p:cTn>
                        </p:par>
                        <p:par>
                          <p:cTn id="66" fill="hold">
                            <p:stCondLst>
                              <p:cond delay="1500"/>
                            </p:stCondLst>
                            <p:childTnLst>
                              <p:par>
                                <p:cTn id="67" presetID="14" presetClass="entr" presetSubtype="10"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randombar(horizontal)">
                                      <p:cBhvr>
                                        <p:cTn id="69" dur="10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wipe(down)">
                                      <p:cBhvr>
                                        <p:cTn id="74" dur="500"/>
                                        <p:tgtEl>
                                          <p:spTgt spid="3"/>
                                        </p:tgtEl>
                                      </p:cBhvr>
                                    </p:animEffect>
                                  </p:childTnLst>
                                </p:cTn>
                              </p:par>
                            </p:childTnLst>
                          </p:cTn>
                        </p:par>
                        <p:par>
                          <p:cTn id="75" fill="hold">
                            <p:stCondLst>
                              <p:cond delay="500"/>
                            </p:stCondLst>
                            <p:childTnLst>
                              <p:par>
                                <p:cTn id="76" presetID="22" presetClass="entr" presetSubtype="4" fill="hold" grpId="0" nodeType="afterEffect">
                                  <p:stCondLst>
                                    <p:cond delay="2000"/>
                                  </p:stCondLst>
                                  <p:childTnLst>
                                    <p:set>
                                      <p:cBhvr>
                                        <p:cTn id="77" dur="1" fill="hold">
                                          <p:stCondLst>
                                            <p:cond delay="0"/>
                                          </p:stCondLst>
                                        </p:cTn>
                                        <p:tgtEl>
                                          <p:spTgt spid="27"/>
                                        </p:tgtEl>
                                        <p:attrNameLst>
                                          <p:attrName>style.visibility</p:attrName>
                                        </p:attrNameLst>
                                      </p:cBhvr>
                                      <p:to>
                                        <p:strVal val="visible"/>
                                      </p:to>
                                    </p:set>
                                    <p:animEffect transition="in" filter="wipe(down)">
                                      <p:cBhvr>
                                        <p:cTn id="78" dur="10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2">
                                            <p:txEl>
                                              <p:pRg st="0" end="0"/>
                                            </p:txEl>
                                          </p:spTgt>
                                        </p:tgtEl>
                                        <p:attrNameLst>
                                          <p:attrName>style.visibility</p:attrName>
                                        </p:attrNameLst>
                                      </p:cBhvr>
                                      <p:to>
                                        <p:strVal val="visible"/>
                                      </p:to>
                                    </p:set>
                                    <p:animEffect transition="in" filter="wipe(up)">
                                      <p:cBhvr>
                                        <p:cTn id="83" dur="500"/>
                                        <p:tgtEl>
                                          <p:spTgt spid="2">
                                            <p:txEl>
                                              <p:pRg st="0" end="0"/>
                                            </p:txEl>
                                          </p:spTgt>
                                        </p:tgtEl>
                                      </p:cBhvr>
                                    </p:animEffect>
                                  </p:childTnLst>
                                </p:cTn>
                              </p:par>
                              <p:par>
                                <p:cTn id="84" presetID="14" presetClass="entr" presetSubtype="10" fill="hold" nodeType="withEffect">
                                  <p:stCondLst>
                                    <p:cond delay="250"/>
                                  </p:stCondLst>
                                  <p:childTnLst>
                                    <p:set>
                                      <p:cBhvr>
                                        <p:cTn id="85" dur="1" fill="hold">
                                          <p:stCondLst>
                                            <p:cond delay="0"/>
                                          </p:stCondLst>
                                        </p:cTn>
                                        <p:tgtEl>
                                          <p:spTgt spid="24"/>
                                        </p:tgtEl>
                                        <p:attrNameLst>
                                          <p:attrName>style.visibility</p:attrName>
                                        </p:attrNameLst>
                                      </p:cBhvr>
                                      <p:to>
                                        <p:strVal val="visible"/>
                                      </p:to>
                                    </p:set>
                                    <p:animEffect transition="in" filter="randombar(horizontal)">
                                      <p:cBhvr>
                                        <p:cTn id="86" dur="125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500"/>
                            </p:stCondLst>
                            <p:childTnLst>
                              <p:par>
                                <p:cTn id="93" presetID="5" presetClass="entr" presetSubtype="1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checkerboard(across)">
                                      <p:cBhvr>
                                        <p:cTn id="9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25" grpId="0" animBg="1"/>
      <p:bldP spid="3" grpId="0" animBg="1"/>
      <p:bldP spid="5" grpId="0" animBg="1"/>
      <p:bldP spid="5" grpId="1" animBg="1"/>
      <p:bldP spid="6" grpId="0" animBg="1"/>
      <p:bldP spid="27" grpId="0" animBg="1"/>
      <p:bldP spid="11"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alpha val="31000"/>
          </a:srgb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B1CF59-D073-453F-918B-E10DCFCCFB45}"/>
              </a:ext>
            </a:extLst>
          </p:cNvPr>
          <p:cNvSpPr/>
          <p:nvPr/>
        </p:nvSpPr>
        <p:spPr>
          <a:xfrm>
            <a:off x="787908" y="264283"/>
            <a:ext cx="10616184" cy="2131445"/>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ysClr val="windowText" lastClr="000000"/>
                </a:solidFill>
              </a:rPr>
              <a:t>Abraham by observing the </a:t>
            </a:r>
            <a:r>
              <a:rPr lang="en-CA" sz="2800" dirty="0">
                <a:ln>
                  <a:solidFill>
                    <a:srgbClr val="0000FF"/>
                  </a:solidFill>
                </a:ln>
                <a:solidFill>
                  <a:srgbClr val="FFFF00"/>
                </a:solidFill>
                <a:effectLst>
                  <a:glow rad="76200">
                    <a:srgbClr val="00CCFF"/>
                  </a:glow>
                  <a:outerShdw blurRad="50800" dist="50800" dir="5400000" algn="ctr" rotWithShape="0">
                    <a:srgbClr val="CC00FF"/>
                  </a:outerShdw>
                </a:effectLst>
                <a:latin typeface="Ravie" panose="04040805050809020602" pitchFamily="82" charset="0"/>
              </a:rPr>
              <a:t>DEREK</a:t>
            </a:r>
            <a:r>
              <a:rPr lang="en-CA" sz="2800" dirty="0">
                <a:solidFill>
                  <a:sysClr val="windowText" lastClr="000000"/>
                </a:solidFill>
              </a:rPr>
              <a:t> (</a:t>
            </a:r>
            <a:r>
              <a:rPr lang="en-CA" sz="2800" b="1" i="1" dirty="0">
                <a:ln>
                  <a:solidFill>
                    <a:srgbClr val="0000FF"/>
                  </a:solidFill>
                </a:ln>
                <a:solidFill>
                  <a:srgbClr val="00FF00"/>
                </a:solidFill>
                <a:latin typeface="Comic Sans MS" panose="030F0702030302020204" pitchFamily="66" charset="0"/>
              </a:rPr>
              <a:t>The Way</a:t>
            </a:r>
            <a:r>
              <a:rPr lang="en-CA" sz="2800" dirty="0">
                <a:solidFill>
                  <a:sysClr val="windowText" lastClr="000000"/>
                </a:solidFill>
              </a:rPr>
              <a:t>) of </a:t>
            </a:r>
            <a:r>
              <a:rPr lang="en-CA" sz="2800" b="1" dirty="0">
                <a:solidFill>
                  <a:srgbClr val="0000FF"/>
                </a:solidFill>
              </a:rPr>
              <a:t>Elohim, </a:t>
            </a:r>
            <a:br>
              <a:rPr lang="en-CA" sz="2800" b="1" dirty="0">
                <a:solidFill>
                  <a:srgbClr val="0000FF"/>
                </a:solidFill>
              </a:rPr>
            </a:br>
            <a:r>
              <a:rPr lang="en-CA" sz="2800" dirty="0">
                <a:solidFill>
                  <a:sysClr val="windowText" lastClr="000000"/>
                </a:solidFill>
              </a:rPr>
              <a:t>was </a:t>
            </a:r>
            <a:r>
              <a:rPr lang="en-CA" sz="2800" b="1" u="sng" dirty="0">
                <a:solidFill>
                  <a:srgbClr val="0000FF"/>
                </a:solidFill>
              </a:rPr>
              <a:t>POSITIONED</a:t>
            </a:r>
            <a:r>
              <a:rPr lang="en-CA" sz="2800" dirty="0">
                <a:solidFill>
                  <a:sysClr val="windowText" lastClr="000000"/>
                </a:solidFill>
              </a:rPr>
              <a:t> (sitting/planted) </a:t>
            </a:r>
            <a:br>
              <a:rPr lang="en-CA" sz="2800" dirty="0">
                <a:solidFill>
                  <a:sysClr val="windowText" lastClr="000000"/>
                </a:solidFill>
              </a:rPr>
            </a:br>
            <a:r>
              <a:rPr lang="en-CA" sz="2800" dirty="0">
                <a:solidFill>
                  <a:sysClr val="windowText" lastClr="000000"/>
                </a:solidFill>
              </a:rPr>
              <a:t>on this earth, in a symbolically visible portal (</a:t>
            </a:r>
            <a:r>
              <a:rPr lang="en-CA" sz="2800" b="1" u="sng" dirty="0">
                <a:solidFill>
                  <a:srgbClr val="CC00FF"/>
                </a:solidFill>
              </a:rPr>
              <a:t>OAK TREE</a:t>
            </a:r>
            <a:r>
              <a:rPr lang="en-CA" sz="2800" dirty="0">
                <a:solidFill>
                  <a:sysClr val="windowText" lastClr="000000"/>
                </a:solidFill>
              </a:rPr>
              <a:t>), </a:t>
            </a:r>
            <a:r>
              <a:rPr lang="en-CA" sz="2800" b="1" dirty="0">
                <a:solidFill>
                  <a:sysClr val="windowText" lastClr="000000"/>
                </a:solidFill>
              </a:rPr>
              <a:t>IN A LAND RIPE FOR OPPORTUNITY!       </a:t>
            </a:r>
            <a:r>
              <a:rPr lang="en-CA" sz="2800" i="1" dirty="0">
                <a:solidFill>
                  <a:sysClr val="windowText" lastClr="000000"/>
                </a:solidFill>
                <a:latin typeface="Arial Black" panose="020B0A04020102020204" pitchFamily="34" charset="0"/>
              </a:rPr>
              <a:t>But</a:t>
            </a:r>
            <a:r>
              <a:rPr lang="en-CA" sz="2800" dirty="0">
                <a:solidFill>
                  <a:sysClr val="windowText" lastClr="000000"/>
                </a:solidFill>
              </a:rPr>
              <a:t> - An </a:t>
            </a:r>
            <a:r>
              <a:rPr lang="en-CA" sz="2800" dirty="0">
                <a:solidFill>
                  <a:srgbClr val="CC00FF"/>
                </a:solidFill>
                <a:latin typeface="Aharoni" panose="02010803020104030203" pitchFamily="2" charset="-79"/>
                <a:cs typeface="Aharoni" panose="02010803020104030203" pitchFamily="2" charset="-79"/>
              </a:rPr>
              <a:t>OAK TREE? </a:t>
            </a:r>
            <a:r>
              <a:rPr lang="en-CA" sz="2800" dirty="0">
                <a:solidFill>
                  <a:sysClr val="windowText" lastClr="000000"/>
                </a:solidFill>
                <a:latin typeface="Aharoni" panose="02010803020104030203" pitchFamily="2" charset="-79"/>
                <a:cs typeface="Aharoni" panose="02010803020104030203" pitchFamily="2" charset="-79"/>
              </a:rPr>
              <a:t>   </a:t>
            </a:r>
            <a:r>
              <a:rPr lang="en-CA" sz="2800" dirty="0">
                <a:solidFill>
                  <a:sysClr val="windowText" lastClr="000000"/>
                </a:solidFill>
                <a:cs typeface="Aharoni" panose="02010803020104030203" pitchFamily="2" charset="-79"/>
              </a:rPr>
              <a:t>What</a:t>
            </a:r>
            <a:r>
              <a:rPr lang="en-CA" sz="2800" dirty="0">
                <a:solidFill>
                  <a:sysClr val="windowText" lastClr="000000"/>
                </a:solidFill>
                <a:latin typeface="Aharoni" panose="02010803020104030203" pitchFamily="2" charset="-79"/>
                <a:cs typeface="Aharoni" panose="02010803020104030203" pitchFamily="2" charset="-79"/>
              </a:rPr>
              <a:t> LAND? </a:t>
            </a:r>
            <a:endParaRPr lang="en-CA" sz="2800" b="1" dirty="0">
              <a:solidFill>
                <a:srgbClr val="FF0000"/>
              </a:solidFill>
              <a:latin typeface="Aharoni" panose="02010803020104030203" pitchFamily="2" charset="-79"/>
              <a:cs typeface="Aharoni" panose="02010803020104030203" pitchFamily="2" charset="-79"/>
            </a:endParaRPr>
          </a:p>
        </p:txBody>
      </p:sp>
      <p:sp>
        <p:nvSpPr>
          <p:cNvPr id="5" name="Rectangle 4">
            <a:extLst>
              <a:ext uri="{FF2B5EF4-FFF2-40B4-BE49-F238E27FC236}">
                <a16:creationId xmlns:a16="http://schemas.microsoft.com/office/drawing/2014/main" id="{8F671268-96FF-4AEE-AAEE-F4BF6C4F61EB}"/>
              </a:ext>
            </a:extLst>
          </p:cNvPr>
          <p:cNvSpPr/>
          <p:nvPr/>
        </p:nvSpPr>
        <p:spPr>
          <a:xfrm>
            <a:off x="133165" y="2578609"/>
            <a:ext cx="11949344" cy="4142232"/>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ysClr val="windowText" lastClr="000000"/>
                </a:solidFill>
              </a:rPr>
              <a:t>Was Abraham observing </a:t>
            </a:r>
            <a:r>
              <a:rPr lang="en-CA" sz="2800" dirty="0">
                <a:ln>
                  <a:solidFill>
                    <a:srgbClr val="0000FF"/>
                  </a:solidFill>
                </a:ln>
                <a:solidFill>
                  <a:srgbClr val="FFFF00"/>
                </a:solidFill>
                <a:latin typeface="Ravie" panose="04040805050809020602" pitchFamily="82" charset="0"/>
              </a:rPr>
              <a:t>THE WAY, </a:t>
            </a:r>
            <a:r>
              <a:rPr lang="en-CA" sz="2800" dirty="0">
                <a:solidFill>
                  <a:sysClr val="windowText" lastClr="000000"/>
                </a:solidFill>
              </a:rPr>
              <a:t>or not?  Note when </a:t>
            </a:r>
            <a:r>
              <a:rPr lang="en-CA" sz="2800" b="1" dirty="0">
                <a:solidFill>
                  <a:srgbClr val="0000FF"/>
                </a:solidFill>
              </a:rPr>
              <a:t>Yahuah</a:t>
            </a:r>
            <a:r>
              <a:rPr lang="en-CA" sz="2800" dirty="0">
                <a:solidFill>
                  <a:sysClr val="windowText" lastClr="000000"/>
                </a:solidFill>
              </a:rPr>
              <a:t> promised Sarah a child, </a:t>
            </a:r>
            <a:r>
              <a:rPr lang="en-CA" sz="2800" b="1" dirty="0">
                <a:solidFill>
                  <a:srgbClr val="0000FF"/>
                </a:solidFill>
              </a:rPr>
              <a:t>Yahuah</a:t>
            </a:r>
            <a:r>
              <a:rPr lang="en-CA" sz="2800" dirty="0">
                <a:solidFill>
                  <a:sysClr val="windowText" lastClr="000000"/>
                </a:solidFill>
              </a:rPr>
              <a:t> declared He would return according to the </a:t>
            </a:r>
            <a:r>
              <a:rPr lang="en-CA" sz="2800" u="sng" dirty="0">
                <a:solidFill>
                  <a:sysClr val="windowText" lastClr="000000"/>
                </a:solidFill>
                <a:effectLst>
                  <a:glow rad="127000">
                    <a:srgbClr val="FFFF00"/>
                  </a:glow>
                </a:effectLst>
                <a:latin typeface="Arial Black" panose="020B0A04020102020204" pitchFamily="34" charset="0"/>
              </a:rPr>
              <a:t>TIME</a:t>
            </a:r>
            <a:r>
              <a:rPr lang="en-CA" sz="2800" dirty="0">
                <a:solidFill>
                  <a:sysClr val="windowText" lastClr="000000"/>
                </a:solidFill>
              </a:rPr>
              <a:t> of </a:t>
            </a:r>
            <a:r>
              <a:rPr lang="en-CA" sz="2800" b="1" dirty="0">
                <a:solidFill>
                  <a:srgbClr val="0000FF"/>
                </a:solidFill>
              </a:rPr>
              <a:t>Life!</a:t>
            </a:r>
            <a:r>
              <a:rPr lang="en-CA" sz="2800" dirty="0">
                <a:solidFill>
                  <a:sysClr val="windowText" lastClr="000000"/>
                </a:solidFill>
              </a:rPr>
              <a:t>  </a:t>
            </a:r>
            <a:br>
              <a:rPr lang="en-CA" sz="2800" dirty="0">
                <a:solidFill>
                  <a:sysClr val="windowText" lastClr="000000"/>
                </a:solidFill>
              </a:rPr>
            </a:br>
            <a:r>
              <a:rPr lang="en-CA" sz="2800" b="1" dirty="0">
                <a:solidFill>
                  <a:sysClr val="windowText" lastClr="000000"/>
                </a:solidFill>
                <a:effectLst>
                  <a:glow rad="127000">
                    <a:srgbClr val="FFFF00"/>
                  </a:glow>
                </a:effectLst>
              </a:rPr>
              <a:t>Time </a:t>
            </a:r>
            <a:r>
              <a:rPr lang="en-CA" sz="2800" dirty="0">
                <a:solidFill>
                  <a:sysClr val="windowText" lastClr="000000"/>
                </a:solidFill>
              </a:rPr>
              <a:t>– </a:t>
            </a:r>
            <a:r>
              <a:rPr lang="en-CA" sz="2800" b="1" dirty="0" err="1">
                <a:solidFill>
                  <a:srgbClr val="FF5050"/>
                </a:solidFill>
                <a:latin typeface="Comic Sans MS" panose="030F0702030302020204" pitchFamily="66" charset="0"/>
              </a:rPr>
              <a:t>Ayin</a:t>
            </a:r>
            <a:r>
              <a:rPr lang="en-CA" sz="2800" b="1" dirty="0">
                <a:solidFill>
                  <a:srgbClr val="FF5050"/>
                </a:solidFill>
                <a:latin typeface="Comic Sans MS" panose="030F0702030302020204" pitchFamily="66" charset="0"/>
              </a:rPr>
              <a:t> Tav!  </a:t>
            </a:r>
            <a:r>
              <a:rPr lang="en-CA" sz="2800" b="1" dirty="0" err="1">
                <a:solidFill>
                  <a:srgbClr val="FF5050"/>
                </a:solidFill>
                <a:latin typeface="Comic Sans MS" panose="030F0702030302020204" pitchFamily="66" charset="0"/>
              </a:rPr>
              <a:t>Ayin</a:t>
            </a:r>
            <a:r>
              <a:rPr lang="en-CA" sz="2800" b="1" dirty="0">
                <a:solidFill>
                  <a:srgbClr val="FF5050"/>
                </a:solidFill>
                <a:latin typeface="Comic Sans MS" panose="030F0702030302020204" pitchFamily="66" charset="0"/>
              </a:rPr>
              <a:t> </a:t>
            </a:r>
            <a:r>
              <a:rPr lang="en-CA" sz="2800" dirty="0">
                <a:solidFill>
                  <a:srgbClr val="00B0EE"/>
                </a:solidFill>
                <a:latin typeface="Comic Sans MS" panose="030F0702030302020204" pitchFamily="66" charset="0"/>
              </a:rPr>
              <a:t>can be understood as a symbol for </a:t>
            </a:r>
            <a:r>
              <a:rPr lang="en-CA" sz="2800" b="1" dirty="0">
                <a:solidFill>
                  <a:srgbClr val="FF5050"/>
                </a:solidFill>
                <a:latin typeface="Comic Sans MS" panose="030F0702030302020204" pitchFamily="66" charset="0"/>
              </a:rPr>
              <a:t>eternity.</a:t>
            </a:r>
          </a:p>
          <a:p>
            <a:pPr algn="ctr"/>
            <a:r>
              <a:rPr lang="en-CA" sz="2800" b="1" dirty="0">
                <a:solidFill>
                  <a:srgbClr val="0000FF"/>
                </a:solidFill>
                <a:latin typeface="Comic Sans MS" panose="030F0702030302020204" pitchFamily="66" charset="0"/>
                <a:cs typeface="Aharoni" panose="02010803020104030203" pitchFamily="2" charset="-79"/>
              </a:rPr>
              <a:t>Tav,</a:t>
            </a:r>
            <a:r>
              <a:rPr lang="en-CA" sz="2800" b="1" dirty="0">
                <a:solidFill>
                  <a:srgbClr val="FF5050"/>
                </a:solidFill>
                <a:latin typeface="Comic Sans MS" panose="030F0702030302020204" pitchFamily="66" charset="0"/>
                <a:cs typeface="Aharoni" panose="02010803020104030203" pitchFamily="2" charset="-79"/>
              </a:rPr>
              <a:t> </a:t>
            </a:r>
            <a:r>
              <a:rPr lang="en-CA" sz="2800" b="1" dirty="0">
                <a:solidFill>
                  <a:srgbClr val="00B0EE"/>
                </a:solidFill>
                <a:latin typeface="Comic Sans MS" panose="030F0702030302020204" pitchFamily="66" charset="0"/>
                <a:cs typeface="Aharoni" panose="02010803020104030203" pitchFamily="2" charset="-79"/>
              </a:rPr>
              <a:t>is</a:t>
            </a:r>
            <a:r>
              <a:rPr lang="en-CA" sz="2800" b="1" dirty="0">
                <a:solidFill>
                  <a:srgbClr val="FF5050"/>
                </a:solidFill>
                <a:latin typeface="Comic Sans MS" panose="030F0702030302020204" pitchFamily="66" charset="0"/>
                <a:cs typeface="Aharoni" panose="02010803020104030203" pitchFamily="2" charset="-79"/>
              </a:rPr>
              <a:t> </a:t>
            </a:r>
            <a:r>
              <a:rPr lang="en-CA" sz="2800" b="1" dirty="0">
                <a:solidFill>
                  <a:srgbClr val="0000FF"/>
                </a:solidFill>
                <a:latin typeface="Comic Sans MS" panose="030F0702030302020204" pitchFamily="66" charset="0"/>
                <a:cs typeface="Aharoni" panose="02010803020104030203" pitchFamily="2" charset="-79"/>
              </a:rPr>
              <a:t>Covenant.</a:t>
            </a:r>
            <a:r>
              <a:rPr lang="en-CA" sz="2800" b="1" dirty="0">
                <a:solidFill>
                  <a:srgbClr val="FF5050"/>
                </a:solidFill>
                <a:latin typeface="Comic Sans MS" panose="030F0702030302020204" pitchFamily="66" charset="0"/>
                <a:cs typeface="Aharoni" panose="02010803020104030203" pitchFamily="2" charset="-79"/>
              </a:rPr>
              <a:t> </a:t>
            </a:r>
            <a:r>
              <a:rPr lang="en-CA" sz="2800" b="1" dirty="0">
                <a:solidFill>
                  <a:srgbClr val="0000FF"/>
                </a:solidFill>
                <a:latin typeface="Comic Sans MS" panose="030F0702030302020204" pitchFamily="66" charset="0"/>
                <a:cs typeface="Aharoni" panose="02010803020104030203" pitchFamily="2" charset="-79"/>
              </a:rPr>
              <a:t>Yahuah</a:t>
            </a:r>
            <a:r>
              <a:rPr lang="en-CA" sz="2800" b="1" dirty="0">
                <a:solidFill>
                  <a:srgbClr val="FF5050"/>
                </a:solidFill>
                <a:latin typeface="Comic Sans MS" panose="030F0702030302020204" pitchFamily="66" charset="0"/>
                <a:cs typeface="Aharoni" panose="02010803020104030203" pitchFamily="2" charset="-79"/>
              </a:rPr>
              <a:t> fulfilled His promise </a:t>
            </a:r>
            <a:r>
              <a:rPr lang="en-CA" sz="2800" dirty="0">
                <a:solidFill>
                  <a:schemeClr val="tx1"/>
                </a:solidFill>
                <a:latin typeface="Comic Sans MS" panose="030F0702030302020204" pitchFamily="66" charset="0"/>
                <a:cs typeface="Aharoni" panose="02010803020104030203" pitchFamily="2" charset="-79"/>
              </a:rPr>
              <a:t>(Isaac) </a:t>
            </a:r>
            <a:r>
              <a:rPr lang="en-CA" sz="2800" b="1" dirty="0">
                <a:solidFill>
                  <a:srgbClr val="00B0EE"/>
                </a:solidFill>
                <a:latin typeface="Comic Sans MS" panose="030F0702030302020204" pitchFamily="66" charset="0"/>
                <a:cs typeface="Aharoni" panose="02010803020104030203" pitchFamily="2" charset="-79"/>
              </a:rPr>
              <a:t>according to a </a:t>
            </a:r>
            <a:r>
              <a:rPr lang="en-CA" sz="2800" b="1" dirty="0">
                <a:solidFill>
                  <a:srgbClr val="0000FF"/>
                </a:solidFill>
                <a:latin typeface="Comic Sans MS" panose="030F0702030302020204" pitchFamily="66" charset="0"/>
                <a:cs typeface="Aharoni" panose="02010803020104030203" pitchFamily="2" charset="-79"/>
              </a:rPr>
              <a:t>QODESH APPOINTMENT, </a:t>
            </a:r>
            <a:r>
              <a:rPr lang="en-CA" sz="2800" b="1" dirty="0">
                <a:solidFill>
                  <a:srgbClr val="FF5050"/>
                </a:solidFill>
                <a:latin typeface="Comic Sans MS" panose="030F0702030302020204" pitchFamily="66" charset="0"/>
                <a:cs typeface="Aharoni" panose="02010803020104030203" pitchFamily="2" charset="-79"/>
              </a:rPr>
              <a:t>that which- </a:t>
            </a:r>
            <a:r>
              <a:rPr lang="en-CA" sz="2800" b="1" u="sng" dirty="0">
                <a:ln>
                  <a:solidFill>
                    <a:sysClr val="windowText" lastClr="000000"/>
                  </a:solidFill>
                </a:ln>
                <a:solidFill>
                  <a:srgbClr val="FF5050"/>
                </a:solidFill>
                <a:effectLst>
                  <a:glow rad="127000">
                    <a:srgbClr val="00FF99"/>
                  </a:glow>
                </a:effectLst>
                <a:latin typeface="Comic Sans MS" panose="030F0702030302020204" pitchFamily="66" charset="0"/>
                <a:cs typeface="Aharoni" panose="02010803020104030203" pitchFamily="2" charset="-79"/>
              </a:rPr>
              <a:t>DUPLICATES</a:t>
            </a:r>
            <a:r>
              <a:rPr lang="en-CA" sz="2800" b="1" dirty="0">
                <a:solidFill>
                  <a:srgbClr val="FF5050"/>
                </a:solidFill>
                <a:latin typeface="Comic Sans MS" panose="030F0702030302020204" pitchFamily="66" charset="0"/>
                <a:cs typeface="Aharoni" panose="02010803020104030203" pitchFamily="2" charset="-79"/>
              </a:rPr>
              <a:t> INTO </a:t>
            </a:r>
            <a:r>
              <a:rPr lang="en-CA" sz="2800" b="1" u="sng" dirty="0">
                <a:solidFill>
                  <a:srgbClr val="FF5050"/>
                </a:solidFill>
                <a:latin typeface="Comic Sans MS" panose="030F0702030302020204" pitchFamily="66" charset="0"/>
                <a:cs typeface="Aharoni" panose="02010803020104030203" pitchFamily="2" charset="-79"/>
              </a:rPr>
              <a:t>ETERNITY</a:t>
            </a:r>
            <a:r>
              <a:rPr lang="en-CA" sz="2800" b="1" dirty="0">
                <a:solidFill>
                  <a:srgbClr val="FF5050"/>
                </a:solidFill>
                <a:latin typeface="Comic Sans MS" panose="030F0702030302020204" pitchFamily="66" charset="0"/>
                <a:cs typeface="Aharoni" panose="02010803020104030203" pitchFamily="2" charset="-79"/>
              </a:rPr>
              <a:t>! </a:t>
            </a:r>
            <a:r>
              <a:rPr lang="en-CA" sz="2800" b="1" u="sng" dirty="0">
                <a:solidFill>
                  <a:schemeClr val="tx1"/>
                </a:solidFill>
                <a:latin typeface="Comic Sans MS" panose="030F0702030302020204" pitchFamily="66" charset="0"/>
                <a:cs typeface="Aharoni" panose="02010803020104030203" pitchFamily="2" charset="-79"/>
              </a:rPr>
              <a:t>This can onl</a:t>
            </a:r>
            <a:r>
              <a:rPr lang="en-CA" sz="2800" b="1" dirty="0">
                <a:solidFill>
                  <a:schemeClr val="tx1"/>
                </a:solidFill>
                <a:latin typeface="Comic Sans MS" panose="030F0702030302020204" pitchFamily="66" charset="0"/>
                <a:cs typeface="Aharoni" panose="02010803020104030203" pitchFamily="2" charset="-79"/>
              </a:rPr>
              <a:t>y </a:t>
            </a:r>
            <a:r>
              <a:rPr lang="en-CA" sz="2800" b="1" u="sng" dirty="0">
                <a:solidFill>
                  <a:schemeClr val="tx1"/>
                </a:solidFill>
                <a:latin typeface="Comic Sans MS" panose="030F0702030302020204" pitchFamily="66" charset="0"/>
                <a:cs typeface="Aharoni" panose="02010803020104030203" pitchFamily="2" charset="-79"/>
              </a:rPr>
              <a:t>be</a:t>
            </a:r>
            <a:r>
              <a:rPr lang="en-CA" sz="2800" b="1" dirty="0">
                <a:solidFill>
                  <a:schemeClr val="tx1"/>
                </a:solidFill>
                <a:latin typeface="Comic Sans MS" panose="030F0702030302020204" pitchFamily="66" charset="0"/>
                <a:cs typeface="Aharoni" panose="02010803020104030203" pitchFamily="2" charset="-79"/>
              </a:rPr>
              <a:t> – </a:t>
            </a:r>
            <a:r>
              <a:rPr lang="en-CA" sz="2800" b="1" dirty="0">
                <a:solidFill>
                  <a:srgbClr val="0000FF"/>
                </a:solidFill>
                <a:effectLst>
                  <a:glow rad="88900">
                    <a:srgbClr val="FFFF00"/>
                  </a:glow>
                  <a:outerShdw blurRad="50800" dist="50800" dir="5400000" sx="102000" sy="102000" algn="ctr" rotWithShape="0">
                    <a:srgbClr val="CC00FF"/>
                  </a:outerShdw>
                </a:effectLst>
                <a:latin typeface="Comic Sans MS" panose="030F0702030302020204" pitchFamily="66" charset="0"/>
                <a:cs typeface="Aharoni" panose="02010803020104030203" pitchFamily="2" charset="-79"/>
              </a:rPr>
              <a:t>Shaneh</a:t>
            </a:r>
            <a:r>
              <a:rPr lang="en-CA" sz="2800" b="1" dirty="0">
                <a:solidFill>
                  <a:srgbClr val="FF5050"/>
                </a:solidFill>
                <a:latin typeface="Comic Sans MS" panose="030F0702030302020204" pitchFamily="66" charset="0"/>
                <a:cs typeface="Aharoni" panose="02010803020104030203" pitchFamily="2" charset="-79"/>
              </a:rPr>
              <a:t> – which </a:t>
            </a:r>
            <a:r>
              <a:rPr lang="en-CA" sz="2800" b="1" u="sng" dirty="0">
                <a:solidFill>
                  <a:srgbClr val="FF5050"/>
                </a:solidFill>
                <a:latin typeface="Comic Sans MS" panose="030F0702030302020204" pitchFamily="66" charset="0"/>
                <a:cs typeface="Aharoni" panose="02010803020104030203" pitchFamily="2" charset="-79"/>
              </a:rPr>
              <a:t>REFLECTS</a:t>
            </a:r>
            <a:r>
              <a:rPr lang="en-CA" sz="2800" b="1" dirty="0">
                <a:solidFill>
                  <a:srgbClr val="FF5050"/>
                </a:solidFill>
                <a:latin typeface="Comic Sans MS" panose="030F0702030302020204" pitchFamily="66" charset="0"/>
                <a:cs typeface="Aharoni" panose="02010803020104030203" pitchFamily="2" charset="-79"/>
              </a:rPr>
              <a:t> the Aleph Tav (Gen 1:1), which equates in Gen 1:1,to </a:t>
            </a:r>
            <a:r>
              <a:rPr lang="en-CA" sz="2800" b="1" dirty="0">
                <a:solidFill>
                  <a:schemeClr val="tx1"/>
                </a:solidFill>
                <a:latin typeface="Comic Sans MS" panose="030F0702030302020204" pitchFamily="66" charset="0"/>
                <a:cs typeface="Aharoni" panose="02010803020104030203" pitchFamily="2" charset="-79"/>
              </a:rPr>
              <a:t>PI</a:t>
            </a:r>
            <a:r>
              <a:rPr lang="en-CA" sz="2800" b="1" dirty="0">
                <a:solidFill>
                  <a:srgbClr val="FF5050"/>
                </a:solidFill>
                <a:latin typeface="Comic Sans MS" panose="030F0702030302020204" pitchFamily="66" charset="0"/>
                <a:cs typeface="Aharoni" panose="02010803020104030203" pitchFamily="2" charset="-79"/>
              </a:rPr>
              <a:t> </a:t>
            </a:r>
            <a:r>
              <a:rPr lang="en-CA" sz="2800" dirty="0">
                <a:solidFill>
                  <a:schemeClr val="tx1"/>
                </a:solidFill>
                <a:latin typeface="Comic Sans MS" panose="030F0702030302020204" pitchFamily="66" charset="0"/>
                <a:cs typeface="Aharoni" panose="02010803020104030203" pitchFamily="2" charset="-79"/>
              </a:rPr>
              <a:t>(3.14/ 22/7) </a:t>
            </a:r>
            <a:r>
              <a:rPr lang="en-CA" sz="2800" b="1" u="sng" dirty="0">
                <a:ln>
                  <a:solidFill>
                    <a:srgbClr val="0000FF"/>
                  </a:solidFill>
                </a:ln>
                <a:solidFill>
                  <a:srgbClr val="FF0000"/>
                </a:solidFill>
                <a:latin typeface="Comic Sans MS" panose="030F0702030302020204" pitchFamily="66" charset="0"/>
                <a:cs typeface="Aharoni" panose="02010803020104030203" pitchFamily="2" charset="-79"/>
              </a:rPr>
              <a:t>which has no endin</a:t>
            </a:r>
            <a:r>
              <a:rPr lang="en-CA" sz="2800" b="1" dirty="0">
                <a:ln>
                  <a:solidFill>
                    <a:srgbClr val="0000FF"/>
                  </a:solidFill>
                </a:ln>
                <a:solidFill>
                  <a:srgbClr val="FF0000"/>
                </a:solidFill>
                <a:latin typeface="Comic Sans MS" panose="030F0702030302020204" pitchFamily="66" charset="0"/>
                <a:cs typeface="Aharoni" panose="02010803020104030203" pitchFamily="2" charset="-79"/>
              </a:rPr>
              <a:t>g!  </a:t>
            </a:r>
            <a:r>
              <a:rPr lang="en-CA" sz="2800" b="1" dirty="0">
                <a:solidFill>
                  <a:srgbClr val="0000FF"/>
                </a:solidFill>
                <a:cs typeface="Aharoni" panose="02010803020104030203" pitchFamily="2" charset="-79"/>
              </a:rPr>
              <a:t>22</a:t>
            </a:r>
            <a:r>
              <a:rPr lang="en-CA" sz="2800" dirty="0">
                <a:solidFill>
                  <a:schemeClr val="tx1"/>
                </a:solidFill>
                <a:cs typeface="Aharoni" panose="02010803020104030203" pitchFamily="2" charset="-79"/>
              </a:rPr>
              <a:t> Hebrew letters over </a:t>
            </a:r>
            <a:r>
              <a:rPr lang="en-CA" sz="2800" b="1" dirty="0">
                <a:solidFill>
                  <a:srgbClr val="0000FF"/>
                </a:solidFill>
                <a:cs typeface="Aharoni" panose="02010803020104030203" pitchFamily="2" charset="-79"/>
              </a:rPr>
              <a:t>7</a:t>
            </a:r>
            <a:r>
              <a:rPr lang="en-CA" sz="2800" dirty="0">
                <a:solidFill>
                  <a:schemeClr val="tx1"/>
                </a:solidFill>
                <a:cs typeface="Aharoni" panose="02010803020104030203" pitchFamily="2" charset="-79"/>
              </a:rPr>
              <a:t> thousand years of this earth! </a:t>
            </a:r>
          </a:p>
        </p:txBody>
      </p:sp>
      <p:sp>
        <p:nvSpPr>
          <p:cNvPr id="4" name="Slide Number Placeholder 3">
            <a:extLst>
              <a:ext uri="{FF2B5EF4-FFF2-40B4-BE49-F238E27FC236}">
                <a16:creationId xmlns:a16="http://schemas.microsoft.com/office/drawing/2014/main" id="{07060E2C-87EE-4704-B264-053F09AC4A87}"/>
              </a:ext>
            </a:extLst>
          </p:cNvPr>
          <p:cNvSpPr>
            <a:spLocks noGrp="1"/>
          </p:cNvSpPr>
          <p:nvPr>
            <p:ph type="sldNum" sz="quarter" idx="12"/>
          </p:nvPr>
        </p:nvSpPr>
        <p:spPr>
          <a:xfrm>
            <a:off x="9213909" y="6309577"/>
            <a:ext cx="2743200" cy="365125"/>
          </a:xfrm>
        </p:spPr>
        <p:txBody>
          <a:bodyPr/>
          <a:lstStyle/>
          <a:p>
            <a:fld id="{45C2D28F-54A5-4CFF-A832-B99C2F1CE910}" type="slidenum">
              <a:rPr lang="en-CA" smtClean="0">
                <a:solidFill>
                  <a:schemeClr val="tx1"/>
                </a:solidFill>
              </a:rPr>
              <a:t>17</a:t>
            </a:fld>
            <a:endParaRPr lang="en-CA" dirty="0">
              <a:solidFill>
                <a:schemeClr val="tx1"/>
              </a:solidFill>
            </a:endParaRPr>
          </a:p>
        </p:txBody>
      </p:sp>
    </p:spTree>
    <p:extLst>
      <p:ext uri="{BB962C8B-B14F-4D97-AF65-F5344CB8AC3E}">
        <p14:creationId xmlns:p14="http://schemas.microsoft.com/office/powerpoint/2010/main" val="956058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50">
            <a:alpha val="31000"/>
          </a:srgb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060E2C-87EE-4704-B264-053F09AC4A87}"/>
              </a:ext>
            </a:extLst>
          </p:cNvPr>
          <p:cNvSpPr>
            <a:spLocks noGrp="1"/>
          </p:cNvSpPr>
          <p:nvPr>
            <p:ph type="sldNum" sz="quarter" idx="12"/>
          </p:nvPr>
        </p:nvSpPr>
        <p:spPr>
          <a:xfrm>
            <a:off x="9448800" y="6538912"/>
            <a:ext cx="2743200" cy="365125"/>
          </a:xfrm>
        </p:spPr>
        <p:txBody>
          <a:bodyPr/>
          <a:lstStyle/>
          <a:p>
            <a:fld id="{45C2D28F-54A5-4CFF-A832-B99C2F1CE910}" type="slidenum">
              <a:rPr lang="en-CA" smtClean="0"/>
              <a:t>18</a:t>
            </a:fld>
            <a:endParaRPr lang="en-CA"/>
          </a:p>
        </p:txBody>
      </p:sp>
      <p:sp>
        <p:nvSpPr>
          <p:cNvPr id="5" name="Rectangle 4">
            <a:extLst>
              <a:ext uri="{FF2B5EF4-FFF2-40B4-BE49-F238E27FC236}">
                <a16:creationId xmlns:a16="http://schemas.microsoft.com/office/drawing/2014/main" id="{8F671268-96FF-4AEE-AAEE-F4BF6C4F61EB}"/>
              </a:ext>
            </a:extLst>
          </p:cNvPr>
          <p:cNvSpPr/>
          <p:nvPr/>
        </p:nvSpPr>
        <p:spPr>
          <a:xfrm>
            <a:off x="301841" y="204187"/>
            <a:ext cx="6800295" cy="6334725"/>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latin typeface="Comic Sans MS" panose="030F0702030302020204" pitchFamily="66" charset="0"/>
                <a:cs typeface="Aharoni" panose="02010803020104030203" pitchFamily="2" charset="-79"/>
              </a:rPr>
              <a:t>What is PI? In Genesis 1:1 Elohim created this earth. It was allotted a 7 thousand year timeline. Take this 7000 years, divide it by the </a:t>
            </a:r>
            <a:r>
              <a:rPr lang="en-CA" sz="2800" b="1" u="sng" dirty="0">
                <a:ln>
                  <a:solidFill>
                    <a:srgbClr val="0000FF"/>
                  </a:solidFill>
                </a:ln>
                <a:solidFill>
                  <a:srgbClr val="FF5050"/>
                </a:solidFill>
                <a:latin typeface="Comic Sans MS" panose="030F0702030302020204" pitchFamily="66" charset="0"/>
                <a:cs typeface="Aharoni" panose="02010803020104030203" pitchFamily="2" charset="-79"/>
              </a:rPr>
              <a:t>Twent</a:t>
            </a:r>
            <a:r>
              <a:rPr lang="en-CA" sz="2800" b="1" dirty="0">
                <a:ln>
                  <a:solidFill>
                    <a:srgbClr val="0000FF"/>
                  </a:solidFill>
                </a:ln>
                <a:solidFill>
                  <a:srgbClr val="FF5050"/>
                </a:solidFill>
                <a:latin typeface="Comic Sans MS" panose="030F0702030302020204" pitchFamily="66" charset="0"/>
                <a:cs typeface="Aharoni" panose="02010803020104030203" pitchFamily="2" charset="-79"/>
              </a:rPr>
              <a:t>y</a:t>
            </a:r>
            <a:r>
              <a:rPr lang="en-CA" sz="2800" b="1" u="sng" dirty="0">
                <a:ln>
                  <a:solidFill>
                    <a:srgbClr val="0000FF"/>
                  </a:solidFill>
                </a:ln>
                <a:solidFill>
                  <a:srgbClr val="FF5050"/>
                </a:solidFill>
                <a:latin typeface="Comic Sans MS" panose="030F0702030302020204" pitchFamily="66" charset="0"/>
                <a:cs typeface="Aharoni" panose="02010803020104030203" pitchFamily="2" charset="-79"/>
              </a:rPr>
              <a:t> Two</a:t>
            </a:r>
            <a:r>
              <a:rPr lang="en-CA" sz="2800" b="1" dirty="0">
                <a:ln>
                  <a:solidFill>
                    <a:srgbClr val="0000FF"/>
                  </a:solidFill>
                </a:ln>
                <a:solidFill>
                  <a:srgbClr val="FF5050"/>
                </a:solidFill>
                <a:latin typeface="Comic Sans MS" panose="030F0702030302020204" pitchFamily="66" charset="0"/>
                <a:cs typeface="Aharoni" panose="02010803020104030203" pitchFamily="2" charset="-79"/>
              </a:rPr>
              <a:t> Authorized Hebrew </a:t>
            </a:r>
            <a:r>
              <a:rPr lang="en-CA" sz="2800" b="1" dirty="0">
                <a:solidFill>
                  <a:schemeClr val="tx1"/>
                </a:solidFill>
                <a:latin typeface="Comic Sans MS" panose="030F0702030302020204" pitchFamily="66" charset="0"/>
                <a:cs typeface="Aharoni" panose="02010803020104030203" pitchFamily="2" charset="-79"/>
              </a:rPr>
              <a:t>letters, and the result is </a:t>
            </a:r>
            <a:r>
              <a:rPr lang="en-CA" sz="2800" b="1" u="sng" dirty="0">
                <a:solidFill>
                  <a:srgbClr val="CC00FF"/>
                </a:solidFill>
                <a:latin typeface="Comic Sans MS" panose="030F0702030302020204" pitchFamily="66" charset="0"/>
                <a:cs typeface="Aharoni" panose="02010803020104030203" pitchFamily="2" charset="-79"/>
              </a:rPr>
              <a:t>PIE</a:t>
            </a:r>
            <a:r>
              <a:rPr lang="en-CA" sz="2800" b="1" dirty="0">
                <a:solidFill>
                  <a:srgbClr val="CC00FF"/>
                </a:solidFill>
                <a:latin typeface="Comic Sans MS" panose="030F0702030302020204" pitchFamily="66" charset="0"/>
                <a:cs typeface="Aharoni" panose="02010803020104030203" pitchFamily="2" charset="-79"/>
              </a:rPr>
              <a:t>-</a:t>
            </a:r>
            <a:r>
              <a:rPr lang="en-CA" sz="2800" b="1" dirty="0">
                <a:solidFill>
                  <a:schemeClr val="tx1"/>
                </a:solidFill>
                <a:latin typeface="Comic Sans MS" panose="030F0702030302020204" pitchFamily="66" charset="0"/>
                <a:cs typeface="Aharoni" panose="02010803020104030203" pitchFamily="2" charset="-79"/>
              </a:rPr>
              <a:t>3.14 / 22/7.</a:t>
            </a:r>
          </a:p>
          <a:p>
            <a:pPr algn="ctr"/>
            <a:r>
              <a:rPr lang="en-CA" sz="2800" b="1" dirty="0">
                <a:solidFill>
                  <a:srgbClr val="CC00FF"/>
                </a:solidFill>
                <a:latin typeface="Comic Sans MS" panose="030F0702030302020204" pitchFamily="66" charset="0"/>
                <a:cs typeface="Aharoni" panose="02010803020104030203" pitchFamily="2" charset="-79"/>
              </a:rPr>
              <a:t>PIE</a:t>
            </a:r>
            <a:r>
              <a:rPr lang="en-CA" sz="2800" b="1" dirty="0">
                <a:solidFill>
                  <a:schemeClr val="tx1"/>
                </a:solidFill>
                <a:latin typeface="Comic Sans MS" panose="030F0702030302020204" pitchFamily="66" charset="0"/>
                <a:cs typeface="Aharoni" panose="02010803020104030203" pitchFamily="2" charset="-79"/>
              </a:rPr>
              <a:t> </a:t>
            </a:r>
            <a:r>
              <a:rPr lang="en-CA" sz="2800" b="1" u="sng" dirty="0">
                <a:ln>
                  <a:solidFill>
                    <a:srgbClr val="0000FF"/>
                  </a:solidFill>
                </a:ln>
                <a:solidFill>
                  <a:srgbClr val="FF0000"/>
                </a:solidFill>
                <a:latin typeface="Comic Sans MS" panose="030F0702030302020204" pitchFamily="66" charset="0"/>
                <a:cs typeface="Aharoni" panose="02010803020104030203" pitchFamily="2" charset="-79"/>
              </a:rPr>
              <a:t>has NO ENDIN</a:t>
            </a:r>
            <a:r>
              <a:rPr lang="en-CA" sz="2800" b="1" dirty="0">
                <a:ln>
                  <a:solidFill>
                    <a:srgbClr val="0000FF"/>
                  </a:solidFill>
                </a:ln>
                <a:solidFill>
                  <a:srgbClr val="FF0000"/>
                </a:solidFill>
                <a:latin typeface="Comic Sans MS" panose="030F0702030302020204" pitchFamily="66" charset="0"/>
                <a:cs typeface="Aharoni" panose="02010803020104030203" pitchFamily="2" charset="-79"/>
              </a:rPr>
              <a:t>G!</a:t>
            </a:r>
          </a:p>
          <a:p>
            <a:pPr algn="ctr"/>
            <a:r>
              <a:rPr lang="en-CA" sz="2800" b="1" dirty="0">
                <a:solidFill>
                  <a:schemeClr val="tx1"/>
                </a:solidFill>
                <a:latin typeface="Comic Sans MS" panose="030F0702030302020204" pitchFamily="66" charset="0"/>
                <a:cs typeface="Aharoni" panose="02010803020104030203" pitchFamily="2" charset="-79"/>
              </a:rPr>
              <a:t> </a:t>
            </a:r>
            <a:br>
              <a:rPr lang="en-CA" sz="2800" b="1" dirty="0">
                <a:solidFill>
                  <a:schemeClr val="tx1"/>
                </a:solidFill>
                <a:latin typeface="Comic Sans MS" panose="030F0702030302020204" pitchFamily="66" charset="0"/>
                <a:cs typeface="Aharoni" panose="02010803020104030203" pitchFamily="2" charset="-79"/>
              </a:rPr>
            </a:br>
            <a:r>
              <a:rPr lang="en-CA" sz="2800" b="1" dirty="0">
                <a:solidFill>
                  <a:schemeClr val="tx1"/>
                </a:solidFill>
                <a:latin typeface="Comic Sans MS" panose="030F0702030302020204" pitchFamily="66" charset="0"/>
                <a:cs typeface="Aharoni" panose="02010803020104030203" pitchFamily="2" charset="-79"/>
              </a:rPr>
              <a:t>This earth’s </a:t>
            </a:r>
            <a:r>
              <a:rPr lang="en-CA" sz="2800" b="1" u="sng" dirty="0">
                <a:solidFill>
                  <a:schemeClr val="tx1"/>
                </a:solidFill>
                <a:latin typeface="Comic Sans MS" panose="030F0702030302020204" pitchFamily="66" charset="0"/>
                <a:cs typeface="Aharoni" panose="02010803020104030203" pitchFamily="2" charset="-79"/>
              </a:rPr>
              <a:t>be</a:t>
            </a:r>
            <a:r>
              <a:rPr lang="en-CA" sz="2800" b="1" dirty="0">
                <a:solidFill>
                  <a:schemeClr val="tx1"/>
                </a:solidFill>
                <a:latin typeface="Comic Sans MS" panose="030F0702030302020204" pitchFamily="66" charset="0"/>
                <a:cs typeface="Aharoni" panose="02010803020104030203" pitchFamily="2" charset="-79"/>
              </a:rPr>
              <a:t>g</a:t>
            </a:r>
            <a:r>
              <a:rPr lang="en-CA" sz="2800" b="1" u="sng" dirty="0">
                <a:solidFill>
                  <a:schemeClr val="tx1"/>
                </a:solidFill>
                <a:latin typeface="Comic Sans MS" panose="030F0702030302020204" pitchFamily="66" charset="0"/>
                <a:cs typeface="Aharoni" panose="02010803020104030203" pitchFamily="2" charset="-79"/>
              </a:rPr>
              <a:t>innin</a:t>
            </a:r>
            <a:r>
              <a:rPr lang="en-CA" sz="2800" b="1" dirty="0">
                <a:solidFill>
                  <a:schemeClr val="tx1"/>
                </a:solidFill>
                <a:latin typeface="Comic Sans MS" panose="030F0702030302020204" pitchFamily="66" charset="0"/>
                <a:cs typeface="Aharoni" panose="02010803020104030203" pitchFamily="2" charset="-79"/>
              </a:rPr>
              <a:t>g and </a:t>
            </a:r>
            <a:r>
              <a:rPr lang="en-CA" sz="2800" b="1" u="sng" dirty="0">
                <a:solidFill>
                  <a:schemeClr val="tx1"/>
                </a:solidFill>
                <a:latin typeface="Comic Sans MS" panose="030F0702030302020204" pitchFamily="66" charset="0"/>
                <a:cs typeface="Aharoni" panose="02010803020104030203" pitchFamily="2" charset="-79"/>
              </a:rPr>
              <a:t>endin</a:t>
            </a:r>
            <a:r>
              <a:rPr lang="en-CA" sz="2800" b="1" dirty="0">
                <a:solidFill>
                  <a:schemeClr val="tx1"/>
                </a:solidFill>
                <a:latin typeface="Comic Sans MS" panose="030F0702030302020204" pitchFamily="66" charset="0"/>
                <a:cs typeface="Aharoni" panose="02010803020104030203" pitchFamily="2" charset="-79"/>
              </a:rPr>
              <a:t>g; </a:t>
            </a:r>
            <a:r>
              <a:rPr lang="en-CA" sz="2800" b="1" dirty="0">
                <a:solidFill>
                  <a:srgbClr val="0000FF"/>
                </a:solidFill>
                <a:latin typeface="Comic Sans MS" panose="030F0702030302020204" pitchFamily="66" charset="0"/>
                <a:cs typeface="Aharoni" panose="02010803020104030203" pitchFamily="2" charset="-79"/>
              </a:rPr>
              <a:t>Aleph-Tav</a:t>
            </a:r>
            <a:r>
              <a:rPr lang="en-CA" sz="2800" b="1" dirty="0">
                <a:solidFill>
                  <a:schemeClr val="tx1"/>
                </a:solidFill>
                <a:latin typeface="Comic Sans MS" panose="030F0702030302020204" pitchFamily="66" charset="0"/>
                <a:cs typeface="Aharoni" panose="02010803020104030203" pitchFamily="2" charset="-79"/>
              </a:rPr>
              <a:t> established at creation, </a:t>
            </a:r>
            <a:br>
              <a:rPr lang="en-CA" sz="2800" b="1" dirty="0">
                <a:solidFill>
                  <a:schemeClr val="tx1"/>
                </a:solidFill>
                <a:latin typeface="Comic Sans MS" panose="030F0702030302020204" pitchFamily="66" charset="0"/>
                <a:cs typeface="Aharoni" panose="02010803020104030203" pitchFamily="2" charset="-79"/>
              </a:rPr>
            </a:br>
            <a:r>
              <a:rPr lang="en-CA" sz="2800" b="1" dirty="0">
                <a:solidFill>
                  <a:schemeClr val="tx1"/>
                </a:solidFill>
                <a:latin typeface="Comic Sans MS" panose="030F0702030302020204" pitchFamily="66" charset="0"/>
                <a:cs typeface="Aharoni" panose="02010803020104030203" pitchFamily="2" charset="-79"/>
              </a:rPr>
              <a:t>is interjected into </a:t>
            </a:r>
            <a:r>
              <a:rPr lang="en-CA" sz="2800" b="1" dirty="0">
                <a:solidFill>
                  <a:srgbClr val="0000FF"/>
                </a:solidFill>
                <a:latin typeface="Comic Sans MS" panose="030F0702030302020204" pitchFamily="66" charset="0"/>
                <a:cs typeface="Aharoni" panose="02010803020104030203" pitchFamily="2" charset="-79"/>
              </a:rPr>
              <a:t>ETERNITY! </a:t>
            </a:r>
          </a:p>
          <a:p>
            <a:pPr algn="ctr"/>
            <a:r>
              <a:rPr lang="en-CA" sz="2800" b="1" dirty="0">
                <a:solidFill>
                  <a:srgbClr val="0000FF"/>
                </a:solidFill>
                <a:latin typeface="Comic Sans MS" panose="030F0702030302020204" pitchFamily="66" charset="0"/>
                <a:cs typeface="Aharoni" panose="02010803020104030203" pitchFamily="2" charset="-79"/>
              </a:rPr>
              <a:t>The 360 day cyclical Shaneh </a:t>
            </a:r>
            <a:r>
              <a:rPr lang="en-CA" sz="2800" dirty="0">
                <a:solidFill>
                  <a:schemeClr val="tx1"/>
                </a:solidFill>
                <a:latin typeface="Comic Sans MS" panose="030F0702030302020204" pitchFamily="66" charset="0"/>
                <a:cs typeface="Aharoni" panose="02010803020104030203" pitchFamily="2" charset="-79"/>
              </a:rPr>
              <a:t>(year) </a:t>
            </a:r>
            <a:r>
              <a:rPr lang="en-CA" sz="2800" b="1" dirty="0">
                <a:ln>
                  <a:solidFill>
                    <a:srgbClr val="0000FF"/>
                  </a:solidFill>
                </a:ln>
                <a:solidFill>
                  <a:srgbClr val="FF0000"/>
                </a:solidFill>
                <a:latin typeface="Comic Sans MS" panose="030F0702030302020204" pitchFamily="66" charset="0"/>
                <a:cs typeface="Aharoni" panose="02010803020104030203" pitchFamily="2" charset="-79"/>
              </a:rPr>
              <a:t>duplication</a:t>
            </a:r>
            <a:r>
              <a:rPr lang="en-CA" sz="2800" b="1" dirty="0">
                <a:solidFill>
                  <a:srgbClr val="0000FF"/>
                </a:solidFill>
                <a:latin typeface="Comic Sans MS" panose="030F0702030302020204" pitchFamily="66" charset="0"/>
                <a:cs typeface="Aharoni" panose="02010803020104030203" pitchFamily="2" charset="-79"/>
              </a:rPr>
              <a:t> </a:t>
            </a:r>
            <a:r>
              <a:rPr lang="en-CA" sz="2800" b="1" dirty="0">
                <a:solidFill>
                  <a:srgbClr val="0000FF"/>
                </a:solidFill>
                <a:effectLst>
                  <a:glow rad="88900">
                    <a:srgbClr val="FFFF00"/>
                  </a:glow>
                  <a:outerShdw blurRad="50800" dist="50800" dir="5400000" sx="103000" sy="103000" algn="ctr" rotWithShape="0">
                    <a:srgbClr val="00FF99"/>
                  </a:outerShdw>
                </a:effectLst>
                <a:latin typeface="Comic Sans MS" panose="030F0702030302020204" pitchFamily="66" charset="0"/>
                <a:cs typeface="Aharoni" panose="02010803020104030203" pitchFamily="2" charset="-79"/>
              </a:rPr>
              <a:t>SEEDED</a:t>
            </a:r>
            <a:r>
              <a:rPr lang="en-CA" sz="2800" b="1" dirty="0">
                <a:solidFill>
                  <a:srgbClr val="0000FF"/>
                </a:solidFill>
                <a:latin typeface="Comic Sans MS" panose="030F0702030302020204" pitchFamily="66" charset="0"/>
                <a:cs typeface="Aharoni" panose="02010803020104030203" pitchFamily="2" charset="-79"/>
              </a:rPr>
              <a:t> onto earth will </a:t>
            </a:r>
            <a:r>
              <a:rPr lang="en-CA" sz="2800" b="1" dirty="0">
                <a:ln>
                  <a:solidFill>
                    <a:srgbClr val="0000FF"/>
                  </a:solidFill>
                </a:ln>
                <a:solidFill>
                  <a:srgbClr val="FF0000"/>
                </a:solidFill>
                <a:latin typeface="Comic Sans MS" panose="030F0702030302020204" pitchFamily="66" charset="0"/>
                <a:cs typeface="Aharoni" panose="02010803020104030203" pitchFamily="2" charset="-79"/>
              </a:rPr>
              <a:t>replicate</a:t>
            </a:r>
            <a:r>
              <a:rPr lang="en-CA" sz="2800" b="1" dirty="0">
                <a:solidFill>
                  <a:srgbClr val="0000FF"/>
                </a:solidFill>
                <a:latin typeface="Comic Sans MS" panose="030F0702030302020204" pitchFamily="66" charset="0"/>
                <a:cs typeface="Aharoni" panose="02010803020104030203" pitchFamily="2" charset="-79"/>
              </a:rPr>
              <a:t> - on </a:t>
            </a:r>
            <a:r>
              <a:rPr lang="en-CA" sz="2800" b="1" u="sng" dirty="0">
                <a:solidFill>
                  <a:srgbClr val="0000FF"/>
                </a:solidFill>
                <a:latin typeface="Comic Sans MS" panose="030F0702030302020204" pitchFamily="66" charset="0"/>
                <a:cs typeface="Aharoni" panose="02010803020104030203" pitchFamily="2" charset="-79"/>
              </a:rPr>
              <a:t>throu</a:t>
            </a:r>
            <a:r>
              <a:rPr lang="en-CA" sz="2800" b="1" dirty="0">
                <a:solidFill>
                  <a:srgbClr val="0000FF"/>
                </a:solidFill>
                <a:latin typeface="Comic Sans MS" panose="030F0702030302020204" pitchFamily="66" charset="0"/>
                <a:cs typeface="Aharoni" panose="02010803020104030203" pitchFamily="2" charset="-79"/>
              </a:rPr>
              <a:t>g</a:t>
            </a:r>
            <a:r>
              <a:rPr lang="en-CA" sz="2800" b="1" u="sng" dirty="0">
                <a:solidFill>
                  <a:srgbClr val="0000FF"/>
                </a:solidFill>
                <a:latin typeface="Comic Sans MS" panose="030F0702030302020204" pitchFamily="66" charset="0"/>
                <a:cs typeface="Aharoni" panose="02010803020104030203" pitchFamily="2" charset="-79"/>
              </a:rPr>
              <a:t>h eternit</a:t>
            </a:r>
            <a:r>
              <a:rPr lang="en-CA" sz="2800" b="1" dirty="0">
                <a:solidFill>
                  <a:srgbClr val="0000FF"/>
                </a:solidFill>
                <a:latin typeface="Comic Sans MS" panose="030F0702030302020204" pitchFamily="66" charset="0"/>
                <a:cs typeface="Aharoni" panose="02010803020104030203" pitchFamily="2" charset="-79"/>
              </a:rPr>
              <a:t>y. </a:t>
            </a:r>
          </a:p>
        </p:txBody>
      </p:sp>
      <p:pic>
        <p:nvPicPr>
          <p:cNvPr id="6" name="Picture 5">
            <a:extLst>
              <a:ext uri="{FF2B5EF4-FFF2-40B4-BE49-F238E27FC236}">
                <a16:creationId xmlns:a16="http://schemas.microsoft.com/office/drawing/2014/main" id="{1930F653-0C4D-4700-B64E-16610F4F46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1849" y="-18854"/>
            <a:ext cx="4104799" cy="6873716"/>
          </a:xfrm>
          <a:prstGeom prst="rect">
            <a:avLst/>
          </a:prstGeom>
        </p:spPr>
      </p:pic>
    </p:spTree>
    <p:extLst>
      <p:ext uri="{BB962C8B-B14F-4D97-AF65-F5344CB8AC3E}">
        <p14:creationId xmlns:p14="http://schemas.microsoft.com/office/powerpoint/2010/main" val="192113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50">
            <a:alpha val="31000"/>
          </a:srgb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060E2C-87EE-4704-B264-053F09AC4A87}"/>
              </a:ext>
            </a:extLst>
          </p:cNvPr>
          <p:cNvSpPr>
            <a:spLocks noGrp="1"/>
          </p:cNvSpPr>
          <p:nvPr>
            <p:ph type="sldNum" sz="quarter" idx="12"/>
          </p:nvPr>
        </p:nvSpPr>
        <p:spPr>
          <a:xfrm>
            <a:off x="9448800" y="6538912"/>
            <a:ext cx="2743200" cy="365125"/>
          </a:xfrm>
        </p:spPr>
        <p:txBody>
          <a:bodyPr/>
          <a:lstStyle/>
          <a:p>
            <a:fld id="{45C2D28F-54A5-4CFF-A832-B99C2F1CE910}" type="slidenum">
              <a:rPr lang="en-CA" smtClean="0"/>
              <a:t>19</a:t>
            </a:fld>
            <a:endParaRPr lang="en-CA"/>
          </a:p>
        </p:txBody>
      </p:sp>
      <p:sp>
        <p:nvSpPr>
          <p:cNvPr id="5" name="Rectangle 4">
            <a:extLst>
              <a:ext uri="{FF2B5EF4-FFF2-40B4-BE49-F238E27FC236}">
                <a16:creationId xmlns:a16="http://schemas.microsoft.com/office/drawing/2014/main" id="{8F671268-96FF-4AEE-AAEE-F4BF6C4F61EB}"/>
              </a:ext>
            </a:extLst>
          </p:cNvPr>
          <p:cNvSpPr/>
          <p:nvPr/>
        </p:nvSpPr>
        <p:spPr>
          <a:xfrm>
            <a:off x="482501" y="1026258"/>
            <a:ext cx="11226997" cy="5046067"/>
          </a:xfrm>
          <a:prstGeom prst="rect">
            <a:avLst/>
          </a:prstGeom>
          <a:solidFill>
            <a:schemeClr val="tx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FFFF00"/>
                </a:solidFill>
                <a:latin typeface="Comic Sans MS" panose="030F0702030302020204" pitchFamily="66" charset="0"/>
                <a:cs typeface="Aharoni" panose="02010803020104030203" pitchFamily="2" charset="-79"/>
              </a:rPr>
              <a:t>Have you ever charted out lunar years (of which there is no Scriptural Hebrew word), and realized it </a:t>
            </a:r>
            <a:r>
              <a:rPr lang="en-CA" sz="2800" b="1" u="sng" dirty="0">
                <a:solidFill>
                  <a:srgbClr val="FFFF00"/>
                </a:solidFill>
                <a:latin typeface="Comic Sans MS" panose="030F0702030302020204" pitchFamily="66" charset="0"/>
                <a:cs typeface="Aharoni" panose="02010803020104030203" pitchFamily="2" charset="-79"/>
              </a:rPr>
              <a:t>does not re</a:t>
            </a:r>
            <a:r>
              <a:rPr lang="en-CA" sz="2800" b="1" dirty="0">
                <a:solidFill>
                  <a:srgbClr val="FFFF00"/>
                </a:solidFill>
                <a:latin typeface="Comic Sans MS" panose="030F0702030302020204" pitchFamily="66" charset="0"/>
                <a:cs typeface="Aharoni" panose="02010803020104030203" pitchFamily="2" charset="-79"/>
              </a:rPr>
              <a:t>p</a:t>
            </a:r>
            <a:r>
              <a:rPr lang="en-CA" sz="2800" b="1" u="sng" dirty="0">
                <a:solidFill>
                  <a:srgbClr val="FFFF00"/>
                </a:solidFill>
                <a:latin typeface="Comic Sans MS" panose="030F0702030302020204" pitchFamily="66" charset="0"/>
                <a:cs typeface="Aharoni" panose="02010803020104030203" pitchFamily="2" charset="-79"/>
              </a:rPr>
              <a:t>licate</a:t>
            </a:r>
            <a:r>
              <a:rPr lang="en-CA" sz="2800" b="1" dirty="0">
                <a:solidFill>
                  <a:srgbClr val="FFFF00"/>
                </a:solidFill>
                <a:latin typeface="Comic Sans MS" panose="030F0702030302020204" pitchFamily="66" charset="0"/>
                <a:cs typeface="Aharoni" panose="02010803020104030203" pitchFamily="2" charset="-79"/>
              </a:rPr>
              <a:t>, </a:t>
            </a:r>
            <a:r>
              <a:rPr lang="en-CA" sz="2800" b="1" u="sng" dirty="0">
                <a:solidFill>
                  <a:srgbClr val="FFFF00"/>
                </a:solidFill>
                <a:latin typeface="Comic Sans MS" panose="030F0702030302020204" pitchFamily="66" charset="0"/>
                <a:cs typeface="Aharoni" panose="02010803020104030203" pitchFamily="2" charset="-79"/>
              </a:rPr>
              <a:t>du</a:t>
            </a:r>
            <a:r>
              <a:rPr lang="en-CA" sz="2800" b="1" dirty="0">
                <a:solidFill>
                  <a:srgbClr val="FFFF00"/>
                </a:solidFill>
                <a:latin typeface="Comic Sans MS" panose="030F0702030302020204" pitchFamily="66" charset="0"/>
                <a:cs typeface="Aharoni" panose="02010803020104030203" pitchFamily="2" charset="-79"/>
              </a:rPr>
              <a:t>p</a:t>
            </a:r>
            <a:r>
              <a:rPr lang="en-CA" sz="2800" b="1" u="sng" dirty="0">
                <a:solidFill>
                  <a:srgbClr val="FFFF00"/>
                </a:solidFill>
                <a:latin typeface="Comic Sans MS" panose="030F0702030302020204" pitchFamily="66" charset="0"/>
                <a:cs typeface="Aharoni" panose="02010803020104030203" pitchFamily="2" charset="-79"/>
              </a:rPr>
              <a:t>licate</a:t>
            </a:r>
            <a:r>
              <a:rPr lang="en-CA" sz="2800" b="1" dirty="0">
                <a:solidFill>
                  <a:srgbClr val="FFFF00"/>
                </a:solidFill>
                <a:latin typeface="Comic Sans MS" panose="030F0702030302020204" pitchFamily="66" charset="0"/>
                <a:cs typeface="Aharoni" panose="02010803020104030203" pitchFamily="2" charset="-79"/>
              </a:rPr>
              <a:t> nor </a:t>
            </a:r>
            <a:r>
              <a:rPr lang="en-CA" sz="2800" b="1" u="sng" dirty="0">
                <a:solidFill>
                  <a:srgbClr val="FFFF00"/>
                </a:solidFill>
                <a:latin typeface="Comic Sans MS" panose="030F0702030302020204" pitchFamily="66" charset="0"/>
                <a:cs typeface="Aharoni" panose="02010803020104030203" pitchFamily="2" charset="-79"/>
              </a:rPr>
              <a:t>re</a:t>
            </a:r>
            <a:r>
              <a:rPr lang="en-CA" sz="2800" b="1" dirty="0">
                <a:solidFill>
                  <a:srgbClr val="FFFF00"/>
                </a:solidFill>
                <a:latin typeface="Comic Sans MS" panose="030F0702030302020204" pitchFamily="66" charset="0"/>
                <a:cs typeface="Aharoni" panose="02010803020104030203" pitchFamily="2" charset="-79"/>
              </a:rPr>
              <a:t>p</a:t>
            </a:r>
            <a:r>
              <a:rPr lang="en-CA" sz="2800" b="1" u="sng" dirty="0">
                <a:solidFill>
                  <a:srgbClr val="FFFF00"/>
                </a:solidFill>
                <a:latin typeface="Comic Sans MS" panose="030F0702030302020204" pitchFamily="66" charset="0"/>
                <a:cs typeface="Aharoni" panose="02010803020104030203" pitchFamily="2" charset="-79"/>
              </a:rPr>
              <a:t>roduce</a:t>
            </a:r>
            <a:r>
              <a:rPr lang="en-CA" sz="2800" b="1" dirty="0">
                <a:solidFill>
                  <a:srgbClr val="FFFF00"/>
                </a:solidFill>
                <a:latin typeface="Comic Sans MS" panose="030F0702030302020204" pitchFamily="66" charset="0"/>
                <a:cs typeface="Aharoni" panose="02010803020104030203" pitchFamily="2" charset="-79"/>
              </a:rPr>
              <a:t>? </a:t>
            </a:r>
          </a:p>
          <a:p>
            <a:pPr algn="ctr"/>
            <a:r>
              <a:rPr lang="en-CA" sz="2800" b="1" dirty="0">
                <a:solidFill>
                  <a:srgbClr val="FFFF00"/>
                </a:solidFill>
                <a:latin typeface="Comic Sans MS" panose="030F0702030302020204" pitchFamily="66" charset="0"/>
                <a:cs typeface="Aharoni" panose="02010803020104030203" pitchFamily="2" charset="-79"/>
              </a:rPr>
              <a:t>It is simply </a:t>
            </a:r>
            <a:r>
              <a:rPr lang="en-CA" sz="2800" b="1" dirty="0">
                <a:solidFill>
                  <a:srgbClr val="FF0000"/>
                </a:solidFill>
                <a:latin typeface="Comic Sans MS" panose="030F0702030302020204" pitchFamily="66" charset="0"/>
                <a:cs typeface="Aharoni" panose="02010803020104030203" pitchFamily="2" charset="-79"/>
              </a:rPr>
              <a:t>R</a:t>
            </a:r>
            <a:r>
              <a:rPr lang="en-CA" sz="2800" b="1" dirty="0">
                <a:solidFill>
                  <a:srgbClr val="FFFF00"/>
                </a:solidFill>
                <a:latin typeface="Comic Sans MS" panose="030F0702030302020204" pitchFamily="66" charset="0"/>
                <a:cs typeface="Aharoni" panose="02010803020104030203" pitchFamily="2" charset="-79"/>
              </a:rPr>
              <a:t>ogue after </a:t>
            </a:r>
            <a:r>
              <a:rPr lang="en-CA" sz="2800" b="1" dirty="0">
                <a:solidFill>
                  <a:srgbClr val="FF0000"/>
                </a:solidFill>
                <a:latin typeface="Comic Sans MS" panose="030F0702030302020204" pitchFamily="66" charset="0"/>
                <a:cs typeface="Aharoni" panose="02010803020104030203" pitchFamily="2" charset="-79"/>
              </a:rPr>
              <a:t>R</a:t>
            </a:r>
            <a:r>
              <a:rPr lang="en-CA" sz="2800" b="1" dirty="0">
                <a:solidFill>
                  <a:srgbClr val="FFFF00"/>
                </a:solidFill>
                <a:latin typeface="Comic Sans MS" panose="030F0702030302020204" pitchFamily="66" charset="0"/>
                <a:cs typeface="Aharoni" panose="02010803020104030203" pitchFamily="2" charset="-79"/>
              </a:rPr>
              <a:t>ogue after </a:t>
            </a:r>
            <a:r>
              <a:rPr lang="en-CA" sz="2800" b="1" dirty="0">
                <a:solidFill>
                  <a:srgbClr val="FF0000"/>
                </a:solidFill>
                <a:latin typeface="Comic Sans MS" panose="030F0702030302020204" pitchFamily="66" charset="0"/>
                <a:cs typeface="Aharoni" panose="02010803020104030203" pitchFamily="2" charset="-79"/>
              </a:rPr>
              <a:t>R</a:t>
            </a:r>
            <a:r>
              <a:rPr lang="en-CA" sz="2800" b="1" dirty="0">
                <a:solidFill>
                  <a:srgbClr val="FFFF00"/>
                </a:solidFill>
                <a:latin typeface="Comic Sans MS" panose="030F0702030302020204" pitchFamily="66" charset="0"/>
                <a:cs typeface="Aharoni" panose="02010803020104030203" pitchFamily="2" charset="-79"/>
              </a:rPr>
              <a:t>ogue until earth’s allotted 7000 year timeline is up!</a:t>
            </a:r>
          </a:p>
          <a:p>
            <a:pPr algn="ctr"/>
            <a:r>
              <a:rPr lang="en-CA" sz="2800" b="1" dirty="0">
                <a:solidFill>
                  <a:srgbClr val="FFFF00"/>
                </a:solidFill>
                <a:latin typeface="Comic Sans MS" panose="030F0702030302020204" pitchFamily="66" charset="0"/>
                <a:cs typeface="Aharoni" panose="02010803020104030203" pitchFamily="2" charset="-79"/>
              </a:rPr>
              <a:t>Revelation 12:1 with </a:t>
            </a:r>
            <a:r>
              <a:rPr lang="en-CA" sz="2800" b="1" u="sng" dirty="0" err="1">
                <a:solidFill>
                  <a:srgbClr val="00FF99"/>
                </a:solidFill>
                <a:latin typeface="Comic Sans MS" panose="030F0702030302020204" pitchFamily="66" charset="0"/>
                <a:cs typeface="Aharoni" panose="02010803020104030203" pitchFamily="2" charset="-79"/>
              </a:rPr>
              <a:t>Bethula</a:t>
            </a:r>
            <a:r>
              <a:rPr lang="en-CA" sz="2800" b="1" dirty="0">
                <a:solidFill>
                  <a:srgbClr val="FFFF00"/>
                </a:solidFill>
                <a:latin typeface="Comic Sans MS" panose="030F0702030302020204" pitchFamily="66" charset="0"/>
                <a:cs typeface="Aharoni" panose="02010803020104030203" pitchFamily="2" charset="-79"/>
              </a:rPr>
              <a:t> standing above the moon in a position of victory by Qodesh Authority reveals the demise of </a:t>
            </a:r>
            <a:r>
              <a:rPr lang="en-CA" sz="2800" b="1" dirty="0">
                <a:solidFill>
                  <a:srgbClr val="C00000"/>
                </a:solidFill>
                <a:latin typeface="Comic Sans MS" panose="030F0702030302020204" pitchFamily="66" charset="0"/>
                <a:cs typeface="Aharoni" panose="02010803020104030203" pitchFamily="2" charset="-79"/>
              </a:rPr>
              <a:t>ROGUE ENTITIES!  </a:t>
            </a:r>
            <a:r>
              <a:rPr lang="en-CA" sz="2800" b="1" dirty="0">
                <a:solidFill>
                  <a:srgbClr val="FFFF00"/>
                </a:solidFill>
                <a:latin typeface="Comic Sans MS" panose="030F0702030302020204" pitchFamily="66" charset="0"/>
                <a:cs typeface="Aharoni" panose="02010803020104030203" pitchFamily="2" charset="-79"/>
              </a:rPr>
              <a:t>The moon is </a:t>
            </a:r>
            <a:r>
              <a:rPr lang="en-CA" sz="2800" b="1" dirty="0">
                <a:solidFill>
                  <a:srgbClr val="C00000"/>
                </a:solidFill>
                <a:latin typeface="Comic Sans MS" panose="030F0702030302020204" pitchFamily="66" charset="0"/>
                <a:cs typeface="Aharoni" panose="02010803020104030203" pitchFamily="2" charset="-79"/>
              </a:rPr>
              <a:t>UNDER HER FEET </a:t>
            </a:r>
            <a:r>
              <a:rPr lang="en-CA" sz="2800" b="1" dirty="0">
                <a:solidFill>
                  <a:srgbClr val="FFFF00"/>
                </a:solidFill>
                <a:latin typeface="Comic Sans MS" panose="030F0702030302020204" pitchFamily="66" charset="0"/>
                <a:cs typeface="Aharoni" panose="02010803020104030203" pitchFamily="2" charset="-79"/>
              </a:rPr>
              <a:t>in an eternal position of </a:t>
            </a:r>
            <a:r>
              <a:rPr lang="en-CA" sz="2800" b="1" dirty="0">
                <a:solidFill>
                  <a:srgbClr val="C00000"/>
                </a:solidFill>
                <a:latin typeface="Comic Sans MS" panose="030F0702030302020204" pitchFamily="66" charset="0"/>
                <a:cs typeface="Aharoni" panose="02010803020104030203" pitchFamily="2" charset="-79"/>
              </a:rPr>
              <a:t>VANGUISHED AUTHORITY!  </a:t>
            </a:r>
          </a:p>
        </p:txBody>
      </p:sp>
    </p:spTree>
    <p:extLst>
      <p:ext uri="{BB962C8B-B14F-4D97-AF65-F5344CB8AC3E}">
        <p14:creationId xmlns:p14="http://schemas.microsoft.com/office/powerpoint/2010/main" val="3553843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48800"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DD1DA610-A061-4A91-849E-4B47222607CC}"/>
              </a:ext>
            </a:extLst>
          </p:cNvPr>
          <p:cNvSpPr/>
          <p:nvPr/>
        </p:nvSpPr>
        <p:spPr>
          <a:xfrm>
            <a:off x="4680659" y="1817352"/>
            <a:ext cx="2439280" cy="862044"/>
          </a:xfrm>
          <a:prstGeom prst="roundRect">
            <a:avLst/>
          </a:prstGeom>
          <a:solidFill>
            <a:srgbClr val="00B050"/>
          </a:solidFill>
          <a:effectLst>
            <a:glow rad="127000">
              <a:srgbClr val="FFFF00"/>
            </a:glow>
          </a:effectLst>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CA" sz="4000" b="0" i="0" u="none" strike="noStrike" kern="1200" cap="none" spc="0" normalizeH="0" baseline="0" noProof="0" dirty="0">
                <a:ln>
                  <a:noFill/>
                </a:ln>
                <a:solidFill>
                  <a:prstClr val="white"/>
                </a:solidFill>
                <a:effectLst/>
                <a:uLnTx/>
                <a:uFillTx/>
                <a:latin typeface="Calibri" panose="020F0502020204030204"/>
                <a:ea typeface="+mn-ea"/>
                <a:cs typeface="+mn-cs"/>
              </a:rPr>
              <a:t>Gen 18:1</a:t>
            </a:r>
          </a:p>
        </p:txBody>
      </p:sp>
      <p:sp>
        <p:nvSpPr>
          <p:cNvPr id="9" name="Rectangle 8">
            <a:extLst>
              <a:ext uri="{FF2B5EF4-FFF2-40B4-BE49-F238E27FC236}">
                <a16:creationId xmlns:a16="http://schemas.microsoft.com/office/drawing/2014/main" id="{F31E49C7-9360-4CB6-ABC0-34C233CAA091}"/>
              </a:ext>
            </a:extLst>
          </p:cNvPr>
          <p:cNvSpPr/>
          <p:nvPr/>
        </p:nvSpPr>
        <p:spPr>
          <a:xfrm>
            <a:off x="0" y="302004"/>
            <a:ext cx="3512413" cy="246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Did Abraham fashion his family’s </a:t>
            </a:r>
            <a:b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1" i="1" u="none" strike="noStrike" kern="1200" cap="none" spc="0" normalizeH="0" baseline="0" noProof="0" dirty="0">
                <a:ln>
                  <a:solidFill>
                    <a:srgbClr val="0000FF"/>
                  </a:solidFill>
                </a:ln>
                <a:solidFill>
                  <a:srgbClr val="FF9966"/>
                </a:solidFill>
                <a:effectLst/>
                <a:uLnTx/>
                <a:uFillTx/>
                <a:latin typeface="Comic Sans MS" panose="030F0702030302020204" pitchFamily="66" charset="0"/>
              </a:rPr>
              <a:t>“</a:t>
            </a:r>
            <a:r>
              <a:rPr kumimoji="0" lang="en-CA" sz="2800" b="1" i="1" u="sng" strike="noStrike" kern="1200" cap="none" spc="0" normalizeH="0" baseline="0" noProof="0" dirty="0">
                <a:ln>
                  <a:solidFill>
                    <a:srgbClr val="0000FF"/>
                  </a:solidFill>
                </a:ln>
                <a:solidFill>
                  <a:srgbClr val="FF9966"/>
                </a:solidFill>
                <a:effectLst/>
                <a:uLnTx/>
                <a:uFillTx/>
                <a:latin typeface="Comic Sans MS" panose="030F0702030302020204" pitchFamily="66" charset="0"/>
              </a:rPr>
              <a:t>NEST</a:t>
            </a:r>
            <a:r>
              <a:rPr kumimoji="0" lang="en-CA" sz="2800" b="1" i="1" u="none" strike="noStrike" kern="1200" cap="none" spc="0" normalizeH="0" baseline="0" noProof="0" dirty="0">
                <a:ln>
                  <a:solidFill>
                    <a:srgbClr val="0000FF"/>
                  </a:solidFill>
                </a:ln>
                <a:solidFill>
                  <a:srgbClr val="FF9966"/>
                </a:solidFill>
                <a:effectLst/>
                <a:uLnTx/>
                <a:uFillTx/>
                <a:latin typeface="Comic Sans MS" panose="030F0702030302020204" pitchFamily="66" charset="0"/>
              </a:rPr>
              <a:t>”</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2800" b="1" i="0" u="sng" strike="noStrike" kern="1200" cap="none" spc="0" normalizeH="0" baseline="0" noProof="0" dirty="0">
                <a:ln>
                  <a:noFill/>
                </a:ln>
                <a:solidFill>
                  <a:srgbClr val="0000FF"/>
                </a:solidFill>
                <a:effectLst/>
                <a:uLnTx/>
                <a:uFillTx/>
                <a:latin typeface="Ravie" panose="04040805050809020602" pitchFamily="82" charset="0"/>
              </a:rPr>
              <a:t>seat</a:t>
            </a:r>
            <a:r>
              <a:rPr kumimoji="0" lang="en-CA" sz="2800" b="1" i="0" strike="noStrike" kern="1200" cap="none" spc="0" normalizeH="0" baseline="0" noProof="0" dirty="0">
                <a:ln>
                  <a:noFill/>
                </a:ln>
                <a:solidFill>
                  <a:srgbClr val="0000FF"/>
                </a:solidFill>
                <a:effectLst/>
                <a:uLnTx/>
                <a:uFillTx/>
                <a:latin typeface="Calibri" panose="020F0502020204030204"/>
                <a:ea typeface="+mn-ea"/>
                <a:cs typeface="+mn-cs"/>
              </a:rPr>
              <a:t>)</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1" i="0" u="sng" strike="noStrike" kern="1200" cap="none" spc="0" normalizeH="0" baseline="0" noProof="0" dirty="0">
                <a:ln>
                  <a:noFill/>
                </a:ln>
                <a:solidFill>
                  <a:prstClr val="black"/>
                </a:solidFill>
                <a:effectLst>
                  <a:glow rad="127000">
                    <a:srgbClr val="FFFF00"/>
                  </a:glow>
                </a:effectLst>
                <a:uLnTx/>
                <a:uFillTx/>
                <a:latin typeface="Ravie" panose="04040805050809020602" pitchFamily="82" charset="0"/>
              </a:rPr>
              <a:t>in</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the </a:t>
            </a:r>
            <a:b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Trees of </a:t>
            </a:r>
            <a:r>
              <a:rPr kumimoji="0" lang="en-CA" sz="2800" b="0" i="0" u="none" strike="noStrike" kern="1200" cap="none" spc="0" normalizeH="0" baseline="0" noProof="0" dirty="0" err="1">
                <a:ln>
                  <a:noFill/>
                </a:ln>
                <a:solidFill>
                  <a:prstClr val="black"/>
                </a:solidFill>
                <a:effectLst/>
                <a:uLnTx/>
                <a:uFillTx/>
                <a:latin typeface="Calibri" panose="020F0502020204030204"/>
                <a:ea typeface="+mn-ea"/>
                <a:cs typeface="+mn-cs"/>
              </a:rPr>
              <a:t>Mamre</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8" name="Rectangle 17">
            <a:extLst>
              <a:ext uri="{FF2B5EF4-FFF2-40B4-BE49-F238E27FC236}">
                <a16:creationId xmlns:a16="http://schemas.microsoft.com/office/drawing/2014/main" id="{86D1AB0B-2DE1-43C2-91CF-C12E934074D0}"/>
              </a:ext>
            </a:extLst>
          </p:cNvPr>
          <p:cNvSpPr/>
          <p:nvPr/>
        </p:nvSpPr>
        <p:spPr>
          <a:xfrm>
            <a:off x="8485405" y="-53043"/>
            <a:ext cx="3512413" cy="5567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solidFill>
                    <a:srgbClr val="0000FF"/>
                  </a:solidFill>
                </a:ln>
                <a:solidFill>
                  <a:srgbClr val="FF9966"/>
                </a:solidFill>
                <a:effectLst/>
                <a:uLnTx/>
                <a:uFillTx/>
                <a:latin typeface="Calibri" panose="020F0502020204030204"/>
              </a:rPr>
              <a:t>And if we find that indeed Abraham was directly connected to the ALNI </a:t>
            </a:r>
            <a:r>
              <a:rPr lang="en-CA" sz="3200" dirty="0">
                <a:solidFill>
                  <a:schemeClr val="tx1"/>
                </a:solidFill>
              </a:rPr>
              <a:t>(trees)</a:t>
            </a:r>
            <a:r>
              <a:rPr kumimoji="0" lang="en-CA" sz="3200" b="1" i="0" u="none" strike="noStrike" kern="1200" cap="none" spc="0" normalizeH="0" baseline="0" noProof="0" dirty="0">
                <a:ln>
                  <a:solidFill>
                    <a:srgbClr val="0000FF"/>
                  </a:solidFill>
                </a:ln>
                <a:solidFill>
                  <a:srgbClr val="FF9966"/>
                </a:solidFill>
                <a:effectLst/>
                <a:uLnTx/>
                <a:uFillTx/>
                <a:latin typeface="Calibri" panose="020F0502020204030204"/>
              </a:rPr>
              <a:t>, </a:t>
            </a:r>
          </a:p>
          <a:p>
            <a:pPr lvl="0" algn="ctr">
              <a:defRPr/>
            </a:pPr>
            <a:r>
              <a:rPr lang="en-CA" sz="3200" b="1" u="sng" dirty="0">
                <a:ln>
                  <a:solidFill>
                    <a:srgbClr val="0000FF"/>
                  </a:solidFill>
                </a:ln>
                <a:solidFill>
                  <a:srgbClr val="CC00FF"/>
                </a:solidFill>
                <a:latin typeface="Calibri" panose="020F0502020204030204"/>
              </a:rPr>
              <a:t>What Connection </a:t>
            </a:r>
            <a:r>
              <a:rPr lang="en-CA" sz="3200" b="1" dirty="0">
                <a:ln>
                  <a:solidFill>
                    <a:srgbClr val="0000FF"/>
                  </a:solidFill>
                </a:ln>
                <a:solidFill>
                  <a:srgbClr val="FF9966"/>
                </a:solidFill>
                <a:latin typeface="Calibri" panose="020F0502020204030204"/>
              </a:rPr>
              <a:t>does this have with</a:t>
            </a:r>
            <a:br>
              <a:rPr lang="en-CA" sz="3200" b="1" dirty="0">
                <a:ln>
                  <a:solidFill>
                    <a:srgbClr val="0000FF"/>
                  </a:solidFill>
                </a:ln>
                <a:solidFill>
                  <a:srgbClr val="FF9966"/>
                </a:solidFill>
                <a:latin typeface="Calibri" panose="020F0502020204030204"/>
              </a:rPr>
            </a:br>
            <a:r>
              <a:rPr lang="en-CA" sz="3200" b="1" dirty="0">
                <a:ln w="12700">
                  <a:solidFill>
                    <a:srgbClr val="CC00FF"/>
                  </a:solidFill>
                </a:ln>
                <a:solidFill>
                  <a:srgbClr val="0000FF"/>
                </a:solidFill>
                <a:effectLst>
                  <a:glow rad="88900">
                    <a:srgbClr val="00CCFF"/>
                  </a:glow>
                  <a:outerShdw blurRad="50800" dist="50800" dir="5400000" algn="ctr" rotWithShape="0">
                    <a:srgbClr val="FFFF00"/>
                  </a:outerShdw>
                </a:effectLst>
                <a:latin typeface="Ravie" panose="04040805050809020602" pitchFamily="82" charset="0"/>
              </a:rPr>
              <a:t>The Way, </a:t>
            </a:r>
            <a:br>
              <a:rPr lang="en-CA" sz="3200" b="1" dirty="0">
                <a:ln w="12700">
                  <a:solidFill>
                    <a:srgbClr val="CC00FF"/>
                  </a:solidFill>
                </a:ln>
                <a:solidFill>
                  <a:srgbClr val="0000FF"/>
                </a:solidFill>
                <a:effectLst>
                  <a:glow rad="88900">
                    <a:srgbClr val="00CCFF"/>
                  </a:glow>
                  <a:outerShdw blurRad="50800" dist="50800" dir="5400000" algn="ctr" rotWithShape="0">
                    <a:srgbClr val="FFFF00"/>
                  </a:outerShdw>
                </a:effectLst>
                <a:latin typeface="Ravie" panose="04040805050809020602" pitchFamily="82" charset="0"/>
              </a:rPr>
            </a:br>
            <a:r>
              <a:rPr lang="en-CA" sz="3200" dirty="0">
                <a:solidFill>
                  <a:schemeClr val="tx1"/>
                </a:solidFill>
              </a:rPr>
              <a:t>and the</a:t>
            </a:r>
            <a:r>
              <a:rPr lang="en-CA" sz="3200" b="1" dirty="0">
                <a:ln w="12700">
                  <a:solidFill>
                    <a:srgbClr val="CC00FF"/>
                  </a:solidFill>
                </a:ln>
                <a:solidFill>
                  <a:srgbClr val="0000FF"/>
                </a:solidFill>
                <a:effectLst>
                  <a:glow rad="88900">
                    <a:srgbClr val="00CCFF"/>
                  </a:glow>
                  <a:outerShdw blurRad="50800" dist="50800" dir="5400000" algn="ctr" rotWithShape="0">
                    <a:srgbClr val="FFFF00"/>
                  </a:outerShdw>
                </a:effectLst>
                <a:latin typeface="Ravie" panose="04040805050809020602" pitchFamily="82" charset="0"/>
              </a:rPr>
              <a:t> </a:t>
            </a:r>
            <a:br>
              <a:rPr lang="en-CA" sz="3200" b="1" dirty="0">
                <a:ln w="12700">
                  <a:solidFill>
                    <a:srgbClr val="CC00FF"/>
                  </a:solidFill>
                </a:ln>
                <a:solidFill>
                  <a:srgbClr val="0000FF"/>
                </a:solidFill>
                <a:effectLst>
                  <a:glow rad="88900">
                    <a:srgbClr val="00CCFF"/>
                  </a:glow>
                  <a:outerShdw blurRad="50800" dist="50800" dir="5400000" algn="ctr" rotWithShape="0">
                    <a:srgbClr val="FFFF00"/>
                  </a:outerShdw>
                </a:effectLst>
                <a:latin typeface="Ravie" panose="04040805050809020602" pitchFamily="82" charset="0"/>
              </a:rPr>
            </a:br>
            <a:r>
              <a:rPr lang="en-CA" sz="3200" b="1" dirty="0">
                <a:ln w="28575">
                  <a:solidFill>
                    <a:srgbClr val="7030A0"/>
                  </a:solidFill>
                </a:ln>
                <a:solidFill>
                  <a:schemeClr val="accent6">
                    <a:lumMod val="60000"/>
                    <a:lumOff val="40000"/>
                  </a:schemeClr>
                </a:solidFill>
                <a:effectLst>
                  <a:glow rad="88900">
                    <a:srgbClr val="00CCFF"/>
                  </a:glow>
                  <a:outerShdw blurRad="50800" dist="50800" dir="5400000" algn="ctr" rotWithShape="0">
                    <a:srgbClr val="FFFF00"/>
                  </a:outerShdw>
                </a:effectLst>
                <a:latin typeface="Ravie" panose="04040805050809020602" pitchFamily="82" charset="0"/>
              </a:rPr>
              <a:t>SCURRY</a:t>
            </a:r>
            <a:r>
              <a:rPr lang="en-CA" sz="3200" b="1" dirty="0">
                <a:ln w="12700">
                  <a:solidFill>
                    <a:srgbClr val="CC00FF"/>
                  </a:solidFill>
                </a:ln>
                <a:solidFill>
                  <a:srgbClr val="0000FF"/>
                </a:solidFill>
                <a:effectLst>
                  <a:glow rad="88900">
                    <a:srgbClr val="00CCFF"/>
                  </a:glow>
                  <a:outerShdw blurRad="50800" dist="50800" dir="5400000" algn="ctr" rotWithShape="0">
                    <a:srgbClr val="FFFF00"/>
                  </a:outerShdw>
                </a:effectLst>
                <a:latin typeface="Ravie" panose="04040805050809020602" pitchFamily="82" charset="0"/>
              </a:rPr>
              <a:t> </a:t>
            </a:r>
            <a:br>
              <a:rPr lang="en-CA" sz="3200" b="1" dirty="0">
                <a:ln w="12700">
                  <a:solidFill>
                    <a:srgbClr val="CC00FF"/>
                  </a:solidFill>
                </a:ln>
                <a:solidFill>
                  <a:srgbClr val="0000FF"/>
                </a:solidFill>
                <a:effectLst>
                  <a:glow rad="88900">
                    <a:srgbClr val="00CCFF"/>
                  </a:glow>
                  <a:outerShdw blurRad="50800" dist="50800" dir="5400000" algn="ctr" rotWithShape="0">
                    <a:srgbClr val="FFFF00"/>
                  </a:outerShdw>
                </a:effectLst>
                <a:latin typeface="Ravie" panose="04040805050809020602" pitchFamily="82" charset="0"/>
              </a:rPr>
            </a:br>
            <a:r>
              <a:rPr lang="en-CA" sz="3200" dirty="0">
                <a:solidFill>
                  <a:schemeClr val="tx1"/>
                </a:solidFill>
                <a:effectLst>
                  <a:glow rad="127000">
                    <a:schemeClr val="bg2"/>
                  </a:glow>
                </a:effectLst>
              </a:rPr>
              <a:t>of the </a:t>
            </a:r>
            <a:r>
              <a:rPr lang="en-CA" sz="3200" b="1" dirty="0">
                <a:ln w="28575">
                  <a:solidFill>
                    <a:srgbClr val="CC00FF"/>
                  </a:solidFill>
                </a:ln>
                <a:solidFill>
                  <a:schemeClr val="accent6">
                    <a:lumMod val="60000"/>
                    <a:lumOff val="40000"/>
                  </a:schemeClr>
                </a:solidFill>
                <a:effectLst>
                  <a:glow rad="88900">
                    <a:srgbClr val="00CCFF"/>
                  </a:glow>
                  <a:outerShdw blurRad="50800" dist="50800" dir="5400000" algn="ctr" rotWithShape="0">
                    <a:srgbClr val="FFFF00"/>
                  </a:outerShdw>
                </a:effectLst>
                <a:latin typeface="Ravie" panose="04040805050809020602" pitchFamily="82" charset="0"/>
              </a:rPr>
              <a:t>SUN?</a:t>
            </a:r>
            <a:r>
              <a:rPr lang="en-CA" sz="3200" b="1" dirty="0">
                <a:ln>
                  <a:solidFill>
                    <a:srgbClr val="0000FF"/>
                  </a:solidFill>
                </a:ln>
                <a:solidFill>
                  <a:schemeClr val="accent6">
                    <a:lumMod val="60000"/>
                    <a:lumOff val="40000"/>
                  </a:schemeClr>
                </a:solidFill>
                <a:latin typeface="Calibri" panose="020F0502020204030204"/>
              </a:rPr>
              <a:t> </a:t>
            </a:r>
            <a:endParaRPr kumimoji="0" lang="en-CA" sz="3200" b="1" i="0" u="none" strike="noStrike" kern="1200" cap="none" spc="0" normalizeH="0" baseline="0" noProof="0" dirty="0">
              <a:ln>
                <a:solidFill>
                  <a:srgbClr val="ED7D31">
                    <a:lumMod val="50000"/>
                  </a:srgbClr>
                </a:solidFill>
              </a:ln>
              <a:solidFill>
                <a:schemeClr val="accent6">
                  <a:lumMod val="60000"/>
                  <a:lumOff val="40000"/>
                </a:schemeClr>
              </a:solidFill>
              <a:effectLst/>
              <a:uLnTx/>
              <a:uFillTx/>
              <a:latin typeface="Calibri" panose="020F0502020204030204"/>
            </a:endParaRPr>
          </a:p>
        </p:txBody>
      </p:sp>
      <p:sp>
        <p:nvSpPr>
          <p:cNvPr id="10" name="Rectangle 9">
            <a:extLst>
              <a:ext uri="{FF2B5EF4-FFF2-40B4-BE49-F238E27FC236}">
                <a16:creationId xmlns:a16="http://schemas.microsoft.com/office/drawing/2014/main" id="{6757C24E-F636-4E94-B016-6FE2B974FCB3}"/>
              </a:ext>
            </a:extLst>
          </p:cNvPr>
          <p:cNvSpPr/>
          <p:nvPr/>
        </p:nvSpPr>
        <p:spPr>
          <a:xfrm>
            <a:off x="3543221" y="-40723"/>
            <a:ext cx="4714157" cy="1355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CA" sz="4400" b="1" dirty="0" err="1">
                <a:ln>
                  <a:solidFill>
                    <a:srgbClr val="0000FF"/>
                  </a:solidFill>
                </a:ln>
                <a:solidFill>
                  <a:srgbClr val="FF9966"/>
                </a:solidFill>
                <a:effectLst>
                  <a:outerShdw blurRad="50800" dist="50800" dir="5400000" algn="ctr" rotWithShape="0">
                    <a:srgbClr val="00CCFF"/>
                  </a:outerShdw>
                </a:effectLst>
              </a:rPr>
              <a:t>Shemesh</a:t>
            </a:r>
            <a:r>
              <a:rPr lang="en-CA" sz="4400" b="1" dirty="0">
                <a:ln>
                  <a:solidFill>
                    <a:srgbClr val="0000FF"/>
                  </a:solidFill>
                </a:ln>
                <a:solidFill>
                  <a:srgbClr val="FF9966"/>
                </a:solidFill>
                <a:effectLst>
                  <a:outerShdw blurRad="50800" dist="50800" dir="5400000" algn="ctr" rotWithShape="0">
                    <a:srgbClr val="00CCFF"/>
                  </a:outerShdw>
                </a:effectLst>
              </a:rPr>
              <a:t> Scurry </a:t>
            </a:r>
            <a:br>
              <a:rPr lang="en-CA" sz="4400" b="1" dirty="0">
                <a:ln>
                  <a:solidFill>
                    <a:srgbClr val="0000FF"/>
                  </a:solidFill>
                </a:ln>
                <a:solidFill>
                  <a:srgbClr val="FF9966"/>
                </a:solidFill>
              </a:rPr>
            </a:br>
            <a:r>
              <a:rPr lang="en-CA" sz="4400" b="1" dirty="0">
                <a:ln>
                  <a:solidFill>
                    <a:srgbClr val="0000FF"/>
                  </a:solidFill>
                </a:ln>
                <a:solidFill>
                  <a:schemeClr val="accent6">
                    <a:lumMod val="60000"/>
                    <a:lumOff val="40000"/>
                  </a:schemeClr>
                </a:solidFill>
              </a:rPr>
              <a:t>-</a:t>
            </a:r>
            <a:r>
              <a:rPr lang="en-CA" sz="4400" b="1" dirty="0">
                <a:ln>
                  <a:solidFill>
                    <a:srgbClr val="0000FF"/>
                  </a:solidFill>
                </a:ln>
                <a:solidFill>
                  <a:srgbClr val="FF9966"/>
                </a:solidFill>
              </a:rPr>
              <a:t> </a:t>
            </a:r>
            <a:r>
              <a:rPr lang="en-CA" sz="4400" b="1" dirty="0">
                <a:ln>
                  <a:solidFill>
                    <a:srgbClr val="0000FF"/>
                  </a:solidFill>
                </a:ln>
                <a:solidFill>
                  <a:schemeClr val="accent6">
                    <a:lumMod val="60000"/>
                    <a:lumOff val="40000"/>
                  </a:schemeClr>
                </a:solidFill>
              </a:rPr>
              <a:t>Part </a:t>
            </a:r>
            <a:r>
              <a:rPr lang="en-CA" sz="4400" b="1" u="sng" dirty="0">
                <a:ln>
                  <a:solidFill>
                    <a:sysClr val="windowText" lastClr="000000"/>
                  </a:solidFill>
                </a:ln>
                <a:solidFill>
                  <a:schemeClr val="accent6">
                    <a:lumMod val="60000"/>
                    <a:lumOff val="40000"/>
                  </a:schemeClr>
                </a:solidFill>
                <a:effectLst>
                  <a:glow rad="127000">
                    <a:srgbClr val="FFFF00"/>
                  </a:glow>
                </a:effectLst>
              </a:rPr>
              <a:t>#2</a:t>
            </a:r>
            <a:r>
              <a:rPr lang="en-CA" sz="2800" b="1" dirty="0">
                <a:ln>
                  <a:solidFill>
                    <a:srgbClr val="0000FF"/>
                  </a:solidFill>
                </a:ln>
                <a:solidFill>
                  <a:schemeClr val="accent6">
                    <a:lumMod val="60000"/>
                    <a:lumOff val="40000"/>
                  </a:schemeClr>
                </a:solidFill>
              </a:rPr>
              <a:t> </a:t>
            </a:r>
            <a:endParaRPr kumimoji="0" lang="en-CA" sz="2800" b="0" i="0" u="none" strike="noStrike" kern="1200" cap="none" spc="0" normalizeH="0" baseline="0" noProof="0" dirty="0">
              <a:ln>
                <a:noFill/>
              </a:ln>
              <a:solidFill>
                <a:schemeClr val="accent6">
                  <a:lumMod val="60000"/>
                  <a:lumOff val="40000"/>
                </a:schemeClr>
              </a:solidFill>
              <a:effectLst/>
              <a:uLnTx/>
              <a:uFillTx/>
              <a:latin typeface="Calibri" panose="020F0502020204030204"/>
            </a:endParaRPr>
          </a:p>
        </p:txBody>
      </p:sp>
      <p:sp>
        <p:nvSpPr>
          <p:cNvPr id="2" name="Cloud 1">
            <a:extLst>
              <a:ext uri="{FF2B5EF4-FFF2-40B4-BE49-F238E27FC236}">
                <a16:creationId xmlns:a16="http://schemas.microsoft.com/office/drawing/2014/main" id="{C4078499-F715-4EFC-8360-A24B0884C67D}"/>
              </a:ext>
            </a:extLst>
          </p:cNvPr>
          <p:cNvSpPr/>
          <p:nvPr/>
        </p:nvSpPr>
        <p:spPr>
          <a:xfrm>
            <a:off x="194182" y="2952655"/>
            <a:ext cx="8419157" cy="3599790"/>
          </a:xfrm>
          <a:prstGeom prst="cloud">
            <a:avLst/>
          </a:prstGeom>
          <a:solidFill>
            <a:srgbClr val="FF9966"/>
          </a:solidFill>
          <a:ln w="57150">
            <a:solidFill>
              <a:srgbClr val="CC00FF"/>
            </a:solidFill>
          </a:ln>
          <a:scene3d>
            <a:camera prst="orthographicFront"/>
            <a:lightRig rig="sunset" dir="t"/>
          </a:scene3d>
          <a:sp3d contourW="19050">
            <a:bevelT w="241300" h="127000" prst="convex"/>
            <a:contourClr>
              <a:srgbClr val="00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t>What was the </a:t>
            </a:r>
            <a:r>
              <a:rPr lang="en-CA" sz="3600" dirty="0">
                <a:solidFill>
                  <a:srgbClr val="0000FF"/>
                </a:solidFill>
                <a:effectLst>
                  <a:outerShdw blurRad="50800" dist="50800" dir="5400000" sx="102000" sy="102000" algn="ctr" rotWithShape="0">
                    <a:srgbClr val="FFFF00"/>
                  </a:outerShdw>
                </a:effectLst>
                <a:latin typeface="Wide Latin" panose="020A0A07050505020404" pitchFamily="18" charset="0"/>
              </a:rPr>
              <a:t>NAME</a:t>
            </a:r>
            <a:r>
              <a:rPr lang="en-CA" sz="3600" dirty="0"/>
              <a:t> of </a:t>
            </a:r>
            <a:br>
              <a:rPr lang="en-CA" sz="3600" dirty="0"/>
            </a:br>
            <a:r>
              <a:rPr lang="en-CA" sz="3600" dirty="0"/>
              <a:t>Abraham’s </a:t>
            </a:r>
            <a:br>
              <a:rPr lang="en-CA" sz="3600" dirty="0"/>
            </a:br>
            <a:r>
              <a:rPr lang="en-CA" sz="3600" dirty="0"/>
              <a:t> </a:t>
            </a:r>
            <a:r>
              <a:rPr lang="en-CA" sz="3600" dirty="0">
                <a:ln w="12700">
                  <a:solidFill>
                    <a:srgbClr val="0000FF"/>
                  </a:solidFill>
                </a:ln>
                <a:solidFill>
                  <a:srgbClr val="00FF99"/>
                </a:solidFill>
                <a:effectLst>
                  <a:glow rad="88900">
                    <a:srgbClr val="FFFF00"/>
                  </a:glow>
                  <a:outerShdw blurRad="50800" dist="50800" dir="5400000" sx="102000" sy="102000" algn="ctr" rotWithShape="0">
                    <a:srgbClr val="CC00FF"/>
                  </a:outerShdw>
                </a:effectLst>
                <a:latin typeface="Ravie" panose="04040805050809020602" pitchFamily="82" charset="0"/>
              </a:rPr>
              <a:t>“Tree House”?</a:t>
            </a:r>
          </a:p>
        </p:txBody>
      </p:sp>
      <p:pic>
        <p:nvPicPr>
          <p:cNvPr id="11" name="Picture 11" descr="C:\Users\Rae\Desktop\Art on Desktop\white man clip art\yellow-blue smiley faces\Smiley Decision Questions png.png">
            <a:extLst>
              <a:ext uri="{FF2B5EF4-FFF2-40B4-BE49-F238E27FC236}">
                <a16:creationId xmlns:a16="http://schemas.microsoft.com/office/drawing/2014/main" id="{379E552B-C008-4DBE-A525-E54E46F0D87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30270" y="3214564"/>
            <a:ext cx="1960245" cy="220607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3" name="Rectangle: Beveled 2">
            <a:extLst>
              <a:ext uri="{FF2B5EF4-FFF2-40B4-BE49-F238E27FC236}">
                <a16:creationId xmlns:a16="http://schemas.microsoft.com/office/drawing/2014/main" id="{4FD4B2E0-590E-4FEB-97C9-0F67B724AA76}"/>
              </a:ext>
            </a:extLst>
          </p:cNvPr>
          <p:cNvSpPr/>
          <p:nvPr/>
        </p:nvSpPr>
        <p:spPr>
          <a:xfrm>
            <a:off x="6910359" y="5459587"/>
            <a:ext cx="4795739" cy="1354768"/>
          </a:xfrm>
          <a:prstGeom prst="bevel">
            <a:avLst>
              <a:gd name="adj" fmla="val 22448"/>
            </a:avLst>
          </a:prstGeom>
          <a:solidFill>
            <a:srgbClr val="FFFF0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dirty="0" err="1">
                <a:ln w="28575">
                  <a:solidFill>
                    <a:srgbClr val="0000FF"/>
                  </a:solidFill>
                </a:ln>
                <a:solidFill>
                  <a:srgbClr val="00FF99"/>
                </a:solidFill>
                <a:latin typeface="Ravie" panose="04040805050809020602" pitchFamily="82" charset="0"/>
              </a:rPr>
              <a:t>Tzadiqah</a:t>
            </a:r>
            <a:r>
              <a:rPr lang="en-CA" sz="4400" dirty="0">
                <a:ln w="28575">
                  <a:solidFill>
                    <a:srgbClr val="0000FF"/>
                  </a:solidFill>
                </a:ln>
                <a:solidFill>
                  <a:srgbClr val="FF0000"/>
                </a:solidFill>
                <a:latin typeface="Ravie" panose="04040805050809020602" pitchFamily="82" charset="0"/>
              </a:rPr>
              <a:t>?</a:t>
            </a:r>
          </a:p>
        </p:txBody>
      </p:sp>
      <p:sp>
        <p:nvSpPr>
          <p:cNvPr id="5" name="Rectangle 4">
            <a:extLst>
              <a:ext uri="{FF2B5EF4-FFF2-40B4-BE49-F238E27FC236}">
                <a16:creationId xmlns:a16="http://schemas.microsoft.com/office/drawing/2014/main" id="{9AD329C7-0A4F-4537-BF27-3F6DAC6B89EA}"/>
              </a:ext>
            </a:extLst>
          </p:cNvPr>
          <p:cNvSpPr/>
          <p:nvPr/>
        </p:nvSpPr>
        <p:spPr>
          <a:xfrm>
            <a:off x="7574072" y="5451806"/>
            <a:ext cx="1822666" cy="324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FF"/>
                </a:solidFill>
              </a:rPr>
              <a:t>Righteousness</a:t>
            </a:r>
          </a:p>
        </p:txBody>
      </p:sp>
    </p:spTree>
    <p:extLst>
      <p:ext uri="{BB962C8B-B14F-4D97-AF65-F5344CB8AC3E}">
        <p14:creationId xmlns:p14="http://schemas.microsoft.com/office/powerpoint/2010/main" val="96152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1250"/>
                                        <p:tgtEl>
                                          <p:spTgt spid="9"/>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125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2750" fill="hold"/>
                                        <p:tgtEl>
                                          <p:spTgt spid="3"/>
                                        </p:tgtEl>
                                        <p:attrNameLst>
                                          <p:attrName>ppt_w</p:attrName>
                                        </p:attrNameLst>
                                      </p:cBhvr>
                                      <p:tavLst>
                                        <p:tav tm="0">
                                          <p:val>
                                            <p:strVal val="#ppt_w+.3"/>
                                          </p:val>
                                        </p:tav>
                                        <p:tav tm="100000">
                                          <p:val>
                                            <p:strVal val="#ppt_w"/>
                                          </p:val>
                                        </p:tav>
                                      </p:tavLst>
                                    </p:anim>
                                    <p:anim calcmode="lin" valueType="num">
                                      <p:cBhvr>
                                        <p:cTn id="36" dur="2750" fill="hold"/>
                                        <p:tgtEl>
                                          <p:spTgt spid="3"/>
                                        </p:tgtEl>
                                        <p:attrNameLst>
                                          <p:attrName>ppt_h</p:attrName>
                                        </p:attrNameLst>
                                      </p:cBhvr>
                                      <p:tavLst>
                                        <p:tav tm="0">
                                          <p:val>
                                            <p:strVal val="#ppt_h"/>
                                          </p:val>
                                        </p:tav>
                                        <p:tav tm="100000">
                                          <p:val>
                                            <p:strVal val="#ppt_h"/>
                                          </p:val>
                                        </p:tav>
                                      </p:tavLst>
                                    </p:anim>
                                    <p:animEffect transition="in" filter="fade">
                                      <p:cBhvr>
                                        <p:cTn id="37" dur="2750"/>
                                        <p:tgtEl>
                                          <p:spTgt spid="3"/>
                                        </p:tgtEl>
                                      </p:cBhvr>
                                    </p:animEffect>
                                  </p:childTnLst>
                                </p:cTn>
                              </p:par>
                            </p:childTnLst>
                          </p:cTn>
                        </p:par>
                        <p:par>
                          <p:cTn id="38" fill="hold">
                            <p:stCondLst>
                              <p:cond delay="2750"/>
                            </p:stCondLst>
                            <p:childTnLst>
                              <p:par>
                                <p:cTn id="39" presetID="47"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8" grpId="0"/>
      <p:bldP spid="10" grpId="0"/>
      <p:bldP spid="2" grpId="0" animBg="1"/>
      <p:bldP spid="3"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50">
            <a:alpha val="31000"/>
          </a:srgb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060E2C-87EE-4704-B264-053F09AC4A87}"/>
              </a:ext>
            </a:extLst>
          </p:cNvPr>
          <p:cNvSpPr>
            <a:spLocks noGrp="1"/>
          </p:cNvSpPr>
          <p:nvPr>
            <p:ph type="sldNum" sz="quarter" idx="12"/>
          </p:nvPr>
        </p:nvSpPr>
        <p:spPr>
          <a:xfrm>
            <a:off x="9476232" y="6575488"/>
            <a:ext cx="2743200" cy="365125"/>
          </a:xfrm>
        </p:spPr>
        <p:txBody>
          <a:bodyPr/>
          <a:lstStyle/>
          <a:p>
            <a:fld id="{45C2D28F-54A5-4CFF-A832-B99C2F1CE910}" type="slidenum">
              <a:rPr lang="en-CA" smtClean="0"/>
              <a:t>20</a:t>
            </a:fld>
            <a:endParaRPr lang="en-CA"/>
          </a:p>
        </p:txBody>
      </p:sp>
      <p:sp>
        <p:nvSpPr>
          <p:cNvPr id="5" name="Rectangle 4">
            <a:extLst>
              <a:ext uri="{FF2B5EF4-FFF2-40B4-BE49-F238E27FC236}">
                <a16:creationId xmlns:a16="http://schemas.microsoft.com/office/drawing/2014/main" id="{8F671268-96FF-4AEE-AAEE-F4BF6C4F61EB}"/>
              </a:ext>
            </a:extLst>
          </p:cNvPr>
          <p:cNvSpPr/>
          <p:nvPr/>
        </p:nvSpPr>
        <p:spPr>
          <a:xfrm>
            <a:off x="195100" y="1649939"/>
            <a:ext cx="8760414" cy="5107477"/>
          </a:xfrm>
          <a:prstGeom prst="rect">
            <a:avLst/>
          </a:prstGeom>
          <a:solidFill>
            <a:srgbClr val="00B0F0"/>
          </a:solidFill>
          <a:scene3d>
            <a:camera prst="orthographicFront"/>
            <a:lightRig rig="threePt" dir="t"/>
          </a:scene3d>
          <a:sp3d>
            <a:bevelT w="190500" h="139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7030A0"/>
                </a:solidFill>
                <a:latin typeface="Comic Sans MS" panose="030F0702030302020204" pitchFamily="66" charset="0"/>
                <a:cs typeface="Aharoni" panose="02010803020104030203" pitchFamily="2" charset="-79"/>
              </a:rPr>
              <a:t>The </a:t>
            </a:r>
            <a:r>
              <a:rPr lang="en-CA" sz="2800" b="1" dirty="0">
                <a:solidFill>
                  <a:srgbClr val="7030A0"/>
                </a:solidFill>
                <a:effectLst>
                  <a:glow rad="127000">
                    <a:srgbClr val="FFEBEB"/>
                  </a:glow>
                </a:effectLst>
                <a:latin typeface="Ravie" panose="04040805050809020602" pitchFamily="82" charset="0"/>
                <a:cs typeface="Aharoni" panose="02010803020104030203" pitchFamily="2" charset="-79"/>
              </a:rPr>
              <a:t>DOOR</a:t>
            </a:r>
            <a:r>
              <a:rPr lang="en-CA" sz="2800" b="1" dirty="0">
                <a:solidFill>
                  <a:srgbClr val="7030A0"/>
                </a:solidFill>
                <a:latin typeface="Comic Sans MS" panose="030F0702030302020204" pitchFamily="66" charset="0"/>
                <a:cs typeface="Aharoni" panose="02010803020104030203" pitchFamily="2" charset="-79"/>
              </a:rPr>
              <a:t>-</a:t>
            </a:r>
            <a:r>
              <a:rPr lang="en-CA" sz="2800" b="1" dirty="0">
                <a:solidFill>
                  <a:srgbClr val="7030A0"/>
                </a:solidFill>
                <a:effectLst>
                  <a:glow rad="88900">
                    <a:srgbClr val="FFFF00"/>
                  </a:glow>
                  <a:outerShdw blurRad="50800" dist="50800" dir="5400000" sx="103000" sy="103000" algn="ctr" rotWithShape="0">
                    <a:srgbClr val="00FF99"/>
                  </a:outerShdw>
                </a:effectLst>
                <a:latin typeface="Comic Sans MS" panose="030F0702030302020204" pitchFamily="66" charset="0"/>
                <a:cs typeface="Aharoni" panose="02010803020104030203" pitchFamily="2" charset="-79"/>
              </a:rPr>
              <a:t>LIGHT</a:t>
            </a:r>
            <a:r>
              <a:rPr lang="en-CA" sz="2800" b="1" dirty="0">
                <a:solidFill>
                  <a:srgbClr val="7030A0"/>
                </a:solidFill>
                <a:latin typeface="Comic Sans MS" panose="030F0702030302020204" pitchFamily="66" charset="0"/>
                <a:cs typeface="Aharoni" panose="02010803020104030203" pitchFamily="2" charset="-79"/>
              </a:rPr>
              <a:t> which stood at the </a:t>
            </a:r>
            <a:br>
              <a:rPr lang="en-CA" sz="2800" b="1" dirty="0">
                <a:solidFill>
                  <a:srgbClr val="7030A0"/>
                </a:solidFill>
                <a:latin typeface="Comic Sans MS" panose="030F0702030302020204" pitchFamily="66" charset="0"/>
                <a:cs typeface="Aharoni" panose="02010803020104030203" pitchFamily="2" charset="-79"/>
              </a:rPr>
            </a:br>
            <a:r>
              <a:rPr lang="en-CA" sz="2800" b="1" i="1" u="sng" dirty="0">
                <a:solidFill>
                  <a:schemeClr val="tx1"/>
                </a:solidFill>
                <a:latin typeface="Comic Sans MS" panose="030F0702030302020204" pitchFamily="66" charset="0"/>
                <a:cs typeface="Aharoni" panose="02010803020104030203" pitchFamily="2" charset="-79"/>
              </a:rPr>
              <a:t>POINT OF ENTRANCE </a:t>
            </a:r>
            <a:br>
              <a:rPr lang="en-CA" sz="2800" b="1" dirty="0">
                <a:solidFill>
                  <a:srgbClr val="7030A0"/>
                </a:solidFill>
                <a:latin typeface="Comic Sans MS" panose="030F0702030302020204" pitchFamily="66" charset="0"/>
                <a:cs typeface="Aharoni" panose="02010803020104030203" pitchFamily="2" charset="-79"/>
              </a:rPr>
            </a:br>
            <a:r>
              <a:rPr lang="en-CA" sz="2800" b="1" dirty="0">
                <a:solidFill>
                  <a:srgbClr val="7030A0"/>
                </a:solidFill>
                <a:latin typeface="Comic Sans MS" panose="030F0702030302020204" pitchFamily="66" charset="0"/>
                <a:cs typeface="Aharoni" panose="02010803020104030203" pitchFamily="2" charset="-79"/>
              </a:rPr>
              <a:t>into Yahuah’s Kingdom at its inception – </a:t>
            </a:r>
            <a:br>
              <a:rPr lang="en-CA" sz="2800" b="1" dirty="0">
                <a:solidFill>
                  <a:srgbClr val="7030A0"/>
                </a:solidFill>
                <a:latin typeface="Comic Sans MS" panose="030F0702030302020204" pitchFamily="66" charset="0"/>
                <a:cs typeface="Aharoni" panose="02010803020104030203" pitchFamily="2" charset="-79"/>
              </a:rPr>
            </a:br>
            <a:r>
              <a:rPr lang="en-CA" sz="2800" b="1" dirty="0" err="1">
                <a:solidFill>
                  <a:srgbClr val="7030A0"/>
                </a:solidFill>
                <a:effectLst>
                  <a:glow rad="88900">
                    <a:srgbClr val="FFFF00"/>
                  </a:glow>
                  <a:outerShdw blurRad="50800" dist="50800" dir="5400000" sx="102000" sy="102000" algn="ctr" rotWithShape="0">
                    <a:srgbClr val="00FF99"/>
                  </a:outerShdw>
                </a:effectLst>
                <a:latin typeface="Comic Sans MS" panose="030F0702030302020204" pitchFamily="66" charset="0"/>
                <a:cs typeface="Aharoni" panose="02010803020104030203" pitchFamily="2" charset="-79"/>
              </a:rPr>
              <a:t>B</a:t>
            </a:r>
            <a:r>
              <a:rPr lang="en-CA" sz="2800" b="1" dirty="0" err="1">
                <a:solidFill>
                  <a:srgbClr val="7030A0"/>
                </a:solidFill>
                <a:latin typeface="Comic Sans MS" panose="030F0702030302020204" pitchFamily="66" charset="0"/>
                <a:cs typeface="Aharoni" panose="02010803020104030203" pitchFamily="2" charset="-79"/>
              </a:rPr>
              <a:t>’Rashyt</a:t>
            </a:r>
            <a:r>
              <a:rPr lang="en-CA" sz="2800" b="1" dirty="0">
                <a:solidFill>
                  <a:srgbClr val="7030A0"/>
                </a:solidFill>
                <a:latin typeface="Comic Sans MS" panose="030F0702030302020204" pitchFamily="66" charset="0"/>
                <a:cs typeface="Aharoni" panose="02010803020104030203" pitchFamily="2" charset="-79"/>
              </a:rPr>
              <a:t> (Gen 1:1),</a:t>
            </a:r>
          </a:p>
          <a:p>
            <a:pPr algn="ctr"/>
            <a:r>
              <a:rPr lang="en-CA" sz="2800" b="1" u="sng" dirty="0">
                <a:solidFill>
                  <a:schemeClr val="tx1"/>
                </a:solidFill>
                <a:latin typeface="Comic Sans MS" panose="030F0702030302020204" pitchFamily="66" charset="0"/>
                <a:cs typeface="Aharoni" panose="02010803020104030203" pitchFamily="2" charset="-79"/>
              </a:rPr>
              <a:t>STANDS STEADFAST</a:t>
            </a:r>
            <a:r>
              <a:rPr lang="en-CA" sz="2800" b="1" dirty="0">
                <a:solidFill>
                  <a:schemeClr val="tx1"/>
                </a:solidFill>
                <a:latin typeface="Comic Sans MS" panose="030F0702030302020204" pitchFamily="66" charset="0"/>
                <a:cs typeface="Aharoni" panose="02010803020104030203" pitchFamily="2" charset="-79"/>
              </a:rPr>
              <a:t> </a:t>
            </a:r>
            <a:r>
              <a:rPr lang="en-CA" sz="2800" b="1" dirty="0">
                <a:solidFill>
                  <a:srgbClr val="7030A0"/>
                </a:solidFill>
                <a:latin typeface="Comic Sans MS" panose="030F0702030302020204" pitchFamily="66" charset="0"/>
                <a:cs typeface="Aharoni" panose="02010803020104030203" pitchFamily="2" charset="-79"/>
              </a:rPr>
              <a:t>AT THE 8</a:t>
            </a:r>
            <a:r>
              <a:rPr lang="en-CA" sz="2800" b="1" baseline="30000" dirty="0">
                <a:solidFill>
                  <a:srgbClr val="7030A0"/>
                </a:solidFill>
                <a:latin typeface="Comic Sans MS" panose="030F0702030302020204" pitchFamily="66" charset="0"/>
                <a:cs typeface="Aharoni" panose="02010803020104030203" pitchFamily="2" charset="-79"/>
              </a:rPr>
              <a:t>TH</a:t>
            </a:r>
            <a:r>
              <a:rPr lang="en-CA" sz="2800" b="1" dirty="0">
                <a:solidFill>
                  <a:srgbClr val="7030A0"/>
                </a:solidFill>
                <a:latin typeface="Comic Sans MS" panose="030F0702030302020204" pitchFamily="66" charset="0"/>
                <a:cs typeface="Aharoni" panose="02010803020104030203" pitchFamily="2" charset="-79"/>
              </a:rPr>
              <a:t> PORTAL </a:t>
            </a:r>
          </a:p>
          <a:p>
            <a:pPr algn="ctr"/>
            <a:r>
              <a:rPr lang="en-CA" sz="2800" b="1" dirty="0">
                <a:solidFill>
                  <a:srgbClr val="7030A0"/>
                </a:solidFill>
                <a:latin typeface="Comic Sans MS" panose="030F0702030302020204" pitchFamily="66" charset="0"/>
                <a:cs typeface="Aharoni" panose="02010803020104030203" pitchFamily="2" charset="-79"/>
              </a:rPr>
              <a:t>AND DOES NOT ALLOW ENTRANCE ON </a:t>
            </a:r>
            <a:br>
              <a:rPr lang="en-CA" sz="2800" b="1" dirty="0">
                <a:solidFill>
                  <a:srgbClr val="7030A0"/>
                </a:solidFill>
                <a:latin typeface="Comic Sans MS" panose="030F0702030302020204" pitchFamily="66" charset="0"/>
                <a:cs typeface="Aharoni" panose="02010803020104030203" pitchFamily="2" charset="-79"/>
              </a:rPr>
            </a:br>
            <a:r>
              <a:rPr lang="en-CA" sz="2800" b="1" u="sng" dirty="0">
                <a:solidFill>
                  <a:schemeClr val="tx1"/>
                </a:solidFill>
                <a:latin typeface="Comic Sans MS" panose="030F0702030302020204" pitchFamily="66" charset="0"/>
                <a:cs typeface="Aharoni" panose="02010803020104030203" pitchFamily="2" charset="-79"/>
              </a:rPr>
              <a:t>ROGUE UNSEEDED non-entities</a:t>
            </a:r>
            <a:r>
              <a:rPr lang="en-CA" sz="2800" b="1" dirty="0">
                <a:solidFill>
                  <a:schemeClr val="tx1"/>
                </a:solidFill>
                <a:latin typeface="Comic Sans MS" panose="030F0702030302020204" pitchFamily="66" charset="0"/>
                <a:cs typeface="Aharoni" panose="02010803020104030203" pitchFamily="2" charset="-79"/>
              </a:rPr>
              <a:t>,</a:t>
            </a:r>
            <a:br>
              <a:rPr lang="en-CA" sz="2800" b="1" dirty="0">
                <a:solidFill>
                  <a:schemeClr val="tx1"/>
                </a:solidFill>
                <a:latin typeface="Comic Sans MS" panose="030F0702030302020204" pitchFamily="66" charset="0"/>
                <a:cs typeface="Aharoni" panose="02010803020104030203" pitchFamily="2" charset="-79"/>
              </a:rPr>
            </a:br>
            <a:r>
              <a:rPr lang="en-CA" sz="2800" b="1" dirty="0">
                <a:solidFill>
                  <a:schemeClr val="tx1"/>
                </a:solidFill>
                <a:latin typeface="Comic Sans MS" panose="030F0702030302020204" pitchFamily="66" charset="0"/>
                <a:cs typeface="Aharoni" panose="02010803020104030203" pitchFamily="2" charset="-79"/>
              </a:rPr>
              <a:t> </a:t>
            </a:r>
            <a:r>
              <a:rPr lang="en-CA" sz="2800" b="1" u="sng" dirty="0">
                <a:solidFill>
                  <a:schemeClr val="tx1"/>
                </a:solidFill>
                <a:latin typeface="Comic Sans MS" panose="030F0702030302020204" pitchFamily="66" charset="0"/>
                <a:cs typeface="Aharoni" panose="02010803020104030203" pitchFamily="2" charset="-79"/>
              </a:rPr>
              <a:t>neither s</a:t>
            </a:r>
            <a:r>
              <a:rPr lang="en-CA" sz="2800" b="1" dirty="0">
                <a:solidFill>
                  <a:schemeClr val="tx1"/>
                </a:solidFill>
                <a:latin typeface="Comic Sans MS" panose="030F0702030302020204" pitchFamily="66" charset="0"/>
                <a:cs typeface="Aharoni" panose="02010803020104030203" pitchFamily="2" charset="-79"/>
              </a:rPr>
              <a:t>p</a:t>
            </a:r>
            <a:r>
              <a:rPr lang="en-CA" sz="2800" b="1" u="sng" dirty="0">
                <a:solidFill>
                  <a:schemeClr val="tx1"/>
                </a:solidFill>
                <a:latin typeface="Comic Sans MS" panose="030F0702030302020204" pitchFamily="66" charset="0"/>
                <a:cs typeface="Aharoni" panose="02010803020104030203" pitchFamily="2" charset="-79"/>
              </a:rPr>
              <a:t>iritual nor</a:t>
            </a:r>
            <a:r>
              <a:rPr lang="en-CA" sz="2800" b="1" dirty="0">
                <a:solidFill>
                  <a:schemeClr val="tx1"/>
                </a:solidFill>
                <a:latin typeface="Comic Sans MS" panose="030F0702030302020204" pitchFamily="66" charset="0"/>
                <a:cs typeface="Aharoni" panose="02010803020104030203" pitchFamily="2" charset="-79"/>
              </a:rPr>
              <a:t> p</a:t>
            </a:r>
            <a:r>
              <a:rPr lang="en-CA" sz="2800" b="1" u="sng" dirty="0">
                <a:solidFill>
                  <a:schemeClr val="tx1"/>
                </a:solidFill>
                <a:latin typeface="Comic Sans MS" panose="030F0702030302020204" pitchFamily="66" charset="0"/>
                <a:cs typeface="Aharoni" panose="02010803020104030203" pitchFamily="2" charset="-79"/>
              </a:rPr>
              <a:t>h</a:t>
            </a:r>
            <a:r>
              <a:rPr lang="en-CA" sz="2800" b="1" dirty="0">
                <a:solidFill>
                  <a:schemeClr val="tx1"/>
                </a:solidFill>
                <a:latin typeface="Comic Sans MS" panose="030F0702030302020204" pitchFamily="66" charset="0"/>
                <a:cs typeface="Aharoni" panose="02010803020104030203" pitchFamily="2" charset="-79"/>
              </a:rPr>
              <a:t>y</a:t>
            </a:r>
            <a:r>
              <a:rPr lang="en-CA" sz="2800" b="1" u="sng" dirty="0">
                <a:solidFill>
                  <a:schemeClr val="tx1"/>
                </a:solidFill>
                <a:latin typeface="Comic Sans MS" panose="030F0702030302020204" pitchFamily="66" charset="0"/>
                <a:cs typeface="Aharoni" panose="02010803020104030203" pitchFamily="2" charset="-79"/>
              </a:rPr>
              <a:t>sical</a:t>
            </a:r>
            <a:r>
              <a:rPr lang="en-CA" sz="2800" b="1" dirty="0">
                <a:solidFill>
                  <a:schemeClr val="tx1"/>
                </a:solidFill>
                <a:latin typeface="Comic Sans MS" panose="030F0702030302020204" pitchFamily="66" charset="0"/>
                <a:cs typeface="Aharoni" panose="02010803020104030203" pitchFamily="2" charset="-79"/>
              </a:rPr>
              <a:t>,</a:t>
            </a:r>
          </a:p>
          <a:p>
            <a:pPr algn="ctr"/>
            <a:r>
              <a:rPr lang="en-CA" sz="2800" b="1" dirty="0">
                <a:solidFill>
                  <a:srgbClr val="7030A0"/>
                </a:solidFill>
                <a:latin typeface="Comic Sans MS" panose="030F0702030302020204" pitchFamily="66" charset="0"/>
                <a:cs typeface="Aharoni" panose="02010803020104030203" pitchFamily="2" charset="-79"/>
              </a:rPr>
              <a:t>into Yahuah’s Kingdom which is based upon a </a:t>
            </a:r>
            <a:br>
              <a:rPr lang="en-CA" sz="2800" b="1" dirty="0">
                <a:solidFill>
                  <a:srgbClr val="7030A0"/>
                </a:solidFill>
                <a:latin typeface="Comic Sans MS" panose="030F0702030302020204" pitchFamily="66" charset="0"/>
                <a:cs typeface="Aharoni" panose="02010803020104030203" pitchFamily="2" charset="-79"/>
              </a:rPr>
            </a:br>
            <a:r>
              <a:rPr lang="en-CA" sz="2800" b="1" dirty="0">
                <a:ln w="19050">
                  <a:solidFill>
                    <a:srgbClr val="0000FF"/>
                  </a:solidFill>
                </a:ln>
                <a:solidFill>
                  <a:srgbClr val="FFFF00"/>
                </a:solidFill>
                <a:effectLst>
                  <a:glow rad="88900">
                    <a:srgbClr val="FFEBEB"/>
                  </a:glow>
                </a:effectLst>
                <a:latin typeface="Bodoni MT Black" panose="02070A03080606020203" pitchFamily="18" charset="0"/>
                <a:cs typeface="Aharoni" panose="02010803020104030203" pitchFamily="2" charset="-79"/>
              </a:rPr>
              <a:t>SEED WITHIN A SEED</a:t>
            </a:r>
          </a:p>
          <a:p>
            <a:pPr algn="ctr"/>
            <a:r>
              <a:rPr lang="en-CA" sz="2800" b="1" dirty="0">
                <a:ln w="19050">
                  <a:solidFill>
                    <a:srgbClr val="0000FF"/>
                  </a:solidFill>
                </a:ln>
                <a:solidFill>
                  <a:srgbClr val="FFFF00"/>
                </a:solidFill>
                <a:effectLst>
                  <a:glow rad="88900">
                    <a:srgbClr val="FFEBEB"/>
                  </a:glow>
                </a:effectLst>
                <a:latin typeface="Bodoni MT Black" panose="02070A03080606020203" pitchFamily="18" charset="0"/>
                <a:cs typeface="Aharoni" panose="02010803020104030203" pitchFamily="2" charset="-79"/>
              </a:rPr>
              <a:t>ACCORDING TO ITS KIND, </a:t>
            </a:r>
            <a:r>
              <a:rPr lang="en-CA" sz="2800" b="1" dirty="0">
                <a:ln>
                  <a:solidFill>
                    <a:srgbClr val="0000FF"/>
                  </a:solidFill>
                </a:ln>
                <a:solidFill>
                  <a:srgbClr val="FFFF00"/>
                </a:solidFill>
                <a:latin typeface="Comic Sans MS" panose="030F0702030302020204" pitchFamily="66" charset="0"/>
                <a:cs typeface="Aharoni" panose="02010803020104030203" pitchFamily="2" charset="-79"/>
              </a:rPr>
              <a:t>foundation!  </a:t>
            </a:r>
          </a:p>
        </p:txBody>
      </p:sp>
      <p:sp>
        <p:nvSpPr>
          <p:cNvPr id="2" name="Rectangle: Beveled 1">
            <a:extLst>
              <a:ext uri="{FF2B5EF4-FFF2-40B4-BE49-F238E27FC236}">
                <a16:creationId xmlns:a16="http://schemas.microsoft.com/office/drawing/2014/main" id="{8A294643-D5FD-4C92-B802-6A831753913B}"/>
              </a:ext>
            </a:extLst>
          </p:cNvPr>
          <p:cNvSpPr/>
          <p:nvPr/>
        </p:nvSpPr>
        <p:spPr>
          <a:xfrm>
            <a:off x="8618724" y="166032"/>
            <a:ext cx="3497321" cy="3158485"/>
          </a:xfrm>
          <a:prstGeom prst="bevel">
            <a:avLst/>
          </a:prstGeom>
          <a:solidFill>
            <a:srgbClr val="FFFF00"/>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4EBC192B-BBA1-4930-9289-8E2890F2FFC9}"/>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031467" y="67547"/>
            <a:ext cx="2671833" cy="3355454"/>
          </a:xfrm>
          <a:prstGeom prst="rect">
            <a:avLst/>
          </a:prstGeom>
        </p:spPr>
      </p:pic>
      <p:sp>
        <p:nvSpPr>
          <p:cNvPr id="7" name="Rectangle 6">
            <a:extLst>
              <a:ext uri="{FF2B5EF4-FFF2-40B4-BE49-F238E27FC236}">
                <a16:creationId xmlns:a16="http://schemas.microsoft.com/office/drawing/2014/main" id="{EE57B729-E98E-4A22-810A-453D46FBE209}"/>
              </a:ext>
            </a:extLst>
          </p:cNvPr>
          <p:cNvSpPr/>
          <p:nvPr/>
        </p:nvSpPr>
        <p:spPr>
          <a:xfrm>
            <a:off x="8962131" y="346826"/>
            <a:ext cx="3026735" cy="407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Beit </a:t>
            </a:r>
            <a:br>
              <a:rPr lang="en-CA" sz="2800" b="1" dirty="0">
                <a:solidFill>
                  <a:schemeClr val="tx1"/>
                </a:solidFill>
              </a:rPr>
            </a:br>
            <a:r>
              <a:rPr lang="en-CA" sz="2800" b="1" dirty="0">
                <a:solidFill>
                  <a:srgbClr val="0000FF"/>
                </a:solidFill>
              </a:rPr>
              <a:t>Inner Sanctum</a:t>
            </a:r>
          </a:p>
        </p:txBody>
      </p:sp>
      <p:sp>
        <p:nvSpPr>
          <p:cNvPr id="8" name="Speech Bubble: Rectangle with Corners Rounded 7">
            <a:extLst>
              <a:ext uri="{FF2B5EF4-FFF2-40B4-BE49-F238E27FC236}">
                <a16:creationId xmlns:a16="http://schemas.microsoft.com/office/drawing/2014/main" id="{669105CC-459F-456D-A769-53B63BD33B1C}"/>
              </a:ext>
            </a:extLst>
          </p:cNvPr>
          <p:cNvSpPr/>
          <p:nvPr/>
        </p:nvSpPr>
        <p:spPr>
          <a:xfrm>
            <a:off x="75952" y="197964"/>
            <a:ext cx="9171743" cy="1310325"/>
          </a:xfrm>
          <a:prstGeom prst="wedgeRoundRectCallout">
            <a:avLst>
              <a:gd name="adj1" fmla="val 56510"/>
              <a:gd name="adj2" fmla="val 29340"/>
              <a:gd name="adj3" fmla="val 16667"/>
            </a:avLst>
          </a:prstGeom>
          <a:solidFill>
            <a:srgbClr val="0000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ln>
                  <a:solidFill>
                    <a:schemeClr val="tx1"/>
                  </a:solidFill>
                </a:ln>
                <a:solidFill>
                  <a:srgbClr val="FFFF00"/>
                </a:solidFill>
                <a:effectLst>
                  <a:glow rad="88900">
                    <a:srgbClr val="00FF99"/>
                  </a:glow>
                </a:effectLst>
                <a:latin typeface="Ravie" panose="04040805050809020602" pitchFamily="82" charset="0"/>
              </a:rPr>
              <a:t>I AM </a:t>
            </a:r>
            <a:r>
              <a:rPr lang="en-CA" sz="3200" dirty="0"/>
              <a:t>the </a:t>
            </a:r>
            <a:r>
              <a:rPr lang="en-CA" sz="3200" dirty="0">
                <a:solidFill>
                  <a:srgbClr val="FFFF00"/>
                </a:solidFill>
                <a:latin typeface="Ravie" panose="04040805050809020602" pitchFamily="82" charset="0"/>
              </a:rPr>
              <a:t>Door</a:t>
            </a:r>
            <a:r>
              <a:rPr lang="en-CA" sz="3200" dirty="0"/>
              <a:t> </a:t>
            </a:r>
            <a:r>
              <a:rPr lang="en-CA" sz="3200" dirty="0">
                <a:ln>
                  <a:solidFill>
                    <a:schemeClr val="tx1"/>
                  </a:solidFill>
                </a:ln>
                <a:solidFill>
                  <a:srgbClr val="CC00FF"/>
                </a:solidFill>
                <a:effectLst>
                  <a:glow rad="76200">
                    <a:srgbClr val="FFEBEB"/>
                  </a:glow>
                </a:effectLst>
              </a:rPr>
              <a:t>(portal for </a:t>
            </a:r>
            <a:r>
              <a:rPr lang="en-CA" sz="3200" u="sng" dirty="0">
                <a:ln>
                  <a:solidFill>
                    <a:schemeClr val="tx1"/>
                  </a:solidFill>
                </a:ln>
                <a:solidFill>
                  <a:srgbClr val="CC00FF"/>
                </a:solidFill>
                <a:effectLst>
                  <a:glow rad="76200">
                    <a:srgbClr val="FFEBEB"/>
                  </a:glow>
                </a:effectLst>
                <a:latin typeface="Arial Black" panose="020B0A04020102020204" pitchFamily="34" charset="0"/>
              </a:rPr>
              <a:t>Entrance</a:t>
            </a:r>
            <a:r>
              <a:rPr lang="en-CA" sz="3200" dirty="0">
                <a:ln>
                  <a:solidFill>
                    <a:schemeClr val="tx1"/>
                  </a:solidFill>
                </a:ln>
                <a:solidFill>
                  <a:srgbClr val="CC00FF"/>
                </a:solidFill>
                <a:effectLst>
                  <a:glow rad="76200">
                    <a:srgbClr val="FFEBEB"/>
                  </a:glow>
                </a:effectLst>
              </a:rPr>
              <a:t>).</a:t>
            </a:r>
          </a:p>
          <a:p>
            <a:pPr algn="ctr"/>
            <a:r>
              <a:rPr lang="en-CA" sz="3200" dirty="0">
                <a:solidFill>
                  <a:srgbClr val="CC00FF"/>
                </a:solidFill>
                <a:effectLst>
                  <a:glow rad="88900">
                    <a:srgbClr val="FFFF00"/>
                  </a:glow>
                  <a:outerShdw blurRad="50800" dist="50800" dir="5400000" sx="102000" sy="102000" algn="ctr" rotWithShape="0">
                    <a:srgbClr val="00FF99"/>
                  </a:outerShdw>
                </a:effectLst>
                <a:latin typeface="Ravie" panose="04040805050809020602" pitchFamily="82" charset="0"/>
              </a:rPr>
              <a:t>I AM </a:t>
            </a:r>
            <a:r>
              <a:rPr lang="en-CA" sz="3200" dirty="0"/>
              <a:t>the </a:t>
            </a:r>
            <a:r>
              <a:rPr lang="en-CA" sz="3200" b="1" dirty="0">
                <a:latin typeface="Arial Black" panose="020B0A04020102020204" pitchFamily="34" charset="0"/>
              </a:rPr>
              <a:t>Light</a:t>
            </a:r>
            <a:r>
              <a:rPr lang="en-CA" sz="3200" dirty="0"/>
              <a:t> of the world (Yahuah’s Kingdom)</a:t>
            </a:r>
          </a:p>
        </p:txBody>
      </p:sp>
      <p:sp>
        <p:nvSpPr>
          <p:cNvPr id="9" name="Speech Bubble: Rectangle with Corners Rounded 8">
            <a:extLst>
              <a:ext uri="{FF2B5EF4-FFF2-40B4-BE49-F238E27FC236}">
                <a16:creationId xmlns:a16="http://schemas.microsoft.com/office/drawing/2014/main" id="{71DCB288-63C0-48DF-A340-0539CB10389A}"/>
              </a:ext>
            </a:extLst>
          </p:cNvPr>
          <p:cNvSpPr/>
          <p:nvPr/>
        </p:nvSpPr>
        <p:spPr>
          <a:xfrm>
            <a:off x="9372846" y="3115339"/>
            <a:ext cx="2743199" cy="3639027"/>
          </a:xfrm>
          <a:prstGeom prst="wedgeRoundRectCallout">
            <a:avLst>
              <a:gd name="adj1" fmla="val 3994"/>
              <a:gd name="adj2" fmla="val -84670"/>
              <a:gd name="adj3" fmla="val 16667"/>
            </a:avLst>
          </a:prstGeom>
          <a:solidFill>
            <a:srgbClr val="FF5050"/>
          </a:solidFill>
          <a:scene3d>
            <a:camera prst="orthographicFront"/>
            <a:lightRig rig="sunset" dir="t"/>
          </a:scene3d>
          <a:sp3d contourW="82550">
            <a:bevelT w="292100" h="260350" prst="cross"/>
            <a:contourClr>
              <a:srgbClr val="00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0000FF"/>
                  </a:solidFill>
                </a:ln>
              </a:rPr>
              <a:t>Yahuah’s Eternal Kingdom  Gen 1:1,  eternity seen through </a:t>
            </a:r>
            <a:br>
              <a:rPr lang="en-CA" sz="3200" b="1" dirty="0">
                <a:ln>
                  <a:solidFill>
                    <a:srgbClr val="0000FF"/>
                  </a:solidFill>
                </a:ln>
              </a:rPr>
            </a:br>
            <a:r>
              <a:rPr lang="en-CA" sz="3200" b="1" dirty="0">
                <a:ln>
                  <a:solidFill>
                    <a:srgbClr val="0000FF"/>
                  </a:solidFill>
                </a:ln>
              </a:rPr>
              <a:t>22/7, 3.14!</a:t>
            </a:r>
          </a:p>
        </p:txBody>
      </p:sp>
      <p:sp>
        <p:nvSpPr>
          <p:cNvPr id="3" name="Right Brace 2">
            <a:extLst>
              <a:ext uri="{FF2B5EF4-FFF2-40B4-BE49-F238E27FC236}">
                <a16:creationId xmlns:a16="http://schemas.microsoft.com/office/drawing/2014/main" id="{500D28F2-F213-419A-8D3E-415BF4FE05C9}"/>
              </a:ext>
            </a:extLst>
          </p:cNvPr>
          <p:cNvSpPr/>
          <p:nvPr/>
        </p:nvSpPr>
        <p:spPr>
          <a:xfrm rot="5400000">
            <a:off x="10073101" y="-12190"/>
            <a:ext cx="820226" cy="2220740"/>
          </a:xfrm>
          <a:prstGeom prst="rightBrace">
            <a:avLst>
              <a:gd name="adj1" fmla="val 19677"/>
              <a:gd name="adj2" fmla="val 36779"/>
            </a:avLst>
          </a:prstGeom>
          <a:solidFill>
            <a:srgbClr val="00B0EE">
              <a:alpha val="31000"/>
            </a:srgbClr>
          </a:solidFill>
          <a:ln w="28575">
            <a:solidFill>
              <a:srgbClr val="FF5050"/>
            </a:solidFill>
          </a:ln>
          <a:scene3d>
            <a:camera prst="orthographicFront"/>
            <a:lightRig rig="threePt" dir="t"/>
          </a:scene3d>
          <a:sp3d>
            <a:bevelT w="127000" h="146050"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45721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125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25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Scale>
                                      <p:cBhvr>
                                        <p:cTn id="3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5"/>
                                        </p:tgtEl>
                                        <p:attrNameLst>
                                          <p:attrName>ppt_x</p:attrName>
                                          <p:attrName>ppt_y</p:attrName>
                                        </p:attrNameLst>
                                      </p:cBhvr>
                                    </p:animMotion>
                                    <p:animEffect transition="in" filter="fade">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50">
            <a:alpha val="31000"/>
          </a:srgb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060E2C-87EE-4704-B264-053F09AC4A87}"/>
              </a:ext>
            </a:extLst>
          </p:cNvPr>
          <p:cNvSpPr>
            <a:spLocks noGrp="1"/>
          </p:cNvSpPr>
          <p:nvPr>
            <p:ph type="sldNum" sz="quarter" idx="12"/>
          </p:nvPr>
        </p:nvSpPr>
        <p:spPr>
          <a:xfrm>
            <a:off x="9448800" y="6538912"/>
            <a:ext cx="2743200" cy="365125"/>
          </a:xfrm>
        </p:spPr>
        <p:txBody>
          <a:bodyPr/>
          <a:lstStyle/>
          <a:p>
            <a:fld id="{45C2D28F-54A5-4CFF-A832-B99C2F1CE910}" type="slidenum">
              <a:rPr lang="en-CA" smtClean="0"/>
              <a:t>21</a:t>
            </a:fld>
            <a:endParaRPr lang="en-CA"/>
          </a:p>
        </p:txBody>
      </p:sp>
      <p:sp>
        <p:nvSpPr>
          <p:cNvPr id="5" name="Rectangle 4">
            <a:extLst>
              <a:ext uri="{FF2B5EF4-FFF2-40B4-BE49-F238E27FC236}">
                <a16:creationId xmlns:a16="http://schemas.microsoft.com/office/drawing/2014/main" id="{8F671268-96FF-4AEE-AAEE-F4BF6C4F61EB}"/>
              </a:ext>
            </a:extLst>
          </p:cNvPr>
          <p:cNvSpPr/>
          <p:nvPr/>
        </p:nvSpPr>
        <p:spPr>
          <a:xfrm>
            <a:off x="121328" y="351841"/>
            <a:ext cx="11949344" cy="6154318"/>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ysClr val="windowText" lastClr="000000"/>
                </a:solidFill>
              </a:rPr>
              <a:t>This </a:t>
            </a:r>
            <a:r>
              <a:rPr lang="en-CA" sz="2800" u="sng" dirty="0">
                <a:solidFill>
                  <a:sysClr val="windowText" lastClr="000000"/>
                </a:solidFill>
              </a:rPr>
              <a:t>eternal</a:t>
            </a:r>
            <a:r>
              <a:rPr lang="en-CA" sz="2800" dirty="0">
                <a:solidFill>
                  <a:sysClr val="windowText" lastClr="000000"/>
                </a:solidFill>
              </a:rPr>
              <a:t> </a:t>
            </a:r>
            <a:r>
              <a:rPr lang="en-CA" sz="2800" dirty="0">
                <a:solidFill>
                  <a:srgbClr val="0000FF"/>
                </a:solidFill>
                <a:effectLst>
                  <a:glow rad="88900">
                    <a:srgbClr val="FFFF00"/>
                  </a:glow>
                  <a:outerShdw blurRad="50800" dist="50800" dir="5400000" sx="102000" sy="102000" algn="ctr" rotWithShape="0">
                    <a:srgbClr val="00FF99"/>
                  </a:outerShdw>
                </a:effectLst>
                <a:latin typeface="Aharoni" panose="02010803020104030203" pitchFamily="2" charset="-79"/>
                <a:cs typeface="Aharoni" panose="02010803020104030203" pitchFamily="2" charset="-79"/>
              </a:rPr>
              <a:t>Shaneh </a:t>
            </a:r>
            <a:r>
              <a:rPr lang="en-CA" sz="2800" u="sng" dirty="0">
                <a:solidFill>
                  <a:sysClr val="windowText" lastClr="000000"/>
                </a:solidFill>
              </a:rPr>
              <a:t>du</a:t>
            </a:r>
            <a:r>
              <a:rPr lang="en-CA" sz="2800" dirty="0">
                <a:solidFill>
                  <a:sysClr val="windowText" lastClr="000000"/>
                </a:solidFill>
              </a:rPr>
              <a:t>p</a:t>
            </a:r>
            <a:r>
              <a:rPr lang="en-CA" sz="2800" u="sng" dirty="0">
                <a:solidFill>
                  <a:sysClr val="windowText" lastClr="000000"/>
                </a:solidFill>
              </a:rPr>
              <a:t>lication factor</a:t>
            </a:r>
            <a:r>
              <a:rPr lang="en-CA" sz="2800" dirty="0">
                <a:solidFill>
                  <a:sysClr val="windowText" lastClr="000000"/>
                </a:solidFill>
              </a:rPr>
              <a:t> which </a:t>
            </a:r>
            <a:br>
              <a:rPr lang="en-CA" sz="2800" dirty="0">
                <a:solidFill>
                  <a:sysClr val="windowText" lastClr="000000"/>
                </a:solidFill>
              </a:rPr>
            </a:br>
            <a:r>
              <a:rPr lang="en-CA" sz="2800" b="1" dirty="0">
                <a:solidFill>
                  <a:srgbClr val="0000FF"/>
                </a:solidFill>
              </a:rPr>
              <a:t>TIMED THE BIRTH OF THE HEBREW NATION UNDER ABRAHAM,</a:t>
            </a:r>
            <a:r>
              <a:rPr lang="en-CA" sz="2800" dirty="0">
                <a:solidFill>
                  <a:sysClr val="windowText" lastClr="000000"/>
                </a:solidFill>
              </a:rPr>
              <a:t> </a:t>
            </a:r>
            <a:br>
              <a:rPr lang="en-CA" sz="2800" dirty="0">
                <a:solidFill>
                  <a:sysClr val="windowText" lastClr="000000"/>
                </a:solidFill>
              </a:rPr>
            </a:br>
            <a:r>
              <a:rPr lang="en-CA" sz="2800" dirty="0">
                <a:solidFill>
                  <a:sysClr val="windowText" lastClr="000000"/>
                </a:solidFill>
              </a:rPr>
              <a:t>can only be achieved </a:t>
            </a:r>
            <a:br>
              <a:rPr lang="en-CA" sz="2800" dirty="0">
                <a:solidFill>
                  <a:sysClr val="windowText" lastClr="000000"/>
                </a:solidFill>
              </a:rPr>
            </a:br>
            <a:r>
              <a:rPr lang="en-CA" sz="2800" dirty="0">
                <a:solidFill>
                  <a:sysClr val="windowText" lastClr="000000"/>
                </a:solidFill>
              </a:rPr>
              <a:t>UNDER THE AUTHORITATIVE AUSPICE of </a:t>
            </a:r>
            <a:br>
              <a:rPr lang="en-CA" sz="2800" dirty="0">
                <a:solidFill>
                  <a:sysClr val="windowText" lastClr="000000"/>
                </a:solidFill>
              </a:rPr>
            </a:br>
            <a:r>
              <a:rPr lang="en-CA" sz="8800" u="sng" dirty="0">
                <a:solidFill>
                  <a:sysClr val="windowText" lastClr="000000"/>
                </a:solidFill>
              </a:rPr>
              <a:t>the</a:t>
            </a:r>
            <a:r>
              <a:rPr lang="en-CA" sz="8800" dirty="0">
                <a:solidFill>
                  <a:sysClr val="windowText" lastClr="000000"/>
                </a:solidFill>
              </a:rPr>
              <a:t> </a:t>
            </a:r>
            <a:r>
              <a:rPr lang="en-CA" sz="8800" dirty="0">
                <a:ln w="19050">
                  <a:solidFill>
                    <a:srgbClr val="CC00FF"/>
                  </a:solidFill>
                </a:ln>
                <a:solidFill>
                  <a:srgbClr val="0000FF"/>
                </a:solidFill>
                <a:effectLst>
                  <a:glow rad="88900">
                    <a:srgbClr val="00FF99"/>
                  </a:glow>
                </a:effectLst>
                <a:latin typeface="Ravie" panose="04040805050809020602" pitchFamily="82" charset="0"/>
              </a:rPr>
              <a:t>SHADOW!</a:t>
            </a:r>
            <a:r>
              <a:rPr lang="en-CA" sz="8800" dirty="0">
                <a:solidFill>
                  <a:sysClr val="windowText" lastClr="000000"/>
                </a:solidFill>
              </a:rPr>
              <a:t> </a:t>
            </a:r>
            <a:r>
              <a:rPr lang="en-CA" sz="2800" b="1" dirty="0">
                <a:solidFill>
                  <a:srgbClr val="0DC0FF"/>
                </a:solidFill>
              </a:rPr>
              <a:t>(HEZEKIAH!)</a:t>
            </a:r>
          </a:p>
          <a:p>
            <a:pPr algn="ctr"/>
            <a:r>
              <a:rPr lang="en-CA" sz="2800" b="1" dirty="0">
                <a:solidFill>
                  <a:schemeClr val="tx1"/>
                </a:solidFill>
                <a:cs typeface="Aharoni" panose="02010803020104030203" pitchFamily="2" charset="-79"/>
              </a:rPr>
              <a:t>That</a:t>
            </a:r>
            <a:r>
              <a:rPr lang="en-CA" sz="2800" b="1" dirty="0">
                <a:solidFill>
                  <a:srgbClr val="FF0000"/>
                </a:solidFill>
                <a:cs typeface="Aharoni" panose="02010803020104030203" pitchFamily="2" charset="-79"/>
              </a:rPr>
              <a:t> SHADOW </a:t>
            </a:r>
            <a:r>
              <a:rPr lang="en-CA" sz="2800" b="1" dirty="0">
                <a:solidFill>
                  <a:schemeClr val="tx1"/>
                </a:solidFill>
                <a:cs typeface="Aharoni" panose="02010803020104030203" pitchFamily="2" charset="-79"/>
              </a:rPr>
              <a:t>determines the </a:t>
            </a:r>
            <a:r>
              <a:rPr lang="en-CA" sz="2800" b="1" dirty="0">
                <a:ln w="19050">
                  <a:solidFill>
                    <a:srgbClr val="0000FF"/>
                  </a:solidFill>
                </a:ln>
                <a:solidFill>
                  <a:srgbClr val="FF0000"/>
                </a:solidFill>
                <a:latin typeface="Ravie" panose="04040805050809020602" pitchFamily="82" charset="0"/>
                <a:cs typeface="Aharoni" panose="02010803020104030203" pitchFamily="2" charset="-79"/>
              </a:rPr>
              <a:t>COUNT</a:t>
            </a:r>
            <a:r>
              <a:rPr lang="en-CA" sz="2800" b="1" dirty="0">
                <a:ln w="19050">
                  <a:solidFill>
                    <a:srgbClr val="0000FF"/>
                  </a:solidFill>
                </a:ln>
                <a:solidFill>
                  <a:srgbClr val="FF0000"/>
                </a:solidFill>
                <a:cs typeface="Aharoni" panose="02010803020104030203" pitchFamily="2" charset="-79"/>
              </a:rPr>
              <a:t> </a:t>
            </a:r>
            <a:r>
              <a:rPr lang="en-CA" sz="2800" b="1" dirty="0">
                <a:solidFill>
                  <a:schemeClr val="tx1"/>
                </a:solidFill>
                <a:cs typeface="Aharoni" panose="02010803020104030203" pitchFamily="2" charset="-79"/>
              </a:rPr>
              <a:t>to </a:t>
            </a:r>
            <a:r>
              <a:rPr lang="en-CA" sz="2800" b="1" dirty="0">
                <a:solidFill>
                  <a:srgbClr val="00B050"/>
                </a:solidFill>
                <a:cs typeface="Aharoni" panose="02010803020104030203" pitchFamily="2" charset="-79"/>
              </a:rPr>
              <a:t>Abib 14, </a:t>
            </a:r>
            <a:r>
              <a:rPr lang="en-CA" sz="2800" b="1" dirty="0">
                <a:solidFill>
                  <a:schemeClr val="tx1"/>
                </a:solidFill>
                <a:cs typeface="Aharoni" panose="02010803020104030203" pitchFamily="2" charset="-79"/>
              </a:rPr>
              <a:t>the 1</a:t>
            </a:r>
            <a:r>
              <a:rPr lang="en-CA" sz="2800" b="1" baseline="30000" dirty="0">
                <a:solidFill>
                  <a:schemeClr val="tx1"/>
                </a:solidFill>
                <a:cs typeface="Aharoni" panose="02010803020104030203" pitchFamily="2" charset="-79"/>
              </a:rPr>
              <a:t>st</a:t>
            </a:r>
            <a:r>
              <a:rPr lang="en-CA" sz="2800" b="1" dirty="0">
                <a:solidFill>
                  <a:schemeClr val="tx1"/>
                </a:solidFill>
                <a:cs typeface="Aharoni" panose="02010803020104030203" pitchFamily="2" charset="-79"/>
              </a:rPr>
              <a:t> Annual </a:t>
            </a:r>
            <a:br>
              <a:rPr lang="en-CA" sz="2800" b="1" dirty="0">
                <a:solidFill>
                  <a:schemeClr val="tx1"/>
                </a:solidFill>
                <a:cs typeface="Aharoni" panose="02010803020104030203" pitchFamily="2" charset="-79"/>
              </a:rPr>
            </a:br>
            <a:r>
              <a:rPr lang="en-CA" sz="2800" b="1" dirty="0">
                <a:solidFill>
                  <a:srgbClr val="0000FF"/>
                </a:solidFill>
                <a:cs typeface="Aharoni" panose="02010803020104030203" pitchFamily="2" charset="-79"/>
              </a:rPr>
              <a:t>Qodesh Appointment of Yahuah!</a:t>
            </a:r>
            <a:r>
              <a:rPr lang="en-CA" sz="2800" b="1" dirty="0">
                <a:solidFill>
                  <a:srgbClr val="FF0000"/>
                </a:solidFill>
                <a:cs typeface="Aharoni" panose="02010803020104030203" pitchFamily="2" charset="-79"/>
              </a:rPr>
              <a:t>  </a:t>
            </a:r>
            <a:r>
              <a:rPr lang="en-CA" sz="2800" b="1" dirty="0">
                <a:solidFill>
                  <a:schemeClr val="tx1"/>
                </a:solidFill>
                <a:cs typeface="Aharoni" panose="02010803020104030203" pitchFamily="2" charset="-79"/>
              </a:rPr>
              <a:t>The next cycle is the </a:t>
            </a:r>
            <a:r>
              <a:rPr lang="en-CA" sz="2800" b="1" dirty="0">
                <a:solidFill>
                  <a:srgbClr val="0000FF"/>
                </a:solidFill>
                <a:cs typeface="Aharoni" panose="02010803020104030203" pitchFamily="2" charset="-79"/>
              </a:rPr>
              <a:t>HIGH CONVOCATION </a:t>
            </a:r>
            <a:r>
              <a:rPr lang="en-CA" sz="2800" b="1" dirty="0">
                <a:solidFill>
                  <a:schemeClr val="tx1"/>
                </a:solidFill>
                <a:cs typeface="Aharoni" panose="02010803020104030203" pitchFamily="2" charset="-79"/>
              </a:rPr>
              <a:t>known to us as the first cycle of </a:t>
            </a:r>
            <a:r>
              <a:rPr lang="en-CA" sz="2800" b="1" dirty="0">
                <a:solidFill>
                  <a:srgbClr val="FF0000"/>
                </a:solidFill>
                <a:cs typeface="Aharoni" panose="02010803020104030203" pitchFamily="2" charset="-79"/>
              </a:rPr>
              <a:t>Unleavened Bread </a:t>
            </a:r>
            <a:r>
              <a:rPr lang="en-CA" sz="2800" b="1" dirty="0">
                <a:solidFill>
                  <a:srgbClr val="00B050"/>
                </a:solidFill>
                <a:cs typeface="Aharoni" panose="02010803020104030203" pitchFamily="2" charset="-79"/>
              </a:rPr>
              <a:t>on Abib 15.     </a:t>
            </a:r>
            <a:r>
              <a:rPr lang="en-CA" sz="2800" b="1" dirty="0">
                <a:solidFill>
                  <a:srgbClr val="FF0000"/>
                </a:solidFill>
                <a:cs typeface="Aharoni" panose="02010803020104030203" pitchFamily="2" charset="-79"/>
              </a:rPr>
              <a:t>. </a:t>
            </a:r>
            <a:br>
              <a:rPr lang="en-CA" sz="2800" b="1" dirty="0">
                <a:solidFill>
                  <a:srgbClr val="FF0000"/>
                </a:solidFill>
                <a:cs typeface="Aharoni" panose="02010803020104030203" pitchFamily="2" charset="-79"/>
              </a:rPr>
            </a:br>
            <a:endParaRPr lang="en-CA" sz="2800" b="1" dirty="0">
              <a:solidFill>
                <a:srgbClr val="FF0000"/>
              </a:solidFill>
              <a:cs typeface="Aharoni" panose="02010803020104030203" pitchFamily="2" charset="-79"/>
            </a:endParaRPr>
          </a:p>
          <a:p>
            <a:pPr algn="ctr"/>
            <a:endParaRPr lang="en-CA" sz="2800" b="1" dirty="0">
              <a:solidFill>
                <a:srgbClr val="FF0000"/>
              </a:solidFill>
              <a:cs typeface="Aharoni" panose="02010803020104030203" pitchFamily="2" charset="-79"/>
            </a:endParaRPr>
          </a:p>
          <a:p>
            <a:pPr algn="ctr"/>
            <a:endParaRPr lang="en-CA" sz="2800" dirty="0">
              <a:solidFill>
                <a:schemeClr val="tx1"/>
              </a:solidFill>
              <a:cs typeface="Aharoni" panose="02010803020104030203" pitchFamily="2" charset="-79"/>
            </a:endParaRPr>
          </a:p>
        </p:txBody>
      </p:sp>
      <p:sp>
        <p:nvSpPr>
          <p:cNvPr id="2" name="Speech Bubble: Rectangle with Corners Rounded 1">
            <a:extLst>
              <a:ext uri="{FF2B5EF4-FFF2-40B4-BE49-F238E27FC236}">
                <a16:creationId xmlns:a16="http://schemas.microsoft.com/office/drawing/2014/main" id="{7088BCD9-BCEF-45F8-9CB5-7FB90B76F845}"/>
              </a:ext>
            </a:extLst>
          </p:cNvPr>
          <p:cNvSpPr/>
          <p:nvPr/>
        </p:nvSpPr>
        <p:spPr>
          <a:xfrm>
            <a:off x="10511072" y="4499572"/>
            <a:ext cx="1656785" cy="878186"/>
          </a:xfrm>
          <a:prstGeom prst="wedgeRoundRectCallout">
            <a:avLst>
              <a:gd name="adj1" fmla="val -57996"/>
              <a:gd name="adj2" fmla="val 21263"/>
              <a:gd name="adj3" fmla="val 16667"/>
            </a:avLst>
          </a:prstGeom>
          <a:solidFill>
            <a:srgbClr val="9966FF"/>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Gen 17:21, 18:14, 21:2</a:t>
            </a:r>
          </a:p>
        </p:txBody>
      </p:sp>
      <p:sp>
        <p:nvSpPr>
          <p:cNvPr id="3" name="Rectangle 2">
            <a:extLst>
              <a:ext uri="{FF2B5EF4-FFF2-40B4-BE49-F238E27FC236}">
                <a16:creationId xmlns:a16="http://schemas.microsoft.com/office/drawing/2014/main" id="{4CAF5479-69B6-468C-9E00-1B47B545CF45}"/>
              </a:ext>
            </a:extLst>
          </p:cNvPr>
          <p:cNvSpPr/>
          <p:nvPr/>
        </p:nvSpPr>
        <p:spPr>
          <a:xfrm>
            <a:off x="619991" y="4938665"/>
            <a:ext cx="10952018" cy="1428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800" b="1" dirty="0">
                <a:solidFill>
                  <a:prstClr val="black"/>
                </a:solidFill>
                <a:cs typeface="Aharoni" panose="02010803020104030203" pitchFamily="2" charset="-79"/>
              </a:rPr>
              <a:t>It was upon this cycle that </a:t>
            </a:r>
            <a:r>
              <a:rPr lang="en-CA" sz="2800" b="1" dirty="0" err="1">
                <a:solidFill>
                  <a:prstClr val="black"/>
                </a:solidFill>
                <a:cs typeface="Aharoni" panose="02010803020104030203" pitchFamily="2" charset="-79"/>
              </a:rPr>
              <a:t>Yitzchaq</a:t>
            </a:r>
            <a:r>
              <a:rPr lang="en-CA" sz="2800" b="1" dirty="0">
                <a:solidFill>
                  <a:prstClr val="black"/>
                </a:solidFill>
                <a:cs typeface="Aharoni" panose="02010803020104030203" pitchFamily="2" charset="-79"/>
              </a:rPr>
              <a:t> (Isaac) was conceived!</a:t>
            </a:r>
          </a:p>
          <a:p>
            <a:pPr lvl="0" algn="ctr"/>
            <a:r>
              <a:rPr lang="en-CA" sz="2800" b="1" i="1" dirty="0">
                <a:ln w="19050">
                  <a:solidFill>
                    <a:srgbClr val="0000FF"/>
                  </a:solidFill>
                </a:ln>
                <a:solidFill>
                  <a:srgbClr val="FF3399"/>
                </a:solidFill>
                <a:latin typeface="Ravie" panose="04040805050809020602" pitchFamily="82" charset="0"/>
                <a:cs typeface="Aharoni" panose="02010803020104030203" pitchFamily="2" charset="-79"/>
              </a:rPr>
              <a:t>Time of Life </a:t>
            </a:r>
            <a:r>
              <a:rPr lang="en-CA" sz="2800" b="1" dirty="0">
                <a:solidFill>
                  <a:prstClr val="black"/>
                </a:solidFill>
                <a:cs typeface="Aharoni" panose="02010803020104030203" pitchFamily="2" charset="-79"/>
              </a:rPr>
              <a:t>= that which </a:t>
            </a:r>
            <a:r>
              <a:rPr lang="en-CA" sz="2800" b="1" dirty="0">
                <a:solidFill>
                  <a:prstClr val="black"/>
                </a:solidFill>
                <a:effectLst>
                  <a:glow rad="228600">
                    <a:srgbClr val="FFC000">
                      <a:satMod val="175000"/>
                      <a:alpha val="40000"/>
                    </a:srgbClr>
                  </a:glow>
                </a:effectLst>
                <a:cs typeface="Aharoni" panose="02010803020104030203" pitchFamily="2" charset="-79"/>
              </a:rPr>
              <a:t>duplicates</a:t>
            </a:r>
            <a:r>
              <a:rPr lang="en-CA" sz="2800" b="1" dirty="0">
                <a:solidFill>
                  <a:prstClr val="black"/>
                </a:solidFill>
                <a:cs typeface="Aharoni" panose="02010803020104030203" pitchFamily="2" charset="-79"/>
              </a:rPr>
              <a:t> (Gen 1:11, 12) into eternity!</a:t>
            </a:r>
          </a:p>
          <a:p>
            <a:pPr lvl="0" algn="ctr"/>
            <a:r>
              <a:rPr lang="en-CA" sz="2800" b="1" dirty="0">
                <a:solidFill>
                  <a:srgbClr val="0000FF"/>
                </a:solidFill>
                <a:latin typeface="Wide Latin" panose="020A0A07050505020404" pitchFamily="18" charset="0"/>
                <a:cs typeface="Aharoni" panose="02010803020104030203" pitchFamily="2" charset="-79"/>
              </a:rPr>
              <a:t>I change not… </a:t>
            </a:r>
            <a:r>
              <a:rPr lang="en-CA" sz="2800" b="1" dirty="0">
                <a:solidFill>
                  <a:prstClr val="black"/>
                </a:solidFill>
                <a:cs typeface="Aharoni" panose="02010803020104030203" pitchFamily="2" charset="-79"/>
              </a:rPr>
              <a:t>– Mal 3:6 </a:t>
            </a:r>
            <a:r>
              <a:rPr lang="en-CA" sz="2800" dirty="0">
                <a:solidFill>
                  <a:prstClr val="black"/>
                </a:solidFill>
                <a:cs typeface="Aharoni" panose="02010803020104030203" pitchFamily="2" charset="-79"/>
              </a:rPr>
              <a:t>(Ya’aqov/ James 1:17) </a:t>
            </a:r>
          </a:p>
        </p:txBody>
      </p:sp>
    </p:spTree>
    <p:extLst>
      <p:ext uri="{BB962C8B-B14F-4D97-AF65-F5344CB8AC3E}">
        <p14:creationId xmlns:p14="http://schemas.microsoft.com/office/powerpoint/2010/main" val="324201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31" presetClass="entr" presetSubtype="0" fill="hold" grpId="0" nodeType="afterEffect">
                                  <p:stCondLst>
                                    <p:cond delay="75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48800"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73477E5-7208-4920-A7E5-85D486C86622}"/>
              </a:ext>
            </a:extLst>
          </p:cNvPr>
          <p:cNvSpPr/>
          <p:nvPr/>
        </p:nvSpPr>
        <p:spPr>
          <a:xfrm>
            <a:off x="181554" y="65105"/>
            <a:ext cx="11828892" cy="54745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Can </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H1870</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2800" b="1" i="0" u="none" strike="noStrike" kern="1200" cap="none" spc="0" normalizeH="0" baseline="0" noProof="0" dirty="0">
                <a:ln>
                  <a:noFill/>
                </a:ln>
                <a:solidFill>
                  <a:srgbClr val="0000FF"/>
                </a:solidFill>
                <a:effectLst/>
                <a:uLnTx/>
                <a:uFillTx/>
                <a:latin typeface="Calibri" panose="020F0502020204030204"/>
                <a:ea typeface="+mn-ea"/>
                <a:cs typeface="+mn-cs"/>
              </a:rPr>
              <a:t>Derek,</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expose an </a:t>
            </a:r>
            <a:r>
              <a:rPr kumimoji="0" lang="en-CA" sz="2800" b="0" i="0" u="none" strike="noStrike" kern="1200" cap="none" spc="0" normalizeH="0" baseline="0" noProof="0" dirty="0">
                <a:ln>
                  <a:noFill/>
                </a:ln>
                <a:solidFill>
                  <a:srgbClr val="0000FF"/>
                </a:solidFill>
                <a:effectLst>
                  <a:glow rad="127000">
                    <a:srgbClr val="FFFF00"/>
                  </a:glow>
                  <a:outerShdw blurRad="50800" dist="50800" dir="5400000" algn="ctr" rotWithShape="0">
                    <a:srgbClr val="FF00FF"/>
                  </a:outerShdw>
                </a:effectLst>
                <a:uLnTx/>
                <a:uFillTx/>
                <a:latin typeface="Snap ITC" panose="04040A07060A02020202" pitchFamily="82" charset="0"/>
                <a:ea typeface="+mn-ea"/>
                <a:cs typeface="+mn-cs"/>
              </a:rPr>
              <a:t>OLD PATH </a:t>
            </a:r>
            <a:r>
              <a:rPr kumimoji="0" lang="en-CA" sz="2800" b="1" i="0" u="sng" strike="noStrike" kern="1200" cap="none" spc="0" normalizeH="0" baseline="0" noProof="0" dirty="0">
                <a:ln>
                  <a:solidFill>
                    <a:srgbClr val="0000FF"/>
                  </a:solidFill>
                </a:ln>
                <a:solidFill>
                  <a:srgbClr val="FF0000"/>
                </a:solidFill>
                <a:effectLst/>
                <a:uLnTx/>
                <a:uFillTx/>
                <a:latin typeface="Calibri" panose="020F0502020204030204"/>
                <a:ea typeface="+mn-ea"/>
                <a:cs typeface="+mn-cs"/>
              </a:rPr>
              <a:t>directive</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to the </a:t>
            </a:r>
            <a:r>
              <a:rPr kumimoji="0" lang="en-CA" sz="2800" b="1" i="0" u="sng"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Tree</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en-CA" sz="2800" b="1" i="0" u="none" strike="noStrike" kern="1200" cap="none" spc="0" normalizeH="0" baseline="0" noProof="0" dirty="0">
                <a:ln>
                  <a:noFill/>
                </a:ln>
                <a:solidFill>
                  <a:srgbClr val="0000FF"/>
                </a:solidFill>
                <a:effectLst/>
                <a:uLnTx/>
                <a:uFillTx/>
                <a:latin typeface="Calibri" panose="020F0502020204030204"/>
                <a:ea typeface="+mn-ea"/>
                <a:cs typeface="+mn-cs"/>
              </a:rPr>
              <a:t>Lives?</a:t>
            </a:r>
            <a:endParaRPr kumimoji="0" lang="en-CA" sz="2800" b="1" i="0" u="none" strike="noStrike" kern="1200" cap="none" spc="0" normalizeH="0" baseline="0" noProof="0" dirty="0">
              <a:ln>
                <a:solidFill>
                  <a:srgbClr val="0000FF"/>
                </a:solidFill>
              </a:ln>
              <a:solidFill>
                <a:srgbClr val="0000FF"/>
              </a:solidFill>
              <a:effectLst/>
              <a:uLnTx/>
              <a:uFillTx/>
              <a:latin typeface="Arial Black" panose="020B0A04020102020204" pitchFamily="34" charset="0"/>
              <a:ea typeface="+mn-ea"/>
              <a:cs typeface="+mn-cs"/>
            </a:endParaRPr>
          </a:p>
        </p:txBody>
      </p:sp>
      <p:sp>
        <p:nvSpPr>
          <p:cNvPr id="2" name="Rectangle 1">
            <a:extLst>
              <a:ext uri="{FF2B5EF4-FFF2-40B4-BE49-F238E27FC236}">
                <a16:creationId xmlns:a16="http://schemas.microsoft.com/office/drawing/2014/main" id="{220AD890-6F25-4A4B-8CAE-DF47873A0071}"/>
              </a:ext>
            </a:extLst>
          </p:cNvPr>
          <p:cNvSpPr/>
          <p:nvPr/>
        </p:nvSpPr>
        <p:spPr>
          <a:xfrm>
            <a:off x="220456" y="528505"/>
            <a:ext cx="2869035" cy="5409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00B050"/>
                </a:solidFill>
                <a:effectLst/>
                <a:uLnTx/>
                <a:uFillTx/>
                <a:latin typeface="Calibri" panose="020F0502020204030204"/>
                <a:ea typeface="+mn-ea"/>
                <a:cs typeface="+mn-cs"/>
              </a:rPr>
              <a:t>This tree is but a </a:t>
            </a:r>
            <a:r>
              <a:rPr kumimoji="0" lang="en-CA" sz="2400" b="1" i="0" u="sng" strike="noStrike" kern="1200" cap="none" spc="0" normalizeH="0" baseline="0" noProof="0" dirty="0">
                <a:ln>
                  <a:noFill/>
                </a:ln>
                <a:solidFill>
                  <a:prstClr val="black"/>
                </a:solidFill>
                <a:effectLst/>
                <a:uLnTx/>
                <a:uFillTx/>
                <a:latin typeface="Calibri" panose="020F0502020204030204"/>
                <a:ea typeface="+mn-ea"/>
                <a:cs typeface="+mn-cs"/>
              </a:rPr>
              <a:t>fraction</a:t>
            </a:r>
            <a:r>
              <a:rPr kumimoji="0" lang="en-CA" sz="2400" b="0" i="0" u="none" strike="noStrike" kern="1200" cap="none" spc="0" normalizeH="0" baseline="0" noProof="0" dirty="0">
                <a:ln>
                  <a:noFill/>
                </a:ln>
                <a:solidFill>
                  <a:srgbClr val="00B050"/>
                </a:solidFill>
                <a:effectLst/>
                <a:uLnTx/>
                <a:uFillTx/>
                <a:latin typeface="Calibri" panose="020F0502020204030204"/>
                <a:ea typeface="+mn-ea"/>
                <a:cs typeface="+mn-cs"/>
              </a:rPr>
              <a:t> of what it used to be! </a:t>
            </a:r>
            <a:br>
              <a:rPr kumimoji="0" lang="en-CA" sz="2400" b="0" i="0" u="none" strike="noStrike" kern="1200" cap="none" spc="0" normalizeH="0" baseline="0" noProof="0" dirty="0">
                <a:ln>
                  <a:noFill/>
                </a:ln>
                <a:solidFill>
                  <a:srgbClr val="00B050"/>
                </a:solidFill>
                <a:effectLst/>
                <a:uLnTx/>
                <a:uFillTx/>
                <a:latin typeface="Calibri" panose="020F0502020204030204"/>
                <a:ea typeface="+mn-ea"/>
                <a:cs typeface="+mn-cs"/>
              </a:rPr>
            </a:br>
            <a:r>
              <a:rPr kumimoji="0" lang="en-CA" sz="2400" b="0" i="0" u="none" strike="noStrike" kern="1200" cap="none" spc="0" normalizeH="0" baseline="0" noProof="0" dirty="0">
                <a:ln>
                  <a:noFill/>
                </a:ln>
                <a:solidFill>
                  <a:srgbClr val="00B050"/>
                </a:solidFill>
                <a:effectLst/>
                <a:uLnTx/>
                <a:uFillTx/>
                <a:latin typeface="Calibri" panose="020F0502020204030204"/>
                <a:ea typeface="+mn-ea"/>
                <a:cs typeface="+mn-cs"/>
              </a:rPr>
              <a:t>This tree’s strength has all but been </a:t>
            </a:r>
            <a:r>
              <a:rPr kumimoji="0" lang="en-CA" sz="24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USURPED</a:t>
            </a:r>
            <a:r>
              <a:rPr kumimoji="0" lang="en-CA" sz="2400" b="0" i="0" u="none" strike="noStrike" kern="1200" cap="none" spc="0" normalizeH="0" baseline="0" noProof="0" dirty="0">
                <a:ln>
                  <a:noFill/>
                </a:ln>
                <a:solidFill>
                  <a:srgbClr val="00B050"/>
                </a:solidFill>
                <a:effectLst/>
                <a:uLnTx/>
                <a:uFillTx/>
                <a:latin typeface="Calibri" panose="020F0502020204030204"/>
                <a:ea typeface="+mn-ea"/>
                <a:cs typeface="+mn-cs"/>
              </a:rPr>
              <a:t> </a:t>
            </a:r>
            <a:br>
              <a:rPr kumimoji="0" lang="en-CA" sz="2400" b="0" i="0" u="none" strike="noStrike" kern="1200" cap="none" spc="0" normalizeH="0" baseline="0" noProof="0" dirty="0">
                <a:ln>
                  <a:noFill/>
                </a:ln>
                <a:solidFill>
                  <a:srgbClr val="00B050"/>
                </a:solidFill>
                <a:effectLst/>
                <a:uLnTx/>
                <a:uFillTx/>
                <a:latin typeface="Calibri" panose="020F0502020204030204"/>
                <a:ea typeface="+mn-ea"/>
                <a:cs typeface="+mn-cs"/>
              </a:rPr>
            </a:br>
            <a:r>
              <a:rPr kumimoji="0" lang="en-CA" sz="2400" b="1" i="0" u="none" strike="noStrike" kern="1200" cap="none" spc="0" normalizeH="0" baseline="0" noProof="0" dirty="0">
                <a:ln>
                  <a:noFill/>
                </a:ln>
                <a:solidFill>
                  <a:srgbClr val="00B050"/>
                </a:solidFill>
                <a:effectLst/>
                <a:uLnTx/>
                <a:uFillTx/>
                <a:latin typeface="Calibri" panose="020F0502020204030204"/>
                <a:ea typeface="+mn-ea"/>
                <a:cs typeface="+mn-cs"/>
              </a:rPr>
              <a:t>by</a:t>
            </a:r>
            <a:r>
              <a:rPr kumimoji="0" lang="en-CA" sz="2400" b="0"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CA" sz="24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DEATH! </a:t>
            </a:r>
            <a:br>
              <a:rPr kumimoji="0" lang="en-CA" sz="24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br>
            <a:r>
              <a:rPr kumimoji="0" lang="en-CA" sz="24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It once stood </a:t>
            </a:r>
            <a:r>
              <a:rPr kumimoji="0" lang="en-CA" sz="2400" b="1" i="0" u="sng" strike="noStrike" kern="1200" cap="none" spc="0" normalizeH="0" baseline="0" noProof="0" dirty="0">
                <a:ln>
                  <a:solidFill>
                    <a:schemeClr val="tx1"/>
                  </a:solidFill>
                </a:ln>
                <a:solidFill>
                  <a:srgbClr val="FF0066"/>
                </a:solidFill>
                <a:effectLst/>
                <a:uLnTx/>
                <a:uFillTx/>
                <a:latin typeface="Arial Black" panose="020B0A04020102020204" pitchFamily="34" charset="0"/>
                <a:ea typeface="+mn-ea"/>
                <a:cs typeface="+mn-cs"/>
              </a:rPr>
              <a:t>well over</a:t>
            </a:r>
            <a:r>
              <a:rPr kumimoji="0" lang="en-CA" sz="2400" b="1" i="0" u="none" strike="noStrike" kern="1200" cap="none" spc="0" normalizeH="0" baseline="0" noProof="0" dirty="0">
                <a:ln>
                  <a:solidFill>
                    <a:schemeClr val="tx1"/>
                  </a:solidFill>
                </a:ln>
                <a:solidFill>
                  <a:srgbClr val="FF0066"/>
                </a:solidFill>
                <a:effectLst/>
                <a:uLnTx/>
                <a:uFillTx/>
                <a:latin typeface="Arial Black" panose="020B0A04020102020204" pitchFamily="34" charset="0"/>
                <a:ea typeface="+mn-ea"/>
                <a:cs typeface="+mn-cs"/>
              </a:rPr>
              <a:t> 1 mile (1.6 kilometers)</a:t>
            </a:r>
            <a:r>
              <a:rPr kumimoji="0" lang="en-CA" sz="24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into the atmosphere as a </a:t>
            </a:r>
            <a:r>
              <a:rPr kumimoji="0" lang="en-CA" sz="24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t>PILLAR OF STRENGTH!! </a:t>
            </a:r>
            <a:endParaRPr kumimoji="0" lang="en-CA" sz="18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endParaRPr>
          </a:p>
        </p:txBody>
      </p:sp>
      <p:pic>
        <p:nvPicPr>
          <p:cNvPr id="3" name="Picture 2">
            <a:extLst>
              <a:ext uri="{FF2B5EF4-FFF2-40B4-BE49-F238E27FC236}">
                <a16:creationId xmlns:a16="http://schemas.microsoft.com/office/drawing/2014/main" id="{7925BF74-AD58-4BC7-AB7A-2AC210B5B7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87442" y="4571999"/>
            <a:ext cx="2944536" cy="2220895"/>
          </a:xfrm>
          <a:prstGeom prst="rect">
            <a:avLst/>
          </a:prstGeom>
          <a:ln>
            <a:solidFill>
              <a:srgbClr val="002060"/>
            </a:solidFill>
          </a:ln>
        </p:spPr>
      </p:pic>
      <p:sp>
        <p:nvSpPr>
          <p:cNvPr id="8" name="Rectangle: Rounded Corners 7">
            <a:extLst>
              <a:ext uri="{FF2B5EF4-FFF2-40B4-BE49-F238E27FC236}">
                <a16:creationId xmlns:a16="http://schemas.microsoft.com/office/drawing/2014/main" id="{DD1DA610-A061-4A91-849E-4B47222607CC}"/>
              </a:ext>
            </a:extLst>
          </p:cNvPr>
          <p:cNvSpPr/>
          <p:nvPr/>
        </p:nvSpPr>
        <p:spPr>
          <a:xfrm>
            <a:off x="4624715" y="6249797"/>
            <a:ext cx="1705837" cy="475985"/>
          </a:xfrm>
          <a:prstGeom prst="roundRect">
            <a:avLst/>
          </a:prstGeom>
          <a:solidFill>
            <a:srgbClr val="00B050"/>
          </a:solidFill>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Gen 18:1</a:t>
            </a:r>
          </a:p>
        </p:txBody>
      </p:sp>
      <p:sp>
        <p:nvSpPr>
          <p:cNvPr id="9" name="Rectangle 8">
            <a:extLst>
              <a:ext uri="{FF2B5EF4-FFF2-40B4-BE49-F238E27FC236}">
                <a16:creationId xmlns:a16="http://schemas.microsoft.com/office/drawing/2014/main" id="{F31E49C7-9360-4CB6-ABC0-34C233CAA091}"/>
              </a:ext>
            </a:extLst>
          </p:cNvPr>
          <p:cNvSpPr/>
          <p:nvPr/>
        </p:nvSpPr>
        <p:spPr>
          <a:xfrm>
            <a:off x="8180963" y="870520"/>
            <a:ext cx="3829484" cy="5733449"/>
          </a:xfrm>
          <a:prstGeom prst="rect">
            <a:avLst/>
          </a:prstGeom>
          <a:solidFill>
            <a:schemeClr val="accent4">
              <a:lumMod val="40000"/>
              <a:lumOff val="60000"/>
            </a:schemeClr>
          </a:solidFill>
          <a:ln>
            <a:solidFill>
              <a:schemeClr val="tx1"/>
            </a:solidFill>
          </a:ln>
          <a:scene3d>
            <a:camera prst="orthographicFront"/>
            <a:lightRig rig="threePt" dir="t"/>
          </a:scene3d>
          <a:sp3d>
            <a:bevelT w="120650" h="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Has the </a:t>
            </a:r>
            <a:r>
              <a:rPr kumimoji="0" lang="en-CA" sz="3600" b="1" i="0" u="none" strike="noStrike" kern="1200" cap="none" spc="0" normalizeH="0" baseline="0" noProof="0" dirty="0">
                <a:ln>
                  <a:solidFill>
                    <a:srgbClr val="ED7D31">
                      <a:lumMod val="50000"/>
                    </a:srgbClr>
                  </a:solidFill>
                </a:ln>
                <a:solidFill>
                  <a:prstClr val="black"/>
                </a:solidFill>
                <a:effectLst/>
                <a:uLnTx/>
                <a:uFillTx/>
                <a:latin typeface="Calibri" panose="020F0502020204030204"/>
                <a:ea typeface="+mn-ea"/>
                <a:cs typeface="+mn-cs"/>
              </a:rPr>
              <a:t>god</a:t>
            </a:r>
            <a:r>
              <a:rPr kumimoji="0" lang="en-CA" sz="3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 of this present earth </a:t>
            </a:r>
            <a:r>
              <a:rPr kumimoji="0" lang="en-CA" sz="3600" b="1" i="0" u="none" strike="noStrike" kern="1200" cap="none" spc="0" normalizeH="0" baseline="0" noProof="0" dirty="0">
                <a:ln>
                  <a:solidFill>
                    <a:srgbClr val="ED7D31">
                      <a:lumMod val="50000"/>
                    </a:srgbClr>
                  </a:solidFill>
                </a:ln>
                <a:solidFill>
                  <a:srgbClr val="FF0000"/>
                </a:solidFill>
                <a:effectLst/>
                <a:uLnTx/>
                <a:uFillTx/>
                <a:latin typeface="Calibri" panose="020F0502020204030204"/>
                <a:ea typeface="+mn-ea"/>
                <a:cs typeface="+mn-cs"/>
              </a:rPr>
              <a:t>decimated </a:t>
            </a:r>
            <a:r>
              <a:rPr kumimoji="0" lang="en-CA" sz="3600" b="1" i="0" u="none" strike="noStrike" kern="1200" cap="none" spc="0" normalizeH="0" baseline="0" noProof="0" dirty="0">
                <a:ln>
                  <a:solidFill>
                    <a:srgbClr val="ED7D31">
                      <a:lumMod val="50000"/>
                    </a:srgbClr>
                  </a:solidFill>
                </a:ln>
                <a:solidFill>
                  <a:srgbClr val="0000FF"/>
                </a:solidFill>
                <a:effectLst/>
                <a:uLnTx/>
                <a:uFillTx/>
                <a:latin typeface="Calibri" panose="020F0502020204030204"/>
                <a:ea typeface="+mn-ea"/>
                <a:cs typeface="+mn-cs"/>
              </a:rPr>
              <a:t>Yahuah’s  </a:t>
            </a:r>
            <a:br>
              <a:rPr kumimoji="0" lang="en-CA" sz="3600" b="1" i="0" u="none" strike="noStrike" kern="1200" cap="none" spc="0" normalizeH="0" baseline="0" noProof="0" dirty="0">
                <a:ln>
                  <a:solidFill>
                    <a:srgbClr val="ED7D31">
                      <a:lumMod val="50000"/>
                    </a:srgbClr>
                  </a:solidFill>
                </a:ln>
                <a:solidFill>
                  <a:srgbClr val="0000FF"/>
                </a:solidFill>
                <a:effectLst/>
                <a:uLnTx/>
                <a:uFillTx/>
                <a:latin typeface="Calibri" panose="020F0502020204030204"/>
                <a:ea typeface="+mn-ea"/>
                <a:cs typeface="+mn-cs"/>
              </a:rPr>
            </a:br>
            <a:r>
              <a:rPr kumimoji="0" lang="en-CA" sz="3600" b="1" i="0" u="none" strike="noStrike" kern="1200" cap="none" spc="0" normalizeH="0" baseline="0" noProof="0" dirty="0">
                <a:ln>
                  <a:solidFill>
                    <a:srgbClr val="ED7D31">
                      <a:lumMod val="50000"/>
                    </a:srgbClr>
                  </a:solidFill>
                </a:ln>
                <a:solidFill>
                  <a:srgbClr val="0000FF"/>
                </a:solidFill>
                <a:effectLst/>
                <a:uLnTx/>
                <a:uFillTx/>
                <a:latin typeface="Calibri" panose="020F0502020204030204"/>
                <a:ea typeface="+mn-ea"/>
                <a:cs typeface="+mn-cs"/>
              </a:rPr>
              <a:t>Mo-</a:t>
            </a:r>
            <a:r>
              <a:rPr kumimoji="0" lang="en-CA" sz="3600" b="1" i="0" u="none" strike="noStrike" kern="1200" cap="none" spc="0" normalizeH="0" baseline="0" noProof="0" dirty="0" err="1">
                <a:ln>
                  <a:solidFill>
                    <a:srgbClr val="ED7D31">
                      <a:lumMod val="50000"/>
                    </a:srgbClr>
                  </a:solidFill>
                </a:ln>
                <a:solidFill>
                  <a:srgbClr val="0000FF"/>
                </a:solidFill>
                <a:effectLst/>
                <a:uLnTx/>
                <a:uFillTx/>
                <a:latin typeface="Calibri" panose="020F0502020204030204"/>
                <a:ea typeface="+mn-ea"/>
                <a:cs typeface="+mn-cs"/>
              </a:rPr>
              <a:t>edim</a:t>
            </a:r>
            <a:r>
              <a:rPr kumimoji="0" lang="en-CA" sz="3600" b="1" i="0" u="none" strike="noStrike" kern="1200" cap="none" spc="0" normalizeH="0" baseline="0" noProof="0" dirty="0">
                <a:ln>
                  <a:solidFill>
                    <a:srgbClr val="ED7D31">
                      <a:lumMod val="50000"/>
                    </a:srgbClr>
                  </a:solidFill>
                </a:ln>
                <a:solidFill>
                  <a:srgbClr val="0000FF"/>
                </a:solidFill>
                <a:effectLst/>
                <a:uLnTx/>
                <a:uFillTx/>
                <a:latin typeface="Calibri" panose="020F0502020204030204"/>
                <a:ea typeface="+mn-ea"/>
                <a:cs typeface="+mn-cs"/>
              </a:rPr>
              <a:t> </a:t>
            </a:r>
            <a:r>
              <a:rPr kumimoji="0" lang="en-CA" sz="3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so </a:t>
            </a:r>
            <a:br>
              <a:rPr kumimoji="0" lang="en-CA" sz="3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br>
            <a:r>
              <a:rPr kumimoji="0" lang="en-CA" sz="3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much that they </a:t>
            </a:r>
            <a:br>
              <a:rPr kumimoji="0" lang="en-CA" sz="3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br>
            <a:r>
              <a:rPr kumimoji="0" lang="en-CA" sz="3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are observed but by a </a:t>
            </a:r>
            <a:r>
              <a:rPr kumimoji="0" lang="en-CA" sz="3600" b="1" i="0" u="sng" strike="noStrike" kern="1200" cap="none" spc="0" normalizeH="0" baseline="0" noProof="0" dirty="0">
                <a:ln>
                  <a:solidFill>
                    <a:srgbClr val="ED7D31">
                      <a:lumMod val="50000"/>
                    </a:srgbClr>
                  </a:solidFill>
                </a:ln>
                <a:solidFill>
                  <a:srgbClr val="FF0000"/>
                </a:solidFill>
                <a:effectLst/>
                <a:uLnTx/>
                <a:uFillTx/>
                <a:latin typeface="Calibri" panose="020F0502020204030204"/>
                <a:ea typeface="+mn-ea"/>
                <a:cs typeface="+mn-cs"/>
              </a:rPr>
              <a:t>fraction </a:t>
            </a:r>
            <a:br>
              <a:rPr kumimoji="0" lang="en-CA" sz="3600" b="1" i="0" u="sng"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br>
            <a:r>
              <a:rPr kumimoji="0" lang="en-CA" sz="3600" b="1" i="0" u="sng"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of</a:t>
            </a:r>
            <a:r>
              <a:rPr kumimoji="0" lang="en-CA" sz="3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 p</a:t>
            </a:r>
            <a:r>
              <a:rPr kumimoji="0" lang="en-CA" sz="3600" b="1" i="0" u="sng"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eo</a:t>
            </a:r>
            <a:r>
              <a:rPr kumimoji="0" lang="en-CA" sz="3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p</a:t>
            </a:r>
            <a:r>
              <a:rPr kumimoji="0" lang="en-CA" sz="3600" b="1" i="0" u="sng"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le</a:t>
            </a:r>
            <a:r>
              <a:rPr kumimoji="0" lang="en-CA" sz="3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 on </a:t>
            </a:r>
            <a:br>
              <a:rPr kumimoji="0" lang="en-CA" sz="3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br>
            <a:r>
              <a:rPr kumimoji="0" lang="en-CA" sz="3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this earth?</a:t>
            </a:r>
          </a:p>
        </p:txBody>
      </p:sp>
      <p:sp>
        <p:nvSpPr>
          <p:cNvPr id="10" name="Rectangle: Rounded Corners 9">
            <a:extLst>
              <a:ext uri="{FF2B5EF4-FFF2-40B4-BE49-F238E27FC236}">
                <a16:creationId xmlns:a16="http://schemas.microsoft.com/office/drawing/2014/main" id="{C7B828C3-EEB7-4780-BC44-C3BC1822D761}"/>
              </a:ext>
            </a:extLst>
          </p:cNvPr>
          <p:cNvSpPr/>
          <p:nvPr/>
        </p:nvSpPr>
        <p:spPr>
          <a:xfrm>
            <a:off x="3771796" y="1669002"/>
            <a:ext cx="4055132" cy="1653038"/>
          </a:xfrm>
          <a:prstGeom prst="roundRect">
            <a:avLst/>
          </a:prstGeom>
          <a:noFill/>
          <a:ln>
            <a:noFill/>
          </a:ln>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solidFill>
                    <a:srgbClr val="FF00FF"/>
                  </a:solidFill>
                </a:ln>
                <a:solidFill>
                  <a:schemeClr val="tx1"/>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Oak –</a:t>
            </a:r>
            <a:r>
              <a:rPr kumimoji="0" lang="en-CA" sz="4000" b="0" i="0" u="none" strike="noStrike" kern="1200" cap="none" spc="0" normalizeH="0" baseline="0" noProof="0" dirty="0">
                <a:ln>
                  <a:solidFill>
                    <a:srgbClr val="FF00FF"/>
                  </a:solidFill>
                </a:ln>
                <a:solidFill>
                  <a:srgbClr val="00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 </a:t>
            </a:r>
            <a:br>
              <a:rPr kumimoji="0" lang="en-CA" sz="4000" b="0" i="0" u="none" strike="noStrike" kern="1200" cap="none" spc="0" normalizeH="0" baseline="0" noProof="0" dirty="0">
                <a:ln>
                  <a:solidFill>
                    <a:srgbClr val="FF00FF"/>
                  </a:solidFill>
                </a:ln>
                <a:solidFill>
                  <a:srgbClr val="00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br>
            <a:r>
              <a:rPr kumimoji="0" lang="en-CA" sz="4000" b="0" i="0" u="none" strike="noStrike" kern="1200" cap="none" spc="0" normalizeH="0" baseline="0" noProof="0" dirty="0">
                <a:ln>
                  <a:solidFill>
                    <a:srgbClr val="FF00FF"/>
                  </a:solidFill>
                </a:ln>
                <a:solidFill>
                  <a:srgbClr val="00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Mo-</a:t>
            </a:r>
            <a:r>
              <a:rPr kumimoji="0" lang="en-CA" sz="4000" b="0" i="0" u="none" strike="noStrike" kern="1200" cap="none" spc="0" normalizeH="0" baseline="0" noProof="0" dirty="0" err="1">
                <a:ln>
                  <a:solidFill>
                    <a:srgbClr val="FF00FF"/>
                  </a:solidFill>
                </a:ln>
                <a:solidFill>
                  <a:srgbClr val="00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edim</a:t>
            </a:r>
            <a:r>
              <a:rPr kumimoji="0" lang="en-CA" sz="4000" b="0" i="0" u="none" strike="noStrike" kern="1200" cap="none" spc="0" normalizeH="0" baseline="0" noProof="0" dirty="0">
                <a:ln>
                  <a:solidFill>
                    <a:srgbClr val="FF00FF"/>
                  </a:solidFill>
                </a:ln>
                <a:solidFill>
                  <a:srgbClr val="00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a:t>
            </a:r>
          </a:p>
        </p:txBody>
      </p:sp>
    </p:spTree>
    <p:extLst>
      <p:ext uri="{BB962C8B-B14F-4D97-AF65-F5344CB8AC3E}">
        <p14:creationId xmlns:p14="http://schemas.microsoft.com/office/powerpoint/2010/main" val="308961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strVal val="#ppt_w+.3"/>
                                          </p:val>
                                        </p:tav>
                                        <p:tav tm="100000">
                                          <p:val>
                                            <p:strVal val="#ppt_w"/>
                                          </p:val>
                                        </p:tav>
                                      </p:tavLst>
                                    </p:anim>
                                    <p:anim calcmode="lin" valueType="num">
                                      <p:cBhvr>
                                        <p:cTn id="13" dur="2000" fill="hold"/>
                                        <p:tgtEl>
                                          <p:spTgt spid="10"/>
                                        </p:tgtEl>
                                        <p:attrNameLst>
                                          <p:attrName>ppt_h</p:attrName>
                                        </p:attrNameLst>
                                      </p:cBhvr>
                                      <p:tavLst>
                                        <p:tav tm="0">
                                          <p:val>
                                            <p:strVal val="#ppt_h"/>
                                          </p:val>
                                        </p:tav>
                                        <p:tav tm="100000">
                                          <p:val>
                                            <p:strVal val="#ppt_h"/>
                                          </p:val>
                                        </p:tav>
                                      </p:tavLst>
                                    </p:anim>
                                    <p:animEffect transition="in" filter="fade">
                                      <p:cBhvr>
                                        <p:cTn id="14" dur="2000"/>
                                        <p:tgtEl>
                                          <p:spTgt spid="10"/>
                                        </p:tgtEl>
                                      </p:cBhvr>
                                    </p:animEffect>
                                  </p:childTnLst>
                                </p:cTn>
                              </p:par>
                            </p:childTnLst>
                          </p:cTn>
                        </p:par>
                        <p:par>
                          <p:cTn id="15" fill="hold">
                            <p:stCondLst>
                              <p:cond delay="2000"/>
                            </p:stCondLst>
                            <p:childTnLst>
                              <p:par>
                                <p:cTn id="16" presetID="14" presetClass="entr" presetSubtype="1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48800"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1" i="0" u="none" strike="noStrike" kern="1200" cap="none" spc="0" normalizeH="0" baseline="0" noProof="0" smtClean="0">
                <a:ln>
                  <a:noFill/>
                </a:ln>
                <a:solidFill>
                  <a:srgbClr val="00B0E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1" i="0" u="none" strike="noStrike" kern="1200" cap="none" spc="0" normalizeH="0" baseline="0" noProof="0" dirty="0">
              <a:ln>
                <a:noFill/>
              </a:ln>
              <a:solidFill>
                <a:srgbClr val="00B0E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73477E5-7208-4920-A7E5-85D486C86622}"/>
              </a:ext>
            </a:extLst>
          </p:cNvPr>
          <p:cNvSpPr/>
          <p:nvPr/>
        </p:nvSpPr>
        <p:spPr>
          <a:xfrm>
            <a:off x="181554" y="65105"/>
            <a:ext cx="11828892" cy="54745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Is </a:t>
            </a:r>
            <a:r>
              <a:rPr kumimoji="0" lang="en-CA" sz="1600" b="0" i="0" u="none" strike="noStrike" kern="1200" cap="none" spc="0" normalizeH="0" baseline="0" noProof="0" dirty="0">
                <a:ln>
                  <a:noFill/>
                </a:ln>
                <a:solidFill>
                  <a:prstClr val="black"/>
                </a:solidFill>
                <a:effectLst/>
                <a:uLnTx/>
                <a:uFillTx/>
                <a:latin typeface="Calibri" panose="020F0502020204030204"/>
                <a:ea typeface="+mn-ea"/>
                <a:cs typeface="+mn-cs"/>
              </a:rPr>
              <a:t>H1870</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2800" b="1" i="0" u="none" strike="noStrike" kern="1200" cap="none" spc="0" normalizeH="0" baseline="0" noProof="0" dirty="0">
                <a:ln>
                  <a:noFill/>
                </a:ln>
                <a:solidFill>
                  <a:srgbClr val="0000FF"/>
                </a:solidFill>
                <a:effectLst/>
                <a:uLnTx/>
                <a:uFillTx/>
                <a:latin typeface="Calibri" panose="020F0502020204030204"/>
                <a:ea typeface="+mn-ea"/>
                <a:cs typeface="+mn-cs"/>
              </a:rPr>
              <a:t>Derek,</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CA" sz="2800" b="1" i="0" u="sng" strike="noStrike" kern="1200" cap="none" spc="0" normalizeH="0" baseline="0" noProof="0" dirty="0">
                <a:ln>
                  <a:solidFill>
                    <a:srgbClr val="0000FF"/>
                  </a:solidFill>
                </a:ln>
                <a:solidFill>
                  <a:srgbClr val="00FF99"/>
                </a:solidFill>
                <a:effectLst/>
                <a:uLnTx/>
                <a:uFillTx/>
                <a:latin typeface="Calibri" panose="020F0502020204030204"/>
                <a:ea typeface="+mn-ea"/>
                <a:cs typeface="+mn-cs"/>
              </a:rPr>
              <a:t>LIGHT</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for the </a:t>
            </a:r>
            <a:r>
              <a:rPr kumimoji="0" lang="en-CA" sz="2800" b="0" i="0" u="none" strike="noStrike" kern="1200" cap="none" spc="0" normalizeH="0" baseline="0" noProof="0" dirty="0">
                <a:ln>
                  <a:solidFill>
                    <a:srgbClr val="FFFF00"/>
                  </a:solidFill>
                </a:ln>
                <a:solidFill>
                  <a:srgbClr val="0000FF"/>
                </a:solidFill>
                <a:effectLst>
                  <a:glow rad="127000">
                    <a:srgbClr val="FF9900"/>
                  </a:glow>
                </a:effectLst>
                <a:uLnTx/>
                <a:uFillTx/>
                <a:latin typeface="Snap ITC" panose="04040A07060A02020202" pitchFamily="82" charset="0"/>
                <a:ea typeface="+mn-ea"/>
                <a:cs typeface="+mn-cs"/>
              </a:rPr>
              <a:t>Old Paths</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THAT NEED </a:t>
            </a:r>
            <a:r>
              <a:rPr kumimoji="0" lang="en-CA" sz="2800" b="0"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RESTORATION?</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CA" sz="2800" b="1" i="0" u="none" strike="noStrike" kern="1200" cap="none" spc="0" normalizeH="0" baseline="0" noProof="0" dirty="0">
              <a:ln>
                <a:solidFill>
                  <a:srgbClr val="0000FF"/>
                </a:solidFill>
              </a:ln>
              <a:solidFill>
                <a:srgbClr val="0000FF"/>
              </a:solidFill>
              <a:effectLst/>
              <a:uLnTx/>
              <a:uFillTx/>
              <a:latin typeface="Arial Black" panose="020B0A04020102020204" pitchFamily="34" charset="0"/>
              <a:ea typeface="+mn-ea"/>
              <a:cs typeface="+mn-cs"/>
            </a:endParaRPr>
          </a:p>
        </p:txBody>
      </p:sp>
      <p:sp>
        <p:nvSpPr>
          <p:cNvPr id="2" name="Rectangle 1">
            <a:extLst>
              <a:ext uri="{FF2B5EF4-FFF2-40B4-BE49-F238E27FC236}">
                <a16:creationId xmlns:a16="http://schemas.microsoft.com/office/drawing/2014/main" id="{220AD890-6F25-4A4B-8CAE-DF47873A0071}"/>
              </a:ext>
            </a:extLst>
          </p:cNvPr>
          <p:cNvSpPr/>
          <p:nvPr/>
        </p:nvSpPr>
        <p:spPr>
          <a:xfrm>
            <a:off x="220456" y="1307414"/>
            <a:ext cx="2869035" cy="5296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endParaRPr>
          </a:p>
        </p:txBody>
      </p:sp>
      <p:pic>
        <p:nvPicPr>
          <p:cNvPr id="3" name="Picture 2">
            <a:extLst>
              <a:ext uri="{FF2B5EF4-FFF2-40B4-BE49-F238E27FC236}">
                <a16:creationId xmlns:a16="http://schemas.microsoft.com/office/drawing/2014/main" id="{7925BF74-AD58-4BC7-AB7A-2AC210B5B7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87442" y="4571999"/>
            <a:ext cx="2944536" cy="2220895"/>
          </a:xfrm>
          <a:prstGeom prst="rect">
            <a:avLst/>
          </a:prstGeom>
          <a:ln>
            <a:solidFill>
              <a:srgbClr val="002060"/>
            </a:solidFill>
          </a:ln>
        </p:spPr>
      </p:pic>
      <p:sp>
        <p:nvSpPr>
          <p:cNvPr id="8" name="Rectangle: Rounded Corners 7">
            <a:extLst>
              <a:ext uri="{FF2B5EF4-FFF2-40B4-BE49-F238E27FC236}">
                <a16:creationId xmlns:a16="http://schemas.microsoft.com/office/drawing/2014/main" id="{DD1DA610-A061-4A91-849E-4B47222607CC}"/>
              </a:ext>
            </a:extLst>
          </p:cNvPr>
          <p:cNvSpPr/>
          <p:nvPr/>
        </p:nvSpPr>
        <p:spPr>
          <a:xfrm>
            <a:off x="4624715" y="6249797"/>
            <a:ext cx="1705837" cy="475985"/>
          </a:xfrm>
          <a:prstGeom prst="roundRect">
            <a:avLst/>
          </a:prstGeom>
          <a:solidFill>
            <a:srgbClr val="00B050"/>
          </a:solidFill>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Gen 18:1</a:t>
            </a:r>
          </a:p>
        </p:txBody>
      </p:sp>
      <p:sp>
        <p:nvSpPr>
          <p:cNvPr id="9" name="Rectangle 8">
            <a:extLst>
              <a:ext uri="{FF2B5EF4-FFF2-40B4-BE49-F238E27FC236}">
                <a16:creationId xmlns:a16="http://schemas.microsoft.com/office/drawing/2014/main" id="{F31E49C7-9360-4CB6-ABC0-34C233CAA091}"/>
              </a:ext>
            </a:extLst>
          </p:cNvPr>
          <p:cNvSpPr/>
          <p:nvPr/>
        </p:nvSpPr>
        <p:spPr>
          <a:xfrm>
            <a:off x="48008" y="812673"/>
            <a:ext cx="3382635" cy="5437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Abraham’s life was </a:t>
            </a:r>
            <a:r>
              <a:rPr kumimoji="0" lang="en-CA" sz="2800" b="1" i="0" u="sng" strike="noStrike" kern="1200" cap="none" spc="0" normalizeH="0" baseline="0" noProof="0" dirty="0">
                <a:ln>
                  <a:noFill/>
                </a:ln>
                <a:solidFill>
                  <a:prstClr val="black"/>
                </a:solidFill>
                <a:effectLst/>
                <a:uLnTx/>
                <a:uFillTx/>
                <a:latin typeface="Calibri" panose="020F0502020204030204"/>
                <a:ea typeface="+mn-ea"/>
                <a:cs typeface="+mn-cs"/>
              </a:rPr>
              <a:t>settled solidl</a:t>
            </a: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y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in </a:t>
            </a:r>
            <a:b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1" i="0" u="none" strike="noStrike" kern="1200" cap="none" spc="0" normalizeH="0" baseline="0" noProof="0" dirty="0">
                <a:ln>
                  <a:noFill/>
                </a:ln>
                <a:solidFill>
                  <a:srgbClr val="0000FF"/>
                </a:solidFill>
                <a:effectLst>
                  <a:glow rad="76200">
                    <a:srgbClr val="00FF99"/>
                  </a:glow>
                </a:effectLst>
                <a:uLnTx/>
                <a:uFillTx/>
                <a:latin typeface="Calibri" panose="020F0502020204030204"/>
                <a:ea typeface="+mn-ea"/>
                <a:cs typeface="+mn-cs"/>
              </a:rPr>
              <a:t>The Way (Derek)</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of </a:t>
            </a:r>
            <a:r>
              <a:rPr kumimoji="0" lang="en-CA" sz="2800" b="1" i="0" u="none" strike="noStrike" kern="1200" cap="none" spc="0" normalizeH="0" baseline="0" noProof="0" dirty="0">
                <a:ln>
                  <a:noFill/>
                </a:ln>
                <a:solidFill>
                  <a:srgbClr val="0000FF"/>
                </a:solidFill>
                <a:effectLst/>
                <a:uLnTx/>
                <a:uFillTx/>
                <a:latin typeface="Calibri" panose="020F0502020204030204"/>
                <a:ea typeface="+mn-ea"/>
                <a:cs typeface="+mn-cs"/>
              </a:rPr>
              <a:t>Yahuah</a:t>
            </a:r>
            <a:r>
              <a:rPr kumimoji="0" lang="en-CA" sz="2800" b="0" i="0" u="none" strike="noStrike" kern="1200" cap="none" spc="0" normalizeH="0" baseline="0" noProof="0" dirty="0">
                <a:ln>
                  <a:noFill/>
                </a:ln>
                <a:solidFill>
                  <a:srgbClr val="0000FF"/>
                </a:solidFill>
                <a:effectLst/>
                <a:uLnTx/>
                <a:uFillTx/>
                <a:latin typeface="Calibri" panose="020F0502020204030204"/>
                <a:ea typeface="+mn-ea"/>
                <a:cs typeface="+mn-cs"/>
              </a:rPr>
              <a:t>,</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so much so that </a:t>
            </a:r>
            <a:r>
              <a:rPr kumimoji="0" lang="en-CA" sz="2800" b="1" i="0" u="none" strike="noStrike" kern="1200" cap="none" spc="0" normalizeH="0" baseline="0" noProof="0" dirty="0">
                <a:ln>
                  <a:noFill/>
                </a:ln>
                <a:solidFill>
                  <a:srgbClr val="0000FF"/>
                </a:solidFill>
                <a:effectLst/>
                <a:uLnTx/>
                <a:uFillTx/>
                <a:latin typeface="Calibri" panose="020F0502020204030204"/>
                <a:ea typeface="+mn-ea"/>
                <a:cs typeface="+mn-cs"/>
              </a:rPr>
              <a:t>Yahuah</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was </a:t>
            </a:r>
            <a:r>
              <a:rPr kumimoji="0" lang="en-CA" sz="2800" b="1" i="1" u="none" strike="noStrike" kern="1200" cap="none" spc="0" normalizeH="0" baseline="0" noProof="0" dirty="0">
                <a:ln>
                  <a:solidFill>
                    <a:srgbClr val="0000FF"/>
                  </a:solidFill>
                </a:ln>
                <a:solidFill>
                  <a:srgbClr val="FF9966"/>
                </a:solidFill>
                <a:effectLst/>
                <a:uLnTx/>
                <a:uFillTx/>
                <a:latin typeface="Calibri" panose="020F0502020204030204"/>
                <a:ea typeface="+mn-ea"/>
                <a:cs typeface="+mn-cs"/>
              </a:rPr>
              <a:t>“comfortable”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physically appearing to Abraham!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1" u="sng" strike="noStrike" kern="1200" cap="none" spc="0" normalizeH="0" baseline="0" noProof="0" dirty="0">
                <a:ln>
                  <a:noFill/>
                </a:ln>
                <a:solidFill>
                  <a:prstClr val="black"/>
                </a:solidFill>
                <a:effectLst>
                  <a:glow rad="152400">
                    <a:schemeClr val="bg1"/>
                  </a:glow>
                </a:effectLst>
                <a:uLnTx/>
                <a:uFillTx/>
                <a:latin typeface="Calibri" panose="020F0502020204030204"/>
                <a:ea typeface="+mn-ea"/>
                <a:cs typeface="+mn-cs"/>
              </a:rPr>
              <a:t>Take Notice</a:t>
            </a:r>
            <a:r>
              <a:rPr kumimoji="0" lang="en-CA" sz="2800" b="1" i="1" u="none" strike="noStrike" kern="1200" cap="none" spc="0" normalizeH="0" baseline="0" noProof="0" dirty="0">
                <a:ln>
                  <a:noFill/>
                </a:ln>
                <a:solidFill>
                  <a:prstClr val="black"/>
                </a:solidFill>
                <a:effectLst>
                  <a:glow rad="152400">
                    <a:schemeClr val="bg1"/>
                  </a:glow>
                </a:effectLst>
                <a:uLnTx/>
                <a:uFillTx/>
                <a:latin typeface="Calibri" panose="020F0502020204030204"/>
                <a:ea typeface="+mn-ea"/>
                <a:cs typeface="+mn-cs"/>
              </a:rPr>
              <a:t>:  </a:t>
            </a:r>
            <a:r>
              <a:rPr kumimoji="0" lang="en-CA" sz="2800" b="1" i="0" u="none" strike="noStrike" kern="1200" cap="none" spc="0" normalizeH="0" baseline="0" noProof="0" dirty="0">
                <a:ln>
                  <a:noFill/>
                </a:ln>
                <a:solidFill>
                  <a:prstClr val="black"/>
                </a:solidFill>
                <a:effectLst>
                  <a:glow rad="152400">
                    <a:schemeClr val="bg1"/>
                  </a:glow>
                </a:effectLst>
                <a:uLnTx/>
                <a:uFillTx/>
                <a:latin typeface="Calibri" panose="020F0502020204030204"/>
                <a:ea typeface="+mn-ea"/>
                <a:cs typeface="+mn-cs"/>
              </a:rPr>
              <a:t>It was </a:t>
            </a:r>
            <a:r>
              <a:rPr kumimoji="0" lang="en-CA" sz="2800" b="1" i="0" u="none" strike="noStrike" kern="1200" cap="none" spc="0" normalizeH="0" baseline="0" noProof="0" dirty="0">
                <a:ln w="12700">
                  <a:solidFill>
                    <a:srgbClr val="0000FF"/>
                  </a:solidFill>
                </a:ln>
                <a:solidFill>
                  <a:srgbClr val="FF00FF"/>
                </a:solidFill>
                <a:effectLst>
                  <a:glow rad="152400">
                    <a:schemeClr val="bg1"/>
                  </a:glow>
                  <a:outerShdw blurRad="50800" dist="50800" dir="5400000" sx="101000" sy="101000" algn="ctr" rotWithShape="0">
                    <a:srgbClr val="00FF00"/>
                  </a:outerShdw>
                </a:effectLst>
                <a:uLnTx/>
                <a:uFillTx/>
                <a:latin typeface="Comic Sans MS" panose="030F0702030302020204" pitchFamily="66" charset="0"/>
                <a:ea typeface="+mn-ea"/>
                <a:cs typeface="+mn-cs"/>
              </a:rPr>
              <a:t>Yod Hey Vav Hey</a:t>
            </a:r>
            <a:r>
              <a:rPr kumimoji="0" lang="en-CA" sz="2800" b="0" i="0" u="none" strike="noStrike" kern="1200" cap="none" spc="0" normalizeH="0" baseline="0" noProof="0" dirty="0">
                <a:ln>
                  <a:noFill/>
                </a:ln>
                <a:solidFill>
                  <a:prstClr val="black"/>
                </a:solidFill>
                <a:effectLst>
                  <a:glow rad="152400">
                    <a:schemeClr val="bg1"/>
                  </a:glow>
                </a:effectLst>
                <a:uLnTx/>
                <a:uFillTx/>
                <a:latin typeface="Calibri" panose="020F0502020204030204"/>
                <a:ea typeface="+mn-ea"/>
                <a:cs typeface="+mn-cs"/>
              </a:rPr>
              <a:t> </a:t>
            </a:r>
            <a:r>
              <a:rPr kumimoji="0" lang="en-CA" sz="2800" b="1" i="0" u="none" strike="noStrike" kern="1200" cap="none" spc="0" normalizeH="0" baseline="0" noProof="0" dirty="0">
                <a:ln>
                  <a:noFill/>
                </a:ln>
                <a:solidFill>
                  <a:prstClr val="black"/>
                </a:solidFill>
                <a:effectLst>
                  <a:glow rad="152400">
                    <a:schemeClr val="bg1"/>
                  </a:glow>
                </a:effectLst>
                <a:uLnTx/>
                <a:uFillTx/>
                <a:latin typeface="Calibri" panose="020F0502020204030204"/>
                <a:ea typeface="+mn-ea"/>
                <a:cs typeface="+mn-cs"/>
              </a:rPr>
              <a:t>that was there on a “business” trip.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8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C7B828C3-EEB7-4780-BC44-C3BC1822D761}"/>
              </a:ext>
            </a:extLst>
          </p:cNvPr>
          <p:cNvSpPr/>
          <p:nvPr/>
        </p:nvSpPr>
        <p:spPr>
          <a:xfrm>
            <a:off x="3771796" y="1137271"/>
            <a:ext cx="4055132" cy="2631956"/>
          </a:xfrm>
          <a:prstGeom prst="roundRect">
            <a:avLst/>
          </a:prstGeom>
          <a:noFill/>
          <a:ln>
            <a:noFill/>
          </a:ln>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solidFill>
                    <a:srgbClr val="FF00FF"/>
                  </a:solidFill>
                </a:ln>
                <a:solidFill>
                  <a:srgbClr val="00B050"/>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Could these </a:t>
            </a:r>
            <a:r>
              <a:rPr kumimoji="0" lang="en-CA" sz="4000" b="0" i="0" u="none" strike="noStrike" kern="1200" cap="none" spc="0" normalizeH="0" baseline="0" noProof="0" dirty="0">
                <a:ln w="38100">
                  <a:solidFill>
                    <a:srgbClr val="002060"/>
                  </a:solidFill>
                </a:ln>
                <a:solidFill>
                  <a:srgbClr val="FF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OAKS</a:t>
            </a:r>
            <a:r>
              <a:rPr kumimoji="0" lang="en-CA" sz="4000" b="0" i="0" u="none" strike="noStrike" kern="1200" cap="none" spc="0" normalizeH="0" baseline="0" noProof="0" dirty="0">
                <a:ln>
                  <a:solidFill>
                    <a:srgbClr val="FF00FF"/>
                  </a:solidFill>
                </a:ln>
                <a:solidFill>
                  <a:srgbClr val="00B050"/>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 provide LIFE?</a:t>
            </a:r>
            <a:endParaRPr kumimoji="0" lang="en-CA" sz="4000" b="0" i="0" u="none" strike="noStrike" kern="1200" cap="none" spc="0" normalizeH="0" baseline="0" noProof="0" dirty="0">
              <a:ln>
                <a:solidFill>
                  <a:srgbClr val="FF00FF"/>
                </a:solidFill>
              </a:ln>
              <a:solidFill>
                <a:srgbClr val="00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endParaRPr>
          </a:p>
        </p:txBody>
      </p:sp>
      <p:sp>
        <p:nvSpPr>
          <p:cNvPr id="11" name="Rectangle 10">
            <a:extLst>
              <a:ext uri="{FF2B5EF4-FFF2-40B4-BE49-F238E27FC236}">
                <a16:creationId xmlns:a16="http://schemas.microsoft.com/office/drawing/2014/main" id="{E7AC9311-A5E4-4DEC-BB56-7D8744CE2DF7}"/>
              </a:ext>
            </a:extLst>
          </p:cNvPr>
          <p:cNvSpPr/>
          <p:nvPr/>
        </p:nvSpPr>
        <p:spPr>
          <a:xfrm>
            <a:off x="8228313" y="441068"/>
            <a:ext cx="3590242" cy="6180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We need to recognize this  </a:t>
            </a:r>
            <a:r>
              <a:rPr kumimoji="0" lang="en-CA" sz="2600" b="1" i="0" u="none" strike="noStrike" kern="1200" cap="none" spc="0" normalizeH="0" baseline="0" noProof="0" dirty="0">
                <a:ln w="28575">
                  <a:solidFill>
                    <a:srgbClr val="0000FF"/>
                  </a:solidFill>
                </a:ln>
                <a:solidFill>
                  <a:srgbClr val="FF00FF"/>
                </a:solidFill>
                <a:effectLst>
                  <a:glow rad="127000">
                    <a:srgbClr val="FFFF00"/>
                  </a:glow>
                  <a:outerShdw blurRad="50800" dist="50800" dir="5400000" sx="102000" sy="102000" algn="ctr" rotWithShape="0">
                    <a:srgbClr val="FF9900"/>
                  </a:outerShdw>
                </a:effectLst>
                <a:uLnTx/>
                <a:uFillTx/>
                <a:latin typeface="Snap ITC" panose="04040A07060A02020202" pitchFamily="82" charset="0"/>
                <a:ea typeface="+mn-ea"/>
                <a:cs typeface="+mn-cs"/>
              </a:rPr>
              <a:t>Old Path </a:t>
            </a:r>
            <a:r>
              <a:rPr kumimoji="0" lang="en-CA" sz="2600" b="1" i="0" u="none" strike="noStrike" kern="1200" cap="none" spc="0" normalizeH="0" baseline="0" noProof="0" dirty="0">
                <a:ln>
                  <a:solidFill>
                    <a:srgbClr val="ED7D31">
                      <a:lumMod val="50000"/>
                    </a:srgbClr>
                  </a:solidFill>
                </a:ln>
                <a:solidFill>
                  <a:srgbClr val="CC00CC"/>
                </a:solidFill>
                <a:effectLst/>
                <a:uLnTx/>
                <a:uFillTx/>
                <a:latin typeface="Calibri" panose="020F0502020204030204"/>
                <a:ea typeface="+mn-ea"/>
                <a:cs typeface="+mn-cs"/>
              </a:rPr>
              <a:t>Appointment!</a:t>
            </a:r>
            <a:r>
              <a:rPr kumimoji="0" lang="en-CA" sz="2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 </a:t>
            </a:r>
            <a:br>
              <a:rPr kumimoji="0" lang="en-CA" sz="2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br>
            <a:r>
              <a:rPr kumimoji="0" lang="en-CA" sz="2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What was Abraham’s immediate action? </a:t>
            </a:r>
            <a:br>
              <a:rPr kumimoji="0" lang="en-CA" sz="2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br>
            <a:r>
              <a:rPr kumimoji="0" lang="en-CA" sz="2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They made </a:t>
            </a:r>
            <a:r>
              <a:rPr lang="en-CA" sz="2600" b="1" dirty="0">
                <a:ln>
                  <a:solidFill>
                    <a:srgbClr val="ED7D31">
                      <a:lumMod val="50000"/>
                    </a:srgbClr>
                  </a:solidFill>
                </a:ln>
                <a:solidFill>
                  <a:srgbClr val="ED7D31">
                    <a:lumMod val="50000"/>
                  </a:srgbClr>
                </a:solidFill>
                <a:latin typeface="Calibri" panose="020F0502020204030204"/>
              </a:rPr>
              <a:t>u</a:t>
            </a:r>
            <a:r>
              <a:rPr kumimoji="0" lang="en-CA" sz="2600" b="1" i="0" u="none" strike="noStrike" kern="1200" cap="none" spc="0" normalizeH="0" baseline="0" noProof="0" dirty="0" err="1">
                <a:ln>
                  <a:solidFill>
                    <a:srgbClr val="ED7D31">
                      <a:lumMod val="50000"/>
                    </a:srgbClr>
                  </a:solidFill>
                </a:ln>
                <a:solidFill>
                  <a:srgbClr val="ED7D31">
                    <a:lumMod val="50000"/>
                  </a:srgbClr>
                </a:solidFill>
                <a:effectLst/>
                <a:uLnTx/>
                <a:uFillTx/>
                <a:latin typeface="Calibri" panose="020F0502020204030204"/>
                <a:ea typeface="+mn-ea"/>
                <a:cs typeface="+mn-cs"/>
              </a:rPr>
              <a:t>nleavened</a:t>
            </a:r>
            <a:r>
              <a:rPr kumimoji="0" lang="en-CA" sz="2600" b="1" i="0" u="none" strike="noStrike" kern="1200" cap="none" spc="0" normalizeH="0" baseline="0" noProof="0" dirty="0">
                <a:ln>
                  <a:solidFill>
                    <a:srgbClr val="ED7D31">
                      <a:lumMod val="50000"/>
                    </a:srgbClr>
                  </a:solidFill>
                </a:ln>
                <a:solidFill>
                  <a:srgbClr val="ED7D31">
                    <a:lumMod val="50000"/>
                  </a:srgbClr>
                </a:solidFill>
                <a:effectLst/>
                <a:uLnTx/>
                <a:uFillTx/>
                <a:latin typeface="Calibri" panose="020F0502020204030204"/>
                <a:ea typeface="+mn-ea"/>
                <a:cs typeface="+mn-cs"/>
              </a:rPr>
              <a:t> </a:t>
            </a:r>
            <a:r>
              <a:rPr lang="en-CA" sz="2600" b="1" dirty="0">
                <a:ln>
                  <a:solidFill>
                    <a:srgbClr val="ED7D31">
                      <a:lumMod val="50000"/>
                    </a:srgbClr>
                  </a:solidFill>
                </a:ln>
                <a:solidFill>
                  <a:srgbClr val="ED7D31">
                    <a:lumMod val="50000"/>
                  </a:srgbClr>
                </a:solidFill>
                <a:latin typeface="Calibri" panose="020F0502020204030204"/>
              </a:rPr>
              <a:t>b</a:t>
            </a:r>
            <a:r>
              <a:rPr kumimoji="0" lang="en-CA" sz="2600" b="1" i="0" u="none" strike="noStrike" kern="1200" cap="none" spc="0" normalizeH="0" baseline="0" noProof="0" dirty="0">
                <a:ln>
                  <a:solidFill>
                    <a:srgbClr val="ED7D31">
                      <a:lumMod val="50000"/>
                    </a:srgbClr>
                  </a:solidFill>
                </a:ln>
                <a:solidFill>
                  <a:srgbClr val="ED7D31">
                    <a:lumMod val="50000"/>
                  </a:srgbClr>
                </a:solidFill>
                <a:effectLst/>
                <a:uLnTx/>
                <a:uFillTx/>
                <a:latin typeface="Calibri" panose="020F0502020204030204"/>
                <a:ea typeface="+mn-ea"/>
                <a:cs typeface="+mn-cs"/>
              </a:rPr>
              <a:t>read,</a:t>
            </a:r>
            <a:r>
              <a:rPr kumimoji="0" lang="en-CA" sz="2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 &amp; prepared a young calf. </a:t>
            </a:r>
            <a:br>
              <a:rPr kumimoji="0" lang="en-CA" sz="2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br>
            <a:r>
              <a:rPr kumimoji="0" lang="en-CA" sz="2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 </a:t>
            </a:r>
            <a:r>
              <a:rPr kumimoji="0" lang="en-CA" sz="2600" b="1" i="0" u="none" strike="noStrike" kern="1200" cap="none" spc="0" normalizeH="0" baseline="0" noProof="0" dirty="0">
                <a:ln>
                  <a:solidFill>
                    <a:srgbClr val="ED7D31">
                      <a:lumMod val="50000"/>
                    </a:srgbClr>
                  </a:solidFill>
                </a:ln>
                <a:solidFill>
                  <a:srgbClr val="0000FF"/>
                </a:solidFill>
                <a:effectLst/>
                <a:uLnTx/>
                <a:uFillTx/>
                <a:latin typeface="Calibri" panose="020F0502020204030204"/>
                <a:ea typeface="+mn-ea"/>
                <a:cs typeface="+mn-cs"/>
              </a:rPr>
              <a:t>It was an </a:t>
            </a:r>
            <a:r>
              <a:rPr kumimoji="0" lang="en-CA" sz="2600" b="1" i="0" u="sng" strike="noStrike" kern="1200" cap="none" spc="0" normalizeH="0" baseline="0" noProof="0" dirty="0">
                <a:ln>
                  <a:solidFill>
                    <a:srgbClr val="ED7D31">
                      <a:lumMod val="50000"/>
                    </a:srgbClr>
                  </a:solidFill>
                </a:ln>
                <a:solidFill>
                  <a:srgbClr val="0000FF"/>
                </a:solidFill>
                <a:effectLst/>
                <a:uLnTx/>
                <a:uFillTx/>
                <a:latin typeface="Calibri" panose="020F0502020204030204"/>
                <a:ea typeface="+mn-ea"/>
                <a:cs typeface="+mn-cs"/>
              </a:rPr>
              <a:t>OFFERING</a:t>
            </a:r>
            <a:r>
              <a:rPr kumimoji="0" lang="en-CA" sz="2600" b="1" i="0" u="none" strike="noStrike" kern="1200" cap="none" spc="0" normalizeH="0" baseline="0" noProof="0" dirty="0">
                <a:ln>
                  <a:solidFill>
                    <a:srgbClr val="ED7D31">
                      <a:lumMod val="50000"/>
                    </a:srgbClr>
                  </a:solidFill>
                </a:ln>
                <a:solidFill>
                  <a:srgbClr val="0000FF"/>
                </a:solidFill>
                <a:effectLst/>
                <a:uLnTx/>
                <a:uFillTx/>
                <a:latin typeface="Calibri" panose="020F0502020204030204"/>
                <a:ea typeface="+mn-ea"/>
                <a:cs typeface="+mn-cs"/>
              </a:rPr>
              <a:t>! </a:t>
            </a:r>
            <a:r>
              <a:rPr kumimoji="0" lang="en-CA" sz="2600" b="1" i="0" u="none" strike="noStrike" kern="1200" cap="none" spc="0" normalizeH="0" baseline="0" noProof="0" dirty="0">
                <a:ln>
                  <a:solidFill>
                    <a:srgbClr val="ED7D31">
                      <a:lumMod val="50000"/>
                    </a:srgbClr>
                  </a:solidFill>
                </a:ln>
                <a:solidFill>
                  <a:prstClr val="black"/>
                </a:solidFill>
                <a:effectLst>
                  <a:glow rad="152400">
                    <a:schemeClr val="bg1"/>
                  </a:glow>
                  <a:outerShdw blurRad="50800" dist="50800" dir="5400000" algn="ctr" rotWithShape="0">
                    <a:srgbClr val="00FF00"/>
                  </a:outerShdw>
                </a:effectLst>
                <a:uLnTx/>
                <a:uFillTx/>
                <a:latin typeface="Calibri" panose="020F0502020204030204"/>
                <a:ea typeface="+mn-ea"/>
                <a:cs typeface="+mn-cs"/>
              </a:rPr>
              <a:t>Abraham did </a:t>
            </a:r>
            <a:r>
              <a:rPr kumimoji="0" lang="en-CA" sz="2600" b="1" i="0" u="sng" strike="noStrike" kern="1200" cap="none" spc="0" normalizeH="0" baseline="0" noProof="0" dirty="0">
                <a:ln>
                  <a:solidFill>
                    <a:srgbClr val="ED7D31">
                      <a:lumMod val="50000"/>
                    </a:srgbClr>
                  </a:solidFill>
                </a:ln>
                <a:solidFill>
                  <a:prstClr val="black"/>
                </a:solidFill>
                <a:effectLst>
                  <a:glow rad="152400">
                    <a:schemeClr val="bg1"/>
                  </a:glow>
                  <a:outerShdw blurRad="50800" dist="50800" dir="5400000" algn="ctr" rotWithShape="0">
                    <a:srgbClr val="00FF00"/>
                  </a:outerShdw>
                </a:effectLst>
                <a:uLnTx/>
                <a:uFillTx/>
                <a:latin typeface="Calibri" panose="020F0502020204030204"/>
                <a:ea typeface="+mn-ea"/>
                <a:cs typeface="+mn-cs"/>
              </a:rPr>
              <a:t>not</a:t>
            </a:r>
            <a:r>
              <a:rPr kumimoji="0" lang="en-CA" sz="2600" b="1" i="0" u="none" strike="noStrike" kern="1200" cap="none" spc="0" normalizeH="0" baseline="0" noProof="0" dirty="0">
                <a:ln>
                  <a:solidFill>
                    <a:srgbClr val="ED7D31">
                      <a:lumMod val="50000"/>
                    </a:srgbClr>
                  </a:solidFill>
                </a:ln>
                <a:solidFill>
                  <a:prstClr val="black"/>
                </a:solidFill>
                <a:effectLst>
                  <a:glow rad="152400">
                    <a:schemeClr val="bg1"/>
                  </a:glow>
                  <a:outerShdw blurRad="50800" dist="50800" dir="5400000" algn="ctr" rotWithShape="0">
                    <a:srgbClr val="00FF00"/>
                  </a:outerShdw>
                </a:effectLst>
                <a:uLnTx/>
                <a:uFillTx/>
                <a:latin typeface="Calibri" panose="020F0502020204030204"/>
                <a:ea typeface="+mn-ea"/>
                <a:cs typeface="+mn-cs"/>
              </a:rPr>
              <a:t> p</a:t>
            </a:r>
            <a:r>
              <a:rPr kumimoji="0" lang="en-CA" sz="2600" b="1" i="0" u="sng" strike="noStrike" kern="1200" cap="none" spc="0" normalizeH="0" baseline="0" noProof="0" dirty="0">
                <a:ln>
                  <a:solidFill>
                    <a:srgbClr val="ED7D31">
                      <a:lumMod val="50000"/>
                    </a:srgbClr>
                  </a:solidFill>
                </a:ln>
                <a:solidFill>
                  <a:prstClr val="black"/>
                </a:solidFill>
                <a:effectLst>
                  <a:glow rad="152400">
                    <a:schemeClr val="bg1"/>
                  </a:glow>
                  <a:outerShdw blurRad="50800" dist="50800" dir="5400000" algn="ctr" rotWithShape="0">
                    <a:srgbClr val="00FF00"/>
                  </a:outerShdw>
                </a:effectLst>
                <a:uLnTx/>
                <a:uFillTx/>
                <a:latin typeface="Calibri" panose="020F0502020204030204"/>
                <a:ea typeface="+mn-ea"/>
                <a:cs typeface="+mn-cs"/>
              </a:rPr>
              <a:t>artake</a:t>
            </a:r>
            <a:r>
              <a:rPr kumimoji="0" lang="en-CA" sz="2600" b="1" i="0" u="none" strike="noStrike" kern="1200" cap="none" spc="0" normalizeH="0" baseline="0" noProof="0" dirty="0">
                <a:ln>
                  <a:solidFill>
                    <a:srgbClr val="ED7D31">
                      <a:lumMod val="50000"/>
                    </a:srgbClr>
                  </a:solidFill>
                </a:ln>
                <a:solidFill>
                  <a:prstClr val="black"/>
                </a:solidFill>
                <a:effectLst>
                  <a:glow rad="152400">
                    <a:schemeClr val="bg1"/>
                  </a:glow>
                  <a:outerShdw blurRad="50800" dist="50800" dir="5400000" algn="ctr" rotWithShape="0">
                    <a:srgbClr val="00FF00"/>
                  </a:outerShdw>
                </a:effectLst>
                <a:uLnTx/>
                <a:uFillTx/>
                <a:latin typeface="Calibri" panose="020F0502020204030204"/>
                <a:ea typeface="+mn-ea"/>
                <a:cs typeface="+mn-cs"/>
              </a:rPr>
              <a:t> of this “meal” with the 3 visitors!  </a:t>
            </a:r>
            <a:r>
              <a:rPr kumimoji="0" lang="en-CA" sz="2600" b="1" i="0" u="none" strike="noStrike" kern="1200" cap="none" spc="0" normalizeH="0" baseline="0" noProof="0" dirty="0">
                <a:ln>
                  <a:solidFill>
                    <a:srgbClr val="ED7D31">
                      <a:lumMod val="50000"/>
                    </a:srgbClr>
                  </a:solidFill>
                </a:ln>
                <a:solidFill>
                  <a:srgbClr val="FF0000"/>
                </a:solidFill>
                <a:effectLst>
                  <a:glow rad="152400">
                    <a:schemeClr val="bg1"/>
                  </a:glow>
                  <a:outerShdw blurRad="50800" dist="50800" dir="5400000" algn="ctr" rotWithShape="0">
                    <a:srgbClr val="00FF00"/>
                  </a:outerShdw>
                </a:effectLst>
                <a:uLnTx/>
                <a:uFillTx/>
                <a:latin typeface="Calibri" panose="020F0502020204030204"/>
                <a:ea typeface="+mn-ea"/>
                <a:cs typeface="+mn-cs"/>
              </a:rPr>
              <a:t>Note:</a:t>
            </a:r>
            <a:r>
              <a:rPr kumimoji="0" lang="en-CA" sz="2600" b="1" i="0" u="none" strike="noStrike" kern="1200" cap="none" spc="0" normalizeH="0" baseline="0" noProof="0" dirty="0">
                <a:ln>
                  <a:solidFill>
                    <a:srgbClr val="ED7D31">
                      <a:lumMod val="50000"/>
                    </a:srgbClr>
                  </a:solidFill>
                </a:ln>
                <a:solidFill>
                  <a:prstClr val="black"/>
                </a:solidFill>
                <a:effectLst>
                  <a:glow rad="152400">
                    <a:schemeClr val="bg1"/>
                  </a:glow>
                  <a:outerShdw blurRad="50800" dist="50800" dir="5400000" algn="ctr" rotWithShape="0">
                    <a:srgbClr val="00FF00"/>
                  </a:outerShdw>
                </a:effectLst>
                <a:uLnTx/>
                <a:uFillTx/>
                <a:latin typeface="Calibri" panose="020F0502020204030204"/>
                <a:ea typeface="+mn-ea"/>
                <a:cs typeface="+mn-cs"/>
              </a:rPr>
              <a:t>  Abraham greeted </a:t>
            </a:r>
            <a:r>
              <a:rPr kumimoji="0" lang="en-CA" sz="2600" b="1" i="0" u="sng" strike="noStrike" kern="1200" cap="none" spc="0" normalizeH="0" baseline="0" noProof="0" dirty="0">
                <a:ln>
                  <a:solidFill>
                    <a:srgbClr val="ED7D31">
                      <a:lumMod val="50000"/>
                    </a:srgbClr>
                  </a:solidFill>
                </a:ln>
                <a:solidFill>
                  <a:srgbClr val="FF0000"/>
                </a:solidFill>
                <a:effectLst>
                  <a:glow rad="152400">
                    <a:schemeClr val="bg1"/>
                  </a:glow>
                  <a:outerShdw blurRad="50800" dist="50800" dir="5400000" algn="ctr" rotWithShape="0">
                    <a:srgbClr val="00FF00"/>
                  </a:outerShdw>
                </a:effectLst>
                <a:uLnTx/>
                <a:uFillTx/>
                <a:latin typeface="Calibri" panose="020F0502020204030204"/>
                <a:ea typeface="+mn-ea"/>
                <a:cs typeface="+mn-cs"/>
              </a:rPr>
              <a:t>them</a:t>
            </a:r>
            <a:r>
              <a:rPr kumimoji="0" lang="en-CA" sz="2600" b="1" i="0" u="none" strike="noStrike" kern="1200" cap="none" spc="0" normalizeH="0" baseline="0" noProof="0" dirty="0">
                <a:ln>
                  <a:solidFill>
                    <a:srgbClr val="ED7D31">
                      <a:lumMod val="50000"/>
                    </a:srgbClr>
                  </a:solidFill>
                </a:ln>
                <a:solidFill>
                  <a:prstClr val="black"/>
                </a:solidFill>
                <a:effectLst>
                  <a:glow rad="152400">
                    <a:schemeClr val="bg1"/>
                  </a:glow>
                  <a:outerShdw blurRad="50800" dist="50800" dir="5400000" algn="ctr" rotWithShape="0">
                    <a:srgbClr val="00FF00"/>
                  </a:outerShdw>
                </a:effectLst>
                <a:uLnTx/>
                <a:uFillTx/>
                <a:latin typeface="Calibri" panose="020F0502020204030204"/>
                <a:ea typeface="+mn-ea"/>
                <a:cs typeface="+mn-cs"/>
              </a:rPr>
              <a:t> with the Name </a:t>
            </a:r>
            <a:r>
              <a:rPr kumimoji="0" lang="en-CA" sz="2600" b="1" i="0" u="none" strike="noStrike" kern="1200" cap="none" spc="0" normalizeH="0" baseline="0" noProof="0" dirty="0">
                <a:ln>
                  <a:solidFill>
                    <a:srgbClr val="ED7D31">
                      <a:lumMod val="50000"/>
                    </a:srgbClr>
                  </a:solidFill>
                </a:ln>
                <a:solidFill>
                  <a:srgbClr val="0000FF"/>
                </a:solidFill>
                <a:effectLst>
                  <a:glow rad="152400">
                    <a:schemeClr val="bg1"/>
                  </a:glow>
                  <a:outerShdw blurRad="50800" dist="50800" dir="5400000" algn="ctr" rotWithShape="0">
                    <a:srgbClr val="00FF00"/>
                  </a:outerShdw>
                </a:effectLst>
                <a:uLnTx/>
                <a:uFillTx/>
                <a:latin typeface="Calibri" panose="020F0502020204030204"/>
                <a:ea typeface="+mn-ea"/>
                <a:cs typeface="+mn-cs"/>
              </a:rPr>
              <a:t> Yod Hey Vav Hey!</a:t>
            </a:r>
          </a:p>
        </p:txBody>
      </p:sp>
    </p:spTree>
    <p:extLst>
      <p:ext uri="{BB962C8B-B14F-4D97-AF65-F5344CB8AC3E}">
        <p14:creationId xmlns:p14="http://schemas.microsoft.com/office/powerpoint/2010/main" val="44984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48800" y="652682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73477E5-7208-4920-A7E5-85D486C86622}"/>
              </a:ext>
            </a:extLst>
          </p:cNvPr>
          <p:cNvSpPr/>
          <p:nvPr/>
        </p:nvSpPr>
        <p:spPr>
          <a:xfrm>
            <a:off x="0" y="60771"/>
            <a:ext cx="5144655" cy="54745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What is in – </a:t>
            </a:r>
            <a:r>
              <a:rPr kumimoji="0" lang="en-CA" sz="1600" b="0" i="0" u="none" strike="noStrike" kern="1200" cap="none" spc="0" normalizeH="0" baseline="0" noProof="0" dirty="0">
                <a:ln>
                  <a:noFill/>
                </a:ln>
                <a:solidFill>
                  <a:prstClr val="black"/>
                </a:solidFill>
                <a:effectLst/>
                <a:uLnTx/>
                <a:uFillTx/>
                <a:latin typeface="Calibri" panose="020F0502020204030204"/>
                <a:ea typeface="+mn-ea"/>
                <a:cs typeface="+mn-cs"/>
              </a:rPr>
              <a:t>H436</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2800" b="0" i="0" u="none" strike="noStrike" kern="1200" cap="none" spc="0" normalizeH="0" baseline="0" noProof="0" dirty="0">
                <a:ln w="28575">
                  <a:solidFill>
                    <a:srgbClr val="002060"/>
                  </a:solidFill>
                </a:ln>
                <a:solidFill>
                  <a:srgbClr val="FF00FF"/>
                </a:solidFill>
                <a:effectLst>
                  <a:glow rad="127000">
                    <a:srgbClr val="00FF00"/>
                  </a:glow>
                  <a:outerShdw blurRad="50800" dist="50800" dir="5400000" sx="102000" sy="102000" algn="ctr" rotWithShape="0">
                    <a:srgbClr val="FF9900"/>
                  </a:outerShdw>
                </a:effectLst>
                <a:uLnTx/>
                <a:uFillTx/>
                <a:latin typeface="Snap ITC" panose="04040A07060A02020202" pitchFamily="82" charset="0"/>
                <a:ea typeface="+mn-ea"/>
                <a:cs typeface="+mn-cs"/>
              </a:rPr>
              <a:t>ALNI</a:t>
            </a:r>
            <a:r>
              <a:rPr kumimoji="0" lang="en-CA" sz="2800" b="0" i="0" u="none" strike="noStrike" kern="1200" cap="none" spc="0" normalizeH="0" baseline="0" noProof="0" dirty="0">
                <a:ln>
                  <a:noFill/>
                </a:ln>
                <a:solidFill>
                  <a:prstClr val="black"/>
                </a:solidFill>
                <a:effectLst>
                  <a:glow rad="127000">
                    <a:srgbClr val="00FF00"/>
                  </a:glow>
                  <a:outerShdw blurRad="50800" dist="50800" dir="5400000" algn="ctr" rotWithShape="0">
                    <a:srgbClr val="FF9900"/>
                  </a:outerShdw>
                </a:effectLst>
                <a:uLnTx/>
                <a:uFillTx/>
                <a:latin typeface="Calibri" panose="020F0502020204030204"/>
                <a:ea typeface="+mn-ea"/>
                <a:cs typeface="+mn-cs"/>
              </a:rPr>
              <a:t>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2800" b="1" i="0" u="sng" strike="noStrike" kern="1200" cap="none" spc="0" normalizeH="0" baseline="0" noProof="0" dirty="0">
                <a:ln>
                  <a:noFill/>
                </a:ln>
                <a:solidFill>
                  <a:prstClr val="black"/>
                </a:solidFill>
                <a:effectLst/>
                <a:uLnTx/>
                <a:uFillTx/>
                <a:latin typeface="Calibri" panose="020F0502020204030204"/>
                <a:ea typeface="+mn-ea"/>
                <a:cs typeface="+mn-cs"/>
              </a:rPr>
              <a:t>OAK</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CA" sz="2800" b="1" i="0" u="none" strike="noStrike" kern="1200" cap="none" spc="0" normalizeH="0" baseline="0" noProof="0" dirty="0">
              <a:ln>
                <a:solidFill>
                  <a:srgbClr val="0000FF"/>
                </a:solidFill>
              </a:ln>
              <a:solidFill>
                <a:srgbClr val="0000FF"/>
              </a:solidFill>
              <a:effectLst/>
              <a:uLnTx/>
              <a:uFillTx/>
              <a:latin typeface="Arial Black" panose="020B0A04020102020204" pitchFamily="34" charset="0"/>
              <a:ea typeface="+mn-ea"/>
              <a:cs typeface="+mn-cs"/>
            </a:endParaRPr>
          </a:p>
        </p:txBody>
      </p:sp>
      <p:sp>
        <p:nvSpPr>
          <p:cNvPr id="2" name="Rectangle 1">
            <a:extLst>
              <a:ext uri="{FF2B5EF4-FFF2-40B4-BE49-F238E27FC236}">
                <a16:creationId xmlns:a16="http://schemas.microsoft.com/office/drawing/2014/main" id="{220AD890-6F25-4A4B-8CAE-DF47873A0071}"/>
              </a:ext>
            </a:extLst>
          </p:cNvPr>
          <p:cNvSpPr/>
          <p:nvPr/>
        </p:nvSpPr>
        <p:spPr>
          <a:xfrm>
            <a:off x="220456" y="1307414"/>
            <a:ext cx="2869035" cy="5296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endParaRPr>
          </a:p>
        </p:txBody>
      </p:sp>
      <p:pic>
        <p:nvPicPr>
          <p:cNvPr id="3" name="Picture 2">
            <a:extLst>
              <a:ext uri="{FF2B5EF4-FFF2-40B4-BE49-F238E27FC236}">
                <a16:creationId xmlns:a16="http://schemas.microsoft.com/office/drawing/2014/main" id="{7925BF74-AD58-4BC7-AB7A-2AC210B5B7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4474"/>
          <a:stretch/>
        </p:blipFill>
        <p:spPr>
          <a:xfrm>
            <a:off x="5744736" y="4571999"/>
            <a:ext cx="1046066" cy="2220895"/>
          </a:xfrm>
          <a:prstGeom prst="rect">
            <a:avLst/>
          </a:prstGeom>
          <a:ln>
            <a:solidFill>
              <a:srgbClr val="002060"/>
            </a:solidFill>
          </a:ln>
        </p:spPr>
      </p:pic>
      <p:sp>
        <p:nvSpPr>
          <p:cNvPr id="8" name="Rectangle: Rounded Corners 7">
            <a:extLst>
              <a:ext uri="{FF2B5EF4-FFF2-40B4-BE49-F238E27FC236}">
                <a16:creationId xmlns:a16="http://schemas.microsoft.com/office/drawing/2014/main" id="{DD1DA610-A061-4A91-849E-4B47222607CC}"/>
              </a:ext>
            </a:extLst>
          </p:cNvPr>
          <p:cNvSpPr/>
          <p:nvPr/>
        </p:nvSpPr>
        <p:spPr>
          <a:xfrm>
            <a:off x="5476911" y="3951551"/>
            <a:ext cx="1705837" cy="475985"/>
          </a:xfrm>
          <a:prstGeom prst="roundRect">
            <a:avLst/>
          </a:prstGeom>
          <a:solidFill>
            <a:srgbClr val="00B050"/>
          </a:solidFill>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Gen 18:1</a:t>
            </a:r>
          </a:p>
        </p:txBody>
      </p:sp>
      <p:sp>
        <p:nvSpPr>
          <p:cNvPr id="9" name="Rectangle 8">
            <a:extLst>
              <a:ext uri="{FF2B5EF4-FFF2-40B4-BE49-F238E27FC236}">
                <a16:creationId xmlns:a16="http://schemas.microsoft.com/office/drawing/2014/main" id="{F31E49C7-9360-4CB6-ABC0-34C233CAA091}"/>
              </a:ext>
            </a:extLst>
          </p:cNvPr>
          <p:cNvSpPr/>
          <p:nvPr/>
        </p:nvSpPr>
        <p:spPr>
          <a:xfrm>
            <a:off x="8051201" y="459727"/>
            <a:ext cx="3816365" cy="6144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The Oaks of </a:t>
            </a:r>
            <a:r>
              <a:rPr kumimoji="0" lang="en-CA" sz="2800" b="0" i="0" u="none" strike="noStrike" kern="1200" cap="none" spc="0" normalizeH="0" baseline="0" noProof="0" dirty="0" err="1">
                <a:ln>
                  <a:noFill/>
                </a:ln>
                <a:solidFill>
                  <a:prstClr val="black"/>
                </a:solidFill>
                <a:effectLst/>
                <a:uLnTx/>
                <a:uFillTx/>
                <a:latin typeface="Calibri" panose="020F0502020204030204"/>
                <a:ea typeface="+mn-ea"/>
                <a:cs typeface="+mn-cs"/>
              </a:rPr>
              <a:t>Mamre</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CA" sz="2800" dirty="0">
                <a:solidFill>
                  <a:prstClr val="black"/>
                </a:solidFill>
                <a:latin typeface="Calibri" panose="020F0502020204030204"/>
              </a:rPr>
              <a:t>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2800" dirty="0">
                <a:solidFill>
                  <a:prstClr val="black"/>
                </a:solidFill>
                <a:latin typeface="Calibri" panose="020F0502020204030204"/>
              </a:rPr>
              <a:t>a </a:t>
            </a:r>
            <a:r>
              <a:rPr lang="en-CA" sz="2800" dirty="0">
                <a:solidFill>
                  <a:srgbClr val="C00000"/>
                </a:solidFill>
                <a:latin typeface="Calibri" panose="020F0502020204030204"/>
              </a:rPr>
              <a:t>physical basis;</a:t>
            </a:r>
            <a:br>
              <a:rPr kumimoji="0" lang="en-CA" sz="2800" b="0" i="0" u="none" strike="noStrike" kern="1200" cap="none" spc="0" normalizeH="0" baseline="0" noProof="0" dirty="0">
                <a:ln>
                  <a:noFill/>
                </a:ln>
                <a:solidFill>
                  <a:srgbClr val="C00000"/>
                </a:solidFill>
                <a:effectLst/>
                <a:uLnTx/>
                <a:uFillTx/>
                <a:latin typeface="Calibri" panose="020F0502020204030204"/>
                <a:ea typeface="+mn-ea"/>
                <a:cs typeface="+mn-cs"/>
              </a:rPr>
            </a:b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they </a:t>
            </a:r>
            <a:r>
              <a:rPr kumimoji="0" lang="en-CA" sz="2800" b="1" i="0" u="none" strike="noStrike" kern="1200" cap="none" spc="0" normalizeH="0" baseline="0" noProof="0" dirty="0">
                <a:ln>
                  <a:noFill/>
                </a:ln>
                <a:solidFill>
                  <a:srgbClr val="0000FF"/>
                </a:solidFill>
                <a:effectLst/>
                <a:uLnTx/>
                <a:uFillTx/>
                <a:latin typeface="Calibri" panose="020F0502020204030204"/>
                <a:ea typeface="+mn-ea"/>
                <a:cs typeface="+mn-cs"/>
              </a:rPr>
              <a:t>SUPPLIED</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rest, housing, shade,</a:t>
            </a:r>
            <a:r>
              <a:rPr kumimoji="0" lang="en-CA" sz="2800" b="0" i="0" u="none" strike="noStrike" kern="1200" cap="none" spc="0" normalizeH="0" noProof="0" dirty="0">
                <a:ln>
                  <a:noFill/>
                </a:ln>
                <a:solidFill>
                  <a:prstClr val="black"/>
                </a:solidFill>
                <a:effectLst/>
                <a:uLnTx/>
                <a:uFillTx/>
                <a:latin typeface="Calibri" panose="020F0502020204030204"/>
                <a:ea typeface="+mn-ea"/>
                <a:cs typeface="+mn-cs"/>
              </a:rPr>
              <a:t> protection and </a:t>
            </a:r>
            <a:r>
              <a:rPr lang="en-CA" sz="2800" noProof="0" dirty="0">
                <a:solidFill>
                  <a:prstClr val="black"/>
                </a:solidFill>
                <a:latin typeface="Calibri" panose="020F0502020204030204"/>
              </a:rPr>
              <a:t>re</a:t>
            </a:r>
            <a:r>
              <a:rPr kumimoji="0" lang="en-CA" sz="2800" b="0" i="0" u="none" strike="noStrike" kern="1200" cap="none" spc="0" normalizeH="0" noProof="0" dirty="0">
                <a:ln>
                  <a:noFill/>
                </a:ln>
                <a:solidFill>
                  <a:prstClr val="black"/>
                </a:solidFill>
                <a:effectLst/>
                <a:uLnTx/>
                <a:uFillTx/>
                <a:latin typeface="Calibri" panose="020F0502020204030204"/>
                <a:ea typeface="+mn-ea"/>
                <a:cs typeface="+mn-cs"/>
              </a:rPr>
              <a:t>tained water levels which </a:t>
            </a:r>
            <a:r>
              <a:rPr kumimoji="0" lang="en-CA" sz="2800" b="1" i="0" u="none" strike="noStrike" kern="1200" cap="none" spc="0" normalizeH="0" baseline="0" noProof="0" dirty="0">
                <a:ln>
                  <a:noFill/>
                </a:ln>
                <a:solidFill>
                  <a:srgbClr val="0000FF"/>
                </a:solidFill>
                <a:effectLst/>
                <a:uLnTx/>
                <a:uFillTx/>
                <a:latin typeface="Calibri" panose="020F0502020204030204"/>
                <a:ea typeface="+mn-ea"/>
                <a:cs typeface="+mn-cs"/>
              </a:rPr>
              <a:t>SUSTAINED LIFE ITSELF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for many sizes and shapes of life, </a:t>
            </a:r>
            <a:r>
              <a:rPr lang="en-CA" sz="2800" dirty="0">
                <a:solidFill>
                  <a:schemeClr val="tx1"/>
                </a:solidFill>
              </a:rPr>
              <a:t>founded within the bird and animal kingdom. </a:t>
            </a:r>
            <a:br>
              <a:rPr lang="en-CA" sz="2800" dirty="0">
                <a:solidFill>
                  <a:schemeClr val="tx1"/>
                </a:solidFill>
              </a:rPr>
            </a:br>
            <a:r>
              <a:rPr lang="en-CA" sz="2800" b="1" dirty="0">
                <a:ln>
                  <a:solidFill>
                    <a:srgbClr val="0000FF"/>
                  </a:solidFill>
                </a:ln>
                <a:solidFill>
                  <a:srgbClr val="00FF99"/>
                </a:solidFill>
              </a:rPr>
              <a:t>These </a:t>
            </a:r>
            <a:r>
              <a:rPr lang="en-CA" sz="2800" b="1" u="sng" dirty="0">
                <a:ln>
                  <a:solidFill>
                    <a:srgbClr val="0000FF"/>
                  </a:solidFill>
                </a:ln>
                <a:solidFill>
                  <a:srgbClr val="00FF99"/>
                </a:solidFill>
              </a:rPr>
              <a:t>OAKS</a:t>
            </a:r>
            <a:r>
              <a:rPr lang="en-CA" sz="2800" b="1" dirty="0">
                <a:ln>
                  <a:solidFill>
                    <a:srgbClr val="0000FF"/>
                  </a:solidFill>
                </a:ln>
                <a:solidFill>
                  <a:srgbClr val="00FF99"/>
                </a:solidFill>
              </a:rPr>
              <a:t> supported an </a:t>
            </a:r>
            <a:r>
              <a:rPr lang="en-CA" sz="2800" b="1" u="sng" dirty="0">
                <a:ln>
                  <a:solidFill>
                    <a:srgbClr val="0000FF"/>
                  </a:solidFill>
                </a:ln>
                <a:solidFill>
                  <a:srgbClr val="00FF99"/>
                </a:solidFill>
                <a:effectLst>
                  <a:glow rad="127000">
                    <a:srgbClr val="00B0F0"/>
                  </a:glow>
                </a:effectLst>
              </a:rPr>
              <a:t>eco s</a:t>
            </a:r>
            <a:r>
              <a:rPr lang="en-CA" sz="2800" b="1" dirty="0">
                <a:ln>
                  <a:solidFill>
                    <a:srgbClr val="0000FF"/>
                  </a:solidFill>
                </a:ln>
                <a:solidFill>
                  <a:srgbClr val="00FF99"/>
                </a:solidFill>
                <a:effectLst>
                  <a:glow rad="127000">
                    <a:srgbClr val="00B0F0"/>
                  </a:glow>
                </a:effectLst>
              </a:rPr>
              <a:t>y</a:t>
            </a:r>
            <a:r>
              <a:rPr lang="en-CA" sz="2800" b="1" u="sng" dirty="0">
                <a:ln>
                  <a:solidFill>
                    <a:srgbClr val="0000FF"/>
                  </a:solidFill>
                </a:ln>
                <a:solidFill>
                  <a:srgbClr val="00FF99"/>
                </a:solidFill>
                <a:effectLst>
                  <a:glow rad="127000">
                    <a:srgbClr val="00B0F0"/>
                  </a:glow>
                </a:effectLst>
              </a:rPr>
              <a:t>stem</a:t>
            </a:r>
            <a:r>
              <a:rPr lang="en-CA" sz="2800" b="1" dirty="0">
                <a:ln>
                  <a:solidFill>
                    <a:srgbClr val="0000FF"/>
                  </a:solidFill>
                </a:ln>
                <a:solidFill>
                  <a:srgbClr val="00FF99"/>
                </a:solidFill>
              </a:rPr>
              <a:t> all of their own!</a:t>
            </a:r>
            <a:endParaRPr kumimoji="0" lang="en-CA" sz="2800" b="1" i="0" u="none" strike="noStrike" kern="1200" cap="none" spc="0" normalizeH="0" baseline="0" noProof="0" dirty="0">
              <a:ln>
                <a:solidFill>
                  <a:srgbClr val="0000FF"/>
                </a:solidFill>
              </a:ln>
              <a:solidFill>
                <a:srgbClr val="00FF99"/>
              </a:solidFill>
              <a:effectLst>
                <a:glow rad="127000">
                  <a:srgbClr val="FFFF00"/>
                </a:glow>
              </a:effectLst>
              <a:uLnTx/>
              <a:uFillTx/>
            </a:endParaRPr>
          </a:p>
        </p:txBody>
      </p:sp>
      <p:sp>
        <p:nvSpPr>
          <p:cNvPr id="10" name="Rectangle: Rounded Corners 9">
            <a:extLst>
              <a:ext uri="{FF2B5EF4-FFF2-40B4-BE49-F238E27FC236}">
                <a16:creationId xmlns:a16="http://schemas.microsoft.com/office/drawing/2014/main" id="{C7B828C3-EEB7-4780-BC44-C3BC1822D761}"/>
              </a:ext>
            </a:extLst>
          </p:cNvPr>
          <p:cNvSpPr/>
          <p:nvPr/>
        </p:nvSpPr>
        <p:spPr>
          <a:xfrm>
            <a:off x="4083539" y="1101144"/>
            <a:ext cx="4055132" cy="2631956"/>
          </a:xfrm>
          <a:prstGeom prst="roundRect">
            <a:avLst/>
          </a:prstGeom>
          <a:noFill/>
          <a:ln>
            <a:noFill/>
          </a:ln>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solidFill>
                    <a:srgbClr val="FF00FF"/>
                  </a:solidFill>
                </a:ln>
                <a:solidFill>
                  <a:srgbClr val="00B050"/>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What is so intriguing about </a:t>
            </a:r>
            <a:br>
              <a:rPr kumimoji="0" lang="en-CA" sz="4000" b="0" i="0" u="none" strike="noStrike" kern="1200" cap="none" spc="0" normalizeH="0" baseline="0" noProof="0" dirty="0">
                <a:ln>
                  <a:solidFill>
                    <a:srgbClr val="FF00FF"/>
                  </a:solidFill>
                </a:ln>
                <a:solidFill>
                  <a:srgbClr val="00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br>
            <a:r>
              <a:rPr kumimoji="0" lang="en-CA" sz="4000" b="0" i="0" u="none" strike="noStrike" kern="1200" cap="none" spc="0" normalizeH="0" baseline="0" noProof="0" dirty="0">
                <a:ln>
                  <a:solidFill>
                    <a:srgbClr val="FF00FF"/>
                  </a:solidFill>
                </a:ln>
                <a:solidFill>
                  <a:srgbClr val="00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“the oaks?”</a:t>
            </a:r>
          </a:p>
        </p:txBody>
      </p:sp>
      <p:sp>
        <p:nvSpPr>
          <p:cNvPr id="11" name="Rectangle 10">
            <a:extLst>
              <a:ext uri="{FF2B5EF4-FFF2-40B4-BE49-F238E27FC236}">
                <a16:creationId xmlns:a16="http://schemas.microsoft.com/office/drawing/2014/main" id="{E7AC9311-A5E4-4DEC-BB56-7D8744CE2DF7}"/>
              </a:ext>
            </a:extLst>
          </p:cNvPr>
          <p:cNvSpPr/>
          <p:nvPr/>
        </p:nvSpPr>
        <p:spPr>
          <a:xfrm>
            <a:off x="-86753" y="806427"/>
            <a:ext cx="3590242" cy="2340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(Beit [within the house]),</a:t>
            </a:r>
            <a:br>
              <a:rPr kumimoji="0" lang="en-CA" sz="2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br>
            <a:r>
              <a:rPr kumimoji="0" lang="en-CA" sz="2600" b="1" i="0" u="none" strike="noStrike" kern="1200" cap="none" spc="0" normalizeH="0" baseline="0" noProof="0" dirty="0">
                <a:ln>
                  <a:solidFill>
                    <a:srgbClr val="ED7D31">
                      <a:lumMod val="50000"/>
                    </a:srgbClr>
                  </a:solidFill>
                </a:ln>
                <a:solidFill>
                  <a:srgbClr val="0000FF"/>
                </a:solidFill>
                <a:effectLst/>
                <a:uLnTx/>
                <a:uFillTx/>
                <a:latin typeface="Calibri" panose="020F0502020204030204"/>
                <a:ea typeface="+mn-ea"/>
                <a:cs typeface="+mn-cs"/>
              </a:rPr>
              <a:t>Aleph</a:t>
            </a:r>
            <a:r>
              <a:rPr kumimoji="0" lang="en-CA" sz="2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 – The </a:t>
            </a:r>
            <a:r>
              <a:rPr kumimoji="0" lang="en-CA" sz="2600" b="1" i="0" u="sng" strike="noStrike" kern="1200" cap="none" spc="0" normalizeH="0" baseline="0" noProof="0" dirty="0">
                <a:ln>
                  <a:solidFill>
                    <a:srgbClr val="ED7D31">
                      <a:lumMod val="50000"/>
                    </a:srgbClr>
                  </a:solidFill>
                </a:ln>
                <a:solidFill>
                  <a:srgbClr val="0000FF"/>
                </a:solidFill>
                <a:effectLst/>
                <a:uLnTx/>
                <a:uFillTx/>
                <a:latin typeface="Calibri" panose="020F0502020204030204"/>
                <a:ea typeface="+mn-ea"/>
                <a:cs typeface="+mn-cs"/>
              </a:rPr>
              <a:t>Almi</a:t>
            </a:r>
            <a:r>
              <a:rPr kumimoji="0" lang="en-CA" sz="2600" b="1" i="0" strike="noStrike" kern="1200" cap="none" spc="0" normalizeH="0" baseline="0" noProof="0" dirty="0">
                <a:ln>
                  <a:solidFill>
                    <a:srgbClr val="ED7D31">
                      <a:lumMod val="50000"/>
                    </a:srgbClr>
                  </a:solidFill>
                </a:ln>
                <a:solidFill>
                  <a:srgbClr val="0000FF"/>
                </a:solidFill>
                <a:effectLst/>
                <a:uLnTx/>
                <a:uFillTx/>
                <a:latin typeface="Calibri" panose="020F0502020204030204"/>
                <a:ea typeface="+mn-ea"/>
                <a:cs typeface="+mn-cs"/>
              </a:rPr>
              <a:t>g</a:t>
            </a:r>
            <a:r>
              <a:rPr kumimoji="0" lang="en-CA" sz="2600" b="1" i="0" u="sng" strike="noStrike" kern="1200" cap="none" spc="0" normalizeH="0" baseline="0" noProof="0" dirty="0">
                <a:ln>
                  <a:solidFill>
                    <a:srgbClr val="ED7D31">
                      <a:lumMod val="50000"/>
                    </a:srgbClr>
                  </a:solidFill>
                </a:ln>
                <a:solidFill>
                  <a:srgbClr val="0000FF"/>
                </a:solidFill>
                <a:effectLst/>
                <a:uLnTx/>
                <a:uFillTx/>
                <a:latin typeface="Calibri" panose="020F0502020204030204"/>
                <a:ea typeface="+mn-ea"/>
                <a:cs typeface="+mn-cs"/>
              </a:rPr>
              <a:t>ht</a:t>
            </a:r>
            <a:r>
              <a:rPr kumimoji="0" lang="en-CA" sz="2600" b="1" i="0" strike="noStrike" kern="1200" cap="none" spc="0" normalizeH="0" baseline="0" noProof="0" dirty="0">
                <a:ln>
                  <a:solidFill>
                    <a:srgbClr val="ED7D31">
                      <a:lumMod val="50000"/>
                    </a:srgbClr>
                  </a:solidFill>
                </a:ln>
                <a:solidFill>
                  <a:srgbClr val="0000FF"/>
                </a:solidFill>
                <a:effectLst/>
                <a:uLnTx/>
                <a:uFillTx/>
                <a:latin typeface="Calibri" panose="020F0502020204030204"/>
                <a:ea typeface="+mn-ea"/>
                <a:cs typeface="+mn-cs"/>
              </a:rPr>
              <a:t>y</a:t>
            </a:r>
            <a:r>
              <a:rPr kumimoji="0" lang="en-CA" sz="2600" b="1" i="0" u="sng" strike="noStrike" kern="1200" cap="none" spc="0" normalizeH="0" baseline="0" noProof="0" dirty="0">
                <a:ln>
                  <a:solidFill>
                    <a:srgbClr val="ED7D31">
                      <a:lumMod val="50000"/>
                    </a:srgbClr>
                  </a:solidFill>
                </a:ln>
                <a:solidFill>
                  <a:srgbClr val="0000FF"/>
                </a:solidFill>
                <a:effectLst/>
                <a:uLnTx/>
                <a:uFillTx/>
                <a:latin typeface="Calibri" panose="020F0502020204030204"/>
                <a:ea typeface="+mn-ea"/>
                <a:cs typeface="+mn-cs"/>
              </a:rPr>
              <a:t> Provider</a:t>
            </a:r>
            <a:r>
              <a:rPr kumimoji="0" lang="en-CA" sz="2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 symbolized</a:t>
            </a:r>
            <a:br>
              <a:rPr kumimoji="0" lang="en-CA" sz="2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br>
            <a:r>
              <a:rPr kumimoji="0" lang="en-CA" sz="2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rPr>
              <a:t> by an ox;</a:t>
            </a:r>
            <a:endParaRPr kumimoji="0" lang="en-CA" sz="2600" b="1" i="0" u="none" strike="noStrike" kern="1200" cap="none" spc="0" normalizeH="0" baseline="0" noProof="0" dirty="0">
              <a:ln>
                <a:solidFill>
                  <a:srgbClr val="ED7D31">
                    <a:lumMod val="50000"/>
                  </a:srgbClr>
                </a:solidFill>
              </a:ln>
              <a:solidFill>
                <a:srgbClr val="0000FF"/>
              </a:solidFill>
              <a:effectLst>
                <a:glow rad="127000">
                  <a:srgbClr val="00FF00"/>
                </a:glo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1E36C1D5-6435-421A-84E5-C4AD9F412974}"/>
              </a:ext>
            </a:extLst>
          </p:cNvPr>
          <p:cNvSpPr/>
          <p:nvPr/>
        </p:nvSpPr>
        <p:spPr>
          <a:xfrm>
            <a:off x="5868859" y="4547847"/>
            <a:ext cx="921943" cy="428965"/>
          </a:xfrm>
          <a:prstGeom prst="rect">
            <a:avLst/>
          </a:prstGeom>
          <a:noFill/>
          <a:ln w="762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2" descr="C:\Users\Rae\Desktop\Art on Desktop\white man clip art\yellow-blue smiley faces\Smiley Face  jpeg.png">
            <a:extLst>
              <a:ext uri="{FF2B5EF4-FFF2-40B4-BE49-F238E27FC236}">
                <a16:creationId xmlns:a16="http://schemas.microsoft.com/office/drawing/2014/main" id="{3B158039-BD40-4895-B8A4-4F42F3E8C8C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986801" y="5103056"/>
            <a:ext cx="1186840" cy="16063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DD311A3-6A99-4E68-87DA-4A0894F6EA26}"/>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287799" y="2003087"/>
            <a:ext cx="809625" cy="952500"/>
          </a:xfrm>
          <a:prstGeom prst="snip2DiagRect">
            <a:avLst/>
          </a:prstGeom>
          <a:solidFill>
            <a:srgbClr val="FFFFFF">
              <a:shade val="85000"/>
            </a:srgbClr>
          </a:solidFill>
          <a:ln w="88900" cap="sq">
            <a:solidFill>
              <a:srgbClr val="00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5A1E032E-90B8-4C6F-BE50-645CC8116F90}"/>
              </a:ext>
            </a:extLst>
          </p:cNvPr>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302828" y="3289854"/>
            <a:ext cx="733425" cy="952500"/>
          </a:xfrm>
          <a:prstGeom prst="snip2DiagRect">
            <a:avLst/>
          </a:prstGeom>
          <a:solidFill>
            <a:srgbClr val="FFFFFF">
              <a:shade val="85000"/>
            </a:srgbClr>
          </a:solidFill>
          <a:ln w="28575" cap="sq">
            <a:solidFill>
              <a:srgbClr val="00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5BCCA9BE-3CC1-44CE-8E7B-B02C885A2A8F}"/>
              </a:ext>
            </a:extLst>
          </p:cNvPr>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300739" y="4473256"/>
            <a:ext cx="1238250" cy="952500"/>
          </a:xfrm>
          <a:prstGeom prst="snip2DiagRect">
            <a:avLst/>
          </a:prstGeom>
          <a:solidFill>
            <a:srgbClr val="FFFFFF">
              <a:shade val="85000"/>
            </a:srgbClr>
          </a:solidFill>
          <a:ln w="28575" cap="sq">
            <a:solidFill>
              <a:srgbClr val="00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6269D5BC-C3CE-43B3-83B3-D1085C24B912}"/>
              </a:ext>
            </a:extLst>
          </p:cNvPr>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391206" y="5623588"/>
            <a:ext cx="1133475" cy="952500"/>
          </a:xfrm>
          <a:prstGeom prst="snip2DiagRect">
            <a:avLst/>
          </a:prstGeom>
          <a:solidFill>
            <a:srgbClr val="FFFFFF">
              <a:shade val="85000"/>
            </a:srgbClr>
          </a:solidFill>
          <a:ln w="28575" cap="sq">
            <a:solidFill>
              <a:srgbClr val="00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AE9B276A-14D2-49D8-A6A9-D5B510D05335}"/>
              </a:ext>
            </a:extLst>
          </p:cNvPr>
          <p:cNvSpPr/>
          <p:nvPr/>
        </p:nvSpPr>
        <p:spPr>
          <a:xfrm>
            <a:off x="-4816" y="3276295"/>
            <a:ext cx="3349945" cy="95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600" b="1" dirty="0">
                <a:ln>
                  <a:solidFill>
                    <a:srgbClr val="ED7D31">
                      <a:lumMod val="50000"/>
                    </a:srgbClr>
                  </a:solidFill>
                </a:ln>
                <a:solidFill>
                  <a:srgbClr val="FF0000"/>
                </a:solidFill>
              </a:rPr>
              <a:t>Lamed</a:t>
            </a:r>
            <a:r>
              <a:rPr lang="en-CA" sz="2600" b="1" dirty="0">
                <a:ln>
                  <a:solidFill>
                    <a:srgbClr val="ED7D31">
                      <a:lumMod val="50000"/>
                    </a:srgbClr>
                  </a:solidFill>
                </a:ln>
                <a:solidFill>
                  <a:srgbClr val="00B050"/>
                </a:solidFill>
              </a:rPr>
              <a:t> – the </a:t>
            </a:r>
            <a:r>
              <a:rPr lang="en-CA" sz="2600" b="1" dirty="0">
                <a:ln>
                  <a:solidFill>
                    <a:srgbClr val="ED7D31">
                      <a:lumMod val="50000"/>
                    </a:srgbClr>
                  </a:solidFill>
                </a:ln>
                <a:solidFill>
                  <a:srgbClr val="C00000"/>
                </a:solidFill>
              </a:rPr>
              <a:t>staff</a:t>
            </a:r>
            <a:r>
              <a:rPr lang="en-CA" sz="2600" b="1" dirty="0">
                <a:ln>
                  <a:solidFill>
                    <a:srgbClr val="ED7D31">
                      <a:lumMod val="50000"/>
                    </a:srgbClr>
                  </a:solidFill>
                </a:ln>
                <a:solidFill>
                  <a:srgbClr val="00B050"/>
                </a:solidFill>
              </a:rPr>
              <a:t> that provides leadership;</a:t>
            </a:r>
            <a:endParaRPr lang="en-CA" dirty="0"/>
          </a:p>
        </p:txBody>
      </p:sp>
      <p:sp>
        <p:nvSpPr>
          <p:cNvPr id="17" name="Rectangle 16">
            <a:extLst>
              <a:ext uri="{FF2B5EF4-FFF2-40B4-BE49-F238E27FC236}">
                <a16:creationId xmlns:a16="http://schemas.microsoft.com/office/drawing/2014/main" id="{A7AFF495-A75D-4600-9DCC-39B09B4B7A2C}"/>
              </a:ext>
            </a:extLst>
          </p:cNvPr>
          <p:cNvSpPr/>
          <p:nvPr/>
        </p:nvSpPr>
        <p:spPr>
          <a:xfrm>
            <a:off x="-4816" y="4394297"/>
            <a:ext cx="3349945" cy="1135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600" b="1" dirty="0">
                <a:ln>
                  <a:solidFill>
                    <a:srgbClr val="ED7D31">
                      <a:lumMod val="50000"/>
                    </a:srgbClr>
                  </a:solidFill>
                </a:ln>
                <a:solidFill>
                  <a:srgbClr val="FF00FF"/>
                </a:solidFill>
              </a:rPr>
              <a:t>Nun</a:t>
            </a:r>
            <a:r>
              <a:rPr lang="en-CA" sz="2600" b="1" dirty="0">
                <a:ln>
                  <a:solidFill>
                    <a:srgbClr val="ED7D31">
                      <a:lumMod val="50000"/>
                    </a:srgbClr>
                  </a:solidFill>
                </a:ln>
                <a:solidFill>
                  <a:srgbClr val="00B050"/>
                </a:solidFill>
              </a:rPr>
              <a:t> – </a:t>
            </a:r>
            <a:r>
              <a:rPr lang="en-CA" sz="2600" b="1" dirty="0">
                <a:ln>
                  <a:solidFill>
                    <a:srgbClr val="ED7D31">
                      <a:lumMod val="50000"/>
                    </a:srgbClr>
                  </a:solidFill>
                </a:ln>
                <a:solidFill>
                  <a:srgbClr val="FF00FF"/>
                </a:solidFill>
              </a:rPr>
              <a:t>Life</a:t>
            </a:r>
            <a:r>
              <a:rPr lang="en-CA" sz="2600" b="1" dirty="0">
                <a:ln>
                  <a:solidFill>
                    <a:srgbClr val="ED7D31">
                      <a:lumMod val="50000"/>
                    </a:srgbClr>
                  </a:solidFill>
                </a:ln>
                <a:solidFill>
                  <a:srgbClr val="00B050"/>
                </a:solidFill>
              </a:rPr>
              <a:t> that promulgates of itself;</a:t>
            </a:r>
            <a:br>
              <a:rPr lang="en-CA" sz="2600" b="1" dirty="0">
                <a:ln>
                  <a:solidFill>
                    <a:srgbClr val="ED7D31">
                      <a:lumMod val="50000"/>
                    </a:srgbClr>
                  </a:solidFill>
                </a:ln>
                <a:solidFill>
                  <a:srgbClr val="00B050"/>
                </a:solidFill>
              </a:rPr>
            </a:br>
            <a:endParaRPr lang="en-CA" dirty="0"/>
          </a:p>
        </p:txBody>
      </p:sp>
      <p:sp>
        <p:nvSpPr>
          <p:cNvPr id="19" name="Rectangle 18">
            <a:extLst>
              <a:ext uri="{FF2B5EF4-FFF2-40B4-BE49-F238E27FC236}">
                <a16:creationId xmlns:a16="http://schemas.microsoft.com/office/drawing/2014/main" id="{89B6DD46-2F5D-4D5E-9DA8-64564AB1CDB6}"/>
              </a:ext>
            </a:extLst>
          </p:cNvPr>
          <p:cNvSpPr/>
          <p:nvPr/>
        </p:nvSpPr>
        <p:spPr>
          <a:xfrm>
            <a:off x="-49206" y="5580120"/>
            <a:ext cx="3349945" cy="1135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600" b="1" dirty="0" err="1">
                <a:ln>
                  <a:solidFill>
                    <a:srgbClr val="ED7D31">
                      <a:lumMod val="50000"/>
                    </a:srgbClr>
                  </a:solidFill>
                </a:ln>
                <a:solidFill>
                  <a:srgbClr val="0000FF"/>
                </a:solidFill>
              </a:rPr>
              <a:t>Yod</a:t>
            </a:r>
            <a:r>
              <a:rPr lang="en-CA" sz="2600" b="1" dirty="0">
                <a:ln>
                  <a:solidFill>
                    <a:srgbClr val="ED7D31">
                      <a:lumMod val="50000"/>
                    </a:srgbClr>
                  </a:solidFill>
                </a:ln>
                <a:solidFill>
                  <a:srgbClr val="00B050"/>
                </a:solidFill>
              </a:rPr>
              <a:t> – known as the </a:t>
            </a:r>
            <a:r>
              <a:rPr lang="en-CA" sz="2600" b="1" dirty="0">
                <a:ln>
                  <a:solidFill>
                    <a:srgbClr val="ED7D31">
                      <a:lumMod val="50000"/>
                    </a:srgbClr>
                  </a:solidFill>
                </a:ln>
                <a:solidFill>
                  <a:srgbClr val="0000FF"/>
                </a:solidFill>
                <a:effectLst>
                  <a:glow rad="127000">
                    <a:srgbClr val="00FF00"/>
                  </a:glow>
                </a:effectLst>
              </a:rPr>
              <a:t>hand of Yah!</a:t>
            </a:r>
            <a:endParaRPr lang="en-CA" dirty="0"/>
          </a:p>
        </p:txBody>
      </p:sp>
      <p:pic>
        <p:nvPicPr>
          <p:cNvPr id="20" name="Picture 19">
            <a:extLst>
              <a:ext uri="{FF2B5EF4-FFF2-40B4-BE49-F238E27FC236}">
                <a16:creationId xmlns:a16="http://schemas.microsoft.com/office/drawing/2014/main" id="{7C26FE9B-4526-4124-8A72-2420D338533A}"/>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307606" y="872133"/>
            <a:ext cx="714375" cy="952500"/>
          </a:xfrm>
          <a:prstGeom prst="snip2DiagRect">
            <a:avLst/>
          </a:prstGeom>
          <a:solidFill>
            <a:srgbClr val="FFFFFF">
              <a:shade val="85000"/>
            </a:srgbClr>
          </a:solidFill>
          <a:ln w="88900" cap="sq">
            <a:solidFill>
              <a:srgbClr val="FF5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2203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75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1250"/>
                                        <p:tgtEl>
                                          <p:spTgt spid="9"/>
                                        </p:tgtEl>
                                      </p:cBhvr>
                                    </p:animEffect>
                                  </p:childTnLst>
                                </p:cTn>
                              </p:par>
                            </p:childTnLst>
                          </p:cTn>
                        </p:par>
                        <p:par>
                          <p:cTn id="8" fill="hold">
                            <p:stCondLst>
                              <p:cond delay="3000"/>
                            </p:stCondLst>
                            <p:childTnLst>
                              <p:par>
                                <p:cTn id="9" presetID="6" presetClass="entr" presetSubtype="16" fill="hold" nodeType="afterEffect">
                                  <p:stCondLst>
                                    <p:cond delay="500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125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14"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par>
                                <p:cTn id="25" presetID="47"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1000"/>
                            </p:stCondLst>
                            <p:childTnLst>
                              <p:par>
                                <p:cTn id="64" presetID="42"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7" grpId="0"/>
      <p:bldP spid="17"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48800"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925BF74-AD58-4BC7-AB7A-2AC210B5B7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0292" y="4571999"/>
            <a:ext cx="2944536" cy="2220895"/>
          </a:xfrm>
          <a:prstGeom prst="rect">
            <a:avLst/>
          </a:prstGeom>
          <a:ln>
            <a:solidFill>
              <a:srgbClr val="002060"/>
            </a:solidFill>
          </a:ln>
        </p:spPr>
      </p:pic>
      <p:sp>
        <p:nvSpPr>
          <p:cNvPr id="8" name="Rectangle: Rounded Corners 7">
            <a:extLst>
              <a:ext uri="{FF2B5EF4-FFF2-40B4-BE49-F238E27FC236}">
                <a16:creationId xmlns:a16="http://schemas.microsoft.com/office/drawing/2014/main" id="{DD1DA610-A061-4A91-849E-4B47222607CC}"/>
              </a:ext>
            </a:extLst>
          </p:cNvPr>
          <p:cNvSpPr/>
          <p:nvPr/>
        </p:nvSpPr>
        <p:spPr>
          <a:xfrm>
            <a:off x="467565" y="6249797"/>
            <a:ext cx="1705837" cy="475985"/>
          </a:xfrm>
          <a:prstGeom prst="roundRect">
            <a:avLst/>
          </a:prstGeom>
          <a:solidFill>
            <a:srgbClr val="00B050"/>
          </a:solidFill>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Gen 18:1</a:t>
            </a:r>
          </a:p>
        </p:txBody>
      </p:sp>
      <p:sp>
        <p:nvSpPr>
          <p:cNvPr id="9" name="Rectangle 8">
            <a:extLst>
              <a:ext uri="{FF2B5EF4-FFF2-40B4-BE49-F238E27FC236}">
                <a16:creationId xmlns:a16="http://schemas.microsoft.com/office/drawing/2014/main" id="{F31E49C7-9360-4CB6-ABC0-34C233CAA091}"/>
              </a:ext>
            </a:extLst>
          </p:cNvPr>
          <p:cNvSpPr/>
          <p:nvPr/>
        </p:nvSpPr>
        <p:spPr>
          <a:xfrm>
            <a:off x="1270049" y="1077465"/>
            <a:ext cx="4927551" cy="459897"/>
          </a:xfrm>
          <a:prstGeom prst="rect">
            <a:avLst/>
          </a:prstGeom>
          <a:solidFill>
            <a:schemeClr val="accent6">
              <a:lumMod val="60000"/>
              <a:lumOff val="40000"/>
              <a:alpha val="3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en-CA" sz="2800" b="1" dirty="0">
                <a:solidFill>
                  <a:srgbClr val="002060"/>
                </a:solidFill>
              </a:rPr>
              <a:t>House</a:t>
            </a:r>
            <a:r>
              <a:rPr lang="en-CA" sz="2800" dirty="0">
                <a:solidFill>
                  <a:schemeClr val="tx1"/>
                </a:solidFill>
              </a:rPr>
              <a:t> – (</a:t>
            </a:r>
            <a:r>
              <a:rPr lang="en-CA" sz="2800" b="1" dirty="0">
                <a:ln>
                  <a:solidFill>
                    <a:sysClr val="windowText" lastClr="000000"/>
                  </a:solidFill>
                </a:ln>
                <a:solidFill>
                  <a:srgbClr val="C7A1E3"/>
                </a:solidFill>
              </a:rPr>
              <a:t>within</a:t>
            </a:r>
            <a:r>
              <a:rPr lang="en-CA" sz="2800" dirty="0">
                <a:solidFill>
                  <a:schemeClr val="tx1"/>
                </a:solidFill>
              </a:rPr>
              <a:t>)</a:t>
            </a:r>
            <a:r>
              <a:rPr kumimoji="0" lang="en-CA" sz="2800" b="1" i="0" u="none" strike="noStrike" kern="1200" cap="none" spc="0" normalizeH="0" baseline="0" noProof="0" dirty="0">
                <a:ln>
                  <a:noFill/>
                </a:ln>
                <a:solidFill>
                  <a:srgbClr val="0000FF"/>
                </a:solidFill>
                <a:effectLst>
                  <a:glow rad="127000">
                    <a:srgbClr val="FFFF00"/>
                  </a:glow>
                </a:effectLst>
                <a:uLnTx/>
                <a:uFillTx/>
                <a:latin typeface="Calibri" panose="020F0502020204030204"/>
                <a:ea typeface="+mn-ea"/>
                <a:cs typeface="+mn-cs"/>
              </a:rPr>
              <a:t> THE KINGDOM </a:t>
            </a:r>
            <a:endParaRPr kumimoji="0" lang="en-CA" sz="2800" b="1" i="0" u="none" strike="noStrike" kern="1200" cap="none" spc="0" normalizeH="0" baseline="0" noProof="0" dirty="0">
              <a:ln>
                <a:solidFill>
                  <a:srgbClr val="ED7D31">
                    <a:lumMod val="50000"/>
                  </a:srgbClr>
                </a:solidFill>
              </a:ln>
              <a:solidFill>
                <a:srgbClr val="0000FF"/>
              </a:solidFill>
              <a:effectLst>
                <a:glow rad="127000">
                  <a:srgbClr val="FFFF00"/>
                </a:glow>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C7B828C3-EEB7-4780-BC44-C3BC1822D761}"/>
              </a:ext>
            </a:extLst>
          </p:cNvPr>
          <p:cNvSpPr/>
          <p:nvPr/>
        </p:nvSpPr>
        <p:spPr>
          <a:xfrm>
            <a:off x="352410" y="-101837"/>
            <a:ext cx="11487180" cy="711735"/>
          </a:xfrm>
          <a:prstGeom prst="roundRect">
            <a:avLst/>
          </a:prstGeom>
          <a:noFill/>
          <a:ln>
            <a:noFill/>
          </a:ln>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0" normalizeH="0" baseline="0" noProof="0" dirty="0">
                <a:ln>
                  <a:solidFill>
                    <a:srgbClr val="FF00FF"/>
                  </a:solidFill>
                </a:ln>
                <a:solidFill>
                  <a:srgbClr val="00B050"/>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Is there a </a:t>
            </a:r>
            <a:r>
              <a:rPr kumimoji="0" lang="en-CA" sz="3200" b="0" i="0" u="none" strike="noStrike" kern="1200" cap="none" spc="0" normalizeH="0" baseline="0" noProof="0" dirty="0">
                <a:ln>
                  <a:solidFill>
                    <a:srgbClr val="FF00FF"/>
                  </a:solidFill>
                </a:ln>
                <a:solidFill>
                  <a:srgbClr val="00CC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SPIRITUAL</a:t>
            </a:r>
            <a:r>
              <a:rPr kumimoji="0" lang="en-CA" sz="3200" b="0" i="0" u="none" strike="noStrike" kern="1200" cap="none" spc="0" normalizeH="0" baseline="0" noProof="0" dirty="0">
                <a:ln>
                  <a:solidFill>
                    <a:srgbClr val="FF00FF"/>
                  </a:solidFill>
                </a:ln>
                <a:solidFill>
                  <a:srgbClr val="00B050"/>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 aspect to</a:t>
            </a:r>
            <a:r>
              <a:rPr kumimoji="0" lang="en-CA" sz="3200" b="0" i="0" u="none" strike="noStrike" kern="1200" cap="none" spc="0" normalizeH="0" noProof="0" dirty="0">
                <a:ln>
                  <a:solidFill>
                    <a:srgbClr val="FF00FF"/>
                  </a:solidFill>
                </a:ln>
                <a:solidFill>
                  <a:srgbClr val="00B050"/>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 -</a:t>
            </a:r>
            <a:r>
              <a:rPr lang="en-CA" sz="3200" dirty="0">
                <a:ln>
                  <a:solidFill>
                    <a:srgbClr val="FF00FF"/>
                  </a:solidFill>
                </a:ln>
                <a:solidFill>
                  <a:srgbClr val="0000FF"/>
                </a:solidFill>
                <a:effectLst>
                  <a:glow rad="177800">
                    <a:srgbClr val="FFFF00"/>
                  </a:glow>
                  <a:outerShdw blurRad="50800" dist="50800" dir="5400000" algn="ctr" rotWithShape="0">
                    <a:srgbClr val="CC00CC"/>
                  </a:outerShdw>
                </a:effectLst>
                <a:latin typeface="Snap ITC" panose="04040A07060A02020202" pitchFamily="82" charset="0"/>
              </a:rPr>
              <a:t> </a:t>
            </a:r>
            <a:r>
              <a:rPr kumimoji="0" lang="en-CA" sz="3200" b="0" i="0" u="none" strike="noStrike" kern="1200" cap="none" spc="0" normalizeH="0" baseline="0" noProof="0" dirty="0">
                <a:ln>
                  <a:solidFill>
                    <a:srgbClr val="FF00FF"/>
                  </a:solidFill>
                </a:ln>
                <a:solidFill>
                  <a:srgbClr val="00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“the oaks?”</a:t>
            </a:r>
          </a:p>
        </p:txBody>
      </p:sp>
      <p:sp>
        <p:nvSpPr>
          <p:cNvPr id="6" name="Rectangle 5">
            <a:extLst>
              <a:ext uri="{FF2B5EF4-FFF2-40B4-BE49-F238E27FC236}">
                <a16:creationId xmlns:a16="http://schemas.microsoft.com/office/drawing/2014/main" id="{1E36C1D5-6435-421A-84E5-C4AD9F412974}"/>
              </a:ext>
            </a:extLst>
          </p:cNvPr>
          <p:cNvSpPr/>
          <p:nvPr/>
        </p:nvSpPr>
        <p:spPr>
          <a:xfrm>
            <a:off x="2252885" y="4521656"/>
            <a:ext cx="921943" cy="448277"/>
          </a:xfrm>
          <a:prstGeom prst="rect">
            <a:avLst/>
          </a:prstGeom>
          <a:noFill/>
          <a:ln w="762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472CF1D-DD51-4C4C-BA91-ABF15902E872}"/>
              </a:ext>
            </a:extLst>
          </p:cNvPr>
          <p:cNvSpPr/>
          <p:nvPr/>
        </p:nvSpPr>
        <p:spPr>
          <a:xfrm>
            <a:off x="772160" y="1024626"/>
            <a:ext cx="477520" cy="568719"/>
          </a:xfrm>
          <a:prstGeom prst="rect">
            <a:avLst/>
          </a:prstGeom>
          <a:solidFill>
            <a:schemeClr val="accent2"/>
          </a:solidFill>
          <a:scene3d>
            <a:camera prst="orthographicFront"/>
            <a:lightRig rig="freezing" dir="t"/>
          </a:scene3d>
          <a:sp3d contourW="50800">
            <a:bevelT prst="angle"/>
            <a:contourClr>
              <a:srgbClr val="7030A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7A1E3"/>
                </a:solidFill>
                <a:latin typeface="Times New Roman" panose="02020603050405020304" pitchFamily="18" charset="0"/>
                <a:ea typeface="Calibri" panose="020F0502020204030204" pitchFamily="34" charset="0"/>
                <a:cs typeface="Times New Roman" panose="02020603050405020304" pitchFamily="18" charset="0"/>
              </a:rPr>
              <a:t>ב</a:t>
            </a:r>
            <a:endParaRPr lang="en-CA" sz="3600" b="1" dirty="0">
              <a:solidFill>
                <a:srgbClr val="C7A1E3"/>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0FE8619-8DEF-4DCE-9A4D-BA907D6CE686}"/>
              </a:ext>
            </a:extLst>
          </p:cNvPr>
          <p:cNvSpPr/>
          <p:nvPr/>
        </p:nvSpPr>
        <p:spPr>
          <a:xfrm>
            <a:off x="772160" y="1722142"/>
            <a:ext cx="477520" cy="568719"/>
          </a:xfrm>
          <a:prstGeom prst="rect">
            <a:avLst/>
          </a:prstGeom>
          <a:solidFill>
            <a:schemeClr val="accent2"/>
          </a:solidFill>
          <a:scene3d>
            <a:camera prst="orthographicFront"/>
            <a:lightRig rig="freezing" dir="t"/>
          </a:scene3d>
          <a:sp3d contourW="50800">
            <a:bevelT prst="angle"/>
            <a:contourClr>
              <a:srgbClr val="7030A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א</a:t>
            </a:r>
            <a:endParaRPr lang="en-CA" sz="3600" b="1" dirty="0">
              <a:solidFill>
                <a:srgbClr val="FFFF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7C7F725B-BA0E-4561-9B59-DBF4B12813ED}"/>
              </a:ext>
            </a:extLst>
          </p:cNvPr>
          <p:cNvSpPr/>
          <p:nvPr/>
        </p:nvSpPr>
        <p:spPr>
          <a:xfrm>
            <a:off x="1270048" y="1778067"/>
            <a:ext cx="10569542" cy="459897"/>
          </a:xfrm>
          <a:prstGeom prst="rect">
            <a:avLst/>
          </a:prstGeom>
          <a:solidFill>
            <a:schemeClr val="accent6">
              <a:lumMod val="60000"/>
              <a:lumOff val="40000"/>
              <a:alpha val="3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00FF"/>
                </a:solidFill>
                <a:effectLst>
                  <a:glow rad="127000">
                    <a:srgbClr val="FFFF00"/>
                  </a:glow>
                </a:effectLst>
                <a:uLnTx/>
                <a:uFillTx/>
                <a:latin typeface="Calibri" panose="020F0502020204030204"/>
                <a:ea typeface="+mn-ea"/>
                <a:cs typeface="+mn-cs"/>
              </a:rPr>
              <a:t> Aleph </a:t>
            </a:r>
            <a:r>
              <a:rPr lang="en-CA" sz="2800" dirty="0">
                <a:solidFill>
                  <a:schemeClr val="tx1"/>
                </a:solidFill>
              </a:rPr>
              <a:t>–  strength,  power, authority, provider, </a:t>
            </a:r>
            <a:r>
              <a:rPr lang="en-CA" sz="2800" b="1" dirty="0">
                <a:solidFill>
                  <a:schemeClr val="tx1"/>
                </a:solidFill>
              </a:rPr>
              <a:t>BEGINNING</a:t>
            </a:r>
            <a:r>
              <a:rPr lang="en-CA" sz="2800" dirty="0">
                <a:solidFill>
                  <a:schemeClr val="tx1"/>
                </a:solidFill>
              </a:rPr>
              <a:t> - </a:t>
            </a:r>
            <a:r>
              <a:rPr kumimoji="0" lang="en-CA" sz="2800" b="1" i="0" u="none" strike="noStrike" kern="1200" cap="none" spc="0" normalizeH="0" baseline="0" noProof="0" dirty="0">
                <a:ln>
                  <a:noFill/>
                </a:ln>
                <a:solidFill>
                  <a:srgbClr val="0000FF"/>
                </a:solidFill>
                <a:effectLst>
                  <a:glow rad="127000">
                    <a:srgbClr val="FFFF00"/>
                  </a:glow>
                </a:effectLst>
                <a:uLnTx/>
                <a:uFillTx/>
                <a:latin typeface="Calibri" panose="020F0502020204030204"/>
                <a:ea typeface="+mn-ea"/>
                <a:cs typeface="+mn-cs"/>
              </a:rPr>
              <a:t>YAHUAH </a:t>
            </a:r>
            <a:endParaRPr kumimoji="0" lang="en-CA" sz="2800" b="1" i="0" u="none" strike="noStrike" kern="1200" cap="none" spc="0" normalizeH="0" baseline="0" noProof="0" dirty="0">
              <a:ln>
                <a:solidFill>
                  <a:srgbClr val="ED7D31">
                    <a:lumMod val="50000"/>
                  </a:srgbClr>
                </a:solidFill>
              </a:ln>
              <a:solidFill>
                <a:srgbClr val="0000FF"/>
              </a:solidFill>
              <a:effectLst>
                <a:glow rad="127000">
                  <a:srgbClr val="FFFF00"/>
                </a:glow>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4FD5BD1-901D-4709-8339-48C38EF65175}"/>
              </a:ext>
            </a:extLst>
          </p:cNvPr>
          <p:cNvSpPr/>
          <p:nvPr/>
        </p:nvSpPr>
        <p:spPr>
          <a:xfrm>
            <a:off x="772160" y="2419658"/>
            <a:ext cx="477520" cy="568719"/>
          </a:xfrm>
          <a:prstGeom prst="rect">
            <a:avLst/>
          </a:prstGeom>
          <a:solidFill>
            <a:schemeClr val="accent2"/>
          </a:solidFill>
          <a:scene3d>
            <a:camera prst="orthographicFront"/>
            <a:lightRig rig="freezing" dir="t"/>
          </a:scene3d>
          <a:sp3d contourW="50800">
            <a:bevelT prst="angle"/>
            <a:contourClr>
              <a:srgbClr val="7030A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ל</a:t>
            </a:r>
            <a:endParaRPr lang="en-CA" sz="3600" b="1" dirty="0">
              <a:solidFill>
                <a:srgbClr val="FFFF0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F5279E15-4D47-4013-94EB-9FAEF61DB338}"/>
              </a:ext>
            </a:extLst>
          </p:cNvPr>
          <p:cNvSpPr/>
          <p:nvPr/>
        </p:nvSpPr>
        <p:spPr>
          <a:xfrm>
            <a:off x="1279259" y="2459599"/>
            <a:ext cx="7703025" cy="459897"/>
          </a:xfrm>
          <a:prstGeom prst="rect">
            <a:avLst/>
          </a:prstGeom>
          <a:solidFill>
            <a:schemeClr val="accent6">
              <a:lumMod val="60000"/>
              <a:lumOff val="40000"/>
              <a:alpha val="3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00FF"/>
                </a:solidFill>
                <a:effectLst>
                  <a:glow rad="127000">
                    <a:srgbClr val="FFFF00"/>
                  </a:glow>
                </a:effectLst>
                <a:uLnTx/>
                <a:uFillTx/>
                <a:latin typeface="Calibri" panose="020F0502020204030204"/>
                <a:ea typeface="+mn-ea"/>
                <a:cs typeface="+mn-cs"/>
              </a:rPr>
              <a:t> Staff </a:t>
            </a:r>
            <a:r>
              <a:rPr lang="en-CA" sz="2800" dirty="0">
                <a:solidFill>
                  <a:schemeClr val="tx1"/>
                </a:solidFill>
              </a:rPr>
              <a:t>–  leadership, goad, guide, direction provider </a:t>
            </a:r>
            <a:r>
              <a:rPr kumimoji="0" lang="en-CA" sz="2800" b="1" i="0" u="none" strike="noStrike" kern="1200" cap="none" spc="0" normalizeH="0" baseline="0" noProof="0" dirty="0">
                <a:ln>
                  <a:noFill/>
                </a:ln>
                <a:solidFill>
                  <a:srgbClr val="0000FF"/>
                </a:solidFill>
                <a:effectLst>
                  <a:glow rad="127000">
                    <a:srgbClr val="FFFF00"/>
                  </a:glow>
                </a:effectLst>
                <a:uLnTx/>
                <a:uFillTx/>
                <a:latin typeface="Calibri" panose="020F0502020204030204"/>
                <a:ea typeface="+mn-ea"/>
                <a:cs typeface="+mn-cs"/>
              </a:rPr>
              <a:t> </a:t>
            </a:r>
            <a:endParaRPr kumimoji="0" lang="en-CA" sz="2800" b="1" i="0" u="none" strike="noStrike" kern="1200" cap="none" spc="0" normalizeH="0" baseline="0" noProof="0" dirty="0">
              <a:ln>
                <a:solidFill>
                  <a:srgbClr val="ED7D31">
                    <a:lumMod val="50000"/>
                  </a:srgbClr>
                </a:solidFill>
              </a:ln>
              <a:solidFill>
                <a:srgbClr val="0000FF"/>
              </a:solidFill>
              <a:effectLst>
                <a:glow rad="127000">
                  <a:srgbClr val="FFFF00"/>
                </a:glow>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2F2EC8E-BCA3-4569-9053-8E8E5D505026}"/>
              </a:ext>
            </a:extLst>
          </p:cNvPr>
          <p:cNvSpPr/>
          <p:nvPr/>
        </p:nvSpPr>
        <p:spPr>
          <a:xfrm>
            <a:off x="792528" y="3117174"/>
            <a:ext cx="477520" cy="568719"/>
          </a:xfrm>
          <a:prstGeom prst="rect">
            <a:avLst/>
          </a:prstGeom>
          <a:solidFill>
            <a:schemeClr val="accent2"/>
          </a:solidFill>
          <a:scene3d>
            <a:camera prst="orthographicFront"/>
            <a:lightRig rig="freezing" dir="t"/>
          </a:scene3d>
          <a:sp3d contourW="50800">
            <a:bevelT prst="angle"/>
            <a:contourClr>
              <a:srgbClr val="7030A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נ</a:t>
            </a:r>
            <a:endParaRPr lang="en-CA" sz="3600" b="1" dirty="0">
              <a:solidFill>
                <a:srgbClr val="FFFF0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164936EC-E00F-44C8-A4F1-7106FFE05CA5}"/>
              </a:ext>
            </a:extLst>
          </p:cNvPr>
          <p:cNvSpPr/>
          <p:nvPr/>
        </p:nvSpPr>
        <p:spPr>
          <a:xfrm>
            <a:off x="1291784" y="3176188"/>
            <a:ext cx="7834461" cy="459897"/>
          </a:xfrm>
          <a:prstGeom prst="rect">
            <a:avLst/>
          </a:prstGeom>
          <a:solidFill>
            <a:schemeClr val="accent6">
              <a:lumMod val="60000"/>
              <a:lumOff val="40000"/>
              <a:alpha val="3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00FF"/>
                </a:solidFill>
                <a:effectLst>
                  <a:glow rad="127000">
                    <a:srgbClr val="FFFF00"/>
                  </a:glow>
                </a:effectLst>
                <a:uLnTx/>
                <a:uFillTx/>
                <a:latin typeface="Calibri" panose="020F0502020204030204"/>
                <a:ea typeface="+mn-ea"/>
                <a:cs typeface="+mn-cs"/>
              </a:rPr>
              <a:t> Nun </a:t>
            </a:r>
            <a:r>
              <a:rPr lang="en-CA" sz="2800" dirty="0">
                <a:solidFill>
                  <a:schemeClr val="tx1"/>
                </a:solidFill>
              </a:rPr>
              <a:t>– life (</a:t>
            </a:r>
            <a:r>
              <a:rPr lang="en-CA" sz="2800" dirty="0" err="1">
                <a:ln>
                  <a:solidFill>
                    <a:srgbClr val="0000FF"/>
                  </a:solidFill>
                </a:ln>
                <a:solidFill>
                  <a:srgbClr val="00FF99"/>
                </a:solidFill>
                <a:latin typeface="Ravie" panose="04040805050809020602" pitchFamily="82" charset="0"/>
              </a:rPr>
              <a:t>Mayim</a:t>
            </a:r>
            <a:r>
              <a:rPr lang="en-CA" sz="2800" dirty="0">
                <a:ln>
                  <a:solidFill>
                    <a:srgbClr val="0000FF"/>
                  </a:solidFill>
                </a:ln>
                <a:solidFill>
                  <a:srgbClr val="00FF99"/>
                </a:solidFill>
                <a:latin typeface="Ravie" panose="04040805050809020602" pitchFamily="82" charset="0"/>
              </a:rPr>
              <a:t> Chayim</a:t>
            </a:r>
            <a:r>
              <a:rPr lang="en-CA" sz="2800" dirty="0">
                <a:solidFill>
                  <a:schemeClr val="tx1"/>
                </a:solidFill>
              </a:rPr>
              <a:t>) springing forth </a:t>
            </a:r>
            <a:endParaRPr kumimoji="0" lang="en-CA" sz="2800" b="1" i="0" u="none" strike="noStrike" kern="1200" cap="none" spc="0" normalizeH="0" baseline="0" noProof="0" dirty="0">
              <a:ln>
                <a:solidFill>
                  <a:srgbClr val="ED7D31">
                    <a:lumMod val="50000"/>
                  </a:srgbClr>
                </a:solidFill>
              </a:ln>
              <a:solidFill>
                <a:srgbClr val="0000FF"/>
              </a:solidFill>
              <a:effectLst>
                <a:glow rad="127000">
                  <a:srgbClr val="FFFF00"/>
                </a:glow>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B0D4C65-1423-4DE2-B782-0127410AAB06}"/>
              </a:ext>
            </a:extLst>
          </p:cNvPr>
          <p:cNvSpPr/>
          <p:nvPr/>
        </p:nvSpPr>
        <p:spPr>
          <a:xfrm>
            <a:off x="801739" y="3814690"/>
            <a:ext cx="477520" cy="568719"/>
          </a:xfrm>
          <a:prstGeom prst="rect">
            <a:avLst/>
          </a:prstGeom>
          <a:solidFill>
            <a:schemeClr val="accent2"/>
          </a:solidFill>
          <a:scene3d>
            <a:camera prst="orthographicFront"/>
            <a:lightRig rig="freezing" dir="t"/>
          </a:scene3d>
          <a:sp3d contourW="50800">
            <a:bevelT prst="angle"/>
            <a:contourClr>
              <a:srgbClr val="7030A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י</a:t>
            </a:r>
            <a:endParaRPr lang="en-CA" sz="3600" b="1" dirty="0">
              <a:solidFill>
                <a:srgbClr val="FFFF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26E7B153-10F3-4B75-B78E-AAB0B4457C8F}"/>
              </a:ext>
            </a:extLst>
          </p:cNvPr>
          <p:cNvSpPr/>
          <p:nvPr/>
        </p:nvSpPr>
        <p:spPr>
          <a:xfrm>
            <a:off x="1279259" y="3877524"/>
            <a:ext cx="2944536" cy="459897"/>
          </a:xfrm>
          <a:prstGeom prst="rect">
            <a:avLst/>
          </a:prstGeom>
          <a:solidFill>
            <a:schemeClr val="accent6">
              <a:lumMod val="60000"/>
              <a:lumOff val="40000"/>
              <a:alpha val="3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err="1">
                <a:ln>
                  <a:noFill/>
                </a:ln>
                <a:solidFill>
                  <a:srgbClr val="0000FF"/>
                </a:solidFill>
                <a:effectLst>
                  <a:glow rad="127000">
                    <a:srgbClr val="FFFF00"/>
                  </a:glow>
                </a:effectLst>
                <a:uLnTx/>
                <a:uFillTx/>
                <a:latin typeface="Calibri" panose="020F0502020204030204"/>
                <a:ea typeface="+mn-ea"/>
                <a:cs typeface="+mn-cs"/>
              </a:rPr>
              <a:t>Yod</a:t>
            </a:r>
            <a:r>
              <a:rPr kumimoji="0" lang="en-CA" sz="2800" b="1" i="0" u="none" strike="noStrike" kern="1200" cap="none" spc="0" normalizeH="0" baseline="0" noProof="0" dirty="0">
                <a:ln>
                  <a:noFill/>
                </a:ln>
                <a:solidFill>
                  <a:srgbClr val="0000FF"/>
                </a:solidFill>
                <a:effectLst>
                  <a:glow rad="127000">
                    <a:srgbClr val="FFFF00"/>
                  </a:glow>
                </a:effectLst>
                <a:uLnTx/>
                <a:uFillTx/>
                <a:latin typeface="Calibri" panose="020F0502020204030204"/>
                <a:ea typeface="+mn-ea"/>
                <a:cs typeface="+mn-cs"/>
              </a:rPr>
              <a:t> </a:t>
            </a:r>
            <a:r>
              <a:rPr lang="en-CA" sz="2800" dirty="0">
                <a:solidFill>
                  <a:schemeClr val="tx1"/>
                </a:solidFill>
              </a:rPr>
              <a:t>–  hand of </a:t>
            </a:r>
            <a:r>
              <a:rPr lang="en-CA" sz="2800" dirty="0">
                <a:solidFill>
                  <a:srgbClr val="0000FF"/>
                </a:solidFill>
              </a:rPr>
              <a:t>Yah</a:t>
            </a:r>
            <a:endParaRPr kumimoji="0" lang="en-CA" sz="2800" b="1" i="0" u="none" strike="noStrike" kern="1200" cap="none" spc="0" normalizeH="0" baseline="0" noProof="0" dirty="0">
              <a:ln>
                <a:solidFill>
                  <a:srgbClr val="ED7D31">
                    <a:lumMod val="50000"/>
                  </a:srgbClr>
                </a:solidFill>
              </a:ln>
              <a:solidFill>
                <a:srgbClr val="0000FF"/>
              </a:solidFill>
              <a:effectLst>
                <a:glow rad="127000">
                  <a:srgbClr val="FFFF00"/>
                </a:glow>
              </a:effectLst>
              <a:uLnTx/>
              <a:uFillTx/>
              <a:latin typeface="Calibri" panose="020F0502020204030204"/>
            </a:endParaRPr>
          </a:p>
        </p:txBody>
      </p:sp>
      <p:sp>
        <p:nvSpPr>
          <p:cNvPr id="20" name="Rectangle 19">
            <a:extLst>
              <a:ext uri="{FF2B5EF4-FFF2-40B4-BE49-F238E27FC236}">
                <a16:creationId xmlns:a16="http://schemas.microsoft.com/office/drawing/2014/main" id="{7974A562-D370-4A9C-AF90-76F21BE3C7A9}"/>
              </a:ext>
            </a:extLst>
          </p:cNvPr>
          <p:cNvSpPr/>
          <p:nvPr/>
        </p:nvSpPr>
        <p:spPr>
          <a:xfrm>
            <a:off x="3444039" y="4513921"/>
            <a:ext cx="8517669" cy="2149346"/>
          </a:xfrm>
          <a:prstGeom prst="rect">
            <a:avLst/>
          </a:prstGeom>
          <a:solidFill>
            <a:srgbClr val="7030A0">
              <a:alpha val="22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00FF"/>
                </a:solidFill>
                <a:effectLst>
                  <a:glow rad="127000">
                    <a:srgbClr val="FFFF00"/>
                  </a:glow>
                </a:effectLst>
                <a:uLnTx/>
                <a:uFillTx/>
                <a:latin typeface="Calibri" panose="020F0502020204030204"/>
                <a:ea typeface="+mn-ea"/>
                <a:cs typeface="+mn-cs"/>
              </a:rPr>
              <a:t> </a:t>
            </a:r>
            <a:r>
              <a:rPr lang="en-CA" sz="2800" b="1" u="sng" noProof="0" dirty="0">
                <a:solidFill>
                  <a:schemeClr val="tx1"/>
                </a:solidFill>
              </a:rPr>
              <a:t>Within</a:t>
            </a:r>
            <a:r>
              <a:rPr lang="en-CA" sz="2800" b="1" dirty="0">
                <a:solidFill>
                  <a:schemeClr val="tx1"/>
                </a:solidFill>
              </a:rPr>
              <a:t> the </a:t>
            </a:r>
            <a:r>
              <a:rPr kumimoji="0" lang="en-CA" sz="2800" b="1" i="0" u="none" strike="noStrike" kern="1200" cap="none" spc="0" normalizeH="0" noProof="0" dirty="0">
                <a:ln>
                  <a:noFill/>
                </a:ln>
                <a:solidFill>
                  <a:srgbClr val="0000FF"/>
                </a:solidFill>
                <a:effectLst>
                  <a:glow rad="127000">
                    <a:srgbClr val="FFFF00"/>
                  </a:glow>
                </a:effectLst>
                <a:uLnTx/>
                <a:uFillTx/>
                <a:latin typeface="Calibri" panose="020F0502020204030204"/>
                <a:ea typeface="+mn-ea"/>
                <a:cs typeface="+mn-cs"/>
              </a:rPr>
              <a:t>HOUSE (Beit) </a:t>
            </a:r>
            <a:r>
              <a:rPr lang="en-CA" sz="2800" dirty="0">
                <a:solidFill>
                  <a:schemeClr val="tx1"/>
                </a:solidFill>
              </a:rPr>
              <a:t>of </a:t>
            </a:r>
            <a:r>
              <a:rPr kumimoji="0" lang="en-CA" sz="2800" b="1" i="0" u="none" strike="noStrike" kern="1200" cap="none" spc="0" normalizeH="0" noProof="0" dirty="0">
                <a:ln>
                  <a:noFill/>
                </a:ln>
                <a:solidFill>
                  <a:srgbClr val="0000FF"/>
                </a:solidFill>
                <a:effectLst>
                  <a:glow rad="127000">
                    <a:srgbClr val="FFFF00"/>
                  </a:glow>
                </a:effectLst>
                <a:uLnTx/>
                <a:uFillTx/>
                <a:latin typeface="Calibri" panose="020F0502020204030204"/>
                <a:ea typeface="+mn-ea"/>
                <a:cs typeface="+mn-cs"/>
              </a:rPr>
              <a:t>Yahuah (Aleph), </a:t>
            </a:r>
            <a:r>
              <a:rPr lang="en-CA" sz="2800" dirty="0">
                <a:solidFill>
                  <a:schemeClr val="tx1"/>
                </a:solidFill>
              </a:rPr>
              <a:t>exists</a:t>
            </a:r>
            <a:r>
              <a:rPr kumimoji="0" lang="en-CA" sz="2800" b="1" i="0" u="none" strike="noStrike" kern="1200" cap="none" spc="0" normalizeH="0" noProof="0" dirty="0">
                <a:ln>
                  <a:noFill/>
                </a:ln>
                <a:solidFill>
                  <a:srgbClr val="0000FF"/>
                </a:solidFill>
                <a:effectLst>
                  <a:glow rad="127000">
                    <a:srgbClr val="FFFF00"/>
                  </a:glow>
                </a:effectLst>
                <a:uLnTx/>
                <a:uFillTx/>
                <a:latin typeface="Calibri" panose="020F0502020204030204"/>
                <a:ea typeface="+mn-ea"/>
                <a:cs typeface="+mn-cs"/>
              </a:rPr>
              <a:t> </a:t>
            </a:r>
            <a:r>
              <a:rPr lang="en-CA" sz="2800" dirty="0">
                <a:solidFill>
                  <a:schemeClr val="tx1"/>
                </a:solidFill>
              </a:rPr>
              <a:t>the</a:t>
            </a:r>
            <a:r>
              <a:rPr kumimoji="0" lang="en-CA" sz="2800" b="1" i="0" u="none" strike="noStrike" kern="1200" cap="none" spc="0" normalizeH="0" noProof="0" dirty="0">
                <a:ln>
                  <a:noFill/>
                </a:ln>
                <a:solidFill>
                  <a:srgbClr val="0000FF"/>
                </a:solidFill>
                <a:effectLst>
                  <a:glow rad="127000">
                    <a:srgbClr val="FFFF00"/>
                  </a:glow>
                </a:effectLst>
                <a:uLnTx/>
                <a:uFillTx/>
                <a:latin typeface="Calibri" panose="020F0502020204030204"/>
                <a:ea typeface="+mn-ea"/>
                <a:cs typeface="+mn-cs"/>
              </a:rPr>
              <a:t> Torah (Lamed) </a:t>
            </a:r>
            <a:r>
              <a:rPr lang="en-CA" sz="2800" dirty="0">
                <a:solidFill>
                  <a:schemeClr val="tx1"/>
                </a:solidFill>
              </a:rPr>
              <a:t>which</a:t>
            </a:r>
            <a:r>
              <a:rPr kumimoji="0" lang="en-CA" sz="2800" b="1" i="0" u="none" strike="noStrike" kern="1200" cap="none" spc="0" normalizeH="0" noProof="0" dirty="0">
                <a:ln>
                  <a:noFill/>
                </a:ln>
                <a:solidFill>
                  <a:srgbClr val="0000FF"/>
                </a:solidFill>
                <a:effectLst>
                  <a:glow rad="127000">
                    <a:srgbClr val="FFFF00"/>
                  </a:glow>
                </a:effectLst>
                <a:uLnTx/>
                <a:uFillTx/>
                <a:latin typeface="Calibri" panose="020F0502020204030204"/>
                <a:ea typeface="+mn-ea"/>
                <a:cs typeface="+mn-cs"/>
              </a:rPr>
              <a:t> BESTOWS LIFE (Nun) </a:t>
            </a:r>
            <a:r>
              <a:rPr lang="en-CA" sz="2800" dirty="0">
                <a:solidFill>
                  <a:schemeClr val="tx1"/>
                </a:solidFill>
              </a:rPr>
              <a:t>and fully  originates, solely from the </a:t>
            </a:r>
            <a:r>
              <a:rPr kumimoji="0" lang="en-CA" sz="2800" b="1" i="0" u="none" strike="noStrike" kern="1200" cap="none" spc="0" normalizeH="0" noProof="0" dirty="0">
                <a:ln>
                  <a:noFill/>
                </a:ln>
                <a:solidFill>
                  <a:srgbClr val="0000FF"/>
                </a:solidFill>
                <a:effectLst>
                  <a:glow rad="127000">
                    <a:srgbClr val="FFFF00"/>
                  </a:glow>
                </a:effectLst>
                <a:uLnTx/>
                <a:uFillTx/>
                <a:latin typeface="Calibri" panose="020F0502020204030204"/>
                <a:ea typeface="+mn-ea"/>
                <a:cs typeface="+mn-cs"/>
              </a:rPr>
              <a:t>HAND  (</a:t>
            </a:r>
            <a:r>
              <a:rPr kumimoji="0" lang="en-CA" sz="2800" b="1" i="0" u="none" strike="noStrike" kern="1200" cap="none" spc="0" normalizeH="0" noProof="0" dirty="0" err="1">
                <a:ln>
                  <a:noFill/>
                </a:ln>
                <a:solidFill>
                  <a:srgbClr val="0000FF"/>
                </a:solidFill>
                <a:effectLst>
                  <a:glow rad="127000">
                    <a:srgbClr val="FFFF00"/>
                  </a:glow>
                </a:effectLst>
                <a:uLnTx/>
                <a:uFillTx/>
                <a:latin typeface="Calibri" panose="020F0502020204030204"/>
                <a:ea typeface="+mn-ea"/>
                <a:cs typeface="+mn-cs"/>
              </a:rPr>
              <a:t>Yod</a:t>
            </a:r>
            <a:r>
              <a:rPr kumimoji="0" lang="en-CA" sz="2800" b="1" i="0" u="none" strike="noStrike" kern="1200" cap="none" spc="0" normalizeH="0" noProof="0" dirty="0">
                <a:ln>
                  <a:noFill/>
                </a:ln>
                <a:solidFill>
                  <a:srgbClr val="0000FF"/>
                </a:solidFill>
                <a:effectLst>
                  <a:glow rad="127000">
                    <a:srgbClr val="FFFF00"/>
                  </a:glow>
                </a:effectLst>
                <a:uLnTx/>
                <a:uFillTx/>
                <a:latin typeface="Calibri" panose="020F0502020204030204"/>
                <a:ea typeface="+mn-ea"/>
                <a:cs typeface="+mn-cs"/>
              </a:rPr>
              <a:t>)</a:t>
            </a:r>
            <a:r>
              <a:rPr lang="en-CA" sz="2800" b="1" dirty="0">
                <a:solidFill>
                  <a:srgbClr val="0000FF"/>
                </a:solidFill>
                <a:effectLst>
                  <a:glow rad="127000">
                    <a:srgbClr val="FFFF00"/>
                  </a:glow>
                </a:effectLst>
                <a:latin typeface="Calibri" panose="020F0502020204030204"/>
              </a:rPr>
              <a:t> </a:t>
            </a:r>
            <a:r>
              <a:rPr lang="en-CA" sz="2800" dirty="0">
                <a:solidFill>
                  <a:schemeClr val="tx1"/>
                </a:solidFill>
              </a:rPr>
              <a:t>of</a:t>
            </a:r>
            <a:r>
              <a:rPr kumimoji="0" lang="en-CA" sz="2800" b="1" i="0" u="none" strike="noStrike" kern="1200" cap="none" spc="0" normalizeH="0" noProof="0" dirty="0">
                <a:ln>
                  <a:noFill/>
                </a:ln>
                <a:solidFill>
                  <a:srgbClr val="0000FF"/>
                </a:solidFill>
                <a:effectLst>
                  <a:glow rad="127000">
                    <a:srgbClr val="FFFF00"/>
                  </a:glow>
                </a:effectLst>
                <a:uLnTx/>
                <a:uFillTx/>
                <a:latin typeface="Calibri" panose="020F0502020204030204"/>
                <a:ea typeface="+mn-ea"/>
                <a:cs typeface="+mn-cs"/>
              </a:rPr>
              <a:t> Yah. </a:t>
            </a:r>
            <a:br>
              <a:rPr kumimoji="0" lang="en-CA" sz="2800" b="1" i="0" u="none" strike="noStrike" kern="1200" cap="none" spc="0" normalizeH="0" noProof="0" dirty="0">
                <a:ln>
                  <a:noFill/>
                </a:ln>
                <a:solidFill>
                  <a:srgbClr val="0000FF"/>
                </a:solidFill>
                <a:effectLst>
                  <a:glow rad="127000">
                    <a:srgbClr val="FFFF00"/>
                  </a:glow>
                </a:effectLst>
                <a:uLnTx/>
                <a:uFillTx/>
                <a:latin typeface="Calibri" panose="020F0502020204030204"/>
                <a:ea typeface="+mn-ea"/>
                <a:cs typeface="+mn-cs"/>
              </a:rPr>
            </a:br>
            <a:r>
              <a:rPr kumimoji="0" lang="en-CA" sz="2800" b="1" i="0" u="none" strike="noStrike" kern="1200" cap="none" spc="0" normalizeH="0" noProof="0" dirty="0">
                <a:ln>
                  <a:noFill/>
                </a:ln>
                <a:solidFill>
                  <a:srgbClr val="0000FF"/>
                </a:solidFill>
                <a:effectLst>
                  <a:glow rad="127000">
                    <a:srgbClr val="FFFF00"/>
                  </a:glow>
                </a:effectLst>
                <a:uLnTx/>
                <a:uFillTx/>
                <a:latin typeface="Calibri" panose="020F0502020204030204"/>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lang="en-CA" sz="2800" b="1" dirty="0">
                <a:solidFill>
                  <a:srgbClr val="CC00FF"/>
                </a:solidFill>
                <a:effectLst>
                  <a:glow rad="127000">
                    <a:srgbClr val="FFFF00"/>
                  </a:glow>
                </a:effectLst>
                <a:latin typeface="Calibri" panose="020F0502020204030204"/>
              </a:rPr>
              <a:t>Is it possible that Abraham understood this?</a:t>
            </a:r>
            <a:r>
              <a:rPr kumimoji="0" lang="en-CA" sz="2800" b="1" i="0" u="none" strike="noStrike" kern="1200" cap="none" spc="0" normalizeH="0" noProof="0" dirty="0">
                <a:ln>
                  <a:noFill/>
                </a:ln>
                <a:solidFill>
                  <a:srgbClr val="CC00FF"/>
                </a:solidFill>
                <a:effectLst>
                  <a:glow rad="127000">
                    <a:srgbClr val="FFFF00"/>
                  </a:glow>
                </a:effectLst>
                <a:uLnTx/>
                <a:uFillTx/>
                <a:latin typeface="Calibri" panose="020F0502020204030204"/>
                <a:ea typeface="+mn-ea"/>
                <a:cs typeface="+mn-cs"/>
              </a:rPr>
              <a:t>     </a:t>
            </a:r>
            <a:endParaRPr kumimoji="0" lang="en-CA" sz="2800" b="1" i="0" u="none" strike="noStrike" kern="1200" cap="none" spc="0" normalizeH="0" baseline="0" noProof="0" dirty="0">
              <a:ln>
                <a:solidFill>
                  <a:srgbClr val="ED7D31">
                    <a:lumMod val="50000"/>
                  </a:srgbClr>
                </a:solidFill>
              </a:ln>
              <a:solidFill>
                <a:srgbClr val="CC00FF"/>
              </a:solidFill>
              <a:effectLst>
                <a:glow rad="127000">
                  <a:srgbClr val="FFFF00"/>
                </a:glow>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D0A3E94A-AE21-42BF-817F-115B51254056}"/>
              </a:ext>
            </a:extLst>
          </p:cNvPr>
          <p:cNvSpPr/>
          <p:nvPr/>
        </p:nvSpPr>
        <p:spPr>
          <a:xfrm>
            <a:off x="8982284" y="2304182"/>
            <a:ext cx="3070370" cy="216984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i="1" dirty="0">
                <a:solidFill>
                  <a:srgbClr val="CC00FF"/>
                </a:solidFill>
                <a:effectLst>
                  <a:outerShdw blurRad="50800" dist="50800" dir="5400000" algn="ctr" rotWithShape="0">
                    <a:srgbClr val="FFFF00"/>
                  </a:outerShdw>
                </a:effectLst>
                <a:latin typeface="Comic Sans MS" panose="030F0702030302020204" pitchFamily="66" charset="0"/>
              </a:rPr>
              <a:t>Spiritual oak, </a:t>
            </a:r>
            <a:br>
              <a:rPr lang="en-CA" sz="3200" i="1" dirty="0">
                <a:solidFill>
                  <a:srgbClr val="CC00FF"/>
                </a:solidFill>
                <a:effectLst>
                  <a:outerShdw blurRad="50800" dist="50800" dir="5400000" algn="ctr" rotWithShape="0">
                    <a:srgbClr val="FFFF00"/>
                  </a:outerShdw>
                </a:effectLst>
                <a:latin typeface="Comic Sans MS" panose="030F0702030302020204" pitchFamily="66" charset="0"/>
              </a:rPr>
            </a:br>
            <a:r>
              <a:rPr lang="en-CA" sz="3200" i="1" dirty="0">
                <a:solidFill>
                  <a:srgbClr val="CC00FF"/>
                </a:solidFill>
                <a:effectLst>
                  <a:outerShdw blurRad="50800" dist="50800" dir="5400000" algn="ctr" rotWithShape="0">
                    <a:srgbClr val="FFFF00"/>
                  </a:outerShdw>
                </a:effectLst>
                <a:latin typeface="Comic Sans MS" panose="030F0702030302020204" pitchFamily="66" charset="0"/>
              </a:rPr>
              <a:t>by </a:t>
            </a:r>
            <a:r>
              <a:rPr lang="en-CA" sz="3200" i="1" u="sng" dirty="0">
                <a:solidFill>
                  <a:srgbClr val="FF9966"/>
                </a:solidFill>
                <a:effectLst>
                  <a:outerShdw blurRad="50800" dist="50800" dir="5400000" algn="ctr" rotWithShape="0">
                    <a:srgbClr val="FFFF00"/>
                  </a:outerShdw>
                </a:effectLst>
                <a:latin typeface="Comic Sans MS" panose="030F0702030302020204" pitchFamily="66" charset="0"/>
              </a:rPr>
              <a:t>modern</a:t>
            </a:r>
            <a:r>
              <a:rPr lang="en-CA" sz="3200" i="1" dirty="0">
                <a:solidFill>
                  <a:srgbClr val="CC00FF"/>
                </a:solidFill>
                <a:effectLst>
                  <a:outerShdw blurRad="50800" dist="50800" dir="5400000" algn="ctr" rotWithShape="0">
                    <a:srgbClr val="FFFF00"/>
                  </a:outerShdw>
                </a:effectLst>
                <a:latin typeface="Comic Sans MS" panose="030F0702030302020204" pitchFamily="66" charset="0"/>
              </a:rPr>
              <a:t> Hebrew letters.</a:t>
            </a:r>
          </a:p>
        </p:txBody>
      </p:sp>
    </p:spTree>
    <p:extLst>
      <p:ext uri="{BB962C8B-B14F-4D97-AF65-F5344CB8AC3E}">
        <p14:creationId xmlns:p14="http://schemas.microsoft.com/office/powerpoint/2010/main" val="392497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250"/>
                                        <p:tgtEl>
                                          <p:spTgt spid="10"/>
                                        </p:tgtEl>
                                      </p:cBhvr>
                                    </p:animEffect>
                                  </p:childTnLst>
                                </p:cTn>
                              </p:par>
                            </p:childTnLst>
                          </p:cTn>
                        </p:par>
                        <p:par>
                          <p:cTn id="8" fill="hold">
                            <p:stCondLst>
                              <p:cond delay="175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animBg="1"/>
      <p:bldP spid="15" grpId="0" animBg="1"/>
      <p:bldP spid="17" grpId="0" animBg="1"/>
      <p:bldP spid="19"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48800"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73477E5-7208-4920-A7E5-85D486C86622}"/>
              </a:ext>
            </a:extLst>
          </p:cNvPr>
          <p:cNvSpPr/>
          <p:nvPr/>
        </p:nvSpPr>
        <p:spPr>
          <a:xfrm>
            <a:off x="388289" y="65106"/>
            <a:ext cx="10892485" cy="54745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sng" strike="noStrike" kern="1200" cap="none" spc="0" normalizeH="0" baseline="0" noProof="0" dirty="0">
                <a:ln>
                  <a:noFill/>
                </a:ln>
                <a:solidFill>
                  <a:prstClr val="black"/>
                </a:solidFill>
                <a:effectLst/>
                <a:uLnTx/>
                <a:uFillTx/>
                <a:latin typeface="Calibri" panose="020F0502020204030204"/>
                <a:ea typeface="+mn-ea"/>
                <a:cs typeface="+mn-cs"/>
              </a:rPr>
              <a:t>Where</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were these – H436 – </a:t>
            </a:r>
            <a:r>
              <a:rPr kumimoji="0" lang="en-CA" sz="2800" b="1" i="0" u="none" strike="noStrike" kern="1200" cap="none" spc="0" normalizeH="0" baseline="0" noProof="0" dirty="0" err="1">
                <a:ln>
                  <a:noFill/>
                </a:ln>
                <a:solidFill>
                  <a:srgbClr val="0000FF"/>
                </a:solidFill>
                <a:effectLst/>
                <a:uLnTx/>
                <a:uFillTx/>
                <a:latin typeface="Calibri" panose="020F0502020204030204"/>
                <a:ea typeface="+mn-ea"/>
                <a:cs typeface="+mn-cs"/>
              </a:rPr>
              <a:t>alni</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CA" sz="2800" b="1" i="0" u="none" strike="noStrike" kern="1200" cap="none" spc="0" normalizeH="0" baseline="0" noProof="0" dirty="0">
                <a:ln>
                  <a:noFill/>
                </a:ln>
                <a:solidFill>
                  <a:srgbClr val="0000FF"/>
                </a:solidFill>
                <a:effectLst/>
                <a:uLnTx/>
                <a:uFillTx/>
                <a:latin typeface="Calibri" panose="020F0502020204030204"/>
                <a:ea typeface="+mn-ea"/>
                <a:cs typeface="+mn-cs"/>
              </a:rPr>
              <a:t>oaks?    </a:t>
            </a: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Why was Abraham </a:t>
            </a:r>
            <a:r>
              <a:rPr kumimoji="0" lang="en-CA" sz="2800" b="1" i="0" u="none" strike="noStrike" kern="1200" cap="none" spc="0" normalizeH="0" baseline="0" noProof="0" dirty="0">
                <a:ln>
                  <a:noFill/>
                </a:ln>
                <a:solidFill>
                  <a:srgbClr val="0000FF"/>
                </a:solidFill>
                <a:effectLst/>
                <a:uLnTx/>
                <a:uFillTx/>
                <a:latin typeface="Calibri" panose="020F0502020204030204"/>
                <a:ea typeface="+mn-ea"/>
                <a:cs typeface="+mn-cs"/>
              </a:rPr>
              <a:t>“SEATED?” </a:t>
            </a:r>
            <a:endParaRPr kumimoji="0" lang="en-CA" sz="2800" b="1" i="0" u="none" strike="noStrike" kern="1200" cap="none" spc="0" normalizeH="0" baseline="0" noProof="0" dirty="0">
              <a:ln>
                <a:solidFill>
                  <a:srgbClr val="0000FF"/>
                </a:solidFill>
              </a:ln>
              <a:solidFill>
                <a:srgbClr val="0000FF"/>
              </a:solidFill>
              <a:effectLst/>
              <a:uLnTx/>
              <a:uFillTx/>
              <a:latin typeface="Arial Black" panose="020B0A04020102020204" pitchFamily="34" charset="0"/>
              <a:ea typeface="+mn-ea"/>
              <a:cs typeface="+mn-cs"/>
            </a:endParaRPr>
          </a:p>
        </p:txBody>
      </p:sp>
      <p:sp>
        <p:nvSpPr>
          <p:cNvPr id="2" name="Rectangle 1">
            <a:extLst>
              <a:ext uri="{FF2B5EF4-FFF2-40B4-BE49-F238E27FC236}">
                <a16:creationId xmlns:a16="http://schemas.microsoft.com/office/drawing/2014/main" id="{220AD890-6F25-4A4B-8CAE-DF47873A0071}"/>
              </a:ext>
            </a:extLst>
          </p:cNvPr>
          <p:cNvSpPr/>
          <p:nvPr/>
        </p:nvSpPr>
        <p:spPr>
          <a:xfrm>
            <a:off x="181554" y="998289"/>
            <a:ext cx="2869035" cy="5050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endParaRPr>
          </a:p>
        </p:txBody>
      </p:sp>
      <p:pic>
        <p:nvPicPr>
          <p:cNvPr id="3" name="Picture 2">
            <a:extLst>
              <a:ext uri="{FF2B5EF4-FFF2-40B4-BE49-F238E27FC236}">
                <a16:creationId xmlns:a16="http://schemas.microsoft.com/office/drawing/2014/main" id="{7925BF74-AD58-4BC7-AB7A-2AC210B5B7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87442" y="4571999"/>
            <a:ext cx="2944536" cy="2220895"/>
          </a:xfrm>
          <a:prstGeom prst="rect">
            <a:avLst/>
          </a:prstGeom>
          <a:ln>
            <a:solidFill>
              <a:srgbClr val="002060"/>
            </a:solidFill>
          </a:ln>
        </p:spPr>
      </p:pic>
      <p:sp>
        <p:nvSpPr>
          <p:cNvPr id="8" name="Rectangle: Rounded Corners 7">
            <a:extLst>
              <a:ext uri="{FF2B5EF4-FFF2-40B4-BE49-F238E27FC236}">
                <a16:creationId xmlns:a16="http://schemas.microsoft.com/office/drawing/2014/main" id="{DD1DA610-A061-4A91-849E-4B47222607CC}"/>
              </a:ext>
            </a:extLst>
          </p:cNvPr>
          <p:cNvSpPr/>
          <p:nvPr/>
        </p:nvSpPr>
        <p:spPr>
          <a:xfrm>
            <a:off x="4624715" y="6249797"/>
            <a:ext cx="1705837" cy="475985"/>
          </a:xfrm>
          <a:prstGeom prst="roundRect">
            <a:avLst/>
          </a:prstGeom>
          <a:solidFill>
            <a:srgbClr val="00B050"/>
          </a:solidFill>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Gen 18:1</a:t>
            </a:r>
          </a:p>
        </p:txBody>
      </p:sp>
      <p:sp>
        <p:nvSpPr>
          <p:cNvPr id="9" name="Rectangle 8">
            <a:extLst>
              <a:ext uri="{FF2B5EF4-FFF2-40B4-BE49-F238E27FC236}">
                <a16:creationId xmlns:a16="http://schemas.microsoft.com/office/drawing/2014/main" id="{F31E49C7-9360-4CB6-ABC0-34C233CAA091}"/>
              </a:ext>
            </a:extLst>
          </p:cNvPr>
          <p:cNvSpPr/>
          <p:nvPr/>
        </p:nvSpPr>
        <p:spPr>
          <a:xfrm>
            <a:off x="8385035" y="612562"/>
            <a:ext cx="3382635" cy="6063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w="12700">
                  <a:solidFill>
                    <a:srgbClr val="0000FF"/>
                  </a:solidFill>
                </a:ln>
                <a:solidFill>
                  <a:srgbClr val="002060"/>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Abraham, </a:t>
            </a:r>
            <a:r>
              <a:rPr kumimoji="0" lang="en-CA" sz="2800" b="1" i="0" u="none" strike="noStrike" kern="1200" cap="none" spc="0" normalizeH="0" baseline="0" noProof="0" dirty="0">
                <a:ln w="12700">
                  <a:solidFill>
                    <a:srgbClr val="0000FF"/>
                  </a:solidFill>
                </a:ln>
                <a:solidFill>
                  <a:srgbClr val="CC00CC"/>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through the Ruach, </a:t>
            </a:r>
            <a:r>
              <a:rPr kumimoji="0" lang="en-CA" sz="2800" b="0" i="0" u="none" strike="noStrike" kern="1200" cap="none" spc="0" normalizeH="0" baseline="0" noProof="0" dirty="0">
                <a:ln w="12700">
                  <a:solidFill>
                    <a:srgbClr val="0000FF"/>
                  </a:solidFill>
                </a:ln>
                <a:solidFill>
                  <a:srgbClr val="002060"/>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had intentionally designed (</a:t>
            </a:r>
            <a:r>
              <a:rPr kumimoji="0" lang="en-CA" sz="2800" b="0" i="0" u="none" strike="noStrike" kern="1200" cap="none" spc="0" normalizeH="0" baseline="0" noProof="0" dirty="0">
                <a:ln w="12700">
                  <a:solidFill>
                    <a:srgbClr val="0000FF"/>
                  </a:solidFill>
                </a:ln>
                <a:solidFill>
                  <a:srgbClr val="FF0000"/>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seated</a:t>
            </a:r>
            <a:r>
              <a:rPr kumimoji="0" lang="en-CA" sz="2800" b="0" i="0" u="none" strike="noStrike" kern="1200" cap="none" spc="0" normalizeH="0" baseline="0" noProof="0" dirty="0">
                <a:ln w="12700">
                  <a:solidFill>
                    <a:srgbClr val="0000FF"/>
                  </a:solidFill>
                </a:ln>
                <a:solidFill>
                  <a:srgbClr val="002060"/>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his lifestyle, </a:t>
            </a:r>
            <a:br>
              <a:rPr kumimoji="0" lang="en-CA" sz="2800" b="0" i="0" u="none" strike="noStrike" kern="1200" cap="none" spc="0" normalizeH="0" baseline="0" noProof="0" dirty="0">
                <a:ln w="12700">
                  <a:solidFill>
                    <a:srgbClr val="0000FF"/>
                  </a:solidFill>
                </a:ln>
                <a:solidFill>
                  <a:srgbClr val="002060"/>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br>
            <a:r>
              <a:rPr kumimoji="0" lang="en-CA" sz="2800" b="0" i="0" u="none" strike="noStrike" kern="1200" cap="none" spc="0" normalizeH="0" baseline="0" noProof="0" dirty="0">
                <a:ln w="12700">
                  <a:solidFill>
                    <a:srgbClr val="0000FF"/>
                  </a:solidFill>
                </a:ln>
                <a:solidFill>
                  <a:srgbClr val="002060"/>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being </a:t>
            </a:r>
            <a:r>
              <a:rPr kumimoji="0" lang="en-CA" sz="2800" b="1" i="0" u="sng" strike="noStrike" kern="1200" cap="none" spc="0" normalizeH="0" baseline="0" noProof="0" dirty="0">
                <a:ln w="12700">
                  <a:solidFill>
                    <a:srgbClr val="0000FF"/>
                  </a:solidFill>
                </a:ln>
                <a:solidFill>
                  <a:srgbClr val="002060"/>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PLANTED SECURELY</a:t>
            </a:r>
            <a:r>
              <a:rPr kumimoji="0" lang="en-CA" sz="2800" b="1" i="0" u="none" strike="noStrike" kern="1200" cap="none" spc="0" normalizeH="0" baseline="0" noProof="0" dirty="0">
                <a:ln w="12700">
                  <a:solidFill>
                    <a:srgbClr val="0000FF"/>
                  </a:solidFill>
                </a:ln>
                <a:solidFill>
                  <a:srgbClr val="002060"/>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a:t>
            </a:r>
            <a:r>
              <a:rPr kumimoji="0" lang="en-CA" sz="2800" b="0" i="0" u="none" strike="noStrike" kern="1200" cap="none" spc="0" normalizeH="0" baseline="0" noProof="0" dirty="0">
                <a:ln w="12700">
                  <a:solidFill>
                    <a:srgbClr val="0000FF"/>
                  </a:solidFill>
                </a:ln>
                <a:solidFill>
                  <a:srgbClr val="002060"/>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within the </a:t>
            </a:r>
            <a:r>
              <a:rPr kumimoji="0" lang="en-CA" sz="2000" b="0"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(oak) </a:t>
            </a:r>
            <a:r>
              <a:rPr kumimoji="0" lang="en-CA" sz="2800" b="0" i="0" u="none" strike="noStrike" kern="1200" cap="none" spc="0" normalizeH="0" baseline="0" noProof="0" dirty="0">
                <a:ln w="12700">
                  <a:solidFill>
                    <a:srgbClr val="0000FF"/>
                  </a:solidFill>
                </a:ln>
                <a:solidFill>
                  <a:srgbClr val="002060"/>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PILLARS OF STRENGTH and POWER.  These “oaks” </a:t>
            </a:r>
            <a:r>
              <a:rPr kumimoji="0" lang="en-CA" sz="2800" b="1" i="0" u="none" strike="noStrike" kern="1200" cap="none" spc="0" normalizeH="0" baseline="0" noProof="0" dirty="0">
                <a:ln w="12700">
                  <a:solidFill>
                    <a:srgbClr val="0000FF"/>
                  </a:solidFill>
                </a:ln>
                <a:solidFill>
                  <a:srgbClr val="FF0000"/>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broadcasted</a:t>
            </a:r>
            <a:r>
              <a:rPr kumimoji="0" lang="en-CA" sz="2800" b="0" i="0" u="none" strike="noStrike" kern="1200" cap="none" spc="0" normalizeH="0" baseline="0" noProof="0" dirty="0">
                <a:ln w="12700">
                  <a:solidFill>
                    <a:srgbClr val="0000FF"/>
                  </a:solidFill>
                </a:ln>
                <a:solidFill>
                  <a:srgbClr val="002060"/>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their </a:t>
            </a:r>
            <a:r>
              <a:rPr kumimoji="0" lang="en-CA" sz="2800" b="1" i="0" u="none" strike="noStrike" kern="1200" cap="none" spc="0" normalizeH="0" baseline="0" noProof="0" dirty="0">
                <a:ln w="12700">
                  <a:solidFill>
                    <a:srgbClr val="0000FF"/>
                  </a:solidFill>
                </a:ln>
                <a:solidFill>
                  <a:srgbClr val="0000FF"/>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“FREQUENCIES” </a:t>
            </a:r>
            <a:r>
              <a:rPr kumimoji="0" lang="en-CA" sz="2800" b="0"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over the earth.</a:t>
            </a: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a:t>
            </a:r>
          </a:p>
        </p:txBody>
      </p:sp>
      <p:sp>
        <p:nvSpPr>
          <p:cNvPr id="10" name="Rectangle: Rounded Corners 9">
            <a:extLst>
              <a:ext uri="{FF2B5EF4-FFF2-40B4-BE49-F238E27FC236}">
                <a16:creationId xmlns:a16="http://schemas.microsoft.com/office/drawing/2014/main" id="{C7B828C3-EEB7-4780-BC44-C3BC1822D761}"/>
              </a:ext>
            </a:extLst>
          </p:cNvPr>
          <p:cNvSpPr/>
          <p:nvPr/>
        </p:nvSpPr>
        <p:spPr>
          <a:xfrm>
            <a:off x="3771796" y="674399"/>
            <a:ext cx="4055132" cy="1741630"/>
          </a:xfrm>
          <a:prstGeom prst="roundRect">
            <a:avLst/>
          </a:prstGeom>
          <a:noFill/>
          <a:ln>
            <a:noFill/>
          </a:ln>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solidFill>
                    <a:srgbClr val="FF00FF"/>
                  </a:solidFill>
                </a:ln>
                <a:solidFill>
                  <a:srgbClr val="00B050"/>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Abraham’s </a:t>
            </a:r>
            <a:r>
              <a:rPr kumimoji="0" lang="en-CA" sz="7200" b="0" i="0" u="none" strike="noStrike" kern="1200" cap="none" spc="0" normalizeH="0" baseline="0" noProof="0" dirty="0">
                <a:ln w="28575">
                  <a:solidFill>
                    <a:srgbClr val="0000FF"/>
                  </a:solidFill>
                </a:ln>
                <a:solidFill>
                  <a:srgbClr val="FF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SEAT!</a:t>
            </a:r>
          </a:p>
        </p:txBody>
      </p:sp>
      <p:sp>
        <p:nvSpPr>
          <p:cNvPr id="11" name="Rectangle 10">
            <a:extLst>
              <a:ext uri="{FF2B5EF4-FFF2-40B4-BE49-F238E27FC236}">
                <a16:creationId xmlns:a16="http://schemas.microsoft.com/office/drawing/2014/main" id="{E7AC9311-A5E4-4DEC-BB56-7D8744CE2DF7}"/>
              </a:ext>
            </a:extLst>
          </p:cNvPr>
          <p:cNvSpPr/>
          <p:nvPr/>
        </p:nvSpPr>
        <p:spPr>
          <a:xfrm>
            <a:off x="65814" y="611338"/>
            <a:ext cx="3316821" cy="5437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600" b="1" i="0" u="none" strike="noStrike" kern="1200" cap="none" spc="0" normalizeH="0" baseline="0" noProof="0" dirty="0">
                <a:ln>
                  <a:solidFill>
                    <a:srgbClr val="ED7D31">
                      <a:lumMod val="50000"/>
                    </a:srgbClr>
                  </a:solidFill>
                </a:ln>
                <a:solidFill>
                  <a:prstClr val="black"/>
                </a:solidFill>
                <a:effectLst/>
                <a:uLnTx/>
                <a:uFillTx/>
                <a:latin typeface="Calibri" panose="020F0502020204030204"/>
                <a:ea typeface="+mn-ea"/>
                <a:cs typeface="+mn-cs"/>
              </a:rPr>
              <a:t>Abraham was </a:t>
            </a:r>
            <a:r>
              <a:rPr kumimoji="0" lang="en-CA" sz="2600" b="1" i="0" u="sng" strike="noStrike" kern="1200" cap="none" spc="0" normalizeH="0" baseline="0" noProof="0" dirty="0">
                <a:ln>
                  <a:solidFill>
                    <a:srgbClr val="ED7D31">
                      <a:lumMod val="50000"/>
                    </a:srgbClr>
                  </a:solidFill>
                </a:ln>
                <a:solidFill>
                  <a:prstClr val="black"/>
                </a:solidFill>
                <a:effectLst/>
                <a:uLnTx/>
                <a:uFillTx/>
                <a:latin typeface="Calibri" panose="020F0502020204030204"/>
                <a:ea typeface="+mn-ea"/>
                <a:cs typeface="+mn-cs"/>
              </a:rPr>
              <a:t>SEATED</a:t>
            </a:r>
            <a:r>
              <a:rPr kumimoji="0" lang="en-CA" sz="2600" b="1" i="0" u="none" strike="noStrike" kern="1200" cap="none" spc="0" normalizeH="0" baseline="0" noProof="0" dirty="0">
                <a:ln>
                  <a:solidFill>
                    <a:srgbClr val="ED7D31">
                      <a:lumMod val="50000"/>
                    </a:srgbClr>
                  </a:solidFill>
                </a:ln>
                <a:solidFill>
                  <a:prstClr val="black"/>
                </a:solidFill>
                <a:effectLst/>
                <a:uLnTx/>
                <a:uFillTx/>
                <a:latin typeface="Calibri" panose="020F0502020204030204"/>
                <a:ea typeface="+mn-ea"/>
                <a:cs typeface="+mn-cs"/>
              </a:rPr>
              <a:t> among “</a:t>
            </a:r>
            <a:r>
              <a:rPr kumimoji="0" lang="en-CA" sz="2600" b="1" i="0" u="sng" strike="noStrike" kern="1200" cap="none" spc="0" normalizeH="0" baseline="0" noProof="0" dirty="0">
                <a:ln>
                  <a:solidFill>
                    <a:srgbClr val="ED7D31">
                      <a:lumMod val="50000"/>
                    </a:srgbClr>
                  </a:solidFill>
                </a:ln>
                <a:solidFill>
                  <a:srgbClr val="0000FF"/>
                </a:solidFill>
                <a:effectLst/>
                <a:uLnTx/>
                <a:uFillTx/>
                <a:latin typeface="Calibri" panose="020F0502020204030204"/>
                <a:ea typeface="+mn-ea"/>
                <a:cs typeface="+mn-cs"/>
              </a:rPr>
              <a:t>THE OAKS</a:t>
            </a:r>
            <a:r>
              <a:rPr kumimoji="0" lang="en-CA" sz="2600" b="1" i="0" u="none" strike="noStrike" kern="1200" cap="none" spc="0" normalizeH="0" baseline="0" noProof="0" dirty="0">
                <a:ln>
                  <a:solidFill>
                    <a:srgbClr val="ED7D31">
                      <a:lumMod val="50000"/>
                    </a:srgbClr>
                  </a:solidFill>
                </a:ln>
                <a:solidFill>
                  <a:prstClr val="black"/>
                </a:solidFill>
                <a:effectLst/>
                <a:uLnTx/>
                <a:uFillTx/>
                <a:latin typeface="Calibri" panose="020F0502020204030204"/>
                <a:ea typeface="+mn-ea"/>
                <a:cs typeface="+mn-cs"/>
              </a:rPr>
              <a:t> </a:t>
            </a:r>
            <a:br>
              <a:rPr kumimoji="0" lang="en-CA" sz="2600" b="1" i="0" u="none" strike="noStrike" kern="1200" cap="none" spc="0" normalizeH="0" baseline="0" noProof="0" dirty="0">
                <a:ln>
                  <a:solidFill>
                    <a:srgbClr val="ED7D31">
                      <a:lumMod val="50000"/>
                    </a:srgbClr>
                  </a:solidFill>
                </a:ln>
                <a:solidFill>
                  <a:prstClr val="black"/>
                </a:solidFill>
                <a:effectLst/>
                <a:uLnTx/>
                <a:uFillTx/>
                <a:latin typeface="Calibri" panose="020F0502020204030204"/>
                <a:ea typeface="+mn-ea"/>
                <a:cs typeface="+mn-cs"/>
              </a:rPr>
            </a:br>
            <a:r>
              <a:rPr kumimoji="0" lang="en-CA" sz="2600" b="1" i="0" u="none" strike="noStrike" kern="1200" cap="none" spc="0" normalizeH="0" baseline="0" noProof="0" dirty="0">
                <a:ln>
                  <a:solidFill>
                    <a:srgbClr val="ED7D31">
                      <a:lumMod val="50000"/>
                    </a:srgbClr>
                  </a:solidFill>
                </a:ln>
                <a:solidFill>
                  <a:prstClr val="black"/>
                </a:solidFill>
                <a:effectLst/>
                <a:uLnTx/>
                <a:uFillTx/>
                <a:latin typeface="Calibri" panose="020F0502020204030204"/>
                <a:ea typeface="+mn-ea"/>
                <a:cs typeface="+mn-cs"/>
              </a:rPr>
              <a:t>of </a:t>
            </a:r>
            <a:r>
              <a:rPr kumimoji="0" lang="en-CA" sz="2600" b="1" i="0" u="none" strike="noStrike" kern="1200" cap="none" spc="0" normalizeH="0" baseline="0" noProof="0" dirty="0" err="1">
                <a:ln>
                  <a:solidFill>
                    <a:srgbClr val="ED7D31">
                      <a:lumMod val="50000"/>
                    </a:srgbClr>
                  </a:solidFill>
                </a:ln>
                <a:solidFill>
                  <a:prstClr val="black"/>
                </a:solidFill>
                <a:effectLst>
                  <a:outerShdw blurRad="50800" dist="50800" dir="5400000" sx="102000" sy="102000" algn="ctr" rotWithShape="0">
                    <a:srgbClr val="FF0000"/>
                  </a:outerShdw>
                </a:effectLst>
                <a:uLnTx/>
                <a:uFillTx/>
                <a:latin typeface="Calibri" panose="020F0502020204030204"/>
                <a:ea typeface="+mn-ea"/>
                <a:cs typeface="+mn-cs"/>
              </a:rPr>
              <a:t>Mamre</a:t>
            </a:r>
            <a:r>
              <a:rPr kumimoji="0" lang="en-CA" sz="2600" b="1" i="0" u="none" strike="noStrike" kern="1200" cap="none" spc="0" normalizeH="0" baseline="0" noProof="0" dirty="0">
                <a:ln>
                  <a:solidFill>
                    <a:srgbClr val="ED7D31">
                      <a:lumMod val="50000"/>
                    </a:srgbClr>
                  </a:solid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600" b="1" i="0" u="none" strike="noStrike" kern="1200" cap="none" spc="0" normalizeH="0" baseline="0" noProof="0" dirty="0" err="1">
                <a:ln>
                  <a:solidFill>
                    <a:srgbClr val="ED7D31">
                      <a:lumMod val="50000"/>
                    </a:srgbClr>
                  </a:solidFill>
                </a:ln>
                <a:solidFill>
                  <a:prstClr val="black"/>
                </a:solidFill>
                <a:effectLst>
                  <a:glow rad="152400">
                    <a:srgbClr val="FF0000"/>
                  </a:glow>
                </a:effectLst>
                <a:uLnTx/>
                <a:uFillTx/>
                <a:latin typeface="Calibri" panose="020F0502020204030204"/>
                <a:ea typeface="+mn-ea"/>
                <a:cs typeface="+mn-cs"/>
              </a:rPr>
              <a:t>Mamre</a:t>
            </a:r>
            <a:r>
              <a:rPr kumimoji="0" lang="en-CA" sz="2600" b="1" i="0" u="none" strike="noStrike" kern="1200" cap="none" spc="0" normalizeH="0" baseline="0" noProof="0" dirty="0">
                <a:ln>
                  <a:solidFill>
                    <a:srgbClr val="ED7D31">
                      <a:lumMod val="50000"/>
                    </a:srgbClr>
                  </a:solidFill>
                </a:ln>
                <a:solidFill>
                  <a:prstClr val="black"/>
                </a:solidFill>
                <a:effectLst/>
                <a:uLnTx/>
                <a:uFillTx/>
                <a:latin typeface="Calibri" panose="020F0502020204030204"/>
                <a:ea typeface="+mn-ea"/>
                <a:cs typeface="+mn-cs"/>
              </a:rPr>
              <a:t> </a:t>
            </a:r>
            <a:r>
              <a:rPr kumimoji="0" lang="en-CA" sz="2600" b="0" i="0" u="none" strike="noStrike" kern="1200" cap="none" spc="0" normalizeH="0" baseline="0" noProof="0" dirty="0">
                <a:ln>
                  <a:solidFill>
                    <a:srgbClr val="ED7D31">
                      <a:lumMod val="50000"/>
                    </a:srgbClr>
                  </a:solidFill>
                </a:ln>
                <a:solidFill>
                  <a:prstClr val="black"/>
                </a:solidFill>
                <a:effectLst/>
                <a:uLnTx/>
                <a:uFillTx/>
                <a:latin typeface="Calibri" panose="020F0502020204030204"/>
                <a:ea typeface="+mn-ea"/>
                <a:cs typeface="+mn-cs"/>
              </a:rPr>
              <a:t>has two </a:t>
            </a:r>
            <a:r>
              <a:rPr kumimoji="0" lang="en-CA" sz="2600" b="0" i="0" u="sng" strike="noStrike" kern="1200" cap="none" spc="0" normalizeH="0" baseline="0" noProof="0" dirty="0">
                <a:ln>
                  <a:solidFill>
                    <a:srgbClr val="ED7D31">
                      <a:lumMod val="50000"/>
                    </a:srgbClr>
                  </a:solidFill>
                </a:ln>
                <a:solidFill>
                  <a:prstClr val="black"/>
                </a:solidFill>
                <a:effectLst/>
                <a:uLnTx/>
                <a:uFillTx/>
                <a:latin typeface="Calibri" panose="020F0502020204030204"/>
                <a:ea typeface="+mn-ea"/>
                <a:cs typeface="+mn-cs"/>
              </a:rPr>
              <a:t>Mem</a:t>
            </a:r>
            <a:r>
              <a:rPr kumimoji="0" lang="en-CA" sz="2600" b="0" i="0" u="none" strike="noStrike" kern="1200" cap="none" spc="0" normalizeH="0" baseline="0" noProof="0" dirty="0">
                <a:ln>
                  <a:solidFill>
                    <a:srgbClr val="ED7D31">
                      <a:lumMod val="50000"/>
                    </a:srgbClr>
                  </a:solidFill>
                </a:ln>
                <a:solidFill>
                  <a:prstClr val="black"/>
                </a:solidFill>
                <a:effectLst/>
                <a:uLnTx/>
                <a:uFillTx/>
                <a:latin typeface="Calibri" panose="020F0502020204030204"/>
                <a:ea typeface="+mn-ea"/>
                <a:cs typeface="+mn-cs"/>
              </a:rPr>
              <a:t> letters which reveal  -</a:t>
            </a:r>
            <a:br>
              <a:rPr kumimoji="0" lang="en-CA" sz="2600" b="0" i="0" u="none" strike="noStrike" kern="1200" cap="none" spc="0" normalizeH="0" baseline="0" noProof="0" dirty="0">
                <a:ln>
                  <a:solidFill>
                    <a:srgbClr val="ED7D31">
                      <a:lumMod val="50000"/>
                    </a:srgbClr>
                  </a:solidFill>
                </a:ln>
                <a:solidFill>
                  <a:prstClr val="black"/>
                </a:solidFill>
                <a:effectLst/>
                <a:uLnTx/>
                <a:uFillTx/>
                <a:latin typeface="Calibri" panose="020F0502020204030204"/>
                <a:ea typeface="+mn-ea"/>
                <a:cs typeface="+mn-cs"/>
              </a:rPr>
            </a:br>
            <a:r>
              <a:rPr kumimoji="0" lang="en-CA" sz="2600" b="0" i="0" u="none" strike="noStrike" kern="1200" cap="none" spc="0" normalizeH="0" baseline="0" noProof="0" dirty="0">
                <a:ln>
                  <a:solidFill>
                    <a:srgbClr val="ED7D31">
                      <a:lumMod val="50000"/>
                    </a:srgbClr>
                  </a:solidFill>
                </a:ln>
                <a:solidFill>
                  <a:prstClr val="black"/>
                </a:solidFill>
                <a:effectLst>
                  <a:glow rad="63500">
                    <a:srgbClr val="00FFFF"/>
                  </a:glow>
                </a:effectLst>
                <a:uLnTx/>
                <a:uFillTx/>
                <a:latin typeface="Calibri" panose="020F0502020204030204"/>
                <a:ea typeface="+mn-ea"/>
                <a:cs typeface="+mn-cs"/>
              </a:rPr>
              <a:t>a </a:t>
            </a:r>
            <a:r>
              <a:rPr kumimoji="0" lang="en-CA" sz="2600" b="1" i="0" u="sng" strike="noStrike" kern="1200" cap="none" spc="0" normalizeH="0" baseline="0" noProof="0" dirty="0">
                <a:ln>
                  <a:solidFill>
                    <a:srgbClr val="ED7D31">
                      <a:lumMod val="50000"/>
                    </a:srgbClr>
                  </a:solidFill>
                </a:ln>
                <a:solidFill>
                  <a:prstClr val="black"/>
                </a:solidFill>
                <a:effectLst>
                  <a:glow rad="63500">
                    <a:srgbClr val="00FFFF"/>
                  </a:glow>
                </a:effectLst>
                <a:uLnTx/>
                <a:uFillTx/>
                <a:latin typeface="Calibri" panose="020F0502020204030204"/>
                <a:ea typeface="+mn-ea"/>
                <a:cs typeface="+mn-cs"/>
              </a:rPr>
              <a:t>SOURCE</a:t>
            </a:r>
            <a:r>
              <a:rPr kumimoji="0" lang="en-CA" sz="2600" b="1" i="0" u="none" strike="noStrike" kern="1200" cap="none" spc="0" normalizeH="0" baseline="0" noProof="0" dirty="0">
                <a:ln>
                  <a:solidFill>
                    <a:srgbClr val="ED7D31">
                      <a:lumMod val="50000"/>
                    </a:srgbClr>
                  </a:solidFill>
                </a:ln>
                <a:solidFill>
                  <a:prstClr val="black"/>
                </a:solidFill>
                <a:effectLst>
                  <a:glow rad="63500">
                    <a:srgbClr val="00FFFF"/>
                  </a:glow>
                </a:effectLst>
                <a:uLnTx/>
                <a:uFillTx/>
                <a:latin typeface="Calibri" panose="020F0502020204030204"/>
                <a:ea typeface="+mn-ea"/>
                <a:cs typeface="+mn-cs"/>
              </a:rPr>
              <a:t> </a:t>
            </a:r>
            <a:r>
              <a:rPr kumimoji="0" lang="en-CA" sz="2600" b="0" i="0" u="none" strike="noStrike" kern="1200" cap="none" spc="0" normalizeH="0" baseline="0" noProof="0" dirty="0">
                <a:ln>
                  <a:solidFill>
                    <a:srgbClr val="ED7D31">
                      <a:lumMod val="50000"/>
                    </a:srgbClr>
                  </a:solidFill>
                </a:ln>
                <a:solidFill>
                  <a:prstClr val="black"/>
                </a:solidFill>
                <a:effectLst>
                  <a:glow rad="63500">
                    <a:srgbClr val="00FFFF"/>
                  </a:glow>
                </a:effectLst>
                <a:uLnTx/>
                <a:uFillTx/>
                <a:latin typeface="Calibri" panose="020F0502020204030204"/>
                <a:ea typeface="+mn-ea"/>
                <a:cs typeface="+mn-cs"/>
              </a:rPr>
              <a:t>which </a:t>
            </a:r>
            <a:r>
              <a:rPr kumimoji="0" lang="en-CA" sz="2600" b="0" i="0" u="sng" strike="noStrike" kern="1200" cap="none" spc="0" normalizeH="0" baseline="0" noProof="0" dirty="0">
                <a:ln>
                  <a:solidFill>
                    <a:srgbClr val="ED7D31">
                      <a:lumMod val="50000"/>
                    </a:srgbClr>
                  </a:solidFill>
                </a:ln>
                <a:solidFill>
                  <a:prstClr val="black"/>
                </a:solidFill>
                <a:effectLst>
                  <a:glow rad="63500">
                    <a:srgbClr val="00FFFF"/>
                  </a:glow>
                </a:effectLst>
                <a:uLnTx/>
                <a:uFillTx/>
                <a:latin typeface="Calibri" panose="020F0502020204030204"/>
                <a:ea typeface="+mn-ea"/>
                <a:cs typeface="+mn-cs"/>
              </a:rPr>
              <a:t>issues</a:t>
            </a:r>
            <a:r>
              <a:rPr kumimoji="0" lang="en-CA" sz="2600" b="0" i="0" u="none" strike="noStrike" kern="1200" cap="none" spc="0" normalizeH="0" baseline="0" noProof="0" dirty="0">
                <a:ln>
                  <a:solidFill>
                    <a:srgbClr val="ED7D31">
                      <a:lumMod val="50000"/>
                    </a:srgbClr>
                  </a:solidFill>
                </a:ln>
                <a:solidFill>
                  <a:prstClr val="black"/>
                </a:solidFill>
                <a:effectLst>
                  <a:glow rad="63500">
                    <a:srgbClr val="00FFFF"/>
                  </a:glow>
                </a:effectLst>
                <a:uLnTx/>
                <a:uFillTx/>
                <a:latin typeface="Calibri" panose="020F0502020204030204"/>
                <a:ea typeface="+mn-ea"/>
                <a:cs typeface="+mn-cs"/>
              </a:rPr>
              <a:t> </a:t>
            </a:r>
            <a:r>
              <a:rPr kumimoji="0" lang="en-CA" sz="2600" b="0" i="0" u="sng" strike="noStrike" kern="1200" cap="none" spc="0" normalizeH="0" baseline="0" noProof="0" dirty="0">
                <a:ln>
                  <a:solidFill>
                    <a:srgbClr val="ED7D31">
                      <a:lumMod val="50000"/>
                    </a:srgbClr>
                  </a:solidFill>
                </a:ln>
                <a:solidFill>
                  <a:prstClr val="black"/>
                </a:solidFill>
                <a:effectLst>
                  <a:glow rad="63500">
                    <a:srgbClr val="00FFFF"/>
                  </a:glow>
                </a:effectLst>
                <a:uLnTx/>
                <a:uFillTx/>
                <a:latin typeface="Calibri" panose="020F0502020204030204"/>
                <a:ea typeface="+mn-ea"/>
                <a:cs typeface="+mn-cs"/>
              </a:rPr>
              <a:t>constant fre</a:t>
            </a:r>
            <a:r>
              <a:rPr kumimoji="0" lang="en-CA" sz="2600" b="0" i="0" u="none" strike="noStrike" kern="1200" cap="none" spc="0" normalizeH="0" baseline="0" noProof="0" dirty="0">
                <a:ln>
                  <a:solidFill>
                    <a:srgbClr val="ED7D31">
                      <a:lumMod val="50000"/>
                    </a:srgbClr>
                  </a:solidFill>
                </a:ln>
                <a:solidFill>
                  <a:prstClr val="black"/>
                </a:solidFill>
                <a:effectLst>
                  <a:glow rad="63500">
                    <a:srgbClr val="00FFFF"/>
                  </a:glow>
                </a:effectLst>
                <a:uLnTx/>
                <a:uFillTx/>
                <a:latin typeface="Calibri" panose="020F0502020204030204"/>
                <a:ea typeface="+mn-ea"/>
                <a:cs typeface="+mn-cs"/>
              </a:rPr>
              <a:t>q</a:t>
            </a:r>
            <a:r>
              <a:rPr kumimoji="0" lang="en-CA" sz="2600" b="0" i="0" u="sng" strike="noStrike" kern="1200" cap="none" spc="0" normalizeH="0" baseline="0" noProof="0" dirty="0">
                <a:ln>
                  <a:solidFill>
                    <a:srgbClr val="ED7D31">
                      <a:lumMod val="50000"/>
                    </a:srgbClr>
                  </a:solidFill>
                </a:ln>
                <a:solidFill>
                  <a:prstClr val="black"/>
                </a:solidFill>
                <a:effectLst>
                  <a:glow rad="63500">
                    <a:srgbClr val="00FFFF"/>
                  </a:glow>
                </a:effectLst>
                <a:uLnTx/>
                <a:uFillTx/>
                <a:latin typeface="Calibri" panose="020F0502020204030204"/>
                <a:ea typeface="+mn-ea"/>
                <a:cs typeface="+mn-cs"/>
              </a:rPr>
              <a:t>uencies</a:t>
            </a:r>
            <a:r>
              <a:rPr kumimoji="0" lang="en-CA" sz="2600" b="0" i="0" u="none" strike="noStrike" kern="1200" cap="none" spc="0" normalizeH="0" baseline="0" noProof="0" dirty="0">
                <a:ln>
                  <a:solidFill>
                    <a:srgbClr val="ED7D31">
                      <a:lumMod val="50000"/>
                    </a:srgbClr>
                  </a:solidFill>
                </a:ln>
                <a:solidFill>
                  <a:prstClr val="black"/>
                </a:solidFill>
                <a:effectLst>
                  <a:glow rad="63500">
                    <a:srgbClr val="00FFFF"/>
                  </a:glow>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600" b="0" i="0" u="none" strike="noStrike" kern="1200" cap="none" spc="0" normalizeH="0" baseline="0" noProof="0" dirty="0">
                <a:ln>
                  <a:solidFill>
                    <a:srgbClr val="ED7D31">
                      <a:lumMod val="50000"/>
                    </a:srgbClr>
                  </a:solidFill>
                </a:ln>
                <a:solidFill>
                  <a:prstClr val="black"/>
                </a:solidFill>
                <a:effectLst>
                  <a:glow rad="63500">
                    <a:srgbClr val="00FFFF"/>
                  </a:glow>
                </a:effectLst>
                <a:uLnTx/>
                <a:uFillTx/>
                <a:latin typeface="Calibri" panose="020F0502020204030204"/>
                <a:ea typeface="+mn-ea"/>
                <a:cs typeface="+mn-cs"/>
              </a:rPr>
              <a:t>The </a:t>
            </a:r>
            <a:r>
              <a:rPr kumimoji="0" lang="en-CA" sz="2600" b="1" i="0" u="none" strike="noStrike" kern="1200" cap="none" spc="0" normalizeH="0" baseline="0" noProof="0" dirty="0" err="1">
                <a:ln>
                  <a:solidFill>
                    <a:srgbClr val="ED7D31">
                      <a:lumMod val="50000"/>
                    </a:srgbClr>
                  </a:solidFill>
                </a:ln>
                <a:solidFill>
                  <a:srgbClr val="0000FF"/>
                </a:solidFill>
                <a:effectLst>
                  <a:glow rad="63500">
                    <a:srgbClr val="00FFFF"/>
                  </a:glow>
                </a:effectLst>
                <a:uLnTx/>
                <a:uFillTx/>
                <a:latin typeface="Calibri" panose="020F0502020204030204"/>
                <a:ea typeface="+mn-ea"/>
                <a:cs typeface="+mn-cs"/>
              </a:rPr>
              <a:t>Resh</a:t>
            </a:r>
            <a:r>
              <a:rPr kumimoji="0" lang="en-CA" sz="2600" b="0" i="0" u="none" strike="noStrike" kern="1200" cap="none" spc="0" normalizeH="0" baseline="0" noProof="0" dirty="0">
                <a:ln>
                  <a:solidFill>
                    <a:srgbClr val="ED7D31">
                      <a:lumMod val="50000"/>
                    </a:srgbClr>
                  </a:solidFill>
                </a:ln>
                <a:solidFill>
                  <a:prstClr val="black"/>
                </a:solidFill>
                <a:effectLst>
                  <a:glow rad="63500">
                    <a:srgbClr val="00FFFF"/>
                  </a:glow>
                </a:effectLst>
                <a:uLnTx/>
                <a:uFillTx/>
                <a:latin typeface="Calibri" panose="020F0502020204030204"/>
                <a:ea typeface="+mn-ea"/>
                <a:cs typeface="+mn-cs"/>
              </a:rPr>
              <a:t> is the </a:t>
            </a:r>
            <a:r>
              <a:rPr kumimoji="0" lang="en-CA" sz="2600" b="1" i="0" u="none" strike="noStrike" kern="1200" cap="none" spc="0" normalizeH="0" baseline="0" noProof="0" dirty="0">
                <a:ln>
                  <a:solidFill>
                    <a:srgbClr val="ED7D31">
                      <a:lumMod val="50000"/>
                    </a:srgbClr>
                  </a:solidFill>
                </a:ln>
                <a:solidFill>
                  <a:srgbClr val="0000FF"/>
                </a:solidFill>
                <a:effectLst>
                  <a:glow rad="63500">
                    <a:srgbClr val="00FFFF"/>
                  </a:glow>
                </a:effectLst>
                <a:uLnTx/>
                <a:uFillTx/>
                <a:latin typeface="Calibri" panose="020F0502020204030204"/>
                <a:ea typeface="+mn-ea"/>
                <a:cs typeface="+mn-cs"/>
              </a:rPr>
              <a:t>Head</a:t>
            </a:r>
            <a:r>
              <a:rPr kumimoji="0" lang="en-CA" sz="2600" b="0" i="0" u="none" strike="noStrike" kern="1200" cap="none" spc="0" normalizeH="0" baseline="0" noProof="0" dirty="0">
                <a:ln>
                  <a:solidFill>
                    <a:srgbClr val="ED7D31">
                      <a:lumMod val="50000"/>
                    </a:srgbClr>
                  </a:solidFill>
                </a:ln>
                <a:solidFill>
                  <a:prstClr val="black"/>
                </a:solidFill>
                <a:effectLst>
                  <a:glow rad="63500">
                    <a:srgbClr val="00FFFF"/>
                  </a:glow>
                </a:effectLst>
                <a:uLnTx/>
                <a:uFillTx/>
                <a:latin typeface="Calibri" panose="020F0502020204030204"/>
                <a:ea typeface="+mn-ea"/>
                <a:cs typeface="+mn-cs"/>
              </a:rPr>
              <a:t> (of the universe) and the </a:t>
            </a:r>
            <a:r>
              <a:rPr kumimoji="0" lang="en-CA" sz="2600" b="1" i="0" u="none" strike="noStrike" kern="1200" cap="none" spc="0" normalizeH="0" baseline="0" noProof="0" dirty="0">
                <a:ln>
                  <a:solidFill>
                    <a:srgbClr val="ED7D31">
                      <a:lumMod val="50000"/>
                    </a:srgbClr>
                  </a:solidFill>
                </a:ln>
                <a:solidFill>
                  <a:srgbClr val="0000FF"/>
                </a:solidFill>
                <a:effectLst>
                  <a:glow rad="63500">
                    <a:srgbClr val="00FFFF"/>
                  </a:glow>
                </a:effectLst>
                <a:uLnTx/>
                <a:uFillTx/>
                <a:latin typeface="Calibri" panose="020F0502020204030204"/>
                <a:ea typeface="+mn-ea"/>
                <a:cs typeface="+mn-cs"/>
              </a:rPr>
              <a:t>Aleph</a:t>
            </a:r>
            <a:r>
              <a:rPr kumimoji="0" lang="en-CA" sz="2600" b="0" i="0" u="none" strike="noStrike" kern="1200" cap="none" spc="0" normalizeH="0" baseline="0" noProof="0" dirty="0">
                <a:ln>
                  <a:solidFill>
                    <a:srgbClr val="ED7D31">
                      <a:lumMod val="50000"/>
                    </a:srgbClr>
                  </a:solidFill>
                </a:ln>
                <a:solidFill>
                  <a:prstClr val="black"/>
                </a:solidFill>
                <a:effectLst>
                  <a:glow rad="63500">
                    <a:srgbClr val="00FFFF"/>
                  </a:glow>
                </a:effectLst>
                <a:uLnTx/>
                <a:uFillTx/>
                <a:latin typeface="Calibri" panose="020F0502020204030204"/>
                <a:ea typeface="+mn-ea"/>
                <a:cs typeface="+mn-cs"/>
              </a:rPr>
              <a:t> is known as the </a:t>
            </a:r>
            <a:r>
              <a:rPr kumimoji="0" lang="en-CA" sz="2600" b="1" i="0" u="none" strike="noStrike" kern="1200" cap="none" spc="0" normalizeH="0" baseline="0" noProof="0" dirty="0">
                <a:ln>
                  <a:solidFill>
                    <a:srgbClr val="ED7D31">
                      <a:lumMod val="50000"/>
                    </a:srgbClr>
                  </a:solidFill>
                </a:ln>
                <a:solidFill>
                  <a:srgbClr val="0000FF"/>
                </a:solidFill>
                <a:effectLst>
                  <a:glow rad="63500">
                    <a:srgbClr val="00FFFF"/>
                  </a:glow>
                </a:effectLst>
                <a:uLnTx/>
                <a:uFillTx/>
                <a:latin typeface="Calibri" panose="020F0502020204030204"/>
                <a:ea typeface="+mn-ea"/>
                <a:cs typeface="+mn-cs"/>
              </a:rPr>
              <a:t>Ultimate Provider </a:t>
            </a:r>
            <a:r>
              <a:rPr kumimoji="0" lang="en-CA" sz="2600" b="0" i="0" u="none" strike="noStrike" kern="1200" cap="none" spc="0" normalizeH="0" baseline="0" noProof="0" dirty="0">
                <a:ln>
                  <a:solidFill>
                    <a:srgbClr val="ED7D31">
                      <a:lumMod val="50000"/>
                    </a:srgbClr>
                  </a:solidFill>
                </a:ln>
                <a:solidFill>
                  <a:prstClr val="black"/>
                </a:solidFill>
                <a:effectLst>
                  <a:glow rad="63500">
                    <a:srgbClr val="00FFFF"/>
                  </a:glow>
                </a:effectLst>
                <a:uLnTx/>
                <a:uFillTx/>
                <a:latin typeface="Calibri" panose="020F0502020204030204"/>
                <a:ea typeface="+mn-ea"/>
                <a:cs typeface="+mn-cs"/>
              </a:rPr>
              <a:t>for mankind.</a:t>
            </a:r>
          </a:p>
        </p:txBody>
      </p:sp>
      <p:sp>
        <p:nvSpPr>
          <p:cNvPr id="6" name="Speech Bubble: Rectangle with Corners Rounded 5">
            <a:extLst>
              <a:ext uri="{FF2B5EF4-FFF2-40B4-BE49-F238E27FC236}">
                <a16:creationId xmlns:a16="http://schemas.microsoft.com/office/drawing/2014/main" id="{8C15697D-3CFE-4970-8FE6-0173871CDFBC}"/>
              </a:ext>
            </a:extLst>
          </p:cNvPr>
          <p:cNvSpPr/>
          <p:nvPr/>
        </p:nvSpPr>
        <p:spPr>
          <a:xfrm>
            <a:off x="3806966" y="2926438"/>
            <a:ext cx="4055132" cy="1435608"/>
          </a:xfrm>
          <a:prstGeom prst="wedgeRoundRectCallout">
            <a:avLst>
              <a:gd name="adj1" fmla="val 72012"/>
              <a:gd name="adj2" fmla="val 42248"/>
              <a:gd name="adj3" fmla="val 16667"/>
            </a:avLst>
          </a:prstGeom>
          <a:solidFill>
            <a:srgbClr val="C7A1E3"/>
          </a:solidFill>
          <a:scene3d>
            <a:camera prst="orthographicFront"/>
            <a:lightRig rig="freezing" dir="t"/>
          </a:scene3d>
          <a:sp3d>
            <a:bevelT w="146050" h="1333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i="1" dirty="0">
                <a:ln>
                  <a:solidFill>
                    <a:srgbClr val="0000FF"/>
                  </a:solidFill>
                </a:ln>
                <a:solidFill>
                  <a:srgbClr val="FF9966"/>
                </a:solidFill>
                <a:latin typeface="Comic Sans MS" panose="030F0702030302020204" pitchFamily="66" charset="0"/>
              </a:rPr>
              <a:t>Spiritually: </a:t>
            </a:r>
            <a:r>
              <a:rPr lang="en-CA" sz="2800" b="1" dirty="0">
                <a:solidFill>
                  <a:srgbClr val="0066CC"/>
                </a:solidFill>
                <a:effectLst>
                  <a:glow rad="127000">
                    <a:srgbClr val="FFFF00"/>
                  </a:glow>
                </a:effectLst>
              </a:rPr>
              <a:t>Yahuah’s Power and Strength!</a:t>
            </a:r>
          </a:p>
        </p:txBody>
      </p:sp>
      <p:sp>
        <p:nvSpPr>
          <p:cNvPr id="7" name="Rectangle 6">
            <a:extLst>
              <a:ext uri="{FF2B5EF4-FFF2-40B4-BE49-F238E27FC236}">
                <a16:creationId xmlns:a16="http://schemas.microsoft.com/office/drawing/2014/main" id="{656A4F7F-620F-47EB-82F5-ACFF344A3027}"/>
              </a:ext>
            </a:extLst>
          </p:cNvPr>
          <p:cNvSpPr/>
          <p:nvPr/>
        </p:nvSpPr>
        <p:spPr>
          <a:xfrm>
            <a:off x="4314548" y="4571999"/>
            <a:ext cx="1047564" cy="1091954"/>
          </a:xfrm>
          <a:prstGeom prst="rect">
            <a:avLst/>
          </a:prstGeom>
          <a:noFill/>
          <a:ln w="76200">
            <a:solidFill>
              <a:srgbClr val="00FF99"/>
            </a:solidFill>
          </a:ln>
          <a:effectLst>
            <a:glow rad="228600">
              <a:schemeClr val="accent6">
                <a:satMod val="175000"/>
                <a:alpha val="40000"/>
              </a:schemeClr>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8962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0-#ppt_w/2"/>
                                          </p:val>
                                        </p:tav>
                                        <p:tav tm="100000">
                                          <p:val>
                                            <p:strVal val="#ppt_x"/>
                                          </p:val>
                                        </p:tav>
                                      </p:tavLst>
                                    </p:anim>
                                    <p:anim calcmode="lin" valueType="num">
                                      <p:cBhvr additive="base">
                                        <p:cTn id="8" dur="125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250"/>
                            </p:stCondLst>
                            <p:childTnLst>
                              <p:par>
                                <p:cTn id="10" presetID="14" presetClass="entr" presetSubtype="1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1250"/>
                                        <p:tgtEl>
                                          <p:spTgt spid="10"/>
                                        </p:tgtEl>
                                      </p:cBhvr>
                                    </p:animEffect>
                                  </p:childTnLst>
                                </p:cTn>
                              </p:par>
                            </p:childTnLst>
                          </p:cTn>
                        </p:par>
                        <p:par>
                          <p:cTn id="23" fill="hold">
                            <p:stCondLst>
                              <p:cond delay="1250"/>
                            </p:stCondLst>
                            <p:childTnLst>
                              <p:par>
                                <p:cTn id="24" presetID="2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edge">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48800"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20AD890-6F25-4A4B-8CAE-DF47873A0071}"/>
              </a:ext>
            </a:extLst>
          </p:cNvPr>
          <p:cNvSpPr/>
          <p:nvPr/>
        </p:nvSpPr>
        <p:spPr>
          <a:xfrm>
            <a:off x="181554" y="998289"/>
            <a:ext cx="2869035" cy="5050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endParaRPr>
          </a:p>
        </p:txBody>
      </p:sp>
      <p:pic>
        <p:nvPicPr>
          <p:cNvPr id="3" name="Picture 2">
            <a:extLst>
              <a:ext uri="{FF2B5EF4-FFF2-40B4-BE49-F238E27FC236}">
                <a16:creationId xmlns:a16="http://schemas.microsoft.com/office/drawing/2014/main" id="{7925BF74-AD58-4BC7-AB7A-2AC210B5B7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3886"/>
          <a:stretch/>
        </p:blipFill>
        <p:spPr>
          <a:xfrm>
            <a:off x="5364396" y="5701653"/>
            <a:ext cx="2944536" cy="1024129"/>
          </a:xfrm>
          <a:prstGeom prst="rect">
            <a:avLst/>
          </a:prstGeom>
          <a:ln>
            <a:solidFill>
              <a:srgbClr val="002060"/>
            </a:solidFill>
          </a:ln>
        </p:spPr>
      </p:pic>
      <p:sp>
        <p:nvSpPr>
          <p:cNvPr id="8" name="Rectangle: Rounded Corners 7">
            <a:extLst>
              <a:ext uri="{FF2B5EF4-FFF2-40B4-BE49-F238E27FC236}">
                <a16:creationId xmlns:a16="http://schemas.microsoft.com/office/drawing/2014/main" id="{DD1DA610-A061-4A91-849E-4B47222607CC}"/>
              </a:ext>
            </a:extLst>
          </p:cNvPr>
          <p:cNvSpPr/>
          <p:nvPr/>
        </p:nvSpPr>
        <p:spPr>
          <a:xfrm>
            <a:off x="2832491" y="6249797"/>
            <a:ext cx="1705837" cy="475985"/>
          </a:xfrm>
          <a:prstGeom prst="roundRect">
            <a:avLst/>
          </a:prstGeom>
          <a:solidFill>
            <a:srgbClr val="00B050"/>
          </a:solidFill>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Gen 18:1</a:t>
            </a:r>
          </a:p>
        </p:txBody>
      </p:sp>
      <p:sp>
        <p:nvSpPr>
          <p:cNvPr id="6" name="Speech Bubble: Rectangle with Corners Rounded 5">
            <a:extLst>
              <a:ext uri="{FF2B5EF4-FFF2-40B4-BE49-F238E27FC236}">
                <a16:creationId xmlns:a16="http://schemas.microsoft.com/office/drawing/2014/main" id="{8C15697D-3CFE-4970-8FE6-0173871CDFBC}"/>
              </a:ext>
            </a:extLst>
          </p:cNvPr>
          <p:cNvSpPr/>
          <p:nvPr/>
        </p:nvSpPr>
        <p:spPr>
          <a:xfrm>
            <a:off x="760476" y="132218"/>
            <a:ext cx="10671048" cy="5207878"/>
          </a:xfrm>
          <a:prstGeom prst="wedgeRoundRectCallout">
            <a:avLst>
              <a:gd name="adj1" fmla="val -7736"/>
              <a:gd name="adj2" fmla="val 64377"/>
              <a:gd name="adj3" fmla="val 16667"/>
            </a:avLst>
          </a:prstGeom>
          <a:solidFill>
            <a:srgbClr val="C7A1E3"/>
          </a:solidFill>
          <a:scene3d>
            <a:camera prst="orthographicFront"/>
            <a:lightRig rig="freezing" dir="t"/>
          </a:scene3d>
          <a:sp3d>
            <a:bevelT w="146050" h="1333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i="1" dirty="0">
                <a:ln>
                  <a:solidFill>
                    <a:srgbClr val="0000FF"/>
                  </a:solidFill>
                </a:ln>
                <a:solidFill>
                  <a:srgbClr val="FF9966"/>
                </a:solidFill>
                <a:latin typeface="Comic Sans MS" panose="030F0702030302020204" pitchFamily="66" charset="0"/>
              </a:rPr>
              <a:t>Why – </a:t>
            </a:r>
            <a:r>
              <a:rPr lang="en-CA" sz="4400" b="1" i="1" dirty="0">
                <a:ln>
                  <a:solidFill>
                    <a:srgbClr val="0000FF"/>
                  </a:solidFill>
                </a:ln>
                <a:solidFill>
                  <a:srgbClr val="FF9966"/>
                </a:solidFill>
                <a:latin typeface="Comic Sans MS" panose="030F0702030302020204" pitchFamily="66" charset="0"/>
              </a:rPr>
              <a:t>“Spiritually?”</a:t>
            </a:r>
          </a:p>
          <a:p>
            <a:pPr algn="ctr"/>
            <a:r>
              <a:rPr lang="en-CA" sz="2800" b="1" i="1" dirty="0">
                <a:ln>
                  <a:solidFill>
                    <a:srgbClr val="0000FF"/>
                  </a:solidFill>
                </a:ln>
                <a:solidFill>
                  <a:srgbClr val="FF9966"/>
                </a:solidFill>
                <a:effectLst>
                  <a:glow rad="127000">
                    <a:srgbClr val="FFFF00"/>
                  </a:glow>
                </a:effectLst>
                <a:latin typeface="Comic Sans MS" panose="030F0702030302020204" pitchFamily="66" charset="0"/>
              </a:rPr>
              <a:t>We need to think carefully here. Do we really think that </a:t>
            </a:r>
            <a:r>
              <a:rPr lang="en-CA" sz="2800" b="1" i="1" dirty="0">
                <a:ln>
                  <a:solidFill>
                    <a:srgbClr val="0000FF"/>
                  </a:solidFill>
                </a:ln>
                <a:solidFill>
                  <a:srgbClr val="00CCFF"/>
                </a:solidFill>
                <a:effectLst>
                  <a:glow rad="127000">
                    <a:srgbClr val="FFFF00"/>
                  </a:glow>
                </a:effectLst>
                <a:latin typeface="Comic Sans MS" panose="030F0702030302020204" pitchFamily="66" charset="0"/>
              </a:rPr>
              <a:t>Yahuah preserved the Hebrew words of the Torah, </a:t>
            </a:r>
            <a:r>
              <a:rPr lang="en-CA" sz="2800" b="1" i="1" dirty="0">
                <a:ln>
                  <a:solidFill>
                    <a:srgbClr val="0000FF"/>
                  </a:solidFill>
                </a:ln>
                <a:solidFill>
                  <a:srgbClr val="FF9966"/>
                </a:solidFill>
                <a:effectLst>
                  <a:glow rad="127000">
                    <a:srgbClr val="FFFF00"/>
                  </a:glow>
                </a:effectLst>
                <a:latin typeface="Comic Sans MS" panose="030F0702030302020204" pitchFamily="66" charset="0"/>
              </a:rPr>
              <a:t>just to have us understand that Abraham was sitting down, relaxing in the door of his tent, </a:t>
            </a:r>
            <a:r>
              <a:rPr lang="en-CA" sz="2800" i="1" dirty="0">
                <a:ln>
                  <a:solidFill>
                    <a:srgbClr val="0000FF"/>
                  </a:solidFill>
                </a:ln>
                <a:solidFill>
                  <a:schemeClr val="tx1"/>
                </a:solidFill>
                <a:effectLst>
                  <a:glow rad="127000">
                    <a:srgbClr val="FFFF00"/>
                  </a:glow>
                </a:effectLst>
                <a:latin typeface="Comic Sans MS" panose="030F0702030302020204" pitchFamily="66" charset="0"/>
              </a:rPr>
              <a:t>(sipping an iced tea</a:t>
            </a:r>
            <a:r>
              <a:rPr lang="en-CA" sz="2800" b="1" i="1" dirty="0">
                <a:ln>
                  <a:solidFill>
                    <a:srgbClr val="0000FF"/>
                  </a:solidFill>
                </a:ln>
                <a:solidFill>
                  <a:schemeClr val="tx1"/>
                </a:solidFill>
                <a:effectLst>
                  <a:glow rad="127000">
                    <a:srgbClr val="FFFF00"/>
                  </a:glow>
                </a:effectLst>
                <a:latin typeface="Comic Sans MS" panose="030F0702030302020204" pitchFamily="66" charset="0"/>
              </a:rPr>
              <a:t>)</a:t>
            </a:r>
            <a:r>
              <a:rPr lang="en-CA" sz="2800" b="1" i="1" dirty="0">
                <a:ln>
                  <a:solidFill>
                    <a:srgbClr val="0000FF"/>
                  </a:solidFill>
                </a:ln>
                <a:solidFill>
                  <a:srgbClr val="FF9966"/>
                </a:solidFill>
                <a:effectLst>
                  <a:glow rad="127000">
                    <a:srgbClr val="FFFF00"/>
                  </a:glow>
                </a:effectLst>
                <a:latin typeface="Comic Sans MS" panose="030F0702030302020204" pitchFamily="66" charset="0"/>
              </a:rPr>
              <a:t>? </a:t>
            </a:r>
          </a:p>
          <a:p>
            <a:pPr algn="ctr"/>
            <a:r>
              <a:rPr lang="en-CA" sz="2800" b="1" i="1" dirty="0">
                <a:ln>
                  <a:solidFill>
                    <a:srgbClr val="0000FF"/>
                  </a:solidFill>
                </a:ln>
                <a:solidFill>
                  <a:srgbClr val="FF9966"/>
                </a:solidFill>
                <a:effectLst>
                  <a:glow rad="127000">
                    <a:srgbClr val="FFFF00"/>
                  </a:glow>
                </a:effectLst>
                <a:latin typeface="Comic Sans MS" panose="030F0702030302020204" pitchFamily="66" charset="0"/>
              </a:rPr>
              <a:t>What </a:t>
            </a:r>
            <a:r>
              <a:rPr lang="en-CA" sz="2800" b="1" i="1" dirty="0">
                <a:ln>
                  <a:solidFill>
                    <a:srgbClr val="0000FF"/>
                  </a:solidFill>
                </a:ln>
                <a:solidFill>
                  <a:srgbClr val="00CCFF"/>
                </a:solidFill>
                <a:effectLst>
                  <a:glow rad="127000">
                    <a:srgbClr val="FFFF00"/>
                  </a:glow>
                </a:effectLst>
                <a:latin typeface="Comic Sans MS" panose="030F0702030302020204" pitchFamily="66" charset="0"/>
              </a:rPr>
              <a:t>IF</a:t>
            </a:r>
            <a:r>
              <a:rPr lang="en-CA" sz="2800" b="1" i="1" dirty="0">
                <a:ln>
                  <a:solidFill>
                    <a:srgbClr val="0000FF"/>
                  </a:solidFill>
                </a:ln>
                <a:solidFill>
                  <a:srgbClr val="FF9966"/>
                </a:solidFill>
                <a:effectLst>
                  <a:glow rad="127000">
                    <a:srgbClr val="FFFF00"/>
                  </a:glow>
                </a:effectLst>
                <a:latin typeface="Comic Sans MS" panose="030F0702030302020204" pitchFamily="66" charset="0"/>
              </a:rPr>
              <a:t> there is a </a:t>
            </a:r>
            <a:r>
              <a:rPr lang="en-CA" sz="2800" b="1" i="1" dirty="0">
                <a:ln>
                  <a:solidFill>
                    <a:srgbClr val="0000FF"/>
                  </a:solidFill>
                </a:ln>
                <a:solidFill>
                  <a:srgbClr val="FF0000"/>
                </a:solidFill>
                <a:effectLst>
                  <a:glow rad="127000">
                    <a:srgbClr val="FFFF00"/>
                  </a:glow>
                </a:effectLst>
                <a:latin typeface="Comic Sans MS" panose="030F0702030302020204" pitchFamily="66" charset="0"/>
              </a:rPr>
              <a:t>much more important hidden message </a:t>
            </a:r>
            <a:r>
              <a:rPr lang="en-CA" sz="2800" b="1" i="1" dirty="0">
                <a:ln>
                  <a:solidFill>
                    <a:srgbClr val="0000FF"/>
                  </a:solidFill>
                </a:ln>
                <a:solidFill>
                  <a:srgbClr val="FF9966"/>
                </a:solidFill>
                <a:effectLst>
                  <a:glow rad="127000">
                    <a:srgbClr val="FFFF00"/>
                  </a:glow>
                </a:effectLst>
                <a:latin typeface="Comic Sans MS" panose="030F0702030302020204" pitchFamily="66" charset="0"/>
              </a:rPr>
              <a:t>that the </a:t>
            </a:r>
            <a:r>
              <a:rPr lang="en-CA" sz="2800" b="1" i="1" dirty="0" err="1">
                <a:ln>
                  <a:solidFill>
                    <a:srgbClr val="0000FF"/>
                  </a:solidFill>
                </a:ln>
                <a:solidFill>
                  <a:srgbClr val="CC00FF"/>
                </a:solidFill>
                <a:effectLst>
                  <a:glow rad="127000">
                    <a:srgbClr val="FFFF00"/>
                  </a:glow>
                </a:effectLst>
                <a:latin typeface="Comic Sans MS" panose="030F0702030302020204" pitchFamily="66" charset="0"/>
              </a:rPr>
              <a:t>Pey</a:t>
            </a:r>
            <a:r>
              <a:rPr lang="en-CA" sz="2800" b="1" i="1" dirty="0">
                <a:ln>
                  <a:solidFill>
                    <a:srgbClr val="0000FF"/>
                  </a:solidFill>
                </a:ln>
                <a:solidFill>
                  <a:srgbClr val="FF9966"/>
                </a:solidFill>
                <a:effectLst>
                  <a:glow rad="127000">
                    <a:srgbClr val="FFFF00"/>
                  </a:glow>
                </a:effectLst>
                <a:latin typeface="Comic Sans MS" panose="030F0702030302020204" pitchFamily="66" charset="0"/>
              </a:rPr>
              <a:t> letter </a:t>
            </a:r>
            <a:r>
              <a:rPr lang="en-CA" sz="2800" b="1" i="1" dirty="0">
                <a:ln>
                  <a:solidFill>
                    <a:srgbClr val="0000FF"/>
                  </a:solidFill>
                </a:ln>
                <a:solidFill>
                  <a:srgbClr val="CC00FF"/>
                </a:solidFill>
                <a:effectLst>
                  <a:glow rad="127000">
                    <a:srgbClr val="FFFF00"/>
                  </a:glow>
                </a:effectLst>
                <a:latin typeface="Comic Sans MS" panose="030F0702030302020204" pitchFamily="66" charset="0"/>
              </a:rPr>
              <a:t>speaks</a:t>
            </a:r>
            <a:r>
              <a:rPr lang="en-CA" sz="2800" b="1" i="1" dirty="0">
                <a:ln>
                  <a:solidFill>
                    <a:srgbClr val="0000FF"/>
                  </a:solidFill>
                </a:ln>
                <a:solidFill>
                  <a:srgbClr val="FF9966"/>
                </a:solidFill>
                <a:effectLst>
                  <a:glow rad="127000">
                    <a:srgbClr val="FFFF00"/>
                  </a:glow>
                </a:effectLst>
                <a:latin typeface="Comic Sans MS" panose="030F0702030302020204" pitchFamily="66" charset="0"/>
              </a:rPr>
              <a:t> into?  </a:t>
            </a:r>
          </a:p>
          <a:p>
            <a:pPr algn="ctr"/>
            <a:r>
              <a:rPr lang="en-CA" sz="2800" b="1" i="1" dirty="0">
                <a:ln>
                  <a:solidFill>
                    <a:srgbClr val="0000FF"/>
                  </a:solidFill>
                </a:ln>
                <a:solidFill>
                  <a:srgbClr val="FF9966"/>
                </a:solidFill>
                <a:effectLst/>
                <a:latin typeface="Comic Sans MS" panose="030F0702030302020204" pitchFamily="66" charset="0"/>
              </a:rPr>
              <a:t>Do we really want to be the children of Abraham? </a:t>
            </a:r>
            <a:br>
              <a:rPr lang="en-CA" sz="2800" b="1" i="1" dirty="0">
                <a:ln>
                  <a:solidFill>
                    <a:srgbClr val="0000FF"/>
                  </a:solidFill>
                </a:ln>
                <a:solidFill>
                  <a:srgbClr val="FF9966"/>
                </a:solidFill>
                <a:effectLst/>
                <a:latin typeface="Comic Sans MS" panose="030F0702030302020204" pitchFamily="66" charset="0"/>
              </a:rPr>
            </a:br>
            <a:r>
              <a:rPr lang="en-CA" sz="2800" b="1" i="1" dirty="0">
                <a:ln>
                  <a:solidFill>
                    <a:srgbClr val="0000FF"/>
                  </a:solidFill>
                </a:ln>
                <a:solidFill>
                  <a:srgbClr val="FF9966"/>
                </a:solidFill>
                <a:effectLst/>
                <a:latin typeface="Comic Sans MS" panose="030F0702030302020204" pitchFamily="66" charset="0"/>
              </a:rPr>
              <a:t>If so, should we not mimic his actions under his intentional </a:t>
            </a:r>
            <a:r>
              <a:rPr lang="en-CA" sz="2800" b="1" i="1" dirty="0">
                <a:ln>
                  <a:solidFill>
                    <a:srgbClr val="0000FF"/>
                  </a:solidFill>
                </a:ln>
                <a:solidFill>
                  <a:srgbClr val="0000FF"/>
                </a:solidFill>
                <a:effectLst>
                  <a:glow rad="127000">
                    <a:srgbClr val="FFFF00"/>
                  </a:glow>
                </a:effectLst>
                <a:latin typeface="Comic Sans MS" panose="030F0702030302020204" pitchFamily="66" charset="0"/>
              </a:rPr>
              <a:t>Shema</a:t>
            </a:r>
            <a:r>
              <a:rPr lang="en-CA" sz="2800" b="1" i="1" dirty="0">
                <a:ln>
                  <a:solidFill>
                    <a:srgbClr val="0000FF"/>
                  </a:solidFill>
                </a:ln>
                <a:solidFill>
                  <a:srgbClr val="FF9966"/>
                </a:solidFill>
                <a:effectLst>
                  <a:glow rad="127000">
                    <a:srgbClr val="FFFF00"/>
                  </a:glow>
                </a:effectLst>
                <a:latin typeface="Comic Sans MS" panose="030F0702030302020204" pitchFamily="66" charset="0"/>
              </a:rPr>
              <a:t> </a:t>
            </a:r>
            <a:r>
              <a:rPr lang="en-CA" sz="2800" b="1" i="1" dirty="0">
                <a:ln>
                  <a:solidFill>
                    <a:srgbClr val="0000FF"/>
                  </a:solidFill>
                </a:ln>
                <a:solidFill>
                  <a:srgbClr val="FF9966"/>
                </a:solidFill>
                <a:effectLst/>
                <a:latin typeface="Comic Sans MS" panose="030F0702030302020204" pitchFamily="66" charset="0"/>
              </a:rPr>
              <a:t>understanding? </a:t>
            </a:r>
            <a:endParaRPr lang="en-CA" sz="2800" b="1" dirty="0">
              <a:solidFill>
                <a:srgbClr val="0066CC"/>
              </a:solidFill>
              <a:effectLst/>
            </a:endParaRPr>
          </a:p>
        </p:txBody>
      </p:sp>
    </p:spTree>
    <p:extLst>
      <p:ext uri="{BB962C8B-B14F-4D97-AF65-F5344CB8AC3E}">
        <p14:creationId xmlns:p14="http://schemas.microsoft.com/office/powerpoint/2010/main" val="241864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48800"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DD1DA610-A061-4A91-849E-4B47222607CC}"/>
              </a:ext>
            </a:extLst>
          </p:cNvPr>
          <p:cNvSpPr/>
          <p:nvPr/>
        </p:nvSpPr>
        <p:spPr>
          <a:xfrm>
            <a:off x="4927058" y="1307414"/>
            <a:ext cx="1705837" cy="475985"/>
          </a:xfrm>
          <a:prstGeom prst="roundRect">
            <a:avLst/>
          </a:prstGeom>
          <a:solidFill>
            <a:srgbClr val="00B050"/>
          </a:solidFill>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Gen 18:1</a:t>
            </a:r>
          </a:p>
        </p:txBody>
      </p:sp>
      <p:sp>
        <p:nvSpPr>
          <p:cNvPr id="9" name="Rectangle 8">
            <a:extLst>
              <a:ext uri="{FF2B5EF4-FFF2-40B4-BE49-F238E27FC236}">
                <a16:creationId xmlns:a16="http://schemas.microsoft.com/office/drawing/2014/main" id="{F31E49C7-9360-4CB6-ABC0-34C233CAA091}"/>
              </a:ext>
            </a:extLst>
          </p:cNvPr>
          <p:cNvSpPr/>
          <p:nvPr/>
        </p:nvSpPr>
        <p:spPr>
          <a:xfrm>
            <a:off x="-80322" y="258393"/>
            <a:ext cx="3917435" cy="5795260"/>
          </a:xfrm>
          <a:prstGeom prst="rect">
            <a:avLst/>
          </a:prstGeom>
          <a:noFill/>
          <a:ln>
            <a:noFill/>
          </a:ln>
          <a:effectLst>
            <a:glow rad="177800">
              <a:srgbClr val="D2E6FF"/>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err="1">
                <a:ln>
                  <a:noFill/>
                </a:ln>
                <a:solidFill>
                  <a:prstClr val="black"/>
                </a:solidFill>
                <a:effectLst>
                  <a:glow rad="152400">
                    <a:srgbClr val="D2E6FF"/>
                  </a:glow>
                </a:effectLst>
                <a:uLnTx/>
                <a:uFillTx/>
                <a:latin typeface="Calibri" panose="020F0502020204030204"/>
                <a:ea typeface="+mn-ea"/>
                <a:cs typeface="+mn-cs"/>
              </a:rPr>
              <a:t>Mamre</a:t>
            </a:r>
            <a:r>
              <a:rPr kumimoji="0" lang="en-CA" sz="2800" b="0" i="0" u="none" strike="noStrike" kern="1200" cap="none" spc="0" normalizeH="0" baseline="0" noProof="0" dirty="0">
                <a:ln>
                  <a:noFill/>
                </a:ln>
                <a:solidFill>
                  <a:prstClr val="black"/>
                </a:solidFill>
                <a:effectLst>
                  <a:glow rad="152400">
                    <a:srgbClr val="D2E6FF"/>
                  </a:glow>
                </a:effectLst>
                <a:uLnTx/>
                <a:uFillTx/>
                <a:latin typeface="Calibri" panose="020F0502020204030204"/>
                <a:ea typeface="+mn-ea"/>
                <a:cs typeface="+mn-cs"/>
              </a:rPr>
              <a:t> by Hebrew letters: </a:t>
            </a:r>
          </a:p>
          <a:p>
            <a:pPr lvl="0" algn="ctr">
              <a:defRPr/>
            </a:pPr>
            <a:r>
              <a:rPr kumimoji="0" lang="en-CA" sz="2800" b="0" i="0" u="none" strike="noStrike" kern="1200" cap="none" spc="0" normalizeH="0" baseline="0" noProof="0" dirty="0" err="1">
                <a:ln>
                  <a:noFill/>
                </a:ln>
                <a:solidFill>
                  <a:prstClr val="black"/>
                </a:solidFill>
                <a:effectLst>
                  <a:glow rad="152400">
                    <a:srgbClr val="D2E6FF"/>
                  </a:glow>
                </a:effectLst>
                <a:uLnTx/>
                <a:uFillTx/>
                <a:latin typeface="Calibri" panose="020F0502020204030204"/>
                <a:ea typeface="+mn-ea"/>
                <a:cs typeface="+mn-cs"/>
              </a:rPr>
              <a:t>Mamre</a:t>
            </a:r>
            <a:r>
              <a:rPr kumimoji="0" lang="en-CA" sz="2800" b="0" i="0" u="none" strike="noStrike" kern="1200" cap="none" spc="0" normalizeH="0" baseline="0" noProof="0" dirty="0">
                <a:ln>
                  <a:noFill/>
                </a:ln>
                <a:solidFill>
                  <a:prstClr val="black"/>
                </a:solidFill>
                <a:effectLst>
                  <a:glow rad="152400">
                    <a:srgbClr val="D2E6FF"/>
                  </a:glow>
                </a:effectLst>
                <a:uLnTx/>
                <a:uFillTx/>
                <a:latin typeface="Calibri" panose="020F0502020204030204"/>
                <a:ea typeface="+mn-ea"/>
                <a:cs typeface="+mn-cs"/>
              </a:rPr>
              <a:t> – a physical </a:t>
            </a:r>
            <a:r>
              <a:rPr kumimoji="0" lang="en-CA" sz="2000" b="0" i="0" u="none" strike="noStrike" kern="1200" cap="none" spc="0" normalizeH="0" baseline="0" noProof="0" dirty="0">
                <a:ln>
                  <a:noFill/>
                </a:ln>
                <a:solidFill>
                  <a:prstClr val="black"/>
                </a:solidFill>
                <a:effectLst>
                  <a:glow rad="152400">
                    <a:srgbClr val="D2E6FF"/>
                  </a:glow>
                </a:effectLst>
                <a:uLnTx/>
                <a:uFillTx/>
                <a:latin typeface="Calibri" panose="020F0502020204030204"/>
                <a:ea typeface="+mn-ea"/>
                <a:cs typeface="+mn-cs"/>
              </a:rPr>
              <a:t>&amp;</a:t>
            </a:r>
            <a:r>
              <a:rPr kumimoji="0" lang="en-CA" sz="2800" b="0" i="0" u="none" strike="noStrike" kern="1200" cap="none" spc="0" normalizeH="0" baseline="0" noProof="0" dirty="0">
                <a:ln>
                  <a:noFill/>
                </a:ln>
                <a:solidFill>
                  <a:prstClr val="black"/>
                </a:solidFill>
                <a:effectLst>
                  <a:glow rad="152400">
                    <a:srgbClr val="D2E6FF"/>
                  </a:glow>
                </a:effectLst>
                <a:uLnTx/>
                <a:uFillTx/>
                <a:latin typeface="Calibri" panose="020F0502020204030204"/>
                <a:ea typeface="+mn-ea"/>
                <a:cs typeface="+mn-cs"/>
              </a:rPr>
              <a:t> </a:t>
            </a:r>
            <a:r>
              <a:rPr kumimoji="0" lang="en-CA" sz="2800" b="0" i="0" u="none" strike="noStrike" kern="1200" cap="none" spc="0" normalizeH="0" baseline="0" noProof="0" dirty="0">
                <a:ln>
                  <a:solidFill>
                    <a:srgbClr val="FFFF00"/>
                  </a:solidFill>
                </a:ln>
                <a:solidFill>
                  <a:srgbClr val="0000FF"/>
                </a:solidFill>
                <a:effectLst>
                  <a:glow rad="228600">
                    <a:schemeClr val="accent2">
                      <a:satMod val="175000"/>
                      <a:alpha val="40000"/>
                    </a:schemeClr>
                  </a:glow>
                </a:effectLst>
                <a:uLnTx/>
                <a:uFillTx/>
                <a:latin typeface="Snap ITC" panose="04040A07060A02020202" pitchFamily="82" charset="0"/>
                <a:ea typeface="+mn-ea"/>
                <a:cs typeface="+mn-cs"/>
              </a:rPr>
              <a:t>spiritual</a:t>
            </a:r>
            <a:r>
              <a:rPr kumimoji="0" lang="en-CA" sz="2800" b="0" i="0" u="none" strike="noStrike" kern="1200" cap="none" spc="0" normalizeH="0" baseline="0" noProof="0" dirty="0">
                <a:ln>
                  <a:noFill/>
                </a:ln>
                <a:solidFill>
                  <a:prstClr val="black"/>
                </a:solidFill>
                <a:effectLst>
                  <a:glow rad="152400">
                    <a:srgbClr val="D2E6FF"/>
                  </a:glow>
                </a:effectLst>
                <a:uLnTx/>
                <a:uFillTx/>
                <a:latin typeface="Calibri" panose="020F0502020204030204"/>
                <a:ea typeface="+mn-ea"/>
                <a:cs typeface="+mn-cs"/>
              </a:rPr>
              <a:t> area, populated by </a:t>
            </a:r>
            <a:r>
              <a:rPr kumimoji="0" lang="en-CA" sz="2800" b="1" i="0" u="none" strike="noStrike" kern="1200" cap="none" spc="0" normalizeH="0" baseline="0" noProof="0" dirty="0" err="1">
                <a:ln>
                  <a:noFill/>
                </a:ln>
                <a:solidFill>
                  <a:srgbClr val="0000FF"/>
                </a:solidFill>
                <a:effectLst>
                  <a:glow rad="152400">
                    <a:srgbClr val="D2E6FF"/>
                  </a:glow>
                </a:effectLst>
                <a:uLnTx/>
                <a:uFillTx/>
                <a:latin typeface="Calibri" panose="020F0502020204030204"/>
                <a:ea typeface="+mn-ea"/>
                <a:cs typeface="+mn-cs"/>
              </a:rPr>
              <a:t>Alni</a:t>
            </a:r>
            <a:r>
              <a:rPr kumimoji="0" lang="en-CA" sz="2800" b="0" i="0" u="none" strike="noStrike" kern="1200" cap="none" spc="0" normalizeH="0" baseline="0" noProof="0" dirty="0">
                <a:ln>
                  <a:noFill/>
                </a:ln>
                <a:solidFill>
                  <a:prstClr val="black"/>
                </a:solidFill>
                <a:effectLst>
                  <a:glow rad="152400">
                    <a:srgbClr val="D2E6FF"/>
                  </a:glow>
                </a:effectLst>
                <a:uLnTx/>
                <a:uFillTx/>
                <a:latin typeface="Calibri" panose="020F0502020204030204"/>
                <a:ea typeface="+mn-ea"/>
                <a:cs typeface="+mn-cs"/>
              </a:rPr>
              <a:t> trees (oak), that </a:t>
            </a:r>
            <a:r>
              <a:rPr kumimoji="0" lang="en-CA" sz="2800" b="1" i="0" u="none" strike="noStrike" kern="1200" cap="none" spc="0" normalizeH="0" baseline="0" noProof="0" dirty="0">
                <a:ln>
                  <a:noFill/>
                </a:ln>
                <a:solidFill>
                  <a:srgbClr val="0000FF"/>
                </a:solidFill>
                <a:effectLst>
                  <a:glow rad="152400">
                    <a:srgbClr val="D2E6FF"/>
                  </a:glow>
                </a:effectLst>
                <a:uLnTx/>
                <a:uFillTx/>
                <a:latin typeface="Calibri" panose="020F0502020204030204"/>
                <a:ea typeface="+mn-ea"/>
                <a:cs typeface="+mn-cs"/>
              </a:rPr>
              <a:t>resonated</a:t>
            </a:r>
            <a:r>
              <a:rPr kumimoji="0" lang="en-CA" sz="2800" b="0" i="0" u="none" strike="noStrike" kern="1200" cap="none" spc="0" normalizeH="0" baseline="0" noProof="0" dirty="0">
                <a:ln>
                  <a:noFill/>
                </a:ln>
                <a:solidFill>
                  <a:prstClr val="black"/>
                </a:solidFill>
                <a:effectLst>
                  <a:glow rad="152400">
                    <a:srgbClr val="D2E6FF"/>
                  </a:glow>
                </a:effectLst>
                <a:uLnTx/>
                <a:uFillTx/>
                <a:latin typeface="Calibri" panose="020F0502020204030204"/>
                <a:ea typeface="+mn-ea"/>
                <a:cs typeface="+mn-cs"/>
              </a:rPr>
              <a:t> </a:t>
            </a:r>
            <a:r>
              <a:rPr kumimoji="0" lang="en-CA" sz="2800" b="1" i="0" u="none" strike="noStrike" kern="1200" cap="none" spc="0" normalizeH="0" baseline="0" noProof="0" dirty="0">
                <a:ln>
                  <a:noFill/>
                </a:ln>
                <a:solidFill>
                  <a:srgbClr val="0000FF"/>
                </a:solidFill>
                <a:effectLst>
                  <a:glow rad="152400">
                    <a:srgbClr val="D2E6FF"/>
                  </a:glow>
                  <a:outerShdw blurRad="50800" dist="50800" dir="5400000" sx="102000" sy="102000" algn="ctr" rotWithShape="0">
                    <a:srgbClr val="FF33CC"/>
                  </a:outerShdw>
                </a:effectLst>
                <a:uLnTx/>
                <a:uFillTx/>
                <a:latin typeface="Calibri" panose="020F0502020204030204"/>
                <a:ea typeface="+mn-ea"/>
                <a:cs typeface="+mn-cs"/>
              </a:rPr>
              <a:t>LIFE</a:t>
            </a:r>
            <a:r>
              <a:rPr kumimoji="0" lang="en-CA" sz="2800" b="0" i="0" u="none" strike="noStrike" kern="1200" cap="none" spc="0" normalizeH="0" baseline="0" noProof="0" dirty="0">
                <a:ln>
                  <a:noFill/>
                </a:ln>
                <a:solidFill>
                  <a:prstClr val="black"/>
                </a:solidFill>
                <a:effectLst>
                  <a:glow rad="152400">
                    <a:srgbClr val="D2E6FF"/>
                  </a:glow>
                </a:effectLst>
                <a:uLnTx/>
                <a:uFillTx/>
                <a:latin typeface="Calibri" panose="020F0502020204030204"/>
                <a:ea typeface="+mn-ea"/>
                <a:cs typeface="+mn-cs"/>
              </a:rPr>
              <a:t> supporting frequencies exuded by the </a:t>
            </a:r>
            <a:r>
              <a:rPr kumimoji="0" lang="en-CA" sz="2800" b="1" i="0" u="none" strike="noStrike" kern="1200" cap="none" spc="0" normalizeH="0" baseline="0" noProof="0" dirty="0" err="1">
                <a:ln>
                  <a:noFill/>
                </a:ln>
                <a:solidFill>
                  <a:srgbClr val="0000FF"/>
                </a:solidFill>
                <a:effectLst>
                  <a:glow rad="152400">
                    <a:srgbClr val="D2E6FF"/>
                  </a:glow>
                </a:effectLst>
                <a:uLnTx/>
                <a:uFillTx/>
                <a:latin typeface="Calibri" panose="020F0502020204030204"/>
                <a:ea typeface="+mn-ea"/>
                <a:cs typeface="+mn-cs"/>
              </a:rPr>
              <a:t>Alni</a:t>
            </a:r>
            <a:r>
              <a:rPr kumimoji="0" lang="en-CA" sz="2800" b="0" i="0" u="none" strike="noStrike" kern="1200" cap="none" spc="0" normalizeH="0" baseline="0" noProof="0" dirty="0">
                <a:ln>
                  <a:noFill/>
                </a:ln>
                <a:solidFill>
                  <a:prstClr val="black"/>
                </a:solidFill>
                <a:effectLst>
                  <a:glow rad="152400">
                    <a:srgbClr val="D2E6FF"/>
                  </a:glow>
                </a:effectLst>
                <a:uLnTx/>
                <a:uFillTx/>
                <a:latin typeface="Calibri" panose="020F0502020204030204"/>
                <a:ea typeface="+mn-ea"/>
                <a:cs typeface="+mn-cs"/>
              </a:rPr>
              <a:t> (Oak)</a:t>
            </a:r>
            <a:br>
              <a:rPr kumimoji="0" lang="en-CA" sz="2800" b="0" i="0" u="none" strike="noStrike" kern="1200" cap="none" spc="0" normalizeH="0" baseline="0" noProof="0" dirty="0">
                <a:ln>
                  <a:noFill/>
                </a:ln>
                <a:solidFill>
                  <a:prstClr val="black"/>
                </a:solidFill>
                <a:effectLst>
                  <a:glow rad="152400">
                    <a:srgbClr val="D2E6FF"/>
                  </a:glow>
                </a:effectLst>
                <a:uLnTx/>
                <a:uFillTx/>
                <a:latin typeface="Calibri" panose="020F0502020204030204"/>
                <a:ea typeface="+mn-ea"/>
                <a:cs typeface="+mn-cs"/>
              </a:rPr>
            </a:br>
            <a:r>
              <a:rPr kumimoji="0" lang="en-CA" sz="2800" b="0" i="0" u="none" strike="noStrike" kern="1200" cap="none" spc="0" normalizeH="0" baseline="0" noProof="0" dirty="0">
                <a:ln>
                  <a:noFill/>
                </a:ln>
                <a:solidFill>
                  <a:prstClr val="black"/>
                </a:solidFill>
                <a:effectLst>
                  <a:glow rad="152400">
                    <a:srgbClr val="D2E6FF"/>
                  </a:glow>
                </a:effectLst>
                <a:uLnTx/>
                <a:uFillTx/>
                <a:latin typeface="Calibri" panose="020F0502020204030204"/>
                <a:ea typeface="+mn-ea"/>
                <a:cs typeface="+mn-cs"/>
              </a:rPr>
              <a:t>trees, </a:t>
            </a:r>
            <a:r>
              <a:rPr kumimoji="0" lang="en-CA" sz="2800" b="0" i="0" u="none" strike="noStrike" kern="1200" cap="none" spc="0" normalizeH="0" baseline="0" noProof="0" dirty="0">
                <a:ln>
                  <a:solidFill>
                    <a:srgbClr val="002060"/>
                  </a:solidFill>
                </a:ln>
                <a:solidFill>
                  <a:srgbClr val="00FF99"/>
                </a:solidFill>
                <a:effectLst>
                  <a:glow rad="152400">
                    <a:srgbClr val="D2E6FF"/>
                  </a:glow>
                </a:effectLst>
                <a:uLnTx/>
                <a:uFillTx/>
                <a:latin typeface="Calibri" panose="020F0502020204030204"/>
                <a:ea typeface="+mn-ea"/>
                <a:cs typeface="+mn-cs"/>
              </a:rPr>
              <a:t>extended </a:t>
            </a:r>
            <a:r>
              <a:rPr lang="en-CA" sz="2800" dirty="0">
                <a:ln>
                  <a:solidFill>
                    <a:srgbClr val="002060"/>
                  </a:solidFill>
                </a:ln>
                <a:solidFill>
                  <a:srgbClr val="00FF99"/>
                </a:solidFill>
                <a:effectLst>
                  <a:glow rad="152400">
                    <a:srgbClr val="D2E6FF"/>
                  </a:glow>
                </a:effectLst>
              </a:rPr>
              <a:t>exponentially over </a:t>
            </a:r>
            <a:br>
              <a:rPr lang="en-CA" sz="2800" dirty="0">
                <a:ln>
                  <a:solidFill>
                    <a:srgbClr val="002060"/>
                  </a:solidFill>
                </a:ln>
                <a:solidFill>
                  <a:srgbClr val="00FF99"/>
                </a:solidFill>
                <a:effectLst>
                  <a:glow rad="152400">
                    <a:srgbClr val="D2E6FF"/>
                  </a:glow>
                </a:effectLst>
              </a:rPr>
            </a:br>
            <a:r>
              <a:rPr kumimoji="0" lang="en-CA" sz="2800" b="0" i="0" u="none" strike="noStrike" kern="1200" cap="none" spc="0" normalizeH="0" baseline="0" noProof="0" dirty="0">
                <a:ln>
                  <a:solidFill>
                    <a:srgbClr val="002060"/>
                  </a:solidFill>
                </a:ln>
                <a:solidFill>
                  <a:srgbClr val="00FF99"/>
                </a:solidFill>
                <a:effectLst>
                  <a:glow rad="152400">
                    <a:srgbClr val="D2E6FF"/>
                  </a:glow>
                </a:effectLst>
                <a:uLnTx/>
                <a:uFillTx/>
                <a:latin typeface="Calibri" panose="020F0502020204030204"/>
                <a:ea typeface="+mn-ea"/>
                <a:cs typeface="+mn-cs"/>
              </a:rPr>
              <a:t>the earth.</a:t>
            </a:r>
            <a:endParaRPr kumimoji="0" lang="en-CA" sz="2800" b="1" i="0" u="none" strike="noStrike" kern="1200" cap="none" spc="0" normalizeH="0" baseline="0" noProof="0" dirty="0">
              <a:ln>
                <a:solidFill>
                  <a:srgbClr val="002060"/>
                </a:solidFill>
              </a:ln>
              <a:solidFill>
                <a:srgbClr val="00FF99"/>
              </a:solidFill>
              <a:effectLst>
                <a:glow rad="152400">
                  <a:srgbClr val="D2E6FF"/>
                </a:glow>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C7B828C3-EEB7-4780-BC44-C3BC1822D761}"/>
              </a:ext>
            </a:extLst>
          </p:cNvPr>
          <p:cNvSpPr/>
          <p:nvPr/>
        </p:nvSpPr>
        <p:spPr>
          <a:xfrm>
            <a:off x="3771796" y="1870745"/>
            <a:ext cx="4055132" cy="1898482"/>
          </a:xfrm>
          <a:prstGeom prst="roundRect">
            <a:avLst/>
          </a:prstGeom>
          <a:noFill/>
          <a:ln>
            <a:noFill/>
          </a:ln>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solidFill>
                    <a:srgbClr val="FF00FF"/>
                  </a:solidFill>
                </a:ln>
                <a:solidFill>
                  <a:srgbClr val="00B050"/>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What about </a:t>
            </a:r>
            <a:br>
              <a:rPr kumimoji="0" lang="en-CA" sz="4000" b="0" i="0" u="none" strike="noStrike" kern="1200" cap="none" spc="0" normalizeH="0" baseline="0" noProof="0" dirty="0">
                <a:ln>
                  <a:solidFill>
                    <a:srgbClr val="FF00FF"/>
                  </a:solidFill>
                </a:ln>
                <a:solidFill>
                  <a:srgbClr val="00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br>
            <a:r>
              <a:rPr kumimoji="0" lang="en-CA" sz="4000" b="0" i="0" u="none" strike="noStrike" kern="1200" cap="none" spc="0" normalizeH="0" baseline="0" noProof="0" dirty="0">
                <a:ln>
                  <a:solidFill>
                    <a:srgbClr val="FF00FF"/>
                  </a:solidFill>
                </a:ln>
                <a:solidFill>
                  <a:srgbClr val="00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a:t>
            </a:r>
            <a:r>
              <a:rPr kumimoji="0" lang="en-CA" sz="4000" b="0" i="0" u="none" strike="noStrike" kern="1200" cap="none" spc="0" normalizeH="0" baseline="0" noProof="0" dirty="0" err="1">
                <a:ln>
                  <a:solidFill>
                    <a:srgbClr val="FF00FF"/>
                  </a:solidFill>
                </a:ln>
                <a:solidFill>
                  <a:srgbClr val="00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Mamre</a:t>
            </a:r>
            <a:r>
              <a:rPr kumimoji="0" lang="en-CA" sz="4000" b="0" i="0" u="none" strike="noStrike" kern="1200" cap="none" spc="0" normalizeH="0" baseline="0" noProof="0" dirty="0">
                <a:ln>
                  <a:solidFill>
                    <a:srgbClr val="FF00FF"/>
                  </a:solidFill>
                </a:ln>
                <a:solidFill>
                  <a:srgbClr val="00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a:t>
            </a:r>
          </a:p>
        </p:txBody>
      </p:sp>
      <p:sp>
        <p:nvSpPr>
          <p:cNvPr id="7" name="Rectangle 6">
            <a:extLst>
              <a:ext uri="{FF2B5EF4-FFF2-40B4-BE49-F238E27FC236}">
                <a16:creationId xmlns:a16="http://schemas.microsoft.com/office/drawing/2014/main" id="{0C522309-BB4E-49C8-9060-7BBBBC1A7262}"/>
              </a:ext>
            </a:extLst>
          </p:cNvPr>
          <p:cNvSpPr/>
          <p:nvPr/>
        </p:nvSpPr>
        <p:spPr>
          <a:xfrm>
            <a:off x="8199271" y="258393"/>
            <a:ext cx="3732709" cy="6345576"/>
          </a:xfrm>
          <a:prstGeom prst="rect">
            <a:avLst/>
          </a:prstGeom>
          <a:solidFill>
            <a:schemeClr val="accent1">
              <a:lumMod val="40000"/>
              <a:lumOff val="60000"/>
              <a:alpha val="62000"/>
            </a:schemeClr>
          </a:solidFill>
          <a:ln w="57150">
            <a:solidFill>
              <a:srgbClr val="FF99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solidFill>
                    <a:prstClr val="black"/>
                  </a:solidFill>
                </a:ln>
                <a:solidFill>
                  <a:srgbClr val="00FF99"/>
                </a:solidFill>
                <a:effectLst/>
                <a:uLnTx/>
                <a:uFillTx/>
                <a:latin typeface="Calibri" panose="020F0502020204030204"/>
                <a:ea typeface="+mn-ea"/>
                <a:cs typeface="+mn-cs"/>
              </a:rPr>
              <a:t>Are we beginning to understand why Abraham </a:t>
            </a:r>
            <a:r>
              <a:rPr kumimoji="0" lang="en-CA" sz="4000" b="1" i="0" u="none" strike="noStrike" kern="1200" cap="none" spc="0" normalizeH="0" baseline="0" noProof="0" dirty="0">
                <a:ln>
                  <a:solidFill>
                    <a:prstClr val="black"/>
                  </a:solidFill>
                </a:ln>
                <a:solidFill>
                  <a:srgbClr val="CC00FF"/>
                </a:solidFill>
                <a:effectLst/>
                <a:uLnTx/>
                <a:uFillTx/>
                <a:latin typeface="Calibri" panose="020F0502020204030204"/>
                <a:ea typeface="+mn-ea"/>
                <a:cs typeface="+mn-cs"/>
              </a:rPr>
              <a:t>“just happened”</a:t>
            </a:r>
            <a:r>
              <a:rPr kumimoji="0" lang="en-CA" sz="4000" b="0" i="0" u="none" strike="noStrike" kern="1200" cap="none" spc="0" normalizeH="0" baseline="0" noProof="0" dirty="0">
                <a:ln>
                  <a:solidFill>
                    <a:prstClr val="black"/>
                  </a:solidFill>
                </a:ln>
                <a:solidFill>
                  <a:srgbClr val="00FF99"/>
                </a:solidFill>
                <a:effectLst/>
                <a:uLnTx/>
                <a:uFillTx/>
                <a:latin typeface="Calibri" panose="020F0502020204030204"/>
                <a:ea typeface="+mn-ea"/>
                <a:cs typeface="+mn-cs"/>
              </a:rPr>
              <a:t> to be </a:t>
            </a:r>
            <a:br>
              <a:rPr kumimoji="0" lang="en-CA" sz="4000" b="0" i="0" u="none" strike="noStrike" kern="1200" cap="none" spc="0" normalizeH="0" baseline="0" noProof="0" dirty="0">
                <a:ln>
                  <a:solidFill>
                    <a:prstClr val="black"/>
                  </a:solidFill>
                </a:ln>
                <a:solidFill>
                  <a:srgbClr val="00FF99"/>
                </a:solidFill>
                <a:effectLst/>
                <a:uLnTx/>
                <a:uFillTx/>
                <a:latin typeface="Calibri" panose="020F0502020204030204"/>
                <a:ea typeface="+mn-ea"/>
                <a:cs typeface="+mn-cs"/>
              </a:rPr>
            </a:br>
            <a:r>
              <a:rPr kumimoji="0" lang="en-CA" sz="4000" b="0" i="0" u="none" strike="noStrike" kern="1200" cap="none" spc="0" normalizeH="0" baseline="0" noProof="0" dirty="0">
                <a:ln>
                  <a:solidFill>
                    <a:prstClr val="black"/>
                  </a:solidFill>
                </a:ln>
                <a:solidFill>
                  <a:srgbClr val="FFFF00"/>
                </a:solidFill>
                <a:effectLst/>
                <a:uLnTx/>
                <a:uFillTx/>
                <a:latin typeface="Snap ITC" panose="04040A07060A02020202" pitchFamily="82" charset="0"/>
                <a:ea typeface="+mn-ea"/>
                <a:cs typeface="+mn-cs"/>
              </a:rPr>
              <a:t>SEATED</a:t>
            </a:r>
            <a:r>
              <a:rPr kumimoji="0" lang="en-CA" sz="4000" b="0" i="0" u="none" strike="noStrike" kern="1200" cap="none" spc="0" normalizeH="0" baseline="0" noProof="0" dirty="0">
                <a:ln>
                  <a:solidFill>
                    <a:prstClr val="black"/>
                  </a:solidFill>
                </a:ln>
                <a:solidFill>
                  <a:srgbClr val="00FF99"/>
                </a:solidFill>
                <a:effectLst/>
                <a:uLnTx/>
                <a:uFillTx/>
                <a:latin typeface="Calibri" panose="020F0502020204030204"/>
                <a:ea typeface="+mn-ea"/>
                <a:cs typeface="+mn-cs"/>
              </a:rPr>
              <a:t> within his Tent (dwelling place) at the </a:t>
            </a:r>
            <a:r>
              <a:rPr kumimoji="0" lang="en-CA" sz="4000" b="1" i="0" u="none" strike="noStrike" kern="1200" cap="none" spc="0" normalizeH="0" baseline="0" noProof="0" dirty="0">
                <a:ln>
                  <a:solidFill>
                    <a:prstClr val="black"/>
                  </a:solidFill>
                </a:ln>
                <a:solidFill>
                  <a:srgbClr val="CC00FF"/>
                </a:solidFill>
                <a:effectLst/>
                <a:uLnTx/>
                <a:uFillTx/>
                <a:latin typeface="Calibri" panose="020F0502020204030204"/>
                <a:ea typeface="+mn-ea"/>
                <a:cs typeface="+mn-cs"/>
              </a:rPr>
              <a:t>Oaks</a:t>
            </a:r>
            <a:r>
              <a:rPr kumimoji="0" lang="en-CA" sz="4000" b="0" i="0" u="none" strike="noStrike" kern="1200" cap="none" spc="0" normalizeH="0" baseline="0" noProof="0" dirty="0">
                <a:ln>
                  <a:solidFill>
                    <a:prstClr val="black"/>
                  </a:solidFill>
                </a:ln>
                <a:solidFill>
                  <a:srgbClr val="00FF99"/>
                </a:solidFill>
                <a:effectLst/>
                <a:uLnTx/>
                <a:uFillTx/>
                <a:latin typeface="Calibri" panose="020F0502020204030204"/>
                <a:ea typeface="+mn-ea"/>
                <a:cs typeface="+mn-cs"/>
              </a:rPr>
              <a:t> of </a:t>
            </a:r>
            <a:r>
              <a:rPr kumimoji="0" lang="en-CA" sz="4000" b="0" i="0" u="none" strike="noStrike" kern="1200" cap="none" spc="0" normalizeH="0" baseline="0" noProof="0" dirty="0" err="1">
                <a:ln>
                  <a:solidFill>
                    <a:prstClr val="black"/>
                  </a:solidFill>
                </a:ln>
                <a:solidFill>
                  <a:srgbClr val="00FF99"/>
                </a:solidFill>
                <a:effectLst/>
                <a:uLnTx/>
                <a:uFillTx/>
                <a:latin typeface="Calibri" panose="020F0502020204030204"/>
                <a:ea typeface="+mn-ea"/>
                <a:cs typeface="+mn-cs"/>
              </a:rPr>
              <a:t>Mamre</a:t>
            </a:r>
            <a:r>
              <a:rPr kumimoji="0" lang="en-CA" sz="4000" b="0" i="0" u="none" strike="noStrike" kern="1200" cap="none" spc="0" normalizeH="0" baseline="0" noProof="0" dirty="0">
                <a:ln>
                  <a:solidFill>
                    <a:prstClr val="black"/>
                  </a:solidFill>
                </a:ln>
                <a:solidFill>
                  <a:srgbClr val="00FF99"/>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80355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250"/>
                                        <p:tgtEl>
                                          <p:spTgt spid="10"/>
                                        </p:tgtEl>
                                      </p:cBhvr>
                                    </p:animEffect>
                                  </p:childTnLst>
                                </p:cTn>
                              </p:par>
                              <p:par>
                                <p:cTn id="8" presetID="6" presetClass="entr" presetSubtype="16"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12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48800"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73477E5-7208-4920-A7E5-85D486C86622}"/>
              </a:ext>
            </a:extLst>
          </p:cNvPr>
          <p:cNvSpPr/>
          <p:nvPr/>
        </p:nvSpPr>
        <p:spPr>
          <a:xfrm>
            <a:off x="6576968" y="0"/>
            <a:ext cx="5327009" cy="143842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w="28575">
                  <a:solidFill>
                    <a:srgbClr val="0000FF"/>
                  </a:solidFill>
                </a:ln>
                <a:solidFill>
                  <a:srgbClr val="FFFF00"/>
                </a:solidFill>
                <a:effectLst>
                  <a:outerShdw blurRad="50800" dist="50800" dir="5400000" algn="ctr" rotWithShape="0">
                    <a:srgbClr val="CC00CC"/>
                  </a:outerShdw>
                </a:effectLst>
                <a:uLnTx/>
                <a:uFillTx/>
                <a:latin typeface="Wide Latin" panose="020A0A07050505020404" pitchFamily="18" charset="0"/>
                <a:ea typeface="+mn-ea"/>
                <a:cs typeface="+mn-cs"/>
              </a:rPr>
              <a:t>In Whose TENT </a:t>
            </a:r>
            <a:r>
              <a:rPr kumimoji="0" lang="en-CA" sz="2800" b="1" i="0" u="none" strike="noStrike" kern="1200" cap="none" spc="0" normalizeH="0" baseline="0" noProof="0" dirty="0">
                <a:ln>
                  <a:noFill/>
                </a:ln>
                <a:solidFill>
                  <a:prstClr val="black"/>
                </a:solidFill>
                <a:effectLst>
                  <a:outerShdw blurRad="50800" dist="50800" dir="5400000" algn="ctr" rotWithShape="0">
                    <a:srgbClr val="CC00CC"/>
                  </a:outerShdw>
                </a:effectLst>
                <a:uLnTx/>
                <a:uFillTx/>
                <a:latin typeface="Calibri" panose="020F0502020204030204"/>
                <a:ea typeface="+mn-ea"/>
                <a:cs typeface="+mn-cs"/>
              </a:rPr>
              <a:t>was Abraham     </a:t>
            </a:r>
            <a:r>
              <a:rPr kumimoji="0" lang="en-CA" sz="3600" b="1" i="0" u="none" strike="noStrike" kern="1200" cap="none" spc="0" normalizeH="0" baseline="0" noProof="0" dirty="0">
                <a:ln>
                  <a:noFill/>
                </a:ln>
                <a:solidFill>
                  <a:srgbClr val="0000FF"/>
                </a:solidFill>
                <a:effectLst>
                  <a:outerShdw blurRad="50800" dist="50800" dir="5400000" algn="ctr" rotWithShape="0">
                    <a:srgbClr val="CC00CC"/>
                  </a:outerShdw>
                </a:effectLst>
                <a:uLnTx/>
                <a:uFillTx/>
                <a:latin typeface="Calibri" panose="020F0502020204030204"/>
                <a:ea typeface="+mn-ea"/>
                <a:cs typeface="+mn-cs"/>
              </a:rPr>
              <a:t>“</a:t>
            </a:r>
            <a:r>
              <a:rPr kumimoji="0" lang="en-CA" sz="3600" b="1" i="0" u="none" strike="noStrike" kern="1200" cap="none" spc="0" normalizeH="0" baseline="0" noProof="0" dirty="0">
                <a:ln w="19050">
                  <a:solidFill>
                    <a:srgbClr val="FFFF00"/>
                  </a:solidFill>
                </a:ln>
                <a:solidFill>
                  <a:srgbClr val="0000FF"/>
                </a:solidFill>
                <a:effectLst>
                  <a:outerShdw blurRad="50800" dist="50800" dir="5400000" algn="ctr" rotWithShape="0">
                    <a:srgbClr val="CC00CC"/>
                  </a:outerShdw>
                </a:effectLst>
                <a:uLnTx/>
                <a:uFillTx/>
                <a:latin typeface="Wide Latin" panose="020A0A07050505020404" pitchFamily="18" charset="0"/>
                <a:ea typeface="+mn-ea"/>
                <a:cs typeface="+mn-cs"/>
              </a:rPr>
              <a:t>SEATED?</a:t>
            </a:r>
            <a:r>
              <a:rPr kumimoji="0" lang="en-CA" sz="3600" b="1" i="0" u="none" strike="noStrike" kern="1200" cap="none" spc="0" normalizeH="0" baseline="0" noProof="0" dirty="0">
                <a:ln>
                  <a:noFill/>
                </a:ln>
                <a:solidFill>
                  <a:srgbClr val="0000FF"/>
                </a:solidFill>
                <a:effectLst>
                  <a:outerShdw blurRad="50800" dist="50800" dir="5400000" algn="ctr" rotWithShape="0">
                    <a:srgbClr val="CC00CC"/>
                  </a:outerShdw>
                </a:effectLst>
                <a:uLnTx/>
                <a:uFillTx/>
                <a:latin typeface="Calibri" panose="020F0502020204030204"/>
                <a:ea typeface="+mn-ea"/>
                <a:cs typeface="+mn-cs"/>
              </a:rPr>
              <a:t>” </a:t>
            </a:r>
            <a:endParaRPr kumimoji="0" lang="en-CA" sz="3600" b="1" i="0" u="none" strike="noStrike" kern="1200" cap="none" spc="0" normalizeH="0" baseline="0" noProof="0" dirty="0">
              <a:ln>
                <a:solidFill>
                  <a:srgbClr val="0000FF"/>
                </a:solidFill>
              </a:ln>
              <a:solidFill>
                <a:srgbClr val="0000FF"/>
              </a:solidFill>
              <a:effectLst>
                <a:outerShdw blurRad="50800" dist="50800" dir="5400000" algn="ctr" rotWithShape="0">
                  <a:srgbClr val="CC00CC"/>
                </a:outerShdw>
              </a:effectLst>
              <a:uLnTx/>
              <a:uFillTx/>
              <a:latin typeface="Arial Black" panose="020B0A04020102020204" pitchFamily="34" charset="0"/>
              <a:ea typeface="+mn-ea"/>
              <a:cs typeface="+mn-cs"/>
            </a:endParaRPr>
          </a:p>
        </p:txBody>
      </p:sp>
      <p:sp>
        <p:nvSpPr>
          <p:cNvPr id="10" name="Rectangle: Rounded Corners 9">
            <a:extLst>
              <a:ext uri="{FF2B5EF4-FFF2-40B4-BE49-F238E27FC236}">
                <a16:creationId xmlns:a16="http://schemas.microsoft.com/office/drawing/2014/main" id="{C7B828C3-EEB7-4780-BC44-C3BC1822D761}"/>
              </a:ext>
            </a:extLst>
          </p:cNvPr>
          <p:cNvSpPr/>
          <p:nvPr/>
        </p:nvSpPr>
        <p:spPr>
          <a:xfrm>
            <a:off x="3771796" y="1438425"/>
            <a:ext cx="4055132" cy="1741630"/>
          </a:xfrm>
          <a:prstGeom prst="roundRect">
            <a:avLst/>
          </a:prstGeom>
          <a:noFill/>
          <a:ln>
            <a:noFill/>
          </a:ln>
          <a:scene3d>
            <a:camera prst="orthographicFront"/>
            <a:lightRig rig="threePt" dir="t"/>
          </a:scene3d>
          <a:sp3d>
            <a:bevelT w="177800" h="1524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solidFill>
                    <a:srgbClr val="FF00FF"/>
                  </a:solidFill>
                </a:ln>
                <a:solidFill>
                  <a:srgbClr val="00B050"/>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Abraham’s </a:t>
            </a:r>
            <a:r>
              <a:rPr kumimoji="0" lang="en-CA" sz="7200" b="0" i="0" u="none" strike="noStrike" kern="1200" cap="none" spc="0" normalizeH="0" baseline="0" noProof="0" dirty="0">
                <a:ln w="28575">
                  <a:solidFill>
                    <a:srgbClr val="0000FF"/>
                  </a:solidFill>
                </a:ln>
                <a:solidFill>
                  <a:srgbClr val="FF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SEAT!</a:t>
            </a:r>
          </a:p>
        </p:txBody>
      </p:sp>
      <p:sp>
        <p:nvSpPr>
          <p:cNvPr id="11" name="Rectangle 10">
            <a:extLst>
              <a:ext uri="{FF2B5EF4-FFF2-40B4-BE49-F238E27FC236}">
                <a16:creationId xmlns:a16="http://schemas.microsoft.com/office/drawing/2014/main" id="{E7AC9311-A5E4-4DEC-BB56-7D8744CE2DF7}"/>
              </a:ext>
            </a:extLst>
          </p:cNvPr>
          <p:cNvSpPr/>
          <p:nvPr/>
        </p:nvSpPr>
        <p:spPr>
          <a:xfrm>
            <a:off x="0" y="3545180"/>
            <a:ext cx="12192000" cy="3058789"/>
          </a:xfrm>
          <a:prstGeom prst="rect">
            <a:avLst/>
          </a:prstGeom>
          <a:solidFill>
            <a:schemeClr val="accent2">
              <a:lumMod val="40000"/>
              <a:lumOff val="60000"/>
              <a:alpha val="66000"/>
            </a:schemeClr>
          </a:solidFill>
          <a:ln w="28575">
            <a:solidFill>
              <a:srgbClr val="0000FF"/>
            </a:solidFill>
          </a:ln>
          <a:scene3d>
            <a:camera prst="orthographicFront"/>
            <a:lightRig rig="threePt" dir="t"/>
          </a:scene3d>
          <a:sp3d>
            <a:bevelT w="203200" h="177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8080"/>
                </a:solidFill>
                <a:effectLst/>
                <a:uLnTx/>
                <a:uFillTx/>
                <a:latin typeface="Georgia" panose="02040502050405020303" pitchFamily="18" charset="0"/>
                <a:ea typeface="+mn-ea"/>
                <a:cs typeface="+mn-cs"/>
              </a:rPr>
              <a:t>Gen 18:19</a:t>
            </a:r>
            <a:r>
              <a:rPr kumimoji="0" lang="en-US" sz="2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“For I have known </a:t>
            </a:r>
            <a:r>
              <a:rPr kumimoji="0" lang="en-US" sz="3600" b="0"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him,</a:t>
            </a: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so that </a:t>
            </a:r>
            <a:r>
              <a:rPr kumimoji="0" lang="en-US" sz="3600" b="0" i="0" u="sng" strike="noStrike" kern="1200" cap="none" spc="0" normalizeH="0" baseline="0" noProof="0" dirty="0">
                <a:ln>
                  <a:noFill/>
                </a:ln>
                <a:solidFill>
                  <a:prstClr val="black"/>
                </a:solidFill>
                <a:effectLst/>
                <a:uLnTx/>
                <a:uFillTx/>
                <a:latin typeface="Georgia" panose="02040502050405020303" pitchFamily="18" charset="0"/>
                <a:ea typeface="+mn-ea"/>
                <a:cs typeface="+mn-cs"/>
              </a:rPr>
              <a:t>he commands</a:t>
            </a:r>
            <a:br>
              <a:rPr kumimoji="0" lang="en-US" sz="3600" b="0" i="0" u="sng" strike="noStrike" kern="1200" cap="none" spc="0" normalizeH="0" baseline="0" noProof="0" dirty="0">
                <a:ln>
                  <a:noFill/>
                </a:ln>
                <a:solidFill>
                  <a:prstClr val="black"/>
                </a:solidFill>
                <a:effectLst/>
                <a:uLnTx/>
                <a:uFillTx/>
                <a:latin typeface="Georgia" panose="02040502050405020303" pitchFamily="18" charset="0"/>
                <a:ea typeface="+mn-ea"/>
                <a:cs typeface="+mn-cs"/>
              </a:rPr>
            </a:br>
            <a:r>
              <a:rPr kumimoji="0" lang="en-US" sz="3600" b="0" i="0"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r>
              <a:rPr kumimoji="0" lang="en-US" sz="3600" b="0" i="0" u="sng" strike="noStrike" kern="1200" cap="none" spc="0" normalizeH="0" baseline="0" noProof="0" dirty="0">
                <a:ln>
                  <a:noFill/>
                </a:ln>
                <a:solidFill>
                  <a:prstClr val="black"/>
                </a:solidFill>
                <a:effectLst/>
                <a:uLnTx/>
                <a:uFillTx/>
                <a:latin typeface="Georgia" panose="02040502050405020303" pitchFamily="18" charset="0"/>
                <a:ea typeface="+mn-ea"/>
                <a:cs typeface="+mn-cs"/>
              </a:rPr>
              <a:t>his</a:t>
            </a:r>
            <a:r>
              <a:rPr kumimoji="0" lang="en-US" sz="3600" b="0" i="0"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r>
              <a:rPr kumimoji="0" lang="en-US" sz="3600" b="0" i="0" u="sng" strike="noStrike" kern="1200" cap="none" spc="0" normalizeH="0" baseline="0" noProof="0" dirty="0">
                <a:ln>
                  <a:noFill/>
                </a:ln>
                <a:solidFill>
                  <a:prstClr val="black"/>
                </a:solidFill>
                <a:effectLst/>
                <a:uLnTx/>
                <a:uFillTx/>
                <a:latin typeface="Georgia" panose="02040502050405020303" pitchFamily="18" charset="0"/>
                <a:ea typeface="+mn-ea"/>
                <a:cs typeface="+mn-cs"/>
              </a:rPr>
              <a:t>children and his household after him</a:t>
            </a: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r>
              <a:rPr kumimoji="0" lang="en-US" sz="3600" b="0" i="0" u="none" strike="noStrike" kern="1200" cap="none" spc="0" normalizeH="0" baseline="0" noProof="0" dirty="0">
                <a:ln>
                  <a:noFill/>
                </a:ln>
                <a:solidFill>
                  <a:prstClr val="black"/>
                </a:solidFill>
                <a:effectLst>
                  <a:glow rad="127000">
                    <a:srgbClr val="E983DD"/>
                  </a:glow>
                </a:effectLst>
                <a:uLnTx/>
                <a:uFillTx/>
                <a:latin typeface="Georgia" panose="02040502050405020303" pitchFamily="18" charset="0"/>
                <a:ea typeface="+mn-ea"/>
                <a:cs typeface="+mn-cs"/>
              </a:rPr>
              <a:t>to guard</a:t>
            </a:r>
            <a:b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b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r>
              <a:rPr kumimoji="0" lang="en-US" sz="3600" b="1" i="0" u="sng" strike="noStrike" kern="1200" cap="none" spc="0" normalizeH="0" baseline="0" noProof="0" dirty="0">
                <a:ln>
                  <a:solidFill>
                    <a:srgbClr val="0000FF"/>
                  </a:solidFill>
                </a:ln>
                <a:solidFill>
                  <a:srgbClr val="00FF99"/>
                </a:solidFill>
                <a:effectLst>
                  <a:outerShdw blurRad="50800" dist="50800" dir="5400000" algn="ctr" rotWithShape="0">
                    <a:srgbClr val="FF00FF"/>
                  </a:outerShdw>
                </a:effectLst>
                <a:uLnTx/>
                <a:uFillTx/>
                <a:latin typeface="Georgia" panose="02040502050405020303" pitchFamily="18" charset="0"/>
                <a:ea typeface="+mn-ea"/>
                <a:cs typeface="+mn-cs"/>
              </a:rPr>
              <a:t>THE WAY</a:t>
            </a: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of </a:t>
            </a:r>
            <a:r>
              <a:rPr kumimoji="0" lang="he-IL"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יהוה</a:t>
            </a:r>
            <a:r>
              <a:rPr kumimoji="0" lang="en-US" sz="3600" b="0" i="0" u="none" strike="noStrike" kern="1200" cap="none" spc="0" normalizeH="0" baseline="0" noProof="0" dirty="0">
                <a:ln>
                  <a:noFill/>
                </a:ln>
                <a:solidFill>
                  <a:srgbClr val="0000FF"/>
                </a:solidFill>
                <a:effectLst/>
                <a:uLnTx/>
                <a:uFillTx/>
                <a:latin typeface="Georgia" panose="02040502050405020303" pitchFamily="18" charset="0"/>
                <a:ea typeface="+mn-ea"/>
                <a:cs typeface="+mn-cs"/>
              </a:rPr>
              <a:t>,</a:t>
            </a: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to do </a:t>
            </a:r>
            <a:r>
              <a:rPr kumimoji="0" lang="en-US" sz="3600" b="0" i="0" u="sng" strike="noStrike" kern="1200" cap="none" spc="0" normalizeH="0" baseline="0" noProof="0" dirty="0">
                <a:ln>
                  <a:noFill/>
                </a:ln>
                <a:solidFill>
                  <a:srgbClr val="0000FF"/>
                </a:solidFill>
                <a:effectLst/>
                <a:uLnTx/>
                <a:uFillTx/>
                <a:latin typeface="Georgia" panose="02040502050405020303" pitchFamily="18" charset="0"/>
                <a:ea typeface="+mn-ea"/>
                <a:cs typeface="+mn-cs"/>
              </a:rPr>
              <a:t>ri</a:t>
            </a:r>
            <a:r>
              <a:rPr kumimoji="0" lang="en-US" sz="3600" b="0" i="0" u="none" strike="noStrike" kern="1200" cap="none" spc="0" normalizeH="0" baseline="0" noProof="0" dirty="0">
                <a:ln>
                  <a:noFill/>
                </a:ln>
                <a:solidFill>
                  <a:srgbClr val="0000FF"/>
                </a:solidFill>
                <a:effectLst/>
                <a:uLnTx/>
                <a:uFillTx/>
                <a:latin typeface="Georgia" panose="02040502050405020303" pitchFamily="18" charset="0"/>
                <a:ea typeface="+mn-ea"/>
                <a:cs typeface="+mn-cs"/>
              </a:rPr>
              <a:t>g</a:t>
            </a:r>
            <a:r>
              <a:rPr kumimoji="0" lang="en-US" sz="3600" b="0" i="0" u="sng" strike="noStrike" kern="1200" cap="none" spc="0" normalizeH="0" baseline="0" noProof="0" dirty="0">
                <a:ln>
                  <a:noFill/>
                </a:ln>
                <a:solidFill>
                  <a:srgbClr val="0000FF"/>
                </a:solidFill>
                <a:effectLst/>
                <a:uLnTx/>
                <a:uFillTx/>
                <a:latin typeface="Georgia" panose="02040502050405020303" pitchFamily="18" charset="0"/>
                <a:ea typeface="+mn-ea"/>
                <a:cs typeface="+mn-cs"/>
              </a:rPr>
              <a:t>hteousness</a:t>
            </a: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and </a:t>
            </a:r>
            <a:b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b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r>
              <a:rPr kumimoji="0" lang="en-US" sz="3600" b="0" i="0" u="sng" strike="noStrike" kern="1200" cap="none" spc="0" normalizeH="0" baseline="0" noProof="0" dirty="0">
                <a:ln>
                  <a:noFill/>
                </a:ln>
                <a:solidFill>
                  <a:srgbClr val="0000FF"/>
                </a:solidFill>
                <a:effectLst/>
                <a:uLnTx/>
                <a:uFillTx/>
                <a:latin typeface="Georgia" panose="02040502050405020303" pitchFamily="18" charset="0"/>
                <a:ea typeface="+mn-ea"/>
                <a:cs typeface="+mn-cs"/>
              </a:rPr>
              <a:t>ri</a:t>
            </a:r>
            <a:r>
              <a:rPr kumimoji="0" lang="en-US" sz="3600" b="0" i="0" u="none" strike="noStrike" kern="1200" cap="none" spc="0" normalizeH="0" baseline="0" noProof="0" dirty="0">
                <a:ln>
                  <a:noFill/>
                </a:ln>
                <a:solidFill>
                  <a:srgbClr val="0000FF"/>
                </a:solidFill>
                <a:effectLst/>
                <a:uLnTx/>
                <a:uFillTx/>
                <a:latin typeface="Georgia" panose="02040502050405020303" pitchFamily="18" charset="0"/>
                <a:ea typeface="+mn-ea"/>
                <a:cs typeface="+mn-cs"/>
              </a:rPr>
              <a:t>g</a:t>
            </a:r>
            <a:r>
              <a:rPr kumimoji="0" lang="en-US" sz="3600" b="0" i="0" u="sng" strike="noStrike" kern="1200" cap="none" spc="0" normalizeH="0" baseline="0" noProof="0" dirty="0">
                <a:ln>
                  <a:noFill/>
                </a:ln>
                <a:solidFill>
                  <a:srgbClr val="0000FF"/>
                </a:solidFill>
                <a:effectLst/>
                <a:uLnTx/>
                <a:uFillTx/>
                <a:latin typeface="Georgia" panose="02040502050405020303" pitchFamily="18" charset="0"/>
                <a:ea typeface="+mn-ea"/>
                <a:cs typeface="+mn-cs"/>
              </a:rPr>
              <a:t>ht-rulin</a:t>
            </a:r>
            <a:r>
              <a:rPr kumimoji="0" lang="en-US" sz="3600" b="0" i="0" u="none" strike="noStrike" kern="1200" cap="none" spc="0" normalizeH="0" baseline="0" noProof="0" dirty="0">
                <a:ln>
                  <a:noFill/>
                </a:ln>
                <a:solidFill>
                  <a:srgbClr val="0000FF"/>
                </a:solidFill>
                <a:effectLst/>
                <a:uLnTx/>
                <a:uFillTx/>
                <a:latin typeface="Georgia" panose="02040502050405020303" pitchFamily="18" charset="0"/>
                <a:ea typeface="+mn-ea"/>
                <a:cs typeface="+mn-cs"/>
              </a:rPr>
              <a:t>g,</a:t>
            </a: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so that </a:t>
            </a:r>
            <a:r>
              <a:rPr kumimoji="0" lang="he-IL"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יהוה</a:t>
            </a: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brings to </a:t>
            </a:r>
            <a:r>
              <a:rPr kumimoji="0" lang="en-US" sz="3600" b="0"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A</a:t>
            </a:r>
            <a:r>
              <a:rPr kumimoji="0" lang="en-US" sz="3600" b="0" i="0" u="none" strike="noStrike" kern="1200" cap="none" spc="0" normalizeH="0" baseline="0" noProof="0" dirty="0" err="1">
                <a:ln>
                  <a:noFill/>
                </a:ln>
                <a:solidFill>
                  <a:prstClr val="black"/>
                </a:solidFill>
                <a:effectLst/>
                <a:uLnTx/>
                <a:uFillTx/>
                <a:latin typeface="TITUS Cyberbit Basic" panose="02020603050405020304" pitchFamily="18" charset="0"/>
                <a:ea typeface="+mn-ea"/>
                <a:cs typeface="+mn-cs"/>
              </a:rPr>
              <a:t>ḇ</a:t>
            </a:r>
            <a:r>
              <a:rPr kumimoji="0" lang="en-US" sz="3600" b="0"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raham</a:t>
            </a: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b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b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what </a:t>
            </a:r>
            <a:r>
              <a:rPr kumimoji="0" lang="en-US" sz="3600" b="0" i="0" u="none" strike="noStrike" kern="1200" cap="none" spc="0" normalizeH="0" baseline="0" noProof="0" dirty="0">
                <a:ln>
                  <a:noFill/>
                </a:ln>
                <a:solidFill>
                  <a:srgbClr val="0000FF"/>
                </a:solidFill>
                <a:effectLst/>
                <a:uLnTx/>
                <a:uFillTx/>
                <a:latin typeface="Georgia" panose="02040502050405020303" pitchFamily="18" charset="0"/>
                <a:ea typeface="+mn-ea"/>
                <a:cs typeface="+mn-cs"/>
              </a:rPr>
              <a:t>He</a:t>
            </a: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has spoken to him.” </a:t>
            </a:r>
          </a:p>
        </p:txBody>
      </p:sp>
      <p:sp>
        <p:nvSpPr>
          <p:cNvPr id="3" name="Speech Bubble: Rectangle with Corners Rounded 2">
            <a:extLst>
              <a:ext uri="{FF2B5EF4-FFF2-40B4-BE49-F238E27FC236}">
                <a16:creationId xmlns:a16="http://schemas.microsoft.com/office/drawing/2014/main" id="{B56CD09C-5675-497F-98D0-0D8319AD67D8}"/>
              </a:ext>
            </a:extLst>
          </p:cNvPr>
          <p:cNvSpPr/>
          <p:nvPr/>
        </p:nvSpPr>
        <p:spPr>
          <a:xfrm>
            <a:off x="8708024" y="1990875"/>
            <a:ext cx="3019795" cy="889233"/>
          </a:xfrm>
          <a:prstGeom prst="wedgeRoundRectCallout">
            <a:avLst>
              <a:gd name="adj1" fmla="val -102582"/>
              <a:gd name="adj2" fmla="val 146628"/>
              <a:gd name="adj3" fmla="val 16667"/>
            </a:avLst>
          </a:prstGeom>
          <a:solidFill>
            <a:schemeClr val="tx1"/>
          </a:solidFill>
          <a:ln w="28575">
            <a:solidFill>
              <a:srgbClr val="FF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solidFill>
                    <a:srgbClr val="0000FF"/>
                  </a:solidFill>
                </a:ln>
                <a:solidFill>
                  <a:srgbClr val="FFFF00"/>
                </a:solidFill>
                <a:effectLst>
                  <a:glow rad="127000">
                    <a:srgbClr val="00FFFF"/>
                  </a:glow>
                  <a:outerShdw blurRad="50800" dist="50800" dir="5400000" sx="101000" sy="101000" algn="ctr" rotWithShape="0">
                    <a:srgbClr val="CC00CC"/>
                  </a:outerShdw>
                </a:effectLst>
                <a:uLnTx/>
                <a:uFillTx/>
                <a:latin typeface="Arial Black" panose="020B0A04020102020204" pitchFamily="34" charset="0"/>
                <a:ea typeface="+mn-ea"/>
                <a:cs typeface="+mn-cs"/>
              </a:rPr>
              <a:t>Abraham</a:t>
            </a:r>
          </a:p>
        </p:txBody>
      </p:sp>
      <p:sp>
        <p:nvSpPr>
          <p:cNvPr id="8" name="Speech Bubble: Rectangle with Corners Rounded 7">
            <a:extLst>
              <a:ext uri="{FF2B5EF4-FFF2-40B4-BE49-F238E27FC236}">
                <a16:creationId xmlns:a16="http://schemas.microsoft.com/office/drawing/2014/main" id="{FE62E5D0-7B90-48BA-B2CD-C5469006D4AC}"/>
              </a:ext>
            </a:extLst>
          </p:cNvPr>
          <p:cNvSpPr/>
          <p:nvPr/>
        </p:nvSpPr>
        <p:spPr>
          <a:xfrm>
            <a:off x="84956" y="65106"/>
            <a:ext cx="3363324" cy="3247714"/>
          </a:xfrm>
          <a:prstGeom prst="wedgeRoundRectCallout">
            <a:avLst>
              <a:gd name="adj1" fmla="val 4215"/>
              <a:gd name="adj2" fmla="val 97460"/>
              <a:gd name="adj3" fmla="val 16667"/>
            </a:avLst>
          </a:prstGeom>
          <a:solidFill>
            <a:schemeClr val="tx1"/>
          </a:solidFill>
          <a:ln w="28575">
            <a:solidFill>
              <a:srgbClr val="FF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800" dirty="0">
                <a:ln>
                  <a:solidFill>
                    <a:srgbClr val="0000FF"/>
                  </a:solidFill>
                </a:ln>
                <a:solidFill>
                  <a:srgbClr val="FFFF00"/>
                </a:solidFill>
                <a:effectLst>
                  <a:glow rad="127000">
                    <a:srgbClr val="00FFFF"/>
                  </a:glow>
                  <a:outerShdw blurRad="50800" dist="50800" dir="5400000" sx="101000" sy="101000" algn="ctr" rotWithShape="0">
                    <a:srgbClr val="CC00CC"/>
                  </a:outerShdw>
                </a:effectLst>
                <a:latin typeface="Calibri" panose="020F0502020204030204"/>
              </a:rPr>
              <a:t>T</a:t>
            </a:r>
            <a:r>
              <a:rPr kumimoji="0" lang="en-CA" sz="2800" b="0" i="0" u="none" strike="noStrike" kern="1200" cap="none" spc="0" normalizeH="0" baseline="0" noProof="0" dirty="0">
                <a:ln>
                  <a:solidFill>
                    <a:srgbClr val="0000FF"/>
                  </a:solidFill>
                </a:ln>
                <a:solidFill>
                  <a:srgbClr val="FFFF00"/>
                </a:solidFill>
                <a:effectLst>
                  <a:glow rad="127000">
                    <a:srgbClr val="00FFFF"/>
                  </a:glow>
                  <a:outerShdw blurRad="50800" dist="50800" dir="5400000" sx="101000" sy="101000" algn="ctr" rotWithShape="0">
                    <a:srgbClr val="CC00CC"/>
                  </a:outerShdw>
                </a:effectLst>
                <a:uLnTx/>
                <a:uFillTx/>
                <a:latin typeface="Calibri" panose="020F0502020204030204"/>
                <a:ea typeface="+mn-ea"/>
                <a:cs typeface="+mn-cs"/>
              </a:rPr>
              <a:t>he </a:t>
            </a:r>
            <a:r>
              <a:rPr kumimoji="0" lang="en-CA" sz="2800" b="1" i="0" u="none" strike="noStrike" kern="1200" cap="none" spc="0" normalizeH="0" baseline="0" noProof="0" dirty="0" err="1">
                <a:ln>
                  <a:solidFill>
                    <a:srgbClr val="0000FF"/>
                  </a:solidFill>
                </a:ln>
                <a:solidFill>
                  <a:srgbClr val="FFFF00"/>
                </a:solidFill>
                <a:effectLst>
                  <a:glow rad="127000">
                    <a:srgbClr val="FF9966"/>
                  </a:glow>
                  <a:outerShdw blurRad="50800" dist="50800" dir="5400000" sx="101000" sy="101000" algn="ctr" rotWithShape="0">
                    <a:srgbClr val="CC00CC"/>
                  </a:outerShdw>
                </a:effectLst>
                <a:uLnTx/>
                <a:uFillTx/>
                <a:latin typeface="Calibri" panose="020F0502020204030204"/>
                <a:ea typeface="+mn-ea"/>
                <a:cs typeface="+mn-cs"/>
              </a:rPr>
              <a:t>MelkiTzedek</a:t>
            </a:r>
            <a:r>
              <a:rPr kumimoji="0" lang="en-CA" sz="2800" b="0" i="0" u="none" strike="noStrike" kern="1200" cap="none" spc="0" normalizeH="0" noProof="0" dirty="0">
                <a:ln>
                  <a:solidFill>
                    <a:srgbClr val="0000FF"/>
                  </a:solidFill>
                </a:ln>
                <a:solidFill>
                  <a:srgbClr val="FFFF00"/>
                </a:solidFill>
                <a:effectLst>
                  <a:glow rad="127000">
                    <a:srgbClr val="00FFFF"/>
                  </a:glow>
                  <a:outerShdw blurRad="50800" dist="50800" dir="5400000" sx="101000" sy="101000" algn="ctr" rotWithShape="0">
                    <a:srgbClr val="CC00CC"/>
                  </a:outerShdw>
                </a:effectLst>
                <a:uLnTx/>
                <a:uFillTx/>
                <a:latin typeface="Calibri" panose="020F0502020204030204"/>
                <a:ea typeface="+mn-ea"/>
                <a:cs typeface="+mn-cs"/>
              </a:rPr>
              <a:t> </a:t>
            </a:r>
            <a:r>
              <a:rPr kumimoji="0" lang="en-CA" sz="2800" b="1" i="0" strike="noStrike" kern="1200" cap="none" spc="0" normalizeH="0" baseline="0" noProof="0" dirty="0">
                <a:ln>
                  <a:solidFill>
                    <a:srgbClr val="0000FF"/>
                  </a:solidFill>
                </a:ln>
                <a:solidFill>
                  <a:srgbClr val="FFFF00"/>
                </a:solidFill>
                <a:effectLst>
                  <a:glow rad="127000">
                    <a:srgbClr val="FF9966"/>
                  </a:glow>
                  <a:outerShdw blurRad="50800" dist="50800" dir="5400000" sx="101000" sy="101000" algn="ctr" rotWithShape="0">
                    <a:srgbClr val="CC00CC"/>
                  </a:outerShdw>
                </a:effectLst>
                <a:uLnTx/>
                <a:uFillTx/>
                <a:latin typeface="Calibri" panose="020F0502020204030204"/>
                <a:ea typeface="+mn-ea"/>
                <a:cs typeface="+mn-cs"/>
              </a:rPr>
              <a:t>House</a:t>
            </a:r>
            <a:r>
              <a:rPr kumimoji="0" lang="en-CA" sz="2800" b="0" i="0" strike="noStrike" kern="1200" cap="none" spc="0" normalizeH="0" baseline="0" noProof="0" dirty="0">
                <a:ln>
                  <a:solidFill>
                    <a:srgbClr val="0000FF"/>
                  </a:solidFill>
                </a:ln>
                <a:solidFill>
                  <a:srgbClr val="FFFF00"/>
                </a:solidFill>
                <a:effectLst>
                  <a:glow rad="127000">
                    <a:srgbClr val="00FFFF"/>
                  </a:glow>
                  <a:outerShdw blurRad="50800" dist="50800" dir="5400000" sx="101000" sy="101000" algn="ctr" rotWithShape="0">
                    <a:srgbClr val="CC00CC"/>
                  </a:outerShdw>
                </a:effectLst>
                <a:uLnTx/>
                <a:uFillTx/>
                <a:latin typeface="Calibri" panose="020F0502020204030204"/>
                <a:ea typeface="+mn-ea"/>
                <a:cs typeface="+mn-cs"/>
              </a:rPr>
              <a:t> </a:t>
            </a:r>
            <a:r>
              <a:rPr kumimoji="0" lang="en-CA" sz="2800" b="0" i="0" u="none" strike="noStrike" kern="1200" cap="none" spc="0" normalizeH="0" baseline="0" noProof="0" dirty="0">
                <a:ln>
                  <a:solidFill>
                    <a:srgbClr val="0000FF"/>
                  </a:solidFill>
                </a:ln>
                <a:solidFill>
                  <a:srgbClr val="FFFF00"/>
                </a:solidFill>
                <a:effectLst>
                  <a:glow rad="127000">
                    <a:srgbClr val="00FFFF"/>
                  </a:glow>
                  <a:outerShdw blurRad="50800" dist="50800" dir="5400000" sx="101000" sy="101000" algn="ctr" rotWithShape="0">
                    <a:srgbClr val="CC00CC"/>
                  </a:outerShdw>
                </a:effectLst>
                <a:uLnTx/>
                <a:uFillTx/>
                <a:latin typeface="Calibri" panose="020F0502020204030204"/>
                <a:ea typeface="+mn-ea"/>
                <a:cs typeface="+mn-cs"/>
              </a:rPr>
              <a:t>of </a:t>
            </a:r>
            <a:r>
              <a:rPr kumimoji="0" lang="en-CA" sz="2800" b="0" i="0" u="none" strike="noStrike" kern="1200" cap="none" spc="0" normalizeH="0" baseline="0" noProof="0" dirty="0">
                <a:ln>
                  <a:solidFill>
                    <a:srgbClr val="0000FF"/>
                  </a:solidFill>
                </a:ln>
                <a:solidFill>
                  <a:srgbClr val="FFFF00"/>
                </a:solidFill>
                <a:effectLst>
                  <a:glow rad="127000">
                    <a:srgbClr val="00FFFF"/>
                  </a:glow>
                  <a:outerShdw blurRad="50800" dist="50800" dir="5400000" sx="101000" sy="101000" algn="ctr" rotWithShape="0">
                    <a:srgbClr val="CC00CC"/>
                  </a:outerShdw>
                </a:effectLst>
                <a:uLnTx/>
                <a:uFillTx/>
                <a:latin typeface="Arial Black" panose="020B0A04020102020204" pitchFamily="34" charset="0"/>
                <a:ea typeface="+mn-ea"/>
                <a:cs typeface="+mn-cs"/>
              </a:rPr>
              <a:t>Yah</a:t>
            </a:r>
            <a:r>
              <a:rPr kumimoji="0" lang="en-CA" sz="2800" b="0" i="0" u="none" strike="noStrike" kern="1200" cap="none" spc="0" normalizeH="0" baseline="0" noProof="0" dirty="0">
                <a:ln>
                  <a:solidFill>
                    <a:srgbClr val="0000FF"/>
                  </a:solidFill>
                </a:ln>
                <a:solidFill>
                  <a:srgbClr val="FFFF00"/>
                </a:solidFill>
                <a:effectLst>
                  <a:glow rad="127000">
                    <a:srgbClr val="00FFFF"/>
                  </a:glow>
                  <a:outerShdw blurRad="50800" dist="50800" dir="5400000" sx="101000" sy="101000" algn="ctr" rotWithShape="0">
                    <a:srgbClr val="CC00CC"/>
                  </a:outerShdw>
                </a:effectLst>
                <a:uLnTx/>
                <a:uFillTx/>
                <a:latin typeface="Calibri" panose="020F0502020204030204"/>
                <a:ea typeface="+mn-ea"/>
                <a:cs typeface="+mn-cs"/>
              </a:rPr>
              <a:t> </a:t>
            </a:r>
            <a:br>
              <a:rPr kumimoji="0" lang="en-CA" sz="2800" b="0" i="0" u="none" strike="noStrike" kern="1200" cap="none" spc="0" normalizeH="0" baseline="0" noProof="0" dirty="0">
                <a:ln>
                  <a:solidFill>
                    <a:srgbClr val="0000FF"/>
                  </a:solidFill>
                </a:ln>
                <a:solidFill>
                  <a:srgbClr val="FFFF00"/>
                </a:solidFill>
                <a:effectLst>
                  <a:glow rad="127000">
                    <a:srgbClr val="00FFFF"/>
                  </a:glow>
                  <a:outerShdw blurRad="50800" dist="50800" dir="5400000" sx="101000" sy="101000" algn="ctr" rotWithShape="0">
                    <a:srgbClr val="CC00CC"/>
                  </a:outerShdw>
                </a:effectLst>
                <a:uLnTx/>
                <a:uFillTx/>
                <a:latin typeface="Calibri" panose="020F0502020204030204"/>
                <a:ea typeface="+mn-ea"/>
                <a:cs typeface="+mn-cs"/>
              </a:rPr>
            </a:br>
            <a:r>
              <a:rPr kumimoji="0" lang="en-CA" sz="2800" b="0" i="0" u="none" strike="noStrike" kern="1200" cap="none" spc="0" normalizeH="0" baseline="0" noProof="0" dirty="0">
                <a:ln>
                  <a:solidFill>
                    <a:srgbClr val="0000FF"/>
                  </a:solidFill>
                </a:ln>
                <a:solidFill>
                  <a:srgbClr val="FFFF00"/>
                </a:solidFill>
                <a:effectLst>
                  <a:glow rad="127000">
                    <a:srgbClr val="00FFFF"/>
                  </a:glow>
                  <a:outerShdw blurRad="50800" dist="50800" dir="5400000" sx="101000" sy="101000" algn="ctr" rotWithShape="0">
                    <a:srgbClr val="CC00CC"/>
                  </a:outerShdw>
                </a:effectLst>
                <a:uLnTx/>
                <a:uFillTx/>
                <a:latin typeface="Calibri" panose="020F0502020204030204"/>
                <a:ea typeface="+mn-ea"/>
                <a:cs typeface="+mn-cs"/>
              </a:rPr>
              <a:t>which </a:t>
            </a:r>
            <a:r>
              <a:rPr kumimoji="0" lang="en-CA" sz="2800" b="1" i="0" u="none" strike="noStrike" kern="1200" cap="none" spc="0" normalizeH="0" baseline="0" noProof="0" dirty="0">
                <a:ln>
                  <a:solidFill>
                    <a:srgbClr val="0000FF"/>
                  </a:solidFill>
                </a:ln>
                <a:solidFill>
                  <a:srgbClr val="FFFF00"/>
                </a:solidFill>
                <a:effectLst>
                  <a:glow rad="127000">
                    <a:srgbClr val="00FFFF"/>
                  </a:glow>
                  <a:outerShdw blurRad="50800" dist="50800" dir="5400000" sx="101000" sy="101000" algn="ctr" rotWithShape="0">
                    <a:srgbClr val="CC00CC"/>
                  </a:outerShdw>
                </a:effectLst>
                <a:uLnTx/>
                <a:uFillTx/>
                <a:latin typeface="Calibri" panose="020F0502020204030204"/>
                <a:ea typeface="+mn-ea"/>
                <a:cs typeface="+mn-cs"/>
              </a:rPr>
              <a:t>LEADS</a:t>
            </a:r>
            <a:r>
              <a:rPr kumimoji="0" lang="en-CA" sz="2800" b="0" i="0" u="none" strike="noStrike" kern="1200" cap="none" spc="0" normalizeH="0" baseline="0" noProof="0" dirty="0">
                <a:ln>
                  <a:solidFill>
                    <a:srgbClr val="0000FF"/>
                  </a:solidFill>
                </a:ln>
                <a:solidFill>
                  <a:srgbClr val="FFFF00"/>
                </a:solidFill>
                <a:effectLst>
                  <a:glow rad="127000">
                    <a:srgbClr val="00FFFF"/>
                  </a:glow>
                  <a:outerShdw blurRad="50800" dist="50800" dir="5400000" sx="101000" sy="101000" algn="ctr" rotWithShape="0">
                    <a:srgbClr val="CC00CC"/>
                  </a:outerShdw>
                </a:effectLst>
                <a:uLnTx/>
                <a:uFillTx/>
                <a:latin typeface="Calibri" panose="020F0502020204030204"/>
                <a:ea typeface="+mn-ea"/>
                <a:cs typeface="+mn-cs"/>
              </a:rPr>
              <a:t>,  </a:t>
            </a:r>
            <a:r>
              <a:rPr kumimoji="0" lang="en-CA" sz="2800" b="1" i="0" u="none" strike="noStrike" kern="1200" cap="none" spc="0" normalizeH="0" baseline="0" noProof="0" dirty="0">
                <a:ln>
                  <a:solidFill>
                    <a:srgbClr val="0000FF"/>
                  </a:solidFill>
                </a:ln>
                <a:solidFill>
                  <a:srgbClr val="FFFF00"/>
                </a:solidFill>
                <a:effectLst>
                  <a:glow rad="127000">
                    <a:srgbClr val="00FFFF"/>
                  </a:glow>
                  <a:outerShdw blurRad="50800" dist="50800" dir="5400000" sx="101000" sy="101000" algn="ctr" rotWithShape="0">
                    <a:srgbClr val="CC00CC"/>
                  </a:outerShdw>
                </a:effectLst>
                <a:uLnTx/>
                <a:uFillTx/>
                <a:latin typeface="Calibri" panose="020F0502020204030204"/>
                <a:ea typeface="+mn-ea"/>
                <a:cs typeface="+mn-cs"/>
              </a:rPr>
              <a:t>ENABLES</a:t>
            </a:r>
            <a:r>
              <a:rPr kumimoji="0" lang="en-CA" sz="2800" b="0" i="0" u="none" strike="noStrike" kern="1200" cap="none" spc="0" normalizeH="0" baseline="0" noProof="0" dirty="0">
                <a:ln>
                  <a:solidFill>
                    <a:srgbClr val="0000FF"/>
                  </a:solidFill>
                </a:ln>
                <a:solidFill>
                  <a:srgbClr val="FFFF00"/>
                </a:solidFill>
                <a:effectLst>
                  <a:glow rad="127000">
                    <a:srgbClr val="00FFFF"/>
                  </a:glow>
                  <a:outerShdw blurRad="50800" dist="50800" dir="5400000" sx="101000" sy="101000" algn="ctr" rotWithShape="0">
                    <a:srgbClr val="CC00CC"/>
                  </a:outerShdw>
                </a:effectLst>
                <a:uLnTx/>
                <a:uFillTx/>
                <a:latin typeface="Calibri" panose="020F0502020204030204"/>
                <a:ea typeface="+mn-ea"/>
                <a:cs typeface="+mn-cs"/>
              </a:rPr>
              <a:t> and </a:t>
            </a:r>
            <a:r>
              <a:rPr kumimoji="0" lang="en-CA" sz="2800" b="1" i="0" u="none" strike="noStrike" kern="1200" cap="none" spc="0" normalizeH="0" baseline="0" noProof="0" dirty="0">
                <a:ln>
                  <a:solidFill>
                    <a:srgbClr val="0000FF"/>
                  </a:solidFill>
                </a:ln>
                <a:solidFill>
                  <a:srgbClr val="FFFF00"/>
                </a:solidFill>
                <a:effectLst>
                  <a:glow rad="127000">
                    <a:srgbClr val="00FFFF"/>
                  </a:glow>
                  <a:outerShdw blurRad="50800" dist="50800" dir="5400000" sx="101000" sy="101000" algn="ctr" rotWithShape="0">
                    <a:srgbClr val="CC00CC"/>
                  </a:outerShdw>
                </a:effectLst>
                <a:uLnTx/>
                <a:uFillTx/>
                <a:latin typeface="Calibri" panose="020F0502020204030204"/>
                <a:ea typeface="+mn-ea"/>
                <a:cs typeface="+mn-cs"/>
              </a:rPr>
              <a:t>SUPPORTS</a:t>
            </a:r>
            <a:r>
              <a:rPr kumimoji="0" lang="en-CA" sz="2800" b="0" i="0" u="none" strike="noStrike" kern="1200" cap="none" spc="0" normalizeH="0" baseline="0" noProof="0" dirty="0">
                <a:ln>
                  <a:solidFill>
                    <a:srgbClr val="0000FF"/>
                  </a:solidFill>
                </a:ln>
                <a:solidFill>
                  <a:srgbClr val="FFFF00"/>
                </a:solidFill>
                <a:effectLst>
                  <a:glow rad="127000">
                    <a:srgbClr val="00FFFF"/>
                  </a:glow>
                  <a:outerShdw blurRad="50800" dist="50800" dir="5400000" sx="101000" sy="101000" algn="ctr" rotWithShape="0">
                    <a:srgbClr val="CC00CC"/>
                  </a:outerShdw>
                </a:effectLst>
                <a:uLnTx/>
                <a:uFillTx/>
                <a:latin typeface="Calibri" panose="020F0502020204030204"/>
                <a:ea typeface="+mn-ea"/>
                <a:cs typeface="+mn-cs"/>
              </a:rPr>
              <a:t> </a:t>
            </a:r>
            <a:br>
              <a:rPr kumimoji="0" lang="en-CA" sz="2800" b="0" i="0" u="none" strike="noStrike" kern="1200" cap="none" spc="0" normalizeH="0" baseline="0" noProof="0" dirty="0">
                <a:ln>
                  <a:solidFill>
                    <a:srgbClr val="0000FF"/>
                  </a:solidFill>
                </a:ln>
                <a:solidFill>
                  <a:srgbClr val="FFFF00"/>
                </a:solidFill>
                <a:effectLst>
                  <a:glow rad="127000">
                    <a:srgbClr val="00FFFF"/>
                  </a:glow>
                  <a:outerShdw blurRad="50800" dist="50800" dir="5400000" sx="101000" sy="101000" algn="ctr" rotWithShape="0">
                    <a:srgbClr val="CC00CC"/>
                  </a:outerShdw>
                </a:effectLst>
                <a:uLnTx/>
                <a:uFillTx/>
                <a:latin typeface="Calibri" panose="020F0502020204030204"/>
                <a:ea typeface="+mn-ea"/>
                <a:cs typeface="+mn-cs"/>
              </a:rPr>
            </a:br>
            <a:r>
              <a:rPr kumimoji="0" lang="en-CA" sz="2800" b="1" i="0" u="none" strike="noStrike" kern="1200" cap="none" spc="0" normalizeH="0" baseline="0" noProof="0" dirty="0">
                <a:ln>
                  <a:solidFill>
                    <a:srgbClr val="0000FF"/>
                  </a:solidFill>
                </a:ln>
                <a:solidFill>
                  <a:srgbClr val="FFFF00"/>
                </a:solidFill>
                <a:effectLst>
                  <a:glow rad="127000">
                    <a:srgbClr val="00FFFF"/>
                  </a:glow>
                  <a:outerShdw blurRad="50800" dist="50800" dir="5400000" sx="101000" sy="101000" algn="ctr" rotWithShape="0">
                    <a:srgbClr val="CC00CC"/>
                  </a:outerShdw>
                </a:effectLst>
                <a:uLnTx/>
                <a:uFillTx/>
                <a:latin typeface="Calibri" panose="020F0502020204030204"/>
                <a:ea typeface="+mn-ea"/>
                <a:cs typeface="+mn-cs"/>
              </a:rPr>
              <a:t>eternal life! </a:t>
            </a:r>
          </a:p>
        </p:txBody>
      </p:sp>
      <p:sp>
        <p:nvSpPr>
          <p:cNvPr id="2" name="Arrow: Bent 1">
            <a:extLst>
              <a:ext uri="{FF2B5EF4-FFF2-40B4-BE49-F238E27FC236}">
                <a16:creationId xmlns:a16="http://schemas.microsoft.com/office/drawing/2014/main" id="{29D8C236-68E2-41D2-BE95-089C60CD9915}"/>
              </a:ext>
            </a:extLst>
          </p:cNvPr>
          <p:cNvSpPr/>
          <p:nvPr/>
        </p:nvSpPr>
        <p:spPr>
          <a:xfrm rot="5400000" flipV="1">
            <a:off x="1558553" y="2445862"/>
            <a:ext cx="2385374" cy="2483851"/>
          </a:xfrm>
          <a:prstGeom prst="bentArrow">
            <a:avLst>
              <a:gd name="adj1" fmla="val 8216"/>
              <a:gd name="adj2" fmla="val 17391"/>
              <a:gd name="adj3" fmla="val 25000"/>
              <a:gd name="adj4" fmla="val 76161"/>
            </a:avLst>
          </a:prstGeom>
          <a:solidFill>
            <a:srgbClr val="E983DD"/>
          </a:solidFill>
          <a:ln w="28575">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Arrow: Bent 8">
            <a:extLst>
              <a:ext uri="{FF2B5EF4-FFF2-40B4-BE49-F238E27FC236}">
                <a16:creationId xmlns:a16="http://schemas.microsoft.com/office/drawing/2014/main" id="{C4E40C4D-DAE7-4944-B256-F16D4B087BEB}"/>
              </a:ext>
            </a:extLst>
          </p:cNvPr>
          <p:cNvSpPr/>
          <p:nvPr/>
        </p:nvSpPr>
        <p:spPr>
          <a:xfrm rot="10800000" flipV="1">
            <a:off x="3099815" y="254031"/>
            <a:ext cx="1103066" cy="1886961"/>
          </a:xfrm>
          <a:prstGeom prst="bentArrow">
            <a:avLst>
              <a:gd name="adj1" fmla="val 9692"/>
              <a:gd name="adj2" fmla="val 29879"/>
              <a:gd name="adj3" fmla="val 44460"/>
              <a:gd name="adj4" fmla="val 43750"/>
            </a:avLst>
          </a:prstGeom>
          <a:solidFill>
            <a:srgbClr val="E983DD"/>
          </a:solidFill>
          <a:ln w="28575">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peech Bubble: Rectangle with Corners Rounded 5">
            <a:extLst>
              <a:ext uri="{FF2B5EF4-FFF2-40B4-BE49-F238E27FC236}">
                <a16:creationId xmlns:a16="http://schemas.microsoft.com/office/drawing/2014/main" id="{A1392FCE-34C7-4D86-80B9-E882E5DEE74C}"/>
              </a:ext>
            </a:extLst>
          </p:cNvPr>
          <p:cNvSpPr/>
          <p:nvPr/>
        </p:nvSpPr>
        <p:spPr>
          <a:xfrm>
            <a:off x="9789711" y="5252927"/>
            <a:ext cx="2239860" cy="910130"/>
          </a:xfrm>
          <a:prstGeom prst="wedgeRoundRectCallout">
            <a:avLst>
              <a:gd name="adj1" fmla="val 7075"/>
              <a:gd name="adj2" fmla="val -93938"/>
              <a:gd name="adj3" fmla="val 16667"/>
            </a:avLst>
          </a:prstGeom>
          <a:solidFill>
            <a:schemeClr val="tx1"/>
          </a:solidFill>
          <a:ln w="38100">
            <a:solidFill>
              <a:srgbClr val="00CCFF"/>
            </a:solidFill>
          </a:ln>
          <a:scene3d>
            <a:camera prst="orthographicFront"/>
            <a:lightRig rig="threePt" dir="t"/>
          </a:scene3d>
          <a:sp3d>
            <a:bevelT w="158750" h="1079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u-</a:t>
            </a:r>
            <a:r>
              <a:rPr lang="en-CA" sz="3200" b="1" dirty="0" err="1">
                <a:solidFill>
                  <a:srgbClr val="C00000"/>
                </a:solidFill>
                <a:effectLst>
                  <a:glow rad="127000">
                    <a:srgbClr val="FFFF00"/>
                  </a:glow>
                </a:effectLst>
              </a:rPr>
              <a:t>shemar</a:t>
            </a:r>
            <a:r>
              <a:rPr lang="en-CA" sz="3200" dirty="0"/>
              <a:t>-u</a:t>
            </a:r>
            <a:br>
              <a:rPr lang="en-CA" sz="3200" dirty="0"/>
            </a:br>
            <a:r>
              <a:rPr lang="en-CA" sz="2000" dirty="0"/>
              <a:t>H8104</a:t>
            </a:r>
          </a:p>
        </p:txBody>
      </p:sp>
    </p:spTree>
    <p:extLst>
      <p:ext uri="{BB962C8B-B14F-4D97-AF65-F5344CB8AC3E}">
        <p14:creationId xmlns:p14="http://schemas.microsoft.com/office/powerpoint/2010/main" val="288076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500"/>
                                        <p:tgtEl>
                                          <p:spTgt spid="10"/>
                                        </p:tgtEl>
                                      </p:cBhvr>
                                    </p:animEffect>
                                  </p:childTnLst>
                                </p:cTn>
                              </p:par>
                            </p:childTnLst>
                          </p:cTn>
                        </p:par>
                        <p:par>
                          <p:cTn id="8" fill="hold">
                            <p:stCondLst>
                              <p:cond delay="1750"/>
                            </p:stCondLst>
                            <p:childTnLst>
                              <p:par>
                                <p:cTn id="9" presetID="3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1000"/>
                                        <p:tgtEl>
                                          <p:spTgt spid="9"/>
                                        </p:tgtEl>
                                      </p:cBhvr>
                                    </p:animEffect>
                                  </p:childTnLst>
                                </p:cTn>
                              </p:par>
                              <p:par>
                                <p:cTn id="20" presetID="3" presetClass="entr" presetSubtype="1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12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par>
                          <p:cTn id="28" fill="hold">
                            <p:stCondLst>
                              <p:cond delay="500"/>
                            </p:stCondLst>
                            <p:childTnLst>
                              <p:par>
                                <p:cTn id="29" presetID="14" presetClass="entr" presetSubtype="10" fill="hold" grpId="0" nodeType="afterEffect">
                                  <p:stCondLst>
                                    <p:cond delay="200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childTnLst>
                          </p:cTn>
                        </p:par>
                        <p:par>
                          <p:cTn id="32" fill="hold">
                            <p:stCondLst>
                              <p:cond delay="3000"/>
                            </p:stCondLst>
                            <p:childTnLst>
                              <p:par>
                                <p:cTn id="33" presetID="22" presetClass="entr" presetSubtype="2" fill="hold" grpId="0" nodeType="afterEffect">
                                  <p:stCondLst>
                                    <p:cond delay="3000"/>
                                  </p:stCondLst>
                                  <p:childTnLst>
                                    <p:set>
                                      <p:cBhvr>
                                        <p:cTn id="34" dur="1" fill="hold">
                                          <p:stCondLst>
                                            <p:cond delay="0"/>
                                          </p:stCondLst>
                                        </p:cTn>
                                        <p:tgtEl>
                                          <p:spTgt spid="2"/>
                                        </p:tgtEl>
                                        <p:attrNameLst>
                                          <p:attrName>style.visibility</p:attrName>
                                        </p:attrNameLst>
                                      </p:cBhvr>
                                      <p:to>
                                        <p:strVal val="visible"/>
                                      </p:to>
                                    </p:set>
                                    <p:animEffect transition="in" filter="wipe(right)">
                                      <p:cBhvr>
                                        <p:cTn id="35" dur="500"/>
                                        <p:tgtEl>
                                          <p:spTgt spid="2"/>
                                        </p:tgtEl>
                                      </p:cBhvr>
                                    </p:animEffect>
                                  </p:childTnLst>
                                </p:cTn>
                              </p:par>
                            </p:childTnLst>
                          </p:cTn>
                        </p:par>
                        <p:par>
                          <p:cTn id="36" fill="hold">
                            <p:stCondLst>
                              <p:cond delay="6500"/>
                            </p:stCondLst>
                            <p:childTnLst>
                              <p:par>
                                <p:cTn id="37" presetID="31" presetClass="entr" presetSubtype="0" fill="hold" grpId="0" nodeType="afterEffect">
                                  <p:stCondLst>
                                    <p:cond delay="625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animBg="1"/>
      <p:bldP spid="3" grpId="0" animBg="1"/>
      <p:bldP spid="8" grpId="0" animBg="1"/>
      <p:bldP spid="2" grpId="0" animBg="1"/>
      <p:bldP spid="9"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48800"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C522309-BB4E-49C8-9060-7BBBBC1A7262}"/>
              </a:ext>
            </a:extLst>
          </p:cNvPr>
          <p:cNvSpPr/>
          <p:nvPr/>
        </p:nvSpPr>
        <p:spPr>
          <a:xfrm>
            <a:off x="593388" y="145915"/>
            <a:ext cx="11147898" cy="6458054"/>
          </a:xfrm>
          <a:prstGeom prst="rect">
            <a:avLst/>
          </a:prstGeom>
          <a:solidFill>
            <a:schemeClr val="accent1">
              <a:lumMod val="40000"/>
              <a:lumOff val="60000"/>
              <a:alpha val="62000"/>
            </a:schemeClr>
          </a:solidFill>
          <a:ln w="57150">
            <a:solidFill>
              <a:srgbClr val="FF9900"/>
            </a:solidFill>
          </a:ln>
          <a:scene3d>
            <a:camera prst="orthographicFront"/>
            <a:lightRig rig="freezing" dir="t"/>
          </a:scene3d>
          <a:sp3d extrusionH="152400" prstMaterial="metal">
            <a:bevelT w="184150" h="165100" prst="angle"/>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solidFill>
                    <a:prstClr val="black"/>
                  </a:solidFill>
                </a:ln>
                <a:solidFill>
                  <a:prstClr val="black"/>
                </a:solidFill>
                <a:effectLst/>
                <a:uLnTx/>
                <a:uFillTx/>
                <a:latin typeface="Calibri" panose="020F0502020204030204"/>
                <a:ea typeface="+mn-ea"/>
                <a:cs typeface="+mn-cs"/>
              </a:rPr>
              <a:t>     #1.  </a:t>
            </a:r>
            <a:r>
              <a:rPr kumimoji="0" lang="en-CA" sz="4000" b="0" i="0" u="none" strike="noStrike" kern="1200" cap="none" spc="0" normalizeH="0" baseline="0" noProof="0" dirty="0">
                <a:ln>
                  <a:solidFill>
                    <a:prstClr val="black"/>
                  </a:solidFill>
                </a:ln>
                <a:solidFill>
                  <a:srgbClr val="00FF99"/>
                </a:solidFill>
                <a:effectLst/>
                <a:uLnTx/>
                <a:uFillTx/>
                <a:latin typeface="Calibri" panose="020F0502020204030204"/>
                <a:ea typeface="+mn-ea"/>
                <a:cs typeface="+mn-cs"/>
              </a:rPr>
              <a:t>What could possibly be </a:t>
            </a:r>
            <a:r>
              <a:rPr kumimoji="0" lang="en-CA" sz="4000" b="1" i="0" u="none" strike="noStrike" kern="1200" cap="none" spc="0" normalizeH="0" baseline="0" noProof="0" dirty="0">
                <a:ln>
                  <a:solidFill>
                    <a:prstClr val="black"/>
                  </a:solidFill>
                </a:ln>
                <a:solidFill>
                  <a:srgbClr val="FF0000"/>
                </a:solidFill>
                <a:effectLst/>
                <a:uLnTx/>
                <a:uFillTx/>
                <a:latin typeface="Calibri" panose="020F0502020204030204"/>
                <a:ea typeface="+mn-ea"/>
                <a:cs typeface="+mn-cs"/>
              </a:rPr>
              <a:t>connected,</a:t>
            </a:r>
            <a:r>
              <a:rPr kumimoji="0" lang="en-CA" sz="4000" b="0" i="0" u="none" strike="noStrike" kern="1200" cap="none" spc="0" normalizeH="0" baseline="0" noProof="0" dirty="0">
                <a:ln>
                  <a:solidFill>
                    <a:prstClr val="black"/>
                  </a:solidFill>
                </a:ln>
                <a:solidFill>
                  <a:srgbClr val="00FF99"/>
                </a:solidFill>
                <a:effectLst/>
                <a:uLnTx/>
                <a:uFillTx/>
                <a:latin typeface="Calibri" panose="020F0502020204030204"/>
                <a:ea typeface="+mn-ea"/>
                <a:cs typeface="+mn-cs"/>
              </a:rPr>
              <a:t> with the </a:t>
            </a:r>
            <a:r>
              <a:rPr kumimoji="0" lang="en-CA" sz="4000" b="1" i="0" u="none" strike="noStrike" kern="1200" cap="none" spc="0" normalizeH="0" baseline="0" noProof="0" dirty="0">
                <a:ln>
                  <a:solidFill>
                    <a:prstClr val="black"/>
                  </a:solidFill>
                </a:ln>
                <a:solidFill>
                  <a:srgbClr val="FFFF00"/>
                </a:solidFill>
                <a:effectLst/>
                <a:uLnTx/>
                <a:uFillTx/>
                <a:latin typeface="Calibri" panose="020F0502020204030204"/>
                <a:ea typeface="+mn-ea"/>
                <a:cs typeface="+mn-cs"/>
              </a:rPr>
              <a:t>sun</a:t>
            </a:r>
            <a:r>
              <a:rPr kumimoji="0" lang="en-CA" sz="4000" b="0" i="0" u="none" strike="noStrike" kern="1200" cap="none" spc="0" normalizeH="0" baseline="0" noProof="0" dirty="0">
                <a:ln>
                  <a:solidFill>
                    <a:prstClr val="black"/>
                  </a:solidFill>
                </a:ln>
                <a:solidFill>
                  <a:srgbClr val="00FF99"/>
                </a:solidFill>
                <a:effectLst/>
                <a:uLnTx/>
                <a:uFillTx/>
                <a:latin typeface="Calibri" panose="020F0502020204030204"/>
                <a:ea typeface="+mn-ea"/>
                <a:cs typeface="+mn-cs"/>
              </a:rPr>
              <a:t> being </a:t>
            </a:r>
            <a:r>
              <a:rPr kumimoji="0" lang="en-CA" sz="4000" b="1" i="0" u="sng" strike="noStrike" kern="1200" cap="none" spc="0" normalizeH="0" baseline="0" noProof="0" dirty="0">
                <a:ln>
                  <a:solidFill>
                    <a:prstClr val="black"/>
                  </a:solidFill>
                </a:ln>
                <a:solidFill>
                  <a:srgbClr val="C00000"/>
                </a:solidFill>
                <a:effectLst/>
                <a:uLnTx/>
                <a:uFillTx/>
                <a:latin typeface="Calibri" panose="020F0502020204030204"/>
                <a:ea typeface="+mn-ea"/>
                <a:cs typeface="+mn-cs"/>
              </a:rPr>
              <a:t>IN A HURRY</a:t>
            </a:r>
            <a:r>
              <a:rPr kumimoji="0" lang="en-CA" sz="4000" b="1" i="0" u="none" strike="noStrike" kern="1200" cap="none" spc="0" normalizeH="0" baseline="0" noProof="0" dirty="0">
                <a:ln>
                  <a:solidFill>
                    <a:prstClr val="black"/>
                  </a:solidFill>
                </a:ln>
                <a:solidFill>
                  <a:srgbClr val="C00000"/>
                </a:solidFill>
                <a:effectLst/>
                <a:uLnTx/>
                <a:uFillTx/>
                <a:latin typeface="Calibri" panose="020F0502020204030204"/>
                <a:ea typeface="+mn-ea"/>
                <a:cs typeface="+mn-cs"/>
              </a:rPr>
              <a:t> </a:t>
            </a:r>
            <a:r>
              <a:rPr kumimoji="0" lang="en-CA" sz="4000" b="0" i="0" u="none" strike="noStrike" kern="1200" cap="none" spc="0" normalizeH="0" baseline="0" noProof="0" dirty="0">
                <a:ln>
                  <a:solidFill>
                    <a:prstClr val="black"/>
                  </a:solidFill>
                </a:ln>
                <a:solidFill>
                  <a:srgbClr val="00FF99"/>
                </a:solidFill>
                <a:effectLst/>
                <a:uLnTx/>
                <a:uFillTx/>
                <a:latin typeface="Calibri" panose="020F0502020204030204"/>
                <a:ea typeface="+mn-ea"/>
                <a:cs typeface="+mn-cs"/>
              </a:rPr>
              <a:t>within its </a:t>
            </a:r>
            <a:r>
              <a:rPr kumimoji="0" lang="en-CA" sz="4000" b="1" i="0" u="none" strike="noStrike" kern="1200" cap="none" spc="0" normalizeH="0" baseline="0" noProof="0" dirty="0">
                <a:ln>
                  <a:solidFill>
                    <a:prstClr val="black"/>
                  </a:solidFill>
                </a:ln>
                <a:solidFill>
                  <a:srgbClr val="00CCFF"/>
                </a:solidFill>
                <a:effectLst/>
                <a:uLnTx/>
                <a:uFillTx/>
                <a:latin typeface="Calibri" panose="020F0502020204030204"/>
                <a:ea typeface="+mn-ea"/>
                <a:cs typeface="+mn-cs"/>
              </a:rPr>
              <a:t>Tequfah,</a:t>
            </a:r>
            <a:r>
              <a:rPr kumimoji="0" lang="en-CA" sz="4000" b="0" i="0" u="none" strike="noStrike" kern="1200" cap="none" spc="0" normalizeH="0" baseline="0" noProof="0" dirty="0">
                <a:ln>
                  <a:solidFill>
                    <a:prstClr val="black"/>
                  </a:solidFill>
                </a:ln>
                <a:solidFill>
                  <a:srgbClr val="00FF99"/>
                </a:solidFill>
                <a:effectLst/>
                <a:uLnTx/>
                <a:uFillTx/>
                <a:latin typeface="Calibri" panose="020F0502020204030204"/>
                <a:ea typeface="+mn-ea"/>
                <a:cs typeface="+mn-cs"/>
              </a:rPr>
              <a:t> to, its  </a:t>
            </a:r>
            <a:r>
              <a:rPr kumimoji="0" lang="en-CA" sz="4000" b="0" i="0" u="none" strike="noStrike" kern="1200" cap="none" spc="0" normalizeH="0" baseline="0" noProof="0" dirty="0">
                <a:ln>
                  <a:solidFill>
                    <a:prstClr val="black"/>
                  </a:solidFill>
                </a:ln>
                <a:solidFill>
                  <a:prstClr val="black"/>
                </a:solidFill>
                <a:effectLst/>
                <a:uLnTx/>
                <a:uFillTx/>
                <a:latin typeface="Calibri" panose="020F0502020204030204"/>
                <a:ea typeface="+mn-ea"/>
                <a:cs typeface="+mn-cs"/>
              </a:rPr>
              <a:t>intense focus </a:t>
            </a:r>
            <a:r>
              <a:rPr kumimoji="0" lang="en-CA" sz="4000" b="0" i="0" u="none" strike="noStrike" kern="1200" cap="none" spc="0" normalizeH="0" baseline="0" noProof="0" dirty="0">
                <a:ln>
                  <a:solidFill>
                    <a:prstClr val="black"/>
                  </a:solidFill>
                </a:ln>
                <a:solidFill>
                  <a:srgbClr val="00FF99"/>
                </a:solidFill>
                <a:effectLst/>
                <a:uLnTx/>
                <a:uFillTx/>
                <a:latin typeface="Calibri" panose="020F0502020204030204"/>
                <a:ea typeface="+mn-ea"/>
                <a:cs typeface="+mn-cs"/>
              </a:rPr>
              <a:t>on - </a:t>
            </a:r>
            <a:r>
              <a:rPr kumimoji="0" lang="en-CA" sz="4000" b="1" i="0" u="sng" strike="noStrike" kern="1200" cap="none" spc="0" normalizeH="0" baseline="0" noProof="0" dirty="0">
                <a:ln>
                  <a:solidFill>
                    <a:prstClr val="black"/>
                  </a:solidFill>
                </a:ln>
                <a:solidFill>
                  <a:srgbClr val="00FF99"/>
                </a:solidFill>
                <a:effectLst/>
                <a:uLnTx/>
                <a:uFillTx/>
                <a:latin typeface="Calibri" panose="020F0502020204030204"/>
                <a:ea typeface="+mn-ea"/>
                <a:cs typeface="+mn-cs"/>
              </a:rPr>
              <a:t>GASPING</a:t>
            </a:r>
            <a:r>
              <a:rPr kumimoji="0" lang="en-CA" sz="4000" b="0" i="0" u="none" strike="noStrike" kern="1200" cap="none" spc="0" normalizeH="0" baseline="0" noProof="0" dirty="0">
                <a:ln>
                  <a:solidFill>
                    <a:prstClr val="black"/>
                  </a:solidFill>
                </a:ln>
                <a:solidFill>
                  <a:srgbClr val="00FF99"/>
                </a:solidFill>
                <a:effectLst/>
                <a:uLnTx/>
                <a:uFillTx/>
                <a:latin typeface="Calibri" panose="020F0502020204030204"/>
                <a:ea typeface="+mn-ea"/>
                <a:cs typeface="+mn-cs"/>
              </a:rPr>
              <a:t> to </a:t>
            </a:r>
            <a:r>
              <a:rPr kumimoji="0" lang="en-CA" sz="4000" b="1" i="0" u="sng" strike="noStrike" kern="1200" cap="none" spc="0" normalizeH="0" baseline="0" noProof="0" dirty="0">
                <a:ln>
                  <a:solidFill>
                    <a:prstClr val="black"/>
                  </a:solidFill>
                </a:ln>
                <a:solidFill>
                  <a:srgbClr val="00CCFF"/>
                </a:solidFill>
                <a:effectLst/>
                <a:uLnTx/>
                <a:uFillTx/>
                <a:latin typeface="Calibri" panose="020F0502020204030204"/>
                <a:ea typeface="+mn-ea"/>
                <a:cs typeface="+mn-cs"/>
              </a:rPr>
              <a:t>ACHIEVE</a:t>
            </a:r>
            <a:r>
              <a:rPr kumimoji="0" lang="en-CA" sz="4000" b="1" i="0" u="none" strike="noStrike" kern="1200" cap="none" spc="0" normalizeH="0" baseline="0" noProof="0" dirty="0">
                <a:ln>
                  <a:solidFill>
                    <a:prstClr val="black"/>
                  </a:solidFill>
                </a:ln>
                <a:solidFill>
                  <a:srgbClr val="00CCFF"/>
                </a:solidFill>
                <a:effectLst/>
                <a:uLnTx/>
                <a:uFillTx/>
                <a:latin typeface="Calibri" panose="020F0502020204030204"/>
                <a:ea typeface="+mn-ea"/>
                <a:cs typeface="+mn-cs"/>
              </a:rPr>
              <a:t> </a:t>
            </a:r>
            <a:r>
              <a:rPr kumimoji="0" lang="en-CA" sz="4000" b="1" i="1" u="none" strike="noStrike" kern="1200" cap="none" spc="0" normalizeH="0" baseline="0" noProof="0" dirty="0">
                <a:ln>
                  <a:solidFill>
                    <a:prstClr val="black"/>
                  </a:solidFill>
                </a:ln>
                <a:solidFill>
                  <a:srgbClr val="00CCFF"/>
                </a:solidFill>
                <a:effectLst>
                  <a:glow rad="127000">
                    <a:srgbClr val="FFFF00"/>
                  </a:glow>
                  <a:outerShdw blurRad="50800" dist="50800" dir="5400000" sx="102000" sy="102000" algn="ctr" rotWithShape="0">
                    <a:srgbClr val="CC00FF"/>
                  </a:outerShdw>
                </a:effectLst>
                <a:uLnTx/>
                <a:uFillTx/>
                <a:latin typeface="Calibri" panose="020F0502020204030204"/>
                <a:ea typeface="+mn-ea"/>
                <a:cs typeface="+mn-cs"/>
              </a:rPr>
              <a:t>LIFE</a:t>
            </a:r>
            <a:r>
              <a:rPr kumimoji="0" lang="en-CA" sz="4000" b="1" i="0" u="none" strike="noStrike" kern="1200" cap="none" spc="0" normalizeH="0" baseline="0" noProof="0" dirty="0">
                <a:ln>
                  <a:solidFill>
                    <a:prstClr val="black"/>
                  </a:solidFill>
                </a:ln>
                <a:solidFill>
                  <a:srgbClr val="00CCFF"/>
                </a:solidFill>
                <a:effectLst>
                  <a:glow rad="127000">
                    <a:srgbClr val="FFFF00"/>
                  </a:glow>
                  <a:outerShdw blurRad="50800" dist="50800" dir="5400000" sx="102000" sy="102000" algn="ctr" rotWithShape="0">
                    <a:srgbClr val="CC00FF"/>
                  </a:outerShdw>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4000" b="1" i="0" u="none" strike="noStrike" kern="1200" cap="none" spc="0" normalizeH="0" baseline="0" noProof="0" dirty="0">
              <a:ln>
                <a:solidFill>
                  <a:prstClr val="black"/>
                </a:solidFill>
              </a:ln>
              <a:solidFill>
                <a:prstClr val="black">
                  <a:lumMod val="65000"/>
                  <a:lumOff val="3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4000" b="1" i="0" u="none" strike="noStrike" kern="1200" cap="none" spc="0" normalizeH="0" baseline="0" noProof="0" dirty="0">
              <a:ln>
                <a:solidFill>
                  <a:prstClr val="black"/>
                </a:solidFill>
              </a:ln>
              <a:solidFill>
                <a:prstClr val="black">
                  <a:lumMod val="65000"/>
                  <a:lumOff val="3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solidFill>
                    <a:prstClr val="black"/>
                  </a:solidFill>
                </a:ln>
                <a:solidFill>
                  <a:prstClr val="black">
                    <a:lumMod val="65000"/>
                    <a:lumOff val="35000"/>
                  </a:prst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solidFill>
                    <a:prstClr val="black"/>
                  </a:solidFill>
                </a:ln>
                <a:solidFill>
                  <a:srgbClr val="ED7D31">
                    <a:lumMod val="75000"/>
                  </a:srgbClr>
                </a:solidFill>
                <a:effectLst/>
                <a:uLnTx/>
                <a:uFillTx/>
                <a:latin typeface="Calibri" panose="020F0502020204030204"/>
                <a:ea typeface="+mn-ea"/>
                <a:cs typeface="+mn-cs"/>
              </a:rPr>
              <a:t>        could connect this </a:t>
            </a:r>
            <a:r>
              <a:rPr kumimoji="0" lang="en-CA" sz="4000" b="1" i="0" u="none" strike="noStrike" kern="1200" cap="none" spc="0" normalizeH="0" baseline="0" noProof="0" dirty="0">
                <a:ln>
                  <a:solidFill>
                    <a:prstClr val="black"/>
                  </a:solidFill>
                </a:ln>
                <a:solidFill>
                  <a:srgbClr val="C00000"/>
                </a:solidFill>
                <a:effectLst>
                  <a:outerShdw blurRad="50800" dist="50800" dir="5400000" algn="ctr" rotWithShape="0">
                    <a:srgbClr val="FFFF00"/>
                  </a:outerShdw>
                </a:effectLst>
                <a:uLnTx/>
                <a:uFillTx/>
                <a:latin typeface="Calibri" panose="020F0502020204030204"/>
                <a:ea typeface="+mn-ea"/>
                <a:cs typeface="+mn-cs"/>
              </a:rPr>
              <a:t>“HURRY” </a:t>
            </a:r>
            <a:r>
              <a:rPr kumimoji="0" lang="en-CA" sz="4000" b="1" i="0" u="none" strike="noStrike" kern="1200" cap="none" spc="0" normalizeH="0" baseline="0" noProof="0" dirty="0">
                <a:ln>
                  <a:solidFill>
                    <a:prstClr val="black"/>
                  </a:solidFill>
                </a:ln>
                <a:solidFill>
                  <a:srgbClr val="ED7D31">
                    <a:lumMod val="75000"/>
                  </a:srgbClr>
                </a:solidFill>
                <a:effectLst/>
                <a:uLnTx/>
                <a:uFillTx/>
                <a:latin typeface="Calibri" panose="020F0502020204030204"/>
                <a:ea typeface="+mn-ea"/>
                <a:cs typeface="+mn-cs"/>
              </a:rPr>
              <a:t>scenario, causing</a:t>
            </a:r>
            <a:br>
              <a:rPr kumimoji="0" lang="en-CA" sz="4000" b="1" i="0" u="none" strike="noStrike" kern="1200" cap="none" spc="0" normalizeH="0" baseline="0" noProof="0" dirty="0">
                <a:ln>
                  <a:solidFill>
                    <a:prstClr val="black"/>
                  </a:solidFill>
                </a:ln>
                <a:solidFill>
                  <a:srgbClr val="ED7D31">
                    <a:lumMod val="75000"/>
                  </a:srgbClr>
                </a:solidFill>
                <a:effectLst/>
                <a:uLnTx/>
                <a:uFillTx/>
                <a:latin typeface="Calibri" panose="020F0502020204030204"/>
                <a:ea typeface="+mn-ea"/>
                <a:cs typeface="+mn-cs"/>
              </a:rPr>
            </a:br>
            <a:r>
              <a:rPr kumimoji="0" lang="en-CA" sz="4000" b="1" i="0" u="none" strike="noStrike" kern="1200" cap="none" spc="0" normalizeH="0" baseline="0" noProof="0" dirty="0">
                <a:ln>
                  <a:solidFill>
                    <a:prstClr val="black"/>
                  </a:solidFill>
                </a:ln>
                <a:solidFill>
                  <a:srgbClr val="ED7D31">
                    <a:lumMod val="75000"/>
                  </a:srgbClr>
                </a:solidFill>
                <a:effectLst/>
                <a:uLnTx/>
                <a:uFillTx/>
                <a:latin typeface="Calibri" panose="020F0502020204030204"/>
                <a:ea typeface="+mn-ea"/>
                <a:cs typeface="+mn-cs"/>
              </a:rPr>
              <a:t>        Abraham to be found by </a:t>
            </a:r>
            <a:r>
              <a:rPr kumimoji="0" lang="en-CA" sz="4000" b="1" i="0" u="none" strike="noStrike" kern="1200" cap="none" spc="0" normalizeH="0" baseline="0" noProof="0" dirty="0">
                <a:ln>
                  <a:solidFill>
                    <a:prstClr val="black"/>
                  </a:solidFill>
                </a:ln>
                <a:solidFill>
                  <a:srgbClr val="00CCFF"/>
                </a:solidFill>
                <a:effectLst/>
                <a:uLnTx/>
                <a:uFillTx/>
                <a:latin typeface="Calibri" panose="020F0502020204030204"/>
                <a:ea typeface="+mn-ea"/>
                <a:cs typeface="+mn-cs"/>
              </a:rPr>
              <a:t>Yahuah, </a:t>
            </a:r>
            <a:r>
              <a:rPr kumimoji="0" lang="en-CA" sz="4000" b="1" i="0" u="none" strike="noStrike" kern="1200" cap="none" spc="0" normalizeH="0" baseline="0" noProof="0" dirty="0">
                <a:ln w="19050">
                  <a:solidFill>
                    <a:srgbClr val="00CCFF"/>
                  </a:solidFill>
                </a:ln>
                <a:solidFill>
                  <a:srgbClr val="CC00FF"/>
                </a:solidFill>
                <a:effectLst>
                  <a:outerShdw blurRad="50800" dist="50800" dir="5400000" algn="ctr" rotWithShape="0">
                    <a:srgbClr val="FFFF00"/>
                  </a:outerShdw>
                </a:effectLst>
                <a:uLnTx/>
                <a:uFillTx/>
                <a:latin typeface="Snap ITC" panose="04040A07060A02020202" pitchFamily="82" charset="0"/>
                <a:ea typeface="+mn-ea"/>
                <a:cs typeface="+mn-cs"/>
              </a:rPr>
              <a:t>SITTING</a:t>
            </a:r>
            <a:r>
              <a:rPr kumimoji="0" lang="en-CA" sz="4000" b="1" i="0" u="none" strike="noStrike" kern="1200" cap="none" spc="0" normalizeH="0" baseline="0" noProof="0" dirty="0">
                <a:ln>
                  <a:solidFill>
                    <a:prstClr val="black"/>
                  </a:solidFill>
                </a:ln>
                <a:solidFill>
                  <a:srgbClr val="00CCFF"/>
                </a:solidFill>
                <a:effectLst/>
                <a:uLnTx/>
                <a:uFillTx/>
                <a:latin typeface="Calibri" panose="020F0502020204030204"/>
                <a:ea typeface="+mn-ea"/>
                <a:cs typeface="+mn-cs"/>
              </a:rPr>
              <a:t> </a:t>
            </a:r>
            <a:r>
              <a:rPr kumimoji="0" lang="en-CA" sz="4000" b="1" i="0" u="sng" strike="noStrike" kern="1200" cap="none" spc="0" normalizeH="0" baseline="0" noProof="0" dirty="0">
                <a:ln>
                  <a:solidFill>
                    <a:prstClr val="black"/>
                  </a:solidFill>
                </a:ln>
                <a:solidFill>
                  <a:srgbClr val="00CCFF"/>
                </a:solidFill>
                <a:effectLst/>
                <a:uLnTx/>
                <a:uFillTx/>
                <a:latin typeface="Calibri" panose="020F0502020204030204"/>
                <a:ea typeface="+mn-ea"/>
                <a:cs typeface="+mn-cs"/>
              </a:rPr>
              <a:t>IN THE</a:t>
            </a:r>
            <a:r>
              <a:rPr kumimoji="0" lang="en-CA" sz="4000" b="1" i="0" u="none" strike="noStrike" kern="1200" cap="none" spc="0" normalizeH="0" baseline="0" noProof="0" dirty="0">
                <a:ln>
                  <a:solidFill>
                    <a:prstClr val="black"/>
                  </a:solidFill>
                </a:ln>
                <a:solidFill>
                  <a:srgbClr val="00CCFF"/>
                </a:solidFill>
                <a:effectLst/>
                <a:uLnTx/>
                <a:uFillTx/>
                <a:latin typeface="Calibri" panose="020F0502020204030204"/>
                <a:ea typeface="+mn-ea"/>
                <a:cs typeface="+mn-cs"/>
              </a:rPr>
              <a:t> </a:t>
            </a:r>
            <a:r>
              <a:rPr kumimoji="0" lang="en-CA" sz="4000" b="1" i="0" u="none" strike="noStrike" kern="1200" cap="none" spc="0" normalizeH="0" baseline="0" noProof="0" dirty="0">
                <a:ln>
                  <a:solidFill>
                    <a:prstClr val="black"/>
                  </a:solidFill>
                </a:ln>
                <a:solidFill>
                  <a:srgbClr val="00CCFF"/>
                </a:solidFill>
                <a:effectLst>
                  <a:glow rad="127000">
                    <a:srgbClr val="FFFF00"/>
                  </a:glow>
                </a:effectLst>
                <a:uLnTx/>
                <a:uFillTx/>
                <a:latin typeface="Calibri" panose="020F0502020204030204"/>
                <a:ea typeface="+mn-ea"/>
                <a:cs typeface="+mn-cs"/>
              </a:rPr>
              <a:t>DOOR</a:t>
            </a:r>
            <a:r>
              <a:rPr kumimoji="0" lang="en-CA" sz="4000" b="1" i="0" u="none" strike="noStrike" kern="1200" cap="none" spc="0" normalizeH="0" baseline="0" noProof="0" dirty="0">
                <a:ln>
                  <a:solidFill>
                    <a:prstClr val="black"/>
                  </a:solidFill>
                </a:ln>
                <a:solidFill>
                  <a:srgbClr val="00CCFF"/>
                </a:solidFill>
                <a:effectLst/>
                <a:uLnTx/>
                <a:uFillTx/>
                <a:latin typeface="Calibri" panose="020F0502020204030204"/>
                <a:ea typeface="+mn-ea"/>
                <a:cs typeface="+mn-cs"/>
              </a:rPr>
              <a:t> </a:t>
            </a:r>
            <a:r>
              <a:rPr kumimoji="0" lang="en-CA" sz="4000" b="1" i="0" u="none" strike="noStrike" kern="1200" cap="none" spc="0" normalizeH="0" baseline="0" noProof="0" dirty="0">
                <a:ln>
                  <a:solidFill>
                    <a:prstClr val="black"/>
                  </a:solidFill>
                </a:ln>
                <a:solidFill>
                  <a:srgbClr val="ED7D31">
                    <a:lumMod val="75000"/>
                  </a:srgbClr>
                </a:solidFill>
                <a:effectLst/>
                <a:uLnTx/>
                <a:uFillTx/>
                <a:latin typeface="Calibri" panose="020F0502020204030204"/>
                <a:ea typeface="+mn-ea"/>
                <a:cs typeface="+mn-cs"/>
              </a:rPr>
              <a:t>of his </a:t>
            </a:r>
            <a:r>
              <a:rPr kumimoji="0" lang="en-CA" sz="4000" b="1" i="0" u="none" strike="noStrike" kern="1200" cap="none" spc="0" normalizeH="0" baseline="0" noProof="0" dirty="0">
                <a:ln>
                  <a:solidFill>
                    <a:prstClr val="black"/>
                  </a:solidFill>
                </a:ln>
                <a:solidFill>
                  <a:srgbClr val="00CCFF"/>
                </a:solidFill>
                <a:effectLst/>
                <a:uLnTx/>
                <a:uFillTx/>
                <a:latin typeface="Calibri" panose="020F0502020204030204"/>
                <a:ea typeface="+mn-ea"/>
                <a:cs typeface="+mn-cs"/>
              </a:rPr>
              <a:t>DWELLING PLACE </a:t>
            </a:r>
            <a:r>
              <a:rPr kumimoji="0" lang="en-CA" sz="4000" b="1" i="0" u="none" strike="noStrike" kern="1200" cap="none" spc="0" normalizeH="0" baseline="0" noProof="0" dirty="0">
                <a:ln>
                  <a:solidFill>
                    <a:prstClr val="black"/>
                  </a:solidFill>
                </a:ln>
                <a:solidFill>
                  <a:srgbClr val="ED7D31">
                    <a:lumMod val="75000"/>
                  </a:srgbClr>
                </a:solidFill>
                <a:effectLst/>
                <a:uLnTx/>
                <a:uFillTx/>
                <a:latin typeface="Calibri" panose="020F0502020204030204"/>
                <a:ea typeface="+mn-ea"/>
                <a:cs typeface="+mn-cs"/>
              </a:rPr>
              <a:t>under the </a:t>
            </a:r>
            <a:r>
              <a:rPr kumimoji="0" lang="en-CA" sz="4000" b="1" i="0" u="sng" strike="noStrike" kern="1200" cap="none" spc="0" normalizeH="0" baseline="0" noProof="0" dirty="0">
                <a:ln>
                  <a:solidFill>
                    <a:prstClr val="black"/>
                  </a:solidFill>
                </a:ln>
                <a:solidFill>
                  <a:srgbClr val="00CCFF"/>
                </a:solidFill>
                <a:effectLst/>
                <a:uLnTx/>
                <a:uFillTx/>
                <a:latin typeface="Calibri" panose="020F0502020204030204"/>
                <a:ea typeface="+mn-ea"/>
                <a:cs typeface="+mn-cs"/>
              </a:rPr>
              <a:t>PROTECTIVE COVERING</a:t>
            </a:r>
            <a:r>
              <a:rPr kumimoji="0" lang="en-CA" sz="4000" b="1" i="0" u="none" strike="noStrike" kern="1200" cap="none" spc="0" normalizeH="0" baseline="0" noProof="0" dirty="0">
                <a:ln>
                  <a:solidFill>
                    <a:prstClr val="black"/>
                  </a:solidFill>
                </a:ln>
                <a:solidFill>
                  <a:srgbClr val="00CCFF"/>
                </a:solidFill>
                <a:effectLst/>
                <a:uLnTx/>
                <a:uFillTx/>
                <a:latin typeface="Calibri" panose="020F0502020204030204"/>
                <a:ea typeface="+mn-ea"/>
                <a:cs typeface="+mn-cs"/>
              </a:rPr>
              <a:t> </a:t>
            </a:r>
            <a:r>
              <a:rPr kumimoji="0" lang="en-CA" sz="4000" b="1" i="0" u="none" strike="noStrike" kern="1200" cap="none" spc="0" normalizeH="0" baseline="0" noProof="0" dirty="0">
                <a:ln>
                  <a:solidFill>
                    <a:prstClr val="black"/>
                  </a:solidFill>
                </a:ln>
                <a:solidFill>
                  <a:srgbClr val="ED7D31">
                    <a:lumMod val="75000"/>
                  </a:srgbClr>
                </a:solidFill>
                <a:effectLst/>
                <a:uLnTx/>
                <a:uFillTx/>
                <a:latin typeface="Calibri" panose="020F0502020204030204"/>
                <a:ea typeface="+mn-ea"/>
                <a:cs typeface="+mn-cs"/>
              </a:rPr>
              <a:t>of the </a:t>
            </a:r>
            <a:r>
              <a:rPr kumimoji="0" lang="en-CA" sz="4000" b="1" i="0" u="none" strike="noStrike" kern="1200" cap="none" spc="0" normalizeH="0" baseline="0" noProof="0" dirty="0">
                <a:ln>
                  <a:solidFill>
                    <a:prstClr val="black"/>
                  </a:solidFill>
                </a:ln>
                <a:solidFill>
                  <a:srgbClr val="0000FF"/>
                </a:solidFill>
                <a:effectLst/>
                <a:uLnTx/>
                <a:uFillTx/>
                <a:latin typeface="Calibri" panose="020F0502020204030204"/>
                <a:ea typeface="+mn-ea"/>
                <a:cs typeface="+mn-cs"/>
              </a:rPr>
              <a:t>OAKS</a:t>
            </a:r>
            <a:r>
              <a:rPr kumimoji="0" lang="en-CA" sz="4000" b="1" i="0" u="none" strike="noStrike" kern="1200" cap="none" spc="0" normalizeH="0" baseline="0" noProof="0" dirty="0">
                <a:ln>
                  <a:solidFill>
                    <a:prstClr val="black"/>
                  </a:solidFill>
                </a:ln>
                <a:solidFill>
                  <a:srgbClr val="00CCFF"/>
                </a:solidFill>
                <a:effectLst/>
                <a:uLnTx/>
                <a:uFillTx/>
                <a:latin typeface="Calibri" panose="020F0502020204030204"/>
                <a:ea typeface="+mn-ea"/>
                <a:cs typeface="+mn-cs"/>
              </a:rPr>
              <a:t> of </a:t>
            </a:r>
            <a:r>
              <a:rPr kumimoji="0" lang="en-CA" sz="4000" b="1" i="0" u="none" strike="noStrike" kern="1200" cap="none" spc="0" normalizeH="0" baseline="0" noProof="0" dirty="0" err="1">
                <a:ln>
                  <a:solidFill>
                    <a:prstClr val="black"/>
                  </a:solidFill>
                </a:ln>
                <a:solidFill>
                  <a:srgbClr val="00CCFF"/>
                </a:solidFill>
                <a:effectLst/>
                <a:uLnTx/>
                <a:uFillTx/>
                <a:latin typeface="Calibri" panose="020F0502020204030204"/>
                <a:ea typeface="+mn-ea"/>
                <a:cs typeface="+mn-cs"/>
              </a:rPr>
              <a:t>Mamre</a:t>
            </a:r>
            <a:r>
              <a:rPr kumimoji="0" lang="en-CA" sz="4000" b="1" i="0" u="none" strike="noStrike" kern="1200" cap="none" spc="0" normalizeH="0" baseline="0" noProof="0" dirty="0">
                <a:ln>
                  <a:solidFill>
                    <a:prstClr val="black"/>
                  </a:solidFill>
                </a:ln>
                <a:solidFill>
                  <a:srgbClr val="00CCFF"/>
                </a:solidFill>
                <a:effectLst/>
                <a:uLnTx/>
                <a:uFillTx/>
                <a:latin typeface="Calibri" panose="020F0502020204030204"/>
                <a:ea typeface="+mn-ea"/>
                <a:cs typeface="+mn-cs"/>
              </a:rPr>
              <a:t>? </a:t>
            </a:r>
          </a:p>
        </p:txBody>
      </p:sp>
      <p:sp>
        <p:nvSpPr>
          <p:cNvPr id="2" name="Rectangle: Rounded Corners 1">
            <a:extLst>
              <a:ext uri="{FF2B5EF4-FFF2-40B4-BE49-F238E27FC236}">
                <a16:creationId xmlns:a16="http://schemas.microsoft.com/office/drawing/2014/main" id="{9400D462-9A33-4992-916A-4BAD95B6541F}"/>
              </a:ext>
            </a:extLst>
          </p:cNvPr>
          <p:cNvSpPr/>
          <p:nvPr/>
        </p:nvSpPr>
        <p:spPr>
          <a:xfrm rot="20719719">
            <a:off x="47101" y="161119"/>
            <a:ext cx="1342418" cy="544749"/>
          </a:xfrm>
          <a:prstGeom prst="roundRect">
            <a:avLst/>
          </a:prstGeom>
          <a:solidFill>
            <a:srgbClr val="00B050"/>
          </a:solidFill>
          <a:scene3d>
            <a:camera prst="orthographicFront"/>
            <a:lightRig rig="threePt" dir="t"/>
          </a:scene3d>
          <a:sp3d contourW="12700">
            <a:bevelT w="139700" h="133350" prst="convex"/>
            <a:contourClr>
              <a:srgbClr val="CC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err="1">
                <a:ln>
                  <a:noFill/>
                </a:ln>
                <a:solidFill>
                  <a:prstClr val="white"/>
                </a:solidFill>
                <a:effectLst/>
                <a:uLnTx/>
                <a:uFillTx/>
                <a:latin typeface="Calibri" panose="020F0502020204030204"/>
                <a:ea typeface="+mn-ea"/>
                <a:cs typeface="+mn-cs"/>
              </a:rPr>
              <a:t>Ecc</a:t>
            </a:r>
            <a:r>
              <a:rPr kumimoji="0" lang="en-CA" sz="2400" b="0" i="0" u="none" strike="noStrike" kern="1200" cap="none" spc="0" normalizeH="0" baseline="0" noProof="0" dirty="0">
                <a:ln>
                  <a:noFill/>
                </a:ln>
                <a:solidFill>
                  <a:prstClr val="white"/>
                </a:solidFill>
                <a:effectLst/>
                <a:uLnTx/>
                <a:uFillTx/>
                <a:latin typeface="Calibri" panose="020F0502020204030204"/>
                <a:ea typeface="+mn-ea"/>
                <a:cs typeface="+mn-cs"/>
              </a:rPr>
              <a:t> 1:5</a:t>
            </a:r>
          </a:p>
        </p:txBody>
      </p:sp>
      <p:sp>
        <p:nvSpPr>
          <p:cNvPr id="11" name="Rectangle: Rounded Corners 10">
            <a:extLst>
              <a:ext uri="{FF2B5EF4-FFF2-40B4-BE49-F238E27FC236}">
                <a16:creationId xmlns:a16="http://schemas.microsoft.com/office/drawing/2014/main" id="{CB31B252-99D3-49E9-B955-0445458A5FA7}"/>
              </a:ext>
            </a:extLst>
          </p:cNvPr>
          <p:cNvSpPr/>
          <p:nvPr/>
        </p:nvSpPr>
        <p:spPr>
          <a:xfrm rot="20719719">
            <a:off x="2009492" y="2723132"/>
            <a:ext cx="1342418" cy="544749"/>
          </a:xfrm>
          <a:prstGeom prst="roundRect">
            <a:avLst/>
          </a:prstGeom>
          <a:solidFill>
            <a:srgbClr val="00B050"/>
          </a:solidFill>
          <a:scene3d>
            <a:camera prst="orthographicFront"/>
            <a:lightRig rig="threePt" dir="t"/>
          </a:scene3d>
          <a:sp3d contourW="12700">
            <a:bevelT w="139700" h="133350" prst="convex"/>
            <a:contourClr>
              <a:srgbClr val="CC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white"/>
                </a:solidFill>
                <a:effectLst/>
                <a:uLnTx/>
                <a:uFillTx/>
                <a:latin typeface="Calibri" panose="020F0502020204030204"/>
                <a:ea typeface="+mn-ea"/>
                <a:cs typeface="+mn-cs"/>
              </a:rPr>
              <a:t>Gen 18</a:t>
            </a:r>
          </a:p>
        </p:txBody>
      </p:sp>
      <p:pic>
        <p:nvPicPr>
          <p:cNvPr id="15" name="Picture 2" descr="https://www.bhphotovideo.com/images/images2500x2500/polsen_mp_25_25w_megaphone_mp3_whistle_1026759.jpg">
            <a:extLst>
              <a:ext uri="{FF2B5EF4-FFF2-40B4-BE49-F238E27FC236}">
                <a16:creationId xmlns:a16="http://schemas.microsoft.com/office/drawing/2014/main" id="{AFC2CA68-2A23-458D-AFF9-067EC242FB9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232" y="3177991"/>
            <a:ext cx="1369005" cy="1369005"/>
          </a:xfrm>
          <a:prstGeom prst="rect">
            <a:avLst/>
          </a:prstGeom>
          <a:ln w="127000" cap="sq">
            <a:solidFill>
              <a:srgbClr val="0000FF"/>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6790CF79-1FA7-48CF-9330-2AC86C5FD806}"/>
              </a:ext>
            </a:extLst>
          </p:cNvPr>
          <p:cNvCxnSpPr>
            <a:cxnSpLocks/>
          </p:cNvCxnSpPr>
          <p:nvPr/>
        </p:nvCxnSpPr>
        <p:spPr>
          <a:xfrm>
            <a:off x="1274323" y="3628418"/>
            <a:ext cx="10038942" cy="0"/>
          </a:xfrm>
          <a:prstGeom prst="line">
            <a:avLst/>
          </a:prstGeom>
          <a:ln w="190500">
            <a:solidFill>
              <a:schemeClr val="tx1">
                <a:lumMod val="65000"/>
                <a:lumOff val="35000"/>
              </a:schemeClr>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63AADCA8-5B5C-4317-AE7C-26083BC7BBDB}"/>
              </a:ext>
            </a:extLst>
          </p:cNvPr>
          <p:cNvSpPr/>
          <p:nvPr/>
        </p:nvSpPr>
        <p:spPr>
          <a:xfrm>
            <a:off x="9149919" y="3053594"/>
            <a:ext cx="1982271" cy="482073"/>
          </a:xfrm>
          <a:prstGeom prst="roundRect">
            <a:avLst/>
          </a:prstGeom>
          <a:solidFill>
            <a:srgbClr val="C7A1E3"/>
          </a:solidFill>
          <a:scene3d>
            <a:camera prst="orthographicFront"/>
            <a:lightRig rig="threePt" dir="t"/>
          </a:scene3d>
          <a:sp3d contourW="12700">
            <a:bevelT w="139700" h="133350" prst="convex"/>
            <a:contourClr>
              <a:srgbClr val="CC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0000FF"/>
                </a:solidFill>
                <a:effectLst/>
                <a:uLnTx/>
                <a:uFillTx/>
                <a:latin typeface="Calibri" panose="020F0502020204030204"/>
                <a:ea typeface="+mn-ea"/>
                <a:cs typeface="+mn-cs"/>
              </a:rPr>
              <a:t>Ya’aqov 1:17</a:t>
            </a:r>
          </a:p>
        </p:txBody>
      </p:sp>
      <p:sp>
        <p:nvSpPr>
          <p:cNvPr id="19" name="Rectangle 18">
            <a:extLst>
              <a:ext uri="{FF2B5EF4-FFF2-40B4-BE49-F238E27FC236}">
                <a16:creationId xmlns:a16="http://schemas.microsoft.com/office/drawing/2014/main" id="{1C884262-4983-4B11-8CB3-F2BD2AAC9BBC}"/>
              </a:ext>
            </a:extLst>
          </p:cNvPr>
          <p:cNvSpPr/>
          <p:nvPr/>
        </p:nvSpPr>
        <p:spPr>
          <a:xfrm>
            <a:off x="424521" y="2832066"/>
            <a:ext cx="537839" cy="545935"/>
          </a:xfrm>
          <a:prstGeom prst="rect">
            <a:avLst/>
          </a:prstGeom>
          <a:solidFill>
            <a:schemeClr val="accent4">
              <a:lumMod val="40000"/>
              <a:lumOff val="60000"/>
            </a:schemeClr>
          </a:solidFill>
          <a:ln w="38100">
            <a:solidFill>
              <a:srgbClr val="7030A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ף</a:t>
            </a:r>
            <a:endParaRPr kumimoji="0" lang="en-CA" sz="3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19">
            <a:extLst>
              <a:ext uri="{FF2B5EF4-FFF2-40B4-BE49-F238E27FC236}">
                <a16:creationId xmlns:a16="http://schemas.microsoft.com/office/drawing/2014/main" id="{ACDD3AB0-3C97-402D-A74B-593F481FB8A4}"/>
              </a:ext>
            </a:extLst>
          </p:cNvPr>
          <p:cNvSpPr/>
          <p:nvPr/>
        </p:nvSpPr>
        <p:spPr>
          <a:xfrm>
            <a:off x="3581502" y="2210621"/>
            <a:ext cx="5271723" cy="1273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solidFill>
                    <a:prstClr val="black"/>
                  </a:solidFill>
                </a:ln>
                <a:solidFill>
                  <a:srgbClr val="CC00FF"/>
                </a:solidFill>
                <a:effectLst/>
                <a:uLnTx/>
                <a:uFillTx/>
                <a:latin typeface="Calibri" panose="020F0502020204030204"/>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solidFill>
                    <a:prstClr val="black"/>
                  </a:solidFill>
                </a:ln>
                <a:solidFill>
                  <a:srgbClr val="00CCFF"/>
                </a:solidFill>
                <a:effectLst/>
                <a:uLnTx/>
                <a:uFillTx/>
                <a:latin typeface="Calibri" panose="020F0502020204030204"/>
                <a:ea typeface="+mn-ea"/>
                <a:cs typeface="+mn-cs"/>
              </a:rPr>
              <a:t>#2. </a:t>
            </a:r>
            <a:r>
              <a:rPr kumimoji="0" lang="en-CA" sz="4000" b="1" i="0" u="none" strike="noStrike" kern="1200" cap="none" spc="0" normalizeH="0" baseline="0" noProof="0" dirty="0">
                <a:ln>
                  <a:solidFill>
                    <a:prstClr val="black"/>
                  </a:solidFill>
                </a:ln>
                <a:solidFill>
                  <a:srgbClr val="ED7D31">
                    <a:lumMod val="75000"/>
                  </a:srgbClr>
                </a:solidFill>
                <a:effectLst/>
                <a:uLnTx/>
                <a:uFillTx/>
                <a:latin typeface="Calibri" panose="020F0502020204030204"/>
                <a:ea typeface="+mn-ea"/>
                <a:cs typeface="+mn-cs"/>
              </a:rPr>
              <a:t>What</a:t>
            </a:r>
            <a:r>
              <a:rPr kumimoji="0" lang="en-CA" sz="4000" b="1" i="0" u="none" strike="noStrike" kern="1200" cap="none" spc="0" normalizeH="0" baseline="0" noProof="0" dirty="0">
                <a:ln>
                  <a:solidFill>
                    <a:prstClr val="black"/>
                  </a:solidFill>
                </a:ln>
                <a:solidFill>
                  <a:srgbClr val="00CCFF"/>
                </a:solidFill>
                <a:effectLst/>
                <a:uLnTx/>
                <a:uFillTx/>
                <a:latin typeface="Calibri" panose="020F0502020204030204"/>
                <a:ea typeface="+mn-ea"/>
                <a:cs typeface="+mn-cs"/>
              </a:rPr>
              <a:t> - </a:t>
            </a:r>
            <a:r>
              <a:rPr kumimoji="0" lang="en-CA" sz="4000" b="1" i="0" u="sng" strike="noStrike" kern="1200" cap="none" spc="0" normalizeH="0" baseline="0" noProof="0" dirty="0">
                <a:ln>
                  <a:solidFill>
                    <a:prstClr val="black"/>
                  </a:solidFill>
                </a:ln>
                <a:solidFill>
                  <a:prstClr val="black">
                    <a:lumMod val="65000"/>
                    <a:lumOff val="35000"/>
                  </a:prstClr>
                </a:solidFill>
                <a:effectLst/>
                <a:uLnTx/>
                <a:uFillTx/>
                <a:latin typeface="Calibri" panose="020F0502020204030204"/>
                <a:ea typeface="+mn-ea"/>
                <a:cs typeface="+mn-cs"/>
              </a:rPr>
              <a:t>on this earth</a:t>
            </a: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52F3FC4A-300B-4673-8B99-2F2457437040}"/>
              </a:ext>
            </a:extLst>
          </p:cNvPr>
          <p:cNvSpPr/>
          <p:nvPr/>
        </p:nvSpPr>
        <p:spPr>
          <a:xfrm>
            <a:off x="9244416" y="3513218"/>
            <a:ext cx="1814818" cy="1806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FFFF00"/>
                </a:solidFill>
                <a:effectLst/>
                <a:uLnTx/>
                <a:uFillTx/>
                <a:latin typeface="Wide Latin" panose="020A0A07050505020404" pitchFamily="18" charset="0"/>
                <a:ea typeface="+mn-ea"/>
                <a:cs typeface="+mn-cs"/>
              </a:rPr>
              <a:t>shadow</a:t>
            </a:r>
          </a:p>
        </p:txBody>
      </p:sp>
      <p:sp>
        <p:nvSpPr>
          <p:cNvPr id="12" name="Rectangle 11">
            <a:extLst>
              <a:ext uri="{FF2B5EF4-FFF2-40B4-BE49-F238E27FC236}">
                <a16:creationId xmlns:a16="http://schemas.microsoft.com/office/drawing/2014/main" id="{F37FBC16-CBB9-454E-9145-44CF39DA0C49}"/>
              </a:ext>
            </a:extLst>
          </p:cNvPr>
          <p:cNvSpPr/>
          <p:nvPr/>
        </p:nvSpPr>
        <p:spPr>
          <a:xfrm>
            <a:off x="255805" y="2363460"/>
            <a:ext cx="875272" cy="457767"/>
          </a:xfrm>
          <a:prstGeom prst="rect">
            <a:avLst/>
          </a:prstGeom>
          <a:solidFill>
            <a:schemeClr val="accent4">
              <a:lumMod val="40000"/>
              <a:lumOff val="60000"/>
            </a:schemeClr>
          </a:solidFill>
          <a:ln w="38100">
            <a:solidFill>
              <a:srgbClr val="7030A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Pey</a:t>
            </a:r>
            <a:endParaRPr kumimoji="0" lang="en-CA"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3519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500"/>
                                        <p:tgtEl>
                                          <p:spTgt spid="7"/>
                                        </p:tgtEl>
                                      </p:cBhvr>
                                    </p:animEffect>
                                  </p:childTnLst>
                                </p:cTn>
                              </p:par>
                            </p:childTnLst>
                          </p:cTn>
                        </p:par>
                        <p:par>
                          <p:cTn id="8" fill="hold">
                            <p:stCondLst>
                              <p:cond delay="1500"/>
                            </p:stCondLst>
                            <p:childTnLst>
                              <p:par>
                                <p:cTn id="9" presetID="22" presetClass="entr" presetSubtype="1" fill="hold" nodeType="afterEffect">
                                  <p:stCondLst>
                                    <p:cond delay="5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up)">
                                      <p:cBhvr>
                                        <p:cTn id="11" dur="10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linds(horizont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14" presetClass="entr" presetSubtype="1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1500"/>
                                        <p:tgtEl>
                                          <p:spTgt spid="15"/>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3000"/>
                                        <p:tgtEl>
                                          <p:spTgt spid="5"/>
                                        </p:tgtEl>
                                      </p:cBhvr>
                                    </p:animEffect>
                                  </p:childTnLst>
                                </p:cTn>
                              </p:par>
                              <p:par>
                                <p:cTn id="40" presetID="14" presetClass="entr" presetSubtype="10" fill="hold" grpId="0" nodeType="withEffect">
                                  <p:stCondLst>
                                    <p:cond delay="2250"/>
                                  </p:stCondLst>
                                  <p:childTnLst>
                                    <p:set>
                                      <p:cBhvr>
                                        <p:cTn id="41" dur="1" fill="hold">
                                          <p:stCondLst>
                                            <p:cond delay="0"/>
                                          </p:stCondLst>
                                        </p:cTn>
                                        <p:tgtEl>
                                          <p:spTgt spid="18"/>
                                        </p:tgtEl>
                                        <p:attrNameLst>
                                          <p:attrName>style.visibility</p:attrName>
                                        </p:attrNameLst>
                                      </p:cBhvr>
                                      <p:to>
                                        <p:strVal val="visible"/>
                                      </p:to>
                                    </p:set>
                                    <p:animEffect transition="in" filter="randombar(horizontal)">
                                      <p:cBhvr>
                                        <p:cTn id="42" dur="750"/>
                                        <p:tgtEl>
                                          <p:spTgt spid="18"/>
                                        </p:tgtEl>
                                      </p:cBhvr>
                                    </p:animEffect>
                                  </p:childTnLst>
                                </p:cTn>
                              </p:par>
                            </p:childTnLst>
                          </p:cTn>
                        </p:par>
                        <p:par>
                          <p:cTn id="43" fill="hold">
                            <p:stCondLst>
                              <p:cond delay="4500"/>
                            </p:stCondLst>
                            <p:childTnLst>
                              <p:par>
                                <p:cTn id="44" presetID="14" presetClass="entr" presetSubtype="10"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randombar(horizontal)">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Effect transition="in" filter="wipe(up)">
                                      <p:cBhvr>
                                        <p:cTn id="51" dur="125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19" grpId="0" animBg="1"/>
      <p:bldP spid="20" grpId="0" animBg="1"/>
      <p:bldP spid="3" grpId="0"/>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82356" y="657880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73477E5-7208-4920-A7E5-85D486C86622}"/>
              </a:ext>
            </a:extLst>
          </p:cNvPr>
          <p:cNvSpPr/>
          <p:nvPr/>
        </p:nvSpPr>
        <p:spPr>
          <a:xfrm>
            <a:off x="621853" y="65106"/>
            <a:ext cx="10355018" cy="54745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sng" strike="noStrike" kern="1200" cap="none" spc="0" normalizeH="0" baseline="0" noProof="0" dirty="0">
                <a:ln w="28575">
                  <a:solidFill>
                    <a:srgbClr val="0000FF"/>
                  </a:solidFill>
                </a:ln>
                <a:solidFill>
                  <a:srgbClr val="CC00CC"/>
                </a:solidFill>
                <a:effectLst/>
                <a:uLnTx/>
                <a:uFillTx/>
                <a:latin typeface="Wide Latin" panose="020A0A07050505020404" pitchFamily="18" charset="0"/>
                <a:ea typeface="+mn-ea"/>
                <a:cs typeface="+mn-cs"/>
              </a:rPr>
              <a:t>What</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was Abraham’s </a:t>
            </a:r>
            <a:r>
              <a:rPr kumimoji="0" lang="en-CA" sz="3600" b="1" i="0" u="none" strike="noStrike" kern="1200" cap="none" spc="0" normalizeH="0" baseline="0" noProof="0" dirty="0">
                <a:ln>
                  <a:noFill/>
                </a:ln>
                <a:solidFill>
                  <a:srgbClr val="0000FF"/>
                </a:solidFill>
                <a:effectLst/>
                <a:uLnTx/>
                <a:uFillTx/>
                <a:latin typeface="Calibri" panose="020F0502020204030204"/>
                <a:ea typeface="+mn-ea"/>
                <a:cs typeface="+mn-cs"/>
              </a:rPr>
              <a:t>platform for existence?</a:t>
            </a:r>
            <a:endParaRPr kumimoji="0" lang="en-CA" sz="3600" b="1" i="0" u="none" strike="noStrike" kern="1200" cap="none" spc="0" normalizeH="0" baseline="0" noProof="0" dirty="0">
              <a:ln>
                <a:solidFill>
                  <a:srgbClr val="0000FF"/>
                </a:solidFill>
              </a:ln>
              <a:solidFill>
                <a:srgbClr val="0000FF"/>
              </a:solidFill>
              <a:effectLst/>
              <a:uLnTx/>
              <a:uFillTx/>
              <a:latin typeface="Arial Black" panose="020B0A04020102020204" pitchFamily="34" charset="0"/>
              <a:ea typeface="+mn-ea"/>
              <a:cs typeface="+mn-cs"/>
            </a:endParaRPr>
          </a:p>
        </p:txBody>
      </p:sp>
      <p:sp>
        <p:nvSpPr>
          <p:cNvPr id="9" name="Rectangle 8">
            <a:extLst>
              <a:ext uri="{FF2B5EF4-FFF2-40B4-BE49-F238E27FC236}">
                <a16:creationId xmlns:a16="http://schemas.microsoft.com/office/drawing/2014/main" id="{F31E49C7-9360-4CB6-ABC0-34C233CAA091}"/>
              </a:ext>
            </a:extLst>
          </p:cNvPr>
          <p:cNvSpPr/>
          <p:nvPr/>
        </p:nvSpPr>
        <p:spPr>
          <a:xfrm>
            <a:off x="78390" y="795637"/>
            <a:ext cx="3382635" cy="3055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Is it </a:t>
            </a:r>
            <a:r>
              <a:rPr kumimoji="0" lang="en-CA" sz="2800" b="1" i="0" u="none" strike="noStrike" kern="1200" cap="none" spc="0" normalizeH="0" baseline="0" noProof="0" dirty="0" err="1">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possible,the</a:t>
            </a: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a:t>
            </a:r>
            <a:r>
              <a:rPr kumimoji="0" lang="en-CA" sz="2800" b="1" i="0" u="none" strike="noStrike" kern="1200" cap="none" spc="0" normalizeH="0" baseline="0" noProof="0" dirty="0">
                <a:ln w="12700">
                  <a:solidFill>
                    <a:srgbClr val="0000FF"/>
                  </a:solidFill>
                </a:ln>
                <a:solidFill>
                  <a:prstClr val="black"/>
                </a:solidFill>
                <a:effectLst>
                  <a:glow rad="127000">
                    <a:srgbClr val="FFC000"/>
                  </a:glow>
                  <a:outerShdw blurRad="50800" dist="50800" dir="5400000" sx="101000" sy="101000" algn="ctr" rotWithShape="0">
                    <a:srgbClr val="00FF00"/>
                  </a:outerShdw>
                </a:effectLst>
                <a:uLnTx/>
                <a:uFillTx/>
                <a:latin typeface="Wide Latin" panose="020A0A07050505020404" pitchFamily="18" charset="0"/>
                <a:ea typeface="+mn-ea"/>
                <a:cs typeface="+mn-cs"/>
              </a:rPr>
              <a:t>Way,</a:t>
            </a: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is a description of the </a:t>
            </a:r>
            <a:r>
              <a:rPr kumimoji="0" lang="en-CA" sz="2800" b="1" i="0" u="none" strike="noStrike" kern="1200" cap="none" spc="0" normalizeH="0" baseline="0" noProof="0" dirty="0">
                <a:ln w="12700">
                  <a:solidFill>
                    <a:srgbClr val="0000FF"/>
                  </a:solidFill>
                </a:ln>
                <a:solidFill>
                  <a:srgbClr val="00CCFF"/>
                </a:solidFill>
                <a:effectLst>
                  <a:outerShdw blurRad="50800" dist="50800" dir="5400000" sx="101000" sy="101000" algn="ctr" rotWithShape="0">
                    <a:srgbClr val="00CCFF"/>
                  </a:outerShdw>
                </a:effectLst>
                <a:uLnTx/>
                <a:uFillTx/>
                <a:latin typeface="Comic Sans MS" panose="030F0702030302020204" pitchFamily="66" charset="0"/>
                <a:ea typeface="+mn-ea"/>
                <a:cs typeface="+mn-cs"/>
              </a:rPr>
              <a:t>cyclical schedule of the Mo-</a:t>
            </a:r>
            <a:r>
              <a:rPr kumimoji="0" lang="en-CA" sz="2800" b="1" i="0" u="none" strike="noStrike" kern="1200" cap="none" spc="0" normalizeH="0" baseline="0" noProof="0" dirty="0" err="1">
                <a:ln w="12700">
                  <a:solidFill>
                    <a:srgbClr val="0000FF"/>
                  </a:solidFill>
                </a:ln>
                <a:solidFill>
                  <a:srgbClr val="00CCFF"/>
                </a:solidFill>
                <a:effectLst>
                  <a:outerShdw blurRad="50800" dist="50800" dir="5400000" sx="101000" sy="101000" algn="ctr" rotWithShape="0">
                    <a:srgbClr val="00CCFF"/>
                  </a:outerShdw>
                </a:effectLst>
                <a:uLnTx/>
                <a:uFillTx/>
                <a:latin typeface="Comic Sans MS" panose="030F0702030302020204" pitchFamily="66" charset="0"/>
                <a:ea typeface="+mn-ea"/>
                <a:cs typeface="+mn-cs"/>
              </a:rPr>
              <a:t>edim</a:t>
            </a:r>
            <a:r>
              <a:rPr kumimoji="0" lang="en-CA" sz="2800" b="1" i="0" u="none" strike="noStrike" kern="1200" cap="none" spc="0" normalizeH="0" baseline="0" noProof="0" dirty="0">
                <a:ln w="12700">
                  <a:solidFill>
                    <a:srgbClr val="0000FF"/>
                  </a:solidFill>
                </a:ln>
                <a:solidFill>
                  <a:srgbClr val="00CCFF"/>
                </a:solidFill>
                <a:effectLst>
                  <a:outerShdw blurRad="50800" dist="50800" dir="5400000" sx="101000" sy="101000" algn="ctr" rotWithShape="0">
                    <a:srgbClr val="00CCFF"/>
                  </a:outerShdw>
                </a:effectLst>
                <a:uLnTx/>
                <a:uFillTx/>
                <a:latin typeface="Comic Sans MS" panose="030F0702030302020204" pitchFamily="66" charset="0"/>
                <a:ea typeface="+mn-ea"/>
                <a:cs typeface="+mn-cs"/>
              </a:rPr>
              <a:t> </a:t>
            </a: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of Yahuah -</a:t>
            </a:r>
          </a:p>
        </p:txBody>
      </p:sp>
      <p:sp>
        <p:nvSpPr>
          <p:cNvPr id="10" name="Rectangle: Rounded Corners 9">
            <a:extLst>
              <a:ext uri="{FF2B5EF4-FFF2-40B4-BE49-F238E27FC236}">
                <a16:creationId xmlns:a16="http://schemas.microsoft.com/office/drawing/2014/main" id="{C7B828C3-EEB7-4780-BC44-C3BC1822D761}"/>
              </a:ext>
            </a:extLst>
          </p:cNvPr>
          <p:cNvSpPr/>
          <p:nvPr/>
        </p:nvSpPr>
        <p:spPr>
          <a:xfrm>
            <a:off x="3771796" y="1687370"/>
            <a:ext cx="4055132" cy="1741630"/>
          </a:xfrm>
          <a:prstGeom prst="roundRect">
            <a:avLst/>
          </a:prstGeom>
          <a:noFill/>
          <a:ln>
            <a:noFill/>
          </a:ln>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solidFill>
                    <a:srgbClr val="FF00FF"/>
                  </a:solidFill>
                </a:ln>
                <a:solidFill>
                  <a:srgbClr val="00B050"/>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Abraham’s </a:t>
            </a:r>
            <a:r>
              <a:rPr kumimoji="0" lang="en-CA" sz="7200" b="0" i="0" u="none" strike="noStrike" kern="1200" cap="none" spc="0" normalizeH="0" baseline="0" noProof="0" dirty="0">
                <a:ln w="28575">
                  <a:solidFill>
                    <a:srgbClr val="0000FF"/>
                  </a:solidFill>
                </a:ln>
                <a:solidFill>
                  <a:srgbClr val="FF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SEAT!</a:t>
            </a:r>
          </a:p>
        </p:txBody>
      </p:sp>
      <p:sp>
        <p:nvSpPr>
          <p:cNvPr id="11" name="Rectangle 10">
            <a:extLst>
              <a:ext uri="{FF2B5EF4-FFF2-40B4-BE49-F238E27FC236}">
                <a16:creationId xmlns:a16="http://schemas.microsoft.com/office/drawing/2014/main" id="{E7AC9311-A5E4-4DEC-BB56-7D8744CE2DF7}"/>
              </a:ext>
            </a:extLst>
          </p:cNvPr>
          <p:cNvSpPr/>
          <p:nvPr/>
        </p:nvSpPr>
        <p:spPr>
          <a:xfrm>
            <a:off x="234892" y="4655890"/>
            <a:ext cx="11662322" cy="2137004"/>
          </a:xfrm>
          <a:prstGeom prst="rect">
            <a:avLst/>
          </a:prstGeom>
          <a:solidFill>
            <a:schemeClr val="accent2">
              <a:lumMod val="40000"/>
              <a:lumOff val="60000"/>
            </a:schemeClr>
          </a:solidFill>
          <a:ln w="28575">
            <a:solidFill>
              <a:srgbClr val="0000FF"/>
            </a:solidFill>
          </a:ln>
          <a:scene3d>
            <a:camera prst="orthographicFront"/>
            <a:lightRig rig="threePt" dir="t"/>
          </a:scene3d>
          <a:sp3d>
            <a:bevelT w="203200" h="177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t>Could these </a:t>
            </a:r>
            <a:r>
              <a:rPr kumimoji="0" lang="en-CA" sz="3600" b="1" i="0" u="none" strike="noStrike" kern="1200" cap="none" spc="0" normalizeH="0" baseline="0" noProof="0" dirty="0">
                <a:ln>
                  <a:solidFill>
                    <a:srgbClr val="00FF00"/>
                  </a:solidFill>
                </a:ln>
                <a:solidFill>
                  <a:srgbClr val="ED7D31">
                    <a:lumMod val="50000"/>
                  </a:srgbClr>
                </a:solidFill>
                <a:effectLst/>
                <a:uLnTx/>
                <a:uFillTx/>
                <a:latin typeface="Arial Black" panose="020B0A04020102020204" pitchFamily="34" charset="0"/>
                <a:ea typeface="+mn-ea"/>
                <a:cs typeface="+mn-cs"/>
              </a:rPr>
              <a:t>OAKS</a:t>
            </a:r>
            <a:r>
              <a:rPr kumimoji="0" lang="en-CA" sz="36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t> of </a:t>
            </a:r>
            <a:r>
              <a:rPr kumimoji="0" lang="en-CA" sz="3600" b="1" i="0" u="none" strike="noStrike" kern="1200" cap="none" spc="0" normalizeH="0" baseline="0" noProof="0" dirty="0" err="1">
                <a:ln>
                  <a:solidFill>
                    <a:srgbClr val="00FF00"/>
                  </a:solidFill>
                </a:ln>
                <a:solidFill>
                  <a:srgbClr val="0000FF"/>
                </a:solidFill>
                <a:effectLst/>
                <a:uLnTx/>
                <a:uFillTx/>
                <a:latin typeface="Arial Black" panose="020B0A04020102020204" pitchFamily="34" charset="0"/>
                <a:ea typeface="+mn-ea"/>
                <a:cs typeface="+mn-cs"/>
              </a:rPr>
              <a:t>Mamre</a:t>
            </a:r>
            <a:r>
              <a:rPr kumimoji="0" lang="en-CA" sz="36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t> be symbolizing </a:t>
            </a:r>
            <a:r>
              <a:rPr kumimoji="0" lang="en-CA" sz="3600" b="1" i="0" u="sng"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t>the Pillar of Stren</a:t>
            </a:r>
            <a:r>
              <a:rPr kumimoji="0" lang="en-CA" sz="36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t>g</a:t>
            </a:r>
            <a:r>
              <a:rPr kumimoji="0" lang="en-CA" sz="3600" b="1" i="0" u="sng"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t>th</a:t>
            </a:r>
            <a:r>
              <a:rPr kumimoji="0" lang="en-CA" sz="36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t> p</a:t>
            </a:r>
            <a:r>
              <a:rPr kumimoji="0" lang="en-CA" sz="3600" b="1" i="0" u="sng"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t>latform</a:t>
            </a:r>
            <a:r>
              <a:rPr kumimoji="0" lang="en-CA" sz="36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t> </a:t>
            </a:r>
            <a:r>
              <a:rPr kumimoji="0" lang="en-CA" sz="3600" b="1" i="0" u="none" strike="noStrike" kern="1200" cap="none" spc="0" normalizeH="0" baseline="0" noProof="0" dirty="0">
                <a:ln>
                  <a:solidFill>
                    <a:srgbClr val="00FF00"/>
                  </a:solidFill>
                </a:ln>
                <a:solidFill>
                  <a:srgbClr val="FF0000"/>
                </a:solidFill>
                <a:effectLst/>
                <a:uLnTx/>
                <a:uFillTx/>
                <a:latin typeface="Arial Black" panose="020B0A04020102020204" pitchFamily="34" charset="0"/>
                <a:ea typeface="+mn-ea"/>
                <a:cs typeface="+mn-cs"/>
              </a:rPr>
              <a:t>(</a:t>
            </a:r>
            <a:r>
              <a:rPr kumimoji="0" lang="en-CA" sz="3600" b="1" i="0" u="none" strike="noStrike" kern="1200" cap="none" spc="0" normalizeH="0" baseline="0" noProof="0" dirty="0">
                <a:ln w="28575">
                  <a:solidFill>
                    <a:srgbClr val="00FF00"/>
                  </a:solidFill>
                </a:ln>
                <a:solidFill>
                  <a:srgbClr val="FF0000"/>
                </a:solidFill>
                <a:effectLst/>
                <a:uLnTx/>
                <a:uFillTx/>
                <a:latin typeface="Arial Black" panose="020B0A04020102020204" pitchFamily="34" charset="0"/>
                <a:ea typeface="+mn-ea"/>
                <a:cs typeface="+mn-cs"/>
              </a:rPr>
              <a:t>LIFE ITSELF</a:t>
            </a:r>
            <a:r>
              <a:rPr kumimoji="0" lang="en-CA" sz="3600" b="1" i="0" u="none" strike="noStrike" kern="1200" cap="none" spc="0" normalizeH="0" baseline="0" noProof="0" dirty="0">
                <a:ln>
                  <a:solidFill>
                    <a:srgbClr val="00FF00"/>
                  </a:solidFill>
                </a:ln>
                <a:solidFill>
                  <a:srgbClr val="FF0000"/>
                </a:solidFill>
                <a:effectLst/>
                <a:uLnTx/>
                <a:uFillTx/>
                <a:latin typeface="Arial Black" panose="020B0A04020102020204" pitchFamily="34" charset="0"/>
                <a:ea typeface="+mn-ea"/>
                <a:cs typeface="+mn-cs"/>
              </a:rPr>
              <a:t>) </a:t>
            </a:r>
            <a:r>
              <a:rPr kumimoji="0" lang="en-CA" sz="36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t>encased within the </a:t>
            </a:r>
            <a:r>
              <a:rPr kumimoji="0" lang="en-CA" sz="3600" b="1" i="0" u="none" strike="noStrike" kern="1200" cap="none" spc="0" normalizeH="0" baseline="0" noProof="0" dirty="0" err="1">
                <a:ln w="19050">
                  <a:solidFill>
                    <a:srgbClr val="FFFF00"/>
                  </a:solidFill>
                </a:ln>
                <a:solidFill>
                  <a:srgbClr val="0000FF"/>
                </a:solidFill>
                <a:effectLst>
                  <a:outerShdw blurRad="50800" dist="50800" dir="5400000" algn="ctr" rotWithShape="0">
                    <a:srgbClr val="00B050"/>
                  </a:outerShdw>
                </a:effectLst>
                <a:uLnTx/>
                <a:uFillTx/>
                <a:latin typeface="Arial Black" panose="020B0A04020102020204" pitchFamily="34" charset="0"/>
                <a:ea typeface="+mn-ea"/>
                <a:cs typeface="+mn-cs"/>
              </a:rPr>
              <a:t>MelkiTzedek</a:t>
            </a:r>
            <a:r>
              <a:rPr kumimoji="0" lang="en-CA" sz="3600" b="1" i="0" u="none" strike="noStrike" kern="1200" cap="none" spc="0" normalizeH="0" baseline="0" noProof="0" dirty="0">
                <a:ln w="19050">
                  <a:solidFill>
                    <a:srgbClr val="FFFF00"/>
                  </a:solidFill>
                </a:ln>
                <a:solidFill>
                  <a:srgbClr val="0000FF"/>
                </a:solidFill>
                <a:effectLst>
                  <a:outerShdw blurRad="50800" dist="50800" dir="5400000" algn="ctr" rotWithShape="0">
                    <a:srgbClr val="00B050"/>
                  </a:outerShdw>
                </a:effectLst>
                <a:uLnTx/>
                <a:uFillTx/>
                <a:latin typeface="Arial Black" panose="020B0A04020102020204" pitchFamily="34" charset="0"/>
                <a:ea typeface="+mn-ea"/>
                <a:cs typeface="+mn-cs"/>
              </a:rPr>
              <a:t> Covenant? </a:t>
            </a:r>
          </a:p>
        </p:txBody>
      </p:sp>
      <p:sp>
        <p:nvSpPr>
          <p:cNvPr id="8" name="Rectangle 7">
            <a:extLst>
              <a:ext uri="{FF2B5EF4-FFF2-40B4-BE49-F238E27FC236}">
                <a16:creationId xmlns:a16="http://schemas.microsoft.com/office/drawing/2014/main" id="{341C2C8C-1B2E-47BA-8D0C-459FF3E98CF6}"/>
              </a:ext>
            </a:extLst>
          </p:cNvPr>
          <p:cNvSpPr/>
          <p:nvPr/>
        </p:nvSpPr>
        <p:spPr>
          <a:xfrm>
            <a:off x="8137698" y="612562"/>
            <a:ext cx="3904949" cy="1741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gn="ctr">
              <a:defRPr/>
            </a:pPr>
            <a:r>
              <a:rPr lang="en-CA" sz="2800" b="1" dirty="0">
                <a:ln w="12700">
                  <a:solidFill>
                    <a:srgbClr val="0000FF"/>
                  </a:solidFill>
                </a:ln>
                <a:solidFill>
                  <a:prstClr val="black"/>
                </a:solidFill>
                <a:effectLst>
                  <a:outerShdw blurRad="50800" dist="50800" dir="5400000" sx="101000" sy="101000" algn="ctr" rotWithShape="0">
                    <a:srgbClr val="00FF00"/>
                  </a:outerShdw>
                </a:effectLst>
                <a:latin typeface="Comic Sans MS" panose="030F0702030302020204" pitchFamily="66" charset="0"/>
              </a:rPr>
              <a:t>which </a:t>
            </a:r>
            <a:r>
              <a:rPr kumimoji="0" lang="en-CA" sz="2800" b="1" i="0" u="none" strike="noStrike" kern="1200" cap="none" spc="0" normalizeH="0" baseline="0" noProof="0" dirty="0">
                <a:ln w="12700">
                  <a:solidFill>
                    <a:srgbClr val="0000FF"/>
                  </a:solidFill>
                </a:ln>
                <a:solidFill>
                  <a:srgbClr val="FF0000"/>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Cycles</a:t>
            </a: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a:t>
            </a:r>
            <a:r>
              <a:rPr kumimoji="0" lang="en-CA" sz="2800" b="1" i="0" u="sng"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from the start</a:t>
            </a: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a:t>
            </a:r>
            <a:r>
              <a:rPr kumimoji="0" lang="en-CA" sz="2800" b="1" i="0" u="none" strike="noStrike" kern="1200" cap="none" spc="0" normalizeH="0" baseline="0" noProof="0" dirty="0">
                <a:ln w="12700">
                  <a:solidFill>
                    <a:srgbClr val="0000FF"/>
                  </a:solidFill>
                </a:ln>
                <a:solidFill>
                  <a:srgbClr val="CC00FF"/>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after the Shadow</a:t>
            </a: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of each </a:t>
            </a:r>
            <a:r>
              <a:rPr kumimoji="0" lang="en-CA" sz="2800" b="1" i="0" u="sng" strike="noStrike" kern="1200" cap="none" spc="0" normalizeH="0" baseline="0" noProof="0" dirty="0">
                <a:ln w="12700">
                  <a:solidFill>
                    <a:srgbClr val="0000FF"/>
                  </a:solidFill>
                </a:ln>
                <a:solidFill>
                  <a:srgbClr val="0000FF"/>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Shaneh</a:t>
            </a: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(year)?</a:t>
            </a:r>
            <a:endParaRPr kumimoji="0" lang="en-CA" sz="2800" b="1" i="0" u="none" strike="noStrike" kern="1200" cap="none" spc="0" normalizeH="0" baseline="0" noProof="0" dirty="0">
              <a:ln w="12700">
                <a:solidFill>
                  <a:srgbClr val="0000FF"/>
                </a:solidFill>
              </a:ln>
              <a:solidFill>
                <a:srgbClr val="FF9900"/>
              </a:solidFill>
              <a:effectLst>
                <a:outerShdw blurRad="50800" dist="50800" dir="5400000" sx="101000" sy="101000" algn="ctr" rotWithShape="0">
                  <a:srgbClr val="00FF00"/>
                </a:outerShdw>
              </a:effectLst>
              <a:uLnTx/>
              <a:uFillTx/>
              <a:latin typeface="Comic Sans MS" panose="030F0702030302020204" pitchFamily="66" charset="0"/>
              <a:ea typeface="+mn-ea"/>
              <a:cs typeface="+mn-cs"/>
            </a:endParaRPr>
          </a:p>
        </p:txBody>
      </p:sp>
      <p:sp>
        <p:nvSpPr>
          <p:cNvPr id="2" name="Rectangle 1">
            <a:extLst>
              <a:ext uri="{FF2B5EF4-FFF2-40B4-BE49-F238E27FC236}">
                <a16:creationId xmlns:a16="http://schemas.microsoft.com/office/drawing/2014/main" id="{1CB7F84D-1FA3-4AFE-A595-614052DFC2EA}"/>
              </a:ext>
            </a:extLst>
          </p:cNvPr>
          <p:cNvSpPr/>
          <p:nvPr/>
        </p:nvSpPr>
        <p:spPr>
          <a:xfrm>
            <a:off x="8058478" y="2353099"/>
            <a:ext cx="4055132" cy="2302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w="19050">
                  <a:solidFill>
                    <a:srgbClr val="0000FF"/>
                  </a:solidFill>
                </a:ln>
                <a:solidFill>
                  <a:srgbClr val="FF9900"/>
                </a:solidFill>
                <a:effectLst>
                  <a:outerShdw blurRad="50800" dist="50800" dir="5400000" sx="101000" sy="101000" algn="ctr" rotWithShape="0">
                    <a:srgbClr val="FF5050"/>
                  </a:outerShdw>
                </a:effectLst>
                <a:latin typeface="Comic Sans MS" panose="030F0702030302020204" pitchFamily="66" charset="0"/>
              </a:rPr>
              <a:t>Abraham’s life was magnificently entrenched in the </a:t>
            </a:r>
            <a:br>
              <a:rPr lang="en-CA" sz="2800" b="1" dirty="0">
                <a:ln w="19050">
                  <a:solidFill>
                    <a:srgbClr val="0000FF"/>
                  </a:solidFill>
                </a:ln>
                <a:solidFill>
                  <a:srgbClr val="FF9900"/>
                </a:solidFill>
                <a:effectLst>
                  <a:outerShdw blurRad="50800" dist="50800" dir="5400000" sx="101000" sy="101000" algn="ctr" rotWithShape="0">
                    <a:srgbClr val="FF5050"/>
                  </a:outerShdw>
                </a:effectLst>
                <a:latin typeface="Comic Sans MS" panose="030F0702030302020204" pitchFamily="66" charset="0"/>
              </a:rPr>
            </a:br>
            <a:r>
              <a:rPr lang="en-CA" sz="2800" b="1" dirty="0">
                <a:ln w="19050">
                  <a:solidFill>
                    <a:srgbClr val="0000FF"/>
                  </a:solidFill>
                </a:ln>
                <a:solidFill>
                  <a:srgbClr val="FF9900"/>
                </a:solidFill>
                <a:effectLst>
                  <a:outerShdw blurRad="50800" dist="50800" dir="5400000" sx="101000" sy="101000" algn="ctr" rotWithShape="0">
                    <a:srgbClr val="FF5050"/>
                  </a:outerShdw>
                </a:effectLst>
                <a:latin typeface="Comic Sans MS" panose="030F0702030302020204" pitchFamily="66" charset="0"/>
              </a:rPr>
              <a:t>Mo-</a:t>
            </a:r>
            <a:r>
              <a:rPr lang="en-CA" sz="2800" b="1" dirty="0" err="1">
                <a:ln w="19050">
                  <a:solidFill>
                    <a:srgbClr val="0000FF"/>
                  </a:solidFill>
                </a:ln>
                <a:solidFill>
                  <a:srgbClr val="FF9900"/>
                </a:solidFill>
                <a:effectLst>
                  <a:outerShdw blurRad="50800" dist="50800" dir="5400000" sx="101000" sy="101000" algn="ctr" rotWithShape="0">
                    <a:srgbClr val="FF5050"/>
                  </a:outerShdw>
                </a:effectLst>
                <a:latin typeface="Comic Sans MS" panose="030F0702030302020204" pitchFamily="66" charset="0"/>
              </a:rPr>
              <a:t>edim</a:t>
            </a:r>
            <a:r>
              <a:rPr lang="en-CA" sz="2800" b="1" dirty="0">
                <a:ln w="19050">
                  <a:solidFill>
                    <a:srgbClr val="0000FF"/>
                  </a:solidFill>
                </a:ln>
                <a:solidFill>
                  <a:srgbClr val="FF9900"/>
                </a:solidFill>
                <a:effectLst>
                  <a:outerShdw blurRad="50800" dist="50800" dir="5400000" sx="101000" sy="101000" algn="ctr" rotWithShape="0">
                    <a:srgbClr val="FF5050"/>
                  </a:outerShdw>
                </a:effectLst>
                <a:latin typeface="Comic Sans MS" panose="030F0702030302020204" pitchFamily="66" charset="0"/>
              </a:rPr>
              <a:t> of the Covenant!</a:t>
            </a:r>
            <a:endParaRPr lang="en-CA" sz="2800" dirty="0">
              <a:ln w="19050">
                <a:solidFill>
                  <a:srgbClr val="0000FF"/>
                </a:solidFill>
              </a:ln>
              <a:effectLst>
                <a:outerShdw blurRad="50800" dist="50800" dir="5400000" algn="ctr" rotWithShape="0">
                  <a:srgbClr val="FF5050"/>
                </a:outerShdw>
              </a:effectLst>
            </a:endParaRPr>
          </a:p>
        </p:txBody>
      </p:sp>
    </p:spTree>
    <p:extLst>
      <p:ext uri="{BB962C8B-B14F-4D97-AF65-F5344CB8AC3E}">
        <p14:creationId xmlns:p14="http://schemas.microsoft.com/office/powerpoint/2010/main" val="305691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250"/>
                                        <p:tgtEl>
                                          <p:spTgt spid="10"/>
                                        </p:tgtEl>
                                      </p:cBhvr>
                                    </p:animEffect>
                                  </p:childTnLst>
                                </p:cTn>
                              </p:par>
                            </p:childTnLst>
                          </p:cTn>
                        </p:par>
                        <p:par>
                          <p:cTn id="8" fill="hold">
                            <p:stCondLst>
                              <p:cond delay="1250"/>
                            </p:stCondLst>
                            <p:childTnLst>
                              <p:par>
                                <p:cTn id="9" presetID="14" presetClass="entr" presetSubtype="1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1000"/>
                                        <p:tgtEl>
                                          <p:spTgt spid="9"/>
                                        </p:tgtEl>
                                      </p:cBhvr>
                                    </p:animEffect>
                                  </p:childTnLst>
                                </p:cTn>
                              </p:par>
                            </p:childTnLst>
                          </p:cTn>
                        </p:par>
                        <p:par>
                          <p:cTn id="12" fill="hold">
                            <p:stCondLst>
                              <p:cond delay="3250"/>
                            </p:stCondLst>
                            <p:childTnLst>
                              <p:par>
                                <p:cTn id="13" presetID="14" presetClass="entr" presetSubtype="10" fill="hold" grpId="0" nodeType="afterEffect">
                                  <p:stCondLst>
                                    <p:cond delay="300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14" presetClass="entr" presetSubtype="10" fill="hold" grpId="0" nodeType="afterEffect">
                                  <p:stCondLst>
                                    <p:cond delay="275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8" grpId="0"/>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48800"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73477E5-7208-4920-A7E5-85D486C86622}"/>
              </a:ext>
            </a:extLst>
          </p:cNvPr>
          <p:cNvSpPr/>
          <p:nvPr/>
        </p:nvSpPr>
        <p:spPr>
          <a:xfrm>
            <a:off x="621853" y="65106"/>
            <a:ext cx="10355018" cy="54745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sng" strike="noStrike" kern="1200" cap="none" spc="0" normalizeH="0" baseline="0" noProof="0" dirty="0">
                <a:ln w="28575">
                  <a:solidFill>
                    <a:srgbClr val="0000FF"/>
                  </a:solidFill>
                </a:ln>
                <a:solidFill>
                  <a:srgbClr val="CC00CC"/>
                </a:solidFill>
                <a:effectLst/>
                <a:uLnTx/>
                <a:uFillTx/>
                <a:latin typeface="Wide Latin" panose="020A0A07050505020404" pitchFamily="18" charset="0"/>
                <a:ea typeface="+mn-ea"/>
                <a:cs typeface="+mn-cs"/>
              </a:rPr>
              <a:t>What</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was Abraham’s </a:t>
            </a:r>
            <a:r>
              <a:rPr kumimoji="0" lang="en-CA" sz="3600" b="1" i="0" u="none" strike="noStrike" kern="1200" cap="none" spc="0" normalizeH="0" baseline="0" noProof="0" dirty="0">
                <a:ln>
                  <a:noFill/>
                </a:ln>
                <a:solidFill>
                  <a:srgbClr val="0000FF"/>
                </a:solidFill>
                <a:effectLst/>
                <a:uLnTx/>
                <a:uFillTx/>
                <a:latin typeface="Calibri" panose="020F0502020204030204"/>
                <a:ea typeface="+mn-ea"/>
                <a:cs typeface="+mn-cs"/>
              </a:rPr>
              <a:t>MODE OF OPERATION?</a:t>
            </a:r>
            <a:endParaRPr kumimoji="0" lang="en-CA" sz="3600" b="1" i="0" u="none" strike="noStrike" kern="1200" cap="none" spc="0" normalizeH="0" baseline="0" noProof="0" dirty="0">
              <a:ln>
                <a:solidFill>
                  <a:srgbClr val="0000FF"/>
                </a:solidFill>
              </a:ln>
              <a:solidFill>
                <a:srgbClr val="0000FF"/>
              </a:solidFill>
              <a:effectLst/>
              <a:uLnTx/>
              <a:uFillTx/>
              <a:latin typeface="Arial Black" panose="020B0A04020102020204" pitchFamily="34" charset="0"/>
              <a:ea typeface="+mn-ea"/>
              <a:cs typeface="+mn-cs"/>
            </a:endParaRPr>
          </a:p>
        </p:txBody>
      </p:sp>
      <p:sp>
        <p:nvSpPr>
          <p:cNvPr id="9" name="Rectangle 8">
            <a:extLst>
              <a:ext uri="{FF2B5EF4-FFF2-40B4-BE49-F238E27FC236}">
                <a16:creationId xmlns:a16="http://schemas.microsoft.com/office/drawing/2014/main" id="{F31E49C7-9360-4CB6-ABC0-34C233CAA091}"/>
              </a:ext>
            </a:extLst>
          </p:cNvPr>
          <p:cNvSpPr/>
          <p:nvPr/>
        </p:nvSpPr>
        <p:spPr>
          <a:xfrm>
            <a:off x="-67786" y="796296"/>
            <a:ext cx="3707631" cy="3935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Did you note that Abraham </a:t>
            </a:r>
            <a:r>
              <a:rPr kumimoji="0" lang="en-CA" sz="2800" b="1" i="0" u="sng"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ONLY</a:t>
            </a: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a:t>
            </a:r>
            <a:r>
              <a:rPr kumimoji="0" lang="en-CA" sz="2800" b="1" i="0" u="sng"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OBSERVED</a:t>
            </a: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the 3 heavenly identities while they </a:t>
            </a:r>
            <a:r>
              <a:rPr kumimoji="0" lang="en-CA" sz="2800" b="1" i="0" u="sng" strike="noStrike" kern="1200" cap="none" spc="0" normalizeH="0" baseline="0" noProof="0" dirty="0">
                <a:ln w="12700">
                  <a:solidFill>
                    <a:srgbClr val="0000FF"/>
                  </a:solidFill>
                </a:ln>
                <a:solidFill>
                  <a:srgbClr val="FF0000"/>
                </a:solidFill>
                <a:effectLst>
                  <a:outerShdw blurRad="50800" dist="50800" dir="5400000" sx="101000" sy="101000" algn="ctr" rotWithShape="0">
                    <a:srgbClr val="00FF00"/>
                  </a:outerShdw>
                </a:effectLst>
                <a:uLnTx/>
                <a:uFillTx/>
                <a:latin typeface="Arial Black" panose="020B0A04020102020204" pitchFamily="34" charset="0"/>
                <a:ea typeface="+mn-ea"/>
                <a:cs typeface="+mn-cs"/>
              </a:rPr>
              <a:t>CONSUMED</a:t>
            </a: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his </a:t>
            </a:r>
            <a:r>
              <a:rPr kumimoji="0" lang="en-CA" sz="2800" b="1" i="0" u="none" strike="noStrike" kern="1200" cap="none" spc="0" normalizeH="0" baseline="0" noProof="0" dirty="0">
                <a:ln w="12700">
                  <a:solidFill>
                    <a:srgbClr val="0000FF"/>
                  </a:solidFill>
                </a:ln>
                <a:solidFill>
                  <a:srgbClr val="FF0000"/>
                </a:solidFill>
                <a:effectLst>
                  <a:outerShdw blurRad="50800" dist="50800" dir="5400000" sx="101000" sy="101000" algn="ctr" rotWithShape="0">
                    <a:srgbClr val="00FF00"/>
                  </a:outerShdw>
                </a:effectLst>
                <a:uLnTx/>
                <a:uFillTx/>
                <a:latin typeface="Arial Black" panose="020B0A04020102020204" pitchFamily="34" charset="0"/>
                <a:ea typeface="+mn-ea"/>
                <a:cs typeface="+mn-cs"/>
              </a:rPr>
              <a:t>OFFERING?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2800" b="1" u="sng" dirty="0">
                <a:ln w="12700">
                  <a:solidFill>
                    <a:srgbClr val="0000FF"/>
                  </a:solidFill>
                </a:ln>
                <a:solidFill>
                  <a:srgbClr val="00B050"/>
                </a:solidFill>
                <a:effectLst>
                  <a:outerShdw blurRad="50800" dist="50800" dir="5400000" sx="101000" sy="101000" algn="ctr" rotWithShape="0">
                    <a:srgbClr val="00FF00"/>
                  </a:outerShdw>
                </a:effectLst>
                <a:latin typeface="Wide Latin" panose="020A0A07050505020404" pitchFamily="18" charset="0"/>
              </a:rPr>
              <a:t>RESPECT</a:t>
            </a:r>
            <a:r>
              <a:rPr lang="en-CA" sz="2800" b="1" dirty="0">
                <a:ln w="12700">
                  <a:solidFill>
                    <a:srgbClr val="0000FF"/>
                  </a:solidFill>
                </a:ln>
                <a:solidFill>
                  <a:srgbClr val="00B050"/>
                </a:solidFill>
                <a:effectLst>
                  <a:outerShdw blurRad="50800" dist="50800" dir="5400000" sx="101000" sy="101000" algn="ctr" rotWithShape="0">
                    <a:srgbClr val="00FF00"/>
                  </a:outerShdw>
                </a:effectLst>
                <a:latin typeface="Wide Latin" panose="020A0A07050505020404" pitchFamily="18" charset="0"/>
              </a:rPr>
              <a:t>!</a:t>
            </a:r>
            <a:r>
              <a:rPr kumimoji="0" lang="en-CA" sz="2800" b="1" i="0" u="none" strike="noStrike" kern="1200" cap="none" spc="0" normalizeH="0" baseline="0" noProof="0" dirty="0">
                <a:ln w="12700">
                  <a:solidFill>
                    <a:srgbClr val="0000FF"/>
                  </a:solidFill>
                </a:ln>
                <a:solidFill>
                  <a:srgbClr val="FF0000"/>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a:t>
            </a:r>
          </a:p>
        </p:txBody>
      </p:sp>
      <p:sp>
        <p:nvSpPr>
          <p:cNvPr id="10" name="Rectangle: Rounded Corners 9">
            <a:extLst>
              <a:ext uri="{FF2B5EF4-FFF2-40B4-BE49-F238E27FC236}">
                <a16:creationId xmlns:a16="http://schemas.microsoft.com/office/drawing/2014/main" id="{C7B828C3-EEB7-4780-BC44-C3BC1822D761}"/>
              </a:ext>
            </a:extLst>
          </p:cNvPr>
          <p:cNvSpPr/>
          <p:nvPr/>
        </p:nvSpPr>
        <p:spPr>
          <a:xfrm>
            <a:off x="3771796" y="1687370"/>
            <a:ext cx="4055132" cy="1741630"/>
          </a:xfrm>
          <a:prstGeom prst="roundRect">
            <a:avLst/>
          </a:prstGeom>
          <a:noFill/>
          <a:ln>
            <a:noFill/>
          </a:ln>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solidFill>
                    <a:srgbClr val="FF00FF"/>
                  </a:solidFill>
                </a:ln>
                <a:solidFill>
                  <a:srgbClr val="00B050"/>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Abraham’s </a:t>
            </a:r>
            <a:r>
              <a:rPr kumimoji="0" lang="en-CA" sz="7200" b="0" i="0" u="none" strike="noStrike" kern="1200" cap="none" spc="0" normalizeH="0" baseline="0" noProof="0" dirty="0">
                <a:ln w="28575">
                  <a:solidFill>
                    <a:srgbClr val="0000FF"/>
                  </a:solidFill>
                </a:ln>
                <a:solidFill>
                  <a:srgbClr val="FF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SEAT!</a:t>
            </a:r>
          </a:p>
        </p:txBody>
      </p:sp>
      <p:sp>
        <p:nvSpPr>
          <p:cNvPr id="11" name="Rectangle 10">
            <a:extLst>
              <a:ext uri="{FF2B5EF4-FFF2-40B4-BE49-F238E27FC236}">
                <a16:creationId xmlns:a16="http://schemas.microsoft.com/office/drawing/2014/main" id="{E7AC9311-A5E4-4DEC-BB56-7D8744CE2DF7}"/>
              </a:ext>
            </a:extLst>
          </p:cNvPr>
          <p:cNvSpPr/>
          <p:nvPr/>
        </p:nvSpPr>
        <p:spPr>
          <a:xfrm>
            <a:off x="221392" y="4926015"/>
            <a:ext cx="11749216" cy="1741630"/>
          </a:xfrm>
          <a:prstGeom prst="rect">
            <a:avLst/>
          </a:prstGeom>
          <a:solidFill>
            <a:schemeClr val="accent2">
              <a:lumMod val="40000"/>
              <a:lumOff val="60000"/>
            </a:schemeClr>
          </a:solidFill>
          <a:ln w="28575">
            <a:solidFill>
              <a:srgbClr val="0000FF"/>
            </a:solidFill>
          </a:ln>
          <a:scene3d>
            <a:camera prst="orthographicFront"/>
            <a:lightRig rig="threePt" dir="t"/>
          </a:scene3d>
          <a:sp3d>
            <a:bevelT w="203200" h="177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t>Did Yahuah favour Abraham with a visitation </a:t>
            </a:r>
            <a:r>
              <a:rPr kumimoji="0" lang="en-CA" sz="3600" b="1" i="0" u="sng" strike="noStrike" kern="1200" cap="none" spc="0" normalizeH="0" baseline="0" noProof="0" dirty="0">
                <a:ln>
                  <a:solidFill>
                    <a:srgbClr val="00FF00"/>
                  </a:solidFill>
                </a:ln>
                <a:solidFill>
                  <a:srgbClr val="0000FF"/>
                </a:solidFill>
                <a:effectLst>
                  <a:outerShdw blurRad="50800" dist="50800" dir="5400000" algn="ctr" rotWithShape="0">
                    <a:srgbClr val="FFFF00"/>
                  </a:outerShdw>
                </a:effectLst>
                <a:uLnTx/>
                <a:uFillTx/>
                <a:latin typeface="Arial Black" panose="020B0A04020102020204" pitchFamily="34" charset="0"/>
                <a:ea typeface="+mn-ea"/>
                <a:cs typeface="+mn-cs"/>
              </a:rPr>
              <a:t>APPOINTMENT</a:t>
            </a:r>
            <a:r>
              <a:rPr kumimoji="0" lang="en-CA" sz="36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t> </a:t>
            </a:r>
            <a:r>
              <a:rPr kumimoji="0" lang="en-CA" sz="3600" b="1" i="0" u="none" strike="noStrike" kern="1200" cap="none" spc="0" normalizeH="0" baseline="0" noProof="0" dirty="0">
                <a:ln>
                  <a:solidFill>
                    <a:srgbClr val="00FF00"/>
                  </a:solidFill>
                </a:ln>
                <a:solidFill>
                  <a:srgbClr val="CC00CC"/>
                </a:solidFill>
                <a:effectLst/>
                <a:uLnTx/>
                <a:uFillTx/>
                <a:latin typeface="Arial Black" panose="020B0A04020102020204" pitchFamily="34" charset="0"/>
                <a:ea typeface="+mn-ea"/>
                <a:cs typeface="+mn-cs"/>
              </a:rPr>
              <a:t>on Unleavened Bread? </a:t>
            </a:r>
            <a:br>
              <a:rPr kumimoji="0" lang="en-CA" sz="36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br>
            <a:r>
              <a:rPr kumimoji="0" lang="en-CA" sz="28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t>(Gen 18)</a:t>
            </a:r>
          </a:p>
        </p:txBody>
      </p:sp>
      <p:sp>
        <p:nvSpPr>
          <p:cNvPr id="8" name="Rectangle 7">
            <a:extLst>
              <a:ext uri="{FF2B5EF4-FFF2-40B4-BE49-F238E27FC236}">
                <a16:creationId xmlns:a16="http://schemas.microsoft.com/office/drawing/2014/main" id="{341C2C8C-1B2E-47BA-8D0C-459FF3E98CF6}"/>
              </a:ext>
            </a:extLst>
          </p:cNvPr>
          <p:cNvSpPr/>
          <p:nvPr/>
        </p:nvSpPr>
        <p:spPr>
          <a:xfrm>
            <a:off x="8137699" y="795636"/>
            <a:ext cx="3888046" cy="3055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Again: what is it about </a:t>
            </a:r>
            <a:r>
              <a:rPr kumimoji="0" lang="en-CA" sz="2800" b="1" i="0" u="sng" strike="noStrike" kern="1200" cap="none" spc="0" normalizeH="0" baseline="0" noProof="0" dirty="0">
                <a:ln w="12700">
                  <a:solidFill>
                    <a:srgbClr val="0000FF"/>
                  </a:solidFill>
                </a:ln>
                <a:solidFill>
                  <a:srgbClr val="0000FF"/>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Derek</a:t>
            </a: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a:t>
            </a:r>
            <a:r>
              <a:rPr kumimoji="0" lang="en-CA" sz="2800" b="1" i="0" u="none" strike="noStrike" kern="1200" cap="none" spc="0" normalizeH="0" baseline="0" noProof="0" dirty="0">
                <a:ln w="12700">
                  <a:solidFill>
                    <a:srgbClr val="0000FF"/>
                  </a:solidFill>
                </a:ln>
                <a:solidFill>
                  <a:srgbClr val="0000FF"/>
                </a:solidFill>
                <a:effectLst>
                  <a:glow rad="127000">
                    <a:srgbClr val="FFFF00"/>
                  </a:glow>
                  <a:outerShdw blurRad="50800" dist="50800" dir="5400000" sx="101000" sy="101000" algn="ctr" rotWithShape="0">
                    <a:srgbClr val="00FF00"/>
                  </a:outerShdw>
                </a:effectLst>
                <a:uLnTx/>
                <a:uFillTx/>
                <a:latin typeface="Wide Latin" panose="020A0A07050505020404" pitchFamily="18" charset="0"/>
                <a:ea typeface="+mn-ea"/>
                <a:cs typeface="+mn-cs"/>
              </a:rPr>
              <a:t>The Way</a:t>
            </a: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that has a direct connection to </a:t>
            </a:r>
            <a:r>
              <a:rPr kumimoji="0" lang="en-CA" sz="2800" b="1" i="0" u="sng"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the sun</a:t>
            </a: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a:t>
            </a:r>
            <a:r>
              <a:rPr kumimoji="0" lang="en-CA" sz="2800" b="1" i="0" u="sng" strike="noStrike" kern="1200" cap="none" spc="0" normalizeH="0" baseline="0" noProof="0" dirty="0">
                <a:ln w="12700">
                  <a:solidFill>
                    <a:srgbClr val="0000FF"/>
                  </a:solidFill>
                </a:ln>
                <a:solidFill>
                  <a:srgbClr val="FF0000"/>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HURRYING</a:t>
            </a:r>
            <a:r>
              <a:rPr kumimoji="0" lang="en-CA" sz="2800" b="1" i="0" u="sng"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back to the</a:t>
            </a: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p</a:t>
            </a:r>
            <a:r>
              <a:rPr kumimoji="0" lang="en-CA" sz="2800" b="1" i="0" u="sng"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lace it arose</a:t>
            </a: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a:t>
            </a:r>
            <a:r>
              <a:rPr kumimoji="0" lang="en-CA" sz="2800" b="1" i="0" u="none" strike="noStrike" kern="1200" cap="none" spc="0" normalizeH="0" baseline="0" noProof="0" dirty="0" err="1">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Ecc</a:t>
            </a: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1:5 (</a:t>
            </a:r>
            <a:r>
              <a:rPr kumimoji="0" lang="en-CA" sz="2800" b="1" i="0" u="none" strike="noStrike" kern="1200" cap="none" spc="0" normalizeH="0" baseline="0" noProof="0" dirty="0">
                <a:ln w="12700">
                  <a:solidFill>
                    <a:srgbClr val="0000FF"/>
                  </a:solidFill>
                </a:ln>
                <a:solidFill>
                  <a:srgbClr val="CC00CC"/>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360</a:t>
            </a: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306691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1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48800"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31E49C7-9360-4CB6-ABC0-34C233CAA091}"/>
              </a:ext>
            </a:extLst>
          </p:cNvPr>
          <p:cNvSpPr/>
          <p:nvPr/>
        </p:nvSpPr>
        <p:spPr>
          <a:xfrm>
            <a:off x="0" y="659406"/>
            <a:ext cx="2990803" cy="3421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400" b="1" i="0" u="sng"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HOW</a:t>
            </a: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a:t>
            </a:r>
            <a:r>
              <a:rPr kumimoji="0" lang="en-CA" sz="2800" b="0"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alibri" panose="020F0502020204030204"/>
                <a:ea typeface="+mn-ea"/>
                <a:cs typeface="+mn-cs"/>
              </a:rPr>
              <a:t>did Abraham know to make </a:t>
            </a:r>
            <a:r>
              <a:rPr kumimoji="0" lang="en-CA" sz="2800" b="0" i="0" u="none" strike="noStrike" kern="1200" cap="none" spc="0" normalizeH="0" baseline="0" noProof="0" dirty="0">
                <a:ln w="12700">
                  <a:solidFill>
                    <a:srgbClr val="ED7D31">
                      <a:lumMod val="75000"/>
                    </a:srgbClr>
                  </a:solidFill>
                </a:ln>
                <a:solidFill>
                  <a:srgbClr val="ED7D31">
                    <a:lumMod val="50000"/>
                  </a:srgbClr>
                </a:solidFill>
                <a:effectLst>
                  <a:outerShdw blurRad="50800" dist="50800" dir="5400000" sx="101000" sy="101000" algn="ctr" rotWithShape="0">
                    <a:srgbClr val="00FF00"/>
                  </a:outerShdw>
                </a:effectLst>
                <a:uLnTx/>
                <a:uFillTx/>
                <a:latin typeface="Calibri" panose="020F0502020204030204"/>
                <a:ea typeface="+mn-ea"/>
                <a:cs typeface="+mn-cs"/>
              </a:rPr>
              <a:t>unleavened bread, </a:t>
            </a:r>
            <a:r>
              <a:rPr kumimoji="0" lang="en-CA" sz="2800" b="0"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alibri" panose="020F0502020204030204"/>
                <a:ea typeface="+mn-ea"/>
                <a:cs typeface="+mn-cs"/>
              </a:rPr>
              <a:t>and the </a:t>
            </a:r>
            <a:r>
              <a:rPr kumimoji="0" lang="en-CA" sz="2800" b="0" i="0" u="none" strike="noStrike" kern="1200" cap="none" spc="0" normalizeH="0" baseline="0" noProof="0" dirty="0">
                <a:ln w="12700">
                  <a:solidFill>
                    <a:srgbClr val="ED7D31">
                      <a:lumMod val="75000"/>
                    </a:srgbClr>
                  </a:solidFill>
                </a:ln>
                <a:solidFill>
                  <a:srgbClr val="ED7D31">
                    <a:lumMod val="50000"/>
                  </a:srgbClr>
                </a:solidFill>
                <a:effectLst>
                  <a:outerShdw blurRad="50800" dist="50800" dir="5400000" sx="101000" sy="101000" algn="ctr" rotWithShape="0">
                    <a:srgbClr val="00FF00"/>
                  </a:outerShdw>
                </a:effectLst>
                <a:uLnTx/>
                <a:uFillTx/>
                <a:latin typeface="Calibri" panose="020F0502020204030204"/>
                <a:ea typeface="+mn-ea"/>
                <a:cs typeface="+mn-cs"/>
              </a:rPr>
              <a:t>young calf, </a:t>
            </a:r>
            <a:br>
              <a:rPr kumimoji="0" lang="en-CA" sz="2800" b="0" i="0" u="none" strike="noStrike" kern="1200" cap="none" spc="0" normalizeH="0" baseline="0" noProof="0" dirty="0">
                <a:ln w="12700">
                  <a:solidFill>
                    <a:srgbClr val="ED7D31">
                      <a:lumMod val="75000"/>
                    </a:srgbClr>
                  </a:solidFill>
                </a:ln>
                <a:solidFill>
                  <a:srgbClr val="ED7D31">
                    <a:lumMod val="50000"/>
                  </a:srgbClr>
                </a:solidFill>
                <a:effectLst>
                  <a:outerShdw blurRad="50800" dist="50800" dir="5400000" sx="101000" sy="101000" algn="ctr" rotWithShape="0">
                    <a:srgbClr val="00FF00"/>
                  </a:outerShdw>
                </a:effectLst>
                <a:uLnTx/>
                <a:uFillTx/>
                <a:latin typeface="Calibri" panose="020F0502020204030204"/>
                <a:ea typeface="+mn-ea"/>
                <a:cs typeface="+mn-cs"/>
              </a:rPr>
            </a:br>
            <a:r>
              <a:rPr kumimoji="0" lang="en-CA" sz="2800" b="0"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alibri" panose="020F0502020204030204"/>
                <a:ea typeface="+mn-ea"/>
                <a:cs typeface="+mn-cs"/>
              </a:rPr>
              <a:t>which were </a:t>
            </a:r>
            <a:r>
              <a:rPr kumimoji="0" lang="en-CA" sz="2800" b="1" i="0" u="none" strike="noStrike" kern="1200" cap="none" spc="0" normalizeH="0" baseline="0" noProof="0" dirty="0">
                <a:ln w="12700">
                  <a:solidFill>
                    <a:srgbClr val="0000FF"/>
                  </a:solidFill>
                </a:ln>
                <a:solidFill>
                  <a:srgbClr val="C00000"/>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CONSUMED?</a:t>
            </a: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 </a:t>
            </a:r>
            <a:endParaRPr kumimoji="0" lang="en-CA" sz="2800" b="1" i="0" u="none" strike="noStrike" kern="1200" cap="none" spc="0" normalizeH="0" baseline="0" noProof="0" dirty="0">
              <a:ln w="12700">
                <a:solidFill>
                  <a:srgbClr val="0000FF"/>
                </a:solidFill>
              </a:ln>
              <a:solidFill>
                <a:srgbClr val="FF0000"/>
              </a:solidFill>
              <a:effectLst>
                <a:outerShdw blurRad="50800" dist="50800" dir="5400000" sx="101000" sy="101000" algn="ctr" rotWithShape="0">
                  <a:srgbClr val="00FF00"/>
                </a:outerShdw>
              </a:effectLst>
              <a:uLnTx/>
              <a:uFillTx/>
              <a:latin typeface="Comic Sans MS" panose="030F0702030302020204" pitchFamily="66" charset="0"/>
              <a:ea typeface="+mn-ea"/>
              <a:cs typeface="+mn-cs"/>
            </a:endParaRPr>
          </a:p>
        </p:txBody>
      </p:sp>
      <p:sp>
        <p:nvSpPr>
          <p:cNvPr id="10" name="Rectangle: Rounded Corners 9">
            <a:extLst>
              <a:ext uri="{FF2B5EF4-FFF2-40B4-BE49-F238E27FC236}">
                <a16:creationId xmlns:a16="http://schemas.microsoft.com/office/drawing/2014/main" id="{C7B828C3-EEB7-4780-BC44-C3BC1822D761}"/>
              </a:ext>
            </a:extLst>
          </p:cNvPr>
          <p:cNvSpPr/>
          <p:nvPr/>
        </p:nvSpPr>
        <p:spPr>
          <a:xfrm>
            <a:off x="2578767" y="105343"/>
            <a:ext cx="6553497" cy="4530055"/>
          </a:xfrm>
          <a:prstGeom prst="roundRect">
            <a:avLst/>
          </a:prstGeom>
          <a:noFill/>
          <a:ln>
            <a:noFill/>
          </a:ln>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solidFill>
                    <a:srgbClr val="FF00FF"/>
                  </a:solidFill>
                </a:ln>
                <a:solidFill>
                  <a:prstClr val="black"/>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What if </a:t>
            </a:r>
            <a:r>
              <a:rPr kumimoji="0" lang="en-CA" sz="4000" b="0" i="0" u="none" strike="noStrike" kern="1200" cap="none" spc="0" normalizeH="0" baseline="0" noProof="0" dirty="0">
                <a:ln>
                  <a:solidFill>
                    <a:srgbClr val="FF00FF"/>
                  </a:solidFill>
                </a:ln>
                <a:solidFill>
                  <a:srgbClr val="00B050"/>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Abraham was not supplied with a </a:t>
            </a:r>
            <a:r>
              <a:rPr kumimoji="0" lang="en-CA" sz="4000" b="0" i="0" u="none" strike="noStrike" kern="1200" cap="none" spc="0" normalizeH="0" baseline="0" noProof="0" dirty="0">
                <a:ln w="19050">
                  <a:solidFill>
                    <a:srgbClr val="0000FF"/>
                  </a:solidFill>
                </a:ln>
                <a:solidFill>
                  <a:srgbClr val="FF0000"/>
                </a:solidFill>
                <a:effectLst>
                  <a:glow rad="177800">
                    <a:srgbClr val="00FFFF"/>
                  </a:glow>
                  <a:outerShdw blurRad="50800" dist="50800" dir="5400000" algn="ctr" rotWithShape="0">
                    <a:srgbClr val="CC00CC"/>
                  </a:outerShdw>
                </a:effectLst>
                <a:uLnTx/>
                <a:uFillTx/>
                <a:latin typeface="Snap ITC" panose="04040A07060A02020202" pitchFamily="82" charset="0"/>
                <a:ea typeface="+mn-ea"/>
                <a:cs typeface="+mn-cs"/>
              </a:rPr>
              <a:t>SIGN for an</a:t>
            </a:r>
            <a:r>
              <a:rPr kumimoji="0" lang="en-CA" sz="4000" b="0" i="0" u="none" strike="noStrike" kern="1200" cap="none" spc="0" normalizeH="0" baseline="0" noProof="0" dirty="0">
                <a:ln>
                  <a:solidFill>
                    <a:srgbClr val="FF00FF"/>
                  </a:solidFill>
                </a:ln>
                <a:solidFill>
                  <a:srgbClr val="00B050"/>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  </a:t>
            </a:r>
            <a:r>
              <a:rPr kumimoji="0" lang="en-CA" sz="4000" b="0" i="0" u="none" strike="noStrike" kern="1200" cap="none" spc="0" normalizeH="0" baseline="0" noProof="0" dirty="0">
                <a:ln w="19050">
                  <a:solidFill>
                    <a:srgbClr val="0000FF"/>
                  </a:solidFill>
                </a:ln>
                <a:solidFill>
                  <a:srgbClr val="FF0000"/>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APPOINTMENT</a:t>
            </a:r>
            <a:r>
              <a:rPr kumimoji="0" lang="en-CA" sz="4000" b="0" i="0" u="none" strike="noStrike" kern="1200" cap="none" spc="0" normalizeH="0" baseline="0" noProof="0" dirty="0">
                <a:ln>
                  <a:solidFill>
                    <a:srgbClr val="FF00FF"/>
                  </a:solidFill>
                </a:ln>
                <a:solidFill>
                  <a:srgbClr val="00B050"/>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  </a:t>
            </a:r>
            <a:r>
              <a:rPr kumimoji="0" lang="en-CA" sz="4000" b="0" i="0" u="sng" strike="noStrike" kern="1200" cap="none" spc="0" normalizeH="0" baseline="0" noProof="0" dirty="0">
                <a:ln>
                  <a:solidFill>
                    <a:srgbClr val="FF00FF"/>
                  </a:solidFill>
                </a:ln>
                <a:solidFill>
                  <a:prstClr val="black"/>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CALENDAR</a:t>
            </a:r>
            <a:r>
              <a:rPr kumimoji="0" lang="en-CA" sz="4000" b="0" i="0" u="none" strike="noStrike" kern="1200" cap="none" spc="0" normalizeH="0" baseline="0" noProof="0" dirty="0">
                <a:ln>
                  <a:solidFill>
                    <a:srgbClr val="FF00FF"/>
                  </a:solidFill>
                </a:ln>
                <a:solidFill>
                  <a:prstClr val="black"/>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 by</a:t>
            </a:r>
            <a:r>
              <a:rPr kumimoji="0" lang="en-CA" sz="4000" b="0" i="0" u="sng" strike="noStrike" kern="1200" cap="none" spc="0" normalizeH="0" baseline="0" noProof="0" dirty="0">
                <a:ln>
                  <a:solidFill>
                    <a:srgbClr val="FF00FF"/>
                  </a:solidFill>
                </a:ln>
                <a:solidFill>
                  <a:prstClr val="black"/>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 </a:t>
            </a:r>
            <a:r>
              <a:rPr kumimoji="0" lang="en-CA" sz="4000" b="0" i="0" u="none" strike="noStrike" kern="1200" cap="none" spc="0" normalizeH="0" baseline="0" noProof="0" dirty="0">
                <a:ln>
                  <a:solidFill>
                    <a:srgbClr val="FF00FF"/>
                  </a:solidFill>
                </a:ln>
                <a:solidFill>
                  <a:prstClr val="black"/>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which - </a:t>
            </a:r>
            <a:r>
              <a:rPr kumimoji="0" lang="en-CA" sz="4000" b="0" i="0" u="sng" strike="noStrike" kern="1200" cap="none" spc="0" normalizeH="0" baseline="0" noProof="0" dirty="0">
                <a:ln>
                  <a:solidFill>
                    <a:srgbClr val="FF00FF"/>
                  </a:solidFill>
                </a:ln>
                <a:solidFill>
                  <a:srgbClr val="00B050"/>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to be</a:t>
            </a:r>
            <a:r>
              <a:rPr kumimoji="0" lang="en-CA" sz="4000" b="0" i="0" u="none" strike="noStrike" kern="1200" cap="none" spc="0" normalizeH="0" baseline="0" noProof="0" dirty="0">
                <a:ln>
                  <a:solidFill>
                    <a:srgbClr val="FF00FF"/>
                  </a:solidFill>
                </a:ln>
                <a:solidFill>
                  <a:srgbClr val="00B050"/>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 -  </a:t>
            </a:r>
            <a:r>
              <a:rPr kumimoji="0" lang="en-CA" sz="7200" b="0" i="0" u="none" strike="noStrike" kern="1200" cap="none" spc="0" normalizeH="0" baseline="0" noProof="0" dirty="0">
                <a:ln w="28575">
                  <a:solidFill>
                    <a:srgbClr val="0000FF"/>
                  </a:solidFill>
                </a:ln>
                <a:solidFill>
                  <a:srgbClr val="FF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SEAT</a:t>
            </a:r>
            <a:r>
              <a:rPr kumimoji="0" lang="en-CA" sz="7200" b="0" i="0" u="sng" strike="noStrike" kern="1200" cap="none" spc="0" normalizeH="0" baseline="0" noProof="0" dirty="0">
                <a:ln w="28575">
                  <a:solidFill>
                    <a:srgbClr val="0000FF"/>
                  </a:solidFill>
                </a:ln>
                <a:solidFill>
                  <a:srgbClr val="00FF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ED</a:t>
            </a:r>
            <a:r>
              <a:rPr kumimoji="0" lang="en-CA" sz="7200" b="0" i="0" u="none" strike="noStrike" kern="1200" cap="none" spc="0" normalizeH="0" baseline="0" noProof="0" dirty="0">
                <a:ln w="28575">
                  <a:solidFill>
                    <a:srgbClr val="0000FF"/>
                  </a:solidFill>
                </a:ln>
                <a:solidFill>
                  <a:srgbClr val="FF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a:t>
            </a:r>
          </a:p>
        </p:txBody>
      </p:sp>
      <p:sp>
        <p:nvSpPr>
          <p:cNvPr id="11" name="Rectangle 10">
            <a:extLst>
              <a:ext uri="{FF2B5EF4-FFF2-40B4-BE49-F238E27FC236}">
                <a16:creationId xmlns:a16="http://schemas.microsoft.com/office/drawing/2014/main" id="{E7AC9311-A5E4-4DEC-BB56-7D8744CE2DF7}"/>
              </a:ext>
            </a:extLst>
          </p:cNvPr>
          <p:cNvSpPr/>
          <p:nvPr/>
        </p:nvSpPr>
        <p:spPr>
          <a:xfrm>
            <a:off x="55135" y="4899171"/>
            <a:ext cx="12064977" cy="1806150"/>
          </a:xfrm>
          <a:prstGeom prst="rect">
            <a:avLst/>
          </a:prstGeom>
          <a:solidFill>
            <a:schemeClr val="accent2">
              <a:lumMod val="40000"/>
              <a:lumOff val="60000"/>
            </a:schemeClr>
          </a:solidFill>
          <a:ln w="28575">
            <a:solidFill>
              <a:srgbClr val="0000FF"/>
            </a:solidFill>
          </a:ln>
          <a:scene3d>
            <a:camera prst="orthographicFront"/>
            <a:lightRig rig="threePt" dir="t"/>
          </a:scene3d>
          <a:sp3d>
            <a:bevelT w="203200" h="177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t>What would happen if the sun had   decided it was not important enough to </a:t>
            </a:r>
            <a:r>
              <a:rPr kumimoji="0" lang="en-CA" sz="3600" b="1" i="0" u="none" strike="noStrike" kern="1200" cap="none" spc="0" normalizeH="0" baseline="0" noProof="0" dirty="0">
                <a:ln>
                  <a:solidFill>
                    <a:srgbClr val="00FF00"/>
                  </a:solidFill>
                </a:ln>
                <a:solidFill>
                  <a:prstClr val="black"/>
                </a:solidFill>
                <a:effectLst/>
                <a:uLnTx/>
                <a:uFillTx/>
                <a:latin typeface="Arial Black" panose="020B0A04020102020204" pitchFamily="34" charset="0"/>
                <a:ea typeface="+mn-ea"/>
                <a:cs typeface="+mn-cs"/>
              </a:rPr>
              <a:t>“</a:t>
            </a:r>
            <a:r>
              <a:rPr kumimoji="0" lang="en-CA" sz="3600" b="1" i="0" u="sng" strike="noStrike" kern="1200" cap="none" spc="0" normalizeH="0" baseline="0" noProof="0" dirty="0">
                <a:ln>
                  <a:solidFill>
                    <a:srgbClr val="00FF00"/>
                  </a:solidFill>
                </a:ln>
                <a:solidFill>
                  <a:prstClr val="black"/>
                </a:solidFill>
                <a:effectLst/>
                <a:uLnTx/>
                <a:uFillTx/>
                <a:latin typeface="Arial Black" panose="020B0A04020102020204" pitchFamily="34" charset="0"/>
                <a:ea typeface="+mn-ea"/>
                <a:cs typeface="+mn-cs"/>
              </a:rPr>
              <a:t>GASP FOR</a:t>
            </a:r>
            <a:r>
              <a:rPr kumimoji="0" lang="en-CA" sz="3600" b="1" i="0" u="none" strike="noStrike" kern="1200" cap="none" spc="0" normalizeH="0" baseline="0" noProof="0" dirty="0">
                <a:ln>
                  <a:solidFill>
                    <a:srgbClr val="00FF00"/>
                  </a:solidFill>
                </a:ln>
                <a:solidFill>
                  <a:prstClr val="black"/>
                </a:solidFill>
                <a:effectLst/>
                <a:uLnTx/>
                <a:uFillTx/>
                <a:latin typeface="Arial Black" panose="020B0A04020102020204" pitchFamily="34" charset="0"/>
                <a:ea typeface="+mn-ea"/>
                <a:cs typeface="+mn-cs"/>
              </a:rPr>
              <a:t>”</a:t>
            </a:r>
            <a:br>
              <a:rPr kumimoji="0" lang="en-CA" sz="3600" b="1" i="0" u="sng" strike="noStrike" kern="1200" cap="none" spc="0" normalizeH="0" baseline="0" noProof="0" dirty="0">
                <a:ln>
                  <a:solidFill>
                    <a:srgbClr val="00FF00"/>
                  </a:solidFill>
                </a:ln>
                <a:solidFill>
                  <a:prstClr val="black"/>
                </a:solidFill>
                <a:effectLst/>
                <a:uLnTx/>
                <a:uFillTx/>
                <a:latin typeface="Arial Black" panose="020B0A04020102020204" pitchFamily="34" charset="0"/>
                <a:ea typeface="+mn-ea"/>
                <a:cs typeface="+mn-cs"/>
              </a:rPr>
            </a:br>
            <a:r>
              <a:rPr kumimoji="0" lang="en-CA" sz="3600" b="1" i="0" u="none" strike="noStrike" kern="1200" cap="none" spc="0" normalizeH="0" baseline="0" noProof="0" dirty="0">
                <a:ln>
                  <a:solidFill>
                    <a:srgbClr val="00FF00"/>
                  </a:solidFill>
                </a:ln>
                <a:solidFill>
                  <a:prstClr val="black"/>
                </a:solidFill>
                <a:effectLst/>
                <a:uLnTx/>
                <a:uFillTx/>
                <a:latin typeface="Arial Black" panose="020B0A04020102020204" pitchFamily="34" charset="0"/>
                <a:ea typeface="+mn-ea"/>
                <a:cs typeface="+mn-cs"/>
              </a:rPr>
              <a:t> </a:t>
            </a:r>
            <a:r>
              <a:rPr kumimoji="0" lang="en-CA" sz="36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t>THE </a:t>
            </a:r>
            <a:r>
              <a:rPr kumimoji="0" lang="en-CA" sz="3600" b="1" i="0" u="none" strike="noStrike" kern="1200" cap="none" spc="0" normalizeH="0" baseline="0" noProof="0" dirty="0">
                <a:ln>
                  <a:solidFill>
                    <a:srgbClr val="00FF00"/>
                  </a:solidFill>
                </a:ln>
                <a:solidFill>
                  <a:srgbClr val="0000FF"/>
                </a:solidFill>
                <a:effectLst>
                  <a:glow rad="127000">
                    <a:srgbClr val="FFFF00"/>
                  </a:glow>
                  <a:outerShdw blurRad="50800" dist="50800" dir="5400000" sx="102000" sy="102000" algn="ctr" rotWithShape="0">
                    <a:srgbClr val="CC00FF"/>
                  </a:outerShdw>
                </a:effectLst>
                <a:uLnTx/>
                <a:uFillTx/>
                <a:latin typeface="Arial Black" panose="020B0A04020102020204" pitchFamily="34" charset="0"/>
                <a:ea typeface="+mn-ea"/>
                <a:cs typeface="+mn-cs"/>
              </a:rPr>
              <a:t>TESHUVA SHADOW SIGN </a:t>
            </a:r>
            <a:r>
              <a:rPr kumimoji="0" lang="en-CA" sz="36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t>FULFILLMENT?</a:t>
            </a:r>
            <a:endParaRPr kumimoji="0" lang="en-CA" sz="28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endParaRPr>
          </a:p>
        </p:txBody>
      </p:sp>
      <p:sp>
        <p:nvSpPr>
          <p:cNvPr id="2" name="Speech Bubble: Rectangle with Corners Rounded 1">
            <a:extLst>
              <a:ext uri="{FF2B5EF4-FFF2-40B4-BE49-F238E27FC236}">
                <a16:creationId xmlns:a16="http://schemas.microsoft.com/office/drawing/2014/main" id="{524F5CE0-2631-4B99-BE86-3BE39EE02601}"/>
              </a:ext>
            </a:extLst>
          </p:cNvPr>
          <p:cNvSpPr/>
          <p:nvPr/>
        </p:nvSpPr>
        <p:spPr>
          <a:xfrm>
            <a:off x="8845366" y="3857030"/>
            <a:ext cx="1733638" cy="830306"/>
          </a:xfrm>
          <a:prstGeom prst="wedgeRoundRectCallout">
            <a:avLst>
              <a:gd name="adj1" fmla="val -42791"/>
              <a:gd name="adj2" fmla="val 153955"/>
              <a:gd name="adj3" fmla="val 16667"/>
            </a:avLst>
          </a:prstGeom>
          <a:solidFill>
            <a:schemeClr val="accent6">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err="1">
                <a:ln>
                  <a:solidFill>
                    <a:sysClr val="windowText" lastClr="000000"/>
                  </a:solidFill>
                </a:ln>
                <a:solidFill>
                  <a:srgbClr val="FF0000"/>
                </a:solidFill>
                <a:effectLst/>
                <a:uLnTx/>
                <a:uFillTx/>
                <a:latin typeface="Calibri" panose="020F0502020204030204"/>
                <a:ea typeface="+mn-ea"/>
                <a:cs typeface="+mn-cs"/>
              </a:rPr>
              <a:t>Shuaph</a:t>
            </a:r>
            <a:r>
              <a:rPr kumimoji="0" lang="en-CA"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br>
              <a:rPr kumimoji="0" lang="en-CA"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en-CA"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ISA, slide 44</a:t>
            </a:r>
          </a:p>
        </p:txBody>
      </p:sp>
      <p:sp>
        <p:nvSpPr>
          <p:cNvPr id="8" name="Rectangle 7">
            <a:extLst>
              <a:ext uri="{FF2B5EF4-FFF2-40B4-BE49-F238E27FC236}">
                <a16:creationId xmlns:a16="http://schemas.microsoft.com/office/drawing/2014/main" id="{341C2C8C-1B2E-47BA-8D0C-459FF3E98CF6}"/>
              </a:ext>
            </a:extLst>
          </p:cNvPr>
          <p:cNvSpPr/>
          <p:nvPr/>
        </p:nvSpPr>
        <p:spPr>
          <a:xfrm>
            <a:off x="8791661" y="369116"/>
            <a:ext cx="3234083" cy="348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w="12700">
                  <a:solidFill>
                    <a:srgbClr val="0000FF"/>
                  </a:solidFill>
                </a:ln>
                <a:solidFill>
                  <a:srgbClr val="C00000"/>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What if Abraham “happened” to be out on a journey instead, and </a:t>
            </a:r>
            <a:r>
              <a:rPr kumimoji="0" lang="en-CA" sz="2800" b="1" i="0" u="sng" strike="noStrike" kern="1200" cap="none" spc="0" normalizeH="0" baseline="0" noProof="0" dirty="0">
                <a:ln w="12700">
                  <a:solidFill>
                    <a:srgbClr val="0000FF"/>
                  </a:solidFill>
                </a:ln>
                <a:solidFill>
                  <a:srgbClr val="C00000"/>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MISSED THE APPOINTMENT </a:t>
            </a:r>
            <a:r>
              <a:rPr kumimoji="0" lang="en-CA" sz="2800" b="1" i="0" u="none" strike="noStrike" kern="1200" cap="none" spc="0" normalizeH="0" baseline="0" noProof="0" dirty="0">
                <a:ln w="12700">
                  <a:solidFill>
                    <a:srgbClr val="0000FF"/>
                  </a:solidFill>
                </a:ln>
                <a:solidFill>
                  <a:prstClr val="black"/>
                </a:solidFill>
                <a:effectLst>
                  <a:outerShdw blurRad="50800" dist="50800" dir="5400000" sx="101000" sy="101000" algn="ctr" rotWithShape="0">
                    <a:srgbClr val="00FF00"/>
                  </a:outerShdw>
                </a:effectLst>
                <a:uLnTx/>
                <a:uFillTx/>
                <a:latin typeface="Comic Sans MS" panose="030F0702030302020204" pitchFamily="66" charset="0"/>
                <a:ea typeface="+mn-ea"/>
                <a:cs typeface="+mn-cs"/>
              </a:rPr>
              <a:t>with Yahuah? </a:t>
            </a:r>
          </a:p>
        </p:txBody>
      </p:sp>
    </p:spTree>
    <p:extLst>
      <p:ext uri="{BB962C8B-B14F-4D97-AF65-F5344CB8AC3E}">
        <p14:creationId xmlns:p14="http://schemas.microsoft.com/office/powerpoint/2010/main" val="251731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1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2"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94065" y="654965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CA"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20AD890-6F25-4A4B-8CAE-DF47873A0071}"/>
              </a:ext>
            </a:extLst>
          </p:cNvPr>
          <p:cNvSpPr/>
          <p:nvPr/>
        </p:nvSpPr>
        <p:spPr>
          <a:xfrm>
            <a:off x="181554" y="998289"/>
            <a:ext cx="2869035" cy="5050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endParaRPr>
          </a:p>
        </p:txBody>
      </p:sp>
      <p:sp>
        <p:nvSpPr>
          <p:cNvPr id="6" name="Speech Bubble: Rectangle with Corners Rounded 5">
            <a:extLst>
              <a:ext uri="{FF2B5EF4-FFF2-40B4-BE49-F238E27FC236}">
                <a16:creationId xmlns:a16="http://schemas.microsoft.com/office/drawing/2014/main" id="{8C15697D-3CFE-4970-8FE6-0173871CDFBC}"/>
              </a:ext>
            </a:extLst>
          </p:cNvPr>
          <p:cNvSpPr/>
          <p:nvPr/>
        </p:nvSpPr>
        <p:spPr>
          <a:xfrm>
            <a:off x="760476" y="283849"/>
            <a:ext cx="10671048" cy="4465704"/>
          </a:xfrm>
          <a:prstGeom prst="wedgeRoundRectCallout">
            <a:avLst>
              <a:gd name="adj1" fmla="val -7736"/>
              <a:gd name="adj2" fmla="val 49804"/>
              <a:gd name="adj3" fmla="val 16667"/>
            </a:avLst>
          </a:prstGeom>
          <a:solidFill>
            <a:srgbClr val="C7A1E3"/>
          </a:solidFill>
          <a:scene3d>
            <a:camera prst="orthographicFront"/>
            <a:lightRig rig="freezing" dir="t"/>
          </a:scene3d>
          <a:sp3d>
            <a:bevelT w="146050" h="1333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rPr>
              <a:t>What if the </a:t>
            </a:r>
            <a:r>
              <a:rPr kumimoji="0" lang="en-CA" sz="3600" b="1" i="0" u="none" strike="noStrike" kern="1200" cap="none" spc="0" normalizeH="0" baseline="0" noProof="0" dirty="0">
                <a:ln>
                  <a:solidFill>
                    <a:prstClr val="black"/>
                  </a:solidFill>
                </a:ln>
                <a:solidFill>
                  <a:srgbClr val="FF0000"/>
                </a:solidFill>
                <a:effectLst/>
                <a:uLnTx/>
                <a:uFillTx/>
                <a:latin typeface="Calibri" panose="020F0502020204030204"/>
                <a:ea typeface="+mn-ea"/>
                <a:cs typeface="+mn-cs"/>
              </a:rPr>
              <a:t>sliver moon </a:t>
            </a:r>
            <a:r>
              <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rPr>
              <a:t>found Abraham, </a:t>
            </a:r>
            <a:br>
              <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rPr>
              <a:t>“VISITING” in the DOOR of </a:t>
            </a:r>
            <a:r>
              <a:rPr kumimoji="0" lang="en-CA" sz="3600" b="1" i="0" u="none" strike="noStrike" kern="1200" cap="none" spc="0" normalizeH="0" baseline="0" noProof="0" dirty="0">
                <a:ln>
                  <a:noFill/>
                </a:ln>
                <a:solidFill>
                  <a:prstClr val="black"/>
                </a:solidFill>
                <a:effectLst>
                  <a:glow rad="76200">
                    <a:srgbClr val="FF0000"/>
                  </a:glow>
                </a:effectLst>
                <a:uLnTx/>
                <a:uFillTx/>
                <a:latin typeface="Arial Black" panose="020B0A04020102020204" pitchFamily="34" charset="0"/>
                <a:ea typeface="+mn-ea"/>
                <a:cs typeface="+mn-cs"/>
              </a:rPr>
              <a:t>ANOTHER TENT?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rPr>
              <a:t>Might this have been the PORTAL alluded to </a:t>
            </a:r>
            <a:br>
              <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rPr>
              <a:t> in Isaiah 14:13?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rPr>
              <a:t>If the knowledge of the </a:t>
            </a:r>
            <a:r>
              <a:rPr kumimoji="0" lang="en-CA" sz="3600" b="1" i="0" u="none" strike="noStrike" kern="1200" cap="none" spc="0" normalizeH="0" baseline="0" noProof="0" dirty="0">
                <a:ln>
                  <a:noFill/>
                </a:ln>
                <a:solidFill>
                  <a:prstClr val="black"/>
                </a:solidFill>
                <a:effectLst>
                  <a:glow rad="127000">
                    <a:srgbClr val="FF9966"/>
                  </a:glow>
                </a:effectLst>
                <a:uLnTx/>
                <a:uFillTx/>
                <a:latin typeface="Calibri" panose="020F0502020204030204"/>
                <a:ea typeface="+mn-ea"/>
                <a:cs typeface="+mn-cs"/>
              </a:rPr>
              <a:t>sun being in a hurry along with the importance of the shadow, </a:t>
            </a:r>
            <a:r>
              <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rPr>
              <a:t>was totally extinguished -  </a:t>
            </a:r>
            <a:br>
              <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rPr>
              <a:t>How would we know what “</a:t>
            </a:r>
            <a:r>
              <a:rPr kumimoji="0" lang="en-CA" sz="3600" b="1" i="0" u="none" strike="noStrike" kern="1200" cap="none" spc="0" normalizeH="0" baseline="0" noProof="0" dirty="0">
                <a:ln>
                  <a:noFill/>
                </a:ln>
                <a:solidFill>
                  <a:prstClr val="black"/>
                </a:solidFill>
                <a:effectLst>
                  <a:glow rad="88900">
                    <a:srgbClr val="FFFF00"/>
                  </a:glow>
                  <a:outerShdw blurRad="50800" dist="50800" dir="5400000" sx="102000" sy="102000" algn="ctr" rotWithShape="0">
                    <a:srgbClr val="00FF99"/>
                  </a:outerShdw>
                </a:effectLst>
                <a:uLnTx/>
                <a:uFillTx/>
                <a:latin typeface="Calibri" panose="020F0502020204030204"/>
                <a:ea typeface="+mn-ea"/>
                <a:cs typeface="+mn-cs"/>
              </a:rPr>
              <a:t>tent</a:t>
            </a:r>
            <a:r>
              <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rPr>
              <a:t>” we belong to?</a:t>
            </a:r>
          </a:p>
        </p:txBody>
      </p:sp>
      <p:sp>
        <p:nvSpPr>
          <p:cNvPr id="5" name="Speech Bubble: Rectangle with Corners Rounded 4">
            <a:extLst>
              <a:ext uri="{FF2B5EF4-FFF2-40B4-BE49-F238E27FC236}">
                <a16:creationId xmlns:a16="http://schemas.microsoft.com/office/drawing/2014/main" id="{669A373A-2784-4C5A-9293-9257C610C4D6}"/>
              </a:ext>
            </a:extLst>
          </p:cNvPr>
          <p:cNvSpPr/>
          <p:nvPr/>
        </p:nvSpPr>
        <p:spPr>
          <a:xfrm>
            <a:off x="88777" y="5028210"/>
            <a:ext cx="11921669" cy="1663001"/>
          </a:xfrm>
          <a:prstGeom prst="wedgeRoundRectCallout">
            <a:avLst>
              <a:gd name="adj1" fmla="val -7736"/>
              <a:gd name="adj2" fmla="val 49804"/>
              <a:gd name="adj3" fmla="val 16667"/>
            </a:avLst>
          </a:prstGeom>
          <a:solidFill>
            <a:srgbClr val="FF9966"/>
          </a:solidFill>
          <a:scene3d>
            <a:camera prst="orthographicFront"/>
            <a:lightRig rig="freezing" dir="t"/>
          </a:scene3d>
          <a:sp3d>
            <a:bevelT w="146050" h="1333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rPr>
              <a:t>We could             or maybe go by the sliver moon, or go to </a:t>
            </a:r>
            <a:br>
              <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CA" sz="3600" b="1" i="1" u="sng" strike="noStrike" kern="1200" cap="none" spc="0" normalizeH="0" baseline="0" noProof="0" dirty="0">
                <a:ln>
                  <a:solidFill>
                    <a:sysClr val="windowText" lastClr="000000"/>
                  </a:solidFill>
                </a:ln>
                <a:solidFill>
                  <a:srgbClr val="FF5050"/>
                </a:solidFill>
                <a:effectLst/>
                <a:uLnTx/>
                <a:uFillTx/>
                <a:latin typeface="Calibri" panose="020F0502020204030204"/>
                <a:ea typeface="+mn-ea"/>
                <a:cs typeface="+mn-cs"/>
              </a:rPr>
              <a:t>Plan B</a:t>
            </a:r>
            <a:r>
              <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rPr>
              <a:t>” as instructed by a </a:t>
            </a:r>
            <a:r>
              <a:rPr kumimoji="0" lang="en-CA" sz="3600" b="1" i="0" u="none" strike="noStrike" kern="1200" cap="none" spc="0" normalizeH="0" baseline="0" noProof="0" dirty="0">
                <a:ln>
                  <a:solidFill>
                    <a:prstClr val="black"/>
                  </a:solidFill>
                </a:ln>
                <a:solidFill>
                  <a:srgbClr val="FF5050"/>
                </a:solidFill>
                <a:effectLst>
                  <a:glow rad="228600">
                    <a:srgbClr val="FFC000">
                      <a:satMod val="175000"/>
                      <a:alpha val="40000"/>
                    </a:srgbClr>
                  </a:glow>
                </a:effectLst>
                <a:uLnTx/>
                <a:uFillTx/>
                <a:latin typeface="Calibri" panose="020F0502020204030204"/>
                <a:ea typeface="+mn-ea"/>
                <a:cs typeface="+mn-cs"/>
              </a:rPr>
              <a:t>very popular lunar leader!</a:t>
            </a:r>
            <a:r>
              <a:rPr kumimoji="0" lang="en-CA" sz="3600" b="1" i="0" u="none" strike="noStrike" kern="1200" cap="none" spc="0" normalizeH="0" baseline="0" noProof="0" dirty="0">
                <a:ln>
                  <a:noFill/>
                </a:ln>
                <a:solidFill>
                  <a:prstClr val="black"/>
                </a:solidFill>
                <a:effectLst>
                  <a:glow rad="228600">
                    <a:srgbClr val="FFC000">
                      <a:satMod val="175000"/>
                      <a:alpha val="40000"/>
                    </a:srgbClr>
                  </a:glow>
                </a:effectLst>
                <a:uLnTx/>
                <a:uFillTx/>
                <a:latin typeface="Calibri" panose="020F0502020204030204"/>
                <a:ea typeface="+mn-ea"/>
                <a:cs typeface="+mn-cs"/>
              </a:rPr>
              <a:t> </a:t>
            </a:r>
            <a:r>
              <a:rPr kumimoji="0" lang="en-CA" sz="3600" b="0" i="0" u="none" strike="noStrike" kern="1200" cap="none" spc="0" normalizeH="0" baseline="0" noProof="0" dirty="0">
                <a:ln>
                  <a:noFill/>
                </a:ln>
                <a:solidFill>
                  <a:prstClr val="black"/>
                </a:solidFill>
                <a:effectLst/>
                <a:uLnTx/>
                <a:uFillTx/>
                <a:latin typeface="Calibri" panose="020F0502020204030204"/>
                <a:ea typeface="+mn-ea"/>
                <a:cs typeface="+mn-cs"/>
              </a:rPr>
              <a:t>(2018) </a:t>
            </a:r>
            <a:endParaRPr kumimoji="0" lang="en-CA" sz="3600" b="0" i="0" u="none" strike="noStrike" kern="1200" cap="none" spc="0" normalizeH="0" baseline="0" noProof="0" dirty="0">
              <a:ln>
                <a:solidFill>
                  <a:prstClr val="black"/>
                </a:solidFill>
              </a:ln>
              <a:solidFill>
                <a:srgbClr val="FF5050"/>
              </a:solidFill>
              <a:effectLst/>
              <a:uLnTx/>
              <a:uFillTx/>
              <a:latin typeface="Calibri" panose="020F0502020204030204"/>
              <a:ea typeface="+mn-ea"/>
              <a:cs typeface="+mn-cs"/>
            </a:endParaRPr>
          </a:p>
        </p:txBody>
      </p:sp>
      <p:pic>
        <p:nvPicPr>
          <p:cNvPr id="1026" name="Picture 2" descr="Free photo: Dice - Bet, Gamble, Roll - Free Download - Jooinn">
            <a:extLst>
              <a:ext uri="{FF2B5EF4-FFF2-40B4-BE49-F238E27FC236}">
                <a16:creationId xmlns:a16="http://schemas.microsoft.com/office/drawing/2014/main" id="{665FD9E8-066C-417D-B014-9E78BDD92EA9}"/>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643153" y="4963930"/>
            <a:ext cx="979456" cy="10001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41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43" presetClass="entr" presetSubtype="0" fill="hold" nodeType="withEffect">
                                  <p:stCondLst>
                                    <p:cond delay="50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50"/>
                                        <p:tgtEl>
                                          <p:spTgt spid="1026"/>
                                        </p:tgtEl>
                                      </p:cBhvr>
                                    </p:animEffect>
                                    <p:anim calcmode="lin" valueType="num">
                                      <p:cBhvr>
                                        <p:cTn id="11" dur="600" fill="hold"/>
                                        <p:tgtEl>
                                          <p:spTgt spid="1026"/>
                                        </p:tgtEl>
                                        <p:attrNameLst>
                                          <p:attrName>ppt_x</p:attrName>
                                        </p:attrNameLst>
                                      </p:cBhvr>
                                      <p:tavLst>
                                        <p:tav tm="0">
                                          <p:val>
                                            <p:strVal val="#ppt_x"/>
                                          </p:val>
                                        </p:tav>
                                        <p:tav tm="100000">
                                          <p:val>
                                            <p:strVal val="#ppt_x"/>
                                          </p:val>
                                        </p:tav>
                                      </p:tavLst>
                                    </p:anim>
                                    <p:anim calcmode="lin" valueType="num">
                                      <p:cBhvr>
                                        <p:cTn id="12" dur="600" fill="hold"/>
                                        <p:tgtEl>
                                          <p:spTgt spid="1026"/>
                                        </p:tgtEl>
                                        <p:attrNameLst>
                                          <p:attrName>ppt_y</p:attrName>
                                        </p:attrNameLst>
                                      </p:cBhvr>
                                      <p:tavLst>
                                        <p:tav tm="0">
                                          <p:val>
                                            <p:strVal val="#ppt_y+0.31"/>
                                          </p:val>
                                        </p:tav>
                                        <p:tav tm="100000">
                                          <p:val>
                                            <p:strVal val="#ppt_y+0.31"/>
                                          </p:val>
                                        </p:tav>
                                      </p:tavLst>
                                    </p:anim>
                                    <p:anim calcmode="lin" valueType="num">
                                      <p:cBhvr>
                                        <p:cTn id="13" dur="900" decel="50000" fill="hold">
                                          <p:stCondLst>
                                            <p:cond delay="6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 dur="900" decel="50000" fill="hold">
                                          <p:stCondLst>
                                            <p:cond delay="6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48800"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srgbClr val="00FF9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CA" sz="1200" b="0" i="0" u="none" strike="noStrike" kern="1200" cap="none" spc="0" normalizeH="0" baseline="0" noProof="0" dirty="0">
              <a:ln>
                <a:noFill/>
              </a:ln>
              <a:solidFill>
                <a:srgbClr val="00FF99"/>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C7B828C3-EEB7-4780-BC44-C3BC1822D761}"/>
              </a:ext>
            </a:extLst>
          </p:cNvPr>
          <p:cNvSpPr/>
          <p:nvPr/>
        </p:nvSpPr>
        <p:spPr>
          <a:xfrm>
            <a:off x="292963" y="105343"/>
            <a:ext cx="9478997" cy="1137531"/>
          </a:xfrm>
          <a:prstGeom prst="roundRect">
            <a:avLst/>
          </a:prstGeom>
          <a:noFill/>
          <a:ln>
            <a:noFill/>
          </a:ln>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4000" b="0" i="0" u="sng" strike="noStrike" kern="1200" cap="none" spc="0" normalizeH="0" baseline="0" noProof="0" dirty="0">
                <a:ln>
                  <a:solidFill>
                    <a:srgbClr val="FF00FF"/>
                  </a:solidFill>
                </a:ln>
                <a:solidFill>
                  <a:prstClr val="black"/>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What if</a:t>
            </a:r>
            <a:r>
              <a:rPr kumimoji="0" lang="en-CA" sz="4000" b="0" i="0" strike="noStrike" kern="1200" cap="none" spc="0" normalizeH="0" baseline="0" noProof="0" dirty="0">
                <a:ln>
                  <a:solidFill>
                    <a:srgbClr val="FF00FF"/>
                  </a:solidFill>
                </a:ln>
                <a:solidFill>
                  <a:prstClr val="black"/>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 </a:t>
            </a:r>
            <a:r>
              <a:rPr kumimoji="0" lang="en-CA" sz="4000" b="0" i="0" u="none" strike="noStrike" kern="1200" cap="none" spc="0" normalizeH="0" baseline="0" noProof="0" dirty="0">
                <a:ln>
                  <a:solidFill>
                    <a:srgbClr val="FF00FF"/>
                  </a:solidFill>
                </a:ln>
                <a:solidFill>
                  <a:srgbClr val="00B050"/>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Abraham had </a:t>
            </a:r>
            <a:br>
              <a:rPr kumimoji="0" lang="en-CA" sz="4000" b="0" i="0" u="none" strike="noStrike" kern="1200" cap="none" spc="0" normalizeH="0" baseline="0" noProof="0" dirty="0">
                <a:ln>
                  <a:solidFill>
                    <a:srgbClr val="FF00FF"/>
                  </a:solidFill>
                </a:ln>
                <a:solidFill>
                  <a:srgbClr val="00B050"/>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br>
            <a:r>
              <a:rPr kumimoji="0" lang="en-CA" sz="4000" b="0" i="0" u="none" strike="noStrike" kern="1200" cap="none" spc="0" normalizeH="0" baseline="0" noProof="0" dirty="0">
                <a:ln>
                  <a:solidFill>
                    <a:srgbClr val="FF00FF"/>
                  </a:solidFill>
                </a:ln>
                <a:solidFill>
                  <a:srgbClr val="00B050"/>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		</a:t>
            </a:r>
            <a:r>
              <a:rPr kumimoji="0" lang="en-CA" sz="4000" b="0" i="0" u="none" strike="noStrike" kern="1200" cap="none" spc="0" normalizeH="0" baseline="0" noProof="0" dirty="0">
                <a:ln>
                  <a:solidFill>
                    <a:schemeClr val="tx1"/>
                  </a:solidFill>
                </a:ln>
                <a:solidFill>
                  <a:srgbClr val="FF0000"/>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NO SHADOW SIGN?</a:t>
            </a:r>
            <a:endParaRPr kumimoji="0" lang="en-CA" sz="7200" b="0" i="0" u="none" strike="noStrike" kern="1200" cap="none" spc="0" normalizeH="0" baseline="0" noProof="0" dirty="0">
              <a:ln>
                <a:solidFill>
                  <a:schemeClr val="tx1"/>
                </a:solidFill>
              </a:ln>
              <a:solidFill>
                <a:srgbClr val="FF0000"/>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endParaRPr>
          </a:p>
        </p:txBody>
      </p:sp>
      <p:sp>
        <p:nvSpPr>
          <p:cNvPr id="11" name="Rectangle 10">
            <a:extLst>
              <a:ext uri="{FF2B5EF4-FFF2-40B4-BE49-F238E27FC236}">
                <a16:creationId xmlns:a16="http://schemas.microsoft.com/office/drawing/2014/main" id="{E7AC9311-A5E4-4DEC-BB56-7D8744CE2DF7}"/>
              </a:ext>
            </a:extLst>
          </p:cNvPr>
          <p:cNvSpPr/>
          <p:nvPr/>
        </p:nvSpPr>
        <p:spPr>
          <a:xfrm>
            <a:off x="63511" y="3485227"/>
            <a:ext cx="12064977" cy="3118742"/>
          </a:xfrm>
          <a:prstGeom prst="rect">
            <a:avLst/>
          </a:prstGeom>
          <a:solidFill>
            <a:schemeClr val="accent2">
              <a:lumMod val="40000"/>
              <a:lumOff val="60000"/>
            </a:schemeClr>
          </a:solidFill>
          <a:ln w="28575">
            <a:solidFill>
              <a:srgbClr val="0000FF"/>
            </a:solidFill>
          </a:ln>
          <a:scene3d>
            <a:camera prst="orthographicFront"/>
            <a:lightRig rig="threePt" dir="t"/>
          </a:scene3d>
          <a:sp3d>
            <a:bevelT w="203200" h="177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solidFill>
                    <a:srgbClr val="00FF00"/>
                  </a:solidFill>
                </a:ln>
                <a:solidFill>
                  <a:schemeClr val="tx1"/>
                </a:solidFill>
                <a:effectLst/>
                <a:uLnTx/>
                <a:uFillTx/>
                <a:latin typeface="Arial Black" panose="020B0A04020102020204" pitchFamily="34" charset="0"/>
                <a:ea typeface="+mn-ea"/>
                <a:cs typeface="+mn-cs"/>
              </a:rPr>
              <a:t>What would happen if the sun had FAILED ITS </a:t>
            </a:r>
            <a:r>
              <a:rPr kumimoji="0" lang="en-CA" sz="36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t>COMMISION</a:t>
            </a:r>
            <a:r>
              <a:rPr kumimoji="0" lang="en-CA" sz="3600" b="1" i="0" u="none" strike="noStrike" kern="1200" cap="none" spc="0" normalizeH="0" baseline="0" noProof="0" dirty="0">
                <a:ln>
                  <a:solidFill>
                    <a:srgbClr val="00FF00"/>
                  </a:solidFill>
                </a:ln>
                <a:solidFill>
                  <a:schemeClr val="tx1"/>
                </a:solidFill>
                <a:effectLst/>
                <a:uLnTx/>
                <a:uFillTx/>
                <a:latin typeface="Arial Black" panose="020B0A04020102020204" pitchFamily="34" charset="0"/>
                <a:ea typeface="+mn-ea"/>
                <a:cs typeface="+mn-cs"/>
              </a:rPr>
              <a:t> of </a:t>
            </a:r>
            <a:r>
              <a:rPr kumimoji="0" lang="en-CA" sz="3600" b="1" i="0" u="none" strike="noStrike" kern="1200" cap="none" spc="0" normalizeH="0" baseline="0" noProof="0" dirty="0">
                <a:ln>
                  <a:solidFill>
                    <a:srgbClr val="00FF00"/>
                  </a:solidFill>
                </a:ln>
                <a:solidFill>
                  <a:srgbClr val="FF0066"/>
                </a:solidFill>
                <a:effectLst/>
                <a:uLnTx/>
                <a:uFillTx/>
                <a:latin typeface="Arial Black" panose="020B0A04020102020204" pitchFamily="34" charset="0"/>
                <a:ea typeface="+mn-ea"/>
                <a:cs typeface="+mn-cs"/>
              </a:rPr>
              <a:t>purposefully returning </a:t>
            </a:r>
            <a:r>
              <a:rPr kumimoji="0" lang="en-CA" sz="3600" b="1" i="0" u="sng"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t>back to the</a:t>
            </a:r>
            <a:r>
              <a:rPr kumimoji="0" lang="en-CA" sz="3600" b="1" i="0"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t> p</a:t>
            </a:r>
            <a:r>
              <a:rPr kumimoji="0" lang="en-CA" sz="3600" b="1" i="0" u="sng"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t>lace it arose</a:t>
            </a:r>
            <a:r>
              <a:rPr kumimoji="0" lang="en-CA" sz="3600" b="1" i="0" u="none" strike="noStrike" kern="1200" cap="none" spc="0" normalizeH="0" baseline="0" noProof="0" dirty="0">
                <a:ln>
                  <a:solidFill>
                    <a:srgbClr val="00FF00"/>
                  </a:solidFill>
                </a:ln>
                <a:solidFill>
                  <a:srgbClr val="0000FF"/>
                </a:solidFill>
                <a:effectLst/>
                <a:uLnTx/>
                <a:uFillTx/>
                <a:latin typeface="Arial Black" panose="020B0A04020102020204" pitchFamily="34" charset="0"/>
                <a:ea typeface="+mn-ea"/>
                <a:cs typeface="+mn-cs"/>
              </a:rPr>
              <a:t> </a:t>
            </a:r>
            <a:r>
              <a:rPr kumimoji="0" lang="en-CA" sz="3600" b="1" i="0" u="none" strike="noStrike" kern="1200" cap="none" spc="0" normalizeH="0" baseline="0" noProof="0" dirty="0">
                <a:ln>
                  <a:solidFill>
                    <a:srgbClr val="00FF00"/>
                  </a:solidFill>
                </a:ln>
                <a:solidFill>
                  <a:schemeClr val="tx1"/>
                </a:solidFill>
                <a:effectLst/>
                <a:uLnTx/>
                <a:uFillTx/>
                <a:latin typeface="Arial Black" panose="020B0A04020102020204" pitchFamily="34" charset="0"/>
                <a:ea typeface="+mn-ea"/>
                <a:cs typeface="+mn-cs"/>
              </a:rPr>
              <a:t>to establish the </a:t>
            </a:r>
            <a:r>
              <a:rPr kumimoji="0" lang="en-CA" sz="3600" b="1" i="0" u="sng" strike="noStrike" kern="1200" cap="none" spc="0" normalizeH="0" baseline="0" noProof="0" dirty="0">
                <a:ln>
                  <a:solidFill>
                    <a:srgbClr val="0000FF"/>
                  </a:solidFill>
                </a:ln>
                <a:solidFill>
                  <a:srgbClr val="00FF00"/>
                </a:solidFill>
                <a:effectLst/>
                <a:uLnTx/>
                <a:uFillTx/>
                <a:latin typeface="Arial Black" panose="020B0A04020102020204" pitchFamily="34" charset="0"/>
                <a:ea typeface="+mn-ea"/>
                <a:cs typeface="+mn-cs"/>
              </a:rPr>
              <a:t>Teshuva</a:t>
            </a:r>
            <a:r>
              <a:rPr kumimoji="0" lang="en-CA" sz="3600" b="1" i="0" u="sng" strike="noStrike" kern="1200" cap="none" spc="0" normalizeH="0" noProof="0" dirty="0">
                <a:ln>
                  <a:solidFill>
                    <a:srgbClr val="0000FF"/>
                  </a:solidFill>
                </a:ln>
                <a:solidFill>
                  <a:srgbClr val="00FF00"/>
                </a:solidFill>
                <a:effectLst/>
                <a:uLnTx/>
                <a:uFillTx/>
                <a:latin typeface="Arial Black" panose="020B0A04020102020204" pitchFamily="34" charset="0"/>
                <a:ea typeface="+mn-ea"/>
                <a:cs typeface="+mn-cs"/>
              </a:rPr>
              <a:t> Strai</a:t>
            </a:r>
            <a:r>
              <a:rPr kumimoji="0" lang="en-CA" sz="3600" b="1" i="0" strike="noStrike" kern="1200" cap="none" spc="0" normalizeH="0" noProof="0" dirty="0">
                <a:ln>
                  <a:solidFill>
                    <a:srgbClr val="0000FF"/>
                  </a:solidFill>
                </a:ln>
                <a:solidFill>
                  <a:srgbClr val="00FF00"/>
                </a:solidFill>
                <a:effectLst/>
                <a:uLnTx/>
                <a:uFillTx/>
                <a:latin typeface="Arial Black" panose="020B0A04020102020204" pitchFamily="34" charset="0"/>
                <a:ea typeface="+mn-ea"/>
                <a:cs typeface="+mn-cs"/>
              </a:rPr>
              <a:t>g</a:t>
            </a:r>
            <a:r>
              <a:rPr kumimoji="0" lang="en-CA" sz="3600" b="1" i="0" u="sng" strike="noStrike" kern="1200" cap="none" spc="0" normalizeH="0" noProof="0" dirty="0">
                <a:ln>
                  <a:solidFill>
                    <a:srgbClr val="0000FF"/>
                  </a:solidFill>
                </a:ln>
                <a:solidFill>
                  <a:srgbClr val="00FF00"/>
                </a:solidFill>
                <a:effectLst/>
                <a:uLnTx/>
                <a:uFillTx/>
                <a:latin typeface="Arial Black" panose="020B0A04020102020204" pitchFamily="34" charset="0"/>
                <a:ea typeface="+mn-ea"/>
                <a:cs typeface="+mn-cs"/>
              </a:rPr>
              <a:t>ht Line</a:t>
            </a:r>
            <a:r>
              <a:rPr kumimoji="0" lang="en-CA" sz="3600" b="1" i="0" strike="noStrike" kern="1200" cap="none" spc="0" normalizeH="0" noProof="0" dirty="0">
                <a:ln>
                  <a:solidFill>
                    <a:srgbClr val="0000FF"/>
                  </a:solidFill>
                </a:ln>
                <a:solidFill>
                  <a:srgbClr val="00FF00"/>
                </a:solidFill>
                <a:effectLst/>
                <a:uLnTx/>
                <a:uFillTx/>
                <a:latin typeface="Arial Black" panose="020B0A04020102020204" pitchFamily="34" charset="0"/>
                <a:ea typeface="+mn-ea"/>
                <a:cs typeface="+mn-cs"/>
              </a:rPr>
              <a:t> </a:t>
            </a:r>
            <a:r>
              <a:rPr kumimoji="0" lang="en-CA" sz="3600" b="1" i="0" u="sng" strike="noStrike" kern="1200" cap="none" spc="0" normalizeH="0" noProof="0" dirty="0">
                <a:ln>
                  <a:solidFill>
                    <a:srgbClr val="0000FF"/>
                  </a:solidFill>
                </a:ln>
                <a:solidFill>
                  <a:srgbClr val="00FF00"/>
                </a:solidFill>
                <a:effectLst>
                  <a:glow rad="228600">
                    <a:schemeClr val="accent2">
                      <a:satMod val="175000"/>
                      <a:alpha val="40000"/>
                    </a:schemeClr>
                  </a:glow>
                </a:effectLst>
                <a:uLnTx/>
                <a:uFillTx/>
                <a:latin typeface="Arial Black" panose="020B0A04020102020204" pitchFamily="34" charset="0"/>
                <a:ea typeface="+mn-ea"/>
                <a:cs typeface="+mn-cs"/>
              </a:rPr>
              <a:t>Shadow Si</a:t>
            </a:r>
            <a:r>
              <a:rPr kumimoji="0" lang="en-CA" sz="3600" b="1" i="0" strike="noStrike" kern="1200" cap="none" spc="0" normalizeH="0" noProof="0" dirty="0">
                <a:ln>
                  <a:solidFill>
                    <a:srgbClr val="0000FF"/>
                  </a:solidFill>
                </a:ln>
                <a:solidFill>
                  <a:srgbClr val="00FF00"/>
                </a:solidFill>
                <a:effectLst>
                  <a:glow rad="228600">
                    <a:schemeClr val="accent2">
                      <a:satMod val="175000"/>
                      <a:alpha val="40000"/>
                    </a:schemeClr>
                  </a:glow>
                </a:effectLst>
                <a:uLnTx/>
                <a:uFillTx/>
                <a:latin typeface="Arial Black" panose="020B0A04020102020204" pitchFamily="34" charset="0"/>
                <a:ea typeface="+mn-ea"/>
                <a:cs typeface="+mn-cs"/>
              </a:rPr>
              <a:t>g</a:t>
            </a:r>
            <a:r>
              <a:rPr kumimoji="0" lang="en-CA" sz="3600" b="1" i="0" u="sng" strike="noStrike" kern="1200" cap="none" spc="0" normalizeH="0" noProof="0" dirty="0">
                <a:ln>
                  <a:solidFill>
                    <a:srgbClr val="0000FF"/>
                  </a:solidFill>
                </a:ln>
                <a:solidFill>
                  <a:srgbClr val="00FF00"/>
                </a:solidFill>
                <a:effectLst>
                  <a:glow rad="228600">
                    <a:schemeClr val="accent2">
                      <a:satMod val="175000"/>
                      <a:alpha val="40000"/>
                    </a:schemeClr>
                  </a:glow>
                </a:effectLst>
                <a:uLnTx/>
                <a:uFillTx/>
                <a:latin typeface="Arial Black" panose="020B0A04020102020204" pitchFamily="34" charset="0"/>
                <a:ea typeface="+mn-ea"/>
                <a:cs typeface="+mn-cs"/>
              </a:rPr>
              <a:t>n</a:t>
            </a:r>
            <a:r>
              <a:rPr kumimoji="0" lang="en-CA" sz="3600" b="1" i="0" strike="noStrike" kern="1200" cap="none" spc="0" normalizeH="0" noProof="0" dirty="0">
                <a:ln>
                  <a:solidFill>
                    <a:srgbClr val="00FF00"/>
                  </a:solidFill>
                </a:ln>
                <a:solidFill>
                  <a:schemeClr val="tx1"/>
                </a:solidFill>
                <a:effectLst>
                  <a:glow rad="228600">
                    <a:schemeClr val="accent2">
                      <a:satMod val="175000"/>
                      <a:alpha val="40000"/>
                    </a:schemeClr>
                  </a:glow>
                </a:effectLst>
                <a:uLnTx/>
                <a:uFillTx/>
                <a:latin typeface="Arial Black" panose="020B0A04020102020204" pitchFamily="34" charset="0"/>
                <a:ea typeface="+mn-ea"/>
                <a:cs typeface="+mn-cs"/>
              </a:rPr>
              <a:t> </a:t>
            </a:r>
            <a:br>
              <a:rPr kumimoji="0" lang="en-CA" sz="3600" b="1" i="0" strike="noStrike" kern="1200" cap="none" spc="0" normalizeH="0" noProof="0" dirty="0">
                <a:ln>
                  <a:solidFill>
                    <a:srgbClr val="00FF00"/>
                  </a:solidFill>
                </a:ln>
                <a:solidFill>
                  <a:schemeClr val="tx1"/>
                </a:solidFill>
                <a:effectLst/>
                <a:uLnTx/>
                <a:uFillTx/>
                <a:latin typeface="Arial Black" panose="020B0A04020102020204" pitchFamily="34" charset="0"/>
                <a:ea typeface="+mn-ea"/>
                <a:cs typeface="+mn-cs"/>
              </a:rPr>
            </a:br>
            <a:r>
              <a:rPr kumimoji="0" lang="en-CA" sz="3600" b="1" i="0" u="none" strike="noStrike" kern="1200" cap="none" spc="0" normalizeH="0" noProof="0" dirty="0">
                <a:ln>
                  <a:solidFill>
                    <a:srgbClr val="00FF00"/>
                  </a:solidFill>
                </a:ln>
                <a:solidFill>
                  <a:schemeClr val="tx1"/>
                </a:solidFill>
                <a:effectLst/>
                <a:uLnTx/>
                <a:uFillTx/>
                <a:latin typeface="Arial Black" panose="020B0A04020102020204" pitchFamily="34" charset="0"/>
                <a:ea typeface="+mn-ea"/>
                <a:cs typeface="+mn-cs"/>
              </a:rPr>
              <a:t>for Abraham to observe? </a:t>
            </a:r>
            <a:r>
              <a:rPr kumimoji="0" lang="en-CA" sz="3600" b="1" i="0" u="none" strike="noStrike" kern="1200" cap="none" spc="0" normalizeH="0" baseline="0" noProof="0" dirty="0">
                <a:ln>
                  <a:solidFill>
                    <a:srgbClr val="00FF00"/>
                  </a:solidFill>
                </a:ln>
                <a:solidFill>
                  <a:schemeClr val="tx1"/>
                </a:solidFill>
                <a:effectLst/>
                <a:uLnTx/>
                <a:uFillTx/>
                <a:latin typeface="Arial Black" panose="020B0A04020102020204" pitchFamily="34" charset="0"/>
                <a:ea typeface="+mn-ea"/>
                <a:cs typeface="+mn-cs"/>
              </a:rPr>
              <a:t> </a:t>
            </a:r>
            <a:endParaRPr kumimoji="0" lang="en-CA" sz="2800" b="1" i="0" u="none" strike="noStrike" kern="1200" cap="none" spc="0" normalizeH="0" baseline="0" noProof="0" dirty="0">
              <a:ln>
                <a:solidFill>
                  <a:srgbClr val="00FF00"/>
                </a:solidFill>
              </a:ln>
              <a:solidFill>
                <a:schemeClr val="tx1"/>
              </a:solidFill>
              <a:effectLst/>
              <a:uLnTx/>
              <a:uFillTx/>
              <a:latin typeface="Arial Black" panose="020B0A04020102020204" pitchFamily="34" charset="0"/>
              <a:ea typeface="+mn-ea"/>
              <a:cs typeface="+mn-cs"/>
            </a:endParaRPr>
          </a:p>
        </p:txBody>
      </p:sp>
      <p:sp>
        <p:nvSpPr>
          <p:cNvPr id="2" name="Speech Bubble: Rectangle with Corners Rounded 1">
            <a:extLst>
              <a:ext uri="{FF2B5EF4-FFF2-40B4-BE49-F238E27FC236}">
                <a16:creationId xmlns:a16="http://schemas.microsoft.com/office/drawing/2014/main" id="{05A52CC1-F96F-4CE5-BDD7-802A5B2E751C}"/>
              </a:ext>
            </a:extLst>
          </p:cNvPr>
          <p:cNvSpPr/>
          <p:nvPr/>
        </p:nvSpPr>
        <p:spPr>
          <a:xfrm>
            <a:off x="513666" y="5711271"/>
            <a:ext cx="1947672" cy="713232"/>
          </a:xfrm>
          <a:prstGeom prst="wedgeRoundRectCallout">
            <a:avLst>
              <a:gd name="adj1" fmla="val 52876"/>
              <a:gd name="adj2" fmla="val -88782"/>
              <a:gd name="adj3" fmla="val 16667"/>
            </a:avLst>
          </a:prstGeom>
          <a:solidFill>
            <a:srgbClr val="FFFF00"/>
          </a:solidFill>
          <a:scene3d>
            <a:camera prst="orthographicFront"/>
            <a:lightRig rig="sunset" dir="t"/>
          </a:scene3d>
          <a:sp3d>
            <a:bevelT w="1397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err="1">
                <a:solidFill>
                  <a:srgbClr val="FF5050"/>
                </a:solidFill>
              </a:rPr>
              <a:t>Ecc</a:t>
            </a:r>
            <a:r>
              <a:rPr lang="en-CA" sz="4000" b="1" dirty="0">
                <a:solidFill>
                  <a:srgbClr val="FF5050"/>
                </a:solidFill>
              </a:rPr>
              <a:t> 1:5</a:t>
            </a:r>
          </a:p>
        </p:txBody>
      </p:sp>
      <p:sp>
        <p:nvSpPr>
          <p:cNvPr id="3" name="Speech Bubble: Rectangle with Corners Rounded 2">
            <a:extLst>
              <a:ext uri="{FF2B5EF4-FFF2-40B4-BE49-F238E27FC236}">
                <a16:creationId xmlns:a16="http://schemas.microsoft.com/office/drawing/2014/main" id="{984018D8-1CA7-455B-8B8C-30FD72D257CE}"/>
              </a:ext>
            </a:extLst>
          </p:cNvPr>
          <p:cNvSpPr/>
          <p:nvPr/>
        </p:nvSpPr>
        <p:spPr>
          <a:xfrm>
            <a:off x="9771960" y="5353234"/>
            <a:ext cx="2111317" cy="1429305"/>
          </a:xfrm>
          <a:prstGeom prst="wedgeRoundRectCallout">
            <a:avLst>
              <a:gd name="adj1" fmla="val -66407"/>
              <a:gd name="adj2" fmla="val -29484"/>
              <a:gd name="adj3" fmla="val 16667"/>
            </a:avLst>
          </a:prstGeom>
          <a:solidFill>
            <a:schemeClr val="accent2"/>
          </a:solidFill>
          <a:scene3d>
            <a:camera prst="orthographicFront"/>
            <a:lightRig rig="freezing" dir="t"/>
          </a:scene3d>
          <a:sp3d contourW="31750">
            <a:bevelT w="330200" h="88900" prst="softRound"/>
            <a:contourClr>
              <a:srgbClr val="00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And let them be for </a:t>
            </a:r>
            <a:r>
              <a:rPr lang="en-CA" sz="2800" dirty="0">
                <a:ln w="19050">
                  <a:solidFill>
                    <a:srgbClr val="FF5050"/>
                  </a:solidFill>
                </a:ln>
                <a:solidFill>
                  <a:srgbClr val="00FF99"/>
                </a:solidFill>
                <a:latin typeface="Arial Black" panose="020B0A04020102020204" pitchFamily="34" charset="0"/>
              </a:rPr>
              <a:t>SIGNS</a:t>
            </a:r>
            <a:r>
              <a:rPr lang="en-CA" sz="2800" dirty="0"/>
              <a:t> …</a:t>
            </a:r>
          </a:p>
        </p:txBody>
      </p:sp>
    </p:spTree>
    <p:extLst>
      <p:ext uri="{BB962C8B-B14F-4D97-AF65-F5344CB8AC3E}">
        <p14:creationId xmlns:p14="http://schemas.microsoft.com/office/powerpoint/2010/main" val="63866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par>
                          <p:cTn id="13" fill="hold">
                            <p:stCondLst>
                              <p:cond delay="500"/>
                            </p:stCondLst>
                            <p:childTnLst>
                              <p:par>
                                <p:cTn id="14" presetID="37" presetClass="entr" presetSubtype="0" fill="hold" grpId="0" nodeType="afterEffect">
                                  <p:stCondLst>
                                    <p:cond delay="20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750"/>
                                        <p:tgtEl>
                                          <p:spTgt spid="2"/>
                                        </p:tgtEl>
                                      </p:cBhvr>
                                    </p:animEffect>
                                    <p:anim calcmode="lin" valueType="num">
                                      <p:cBhvr>
                                        <p:cTn id="17" dur="1750" fill="hold"/>
                                        <p:tgtEl>
                                          <p:spTgt spid="2"/>
                                        </p:tgtEl>
                                        <p:attrNameLst>
                                          <p:attrName>ppt_x</p:attrName>
                                        </p:attrNameLst>
                                      </p:cBhvr>
                                      <p:tavLst>
                                        <p:tav tm="0">
                                          <p:val>
                                            <p:strVal val="#ppt_x"/>
                                          </p:val>
                                        </p:tav>
                                        <p:tav tm="100000">
                                          <p:val>
                                            <p:strVal val="#ppt_x"/>
                                          </p:val>
                                        </p:tav>
                                      </p:tavLst>
                                    </p:anim>
                                    <p:anim calcmode="lin" valueType="num">
                                      <p:cBhvr>
                                        <p:cTn id="18" dur="1575" decel="100000" fill="hold"/>
                                        <p:tgtEl>
                                          <p:spTgt spid="2"/>
                                        </p:tgtEl>
                                        <p:attrNameLst>
                                          <p:attrName>ppt_y</p:attrName>
                                        </p:attrNameLst>
                                      </p:cBhvr>
                                      <p:tavLst>
                                        <p:tav tm="0">
                                          <p:val>
                                            <p:strVal val="#ppt_y+1"/>
                                          </p:val>
                                        </p:tav>
                                        <p:tav tm="100000">
                                          <p:val>
                                            <p:strVal val="#ppt_y-.03"/>
                                          </p:val>
                                        </p:tav>
                                      </p:tavLst>
                                    </p:anim>
                                    <p:anim calcmode="lin" valueType="num">
                                      <p:cBhvr>
                                        <p:cTn id="19" dur="175" accel="100000" fill="hold">
                                          <p:stCondLst>
                                            <p:cond delay="1575"/>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2000" fill="hold"/>
                                        <p:tgtEl>
                                          <p:spTgt spid="3"/>
                                        </p:tgtEl>
                                        <p:attrNameLst>
                                          <p:attrName>ppt_w</p:attrName>
                                        </p:attrNameLst>
                                      </p:cBhvr>
                                      <p:tavLst>
                                        <p:tav tm="0">
                                          <p:val>
                                            <p:strVal val="#ppt_w+.3"/>
                                          </p:val>
                                        </p:tav>
                                        <p:tav tm="100000">
                                          <p:val>
                                            <p:strVal val="#ppt_w"/>
                                          </p:val>
                                        </p:tav>
                                      </p:tavLst>
                                    </p:anim>
                                    <p:anim calcmode="lin" valueType="num">
                                      <p:cBhvr>
                                        <p:cTn id="25" dur="2000" fill="hold"/>
                                        <p:tgtEl>
                                          <p:spTgt spid="3"/>
                                        </p:tgtEl>
                                        <p:attrNameLst>
                                          <p:attrName>ppt_h</p:attrName>
                                        </p:attrNameLst>
                                      </p:cBhvr>
                                      <p:tavLst>
                                        <p:tav tm="0">
                                          <p:val>
                                            <p:strVal val="#ppt_h"/>
                                          </p:val>
                                        </p:tav>
                                        <p:tav tm="100000">
                                          <p:val>
                                            <p:strVal val="#ppt_h"/>
                                          </p:val>
                                        </p:tav>
                                      </p:tavLst>
                                    </p:anim>
                                    <p:animEffect transition="in" filter="fade">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2"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27000"/>
              </a:srgbClr>
            </a:gs>
            <a:gs pos="87000">
              <a:srgbClr val="7030A0">
                <a:alpha val="43000"/>
              </a:srgbClr>
            </a:gs>
            <a:gs pos="66000">
              <a:schemeClr val="accent2">
                <a:lumMod val="40000"/>
                <a:lumOff val="60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891E3B6D-1396-4E90-96A0-717A40C552E7}"/>
              </a:ext>
            </a:extLst>
          </p:cNvPr>
          <p:cNvSpPr/>
          <p:nvPr/>
        </p:nvSpPr>
        <p:spPr>
          <a:xfrm>
            <a:off x="517236" y="570345"/>
            <a:ext cx="11296073" cy="5717309"/>
          </a:xfrm>
          <a:prstGeom prst="roundRect">
            <a:avLst/>
          </a:prstGeom>
          <a:solidFill>
            <a:schemeClr val="bg1">
              <a:lumMod val="85000"/>
            </a:schemeClr>
          </a:solidFill>
          <a:ln>
            <a:solidFill>
              <a:schemeClr val="tx1"/>
            </a:solidFill>
          </a:ln>
          <a:scene3d>
            <a:camera prst="orthographicFront"/>
            <a:lightRig rig="threePt" dir="t"/>
          </a:scene3d>
          <a:sp3d extrusionH="393700" contourW="139700" prstMaterial="dkEdge">
            <a:bevelT w="349250" h="266700" prst="softRound"/>
            <a:contourClr>
              <a:srgbClr val="00FF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CA" sz="2800" b="1"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Eccl 1:5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contains the Hebrew word description of the sun </a:t>
            </a:r>
            <a:r>
              <a:rPr kumimoji="0" lang="en-CA" sz="2800" b="1" i="0" u="sng" strike="noStrike" kern="1200" cap="none" spc="0" normalizeH="0" baseline="0" noProof="0" dirty="0">
                <a:ln>
                  <a:noFill/>
                </a:ln>
                <a:solidFill>
                  <a:srgbClr val="FF0000"/>
                </a:solidFill>
                <a:effectLst/>
                <a:uLnTx/>
                <a:uFillTx/>
                <a:latin typeface="Calibri" panose="020F0502020204030204"/>
                <a:ea typeface="+mn-ea"/>
                <a:cs typeface="+mn-cs"/>
              </a:rPr>
              <a:t>GASPING</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en-CA" sz="2800" b="1" i="0" u="sng" strike="noStrike" kern="1200" cap="none" spc="0" normalizeH="0" baseline="0" noProof="0" dirty="0">
                <a:ln>
                  <a:solidFill>
                    <a:srgbClr val="0000FF"/>
                  </a:solidFill>
                </a:ln>
                <a:solidFill>
                  <a:srgbClr val="FF5050"/>
                </a:solidFill>
                <a:effectLst/>
                <a:uLnTx/>
                <a:uFillTx/>
                <a:latin typeface="Calibri" panose="020F0502020204030204"/>
                <a:ea typeface="+mn-ea"/>
                <a:cs typeface="+mn-cs"/>
              </a:rPr>
              <a:t>return back</a:t>
            </a:r>
            <a:r>
              <a:rPr kumimoji="0" lang="en-CA" sz="2800" b="1" i="0" u="none" strike="noStrike" kern="1200" cap="none" spc="0" normalizeH="0" baseline="0" noProof="0" dirty="0">
                <a:ln>
                  <a:solidFill>
                    <a:srgbClr val="0000FF"/>
                  </a:solidFill>
                </a:ln>
                <a:solidFill>
                  <a:srgbClr val="FF5050"/>
                </a:solidFill>
                <a:effectLst/>
                <a:uLnTx/>
                <a:uFillTx/>
                <a:latin typeface="Calibri" panose="020F0502020204030204"/>
                <a:ea typeface="+mn-ea"/>
                <a:cs typeface="+mn-cs"/>
              </a:rPr>
              <a:t>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to it </a:t>
            </a:r>
            <a:r>
              <a:rPr kumimoji="0" lang="en-CA" sz="2800" b="1" i="0" u="none" strike="noStrike" kern="1200" cap="none" spc="0" normalizeH="0" baseline="0" noProof="0" dirty="0">
                <a:ln>
                  <a:noFill/>
                </a:ln>
                <a:solidFill>
                  <a:prstClr val="black"/>
                </a:solidFill>
                <a:effectLst>
                  <a:outerShdw blurRad="50800" dist="50800" dir="5400000" algn="ctr" rotWithShape="0">
                    <a:srgbClr val="CC00FF"/>
                  </a:outerShdw>
                </a:effectLst>
                <a:uLnTx/>
                <a:uFillTx/>
                <a:latin typeface="Calibri" panose="020F0502020204030204"/>
                <a:ea typeface="+mn-ea"/>
                <a:cs typeface="+mn-cs"/>
              </a:rPr>
              <a:t>original point of departure!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The sun </a:t>
            </a:r>
            <a:r>
              <a:rPr kumimoji="0" lang="en-CA" sz="2800" b="0" i="0" u="sng" strike="noStrike" kern="1200" cap="none" spc="0" normalizeH="0" baseline="0" noProof="0" dirty="0">
                <a:ln>
                  <a:noFill/>
                </a:ln>
                <a:solidFill>
                  <a:prstClr val="black"/>
                </a:solidFill>
                <a:effectLst/>
                <a:uLnTx/>
                <a:uFillTx/>
                <a:latin typeface="Calibri" panose="020F0502020204030204"/>
                <a:ea typeface="+mn-ea"/>
                <a:cs typeface="+mn-cs"/>
              </a:rPr>
              <a:t>KNOWS ITS </a:t>
            </a:r>
            <a:r>
              <a:rPr kumimoji="0" lang="en-CA" sz="2800" b="1" i="0" u="none" strike="noStrike" kern="1200" cap="none" spc="0" normalizeH="0" baseline="0" noProof="0" dirty="0">
                <a:ln>
                  <a:solidFill>
                    <a:srgbClr val="0000FF"/>
                  </a:solidFill>
                </a:ln>
                <a:solidFill>
                  <a:srgbClr val="FF00FF"/>
                </a:solidFill>
                <a:effectLst/>
                <a:uLnTx/>
                <a:uFillTx/>
                <a:latin typeface="Calibri" panose="020F0502020204030204"/>
                <a:ea typeface="+mn-ea"/>
                <a:cs typeface="+mn-cs"/>
              </a:rPr>
              <a:t>COMMISSION,</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officially established on the 4</a:t>
            </a:r>
            <a:r>
              <a:rPr kumimoji="0" lang="en-CA" sz="2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cycle of creation! </a:t>
            </a:r>
            <a:b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CA" sz="28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Shemesh</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(sun) had already begun its assigned </a:t>
            </a:r>
            <a:r>
              <a:rPr kumimoji="0" lang="en-CA" sz="2800" b="1" i="0" u="none" strike="noStrike" kern="1200" cap="none" spc="0" normalizeH="0" baseline="0" noProof="0" dirty="0">
                <a:ln>
                  <a:solidFill>
                    <a:srgbClr val="0000FF"/>
                  </a:solidFill>
                </a:ln>
                <a:solidFill>
                  <a:srgbClr val="00B050"/>
                </a:solidFill>
                <a:effectLst/>
                <a:uLnTx/>
                <a:uFillTx/>
                <a:latin typeface="Calibri" panose="020F0502020204030204"/>
                <a:ea typeface="+mn-ea"/>
                <a:cs typeface="+mn-cs"/>
              </a:rPr>
              <a:t>Tequfah</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(circuit) on the 1</a:t>
            </a:r>
            <a:r>
              <a:rPr kumimoji="0" lang="en-CA" sz="28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cycle, enabling the first </a:t>
            </a:r>
            <a:r>
              <a:rPr kumimoji="0" lang="en-CA" sz="2800" b="1" i="0" u="none" strike="noStrike" kern="1200" cap="none" spc="0" normalizeH="0" baseline="0" noProof="0" dirty="0">
                <a:ln>
                  <a:solidFill>
                    <a:srgbClr val="0000FF"/>
                  </a:solidFill>
                </a:ln>
                <a:solidFill>
                  <a:srgbClr val="00B050"/>
                </a:solidFill>
                <a:effectLst/>
                <a:uLnTx/>
                <a:uFillTx/>
                <a:latin typeface="Calibri" panose="020F0502020204030204"/>
                <a:ea typeface="+mn-ea"/>
                <a:cs typeface="+mn-cs"/>
              </a:rPr>
              <a:t>ereb</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(evening twilight </a:t>
            </a:r>
            <a:r>
              <a:rPr kumimoji="0" lang="en-CA" sz="2800" b="1" i="0" u="none" strike="noStrike" kern="1200" cap="none" spc="0" normalizeH="0" baseline="0" noProof="0" dirty="0">
                <a:ln>
                  <a:noFill/>
                </a:ln>
                <a:solidFill>
                  <a:srgbClr val="C00000"/>
                </a:solidFill>
                <a:effectLst/>
                <a:uLnTx/>
                <a:uFillTx/>
                <a:latin typeface="Calibri" panose="020F0502020204030204"/>
                <a:ea typeface="+mn-ea"/>
                <a:cs typeface="+mn-cs"/>
              </a:rPr>
              <a:t>mixture</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CA" sz="2800" b="1"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Gen 1:5</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If the sun had not realized the </a:t>
            </a:r>
            <a:r>
              <a:rPr kumimoji="0" lang="en-CA" sz="2800" b="1" i="0" u="none" strike="noStrike" kern="1200" cap="none" spc="0" normalizeH="0" baseline="0" noProof="0" dirty="0">
                <a:ln>
                  <a:noFill/>
                </a:ln>
                <a:solidFill>
                  <a:srgbClr val="C00000"/>
                </a:solidFill>
                <a:effectLst/>
                <a:uLnTx/>
                <a:uFillTx/>
                <a:latin typeface="Calibri" panose="020F0502020204030204"/>
                <a:ea typeface="+mn-ea"/>
                <a:cs typeface="+mn-cs"/>
              </a:rPr>
              <a:t>IMPORTANCE</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of its commission to </a:t>
            </a:r>
            <a:r>
              <a:rPr kumimoji="0" lang="en-CA" sz="2800" b="1" i="0" u="sng" strike="noStrike" kern="1200" cap="none" spc="0" normalizeH="0" baseline="0" noProof="0" dirty="0">
                <a:ln>
                  <a:noFill/>
                </a:ln>
                <a:solidFill>
                  <a:prstClr val="black"/>
                </a:solidFill>
                <a:effectLst/>
                <a:uLnTx/>
                <a:uFillTx/>
                <a:latin typeface="Calibri" panose="020F0502020204030204"/>
                <a:ea typeface="+mn-ea"/>
                <a:cs typeface="+mn-cs"/>
              </a:rPr>
              <a:t>establish</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CA" sz="2800" b="1" i="0" u="none" strike="noStrike" kern="1200" cap="none" spc="0" normalizeH="0" baseline="0" noProof="0" dirty="0">
                <a:ln>
                  <a:noFill/>
                </a:ln>
                <a:solidFill>
                  <a:srgbClr val="0000FF"/>
                </a:solidFill>
                <a:effectLst/>
                <a:uLnTx/>
                <a:uFillTx/>
                <a:latin typeface="Calibri" panose="020F0502020204030204"/>
                <a:ea typeface="+mn-ea"/>
                <a:cs typeface="+mn-cs"/>
              </a:rPr>
              <a:t>TESHUVA SHADOW </a:t>
            </a:r>
            <a:r>
              <a:rPr kumimoji="0" lang="en-CA" sz="2800" b="1" i="0" u="none" strike="noStrike" kern="1200" cap="none" spc="0" normalizeH="0" baseline="0" noProof="0" dirty="0">
                <a:ln>
                  <a:noFill/>
                </a:ln>
                <a:solidFill>
                  <a:srgbClr val="0000FF"/>
                </a:solidFill>
                <a:effectLst>
                  <a:glow rad="127000">
                    <a:srgbClr val="FFFF00"/>
                  </a:glow>
                  <a:outerShdw blurRad="50800" dist="50800" dir="5400000" sx="102000" sy="102000" algn="ctr" rotWithShape="0">
                    <a:srgbClr val="CC00CC"/>
                  </a:outerShdw>
                </a:effectLst>
                <a:uLnTx/>
                <a:uFillTx/>
                <a:latin typeface="Calibri" panose="020F0502020204030204"/>
                <a:ea typeface="+mn-ea"/>
                <a:cs typeface="+mn-cs"/>
              </a:rPr>
              <a:t>SIGN</a:t>
            </a:r>
            <a:r>
              <a:rPr kumimoji="0" lang="en-CA" sz="2800" b="1" i="0" u="none" strike="noStrike" kern="1200" cap="none" spc="0" normalizeH="0" baseline="0" noProof="0" dirty="0">
                <a:ln>
                  <a:noFill/>
                </a:ln>
                <a:solidFill>
                  <a:srgbClr val="0000FF"/>
                </a:solidFill>
                <a:effectLst/>
                <a:uLnTx/>
                <a:uFillTx/>
                <a:latin typeface="Calibri" panose="020F0502020204030204"/>
                <a:ea typeface="+mn-ea"/>
                <a:cs typeface="+mn-cs"/>
              </a:rPr>
              <a:t>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on the last cycle of the year, Abraham would have not known where he was to be </a:t>
            </a:r>
            <a:r>
              <a:rPr kumimoji="0" lang="en-CA" sz="2800" b="0" i="0" u="sng" strike="noStrike" kern="1200" cap="none" spc="0" normalizeH="0" baseline="0" noProof="0" dirty="0">
                <a:ln>
                  <a:solidFill>
                    <a:srgbClr val="0000FF"/>
                  </a:solidFill>
                </a:ln>
                <a:solidFill>
                  <a:srgbClr val="00FF00"/>
                </a:solidFill>
                <a:effectLst/>
                <a:uLnTx/>
                <a:uFillTx/>
                <a:latin typeface="Bauhaus 93" panose="04030905020B02020C02" pitchFamily="82" charset="0"/>
                <a:ea typeface="+mn-ea"/>
                <a:cs typeface="+mn-cs"/>
              </a:rPr>
              <a:t>SEATED</a:t>
            </a:r>
            <a:r>
              <a:rPr kumimoji="0" lang="en-CA" sz="2800" b="0" i="0" u="none" strike="noStrike" kern="1200" cap="none" spc="0" normalizeH="0" baseline="0" noProof="0" dirty="0">
                <a:ln>
                  <a:solidFill>
                    <a:srgbClr val="0000FF"/>
                  </a:solidFill>
                </a:ln>
                <a:solidFill>
                  <a:srgbClr val="00FF00"/>
                </a:solidFill>
                <a:effectLst/>
                <a:uLnTx/>
                <a:uFillTx/>
                <a:latin typeface="Bauhaus 93" panose="04030905020B02020C02" pitchFamily="82" charset="0"/>
                <a:ea typeface="+mn-ea"/>
                <a:cs typeface="+mn-cs"/>
              </a:rPr>
              <a:t>!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Abraham would have not known when to start his count to the Unleavened Bread Appointment upon which he received a visit from the </a:t>
            </a:r>
            <a:r>
              <a:rPr kumimoji="0" lang="en-CA" sz="2800" b="1" i="0" u="none" strike="noStrike" kern="1200" cap="none" spc="0" normalizeH="0" baseline="0" noProof="0" dirty="0">
                <a:ln>
                  <a:noFill/>
                </a:ln>
                <a:solidFill>
                  <a:srgbClr val="0000FF"/>
                </a:solidFill>
                <a:effectLst/>
                <a:uLnTx/>
                <a:uFillTx/>
                <a:latin typeface="Calibri" panose="020F0502020204030204"/>
                <a:ea typeface="+mn-ea"/>
                <a:cs typeface="+mn-cs"/>
              </a:rPr>
              <a:t>Almighty Yahuah. </a:t>
            </a:r>
          </a:p>
        </p:txBody>
      </p:sp>
    </p:spTree>
    <p:extLst>
      <p:ext uri="{BB962C8B-B14F-4D97-AF65-F5344CB8AC3E}">
        <p14:creationId xmlns:p14="http://schemas.microsoft.com/office/powerpoint/2010/main" val="2098803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27000"/>
              </a:srgbClr>
            </a:gs>
            <a:gs pos="87000">
              <a:srgbClr val="7030A0">
                <a:alpha val="43000"/>
              </a:srgbClr>
            </a:gs>
            <a:gs pos="66000">
              <a:schemeClr val="accent2">
                <a:lumMod val="40000"/>
                <a:lumOff val="60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891E3B6D-1396-4E90-96A0-717A40C552E7}"/>
              </a:ext>
            </a:extLst>
          </p:cNvPr>
          <p:cNvSpPr/>
          <p:nvPr/>
        </p:nvSpPr>
        <p:spPr>
          <a:xfrm>
            <a:off x="229965" y="186431"/>
            <a:ext cx="11732070" cy="6417538"/>
          </a:xfrm>
          <a:prstGeom prst="roundRect">
            <a:avLst/>
          </a:prstGeom>
          <a:solidFill>
            <a:schemeClr val="bg1">
              <a:lumMod val="85000"/>
            </a:schemeClr>
          </a:solidFill>
          <a:ln>
            <a:solidFill>
              <a:schemeClr val="tx1"/>
            </a:solidFill>
          </a:ln>
          <a:scene3d>
            <a:camera prst="orthographicFront"/>
            <a:lightRig rig="threePt" dir="t"/>
          </a:scene3d>
          <a:sp3d extrusionH="393700" contourW="139700" prstMaterial="dkEdge">
            <a:bevelT w="349250" h="266700" prst="softRound"/>
            <a:contourClr>
              <a:srgbClr val="00FF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If the sun </a:t>
            </a:r>
            <a:r>
              <a:rPr kumimoji="0" lang="en-CA" sz="2800" b="0" i="0" u="none" strike="noStrike" kern="1200" cap="none" spc="0" normalizeH="0" baseline="0" noProof="0" dirty="0">
                <a:ln>
                  <a:noFill/>
                </a:ln>
                <a:solidFill>
                  <a:srgbClr val="FF0000"/>
                </a:solidFill>
                <a:effectLst/>
                <a:uLnTx/>
                <a:uFillTx/>
                <a:latin typeface="Calibri" panose="020F0502020204030204"/>
                <a:ea typeface="+mn-ea"/>
                <a:cs typeface="+mn-cs"/>
              </a:rPr>
              <a:t>diminished the importance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of </a:t>
            </a:r>
            <a:r>
              <a:rPr kumimoji="0" lang="en-CA" sz="2800" b="1" i="0" u="none" strike="noStrike" kern="1200" cap="none" spc="0" normalizeH="0" baseline="0" noProof="0" dirty="0">
                <a:ln>
                  <a:noFill/>
                </a:ln>
                <a:solidFill>
                  <a:srgbClr val="CC00CC"/>
                </a:solidFill>
                <a:effectLst/>
                <a:uLnTx/>
                <a:uFillTx/>
                <a:latin typeface="Calibri" panose="020F0502020204030204"/>
                <a:ea typeface="+mn-ea"/>
                <a:cs typeface="+mn-cs"/>
              </a:rPr>
              <a:t>HURRYING</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back to the place it arose and “LAGGED BEHIND,” when </a:t>
            </a:r>
            <a:r>
              <a:rPr kumimoji="0" lang="en-CA" sz="2800" b="0" i="0" u="none" strike="noStrike" kern="1200" cap="none" spc="0" normalizeH="0" baseline="0" noProof="0" dirty="0">
                <a:ln>
                  <a:noFill/>
                </a:ln>
                <a:solidFill>
                  <a:srgbClr val="0000FF"/>
                </a:solidFill>
                <a:effectLst/>
                <a:uLnTx/>
                <a:uFillTx/>
                <a:latin typeface="Calibri" panose="020F0502020204030204"/>
                <a:ea typeface="+mn-ea"/>
                <a:cs typeface="+mn-cs"/>
              </a:rPr>
              <a:t>Yahuah</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informed </a:t>
            </a:r>
            <a:r>
              <a:rPr kumimoji="0" lang="en-CA" sz="2800" b="0" i="0" u="sng" strike="noStrike" kern="1200" cap="none" spc="0" normalizeH="0" baseline="0" noProof="0" dirty="0">
                <a:ln>
                  <a:noFill/>
                </a:ln>
                <a:solidFill>
                  <a:prstClr val="black"/>
                </a:solidFill>
                <a:effectLst/>
                <a:uLnTx/>
                <a:uFillTx/>
                <a:latin typeface="Calibri" panose="020F0502020204030204"/>
                <a:ea typeface="+mn-ea"/>
                <a:cs typeface="+mn-cs"/>
              </a:rPr>
              <a:t>Mosheh</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that </a:t>
            </a:r>
            <a:b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0" i="0" u="none" strike="noStrike" kern="1200" cap="none" spc="0" normalizeH="0" baseline="0" noProof="0" dirty="0">
                <a:ln>
                  <a:noFill/>
                </a:ln>
                <a:solidFill>
                  <a:srgbClr val="0000FF"/>
                </a:solidFill>
                <a:effectLst/>
                <a:uLnTx/>
                <a:uFillTx/>
                <a:latin typeface="Calibri" panose="020F0502020204030204"/>
                <a:ea typeface="+mn-ea"/>
                <a:cs typeface="+mn-cs"/>
              </a:rPr>
              <a:t>“this is the first month of your year,”</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Mosheh might have been seriously confused, not having seen - </a:t>
            </a:r>
            <a:r>
              <a:rPr kumimoji="0" lang="en-CA" sz="2800" b="0" i="0" u="none" strike="noStrike" kern="1200" cap="none" spc="0" normalizeH="0" baseline="0" noProof="0" dirty="0">
                <a:ln>
                  <a:solidFill>
                    <a:srgbClr val="0000FF"/>
                  </a:solidFill>
                </a:ln>
                <a:solidFill>
                  <a:srgbClr val="FFFF00"/>
                </a:solidFill>
                <a:effectLst/>
                <a:uLnTx/>
                <a:uFillTx/>
                <a:latin typeface="Wide Latin" panose="020A0A07050505020404" pitchFamily="18" charset="0"/>
                <a:ea typeface="+mn-ea"/>
                <a:cs typeface="+mn-cs"/>
              </a:rPr>
              <a:t>THE SHADOW SIGN. </a:t>
            </a:r>
            <a:br>
              <a:rPr kumimoji="0" lang="en-CA" sz="2800" b="0" i="0" u="none" strike="noStrike" kern="1200" cap="none" spc="0" normalizeH="0" baseline="0" noProof="0" dirty="0">
                <a:ln>
                  <a:solidFill>
                    <a:srgbClr val="0000FF"/>
                  </a:solidFill>
                </a:ln>
                <a:solidFill>
                  <a:srgbClr val="FFFF00"/>
                </a:solidFill>
                <a:effectLst/>
                <a:uLnTx/>
                <a:uFillTx/>
                <a:latin typeface="Wide Latin" panose="020A0A07050505020404" pitchFamily="18" charset="0"/>
                <a:ea typeface="+mn-ea"/>
                <a:cs typeface="+mn-cs"/>
              </a:rPr>
            </a:b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CA" sz="2800" b="1" i="0" u="none" strike="noStrike" kern="1200" cap="none" spc="0" normalizeH="0" baseline="0" noProof="0" dirty="0">
                <a:ln>
                  <a:noFill/>
                </a:ln>
                <a:solidFill>
                  <a:srgbClr val="0000FF"/>
                </a:solidFill>
                <a:effectLst/>
                <a:uLnTx/>
                <a:uFillTx/>
                <a:latin typeface="Calibri" panose="020F0502020204030204"/>
                <a:ea typeface="+mn-ea"/>
                <a:cs typeface="+mn-cs"/>
              </a:rPr>
              <a:t>TESHUVA SHADOW</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reveals the </a:t>
            </a:r>
            <a:r>
              <a:rPr kumimoji="0" lang="en-CA" sz="2800" b="1" i="0" u="sng" strike="noStrike" kern="1200" cap="none" spc="0" normalizeH="0" baseline="0" noProof="0" dirty="0">
                <a:ln>
                  <a:noFill/>
                </a:ln>
                <a:solidFill>
                  <a:prstClr val="black"/>
                </a:solidFill>
                <a:effectLst/>
                <a:uLnTx/>
                <a:uFillTx/>
                <a:latin typeface="Calibri" panose="020F0502020204030204"/>
                <a:ea typeface="+mn-ea"/>
                <a:cs typeface="+mn-cs"/>
              </a:rPr>
              <a:t>time schedule</a:t>
            </a:r>
            <a:r>
              <a:rPr kumimoji="0" lang="en-CA" sz="2800" b="1"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of the </a:t>
            </a:r>
            <a:r>
              <a:rPr kumimoji="0" lang="en-CA" sz="2800" b="0" i="0" u="none" strike="noStrike" kern="1200" cap="none" spc="0" normalizeH="0" baseline="0" noProof="0" dirty="0">
                <a:ln>
                  <a:noFill/>
                </a:ln>
                <a:solidFill>
                  <a:srgbClr val="0000FF"/>
                </a:solidFill>
                <a:effectLst/>
                <a:uLnTx/>
                <a:uFillTx/>
                <a:latin typeface="Calibri" panose="020F0502020204030204"/>
                <a:ea typeface="+mn-ea"/>
                <a:cs typeface="+mn-cs"/>
              </a:rPr>
              <a:t>Plan of Salvation.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Without the </a:t>
            </a:r>
            <a:r>
              <a:rPr kumimoji="0" lang="en-CA" sz="2800" b="1" i="0" u="none" strike="noStrike" kern="1200" cap="none" spc="0" normalizeH="0" baseline="0" noProof="0" dirty="0">
                <a:ln>
                  <a:solidFill>
                    <a:sysClr val="windowText" lastClr="000000"/>
                  </a:solidFill>
                </a:ln>
                <a:solidFill>
                  <a:srgbClr val="0000FF"/>
                </a:solidFill>
                <a:effectLst>
                  <a:outerShdw blurRad="50800" dist="50800" dir="5400000" algn="ctr" rotWithShape="0">
                    <a:srgbClr val="00FF00"/>
                  </a:outerShdw>
                </a:effectLst>
                <a:uLnTx/>
                <a:uFillTx/>
                <a:latin typeface="Calibri" panose="020F0502020204030204"/>
                <a:ea typeface="+mn-ea"/>
                <a:cs typeface="+mn-cs"/>
              </a:rPr>
              <a:t>Teshuva Shadow Sign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for an indicator of </a:t>
            </a:r>
            <a:r>
              <a:rPr kumimoji="0" lang="en-CA" sz="2800" b="1" i="0" u="none" strike="noStrike" kern="1200" cap="none" spc="0" normalizeH="0" baseline="0" noProof="0" dirty="0">
                <a:ln>
                  <a:solidFill>
                    <a:srgbClr val="0000FF"/>
                  </a:solidFill>
                </a:ln>
                <a:solidFill>
                  <a:srgbClr val="C7A1E3"/>
                </a:solidFill>
                <a:effectLst/>
                <a:uLnTx/>
                <a:uFillTx/>
                <a:latin typeface="Calibri" panose="020F0502020204030204"/>
                <a:ea typeface="+mn-ea"/>
                <a:cs typeface="+mn-cs"/>
              </a:rPr>
              <a:t>when</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en-CA" sz="2800" b="0" i="0" u="sng" strike="noStrike" kern="1200" cap="none" spc="0" normalizeH="0" baseline="0" noProof="0" dirty="0">
                <a:ln>
                  <a:noFill/>
                </a:ln>
                <a:solidFill>
                  <a:prstClr val="black"/>
                </a:solidFill>
                <a:effectLst/>
                <a:uLnTx/>
                <a:uFillTx/>
                <a:latin typeface="Calibri" panose="020F0502020204030204"/>
                <a:ea typeface="+mn-ea"/>
                <a:cs typeface="+mn-cs"/>
              </a:rPr>
              <a:t>COUNT</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Mosheh might have slain the Passover lamb on Abib </a:t>
            </a:r>
            <a:r>
              <a:rPr kumimoji="0" lang="en-CA" sz="2800" b="1" i="0" u="none" strike="noStrike" kern="1200" cap="none" spc="0" normalizeH="0" baseline="0" noProof="0" dirty="0">
                <a:ln>
                  <a:noFill/>
                </a:ln>
                <a:solidFill>
                  <a:srgbClr val="FF0000"/>
                </a:solidFill>
                <a:effectLst/>
                <a:uLnTx/>
                <a:uFillTx/>
                <a:latin typeface="Calibri" panose="020F0502020204030204"/>
                <a:ea typeface="+mn-ea"/>
                <a:cs typeface="+mn-cs"/>
              </a:rPr>
              <a:t>2, 5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or </a:t>
            </a:r>
            <a:r>
              <a:rPr kumimoji="0" lang="en-CA" sz="2800" b="1" i="0" u="none" strike="noStrike" kern="1200" cap="none" spc="0" normalizeH="0" baseline="0" noProof="0" dirty="0">
                <a:ln>
                  <a:noFill/>
                </a:ln>
                <a:solidFill>
                  <a:srgbClr val="FF0000"/>
                </a:solidFill>
                <a:effectLst/>
                <a:uLnTx/>
                <a:uFillTx/>
                <a:latin typeface="Calibri" panose="020F0502020204030204"/>
                <a:ea typeface="+mn-ea"/>
                <a:cs typeface="+mn-cs"/>
              </a:rPr>
              <a:t>22</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instead,</a:t>
            </a:r>
            <a:b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2800" b="0" i="0" u="sng" strike="noStrike" kern="1200" cap="none" spc="0" normalizeH="0" baseline="0" noProof="0" dirty="0">
                <a:ln>
                  <a:noFill/>
                </a:ln>
                <a:solidFill>
                  <a:prstClr val="black"/>
                </a:solidFill>
                <a:effectLst/>
                <a:uLnTx/>
                <a:uFillTx/>
                <a:latin typeface="Calibri" panose="020F0502020204030204"/>
                <a:ea typeface="+mn-ea"/>
                <a:cs typeface="+mn-cs"/>
              </a:rPr>
              <a:t>and still have ex</a:t>
            </a:r>
            <a:r>
              <a:rPr kumimoji="0" lang="en-CA" sz="2800" b="0" i="0"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CA" sz="2800" b="0" i="0" u="sng" strike="noStrike" kern="1200" cap="none" spc="0" normalizeH="0" baseline="0" noProof="0" dirty="0">
                <a:ln>
                  <a:noFill/>
                </a:ln>
                <a:solidFill>
                  <a:prstClr val="black"/>
                </a:solidFill>
                <a:effectLst/>
                <a:uLnTx/>
                <a:uFillTx/>
                <a:latin typeface="Calibri" panose="020F0502020204030204"/>
                <a:ea typeface="+mn-ea"/>
                <a:cs typeface="+mn-cs"/>
              </a:rPr>
              <a:t>ected to be released from bonda</a:t>
            </a:r>
            <a:r>
              <a:rPr kumimoji="0" lang="en-CA" sz="2800" b="0" i="0" strike="noStrike" kern="1200" cap="none" spc="0" normalizeH="0" baseline="0" noProof="0" dirty="0">
                <a:ln>
                  <a:noFill/>
                </a:ln>
                <a:solidFill>
                  <a:prstClr val="black"/>
                </a:solidFill>
                <a:effectLst/>
                <a:uLnTx/>
                <a:uFillTx/>
                <a:latin typeface="Calibri" panose="020F0502020204030204"/>
                <a:ea typeface="+mn-ea"/>
                <a:cs typeface="+mn-cs"/>
              </a:rPr>
              <a:t>g</a:t>
            </a:r>
            <a:r>
              <a:rPr kumimoji="0" lang="en-CA" sz="2800" b="0" i="0" u="sng" strike="noStrike" kern="1200" cap="none" spc="0" normalizeH="0" baseline="0" noProof="0" dirty="0">
                <a:ln>
                  <a:noFill/>
                </a:ln>
                <a:solidFill>
                  <a:prstClr val="black"/>
                </a:solidFill>
                <a:effectLst/>
                <a:uLnTx/>
                <a:uFillTx/>
                <a:latin typeface="Calibri" panose="020F0502020204030204"/>
                <a:ea typeface="+mn-ea"/>
                <a:cs typeface="+mn-cs"/>
              </a:rPr>
              <a:t>e in Mitsra</a:t>
            </a:r>
            <a:r>
              <a:rPr kumimoji="0" lang="en-CA" sz="2800" b="0" i="0" strike="noStrike" kern="1200" cap="none" spc="0" normalizeH="0" baseline="0" noProof="0" dirty="0">
                <a:ln>
                  <a:noFill/>
                </a:ln>
                <a:solidFill>
                  <a:prstClr val="black"/>
                </a:solidFill>
                <a:effectLst/>
                <a:uLnTx/>
                <a:uFillTx/>
                <a:latin typeface="Calibri" panose="020F0502020204030204"/>
                <a:ea typeface="+mn-ea"/>
                <a:cs typeface="+mn-cs"/>
              </a:rPr>
              <a:t>y</a:t>
            </a:r>
            <a:r>
              <a:rPr kumimoji="0" lang="en-CA" sz="2800" b="0" i="0" u="sng" strike="noStrike" kern="1200" cap="none" spc="0" normalizeH="0" baseline="0" noProof="0" dirty="0">
                <a:ln>
                  <a:noFill/>
                </a:ln>
                <a:solidFill>
                  <a:prstClr val="black"/>
                </a:solidFill>
                <a:effectLst/>
                <a:uLnTx/>
                <a:uFillTx/>
                <a:latin typeface="Calibri" panose="020F0502020204030204"/>
                <a:ea typeface="+mn-ea"/>
                <a:cs typeface="+mn-cs"/>
              </a:rPr>
              <a:t>im</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Would the blood applied to the Hebrew door frames of Goshen, on any other </a:t>
            </a:r>
            <a:r>
              <a:rPr lang="en-CA" sz="2800" dirty="0">
                <a:solidFill>
                  <a:prstClr val="black"/>
                </a:solidFill>
                <a:latin typeface="Calibri" panose="020F0502020204030204"/>
              </a:rPr>
              <a:t>N</a:t>
            </a:r>
            <a:r>
              <a:rPr kumimoji="0" lang="en-CA" sz="2800" b="0" i="0" u="none" strike="noStrike" kern="1200" cap="none" spc="0" normalizeH="0" baseline="0" noProof="0" dirty="0" err="1">
                <a:ln>
                  <a:noFill/>
                </a:ln>
                <a:solidFill>
                  <a:prstClr val="black"/>
                </a:solidFill>
                <a:effectLst/>
                <a:uLnTx/>
                <a:uFillTx/>
                <a:latin typeface="Calibri" panose="020F0502020204030204"/>
                <a:ea typeface="+mn-ea"/>
                <a:cs typeface="+mn-cs"/>
              </a:rPr>
              <a:t>ight</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Season than Abib 14 have the authority to save their lives? </a:t>
            </a:r>
            <a:endParaRPr kumimoji="0" lang="en-CA"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sng" strike="noStrike" kern="1200" cap="none" spc="0" normalizeH="0" baseline="0" noProof="0" dirty="0">
                <a:ln>
                  <a:noFill/>
                </a:ln>
                <a:solidFill>
                  <a:prstClr val="black"/>
                </a:solidFill>
                <a:effectLst/>
                <a:uLnTx/>
                <a:uFillTx/>
                <a:latin typeface="Calibri" panose="020F0502020204030204"/>
                <a:ea typeface="+mn-ea"/>
                <a:cs typeface="+mn-cs"/>
              </a:rPr>
              <a:t>What if</a:t>
            </a: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 Mosheh had “missed the elusive sliver moon” and erroneously commanded the Passover Lamb’s blood to be placed upon the door </a:t>
            </a:r>
            <a:b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on Abib </a:t>
            </a:r>
            <a:r>
              <a:rPr kumimoji="0" lang="en-CA" sz="2800" b="1" i="0" u="sng" strike="noStrike" kern="1200" cap="none" spc="0" normalizeH="0" baseline="0" noProof="0" dirty="0">
                <a:ln>
                  <a:noFill/>
                </a:ln>
                <a:solidFill>
                  <a:srgbClr val="FF5050"/>
                </a:solidFill>
                <a:effectLst/>
                <a:uLnTx/>
                <a:uFillTx/>
                <a:latin typeface="Calibri" panose="020F0502020204030204"/>
                <a:ea typeface="+mn-ea"/>
                <a:cs typeface="+mn-cs"/>
              </a:rPr>
              <a:t>15</a:t>
            </a: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 Night S</a:t>
            </a:r>
            <a:r>
              <a:rPr lang="en-CA" sz="2800" b="1" dirty="0" err="1">
                <a:solidFill>
                  <a:prstClr val="black"/>
                </a:solidFill>
                <a:latin typeface="Calibri" panose="020F0502020204030204"/>
              </a:rPr>
              <a:t>eason</a:t>
            </a:r>
            <a:r>
              <a:rPr lang="en-CA" sz="2800" b="1" dirty="0">
                <a:solidFill>
                  <a:prstClr val="black"/>
                </a:solidFill>
                <a:latin typeface="Calibri" panose="020F0502020204030204"/>
              </a:rPr>
              <a:t> in</a:t>
            </a: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stead? </a:t>
            </a:r>
            <a:b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1" i="0" u="none" strike="noStrike" kern="1200" cap="none" spc="0" normalizeH="0" baseline="0" noProof="0" dirty="0">
                <a:ln>
                  <a:noFill/>
                </a:ln>
                <a:solidFill>
                  <a:prstClr val="black"/>
                </a:solidFill>
                <a:effectLst/>
                <a:uLnTx/>
                <a:uFillTx/>
                <a:latin typeface="Arial Black" panose="020B0A04020102020204" pitchFamily="34" charset="0"/>
              </a:rPr>
              <a:t>How many lives would have been saved then?</a:t>
            </a:r>
          </a:p>
        </p:txBody>
      </p:sp>
      <p:sp>
        <p:nvSpPr>
          <p:cNvPr id="2" name="Speech Bubble: Rectangle with Corners Rounded 1">
            <a:extLst>
              <a:ext uri="{FF2B5EF4-FFF2-40B4-BE49-F238E27FC236}">
                <a16:creationId xmlns:a16="http://schemas.microsoft.com/office/drawing/2014/main" id="{A3D4A667-3204-49FD-BD9A-C60C005A016E}"/>
              </a:ext>
            </a:extLst>
          </p:cNvPr>
          <p:cNvSpPr/>
          <p:nvPr/>
        </p:nvSpPr>
        <p:spPr>
          <a:xfrm>
            <a:off x="11062246" y="2659108"/>
            <a:ext cx="1048327" cy="490728"/>
          </a:xfrm>
          <a:prstGeom prst="wedgeRoundRectCallout">
            <a:avLst>
              <a:gd name="adj1" fmla="val -65645"/>
              <a:gd name="adj2" fmla="val -24682"/>
              <a:gd name="adj3" fmla="val 16667"/>
            </a:avLst>
          </a:prstGeom>
          <a:solidFill>
            <a:schemeClr val="accent6">
              <a:lumMod val="40000"/>
              <a:lumOff val="60000"/>
            </a:schemeClr>
          </a:solidFill>
          <a:ln w="38100">
            <a:solidFill>
              <a:schemeClr val="accent2">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Ps 90:12</a:t>
            </a:r>
          </a:p>
        </p:txBody>
      </p:sp>
    </p:spTree>
    <p:extLst>
      <p:ext uri="{BB962C8B-B14F-4D97-AF65-F5344CB8AC3E}">
        <p14:creationId xmlns:p14="http://schemas.microsoft.com/office/powerpoint/2010/main" val="2510269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27000"/>
              </a:srgbClr>
            </a:gs>
            <a:gs pos="87000">
              <a:srgbClr val="7030A0">
                <a:alpha val="43000"/>
              </a:srgbClr>
            </a:gs>
            <a:gs pos="66000">
              <a:schemeClr val="accent2">
                <a:lumMod val="40000"/>
                <a:lumOff val="60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891E3B6D-1396-4E90-96A0-717A40C552E7}"/>
              </a:ext>
            </a:extLst>
          </p:cNvPr>
          <p:cNvSpPr/>
          <p:nvPr/>
        </p:nvSpPr>
        <p:spPr>
          <a:xfrm>
            <a:off x="447963" y="128016"/>
            <a:ext cx="11296073" cy="6640407"/>
          </a:xfrm>
          <a:prstGeom prst="roundRect">
            <a:avLst/>
          </a:prstGeom>
          <a:solidFill>
            <a:schemeClr val="bg1">
              <a:lumMod val="85000"/>
            </a:schemeClr>
          </a:solidFill>
          <a:ln>
            <a:solidFill>
              <a:schemeClr val="tx1"/>
            </a:solidFill>
          </a:ln>
          <a:scene3d>
            <a:camera prst="orthographicFront"/>
            <a:lightRig rig="threePt" dir="t"/>
          </a:scene3d>
          <a:sp3d extrusionH="393700" contourW="139700" prstMaterial="dkEdge">
            <a:bevelT w="349250" h="266700" prst="softRound"/>
            <a:contourClr>
              <a:srgbClr val="00FF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CA" sz="2800" b="0" i="0" u="sng" strike="noStrike" kern="1200" cap="none" spc="0" normalizeH="0" baseline="0" noProof="0" dirty="0">
                <a:ln>
                  <a:noFill/>
                </a:ln>
                <a:solidFill>
                  <a:prstClr val="black"/>
                </a:solidFill>
                <a:effectLst/>
                <a:uLnTx/>
                <a:uFillTx/>
                <a:latin typeface="Calibri" panose="020F0502020204030204"/>
                <a:ea typeface="+mn-ea"/>
                <a:cs typeface="+mn-cs"/>
              </a:rPr>
              <a:t>What if</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Abraham had no time frame knowledge of when Sarah </a:t>
            </a:r>
            <a:b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was </a:t>
            </a:r>
            <a:r>
              <a:rPr kumimoji="0" lang="en-CA" sz="2800" b="0" i="0" u="sng" strike="noStrike" kern="1200" cap="none" spc="0" normalizeH="0" baseline="0" noProof="0" dirty="0">
                <a:ln>
                  <a:noFill/>
                </a:ln>
                <a:solidFill>
                  <a:prstClr val="black"/>
                </a:solidFill>
                <a:effectLst/>
                <a:uLnTx/>
                <a:uFillTx/>
                <a:latin typeface="Calibri" panose="020F0502020204030204"/>
                <a:ea typeface="+mn-ea"/>
                <a:cs typeface="+mn-cs"/>
              </a:rPr>
              <a:t>to conceive</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Isaac, starting the Hebrew nation?  </a:t>
            </a:r>
            <a:b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0" i="0" u="none" strike="noStrike" kern="1200" cap="none" spc="0" normalizeH="0" baseline="0" noProof="0" dirty="0">
                <a:ln>
                  <a:noFill/>
                </a:ln>
                <a:solidFill>
                  <a:srgbClr val="0000FF"/>
                </a:solidFill>
                <a:effectLst/>
                <a:uLnTx/>
                <a:uFillTx/>
                <a:latin typeface="Calibri" panose="020F0502020204030204"/>
                <a:ea typeface="+mn-ea"/>
                <a:cs typeface="+mn-cs"/>
              </a:rPr>
              <a:t>Yahuah</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had </a:t>
            </a:r>
            <a:r>
              <a:rPr kumimoji="0" lang="en-CA" sz="2800" b="0" i="0" u="none" strike="noStrike" kern="1200" cap="none" spc="0" normalizeH="0" baseline="0" noProof="0" dirty="0">
                <a:ln>
                  <a:noFill/>
                </a:ln>
                <a:solidFill>
                  <a:srgbClr val="FF0000"/>
                </a:solidFill>
                <a:effectLst/>
                <a:uLnTx/>
                <a:uFillTx/>
                <a:latin typeface="Calibri" panose="020F0502020204030204"/>
                <a:ea typeface="+mn-ea"/>
                <a:cs typeface="+mn-cs"/>
              </a:rPr>
              <a:t>PROMISED</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it was to be on a </a:t>
            </a:r>
            <a:r>
              <a:rPr kumimoji="0" lang="en-CA" sz="2800" b="1" i="0" u="sng" strike="noStrike" kern="1200" cap="none" spc="0" normalizeH="0" baseline="0" noProof="0" dirty="0">
                <a:ln>
                  <a:noFill/>
                </a:ln>
                <a:solidFill>
                  <a:srgbClr val="0000FF"/>
                </a:solidFill>
                <a:effectLst/>
                <a:uLnTx/>
                <a:uFillTx/>
                <a:latin typeface="Calibri" panose="020F0502020204030204"/>
                <a:ea typeface="+mn-ea"/>
                <a:cs typeface="+mn-cs"/>
              </a:rPr>
              <a:t>TIME APPOINTED</a:t>
            </a:r>
            <a:r>
              <a:rPr kumimoji="0" lang="en-CA" sz="2800" b="1" i="0" u="none" strike="noStrike" kern="1200" cap="none" spc="0" normalizeH="0" baseline="0" noProof="0" dirty="0">
                <a:ln>
                  <a:noFill/>
                </a:ln>
                <a:solidFill>
                  <a:srgbClr val="0000FF"/>
                </a:solidFill>
                <a:effectLst/>
                <a:uLnTx/>
                <a:uFillTx/>
                <a:latin typeface="Calibri" panose="020F0502020204030204"/>
                <a:ea typeface="+mn-ea"/>
                <a:cs typeface="+mn-cs"/>
              </a:rPr>
              <a:t>! </a:t>
            </a:r>
            <a:br>
              <a:rPr kumimoji="0" lang="en-CA" sz="2800" b="1" i="0" u="none" strike="noStrike" kern="1200" cap="none" spc="0" normalizeH="0" baseline="0" noProof="0" dirty="0">
                <a:ln>
                  <a:noFill/>
                </a:ln>
                <a:solidFill>
                  <a:srgbClr val="0000FF"/>
                </a:solidFill>
                <a:effectLst/>
                <a:uLnTx/>
                <a:uFillTx/>
                <a:latin typeface="Calibri" panose="020F0502020204030204"/>
                <a:ea typeface="+mn-ea"/>
                <a:cs typeface="+mn-cs"/>
              </a:rPr>
            </a:br>
            <a:r>
              <a:rPr kumimoji="0" lang="en-CA" sz="2800" b="1" i="0" u="none" strike="noStrike" kern="1200" cap="none" spc="0" normalizeH="0" baseline="0" noProof="0" dirty="0">
                <a:ln>
                  <a:solidFill>
                    <a:schemeClr val="tx1"/>
                  </a:solidFill>
                </a:ln>
                <a:solidFill>
                  <a:srgbClr val="00FF00"/>
                </a:solidFill>
                <a:effectLst/>
                <a:uLnTx/>
                <a:uFillTx/>
                <a:latin typeface="Calibri" panose="020F0502020204030204"/>
                <a:ea typeface="+mn-ea"/>
                <a:cs typeface="+mn-cs"/>
              </a:rPr>
              <a:t>Abraham and Sarah had a part of this function also! </a:t>
            </a:r>
            <a:br>
              <a:rPr kumimoji="0" lang="en-CA" sz="2800" b="1" i="0" u="none" strike="noStrike" kern="1200" cap="none" spc="0" normalizeH="0" baseline="0" noProof="0" dirty="0">
                <a:ln>
                  <a:noFill/>
                </a:ln>
                <a:solidFill>
                  <a:srgbClr val="0000FF"/>
                </a:solidFill>
                <a:effectLst/>
                <a:uLnTx/>
                <a:uFillTx/>
                <a:latin typeface="Calibri" panose="020F0502020204030204"/>
                <a:ea typeface="+mn-ea"/>
                <a:cs typeface="+mn-cs"/>
              </a:rPr>
            </a:br>
            <a:r>
              <a:rPr kumimoji="0" lang="en-CA" sz="2800" b="1" i="0" u="none" strike="noStrike" kern="1200" cap="none" spc="0" normalizeH="0" baseline="0" noProof="0" dirty="0">
                <a:ln>
                  <a:solidFill>
                    <a:srgbClr val="FF00FF"/>
                  </a:solidFill>
                </a:ln>
                <a:solidFill>
                  <a:srgbClr val="0000FF"/>
                </a:solidFill>
                <a:effectLst>
                  <a:glow rad="127000">
                    <a:srgbClr val="FFFF00"/>
                  </a:glow>
                </a:effectLst>
                <a:uLnTx/>
                <a:uFillTx/>
                <a:latin typeface="Snap ITC" panose="04040A07060A02020202" pitchFamily="82" charset="0"/>
                <a:ea typeface="+mn-ea"/>
                <a:cs typeface="+mn-cs"/>
              </a:rPr>
              <a:t>Timing! </a:t>
            </a:r>
            <a:br>
              <a:rPr kumimoji="0" lang="en-CA" sz="2800" b="1" i="0" u="none" strike="noStrike" kern="1200" cap="none" spc="0" normalizeH="0" baseline="0" noProof="0" dirty="0">
                <a:ln>
                  <a:solidFill>
                    <a:srgbClr val="FF00FF"/>
                  </a:solidFill>
                </a:ln>
                <a:solidFill>
                  <a:srgbClr val="0000FF"/>
                </a:solidFill>
                <a:effectLst>
                  <a:glow rad="127000">
                    <a:srgbClr val="FFFF00"/>
                  </a:glow>
                </a:effectLst>
                <a:uLnTx/>
                <a:uFillTx/>
                <a:latin typeface="Snap ITC" panose="04040A07060A02020202" pitchFamily="82" charset="0"/>
                <a:ea typeface="+mn-ea"/>
                <a:cs typeface="+mn-cs"/>
              </a:rPr>
            </a:br>
            <a:r>
              <a:rPr kumimoji="0" lang="en-CA" sz="2800" b="1" i="0" u="none" strike="noStrike" kern="1200" cap="none" spc="0" normalizeH="0" baseline="0" noProof="0" dirty="0">
                <a:ln>
                  <a:solidFill>
                    <a:srgbClr val="FF00FF"/>
                  </a:solidFill>
                </a:ln>
                <a:solidFill>
                  <a:prstClr val="black"/>
                </a:solidFill>
                <a:effectLst>
                  <a:glow rad="127000">
                    <a:srgbClr val="FFFF00"/>
                  </a:glow>
                </a:effectLst>
                <a:uLnTx/>
                <a:uFillTx/>
                <a:latin typeface="Snap ITC" panose="04040A07060A02020202" pitchFamily="82" charset="0"/>
                <a:ea typeface="+mn-ea"/>
                <a:cs typeface="+mn-cs"/>
              </a:rPr>
              <a:t>What if their </a:t>
            </a:r>
            <a:r>
              <a:rPr kumimoji="0" lang="en-CA" sz="2800" b="1" i="0" u="none" strike="noStrike" kern="1200" cap="none" spc="0" normalizeH="0" baseline="0" noProof="0" dirty="0">
                <a:ln w="19050">
                  <a:solidFill>
                    <a:srgbClr val="0000FF"/>
                  </a:solidFill>
                </a:ln>
                <a:solidFill>
                  <a:srgbClr val="FF0000"/>
                </a:solidFill>
                <a:effectLst>
                  <a:glow rad="127000">
                    <a:srgbClr val="FFFF00"/>
                  </a:glow>
                </a:effectLst>
                <a:uLnTx/>
                <a:uFillTx/>
                <a:latin typeface="Snap ITC" panose="04040A07060A02020202" pitchFamily="82" charset="0"/>
                <a:ea typeface="+mn-ea"/>
                <a:cs typeface="+mn-cs"/>
              </a:rPr>
              <a:t>timing count </a:t>
            </a:r>
            <a:r>
              <a:rPr kumimoji="0" lang="en-CA" sz="2800" b="1" i="0" u="none" strike="noStrike" kern="1200" cap="none" spc="0" normalizeH="0" baseline="0" noProof="0" dirty="0">
                <a:ln>
                  <a:solidFill>
                    <a:srgbClr val="FF00FF"/>
                  </a:solidFill>
                </a:ln>
                <a:solidFill>
                  <a:prstClr val="black"/>
                </a:solidFill>
                <a:effectLst>
                  <a:glow rad="127000">
                    <a:srgbClr val="FFFF00"/>
                  </a:glow>
                </a:effectLst>
                <a:uLnTx/>
                <a:uFillTx/>
                <a:latin typeface="Snap ITC" panose="04040A07060A02020202" pitchFamily="82" charset="0"/>
                <a:ea typeface="+mn-ea"/>
                <a:cs typeface="+mn-cs"/>
              </a:rPr>
              <a:t>had no </a:t>
            </a:r>
            <a:br>
              <a:rPr kumimoji="0" lang="en-CA" sz="2800" b="1" i="0" u="none" strike="noStrike" kern="1200" cap="none" spc="0" normalizeH="0" baseline="0" noProof="0" dirty="0">
                <a:ln>
                  <a:solidFill>
                    <a:srgbClr val="FF00FF"/>
                  </a:solidFill>
                </a:ln>
                <a:solidFill>
                  <a:prstClr val="black"/>
                </a:solidFill>
                <a:effectLst>
                  <a:glow rad="127000">
                    <a:srgbClr val="FFFF00"/>
                  </a:glow>
                </a:effectLst>
                <a:uLnTx/>
                <a:uFillTx/>
                <a:latin typeface="Snap ITC" panose="04040A07060A02020202" pitchFamily="82" charset="0"/>
                <a:ea typeface="+mn-ea"/>
                <a:cs typeface="+mn-cs"/>
              </a:rPr>
            </a:br>
            <a:r>
              <a:rPr kumimoji="0" lang="en-CA" sz="2800" b="1" i="0" u="none" strike="noStrike" kern="1200" cap="none" spc="0" normalizeH="0" baseline="0" noProof="0" dirty="0">
                <a:ln>
                  <a:solidFill>
                    <a:srgbClr val="FF00FF"/>
                  </a:solidFill>
                </a:ln>
                <a:solidFill>
                  <a:prstClr val="black"/>
                </a:solidFill>
                <a:effectLst>
                  <a:glow rad="127000">
                    <a:srgbClr val="FFFF00"/>
                  </a:glow>
                </a:effectLst>
                <a:uLnTx/>
                <a:uFillTx/>
                <a:latin typeface="Snap ITC" panose="04040A07060A02020202" pitchFamily="82" charset="0"/>
                <a:ea typeface="+mn-ea"/>
                <a:cs typeface="+mn-cs"/>
              </a:rPr>
              <a:t>positive starting point and the </a:t>
            </a:r>
            <a:r>
              <a:rPr kumimoji="0" lang="en-CA" sz="2800" b="1" i="0" u="none" strike="noStrike" kern="1200" cap="none" spc="0" normalizeH="0" baseline="0" noProof="0" dirty="0">
                <a:ln>
                  <a:solidFill>
                    <a:schemeClr val="tx1"/>
                  </a:solidFill>
                </a:ln>
                <a:solidFill>
                  <a:srgbClr val="FF0000"/>
                </a:solidFill>
                <a:effectLst>
                  <a:glow rad="127000">
                    <a:srgbClr val="FFFF00"/>
                  </a:glow>
                </a:effectLst>
                <a:uLnTx/>
                <a:uFillTx/>
                <a:latin typeface="Snap ITC" panose="04040A07060A02020202" pitchFamily="82" charset="0"/>
                <a:ea typeface="+mn-ea"/>
                <a:cs typeface="+mn-cs"/>
              </a:rPr>
              <a:t>sliver moon </a:t>
            </a:r>
            <a:r>
              <a:rPr kumimoji="0" lang="en-CA" sz="2800" b="1" i="0" u="none" strike="noStrike" kern="1200" cap="none" spc="0" normalizeH="0" baseline="0" noProof="0" dirty="0">
                <a:ln>
                  <a:solidFill>
                    <a:srgbClr val="FF00FF"/>
                  </a:solidFill>
                </a:ln>
                <a:solidFill>
                  <a:prstClr val="black"/>
                </a:solidFill>
                <a:effectLst>
                  <a:glow rad="127000">
                    <a:srgbClr val="FFFF00"/>
                  </a:glow>
                </a:effectLst>
                <a:uLnTx/>
                <a:uFillTx/>
                <a:latin typeface="Snap ITC" panose="04040A07060A02020202" pitchFamily="82" charset="0"/>
                <a:ea typeface="+mn-ea"/>
                <a:cs typeface="+mn-cs"/>
              </a:rPr>
              <a:t>had put them 2 weeks outside of </a:t>
            </a:r>
            <a:br>
              <a:rPr kumimoji="0" lang="en-CA" sz="2800" b="1" i="0" u="none" strike="noStrike" kern="1200" cap="none" spc="0" normalizeH="0" baseline="0" noProof="0" dirty="0">
                <a:ln>
                  <a:solidFill>
                    <a:srgbClr val="FF00FF"/>
                  </a:solidFill>
                </a:ln>
                <a:solidFill>
                  <a:prstClr val="black"/>
                </a:solidFill>
                <a:effectLst>
                  <a:glow rad="127000">
                    <a:srgbClr val="FFFF00"/>
                  </a:glow>
                </a:effectLst>
                <a:uLnTx/>
                <a:uFillTx/>
                <a:latin typeface="Snap ITC" panose="04040A07060A02020202" pitchFamily="82" charset="0"/>
                <a:ea typeface="+mn-ea"/>
                <a:cs typeface="+mn-cs"/>
              </a:rPr>
            </a:br>
            <a:r>
              <a:rPr kumimoji="0" lang="en-CA" sz="2800" b="1" i="0" u="none" strike="noStrike" kern="1200" cap="none" spc="0" normalizeH="0" baseline="0" noProof="0" dirty="0">
                <a:ln>
                  <a:solidFill>
                    <a:srgbClr val="FF00FF"/>
                  </a:solidFill>
                </a:ln>
                <a:solidFill>
                  <a:srgbClr val="0000FF"/>
                </a:solidFill>
                <a:effectLst>
                  <a:glow rad="127000">
                    <a:srgbClr val="FFFF00"/>
                  </a:glow>
                </a:effectLst>
                <a:uLnTx/>
                <a:uFillTx/>
                <a:latin typeface="Snap ITC" panose="04040A07060A02020202" pitchFamily="82" charset="0"/>
                <a:ea typeface="+mn-ea"/>
                <a:cs typeface="+mn-cs"/>
              </a:rPr>
              <a:t>Yahuah’s Qodesh Schedule of Righteousness?? </a:t>
            </a:r>
            <a:br>
              <a:rPr kumimoji="0" lang="en-CA" sz="2800" b="1" i="0" u="none" strike="noStrike" kern="1200" cap="none" spc="0" normalizeH="0" baseline="0" noProof="0" dirty="0">
                <a:ln>
                  <a:noFill/>
                </a:ln>
                <a:solidFill>
                  <a:srgbClr val="0000FF"/>
                </a:solidFill>
                <a:effectLst/>
                <a:uLnTx/>
                <a:uFillTx/>
                <a:latin typeface="Calibri" panose="020F0502020204030204"/>
                <a:ea typeface="+mn-ea"/>
                <a:cs typeface="+mn-cs"/>
              </a:rPr>
            </a:b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If they had </a:t>
            </a:r>
            <a:r>
              <a:rPr kumimoji="0" lang="en-CA" sz="2800" b="1" i="0" u="sng" strike="noStrike" kern="1200" cap="none" spc="0" normalizeH="0" baseline="0" noProof="0" dirty="0">
                <a:ln>
                  <a:noFill/>
                </a:ln>
                <a:solidFill>
                  <a:prstClr val="black"/>
                </a:solidFill>
                <a:effectLst/>
                <a:uLnTx/>
                <a:uFillTx/>
                <a:latin typeface="Calibri" panose="020F0502020204030204"/>
                <a:ea typeface="+mn-ea"/>
                <a:cs typeface="+mn-cs"/>
              </a:rPr>
              <a:t>attem</a:t>
            </a: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CA" sz="2800" b="1" i="0" u="sng" strike="noStrike" kern="1200" cap="none" spc="0" normalizeH="0" baseline="0" noProof="0" dirty="0">
                <a:ln>
                  <a:noFill/>
                </a:ln>
                <a:solidFill>
                  <a:prstClr val="black"/>
                </a:solidFill>
                <a:effectLst/>
                <a:uLnTx/>
                <a:uFillTx/>
                <a:latin typeface="Calibri" panose="020F0502020204030204"/>
                <a:ea typeface="+mn-ea"/>
                <a:cs typeface="+mn-cs"/>
              </a:rPr>
              <a:t>ted their</a:t>
            </a: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 p</a:t>
            </a:r>
            <a:r>
              <a:rPr kumimoji="0" lang="en-CA" sz="2800" b="1" i="0" u="sng" strike="noStrike" kern="1200" cap="none" spc="0" normalizeH="0" baseline="0" noProof="0" dirty="0">
                <a:ln>
                  <a:noFill/>
                </a:ln>
                <a:solidFill>
                  <a:prstClr val="black"/>
                </a:solidFill>
                <a:effectLst/>
                <a:uLnTx/>
                <a:uFillTx/>
                <a:latin typeface="Calibri" panose="020F0502020204030204"/>
                <a:ea typeface="+mn-ea"/>
                <a:cs typeface="+mn-cs"/>
              </a:rPr>
              <a:t>art</a:t>
            </a: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 on an </a:t>
            </a:r>
            <a:r>
              <a:rPr kumimoji="0" lang="en-CA" sz="2800" b="1" i="0" u="none" strike="noStrike" kern="1200" cap="none" spc="0" normalizeH="0" baseline="0" noProof="0" dirty="0">
                <a:ln>
                  <a:noFill/>
                </a:ln>
                <a:solidFill>
                  <a:srgbClr val="FF0000"/>
                </a:solidFill>
                <a:effectLst/>
                <a:uLnTx/>
                <a:uFillTx/>
                <a:latin typeface="Calibri" panose="020F0502020204030204"/>
                <a:ea typeface="+mn-ea"/>
                <a:cs typeface="+mn-cs"/>
              </a:rPr>
              <a:t>incorrect cycle, </a:t>
            </a: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and the conceiving part did not occur, would they then have </a:t>
            </a:r>
            <a:br>
              <a:rPr kumimoji="0" lang="en-CA" sz="2800" b="1" i="0" u="none" strike="noStrike" kern="1200" cap="none" spc="0" normalizeH="0" baseline="0" noProof="0" dirty="0">
                <a:ln>
                  <a:noFill/>
                </a:ln>
                <a:solidFill>
                  <a:srgbClr val="0000FF"/>
                </a:solidFill>
                <a:effectLst/>
                <a:uLnTx/>
                <a:uFillTx/>
                <a:latin typeface="Calibri" panose="020F0502020204030204"/>
                <a:ea typeface="+mn-ea"/>
                <a:cs typeface="+mn-cs"/>
              </a:rPr>
            </a:br>
            <a:r>
              <a:rPr kumimoji="0" lang="en-CA" sz="2800" b="1" i="0" u="none" strike="noStrike" kern="1200" cap="none" spc="0" normalizeH="0" baseline="0" noProof="0" dirty="0">
                <a:ln>
                  <a:noFill/>
                </a:ln>
                <a:solidFill>
                  <a:srgbClr val="FF0000"/>
                </a:solidFill>
                <a:effectLst/>
                <a:uLnTx/>
                <a:uFillTx/>
                <a:latin typeface="Calibri" panose="020F0502020204030204"/>
                <a:ea typeface="+mn-ea"/>
                <a:cs typeface="+mn-cs"/>
              </a:rPr>
              <a:t>questioned</a:t>
            </a:r>
            <a:r>
              <a:rPr kumimoji="0" lang="en-CA" sz="2800" b="1" i="0" u="none" strike="noStrike" kern="1200" cap="none" spc="0" normalizeH="0" baseline="0" noProof="0" dirty="0">
                <a:ln>
                  <a:noFill/>
                </a:ln>
                <a:solidFill>
                  <a:srgbClr val="0000FF"/>
                </a:solidFill>
                <a:effectLst/>
                <a:uLnTx/>
                <a:uFillTx/>
                <a:latin typeface="Calibri" panose="020F0502020204030204"/>
                <a:ea typeface="+mn-ea"/>
                <a:cs typeface="+mn-cs"/>
              </a:rPr>
              <a:t> Yahuah’s promise?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Would they have been left in a state of confusion?</a:t>
            </a:r>
            <a:b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The sun </a:t>
            </a:r>
            <a:r>
              <a:rPr kumimoji="0" lang="en-CA" sz="2800" b="1" i="0" strike="noStrike" kern="1200" cap="none" spc="0" normalizeH="0" baseline="0" noProof="0" dirty="0">
                <a:ln w="19050">
                  <a:solidFill>
                    <a:prstClr val="black"/>
                  </a:solidFill>
                </a:ln>
                <a:solidFill>
                  <a:srgbClr val="CC00CC"/>
                </a:solidFill>
                <a:effectLst>
                  <a:glow rad="127000">
                    <a:srgbClr val="FFFF00"/>
                  </a:glow>
                </a:effectLst>
                <a:uLnTx/>
                <a:uFillTx/>
                <a:latin typeface="Wide Latin" panose="020A0A07050505020404" pitchFamily="18" charset="0"/>
                <a:ea typeface="+mn-ea"/>
                <a:cs typeface="+mn-cs"/>
              </a:rPr>
              <a:t>HURRIES</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back to the place it arose!  </a:t>
            </a:r>
            <a:r>
              <a:rPr kumimoji="0" lang="en-CA" sz="6000" b="1" i="0" u="none" strike="noStrike" kern="1200" cap="none" spc="0" normalizeH="0" baseline="0" noProof="0" dirty="0">
                <a:ln>
                  <a:solidFill>
                    <a:prstClr val="black"/>
                  </a:solidFill>
                </a:ln>
                <a:solidFill>
                  <a:srgbClr val="00FF99"/>
                </a:solidFill>
                <a:effectLst/>
                <a:uLnTx/>
                <a:uFillTx/>
                <a:latin typeface="Calibri" panose="020F0502020204030204"/>
                <a:ea typeface="+mn-ea"/>
                <a:cs typeface="+mn-cs"/>
                <a:sym typeface="Wingdings" panose="05000000000000000000" pitchFamily="2" charset="2"/>
              </a:rPr>
              <a:t></a:t>
            </a:r>
            <a:endParaRPr kumimoji="0" lang="en-CA" sz="6000" b="1" i="0" u="none" strike="noStrike" kern="1200" cap="none" spc="0" normalizeH="0" baseline="0" noProof="0" dirty="0">
              <a:ln>
                <a:solidFill>
                  <a:prstClr val="black"/>
                </a:solidFill>
              </a:ln>
              <a:solidFill>
                <a:srgbClr val="00FF9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962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48800" y="652007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5EFD8A4E-03ED-4F66-8FE4-066E24C2964E}"/>
              </a:ext>
            </a:extLst>
          </p:cNvPr>
          <p:cNvSpPr/>
          <p:nvPr/>
        </p:nvSpPr>
        <p:spPr>
          <a:xfrm>
            <a:off x="134223" y="109057"/>
            <a:ext cx="11828477" cy="6639885"/>
          </a:xfrm>
          <a:prstGeom prst="roundRect">
            <a:avLst/>
          </a:prstGeom>
          <a:gradFill>
            <a:gsLst>
              <a:gs pos="0">
                <a:srgbClr val="00FF99">
                  <a:alpha val="32000"/>
                </a:srgbClr>
              </a:gs>
              <a:gs pos="39000">
                <a:srgbClr val="0000FF">
                  <a:alpha val="39000"/>
                </a:srgbClr>
              </a:gs>
              <a:gs pos="68000">
                <a:srgbClr val="FFFF00">
                  <a:alpha val="41000"/>
                </a:srgbClr>
              </a:gs>
              <a:gs pos="100000">
                <a:srgbClr val="9966FF">
                  <a:alpha val="64000"/>
                </a:srgbClr>
              </a:gs>
            </a:gsLst>
            <a:lin ang="5400000" scaled="1"/>
          </a:gradFill>
          <a:ln>
            <a:noFill/>
          </a:ln>
          <a:scene3d>
            <a:camera prst="orthographicFront"/>
            <a:lightRig rig="sunset" dir="t"/>
          </a:scene3d>
          <a:sp3d>
            <a:bevelT w="241300" h="114300" prst="convex"/>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0" normalizeH="0" baseline="0" noProof="0" dirty="0">
                <a:ln>
                  <a:solidFill>
                    <a:srgbClr val="0000FF"/>
                  </a:solidFill>
                </a:ln>
                <a:solidFill>
                  <a:prstClr val="black"/>
                </a:solidFill>
                <a:effectLst>
                  <a:outerShdw blurRad="50800" dist="50800" dir="5400000" algn="ctr" rotWithShape="0">
                    <a:srgbClr val="FFFF00"/>
                  </a:outerShdw>
                </a:effectLst>
                <a:uLnTx/>
                <a:uFillTx/>
                <a:latin typeface="Calibri" panose="020F0502020204030204"/>
                <a:ea typeface="+mn-ea"/>
                <a:cs typeface="+mn-cs"/>
              </a:rPr>
              <a:t>Let it be understood:</a:t>
            </a:r>
            <a:br>
              <a:rPr kumimoji="0" lang="en-CA" sz="3200" b="0" i="0" u="none" strike="noStrike" kern="1200" cap="none" spc="0" normalizeH="0" baseline="0" noProof="0" dirty="0">
                <a:ln>
                  <a:solidFill>
                    <a:srgbClr val="0000FF"/>
                  </a:solidFill>
                </a:ln>
                <a:solidFill>
                  <a:prstClr val="black"/>
                </a:solidFill>
                <a:effectLst>
                  <a:outerShdw blurRad="50800" dist="50800" dir="5400000" algn="ctr" rotWithShape="0">
                    <a:srgbClr val="FFFF00"/>
                  </a:outerShdw>
                </a:effectLst>
                <a:uLnTx/>
                <a:uFillTx/>
                <a:latin typeface="Calibri" panose="020F0502020204030204"/>
                <a:ea typeface="+mn-ea"/>
                <a:cs typeface="+mn-cs"/>
              </a:rPr>
            </a:br>
            <a:r>
              <a:rPr kumimoji="0" lang="en-CA" sz="3200" b="0" i="0" u="none" strike="noStrike" kern="1200" cap="none" spc="0" normalizeH="0" baseline="0" noProof="0" dirty="0">
                <a:ln>
                  <a:solidFill>
                    <a:srgbClr val="0000FF"/>
                  </a:solidFill>
                </a:ln>
                <a:solidFill>
                  <a:srgbClr val="0000FF"/>
                </a:solidFill>
                <a:effectLst>
                  <a:outerShdw blurRad="50800" dist="50800" dir="5400000" algn="ctr" rotWithShape="0">
                    <a:srgbClr val="FFFF00"/>
                  </a:outerShdw>
                </a:effectLst>
                <a:uLnTx/>
                <a:uFillTx/>
                <a:latin typeface="Calibri" panose="020F0502020204030204"/>
                <a:ea typeface="+mn-ea"/>
                <a:cs typeface="+mn-cs"/>
              </a:rPr>
              <a:t>Yahuah</a:t>
            </a:r>
            <a:r>
              <a:rPr kumimoji="0" lang="en-CA" sz="3200" b="0" i="0" u="none" strike="noStrike" kern="1200" cap="none" spc="0" normalizeH="0" baseline="0" noProof="0" dirty="0">
                <a:ln>
                  <a:solidFill>
                    <a:srgbClr val="0000FF"/>
                  </a:solidFill>
                </a:ln>
                <a:solidFill>
                  <a:srgbClr val="FF0000"/>
                </a:solidFill>
                <a:effectLst>
                  <a:outerShdw blurRad="50800" dist="50800" dir="5400000" algn="ctr" rotWithShape="0">
                    <a:srgbClr val="FFFF00"/>
                  </a:outerShdw>
                </a:effectLst>
                <a:uLnTx/>
                <a:uFillTx/>
                <a:latin typeface="Calibri" panose="020F0502020204030204"/>
                <a:ea typeface="+mn-ea"/>
                <a:cs typeface="+mn-cs"/>
              </a:rPr>
              <a:t> was </a:t>
            </a:r>
            <a:r>
              <a:rPr kumimoji="0" lang="en-CA" sz="3200" b="0" i="0" u="sng" strike="noStrike" kern="1200" cap="none" spc="0" normalizeH="0" baseline="0" noProof="0" dirty="0">
                <a:ln>
                  <a:solidFill>
                    <a:srgbClr val="0000FF"/>
                  </a:solidFill>
                </a:ln>
                <a:solidFill>
                  <a:srgbClr val="FF0000"/>
                </a:solidFill>
                <a:effectLst>
                  <a:outerShdw blurRad="50800" dist="50800" dir="5400000" algn="ctr" rotWithShape="0">
                    <a:srgbClr val="FFFF00"/>
                  </a:outerShdw>
                </a:effectLst>
                <a:uLnTx/>
                <a:uFillTx/>
                <a:latin typeface="Calibri" panose="020F0502020204030204"/>
                <a:ea typeface="+mn-ea"/>
                <a:cs typeface="+mn-cs"/>
              </a:rPr>
              <a:t>establishin</a:t>
            </a:r>
            <a:r>
              <a:rPr kumimoji="0" lang="en-CA" sz="3200" b="0" i="0" u="none" strike="noStrike" kern="1200" cap="none" spc="0" normalizeH="0" baseline="0" noProof="0" dirty="0">
                <a:ln>
                  <a:solidFill>
                    <a:srgbClr val="0000FF"/>
                  </a:solidFill>
                </a:ln>
                <a:solidFill>
                  <a:srgbClr val="FF0000"/>
                </a:solidFill>
                <a:effectLst>
                  <a:outerShdw blurRad="50800" dist="50800" dir="5400000" algn="ctr" rotWithShape="0">
                    <a:srgbClr val="FFFF00"/>
                  </a:outerShdw>
                </a:effectLst>
                <a:uLnTx/>
                <a:uFillTx/>
                <a:latin typeface="Calibri" panose="020F0502020204030204"/>
                <a:ea typeface="+mn-ea"/>
                <a:cs typeface="+mn-cs"/>
              </a:rPr>
              <a:t>g – </a:t>
            </a:r>
            <a:r>
              <a:rPr kumimoji="0" lang="en-CA" sz="3200" b="1" i="0" u="none" strike="noStrike" kern="1200" cap="none" spc="0" normalizeH="0" baseline="0" noProof="0" dirty="0">
                <a:ln>
                  <a:solidFill>
                    <a:srgbClr val="0000FF"/>
                  </a:solidFill>
                </a:ln>
                <a:solidFill>
                  <a:srgbClr val="FF9900"/>
                </a:solidFill>
                <a:effectLst>
                  <a:outerShdw blurRad="50800" dist="50800" dir="5400000" algn="ctr" rotWithShape="0">
                    <a:srgbClr val="FFFF00"/>
                  </a:outerShdw>
                </a:effectLst>
                <a:uLnTx/>
                <a:uFillTx/>
                <a:latin typeface="Calibri" panose="020F0502020204030204"/>
                <a:ea typeface="+mn-ea"/>
                <a:cs typeface="+mn-cs"/>
              </a:rPr>
              <a:t>onto earth </a:t>
            </a:r>
            <a:r>
              <a:rPr kumimoji="0" lang="en-CA" sz="3200" b="0" i="0" u="none" strike="noStrike" kern="1200" cap="none" spc="0" normalizeH="0" baseline="0" noProof="0" dirty="0">
                <a:ln>
                  <a:solidFill>
                    <a:srgbClr val="0000FF"/>
                  </a:solidFill>
                </a:ln>
                <a:solidFill>
                  <a:srgbClr val="FF0000"/>
                </a:solidFill>
                <a:effectLst>
                  <a:outerShdw blurRad="50800" dist="50800" dir="5400000" algn="ctr" rotWithShape="0">
                    <a:srgbClr val="FFFF00"/>
                  </a:outerShdw>
                </a:effectLst>
                <a:uLnTx/>
                <a:uFillTx/>
                <a:latin typeface="Calibri" panose="020F0502020204030204"/>
                <a:ea typeface="+mn-ea"/>
                <a:cs typeface="+mn-cs"/>
              </a:rPr>
              <a:t>– </a:t>
            </a:r>
            <a:br>
              <a:rPr kumimoji="0" lang="en-CA" sz="3200" b="0" i="0" u="none" strike="noStrike" kern="1200" cap="none" spc="0" normalizeH="0" baseline="0" noProof="0" dirty="0">
                <a:ln>
                  <a:solidFill>
                    <a:srgbClr val="0000FF"/>
                  </a:solidFill>
                </a:ln>
                <a:solidFill>
                  <a:srgbClr val="FF0000"/>
                </a:solidFill>
                <a:effectLst>
                  <a:outerShdw blurRad="50800" dist="50800" dir="5400000" algn="ctr" rotWithShape="0">
                    <a:srgbClr val="FFFF00"/>
                  </a:outerShdw>
                </a:effectLst>
                <a:uLnTx/>
                <a:uFillTx/>
                <a:latin typeface="Calibri" panose="020F0502020204030204"/>
                <a:ea typeface="+mn-ea"/>
                <a:cs typeface="+mn-cs"/>
              </a:rPr>
            </a:br>
            <a:r>
              <a:rPr kumimoji="0" lang="en-CA" sz="3200" b="0" i="0" u="none" strike="noStrike" kern="1200" cap="none" spc="0" normalizeH="0" baseline="0" noProof="0" dirty="0">
                <a:ln>
                  <a:solidFill>
                    <a:srgbClr val="0000FF"/>
                  </a:solidFill>
                </a:ln>
                <a:solidFill>
                  <a:srgbClr val="FF0000"/>
                </a:solidFill>
                <a:effectLst>
                  <a:outerShdw blurRad="50800" dist="50800" dir="5400000" algn="ctr" rotWithShape="0">
                    <a:srgbClr val="FFFF00"/>
                  </a:outerShdw>
                </a:effectLst>
                <a:uLnTx/>
                <a:uFillTx/>
                <a:latin typeface="Calibri" panose="020F0502020204030204"/>
                <a:ea typeface="+mn-ea"/>
                <a:cs typeface="+mn-cs"/>
              </a:rPr>
              <a:t>His </a:t>
            </a:r>
            <a:r>
              <a:rPr kumimoji="0" lang="en-CA" sz="3200" b="1" i="0" u="sng" strike="noStrike" kern="1200" cap="none" spc="0" normalizeH="0" baseline="0" noProof="0" dirty="0">
                <a:ln>
                  <a:solidFill>
                    <a:srgbClr val="0000FF"/>
                  </a:solidFill>
                </a:ln>
                <a:solidFill>
                  <a:srgbClr val="FF0000"/>
                </a:solidFill>
                <a:effectLst>
                  <a:outerShdw blurRad="50800" dist="50800" dir="5400000" algn="ctr" rotWithShape="0">
                    <a:srgbClr val="FFFF00"/>
                  </a:outerShdw>
                </a:effectLst>
                <a:uLnTx/>
                <a:uFillTx/>
                <a:latin typeface="Calibri" panose="020F0502020204030204"/>
                <a:ea typeface="+mn-ea"/>
                <a:cs typeface="+mn-cs"/>
              </a:rPr>
              <a:t>S</a:t>
            </a:r>
            <a:r>
              <a:rPr kumimoji="0" lang="en-CA" sz="3200" b="1" i="0" u="none" strike="noStrike" kern="1200" cap="none" spc="0" normalizeH="0" baseline="0" noProof="0" dirty="0">
                <a:ln>
                  <a:solidFill>
                    <a:srgbClr val="0000FF"/>
                  </a:solidFill>
                </a:ln>
                <a:solidFill>
                  <a:srgbClr val="FF0000"/>
                </a:solidFill>
                <a:effectLst>
                  <a:outerShdw blurRad="50800" dist="50800" dir="5400000" algn="ctr" rotWithShape="0">
                    <a:srgbClr val="FFFF00"/>
                  </a:outerShdw>
                </a:effectLst>
                <a:uLnTx/>
                <a:uFillTx/>
                <a:latin typeface="Calibri" panose="020F0502020204030204"/>
                <a:ea typeface="+mn-ea"/>
                <a:cs typeface="+mn-cs"/>
              </a:rPr>
              <a:t>p</a:t>
            </a:r>
            <a:r>
              <a:rPr kumimoji="0" lang="en-CA" sz="3200" b="1" i="0" u="sng" strike="noStrike" kern="1200" cap="none" spc="0" normalizeH="0" baseline="0" noProof="0" dirty="0">
                <a:ln>
                  <a:solidFill>
                    <a:srgbClr val="0000FF"/>
                  </a:solidFill>
                </a:ln>
                <a:solidFill>
                  <a:srgbClr val="FF0000"/>
                </a:solidFill>
                <a:effectLst>
                  <a:outerShdw blurRad="50800" dist="50800" dir="5400000" algn="ctr" rotWithShape="0">
                    <a:srgbClr val="FFFF00"/>
                  </a:outerShdw>
                </a:effectLst>
                <a:uLnTx/>
                <a:uFillTx/>
                <a:latin typeface="Calibri" panose="020F0502020204030204"/>
                <a:ea typeface="+mn-ea"/>
                <a:cs typeface="+mn-cs"/>
              </a:rPr>
              <a:t>iritual</a:t>
            </a:r>
            <a:r>
              <a:rPr kumimoji="0" lang="en-CA" sz="3200" b="0" i="0" u="none" strike="noStrike" kern="1200" cap="none" spc="0" normalizeH="0" baseline="0" noProof="0" dirty="0">
                <a:ln>
                  <a:solidFill>
                    <a:srgbClr val="0000FF"/>
                  </a:solidFill>
                </a:ln>
                <a:solidFill>
                  <a:srgbClr val="FF0000"/>
                </a:solidFill>
                <a:effectLst>
                  <a:outerShdw blurRad="50800" dist="50800" dir="5400000" algn="ctr" rotWithShape="0">
                    <a:srgbClr val="FFFF00"/>
                  </a:outerShdw>
                </a:effectLst>
                <a:uLnTx/>
                <a:uFillTx/>
                <a:latin typeface="Calibri" panose="020F0502020204030204"/>
                <a:ea typeface="+mn-ea"/>
                <a:cs typeface="+mn-cs"/>
              </a:rPr>
              <a:t> System – </a:t>
            </a:r>
            <a:r>
              <a:rPr kumimoji="0" lang="en-CA" sz="3200" b="1" i="0" u="none" strike="noStrike" kern="1200" cap="none" spc="0" normalizeH="0" baseline="0" noProof="0" dirty="0">
                <a:ln w="12700">
                  <a:solidFill>
                    <a:srgbClr val="FFFF00"/>
                  </a:solidFill>
                </a:ln>
                <a:solidFill>
                  <a:srgbClr val="0000FF"/>
                </a:solidFill>
                <a:effectLst>
                  <a:outerShdw blurRad="50800" dist="50800" dir="5400000" algn="ctr" rotWithShape="0">
                    <a:srgbClr val="FF00FF"/>
                  </a:outerShdw>
                </a:effectLst>
                <a:uLnTx/>
                <a:uFillTx/>
                <a:latin typeface="Arial Black" panose="020B0A04020102020204" pitchFamily="34" charset="0"/>
                <a:ea typeface="+mn-ea"/>
                <a:cs typeface="+mn-cs"/>
              </a:rPr>
              <a:t>His</a:t>
            </a:r>
            <a:r>
              <a:rPr kumimoji="0" lang="en-CA" sz="3200" b="1" i="0" u="none" strike="noStrike" kern="1200" cap="none" spc="0" normalizeH="0" baseline="0" noProof="0" dirty="0">
                <a:ln w="28575">
                  <a:solidFill>
                    <a:srgbClr val="0000FF"/>
                  </a:solidFill>
                </a:ln>
                <a:solidFill>
                  <a:srgbClr val="00FF99"/>
                </a:solidFill>
                <a:effectLst>
                  <a:glow rad="127000">
                    <a:srgbClr val="00FFFF"/>
                  </a:glow>
                  <a:outerShdw blurRad="50800" dist="50800" dir="5400000" algn="ctr" rotWithShape="0">
                    <a:srgbClr val="FF00FF"/>
                  </a:outerShdw>
                </a:effectLst>
                <a:uLnTx/>
                <a:uFillTx/>
                <a:latin typeface="Snap ITC" panose="04040A07060A02020202" pitchFamily="82" charset="0"/>
                <a:ea typeface="+mn-ea"/>
                <a:cs typeface="+mn-cs"/>
              </a:rPr>
              <a:t> </a:t>
            </a:r>
            <a:r>
              <a:rPr kumimoji="0" lang="en-CA" sz="3200" b="1" i="0" u="none" strike="noStrike" kern="1200" cap="none" spc="0" normalizeH="0" baseline="0" noProof="0" dirty="0" err="1">
                <a:ln w="28575">
                  <a:solidFill>
                    <a:srgbClr val="0000FF"/>
                  </a:solidFill>
                </a:ln>
                <a:solidFill>
                  <a:srgbClr val="00FF99"/>
                </a:solidFill>
                <a:effectLst>
                  <a:glow rad="127000">
                    <a:srgbClr val="00FFFF"/>
                  </a:glow>
                  <a:outerShdw blurRad="50800" dist="50800" dir="5400000" algn="ctr" rotWithShape="0">
                    <a:srgbClr val="FF00FF"/>
                  </a:outerShdw>
                </a:effectLst>
                <a:uLnTx/>
                <a:uFillTx/>
                <a:latin typeface="Snap ITC" panose="04040A07060A02020202" pitchFamily="82" charset="0"/>
                <a:ea typeface="+mn-ea"/>
                <a:cs typeface="+mn-cs"/>
              </a:rPr>
              <a:t>Mayim</a:t>
            </a:r>
            <a:r>
              <a:rPr kumimoji="0" lang="en-CA" sz="3200" b="1" i="0" u="none" strike="noStrike" kern="1200" cap="none" spc="0" normalizeH="0" baseline="0" noProof="0" dirty="0">
                <a:ln w="28575">
                  <a:solidFill>
                    <a:srgbClr val="0000FF"/>
                  </a:solidFill>
                </a:ln>
                <a:solidFill>
                  <a:srgbClr val="00FF99"/>
                </a:solidFill>
                <a:effectLst>
                  <a:glow rad="127000">
                    <a:srgbClr val="00FFFF"/>
                  </a:glow>
                  <a:outerShdw blurRad="50800" dist="50800" dir="5400000" algn="ctr" rotWithShape="0">
                    <a:srgbClr val="FF00FF"/>
                  </a:outerShdw>
                </a:effectLst>
                <a:uLnTx/>
                <a:uFillTx/>
                <a:latin typeface="Snap ITC" panose="04040A07060A02020202" pitchFamily="82" charset="0"/>
                <a:ea typeface="+mn-ea"/>
                <a:cs typeface="+mn-cs"/>
              </a:rPr>
              <a:t> Chayim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w="28575">
                  <a:noFill/>
                </a:ln>
                <a:solidFill>
                  <a:prstClr val="black"/>
                </a:solidFill>
                <a:effectLst/>
                <a:uLnTx/>
                <a:uFillTx/>
                <a:latin typeface="Calibri" panose="020F0502020204030204"/>
                <a:ea typeface="+mn-ea"/>
                <a:cs typeface="+mn-cs"/>
              </a:rPr>
              <a:t>(The)</a:t>
            </a:r>
            <a:r>
              <a:rPr kumimoji="0" lang="en-CA" sz="3200" b="1" i="0" u="none" strike="noStrike" kern="1200" cap="none" spc="0" normalizeH="0" baseline="0" noProof="0" dirty="0">
                <a:ln w="28575">
                  <a:noFill/>
                </a:ln>
                <a:solidFill>
                  <a:srgbClr val="00FF99"/>
                </a:solidFill>
                <a:effectLst>
                  <a:glow rad="127000">
                    <a:srgbClr val="00FFFF"/>
                  </a:glow>
                </a:effectLst>
                <a:uLnTx/>
                <a:uFillTx/>
                <a:latin typeface="Snap ITC" panose="04040A07060A02020202" pitchFamily="82" charset="0"/>
                <a:ea typeface="+mn-ea"/>
                <a:cs typeface="+mn-cs"/>
              </a:rPr>
              <a:t> </a:t>
            </a:r>
            <a:r>
              <a:rPr kumimoji="0" lang="en-CA" sz="3200" b="1" i="0" u="none" strike="noStrike" kern="1200" cap="none" spc="0" normalizeH="0" baseline="0" noProof="0" dirty="0">
                <a:ln w="28575">
                  <a:solidFill>
                    <a:srgbClr val="002060"/>
                  </a:solidFill>
                </a:ln>
                <a:solidFill>
                  <a:srgbClr val="9966FF"/>
                </a:solidFill>
                <a:effectLst>
                  <a:glow rad="127000">
                    <a:srgbClr val="00FFFF"/>
                  </a:glow>
                  <a:outerShdw blurRad="50800" dist="50800" dir="5400000" algn="ctr" rotWithShape="0">
                    <a:srgbClr val="FF00FF"/>
                  </a:outerShdw>
                </a:effectLst>
                <a:uLnTx/>
                <a:uFillTx/>
                <a:latin typeface="Snap ITC" panose="04040A07060A02020202" pitchFamily="82" charset="0"/>
                <a:ea typeface="+mn-ea"/>
                <a:cs typeface="+mn-cs"/>
              </a:rPr>
              <a:t>Water of LIFE</a:t>
            </a:r>
            <a:r>
              <a:rPr kumimoji="0" lang="en-CA" sz="3200" b="1" i="0" u="none" strike="noStrike" kern="1200" cap="none" spc="0" normalizeH="0" baseline="0" noProof="0" dirty="0">
                <a:ln w="28575">
                  <a:solidFill>
                    <a:srgbClr val="0000FF"/>
                  </a:solidFill>
                </a:ln>
                <a:solidFill>
                  <a:srgbClr val="00FF99"/>
                </a:solidFill>
                <a:effectLst>
                  <a:glow rad="127000">
                    <a:srgbClr val="00FFFF"/>
                  </a:glow>
                  <a:outerShdw blurRad="50800" dist="50800" dir="5400000" algn="ctr" rotWithShape="0">
                    <a:srgbClr val="FF00FF"/>
                  </a:outerShdw>
                </a:effectLst>
                <a:uLnTx/>
                <a:uFillTx/>
                <a:latin typeface="Snap ITC" panose="04040A07060A02020202" pitchFamily="82" charset="0"/>
                <a:ea typeface="+mn-ea"/>
                <a:cs typeface="+mn-cs"/>
              </a:rPr>
              <a:t> - Cyclical Appointments. </a:t>
            </a:r>
          </a:p>
        </p:txBody>
      </p:sp>
      <p:grpSp>
        <p:nvGrpSpPr>
          <p:cNvPr id="8" name="Group 7">
            <a:extLst>
              <a:ext uri="{FF2B5EF4-FFF2-40B4-BE49-F238E27FC236}">
                <a16:creationId xmlns:a16="http://schemas.microsoft.com/office/drawing/2014/main" id="{87A51BFA-9565-4E9F-BFD9-ACC8DC5EF931}"/>
              </a:ext>
            </a:extLst>
          </p:cNvPr>
          <p:cNvGrpSpPr/>
          <p:nvPr/>
        </p:nvGrpSpPr>
        <p:grpSpPr>
          <a:xfrm>
            <a:off x="546585" y="2573051"/>
            <a:ext cx="11003752" cy="2066424"/>
            <a:chOff x="546585" y="2732442"/>
            <a:chExt cx="11003752" cy="2066424"/>
          </a:xfrm>
        </p:grpSpPr>
        <p:sp>
          <p:nvSpPr>
            <p:cNvPr id="7" name="Rectangle: Rounded Corners 6">
              <a:extLst>
                <a:ext uri="{FF2B5EF4-FFF2-40B4-BE49-F238E27FC236}">
                  <a16:creationId xmlns:a16="http://schemas.microsoft.com/office/drawing/2014/main" id="{DF442493-31E7-465A-A4AB-138401506940}"/>
                </a:ext>
              </a:extLst>
            </p:cNvPr>
            <p:cNvSpPr/>
            <p:nvPr/>
          </p:nvSpPr>
          <p:spPr>
            <a:xfrm>
              <a:off x="546585" y="2841308"/>
              <a:ext cx="11003752" cy="1957558"/>
            </a:xfrm>
            <a:prstGeom prst="roundRect">
              <a:avLst/>
            </a:prstGeom>
            <a:solidFill>
              <a:srgbClr val="FFC000"/>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966FF"/>
                  </a:solidFill>
                  <a:effectLst/>
                  <a:uLnTx/>
                  <a:uFillTx/>
                  <a:latin typeface="Georgia" panose="02040502050405020303" pitchFamily="18" charset="0"/>
                  <a:ea typeface="+mn-ea"/>
                  <a:cs typeface="+mn-cs"/>
                </a:rPr>
                <a:t>Gen 18:14  </a:t>
              </a:r>
              <a:r>
                <a:rPr kumimoji="0" lang="en-US" sz="2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“Is any matter too hard for </a:t>
              </a:r>
              <a:r>
                <a:rPr kumimoji="0" lang="he-IL" sz="2800" b="1" i="0" u="none" strike="noStrike" kern="1200" cap="none" spc="0" normalizeH="0" baseline="0" noProof="0" dirty="0">
                  <a:ln>
                    <a:solidFill>
                      <a:srgbClr val="0000FF"/>
                    </a:solidFill>
                  </a:ln>
                  <a:solidFill>
                    <a:srgbClr val="00FFFF"/>
                  </a:solidFill>
                  <a:effectLst/>
                  <a:uLnTx/>
                  <a:uFillTx/>
                  <a:latin typeface="Times New Roman" panose="02020603050405020304" pitchFamily="18" charset="0"/>
                  <a:ea typeface="+mn-ea"/>
                  <a:cs typeface="Times New Roman" panose="02020603050405020304" pitchFamily="18" charset="0"/>
                </a:rPr>
                <a:t>יהוה</a:t>
              </a:r>
              <a:r>
                <a:rPr kumimoji="0" lang="en-US" sz="2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the </a:t>
              </a:r>
              <a:r>
                <a:rPr kumimoji="0" lang="en-US" sz="2800" b="1" i="0" u="sng" strike="noStrike" kern="1200" cap="none" spc="0" normalizeH="0" baseline="0" noProof="0" dirty="0">
                  <a:ln>
                    <a:noFill/>
                  </a:ln>
                  <a:solidFill>
                    <a:prstClr val="black"/>
                  </a:solidFill>
                  <a:effectLst>
                    <a:outerShdw blurRad="50800" dist="50800" dir="5400000" sx="101000" sy="101000" algn="ctr" rotWithShape="0">
                      <a:srgbClr val="0045D0"/>
                    </a:outerShdw>
                  </a:effectLst>
                  <a:uLnTx/>
                  <a:uFillTx/>
                  <a:latin typeface="Georgia" panose="02040502050405020303" pitchFamily="18" charset="0"/>
                  <a:ea typeface="+mn-ea"/>
                  <a:cs typeface="+mn-cs"/>
                </a:rPr>
                <a:t>a</a:t>
              </a:r>
              <a:r>
                <a:rPr kumimoji="0" lang="en-US" sz="2800" b="1" i="0" u="none" strike="noStrike" kern="1200" cap="none" spc="0" normalizeH="0" baseline="0" noProof="0" dirty="0">
                  <a:ln>
                    <a:noFill/>
                  </a:ln>
                  <a:solidFill>
                    <a:prstClr val="black"/>
                  </a:solidFill>
                  <a:effectLst>
                    <a:outerShdw blurRad="50800" dist="50800" dir="5400000" sx="101000" sy="101000" algn="ctr" rotWithShape="0">
                      <a:srgbClr val="0045D0"/>
                    </a:outerShdw>
                  </a:effectLst>
                  <a:uLnTx/>
                  <a:uFillTx/>
                  <a:latin typeface="Georgia" panose="02040502050405020303" pitchFamily="18" charset="0"/>
                  <a:ea typeface="+mn-ea"/>
                  <a:cs typeface="+mn-cs"/>
                </a:rPr>
                <a:t>pp</a:t>
              </a:r>
              <a:r>
                <a:rPr kumimoji="0" lang="en-US" sz="2800" b="1" i="0" u="sng" strike="noStrike" kern="1200" cap="none" spc="0" normalizeH="0" baseline="0" noProof="0" dirty="0">
                  <a:ln>
                    <a:noFill/>
                  </a:ln>
                  <a:solidFill>
                    <a:prstClr val="black"/>
                  </a:solidFill>
                  <a:effectLst>
                    <a:outerShdw blurRad="50800" dist="50800" dir="5400000" sx="101000" sy="101000" algn="ctr" rotWithShape="0">
                      <a:srgbClr val="0045D0"/>
                    </a:outerShdw>
                  </a:effectLst>
                  <a:uLnTx/>
                  <a:uFillTx/>
                  <a:latin typeface="Georgia" panose="02040502050405020303" pitchFamily="18" charset="0"/>
                  <a:ea typeface="+mn-ea"/>
                  <a:cs typeface="+mn-cs"/>
                </a:rPr>
                <a:t>ointed time</a:t>
              </a:r>
              <a:r>
                <a:rPr kumimoji="0" lang="en-US" sz="2800" b="1" i="0" u="none" strike="noStrike" kern="1200" cap="none" spc="0" normalizeH="0" baseline="0" noProof="0" dirty="0">
                  <a:ln>
                    <a:noFill/>
                  </a:ln>
                  <a:solidFill>
                    <a:prstClr val="black"/>
                  </a:solidFill>
                  <a:effectLst>
                    <a:outerShdw blurRad="50800" dist="50800" dir="5400000" sx="101000" sy="101000" algn="ctr" rotWithShape="0">
                      <a:srgbClr val="0045D0"/>
                    </a:outerShdw>
                  </a:effectLst>
                  <a:uLnTx/>
                  <a:uFillTx/>
                  <a:latin typeface="Georgia" panose="02040502050405020303" pitchFamily="18" charset="0"/>
                  <a:ea typeface="+mn-ea"/>
                  <a:cs typeface="+mn-cs"/>
                </a:rPr>
                <a:t>  </a:t>
              </a:r>
              <a:r>
                <a:rPr kumimoji="0" lang="en-US" sz="2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I 	am going to return to you, according to the </a:t>
              </a:r>
              <a:r>
                <a:rPr kumimoji="0" lang="en-US" sz="2800" b="1" i="0" u="sng" strike="noStrike" kern="1200" cap="none" spc="0" normalizeH="0" baseline="0" noProof="0" dirty="0">
                  <a:ln>
                    <a:solidFill>
                      <a:srgbClr val="0000FF"/>
                    </a:solidFill>
                  </a:ln>
                  <a:solidFill>
                    <a:srgbClr val="00FF99"/>
                  </a:solidFill>
                  <a:effectLst/>
                  <a:uLnTx/>
                  <a:uFillTx/>
                  <a:latin typeface="Georgia" panose="02040502050405020303" pitchFamily="18" charset="0"/>
                  <a:ea typeface="+mn-ea"/>
                  <a:cs typeface="+mn-cs"/>
                </a:rPr>
                <a:t>TIME OF LIFE</a:t>
              </a:r>
              <a:r>
                <a:rPr kumimoji="0" lang="en-US" sz="2800" b="1" i="0" u="none" strike="noStrike" kern="1200" cap="none" spc="0" normalizeH="0" baseline="0" noProof="0" dirty="0">
                  <a:ln>
                    <a:solidFill>
                      <a:srgbClr val="0000FF"/>
                    </a:solidFill>
                  </a:ln>
                  <a:solidFill>
                    <a:srgbClr val="00FF99"/>
                  </a:solidFill>
                  <a:effectLst/>
                  <a:uLnTx/>
                  <a:uFillTx/>
                  <a:latin typeface="Georgia" panose="02040502050405020303" pitchFamily="18" charset="0"/>
                  <a:ea typeface="+mn-ea"/>
                  <a:cs typeface="+mn-cs"/>
                </a:rPr>
                <a:t>,</a:t>
              </a:r>
              <a:r>
                <a:rPr kumimoji="0" lang="en-US" sz="2800" b="1" i="0" u="sng" strike="noStrike" kern="1200" cap="none" spc="0" normalizeH="0" baseline="0" noProof="0" dirty="0">
                  <a:ln>
                    <a:solidFill>
                      <a:srgbClr val="0000FF"/>
                    </a:solidFill>
                  </a:ln>
                  <a:solidFill>
                    <a:srgbClr val="00FF99"/>
                  </a:solidFill>
                  <a:effectLst/>
                  <a:uLnTx/>
                  <a:uFillTx/>
                  <a:latin typeface="Georgia" panose="02040502050405020303" pitchFamily="18" charset="0"/>
                  <a:ea typeface="+mn-ea"/>
                  <a:cs typeface="+mn-cs"/>
                </a:rPr>
                <a:t> </a:t>
              </a:r>
              <a:r>
                <a:rPr kumimoji="0" lang="en-US" sz="2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and Sarah is to have a son.”</a:t>
              </a:r>
              <a:endPar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ight Brace 5">
              <a:extLst>
                <a:ext uri="{FF2B5EF4-FFF2-40B4-BE49-F238E27FC236}">
                  <a16:creationId xmlns:a16="http://schemas.microsoft.com/office/drawing/2014/main" id="{16537E59-B935-421D-974D-5E12C8801BAF}"/>
                </a:ext>
              </a:extLst>
            </p:cNvPr>
            <p:cNvSpPr/>
            <p:nvPr/>
          </p:nvSpPr>
          <p:spPr>
            <a:xfrm rot="16200000">
              <a:off x="9197278" y="1635157"/>
              <a:ext cx="645645" cy="2840216"/>
            </a:xfrm>
            <a:prstGeom prst="rightBrace">
              <a:avLst>
                <a:gd name="adj1" fmla="val 79431"/>
                <a:gd name="adj2" fmla="val 50000"/>
              </a:avLst>
            </a:prstGeom>
            <a:noFill/>
            <a:ln w="28575">
              <a:solidFill>
                <a:srgbClr val="00B050"/>
              </a:solidFill>
            </a:ln>
            <a:effectLst>
              <a:glow rad="25400">
                <a:srgbClr val="FF00FF"/>
              </a:glow>
            </a:effectLst>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 name="Speech Bubble: Rectangle with Corners Rounded 8">
            <a:extLst>
              <a:ext uri="{FF2B5EF4-FFF2-40B4-BE49-F238E27FC236}">
                <a16:creationId xmlns:a16="http://schemas.microsoft.com/office/drawing/2014/main" id="{35FAAD27-B2D6-48C6-904A-54FD82DA5290}"/>
              </a:ext>
            </a:extLst>
          </p:cNvPr>
          <p:cNvSpPr/>
          <p:nvPr/>
        </p:nvSpPr>
        <p:spPr>
          <a:xfrm>
            <a:off x="5570289" y="2539495"/>
            <a:ext cx="2465673" cy="494852"/>
          </a:xfrm>
          <a:prstGeom prst="wedgeRoundRectCallout">
            <a:avLst>
              <a:gd name="adj1" fmla="val 73820"/>
              <a:gd name="adj2" fmla="val 55979"/>
              <a:gd name="adj3" fmla="val 16667"/>
            </a:avLst>
          </a:prstGeom>
          <a:solidFill>
            <a:srgbClr val="FF00FF"/>
          </a:solidFill>
          <a:ln w="28575">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H4140</a:t>
            </a:r>
            <a:r>
              <a:rPr kumimoji="0" lang="en-CA"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3200" b="1" i="0" u="none" strike="noStrike" kern="1200" cap="none" spc="0" normalizeH="0" baseline="0" noProof="0" dirty="0">
                <a:ln>
                  <a:solidFill>
                    <a:srgbClr val="0000FF"/>
                  </a:solidFill>
                </a:ln>
                <a:solidFill>
                  <a:srgbClr val="00FF99"/>
                </a:solidFill>
                <a:effectLst/>
                <a:uLnTx/>
                <a:uFillTx/>
                <a:latin typeface="Calibri" panose="020F0502020204030204"/>
                <a:ea typeface="+mn-ea"/>
                <a:cs typeface="+mn-cs"/>
              </a:rPr>
              <a:t>Mo-ed</a:t>
            </a:r>
          </a:p>
        </p:txBody>
      </p:sp>
      <p:sp>
        <p:nvSpPr>
          <p:cNvPr id="10" name="Speech Bubble: Rectangle with Corners Rounded 9">
            <a:extLst>
              <a:ext uri="{FF2B5EF4-FFF2-40B4-BE49-F238E27FC236}">
                <a16:creationId xmlns:a16="http://schemas.microsoft.com/office/drawing/2014/main" id="{8DC43498-9E72-487C-92C7-EC597BAAA311}"/>
              </a:ext>
            </a:extLst>
          </p:cNvPr>
          <p:cNvSpPr/>
          <p:nvPr/>
        </p:nvSpPr>
        <p:spPr>
          <a:xfrm>
            <a:off x="6776944" y="4392049"/>
            <a:ext cx="2465674" cy="494852"/>
          </a:xfrm>
          <a:prstGeom prst="wedgeRoundRectCallout">
            <a:avLst>
              <a:gd name="adj1" fmla="val 39491"/>
              <a:gd name="adj2" fmla="val -150064"/>
              <a:gd name="adj3" fmla="val 16667"/>
            </a:avLst>
          </a:prstGeom>
          <a:solidFill>
            <a:srgbClr val="FF00FF"/>
          </a:solidFill>
          <a:ln w="28575">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H6256</a:t>
            </a:r>
            <a:r>
              <a:rPr kumimoji="0" lang="en-CA"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3200" b="1" i="0" u="none" strike="noStrike" kern="1200" cap="none" spc="0" normalizeH="0" baseline="0" noProof="0" dirty="0">
                <a:ln>
                  <a:solidFill>
                    <a:srgbClr val="0000FF"/>
                  </a:solidFill>
                </a:ln>
                <a:solidFill>
                  <a:srgbClr val="00FF99"/>
                </a:solidFill>
                <a:effectLst/>
                <a:uLnTx/>
                <a:uFillTx/>
                <a:latin typeface="Calibri" panose="020F0502020204030204"/>
                <a:ea typeface="+mn-ea"/>
                <a:cs typeface="+mn-cs"/>
              </a:rPr>
              <a:t>Season</a:t>
            </a:r>
          </a:p>
        </p:txBody>
      </p:sp>
      <p:sp>
        <p:nvSpPr>
          <p:cNvPr id="11" name="Speech Bubble: Rectangle with Corners Rounded 10">
            <a:extLst>
              <a:ext uri="{FF2B5EF4-FFF2-40B4-BE49-F238E27FC236}">
                <a16:creationId xmlns:a16="http://schemas.microsoft.com/office/drawing/2014/main" id="{0837656C-E0E1-400D-BBF5-AA033BB13428}"/>
              </a:ext>
            </a:extLst>
          </p:cNvPr>
          <p:cNvSpPr/>
          <p:nvPr/>
        </p:nvSpPr>
        <p:spPr>
          <a:xfrm>
            <a:off x="9448799" y="4392049"/>
            <a:ext cx="1968618" cy="494852"/>
          </a:xfrm>
          <a:prstGeom prst="wedgeRoundRectCallout">
            <a:avLst>
              <a:gd name="adj1" fmla="val 13248"/>
              <a:gd name="adj2" fmla="val -148368"/>
              <a:gd name="adj3" fmla="val 16667"/>
            </a:avLst>
          </a:prstGeom>
          <a:solidFill>
            <a:srgbClr val="FF00FF"/>
          </a:solidFill>
          <a:ln w="28575">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H2416</a:t>
            </a:r>
            <a:r>
              <a:rPr kumimoji="0" lang="en-CA"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3200" b="1" i="0" u="none" strike="noStrike" kern="1200" cap="none" spc="0" normalizeH="0" baseline="0" noProof="0" dirty="0">
                <a:ln>
                  <a:solidFill>
                    <a:srgbClr val="0000FF"/>
                  </a:solidFill>
                </a:ln>
                <a:solidFill>
                  <a:srgbClr val="00FF99"/>
                </a:solidFill>
                <a:effectLst/>
                <a:uLnTx/>
                <a:uFillTx/>
                <a:latin typeface="Calibri" panose="020F0502020204030204"/>
                <a:ea typeface="+mn-ea"/>
                <a:cs typeface="+mn-cs"/>
              </a:rPr>
              <a:t>Chai</a:t>
            </a:r>
          </a:p>
        </p:txBody>
      </p:sp>
      <p:sp>
        <p:nvSpPr>
          <p:cNvPr id="12" name="Speech Bubble: Rectangle with Corners Rounded 11">
            <a:extLst>
              <a:ext uri="{FF2B5EF4-FFF2-40B4-BE49-F238E27FC236}">
                <a16:creationId xmlns:a16="http://schemas.microsoft.com/office/drawing/2014/main" id="{26B62584-6E0E-4627-9BD7-72B353B8C7FA}"/>
              </a:ext>
            </a:extLst>
          </p:cNvPr>
          <p:cNvSpPr/>
          <p:nvPr/>
        </p:nvSpPr>
        <p:spPr>
          <a:xfrm>
            <a:off x="9538283" y="109057"/>
            <a:ext cx="2519494" cy="1476462"/>
          </a:xfrm>
          <a:prstGeom prst="wedgeRoundRectCallout">
            <a:avLst>
              <a:gd name="adj1" fmla="val -81890"/>
              <a:gd name="adj2" fmla="val -319"/>
              <a:gd name="adj3" fmla="val 16667"/>
            </a:avLst>
          </a:prstGeom>
          <a:solidFill>
            <a:srgbClr val="00FF99"/>
          </a:solidFill>
          <a:ln w="28575">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sng"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A Seed Within A Seed</a:t>
            </a:r>
            <a:r>
              <a:rPr kumimoji="0" lang="en-CA" sz="2800" b="0"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 </a:t>
            </a:r>
            <a:r>
              <a:rPr kumimoji="0" lang="en-CA" sz="2800" b="0" i="0" u="none" strike="noStrike" kern="1200" cap="none" spc="0" normalizeH="0" baseline="0" noProof="0" dirty="0">
                <a:ln>
                  <a:noFill/>
                </a:ln>
                <a:solidFill>
                  <a:srgbClr val="0000FF"/>
                </a:solidFill>
                <a:effectLst/>
                <a:uLnTx/>
                <a:uFillTx/>
                <a:latin typeface="Calibri" panose="020F0502020204030204"/>
                <a:ea typeface="+mn-ea"/>
                <a:cs typeface="+mn-cs"/>
              </a:rPr>
              <a:t>Pattern </a:t>
            </a:r>
            <a:endParaRPr kumimoji="0" lang="en-CA" sz="2800" b="1" i="0" u="none" strike="noStrike" kern="1200" cap="none" spc="0" normalizeH="0" baseline="0" noProof="0" dirty="0">
              <a:ln>
                <a:solidFill>
                  <a:srgbClr val="0000FF"/>
                </a:solidFill>
              </a:ln>
              <a:solidFill>
                <a:srgbClr val="0000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8290C65-6651-4367-88BA-2178515F41D2}"/>
              </a:ext>
            </a:extLst>
          </p:cNvPr>
          <p:cNvSpPr/>
          <p:nvPr/>
        </p:nvSpPr>
        <p:spPr>
          <a:xfrm>
            <a:off x="788565" y="5184395"/>
            <a:ext cx="10452683" cy="11994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0" normalizeH="0" baseline="0" noProof="0" dirty="0">
                <a:ln>
                  <a:noFill/>
                </a:ln>
                <a:solidFill>
                  <a:prstClr val="black"/>
                </a:solidFill>
                <a:effectLst/>
                <a:uLnTx/>
                <a:uFillTx/>
                <a:latin typeface="Calibri" panose="020F0502020204030204"/>
                <a:ea typeface="+mn-ea"/>
                <a:cs typeface="+mn-cs"/>
              </a:rPr>
              <a:t>Can the </a:t>
            </a:r>
            <a:r>
              <a:rPr kumimoji="0" lang="en-CA" sz="3200" b="0" i="0" u="sng" strike="noStrike" kern="1200" cap="none" spc="0" normalizeH="0" baseline="0" noProof="0" dirty="0">
                <a:ln>
                  <a:noFill/>
                </a:ln>
                <a:solidFill>
                  <a:prstClr val="black"/>
                </a:solidFill>
                <a:effectLst/>
                <a:uLnTx/>
                <a:uFillTx/>
                <a:latin typeface="Calibri" panose="020F0502020204030204"/>
                <a:ea typeface="+mn-ea"/>
                <a:cs typeface="+mn-cs"/>
              </a:rPr>
              <a:t>statement on to</a:t>
            </a:r>
            <a:r>
              <a:rPr kumimoji="0" lang="en-CA" sz="3200" b="0" i="0" u="none" strike="noStrike" kern="1200" cap="none" spc="0" normalizeH="0" baseline="0" noProof="0" dirty="0">
                <a:ln>
                  <a:noFill/>
                </a:ln>
                <a:solidFill>
                  <a:prstClr val="black"/>
                </a:solidFill>
                <a:effectLst/>
                <a:uLnTx/>
                <a:uFillTx/>
                <a:latin typeface="Calibri" panose="020F0502020204030204"/>
                <a:ea typeface="+mn-ea"/>
                <a:cs typeface="+mn-cs"/>
              </a:rPr>
              <a:t>p, be supported from the Scripture? Let’s look at it.</a:t>
            </a:r>
          </a:p>
        </p:txBody>
      </p:sp>
      <p:sp>
        <p:nvSpPr>
          <p:cNvPr id="14" name="Rectangle: Rounded Corners 13">
            <a:extLst>
              <a:ext uri="{FF2B5EF4-FFF2-40B4-BE49-F238E27FC236}">
                <a16:creationId xmlns:a16="http://schemas.microsoft.com/office/drawing/2014/main" id="{C93C2511-6C20-4DC0-B028-43A5197ADFE9}"/>
              </a:ext>
            </a:extLst>
          </p:cNvPr>
          <p:cNvSpPr/>
          <p:nvPr/>
        </p:nvSpPr>
        <p:spPr>
          <a:xfrm>
            <a:off x="9002880" y="3902515"/>
            <a:ext cx="1567248" cy="461394"/>
          </a:xfrm>
          <a:prstGeom prst="roundRect">
            <a:avLst>
              <a:gd name="adj" fmla="val 50000"/>
            </a:avLst>
          </a:prstGeom>
          <a:solidFill>
            <a:srgbClr val="00B050"/>
          </a:solidFill>
          <a:scene3d>
            <a:camera prst="orthographicFront"/>
            <a:lightRig rig="sunset" dir="t"/>
          </a:scene3d>
          <a:sp3d>
            <a:bevelT w="101600" h="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Abib 15!</a:t>
            </a:r>
            <a:endParaRPr kumimoji="0" lang="en-CA" sz="28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16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1000"/>
                                        <p:tgtEl>
                                          <p:spTgt spid="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27000"/>
              </a:srgbClr>
            </a:gs>
            <a:gs pos="87000">
              <a:srgbClr val="7030A0">
                <a:alpha val="43000"/>
              </a:srgbClr>
            </a:gs>
            <a:gs pos="66000">
              <a:schemeClr val="accent2">
                <a:lumMod val="40000"/>
                <a:lumOff val="60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891E3B6D-1396-4E90-96A0-717A40C552E7}"/>
              </a:ext>
            </a:extLst>
          </p:cNvPr>
          <p:cNvSpPr/>
          <p:nvPr/>
        </p:nvSpPr>
        <p:spPr>
          <a:xfrm>
            <a:off x="225181" y="184720"/>
            <a:ext cx="11741637" cy="6488559"/>
          </a:xfrm>
          <a:prstGeom prst="roundRect">
            <a:avLst/>
          </a:prstGeom>
          <a:solidFill>
            <a:schemeClr val="bg1">
              <a:lumMod val="85000"/>
            </a:schemeClr>
          </a:solidFill>
          <a:ln>
            <a:solidFill>
              <a:schemeClr val="tx1"/>
            </a:solidFill>
          </a:ln>
          <a:scene3d>
            <a:camera prst="orthographicFront"/>
            <a:lightRig rig="threePt" dir="t"/>
          </a:scene3d>
          <a:sp3d extrusionH="393700" contourW="139700" prstMaterial="dkEdge">
            <a:bevelT w="349250" h="266700" prst="softRound"/>
            <a:contourClr>
              <a:srgbClr val="00FF00"/>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sng" strike="noStrike" kern="1200" cap="none" spc="0" normalizeH="0" baseline="0" noProof="0" dirty="0">
                <a:ln>
                  <a:noFill/>
                </a:ln>
                <a:solidFill>
                  <a:prstClr val="black"/>
                </a:solidFill>
                <a:effectLst/>
                <a:uLnTx/>
                <a:uFillTx/>
                <a:latin typeface="Calibri" panose="020F0502020204030204"/>
                <a:ea typeface="+mn-ea"/>
                <a:cs typeface="+mn-cs"/>
              </a:rPr>
              <a:t>What if</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2800" b="1" i="0" u="sng" strike="noStrike" kern="1200" cap="none" spc="0" normalizeH="0" baseline="0" noProof="0" dirty="0">
                <a:ln>
                  <a:solidFill>
                    <a:schemeClr val="tx1"/>
                  </a:solidFill>
                </a:ln>
                <a:solidFill>
                  <a:srgbClr val="FF0000"/>
                </a:solidFill>
                <a:effectLst/>
                <a:uLnTx/>
                <a:uFillTx/>
                <a:latin typeface="Calibri" panose="020F0502020204030204"/>
                <a:ea typeface="+mn-ea"/>
                <a:cs typeface="+mn-cs"/>
              </a:rPr>
              <a:t>before the second</a:t>
            </a:r>
            <a:r>
              <a:rPr kumimoji="0" lang="en-CA" sz="2800" b="1" i="0" strike="noStrike" kern="1200" cap="none" spc="0" normalizeH="0" baseline="0" noProof="0" dirty="0">
                <a:ln>
                  <a:solidFill>
                    <a:schemeClr val="tx1"/>
                  </a:solidFill>
                </a:ln>
                <a:solidFill>
                  <a:srgbClr val="FF0000"/>
                </a:solidFill>
                <a:effectLst/>
                <a:uLnTx/>
                <a:uFillTx/>
                <a:latin typeface="Calibri" panose="020F0502020204030204"/>
                <a:ea typeface="+mn-ea"/>
                <a:cs typeface="+mn-cs"/>
              </a:rPr>
              <a:t> y</a:t>
            </a:r>
            <a:r>
              <a:rPr kumimoji="0" lang="en-CA" sz="2800" b="1" i="0" u="sng" strike="noStrike" kern="1200" cap="none" spc="0" normalizeH="0" baseline="0" noProof="0" dirty="0">
                <a:ln>
                  <a:solidFill>
                    <a:schemeClr val="tx1"/>
                  </a:solidFill>
                </a:ln>
                <a:solidFill>
                  <a:srgbClr val="FF0000"/>
                </a:solidFill>
                <a:effectLst/>
                <a:uLnTx/>
                <a:uFillTx/>
                <a:latin typeface="Calibri" panose="020F0502020204030204"/>
                <a:ea typeface="+mn-ea"/>
                <a:cs typeface="+mn-cs"/>
              </a:rPr>
              <a:t>ear in the wilderness</a:t>
            </a:r>
            <a:r>
              <a:rPr kumimoji="0" lang="en-CA" sz="2800" b="1" i="0" strike="noStrike" kern="1200" cap="none" spc="0" normalizeH="0" baseline="0" noProof="0" dirty="0">
                <a:ln>
                  <a:solidFill>
                    <a:schemeClr val="tx1"/>
                  </a:solidFill>
                </a:ln>
                <a:solidFill>
                  <a:srgbClr val="FF0000"/>
                </a:solidFill>
                <a:effectLst/>
                <a:uLnTx/>
                <a:uFillTx/>
                <a:latin typeface="Calibri" panose="020F0502020204030204"/>
                <a:ea typeface="+mn-ea"/>
                <a:cs typeface="+mn-cs"/>
              </a:rPr>
              <a:t>,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the sun “forgot” </a:t>
            </a:r>
            <a:r>
              <a:rPr kumimoji="0" lang="en-CA" sz="2800" b="1" i="0" u="none" strike="noStrike" kern="1200" cap="none" spc="0" normalizeH="0" baseline="0" noProof="0" dirty="0">
                <a:ln>
                  <a:noFill/>
                </a:ln>
                <a:solidFill>
                  <a:srgbClr val="0000FF"/>
                </a:solidFill>
                <a:effectLst/>
                <a:uLnTx/>
                <a:uFillTx/>
                <a:latin typeface="Calibri" panose="020F0502020204030204"/>
                <a:ea typeface="+mn-ea"/>
                <a:cs typeface="+mn-cs"/>
              </a:rPr>
              <a:t>Yahuah’s</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commission to establish a </a:t>
            </a:r>
            <a:r>
              <a:rPr kumimoji="0" lang="en-CA" sz="2800" b="1" i="0" u="none" strike="noStrike" kern="1200" cap="none" spc="0" normalizeH="0" baseline="0" noProof="0" dirty="0">
                <a:ln>
                  <a:noFill/>
                </a:ln>
                <a:solidFill>
                  <a:srgbClr val="0000FF"/>
                </a:solidFill>
                <a:effectLst>
                  <a:glow rad="127000">
                    <a:srgbClr val="FFFF00"/>
                  </a:glow>
                  <a:outerShdw blurRad="50800" dist="50800" dir="5400000" algn="ctr" rotWithShape="0">
                    <a:srgbClr val="CC00CC">
                      <a:alpha val="98000"/>
                    </a:srgbClr>
                  </a:outerShdw>
                </a:effectLst>
                <a:uLnTx/>
                <a:uFillTx/>
                <a:latin typeface="Calibri" panose="020F0502020204030204"/>
                <a:ea typeface="+mn-ea"/>
                <a:cs typeface="+mn-cs"/>
              </a:rPr>
              <a:t>Teshuva Shadow Sign,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and Mosheh </a:t>
            </a:r>
            <a:b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HAD NO </a:t>
            </a:r>
            <a:r>
              <a:rPr kumimoji="0" lang="en-CA" sz="2800" b="1" i="0" u="sng" strike="noStrike" kern="1200" cap="none" spc="0" normalizeH="0" baseline="0" noProof="0" dirty="0">
                <a:ln>
                  <a:noFill/>
                </a:ln>
                <a:solidFill>
                  <a:srgbClr val="0000FF"/>
                </a:solidFill>
                <a:effectLst/>
                <a:uLnTx/>
                <a:uFillTx/>
                <a:latin typeface="Calibri" panose="020F0502020204030204"/>
                <a:ea typeface="+mn-ea"/>
                <a:cs typeface="+mn-cs"/>
              </a:rPr>
              <a:t>ACCURATE</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WAY TO LAY THE </a:t>
            </a:r>
            <a:r>
              <a:rPr kumimoji="0" lang="en-CA" sz="2800" b="1" i="0" u="none" strike="noStrike" kern="1200" cap="none" spc="0" normalizeH="0" baseline="0" noProof="0" dirty="0">
                <a:ln>
                  <a:solidFill>
                    <a:srgbClr val="0000FF"/>
                  </a:solidFill>
                </a:ln>
                <a:solidFill>
                  <a:srgbClr val="CC00FF"/>
                </a:solidFill>
                <a:effectLst/>
                <a:uLnTx/>
                <a:uFillTx/>
                <a:latin typeface="Calibri" panose="020F0502020204030204"/>
                <a:ea typeface="+mn-ea"/>
                <a:cs typeface="+mn-cs"/>
              </a:rPr>
              <a:t>ETERNAL FOUNDATION </a:t>
            </a:r>
            <a:r>
              <a:rPr kumimoji="0" lang="en-CA" sz="2800" b="1" i="0" u="none" strike="noStrike" kern="1200" cap="none" spc="0" normalizeH="0" baseline="0" noProof="0" dirty="0">
                <a:ln>
                  <a:solidFill>
                    <a:srgbClr val="0000FF"/>
                  </a:solidFill>
                </a:ln>
                <a:solidFill>
                  <a:srgbClr val="00FF99"/>
                </a:solidFill>
                <a:effectLst>
                  <a:glow rad="228600">
                    <a:schemeClr val="accent4">
                      <a:satMod val="175000"/>
                      <a:alpha val="40000"/>
                    </a:schemeClr>
                  </a:glow>
                </a:effectLst>
                <a:uLnTx/>
                <a:uFillTx/>
                <a:latin typeface="Calibri" panose="020F0502020204030204"/>
                <a:ea typeface="+mn-ea"/>
                <a:cs typeface="+mn-cs"/>
              </a:rPr>
              <a:t>(Shaneh/ 22/7, 3.14 eternal replication)</a:t>
            </a:r>
            <a:r>
              <a:rPr kumimoji="0" lang="en-CA" sz="2800" b="1" i="0" u="none" strike="noStrike" kern="1200" cap="none" spc="0" normalizeH="0" baseline="0" noProof="0" dirty="0">
                <a:ln>
                  <a:solidFill>
                    <a:srgbClr val="0000FF"/>
                  </a:solidFill>
                </a:ln>
                <a:solidFill>
                  <a:srgbClr val="CC00FF"/>
                </a:solidFill>
                <a:effectLst/>
                <a:uLnTx/>
                <a:uFillTx/>
                <a:latin typeface="Calibri" panose="020F0502020204030204"/>
                <a:ea typeface="+mn-ea"/>
                <a:cs typeface="+mn-cs"/>
              </a:rPr>
              <a:t>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FOR THE TABERNACLE, the very next cycle?  </a:t>
            </a:r>
            <a:b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Mosheh would </a:t>
            </a:r>
            <a:r>
              <a:rPr kumimoji="0" lang="en-CA" sz="2800" b="1" i="0" u="sng"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have been </a:t>
            </a:r>
            <a:r>
              <a:rPr kumimoji="0" lang="en-CA" sz="2800" b="1" i="0" u="none" strike="noStrike" kern="1200" cap="none" spc="0" normalizeH="0" baseline="0" noProof="0" dirty="0">
                <a:ln>
                  <a:noFill/>
                </a:ln>
                <a:solidFill>
                  <a:srgbClr val="CC00FF"/>
                </a:solidFill>
                <a:effectLst/>
                <a:uLnTx/>
                <a:uFillTx/>
                <a:latin typeface="Calibri" panose="020F0502020204030204"/>
                <a:ea typeface="+mn-ea"/>
                <a:cs typeface="+mn-cs"/>
              </a:rPr>
              <a:t>PREPARED!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00FF"/>
                </a:solidFill>
                <a:effectLst/>
                <a:uLnTx/>
                <a:uFillTx/>
                <a:latin typeface="Calibri" panose="020F0502020204030204"/>
                <a:ea typeface="+mn-ea"/>
                <a:cs typeface="+mn-cs"/>
              </a:rPr>
              <a:t>Yahuah</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DID NOT LEAVE Mosheh in a state of confusion!  That wilderness Tent of Meeting was nothing short of a </a:t>
            </a:r>
            <a:r>
              <a:rPr kumimoji="0" lang="en-CA" sz="2800" b="1" i="0" u="none" strike="noStrike" kern="1200" cap="none" spc="0" normalizeH="0" baseline="0" noProof="0" dirty="0">
                <a:ln>
                  <a:solidFill>
                    <a:srgbClr val="0000FF"/>
                  </a:solidFill>
                </a:ln>
                <a:solidFill>
                  <a:srgbClr val="FF9966"/>
                </a:solidFill>
                <a:effectLst/>
                <a:uLnTx/>
                <a:uFillTx/>
                <a:latin typeface="Calibri" panose="020F0502020204030204"/>
                <a:ea typeface="+mn-ea"/>
                <a:cs typeface="+mn-cs"/>
              </a:rPr>
              <a:t>celestial oriented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earthly mobile compass, </a:t>
            </a:r>
            <a:r>
              <a:rPr kumimoji="0" lang="en-CA" sz="2800" b="0" i="0" u="none" strike="noStrike" kern="1200" cap="none" spc="0" normalizeH="0" baseline="0" noProof="0" dirty="0">
                <a:ln>
                  <a:noFill/>
                </a:ln>
                <a:solidFill>
                  <a:prstClr val="black"/>
                </a:solidFill>
                <a:effectLst/>
                <a:uLnTx/>
                <a:uFillTx/>
                <a:latin typeface="Arial Black" panose="020B0A04020102020204" pitchFamily="34" charset="0"/>
              </a:rPr>
              <a:t>FIRST AND FOREMOST – </a:t>
            </a:r>
            <a:r>
              <a:rPr kumimoji="0" lang="en-CA" sz="2800" b="0" i="0" u="none" strike="noStrike" kern="1200" cap="none" spc="0" normalizeH="0" baseline="0" noProof="0" dirty="0">
                <a:ln>
                  <a:solidFill>
                    <a:srgbClr val="0000FF"/>
                  </a:solidFill>
                </a:ln>
                <a:solidFill>
                  <a:srgbClr val="CC00FF"/>
                </a:solidFill>
                <a:effectLst/>
                <a:uLnTx/>
                <a:uFillTx/>
                <a:latin typeface="Arial Black" panose="020B0A04020102020204" pitchFamily="34" charset="0"/>
              </a:rPr>
              <a:t>SPIRITUAL,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and secondly, physical. The Hebrew nation was </a:t>
            </a:r>
            <a:r>
              <a:rPr kumimoji="0" lang="en-CA" sz="2800" b="1" i="0" u="sng" strike="noStrike" kern="1200" cap="none" spc="0" normalizeH="0" baseline="0" noProof="0" dirty="0">
                <a:ln>
                  <a:noFill/>
                </a:ln>
                <a:solidFill>
                  <a:prstClr val="black"/>
                </a:solidFill>
                <a:effectLst/>
                <a:uLnTx/>
                <a:uFillTx/>
                <a:latin typeface="Calibri" panose="020F0502020204030204"/>
                <a:ea typeface="+mn-ea"/>
                <a:cs typeface="+mn-cs"/>
              </a:rPr>
              <a:t>not left to wander aimlessl</a:t>
            </a:r>
            <a:r>
              <a:rPr kumimoji="0" lang="en-CA" sz="2800" b="1" i="0" strike="noStrike" kern="1200" cap="none" spc="0" normalizeH="0" baseline="0" noProof="0" dirty="0">
                <a:ln>
                  <a:noFill/>
                </a:ln>
                <a:solidFill>
                  <a:prstClr val="black"/>
                </a:solidFill>
                <a:effectLst/>
                <a:uLnTx/>
                <a:uFillTx/>
                <a:latin typeface="Calibri" panose="020F0502020204030204"/>
                <a:ea typeface="+mn-ea"/>
                <a:cs typeface="+mn-cs"/>
              </a:rPr>
              <a:t>y </a:t>
            </a:r>
            <a:r>
              <a:rPr kumimoji="0" lang="en-CA" sz="2800" b="0" i="0"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the wilderness. </a:t>
            </a:r>
            <a:r>
              <a:rPr lang="en-CA" sz="2800" b="1" dirty="0">
                <a:solidFill>
                  <a:srgbClr val="0000FF"/>
                </a:solidFill>
                <a:latin typeface="Calibri" panose="020F0502020204030204"/>
              </a:rPr>
              <a:t>Yahuah</a:t>
            </a:r>
            <a:r>
              <a:rPr lang="en-CA" sz="2800" dirty="0">
                <a:solidFill>
                  <a:prstClr val="black"/>
                </a:solidFill>
                <a:latin typeface="Calibri" panose="020F0502020204030204"/>
              </a:rPr>
              <a:t> placed in their midst the most accurate system of guidance known to man, and, </a:t>
            </a:r>
            <a:r>
              <a:rPr lang="en-CA" sz="2800" b="1" u="sng" dirty="0">
                <a:ln>
                  <a:solidFill>
                    <a:srgbClr val="0000FF"/>
                  </a:solidFill>
                </a:ln>
                <a:solidFill>
                  <a:srgbClr val="FF0000"/>
                </a:solidFill>
                <a:latin typeface="Calibri" panose="020F0502020204030204"/>
              </a:rPr>
              <a:t>far be</a:t>
            </a:r>
            <a:r>
              <a:rPr lang="en-CA" sz="2800" b="1" dirty="0">
                <a:ln>
                  <a:solidFill>
                    <a:srgbClr val="0000FF"/>
                  </a:solidFill>
                </a:ln>
                <a:solidFill>
                  <a:srgbClr val="FF0000"/>
                </a:solidFill>
                <a:latin typeface="Calibri" panose="020F0502020204030204"/>
              </a:rPr>
              <a:t>y</a:t>
            </a:r>
            <a:r>
              <a:rPr lang="en-CA" sz="2800" b="1" u="sng" dirty="0">
                <a:ln>
                  <a:solidFill>
                    <a:srgbClr val="0000FF"/>
                  </a:solidFill>
                </a:ln>
                <a:solidFill>
                  <a:srgbClr val="FF0000"/>
                </a:solidFill>
                <a:latin typeface="Calibri" panose="020F0502020204030204"/>
              </a:rPr>
              <a:t>ond human com</a:t>
            </a:r>
            <a:r>
              <a:rPr lang="en-CA" sz="2800" b="1" dirty="0">
                <a:ln>
                  <a:solidFill>
                    <a:srgbClr val="0000FF"/>
                  </a:solidFill>
                </a:ln>
                <a:solidFill>
                  <a:srgbClr val="FF0000"/>
                </a:solidFill>
                <a:latin typeface="Calibri" panose="020F0502020204030204"/>
              </a:rPr>
              <a:t>p</a:t>
            </a:r>
            <a:r>
              <a:rPr lang="en-CA" sz="2800" b="1" u="sng" dirty="0">
                <a:ln>
                  <a:solidFill>
                    <a:srgbClr val="0000FF"/>
                  </a:solidFill>
                </a:ln>
                <a:solidFill>
                  <a:srgbClr val="FF0000"/>
                </a:solidFill>
                <a:latin typeface="Calibri" panose="020F0502020204030204"/>
              </a:rPr>
              <a:t>rehension</a:t>
            </a:r>
            <a:r>
              <a:rPr lang="en-CA" sz="2800" b="1" dirty="0">
                <a:ln>
                  <a:solidFill>
                    <a:srgbClr val="0000FF"/>
                  </a:solidFill>
                </a:ln>
                <a:solidFill>
                  <a:srgbClr val="FF0000"/>
                </a:solidFill>
                <a:latin typeface="Calibri" panose="020F0502020204030204"/>
              </a:rPr>
              <a:t>. </a:t>
            </a:r>
            <a:r>
              <a:rPr kumimoji="0" lang="en-CA" sz="2800" b="1" i="0" u="none" strike="noStrike" kern="1200" cap="none" spc="0" normalizeH="0" baseline="0" noProof="0" dirty="0">
                <a:ln>
                  <a:solidFill>
                    <a:srgbClr val="0000FF"/>
                  </a:solidFill>
                </a:ln>
                <a:solidFill>
                  <a:srgbClr val="FF0000"/>
                </a:solidFill>
                <a:effectLst/>
                <a:uLnTx/>
                <a:uFillTx/>
                <a:latin typeface="Calibri" panose="020F0502020204030204"/>
                <a:ea typeface="+mn-ea"/>
                <a:cs typeface="+mn-cs"/>
              </a:rPr>
              <a:t> </a:t>
            </a:r>
            <a:b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0" i="0" u="sng" strike="noStrike" kern="1200" cap="none" spc="0" normalizeH="0" baseline="0" noProof="0" dirty="0">
                <a:ln>
                  <a:noFill/>
                </a:ln>
                <a:solidFill>
                  <a:srgbClr val="0000FF"/>
                </a:solidFill>
                <a:effectLst/>
                <a:uLnTx/>
                <a:uFillTx/>
                <a:latin typeface="Calibri" panose="020F0502020204030204"/>
                <a:ea typeface="+mn-ea"/>
                <a:cs typeface="+mn-cs"/>
              </a:rPr>
              <a:t>The sun had fulfilled its commission</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by laying down </a:t>
            </a:r>
            <a:b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a perfectly straight </a:t>
            </a:r>
            <a:r>
              <a:rPr kumimoji="0" lang="en-CA" sz="2800" b="1" i="0" u="none" strike="noStrike" kern="1200" cap="none" spc="0" normalizeH="0" baseline="0" noProof="0" dirty="0">
                <a:ln>
                  <a:solidFill>
                    <a:srgbClr val="0000FF"/>
                  </a:solidFill>
                </a:ln>
                <a:solidFill>
                  <a:srgbClr val="FF00FF"/>
                </a:solidFill>
                <a:effectLst>
                  <a:glow rad="127000">
                    <a:srgbClr val="00FF00"/>
                  </a:glow>
                </a:effectLst>
                <a:uLnTx/>
                <a:uFillTx/>
                <a:latin typeface="Calibri" panose="020F0502020204030204"/>
                <a:ea typeface="+mn-ea"/>
                <a:cs typeface="+mn-cs"/>
              </a:rPr>
              <a:t>Shadow SIGN</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enabling the </a:t>
            </a:r>
            <a:r>
              <a:rPr kumimoji="0" lang="en-CA" sz="2800" b="1" i="0" u="none" strike="noStrike" kern="1200" cap="none" spc="0" normalizeH="0" baseline="0" noProof="0" dirty="0">
                <a:ln>
                  <a:solidFill>
                    <a:srgbClr val="0000FF"/>
                  </a:solidFill>
                </a:ln>
                <a:solidFill>
                  <a:srgbClr val="FF9966"/>
                </a:solidFill>
                <a:effectLst/>
                <a:uLnTx/>
                <a:uFillTx/>
                <a:latin typeface="Calibri" panose="020F0502020204030204"/>
                <a:ea typeface="+mn-ea"/>
                <a:cs typeface="+mn-cs"/>
              </a:rPr>
              <a:t>foundation layout </a:t>
            </a:r>
            <a:r>
              <a:rPr kumimoji="0" lang="en-CA" sz="2800" b="1" i="0" u="sng" strike="noStrike" kern="1200" cap="none" spc="0" normalizeH="0" baseline="0" noProof="0" dirty="0">
                <a:ln>
                  <a:noFill/>
                </a:ln>
                <a:solidFill>
                  <a:srgbClr val="CC00FF"/>
                </a:solidFill>
                <a:effectLst/>
                <a:uLnTx/>
                <a:uFillTx/>
                <a:latin typeface="Calibri" panose="020F0502020204030204"/>
                <a:ea typeface="+mn-ea"/>
                <a:cs typeface="+mn-cs"/>
              </a:rPr>
              <a:t>PREPARATION</a:t>
            </a:r>
            <a:r>
              <a:rPr kumimoji="0" lang="en-CA" sz="2800" b="0"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CA" sz="2800" b="1" i="0" u="none" strike="noStrike" kern="1200" cap="none" spc="0" normalizeH="0" baseline="0" noProof="0" dirty="0">
                <a:ln>
                  <a:noFill/>
                </a:ln>
                <a:solidFill>
                  <a:prstClr val="black"/>
                </a:solidFill>
                <a:effectLst>
                  <a:glow rad="228600">
                    <a:schemeClr val="accent6">
                      <a:satMod val="175000"/>
                      <a:alpha val="40000"/>
                    </a:schemeClr>
                  </a:glow>
                </a:effectLst>
                <a:uLnTx/>
                <a:uFillTx/>
                <a:latin typeface="Calibri" panose="020F0502020204030204"/>
                <a:ea typeface="+mn-ea"/>
                <a:cs typeface="+mn-cs"/>
              </a:rPr>
              <a:t>6</a:t>
            </a:r>
            <a:r>
              <a:rPr kumimoji="0" lang="en-CA" sz="2800" b="1" i="0" u="none" strike="noStrike" kern="1200" cap="none" spc="0" normalizeH="0" baseline="30000" noProof="0" dirty="0">
                <a:ln>
                  <a:noFill/>
                </a:ln>
                <a:solidFill>
                  <a:prstClr val="black"/>
                </a:solidFill>
                <a:effectLst>
                  <a:glow rad="228600">
                    <a:schemeClr val="accent6">
                      <a:satMod val="175000"/>
                      <a:alpha val="40000"/>
                    </a:schemeClr>
                  </a:glow>
                </a:effectLst>
                <a:uLnTx/>
                <a:uFillTx/>
                <a:latin typeface="Calibri" panose="020F0502020204030204"/>
                <a:ea typeface="+mn-ea"/>
                <a:cs typeface="+mn-cs"/>
              </a:rPr>
              <a:t>th</a:t>
            </a:r>
            <a:r>
              <a:rPr kumimoji="0" lang="en-CA" sz="2800" b="1" i="0" u="none" strike="noStrike" kern="1200" cap="none" spc="0" normalizeH="0" baseline="0" noProof="0" dirty="0">
                <a:ln>
                  <a:noFill/>
                </a:ln>
                <a:solidFill>
                  <a:prstClr val="black"/>
                </a:solidFill>
                <a:effectLst>
                  <a:glow rad="228600">
                    <a:schemeClr val="accent6">
                      <a:satMod val="175000"/>
                      <a:alpha val="40000"/>
                    </a:schemeClr>
                  </a:glow>
                </a:effectLst>
                <a:uLnTx/>
                <a:uFillTx/>
                <a:latin typeface="Calibri" panose="020F0502020204030204"/>
                <a:ea typeface="+mn-ea"/>
                <a:cs typeface="+mn-cs"/>
              </a:rPr>
              <a:t> cycle</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for the </a:t>
            </a:r>
            <a:r>
              <a:rPr kumimoji="0" lang="en-CA" sz="2800" b="1" i="0" u="none" strike="noStrike" kern="1200" cap="none" spc="0" normalizeH="0" baseline="0" noProof="0" dirty="0">
                <a:ln>
                  <a:noFill/>
                </a:ln>
                <a:solidFill>
                  <a:srgbClr val="0000FF"/>
                </a:solidFill>
                <a:uLnTx/>
                <a:uFillTx/>
                <a:latin typeface="Calibri" panose="020F0502020204030204"/>
                <a:ea typeface="+mn-ea"/>
                <a:cs typeface="+mn-cs"/>
              </a:rPr>
              <a:t>Wilderness Tent of Meeting! </a:t>
            </a:r>
          </a:p>
        </p:txBody>
      </p:sp>
    </p:spTree>
    <p:extLst>
      <p:ext uri="{BB962C8B-B14F-4D97-AF65-F5344CB8AC3E}">
        <p14:creationId xmlns:p14="http://schemas.microsoft.com/office/powerpoint/2010/main" val="27171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48800"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DD1DA610-A061-4A91-849E-4B47222607CC}"/>
              </a:ext>
            </a:extLst>
          </p:cNvPr>
          <p:cNvSpPr/>
          <p:nvPr/>
        </p:nvSpPr>
        <p:spPr>
          <a:xfrm>
            <a:off x="4579992" y="2908883"/>
            <a:ext cx="2439280" cy="637637"/>
          </a:xfrm>
          <a:prstGeom prst="roundRect">
            <a:avLst/>
          </a:prstGeom>
          <a:solidFill>
            <a:srgbClr val="00B050"/>
          </a:solidFill>
          <a:effectLst>
            <a:glow rad="127000">
              <a:srgbClr val="FFFF00"/>
            </a:glow>
          </a:effectLst>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white"/>
                </a:solidFill>
                <a:effectLst/>
                <a:uLnTx/>
                <a:uFillTx/>
                <a:latin typeface="Calibri" panose="020F0502020204030204"/>
                <a:ea typeface="+mn-ea"/>
                <a:cs typeface="+mn-cs"/>
              </a:rPr>
              <a:t>Gen 18:1</a:t>
            </a:r>
          </a:p>
        </p:txBody>
      </p:sp>
      <p:sp>
        <p:nvSpPr>
          <p:cNvPr id="9" name="Rectangle 8">
            <a:extLst>
              <a:ext uri="{FF2B5EF4-FFF2-40B4-BE49-F238E27FC236}">
                <a16:creationId xmlns:a16="http://schemas.microsoft.com/office/drawing/2014/main" id="{F31E49C7-9360-4CB6-ABC0-34C233CAA091}"/>
              </a:ext>
            </a:extLst>
          </p:cNvPr>
          <p:cNvSpPr/>
          <p:nvPr/>
        </p:nvSpPr>
        <p:spPr>
          <a:xfrm>
            <a:off x="79899" y="245423"/>
            <a:ext cx="3512413" cy="3323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Was Abraham </a:t>
            </a:r>
            <a:r>
              <a:rPr kumimoji="0" lang="en-CA" sz="2800" b="1" i="0" u="sng" strike="noStrike" kern="1200" cap="none" spc="0" normalizeH="0" baseline="0" noProof="0" dirty="0">
                <a:ln>
                  <a:noFill/>
                </a:ln>
                <a:solidFill>
                  <a:srgbClr val="0000FF"/>
                </a:solidFill>
                <a:effectLst/>
                <a:uLnTx/>
                <a:uFillTx/>
                <a:latin typeface="Calibri" panose="020F0502020204030204"/>
                <a:ea typeface="+mn-ea"/>
                <a:cs typeface="+mn-cs"/>
              </a:rPr>
              <a:t>seated</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en-CA" sz="2800" b="1" i="0" u="none" strike="noStrike" kern="1200" cap="none" spc="0" normalizeH="0" baseline="0" noProof="0" dirty="0">
                <a:ln w="12700">
                  <a:solidFill>
                    <a:srgbClr val="CC00FF"/>
                  </a:solidFill>
                </a:ln>
                <a:solidFill>
                  <a:srgbClr val="0000FF"/>
                </a:solidFill>
                <a:effectLst>
                  <a:glow rad="88900">
                    <a:srgbClr val="00CCFF"/>
                  </a:glow>
                  <a:outerShdw blurRad="50800" dist="50800" dir="5400000" algn="ctr" rotWithShape="0">
                    <a:srgbClr val="FFFF00"/>
                  </a:outerShdw>
                </a:effectLst>
                <a:uLnTx/>
                <a:uFillTx/>
                <a:latin typeface="Ravie" panose="04040805050809020602" pitchFamily="82" charset="0"/>
              </a:rPr>
              <a:t>The Way? </a:t>
            </a:r>
            <a:b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Or was he just </a:t>
            </a:r>
            <a:b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0" i="0" u="sng" strike="noStrike" kern="1200" cap="none" spc="0" normalizeH="0" baseline="0" noProof="0" dirty="0">
                <a:ln>
                  <a:noFill/>
                </a:ln>
                <a:solidFill>
                  <a:prstClr val="black"/>
                </a:solidFill>
                <a:effectLst/>
                <a:uLnTx/>
                <a:uFillTx/>
                <a:latin typeface="Calibri" panose="020F0502020204030204"/>
                <a:ea typeface="+mn-ea"/>
                <a:cs typeface="+mn-cs"/>
              </a:rPr>
              <a:t>comfortable</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in </a:t>
            </a:r>
            <a:b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the door </a:t>
            </a:r>
            <a:b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of his tent?</a:t>
            </a:r>
            <a:endParaRPr kumimoji="0" lang="en-CA" sz="28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F75D4F76-75C4-455D-8EE7-6029CE44B7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415" t="6554" r="33126"/>
          <a:stretch/>
        </p:blipFill>
        <p:spPr>
          <a:xfrm>
            <a:off x="7363097" y="4642795"/>
            <a:ext cx="1440397" cy="1544243"/>
          </a:xfrm>
          <a:prstGeom prst="rect">
            <a:avLst/>
          </a:prstGeom>
          <a:ln w="88900" cap="sq" cmpd="thickThin">
            <a:solidFill>
              <a:srgbClr val="0066CC"/>
            </a:solidFill>
            <a:prstDash val="solid"/>
            <a:miter lim="800000"/>
          </a:ln>
          <a:effectLst>
            <a:innerShdw blurRad="76200">
              <a:srgbClr val="000000"/>
            </a:innerShdw>
          </a:effectLst>
        </p:spPr>
      </p:pic>
      <p:pic>
        <p:nvPicPr>
          <p:cNvPr id="12" name="Picture 11">
            <a:extLst>
              <a:ext uri="{FF2B5EF4-FFF2-40B4-BE49-F238E27FC236}">
                <a16:creationId xmlns:a16="http://schemas.microsoft.com/office/drawing/2014/main" id="{4F704B27-7CB9-4073-AD2E-933A5C331A4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3654" y="4642797"/>
            <a:ext cx="773114" cy="1544243"/>
          </a:xfrm>
          <a:prstGeom prst="rect">
            <a:avLst/>
          </a:prstGeom>
          <a:ln w="88900" cap="sq" cmpd="thickThin">
            <a:solidFill>
              <a:srgbClr val="0066CC"/>
            </a:solidFill>
            <a:prstDash val="solid"/>
            <a:miter lim="800000"/>
          </a:ln>
          <a:effectLst>
            <a:innerShdw blurRad="76200">
              <a:srgbClr val="000000"/>
            </a:innerShdw>
          </a:effectLst>
        </p:spPr>
      </p:pic>
      <p:pic>
        <p:nvPicPr>
          <p:cNvPr id="16" name="Picture 15">
            <a:extLst>
              <a:ext uri="{FF2B5EF4-FFF2-40B4-BE49-F238E27FC236}">
                <a16:creationId xmlns:a16="http://schemas.microsoft.com/office/drawing/2014/main" id="{3A0C9AE2-D297-408E-BC13-C1E010E0FD0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23306" y="4642796"/>
            <a:ext cx="768289" cy="1544243"/>
          </a:xfrm>
          <a:prstGeom prst="rect">
            <a:avLst/>
          </a:prstGeom>
          <a:ln w="88900" cap="sq" cmpd="thickThin">
            <a:solidFill>
              <a:srgbClr val="0066CC"/>
            </a:solidFill>
            <a:prstDash val="solid"/>
            <a:miter lim="800000"/>
          </a:ln>
          <a:effectLst>
            <a:innerShdw blurRad="76200">
              <a:srgbClr val="000000"/>
            </a:innerShdw>
          </a:effectLst>
        </p:spPr>
      </p:pic>
      <p:pic>
        <p:nvPicPr>
          <p:cNvPr id="17" name="Picture 16">
            <a:extLst>
              <a:ext uri="{FF2B5EF4-FFF2-40B4-BE49-F238E27FC236}">
                <a16:creationId xmlns:a16="http://schemas.microsoft.com/office/drawing/2014/main" id="{68297D97-FA40-40E0-94EB-6963015F6DE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59796" y="4642795"/>
            <a:ext cx="1047028" cy="1544243"/>
          </a:xfrm>
          <a:prstGeom prst="rect">
            <a:avLst/>
          </a:prstGeom>
          <a:ln w="88900" cap="sq" cmpd="thickThin">
            <a:solidFill>
              <a:srgbClr val="0066CC"/>
            </a:solidFill>
            <a:prstDash val="solid"/>
            <a:miter lim="800000"/>
          </a:ln>
          <a:effectLst>
            <a:innerShdw blurRad="76200">
              <a:srgbClr val="000000"/>
            </a:innerShdw>
          </a:effectLst>
        </p:spPr>
      </p:pic>
      <p:sp>
        <p:nvSpPr>
          <p:cNvPr id="18" name="Rectangle 17">
            <a:extLst>
              <a:ext uri="{FF2B5EF4-FFF2-40B4-BE49-F238E27FC236}">
                <a16:creationId xmlns:a16="http://schemas.microsoft.com/office/drawing/2014/main" id="{86D1AB0B-2DE1-43C2-91CF-C12E934074D0}"/>
              </a:ext>
            </a:extLst>
          </p:cNvPr>
          <p:cNvSpPr/>
          <p:nvPr/>
        </p:nvSpPr>
        <p:spPr>
          <a:xfrm>
            <a:off x="8409205" y="285836"/>
            <a:ext cx="3512413" cy="3461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solidFill>
                    <a:srgbClr val="0000FF"/>
                  </a:solidFill>
                </a:ln>
                <a:solidFill>
                  <a:srgbClr val="FF9966"/>
                </a:solidFill>
                <a:effectLst/>
                <a:uLnTx/>
                <a:uFillTx/>
                <a:latin typeface="Calibri" panose="020F0502020204030204"/>
                <a:ea typeface="+mn-ea"/>
                <a:cs typeface="+mn-cs"/>
              </a:rPr>
              <a:t>Part 2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will be examining these Hebrew words.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CA" sz="2800" dirty="0">
                <a:solidFill>
                  <a:prstClr val="black"/>
                </a:solidFill>
                <a:latin typeface="Calibri" panose="020F0502020204030204"/>
              </a:rPr>
              <a:t>Did Abraham pay attention to the </a:t>
            </a:r>
            <a:r>
              <a:rPr lang="en-CA" sz="2800" b="1" dirty="0">
                <a:ln>
                  <a:solidFill>
                    <a:srgbClr val="0000FF"/>
                  </a:solidFill>
                </a:ln>
                <a:solidFill>
                  <a:srgbClr val="FF9966"/>
                </a:solidFill>
                <a:latin typeface="Calibri" panose="020F0502020204030204"/>
              </a:rPr>
              <a:t>“SCURRY” </a:t>
            </a:r>
            <a:r>
              <a:rPr lang="en-CA" sz="2800" dirty="0">
                <a:solidFill>
                  <a:prstClr val="black"/>
                </a:solidFill>
                <a:latin typeface="Calibri" panose="020F0502020204030204"/>
              </a:rPr>
              <a:t>of the </a:t>
            </a:r>
            <a:r>
              <a:rPr lang="en-CA" sz="2800" b="1" dirty="0" err="1">
                <a:ln w="12700">
                  <a:solidFill>
                    <a:srgbClr val="0000FF"/>
                  </a:solidFill>
                </a:ln>
                <a:solidFill>
                  <a:srgbClr val="FFFF00"/>
                </a:solidFill>
                <a:latin typeface="Arial Black" panose="020B0A04020102020204" pitchFamily="34" charset="0"/>
              </a:rPr>
              <a:t>Shemesh</a:t>
            </a:r>
            <a:r>
              <a:rPr lang="en-CA" sz="2800" dirty="0">
                <a:solidFill>
                  <a:prstClr val="black"/>
                </a:solidFill>
                <a:latin typeface="Calibri" panose="020F0502020204030204"/>
              </a:rPr>
              <a:t> (sun)?</a:t>
            </a:r>
            <a:endParaRPr kumimoji="0" lang="en-CA" sz="28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40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250"/>
                                        <p:tgtEl>
                                          <p:spTgt spid="8"/>
                                        </p:tgtEl>
                                      </p:cBhvr>
                                    </p:animEffect>
                                  </p:childTnLst>
                                </p:cTn>
                              </p:par>
                            </p:childTnLst>
                          </p:cTn>
                        </p:par>
                        <p:par>
                          <p:cTn id="8" fill="hold">
                            <p:stCondLst>
                              <p:cond delay="125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125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6" presetClass="entr" presetSubtype="32"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out)">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27000"/>
              </a:srgbClr>
            </a:gs>
            <a:gs pos="87000">
              <a:srgbClr val="7030A0">
                <a:alpha val="43000"/>
              </a:srgbClr>
            </a:gs>
            <a:gs pos="66000">
              <a:schemeClr val="accent2">
                <a:lumMod val="40000"/>
                <a:lumOff val="60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891E3B6D-1396-4E90-96A0-717A40C552E7}"/>
              </a:ext>
            </a:extLst>
          </p:cNvPr>
          <p:cNvSpPr/>
          <p:nvPr/>
        </p:nvSpPr>
        <p:spPr>
          <a:xfrm>
            <a:off x="336203" y="426719"/>
            <a:ext cx="5648037" cy="4297681"/>
          </a:xfrm>
          <a:prstGeom prst="roundRect">
            <a:avLst/>
          </a:prstGeom>
          <a:solidFill>
            <a:schemeClr val="bg1">
              <a:lumMod val="85000"/>
            </a:schemeClr>
          </a:solidFill>
          <a:ln>
            <a:solidFill>
              <a:schemeClr val="tx1"/>
            </a:solidFill>
          </a:ln>
          <a:scene3d>
            <a:camera prst="orthographicFront"/>
            <a:lightRig rig="threePt" dir="t"/>
          </a:scene3d>
          <a:sp3d extrusionH="393700" contourW="139700" prstMaterial="dkEdge">
            <a:bevelT w="349250" h="266700" prst="softRound"/>
            <a:contourClr>
              <a:srgbClr val="00FF00"/>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Are we beginning to understand the reason the sun </a:t>
            </a:r>
            <a:r>
              <a:rPr kumimoji="0" lang="en-CA" sz="2800" b="0" i="0" u="none" strike="noStrike" kern="1200" cap="none" spc="0" normalizeH="0" baseline="0" noProof="0" dirty="0">
                <a:ln w="19050">
                  <a:solidFill>
                    <a:prstClr val="black">
                      <a:lumMod val="95000"/>
                      <a:lumOff val="5000"/>
                    </a:prstClr>
                  </a:solidFill>
                </a:ln>
                <a:solidFill>
                  <a:srgbClr val="CC00CC"/>
                </a:solidFill>
                <a:effectLst/>
                <a:uLnTx/>
                <a:uFillTx/>
                <a:latin typeface="Snap ITC" panose="04040A07060A02020202" pitchFamily="82" charset="0"/>
                <a:ea typeface="+mn-ea"/>
                <a:cs typeface="+mn-cs"/>
              </a:rPr>
              <a:t>HURRIES </a:t>
            </a:r>
            <a:br>
              <a:rPr kumimoji="0" lang="en-CA" sz="2800" b="0" i="0" u="none" strike="noStrike" kern="1200" cap="none" spc="0" normalizeH="0" baseline="0" noProof="0" dirty="0">
                <a:ln w="19050">
                  <a:solidFill>
                    <a:prstClr val="black">
                      <a:lumMod val="95000"/>
                      <a:lumOff val="5000"/>
                    </a:prstClr>
                  </a:solidFill>
                </a:ln>
                <a:solidFill>
                  <a:srgbClr val="CC00CC"/>
                </a:solidFill>
                <a:effectLst/>
                <a:uLnTx/>
                <a:uFillTx/>
                <a:latin typeface="Snap ITC" panose="04040A07060A02020202" pitchFamily="82" charset="0"/>
                <a:ea typeface="+mn-ea"/>
                <a:cs typeface="+mn-cs"/>
              </a:rPr>
            </a:b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back to </a:t>
            </a:r>
            <a:r>
              <a:rPr kumimoji="0" lang="en-CA" sz="2800" b="1" i="0" u="sng" strike="noStrike" kern="1200" cap="none" spc="0" normalizeH="0" baseline="0" noProof="0" dirty="0">
                <a:ln>
                  <a:noFill/>
                </a:ln>
                <a:solidFill>
                  <a:prstClr val="black"/>
                </a:solidFill>
                <a:effectLst/>
                <a:uLnTx/>
                <a:uFillTx/>
                <a:latin typeface="Calibri" panose="020F0502020204030204"/>
                <a:ea typeface="+mn-ea"/>
                <a:cs typeface="+mn-cs"/>
              </a:rPr>
              <a:t>THE PLACE IT AROSE</a:t>
            </a: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    Without this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solidFill>
                    <a:srgbClr val="00FF99"/>
                  </a:solidFill>
                </a:ln>
                <a:solidFill>
                  <a:srgbClr val="0000FF"/>
                </a:solidFill>
                <a:effectLst>
                  <a:glow rad="127000">
                    <a:srgbClr val="FFFF00"/>
                  </a:glow>
                  <a:outerShdw blurRad="50800" dist="50800" dir="5400000" algn="ctr" rotWithShape="0">
                    <a:srgbClr val="CC00CC">
                      <a:alpha val="98000"/>
                    </a:srgbClr>
                  </a:outerShdw>
                </a:effectLst>
                <a:uLnTx/>
                <a:uFillTx/>
                <a:latin typeface="Snap ITC" panose="04040A07060A02020202" pitchFamily="82" charset="0"/>
                <a:ea typeface="+mn-ea"/>
                <a:cs typeface="+mn-cs"/>
              </a:rPr>
              <a:t>Teshuva Shadow Sign,</a:t>
            </a:r>
            <a:br>
              <a:rPr kumimoji="0" lang="en-CA" sz="4400" b="1" i="0" u="none" strike="noStrike" kern="1200" cap="none" spc="0" normalizeH="0" baseline="0" noProof="0" dirty="0">
                <a:ln>
                  <a:solidFill>
                    <a:srgbClr val="00FF99"/>
                  </a:solidFill>
                </a:ln>
                <a:solidFill>
                  <a:srgbClr val="0000FF"/>
                </a:solidFill>
                <a:effectLst>
                  <a:glow rad="127000">
                    <a:srgbClr val="FFFF00"/>
                  </a:glow>
                  <a:outerShdw blurRad="50800" dist="50800" dir="5400000" algn="ctr" rotWithShape="0">
                    <a:srgbClr val="CC00CC">
                      <a:alpha val="98000"/>
                    </a:srgbClr>
                  </a:outerShdw>
                </a:effectLst>
                <a:uLnTx/>
                <a:uFillTx/>
                <a:latin typeface="Snap ITC" panose="04040A07060A02020202" pitchFamily="82" charset="0"/>
                <a:ea typeface="+mn-ea"/>
                <a:cs typeface="+mn-cs"/>
              </a:rPr>
            </a:b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there would not be – </a:t>
            </a: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THIS!</a:t>
            </a:r>
            <a:r>
              <a:rPr kumimoji="0" lang="en-CA" sz="4400" b="1" i="0" u="sng" strike="noStrike" kern="1200" cap="none" spc="0" normalizeH="0" baseline="0" noProof="0" dirty="0">
                <a:ln>
                  <a:solidFill>
                    <a:srgbClr val="00FF99"/>
                  </a:solidFill>
                </a:ln>
                <a:solidFill>
                  <a:prstClr val="black"/>
                </a:solidFill>
                <a:effectLst/>
                <a:uLnTx/>
                <a:uFillTx/>
                <a:latin typeface="Snap ITC" panose="04040A07060A02020202" pitchFamily="82" charset="0"/>
                <a:ea typeface="+mn-ea"/>
                <a:cs typeface="+mn-cs"/>
              </a:rPr>
              <a:t> </a:t>
            </a:r>
          </a:p>
        </p:txBody>
      </p:sp>
      <p:pic>
        <p:nvPicPr>
          <p:cNvPr id="5" name="Picture 4" descr="Image preview">
            <a:extLst>
              <a:ext uri="{FF2B5EF4-FFF2-40B4-BE49-F238E27FC236}">
                <a16:creationId xmlns:a16="http://schemas.microsoft.com/office/drawing/2014/main" id="{3A6E3837-797E-4B44-8960-4E9216731A6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285390" y="-13078"/>
            <a:ext cx="5906610" cy="6881491"/>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2F2A5FC7-B519-45C9-8B97-5AAEC531FDB6}"/>
              </a:ext>
            </a:extLst>
          </p:cNvPr>
          <p:cNvSpPr/>
          <p:nvPr/>
        </p:nvSpPr>
        <p:spPr>
          <a:xfrm>
            <a:off x="690880" y="5140960"/>
            <a:ext cx="4744720" cy="1635760"/>
          </a:xfrm>
          <a:prstGeom prst="wedgeRoundRectCallout">
            <a:avLst>
              <a:gd name="adj1" fmla="val 119425"/>
              <a:gd name="adj2" fmla="val -121346"/>
              <a:gd name="adj3" fmla="val 16667"/>
            </a:avLst>
          </a:prstGeom>
          <a:solidFill>
            <a:schemeClr val="tx1"/>
          </a:solidFill>
          <a:ln w="28575">
            <a:solidFill>
              <a:schemeClr val="accent2">
                <a:lumMod val="60000"/>
                <a:lumOff val="40000"/>
              </a:schemeClr>
            </a:solidFill>
          </a:ln>
          <a:scene3d>
            <a:camera prst="orthographicFront"/>
            <a:lightRig rig="threePt" dir="t"/>
          </a:scene3d>
          <a:sp3d>
            <a:bevelT w="279400" h="127000" prst="softRound"/>
            <a:bevelB w="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800" b="0" i="0" u="none" strike="noStrike" kern="1200" cap="none" spc="0" normalizeH="0" baseline="0" noProof="0" dirty="0">
                <a:ln>
                  <a:noFill/>
                </a:ln>
                <a:solidFill>
                  <a:srgbClr val="FFFF00"/>
                </a:solidFill>
                <a:effectLst/>
                <a:uLnTx/>
                <a:uFillTx/>
                <a:latin typeface="Calibri" panose="020F0502020204030204"/>
                <a:ea typeface="+mn-ea"/>
                <a:cs typeface="+mn-cs"/>
              </a:rPr>
              <a:t>A Bee pollinating </a:t>
            </a:r>
            <a:r>
              <a:rPr kumimoji="0" lang="en-CA" sz="4800" b="0" i="0" u="none" strike="noStrike" kern="1200" cap="none" spc="0" normalizeH="0" baseline="0" noProof="0" dirty="0">
                <a:ln w="19050">
                  <a:solidFill>
                    <a:srgbClr val="0000FF"/>
                  </a:solidFill>
                </a:ln>
                <a:solidFill>
                  <a:srgbClr val="00FF00"/>
                </a:solidFill>
                <a:effectLst>
                  <a:outerShdw blurRad="50800" dist="50800" dir="5400000" algn="ctr" rotWithShape="0">
                    <a:srgbClr val="FF00FF"/>
                  </a:outerShdw>
                </a:effectLst>
                <a:uLnTx/>
                <a:uFillTx/>
                <a:latin typeface="Snap ITC" panose="04040A07060A02020202" pitchFamily="82" charset="0"/>
                <a:ea typeface="+mn-ea"/>
                <a:cs typeface="+mn-cs"/>
              </a:rPr>
              <a:t>LIFE!</a:t>
            </a:r>
          </a:p>
        </p:txBody>
      </p:sp>
    </p:spTree>
    <p:extLst>
      <p:ext uri="{BB962C8B-B14F-4D97-AF65-F5344CB8AC3E}">
        <p14:creationId xmlns:p14="http://schemas.microsoft.com/office/powerpoint/2010/main" val="1385870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27000"/>
              </a:srgbClr>
            </a:gs>
            <a:gs pos="87000">
              <a:srgbClr val="7030A0">
                <a:alpha val="43000"/>
              </a:srgbClr>
            </a:gs>
            <a:gs pos="66000">
              <a:schemeClr val="accent2">
                <a:lumMod val="40000"/>
                <a:lumOff val="60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F3DDEDDD-297C-4B9C-A2A7-6C514FF430A6}"/>
              </a:ext>
            </a:extLst>
          </p:cNvPr>
          <p:cNvSpPr>
            <a:spLocks noGrp="1"/>
          </p:cNvSpPr>
          <p:nvPr>
            <p:ph idx="1"/>
          </p:nvPr>
        </p:nvSpPr>
        <p:spPr>
          <a:xfrm>
            <a:off x="406401" y="386292"/>
            <a:ext cx="8949266" cy="2060575"/>
          </a:xfrm>
        </p:spPr>
        <p:txBody>
          <a:bodyPr/>
          <a:lstStyle/>
          <a:p>
            <a:r>
              <a:rPr lang="en-CA" dirty="0"/>
              <a:t>There is another word in </a:t>
            </a:r>
            <a:r>
              <a:rPr lang="en-CA" b="1" dirty="0">
                <a:ln>
                  <a:solidFill>
                    <a:sysClr val="windowText" lastClr="000000"/>
                  </a:solidFill>
                </a:ln>
                <a:solidFill>
                  <a:srgbClr val="00B050"/>
                </a:solidFill>
              </a:rPr>
              <a:t>Gen 18:1 </a:t>
            </a:r>
            <a:r>
              <a:rPr lang="en-CA" dirty="0"/>
              <a:t>that needs a closer look. It is recorded Abraham was </a:t>
            </a:r>
            <a:r>
              <a:rPr lang="en-CA" u="sng" dirty="0"/>
              <a:t>sittin</a:t>
            </a:r>
            <a:r>
              <a:rPr lang="en-CA" dirty="0"/>
              <a:t>g in the </a:t>
            </a:r>
            <a:r>
              <a:rPr lang="en-CA" u="sng" dirty="0"/>
              <a:t>door</a:t>
            </a:r>
            <a:r>
              <a:rPr lang="en-CA" dirty="0"/>
              <a:t> of his </a:t>
            </a:r>
            <a:r>
              <a:rPr lang="en-CA" u="sng" dirty="0"/>
              <a:t>tent</a:t>
            </a:r>
            <a:r>
              <a:rPr lang="en-CA" dirty="0"/>
              <a:t>, in the </a:t>
            </a:r>
            <a:r>
              <a:rPr lang="en-CA" u="sng" dirty="0"/>
              <a:t>HEAT</a:t>
            </a:r>
            <a:r>
              <a:rPr lang="en-CA" dirty="0"/>
              <a:t> of the day. What </a:t>
            </a:r>
            <a:r>
              <a:rPr lang="en-CA" b="1" u="sng" dirty="0">
                <a:solidFill>
                  <a:srgbClr val="FF0000"/>
                </a:solidFill>
              </a:rPr>
              <a:t>HEAT</a:t>
            </a:r>
            <a:r>
              <a:rPr lang="en-CA" dirty="0"/>
              <a:t> was it? </a:t>
            </a:r>
            <a:br>
              <a:rPr lang="en-CA" dirty="0"/>
            </a:br>
            <a:r>
              <a:rPr lang="en-CA" i="1" dirty="0">
                <a:solidFill>
                  <a:schemeClr val="accent4">
                    <a:lumMod val="75000"/>
                  </a:schemeClr>
                </a:solidFill>
              </a:rPr>
              <a:t>Just physical heat from the sun? </a:t>
            </a:r>
            <a:r>
              <a:rPr lang="en-CA" dirty="0"/>
              <a:t>Or was there </a:t>
            </a:r>
            <a:r>
              <a:rPr lang="en-CA" b="1" u="sng" dirty="0"/>
              <a:t>another source</a:t>
            </a:r>
            <a:r>
              <a:rPr lang="en-CA" dirty="0"/>
              <a:t> of </a:t>
            </a:r>
            <a:r>
              <a:rPr lang="en-CA" b="1" u="sng" dirty="0">
                <a:solidFill>
                  <a:srgbClr val="FF0000"/>
                </a:solidFill>
              </a:rPr>
              <a:t>HEAT</a:t>
            </a:r>
            <a:r>
              <a:rPr lang="en-CA" dirty="0"/>
              <a:t> bearing down on Abraham </a:t>
            </a:r>
            <a:r>
              <a:rPr lang="en-CA" b="1" dirty="0">
                <a:solidFill>
                  <a:srgbClr val="FF0000"/>
                </a:solidFill>
              </a:rPr>
              <a:t>and his family?</a:t>
            </a:r>
          </a:p>
        </p:txBody>
      </p:sp>
      <p:pic>
        <p:nvPicPr>
          <p:cNvPr id="7" name="Picture 6">
            <a:extLst>
              <a:ext uri="{FF2B5EF4-FFF2-40B4-BE49-F238E27FC236}">
                <a16:creationId xmlns:a16="http://schemas.microsoft.com/office/drawing/2014/main" id="{9DAE5599-E3D6-467E-AE0B-B9E7AA0CBD0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515912" y="420528"/>
            <a:ext cx="2120939" cy="188806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C6D960E0-B233-4279-86FA-9BF3FB971479}"/>
              </a:ext>
            </a:extLst>
          </p:cNvPr>
          <p:cNvSpPr/>
          <p:nvPr/>
        </p:nvSpPr>
        <p:spPr>
          <a:xfrm>
            <a:off x="397931" y="3801021"/>
            <a:ext cx="11387667" cy="2887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800" dirty="0">
                <a:solidFill>
                  <a:schemeClr val="tx1"/>
                </a:solidFill>
              </a:rPr>
              <a:t>The Hebrew letters translated as “heat,” are </a:t>
            </a:r>
            <a:r>
              <a:rPr lang="en-CA" sz="2800" b="1" dirty="0">
                <a:ln>
                  <a:solidFill>
                    <a:sysClr val="windowText" lastClr="000000"/>
                  </a:solidFill>
                </a:ln>
                <a:solidFill>
                  <a:srgbClr val="00B050"/>
                </a:solidFill>
              </a:rPr>
              <a:t>Kaph, Chet, Mem. </a:t>
            </a:r>
            <a:br>
              <a:rPr lang="en-CA" sz="2800" b="1" dirty="0">
                <a:ln>
                  <a:solidFill>
                    <a:sysClr val="windowText" lastClr="000000"/>
                  </a:solidFill>
                </a:ln>
                <a:solidFill>
                  <a:srgbClr val="00B050"/>
                </a:solidFill>
              </a:rPr>
            </a:br>
            <a:r>
              <a:rPr lang="en-CA" sz="2800" b="1" dirty="0">
                <a:ln>
                  <a:solidFill>
                    <a:sysClr val="windowText" lastClr="000000"/>
                  </a:solidFill>
                </a:ln>
                <a:solidFill>
                  <a:srgbClr val="00B050"/>
                </a:solidFill>
              </a:rPr>
              <a:t>Kaph =       =         </a:t>
            </a:r>
            <a:r>
              <a:rPr lang="en-CA" sz="2800" dirty="0">
                <a:solidFill>
                  <a:schemeClr val="tx1"/>
                </a:solidFill>
              </a:rPr>
              <a:t>palm of the hand, intentional capacity (</a:t>
            </a:r>
            <a:r>
              <a:rPr lang="en-CA" sz="2000" dirty="0">
                <a:solidFill>
                  <a:schemeClr val="tx1"/>
                </a:solidFill>
              </a:rPr>
              <a:t>i.e. </a:t>
            </a:r>
            <a:r>
              <a:rPr lang="en-CA" sz="2800" dirty="0">
                <a:solidFill>
                  <a:schemeClr val="tx1"/>
                </a:solidFill>
              </a:rPr>
              <a:t>bowl), order.</a:t>
            </a:r>
            <a:br>
              <a:rPr lang="en-CA" sz="2800" dirty="0">
                <a:solidFill>
                  <a:schemeClr val="tx1"/>
                </a:solidFill>
              </a:rPr>
            </a:br>
            <a:r>
              <a:rPr lang="en-CA" sz="2800" b="1" dirty="0">
                <a:ln>
                  <a:solidFill>
                    <a:sysClr val="windowText" lastClr="000000"/>
                  </a:solidFill>
                </a:ln>
                <a:solidFill>
                  <a:srgbClr val="00B050"/>
                </a:solidFill>
              </a:rPr>
              <a:t>Chet  =</a:t>
            </a:r>
            <a:r>
              <a:rPr lang="en-CA" sz="2800" dirty="0">
                <a:solidFill>
                  <a:schemeClr val="tx1"/>
                </a:solidFill>
              </a:rPr>
              <a:t>       </a:t>
            </a:r>
            <a:r>
              <a:rPr lang="en-CA" sz="2800" b="1" dirty="0">
                <a:ln>
                  <a:solidFill>
                    <a:sysClr val="windowText" lastClr="000000"/>
                  </a:solidFill>
                </a:ln>
                <a:solidFill>
                  <a:srgbClr val="00B050"/>
                </a:solidFill>
              </a:rPr>
              <a:t>=         </a:t>
            </a:r>
            <a:r>
              <a:rPr lang="en-CA" sz="2800" dirty="0">
                <a:solidFill>
                  <a:sysClr val="windowText" lastClr="000000"/>
                </a:solidFill>
              </a:rPr>
              <a:t>fence, border, corral, encasement, elevating opportunity</a:t>
            </a:r>
            <a:br>
              <a:rPr lang="en-CA" sz="2800" dirty="0">
                <a:solidFill>
                  <a:schemeClr val="tx1"/>
                </a:solidFill>
              </a:rPr>
            </a:br>
            <a:r>
              <a:rPr lang="en-CA" sz="2800" b="1" dirty="0">
                <a:ln>
                  <a:solidFill>
                    <a:sysClr val="windowText" lastClr="000000"/>
                  </a:solidFill>
                </a:ln>
                <a:solidFill>
                  <a:srgbClr val="00B050"/>
                </a:solidFill>
              </a:rPr>
              <a:t>Mem =          =       </a:t>
            </a:r>
            <a:r>
              <a:rPr lang="en-CA" sz="2800" dirty="0">
                <a:solidFill>
                  <a:sysClr val="windowText" lastClr="000000"/>
                </a:solidFill>
              </a:rPr>
              <a:t>endless frequencies, water (that carries a seed), origin</a:t>
            </a:r>
          </a:p>
        </p:txBody>
      </p:sp>
      <p:pic>
        <p:nvPicPr>
          <p:cNvPr id="9" name="Picture 8">
            <a:extLst>
              <a:ext uri="{FF2B5EF4-FFF2-40B4-BE49-F238E27FC236}">
                <a16:creationId xmlns:a16="http://schemas.microsoft.com/office/drawing/2014/main" id="{A1CAAE73-90C4-413E-AA0B-2C05F6BC1D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1305" y="4654828"/>
            <a:ext cx="356235" cy="523875"/>
          </a:xfrm>
          <a:prstGeom prst="rect">
            <a:avLst/>
          </a:prstGeom>
        </p:spPr>
      </p:pic>
      <p:pic>
        <p:nvPicPr>
          <p:cNvPr id="11" name="Picture 10">
            <a:extLst>
              <a:ext uri="{FF2B5EF4-FFF2-40B4-BE49-F238E27FC236}">
                <a16:creationId xmlns:a16="http://schemas.microsoft.com/office/drawing/2014/main" id="{4F9B66D9-9C3D-447E-A177-9201092F3E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75325" y="4160359"/>
            <a:ext cx="448196" cy="631262"/>
          </a:xfrm>
          <a:prstGeom prst="rect">
            <a:avLst/>
          </a:prstGeom>
        </p:spPr>
      </p:pic>
      <p:pic>
        <p:nvPicPr>
          <p:cNvPr id="13" name="Picture 12">
            <a:extLst>
              <a:ext uri="{FF2B5EF4-FFF2-40B4-BE49-F238E27FC236}">
                <a16:creationId xmlns:a16="http://schemas.microsoft.com/office/drawing/2014/main" id="{F2C983C2-37D0-4DC1-8B0D-F400135AA1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81953" y="5025684"/>
            <a:ext cx="718947" cy="647700"/>
          </a:xfrm>
          <a:prstGeom prst="rect">
            <a:avLst/>
          </a:prstGeom>
        </p:spPr>
      </p:pic>
      <p:sp>
        <p:nvSpPr>
          <p:cNvPr id="15" name="Rectangle 14">
            <a:extLst>
              <a:ext uri="{FF2B5EF4-FFF2-40B4-BE49-F238E27FC236}">
                <a16:creationId xmlns:a16="http://schemas.microsoft.com/office/drawing/2014/main" id="{624E5436-DA11-4FEE-906D-F2D866A8F215}"/>
              </a:ext>
            </a:extLst>
          </p:cNvPr>
          <p:cNvSpPr/>
          <p:nvPr/>
        </p:nvSpPr>
        <p:spPr>
          <a:xfrm>
            <a:off x="397932" y="2675947"/>
            <a:ext cx="11387667" cy="990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a:solidFill>
                  <a:srgbClr val="800000"/>
                </a:solidFill>
                <a:latin typeface="Georgia" panose="02040502050405020303" pitchFamily="18" charset="0"/>
              </a:rPr>
              <a:t>Gen 18:1</a:t>
            </a:r>
            <a:r>
              <a:rPr lang="en-US" sz="2800" dirty="0">
                <a:solidFill>
                  <a:prstClr val="black"/>
                </a:solidFill>
                <a:latin typeface="Georgia" panose="02040502050405020303" pitchFamily="18" charset="0"/>
              </a:rPr>
              <a:t>  </a:t>
            </a:r>
            <a:r>
              <a:rPr lang="en-US" sz="2800" dirty="0" err="1">
                <a:solidFill>
                  <a:prstClr val="black"/>
                </a:solidFill>
                <a:latin typeface="Georgia" panose="02040502050405020303" pitchFamily="18" charset="0"/>
              </a:rPr>
              <a:t>Againe</a:t>
            </a:r>
            <a:r>
              <a:rPr lang="en-US" sz="2800" dirty="0">
                <a:solidFill>
                  <a:prstClr val="black"/>
                </a:solidFill>
                <a:latin typeface="Georgia" panose="02040502050405020303" pitchFamily="18" charset="0"/>
              </a:rPr>
              <a:t> </a:t>
            </a:r>
            <a:r>
              <a:rPr lang="en-US" sz="1400" dirty="0">
                <a:solidFill>
                  <a:prstClr val="black"/>
                </a:solidFill>
                <a:latin typeface="Georgia" panose="02040502050405020303" pitchFamily="18" charset="0"/>
              </a:rPr>
              <a:t>the Lord </a:t>
            </a:r>
            <a:r>
              <a:rPr lang="en-US" sz="2800" dirty="0">
                <a:solidFill>
                  <a:prstClr val="black"/>
                </a:solidFill>
                <a:latin typeface="Georgia" panose="02040502050405020303" pitchFamily="18" charset="0"/>
              </a:rPr>
              <a:t>[</a:t>
            </a:r>
            <a:r>
              <a:rPr lang="en-US" sz="2800" dirty="0">
                <a:solidFill>
                  <a:srgbClr val="0000FF"/>
                </a:solidFill>
                <a:latin typeface="Georgia" panose="02040502050405020303" pitchFamily="18" charset="0"/>
              </a:rPr>
              <a:t>Yahuah</a:t>
            </a:r>
            <a:r>
              <a:rPr lang="en-US" sz="2800" dirty="0">
                <a:solidFill>
                  <a:prstClr val="black"/>
                </a:solidFill>
                <a:latin typeface="Georgia" panose="02040502050405020303" pitchFamily="18" charset="0"/>
              </a:rPr>
              <a:t>] appeared </a:t>
            </a:r>
            <a:r>
              <a:rPr lang="en-US" sz="2800" dirty="0" err="1">
                <a:solidFill>
                  <a:prstClr val="black"/>
                </a:solidFill>
                <a:latin typeface="Georgia" panose="02040502050405020303" pitchFamily="18" charset="0"/>
              </a:rPr>
              <a:t>vnto</a:t>
            </a:r>
            <a:r>
              <a:rPr lang="en-US" sz="2800" dirty="0">
                <a:solidFill>
                  <a:prstClr val="black"/>
                </a:solidFill>
                <a:latin typeface="Georgia" panose="02040502050405020303" pitchFamily="18" charset="0"/>
              </a:rPr>
              <a:t> him in the </a:t>
            </a:r>
            <a:r>
              <a:rPr lang="en-US" sz="2800" dirty="0" err="1">
                <a:solidFill>
                  <a:prstClr val="black"/>
                </a:solidFill>
                <a:latin typeface="Georgia" panose="02040502050405020303" pitchFamily="18" charset="0"/>
              </a:rPr>
              <a:t>plaine</a:t>
            </a:r>
            <a:r>
              <a:rPr lang="en-US" sz="2800" dirty="0">
                <a:solidFill>
                  <a:prstClr val="black"/>
                </a:solidFill>
                <a:latin typeface="Georgia" panose="02040502050405020303" pitchFamily="18" charset="0"/>
              </a:rPr>
              <a:t> of 	</a:t>
            </a:r>
            <a:r>
              <a:rPr lang="en-US" sz="2800" dirty="0" err="1">
                <a:solidFill>
                  <a:prstClr val="black"/>
                </a:solidFill>
                <a:latin typeface="Georgia" panose="02040502050405020303" pitchFamily="18" charset="0"/>
              </a:rPr>
              <a:t>Mamre</a:t>
            </a:r>
            <a:r>
              <a:rPr lang="en-US" sz="2800" dirty="0">
                <a:solidFill>
                  <a:prstClr val="black"/>
                </a:solidFill>
                <a:latin typeface="Georgia" panose="02040502050405020303" pitchFamily="18" charset="0"/>
              </a:rPr>
              <a:t>, as he sate in his tent </a:t>
            </a:r>
            <a:r>
              <a:rPr lang="en-US" sz="2800" dirty="0" err="1">
                <a:solidFill>
                  <a:prstClr val="black"/>
                </a:solidFill>
                <a:latin typeface="Georgia" panose="02040502050405020303" pitchFamily="18" charset="0"/>
              </a:rPr>
              <a:t>doore</a:t>
            </a:r>
            <a:r>
              <a:rPr lang="en-US" sz="2800" dirty="0">
                <a:solidFill>
                  <a:prstClr val="black"/>
                </a:solidFill>
                <a:latin typeface="Georgia" panose="02040502050405020303" pitchFamily="18" charset="0"/>
              </a:rPr>
              <a:t> about the </a:t>
            </a:r>
            <a:r>
              <a:rPr lang="en-US" sz="2800" b="1" dirty="0" err="1">
                <a:ln>
                  <a:solidFill>
                    <a:srgbClr val="0000FF"/>
                  </a:solidFill>
                </a:ln>
                <a:solidFill>
                  <a:srgbClr val="CC00FF"/>
                </a:solidFill>
                <a:latin typeface="Georgia" panose="02040502050405020303" pitchFamily="18" charset="0"/>
              </a:rPr>
              <a:t>heate</a:t>
            </a:r>
            <a:r>
              <a:rPr lang="en-US" sz="2800" dirty="0">
                <a:solidFill>
                  <a:prstClr val="black"/>
                </a:solidFill>
                <a:latin typeface="Georgia" panose="02040502050405020303" pitchFamily="18" charset="0"/>
              </a:rPr>
              <a:t> of the day. </a:t>
            </a:r>
            <a:endParaRPr lang="en-CA" sz="2800" b="1" dirty="0">
              <a:ln>
                <a:solidFill>
                  <a:sysClr val="windowText" lastClr="000000"/>
                </a:solidFill>
              </a:ln>
              <a:solidFill>
                <a:srgbClr val="00B050"/>
              </a:solidFill>
            </a:endParaRPr>
          </a:p>
        </p:txBody>
      </p:sp>
      <p:sp>
        <p:nvSpPr>
          <p:cNvPr id="16" name="Rectangle: Rounded Corners 15">
            <a:extLst>
              <a:ext uri="{FF2B5EF4-FFF2-40B4-BE49-F238E27FC236}">
                <a16:creationId xmlns:a16="http://schemas.microsoft.com/office/drawing/2014/main" id="{BBC629BF-5F6E-4401-9D38-8310CE27B25F}"/>
              </a:ext>
            </a:extLst>
          </p:cNvPr>
          <p:cNvSpPr/>
          <p:nvPr/>
        </p:nvSpPr>
        <p:spPr>
          <a:xfrm>
            <a:off x="397931" y="2388561"/>
            <a:ext cx="1490136" cy="287386"/>
          </a:xfrm>
          <a:prstGeom prst="roundRect">
            <a:avLst/>
          </a:prstGeom>
          <a:solidFill>
            <a:schemeClr val="accent1">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Geneva 1587</a:t>
            </a:r>
          </a:p>
        </p:txBody>
      </p:sp>
      <p:sp>
        <p:nvSpPr>
          <p:cNvPr id="2" name="Rectangle 1">
            <a:extLst>
              <a:ext uri="{FF2B5EF4-FFF2-40B4-BE49-F238E27FC236}">
                <a16:creationId xmlns:a16="http://schemas.microsoft.com/office/drawing/2014/main" id="{FD670091-1622-442C-85C6-0D3DB4673DB4}"/>
              </a:ext>
            </a:extLst>
          </p:cNvPr>
          <p:cNvSpPr/>
          <p:nvPr/>
        </p:nvSpPr>
        <p:spPr>
          <a:xfrm>
            <a:off x="2300900" y="4283222"/>
            <a:ext cx="372533" cy="450150"/>
          </a:xfrm>
          <a:prstGeom prst="rect">
            <a:avLst/>
          </a:prstGeom>
          <a:solidFill>
            <a:schemeClr val="accent6">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latin typeface="Times New Roman" panose="02020603050405020304" pitchFamily="18" charset="0"/>
                <a:ea typeface="Calibri" panose="020F0502020204030204" pitchFamily="34" charset="0"/>
              </a:rPr>
              <a:t>כ</a:t>
            </a:r>
            <a:endParaRPr lang="en-CA" sz="3200" dirty="0"/>
          </a:p>
        </p:txBody>
      </p:sp>
      <p:sp>
        <p:nvSpPr>
          <p:cNvPr id="12" name="Rectangle 11">
            <a:extLst>
              <a:ext uri="{FF2B5EF4-FFF2-40B4-BE49-F238E27FC236}">
                <a16:creationId xmlns:a16="http://schemas.microsoft.com/office/drawing/2014/main" id="{01F4064B-AE13-4AF4-8FDE-E7DCA5DA541E}"/>
              </a:ext>
            </a:extLst>
          </p:cNvPr>
          <p:cNvSpPr/>
          <p:nvPr/>
        </p:nvSpPr>
        <p:spPr>
          <a:xfrm>
            <a:off x="2292190" y="4711597"/>
            <a:ext cx="372533" cy="450150"/>
          </a:xfrm>
          <a:prstGeom prst="rect">
            <a:avLst/>
          </a:prstGeom>
          <a:solidFill>
            <a:schemeClr val="accent6">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latin typeface="Times New Roman" panose="02020603050405020304" pitchFamily="18" charset="0"/>
                <a:ea typeface="Calibri" panose="020F0502020204030204" pitchFamily="34" charset="0"/>
              </a:rPr>
              <a:t>ח</a:t>
            </a:r>
            <a:endParaRPr lang="en-CA" sz="3200" dirty="0"/>
          </a:p>
        </p:txBody>
      </p:sp>
      <p:sp>
        <p:nvSpPr>
          <p:cNvPr id="14" name="Rectangle 13">
            <a:extLst>
              <a:ext uri="{FF2B5EF4-FFF2-40B4-BE49-F238E27FC236}">
                <a16:creationId xmlns:a16="http://schemas.microsoft.com/office/drawing/2014/main" id="{B7E207DD-C9F4-4B44-91F2-29863BCE8201}"/>
              </a:ext>
            </a:extLst>
          </p:cNvPr>
          <p:cNvSpPr/>
          <p:nvPr/>
        </p:nvSpPr>
        <p:spPr>
          <a:xfrm>
            <a:off x="2569569" y="5161747"/>
            <a:ext cx="372533" cy="450150"/>
          </a:xfrm>
          <a:prstGeom prst="rect">
            <a:avLst/>
          </a:prstGeom>
          <a:solidFill>
            <a:schemeClr val="accent6">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800" b="1">
                <a:solidFill>
                  <a:srgbClr val="FF5050"/>
                </a:solidFill>
              </a:rPr>
              <a:t>ם</a:t>
            </a:r>
            <a:endParaRPr lang="en-CA" sz="2800" b="1" dirty="0">
              <a:solidFill>
                <a:srgbClr val="FF5050"/>
              </a:solidFill>
            </a:endParaRPr>
          </a:p>
        </p:txBody>
      </p:sp>
      <p:sp>
        <p:nvSpPr>
          <p:cNvPr id="5" name="Rectangle 4">
            <a:extLst>
              <a:ext uri="{FF2B5EF4-FFF2-40B4-BE49-F238E27FC236}">
                <a16:creationId xmlns:a16="http://schemas.microsoft.com/office/drawing/2014/main" id="{CC7FE590-7963-4127-A3CB-EE2DCF0E1296}"/>
              </a:ext>
            </a:extLst>
          </p:cNvPr>
          <p:cNvSpPr/>
          <p:nvPr/>
        </p:nvSpPr>
        <p:spPr>
          <a:xfrm>
            <a:off x="406401" y="5643948"/>
            <a:ext cx="11169673" cy="1131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2800" dirty="0">
                <a:solidFill>
                  <a:sysClr val="windowText" lastClr="000000"/>
                </a:solidFill>
              </a:rPr>
              <a:t>The question becomes:  what/</a:t>
            </a:r>
            <a:r>
              <a:rPr lang="en-CA" sz="2800" b="1" u="sng" dirty="0">
                <a:solidFill>
                  <a:sysClr val="windowText" lastClr="000000"/>
                </a:solidFill>
              </a:rPr>
              <a:t>WHO’S SEED</a:t>
            </a:r>
            <a:r>
              <a:rPr lang="en-CA" sz="2800" b="1" dirty="0">
                <a:solidFill>
                  <a:sysClr val="windowText" lastClr="000000"/>
                </a:solidFill>
              </a:rPr>
              <a:t> </a:t>
            </a:r>
            <a:r>
              <a:rPr lang="en-CA" sz="2800" dirty="0">
                <a:solidFill>
                  <a:sysClr val="windowText" lastClr="000000"/>
                </a:solidFill>
              </a:rPr>
              <a:t>was encapsulated within this 			</a:t>
            </a:r>
            <a:r>
              <a:rPr lang="en-CA" sz="2800" b="1" dirty="0">
                <a:solidFill>
                  <a:sysClr val="windowText" lastClr="000000"/>
                </a:solidFill>
              </a:rPr>
              <a:t>“HEAT of the day”</a:t>
            </a:r>
            <a:r>
              <a:rPr lang="en-CA" sz="2800" dirty="0">
                <a:solidFill>
                  <a:sysClr val="windowText" lastClr="000000"/>
                </a:solidFill>
              </a:rPr>
              <a:t> in the area of Abraham’s abode?</a:t>
            </a:r>
          </a:p>
        </p:txBody>
      </p:sp>
    </p:spTree>
    <p:extLst>
      <p:ext uri="{BB962C8B-B14F-4D97-AF65-F5344CB8AC3E}">
        <p14:creationId xmlns:p14="http://schemas.microsoft.com/office/powerpoint/2010/main" val="254097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27000"/>
              </a:srgbClr>
            </a:gs>
            <a:gs pos="87000">
              <a:srgbClr val="7030A0">
                <a:alpha val="43000"/>
              </a:srgbClr>
            </a:gs>
            <a:gs pos="66000">
              <a:schemeClr val="accent2">
                <a:lumMod val="40000"/>
                <a:lumOff val="60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F3DDEDDD-297C-4B9C-A2A7-6C514FF430A6}"/>
              </a:ext>
            </a:extLst>
          </p:cNvPr>
          <p:cNvSpPr>
            <a:spLocks noGrp="1"/>
          </p:cNvSpPr>
          <p:nvPr>
            <p:ph idx="1"/>
          </p:nvPr>
        </p:nvSpPr>
        <p:spPr>
          <a:xfrm>
            <a:off x="406401" y="386292"/>
            <a:ext cx="8949266" cy="2431729"/>
          </a:xfrm>
        </p:spPr>
        <p:txBody>
          <a:bodyPr>
            <a:normAutofit lnSpcReduction="10000"/>
          </a:bodyPr>
          <a:lstStyle/>
          <a:p>
            <a:r>
              <a:rPr lang="en-CA" b="1" u="sng" dirty="0"/>
              <a:t>What other source</a:t>
            </a:r>
            <a:r>
              <a:rPr lang="en-CA" dirty="0"/>
              <a:t> of </a:t>
            </a:r>
            <a:r>
              <a:rPr lang="en-CA" b="1" dirty="0">
                <a:solidFill>
                  <a:srgbClr val="FF0000"/>
                </a:solidFill>
              </a:rPr>
              <a:t>HEAT</a:t>
            </a:r>
            <a:r>
              <a:rPr lang="en-CA" dirty="0"/>
              <a:t> was encompassing the area adjacent to where </a:t>
            </a:r>
            <a:r>
              <a:rPr lang="en-CA" b="1" dirty="0">
                <a:solidFill>
                  <a:srgbClr val="FF0000"/>
                </a:solidFill>
              </a:rPr>
              <a:t>Abraham and his family were living?</a:t>
            </a:r>
          </a:p>
          <a:p>
            <a:r>
              <a:rPr lang="en-CA" b="1" dirty="0">
                <a:solidFill>
                  <a:srgbClr val="FF0000"/>
                </a:solidFill>
              </a:rPr>
              <a:t>What was the extended PURPOSE of this visit by </a:t>
            </a:r>
            <a:r>
              <a:rPr lang="en-CA" b="1" dirty="0">
                <a:solidFill>
                  <a:srgbClr val="0000FF"/>
                </a:solidFill>
              </a:rPr>
              <a:t>Yahuah,</a:t>
            </a:r>
            <a:br>
              <a:rPr lang="en-CA" b="1" dirty="0">
                <a:solidFill>
                  <a:srgbClr val="0000FF"/>
                </a:solidFill>
              </a:rPr>
            </a:br>
            <a:r>
              <a:rPr lang="en-CA" b="1" dirty="0">
                <a:solidFill>
                  <a:srgbClr val="0000FF"/>
                </a:solidFill>
              </a:rPr>
              <a:t>    </a:t>
            </a:r>
            <a:r>
              <a:rPr lang="en-CA" b="1" dirty="0">
                <a:solidFill>
                  <a:srgbClr val="FF0000"/>
                </a:solidFill>
              </a:rPr>
              <a:t>to Abraham?  Was it just a cordial visitation? Or was</a:t>
            </a:r>
            <a:br>
              <a:rPr lang="en-CA" b="1" dirty="0">
                <a:solidFill>
                  <a:srgbClr val="FF0000"/>
                </a:solidFill>
              </a:rPr>
            </a:br>
            <a:r>
              <a:rPr lang="en-CA" b="1" dirty="0">
                <a:solidFill>
                  <a:srgbClr val="FF0000"/>
                </a:solidFill>
              </a:rPr>
              <a:t>          there a specific purpose revealed to Abraham, </a:t>
            </a:r>
            <a:br>
              <a:rPr lang="en-CA" b="1" dirty="0">
                <a:solidFill>
                  <a:srgbClr val="FF0000"/>
                </a:solidFill>
              </a:rPr>
            </a:br>
            <a:r>
              <a:rPr lang="en-CA" b="1" dirty="0">
                <a:solidFill>
                  <a:srgbClr val="FF0000"/>
                </a:solidFill>
              </a:rPr>
              <a:t>	         combined within this visitation?</a:t>
            </a:r>
          </a:p>
        </p:txBody>
      </p:sp>
      <p:pic>
        <p:nvPicPr>
          <p:cNvPr id="7" name="Picture 6">
            <a:extLst>
              <a:ext uri="{FF2B5EF4-FFF2-40B4-BE49-F238E27FC236}">
                <a16:creationId xmlns:a16="http://schemas.microsoft.com/office/drawing/2014/main" id="{9DAE5599-E3D6-467E-AE0B-B9E7AA0CBD0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515912" y="420528"/>
            <a:ext cx="2120939" cy="188806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C6D960E0-B233-4279-86FA-9BF3FB971479}"/>
              </a:ext>
            </a:extLst>
          </p:cNvPr>
          <p:cNvSpPr/>
          <p:nvPr/>
        </p:nvSpPr>
        <p:spPr>
          <a:xfrm>
            <a:off x="397931" y="4376691"/>
            <a:ext cx="11387667" cy="2311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2800" dirty="0">
                <a:solidFill>
                  <a:schemeClr val="tx1"/>
                </a:solidFill>
              </a:rPr>
              <a:t>Yes, indeed Abraham was physically sitting, probably relaxing, in the opening of his tent.  Yet, there was a </a:t>
            </a:r>
            <a:r>
              <a:rPr lang="en-CA" sz="2800" b="1" dirty="0">
                <a:ln>
                  <a:solidFill>
                    <a:sysClr val="windowText" lastClr="000000"/>
                  </a:solidFill>
                </a:ln>
                <a:solidFill>
                  <a:srgbClr val="FF5050"/>
                </a:solidFill>
                <a:effectLst>
                  <a:outerShdw blurRad="50800" dist="50800" dir="5400000" algn="ctr" rotWithShape="0">
                    <a:srgbClr val="FFFF00"/>
                  </a:outerShdw>
                </a:effectLst>
              </a:rPr>
              <a:t>lifestyle theme incubating </a:t>
            </a:r>
            <a:r>
              <a:rPr lang="en-CA" sz="2800" dirty="0">
                <a:solidFill>
                  <a:schemeClr val="tx1"/>
                </a:solidFill>
              </a:rPr>
              <a:t>in the general geographical area that was, &amp; </a:t>
            </a:r>
            <a:r>
              <a:rPr lang="en-CA" sz="2800" u="sng" dirty="0">
                <a:solidFill>
                  <a:schemeClr val="tx1"/>
                </a:solidFill>
                <a:latin typeface="Arial Black" panose="020B0A04020102020204" pitchFamily="34" charset="0"/>
              </a:rPr>
              <a:t>IS TODAY</a:t>
            </a:r>
            <a:r>
              <a:rPr lang="en-CA" sz="2800" dirty="0">
                <a:solidFill>
                  <a:schemeClr val="tx1"/>
                </a:solidFill>
                <a:latin typeface="Arial Black" panose="020B0A04020102020204" pitchFamily="34" charset="0"/>
              </a:rPr>
              <a:t>,</a:t>
            </a:r>
            <a:r>
              <a:rPr lang="en-CA" sz="2800" dirty="0">
                <a:solidFill>
                  <a:schemeClr val="tx1"/>
                </a:solidFill>
              </a:rPr>
              <a:t> a </a:t>
            </a:r>
            <a:r>
              <a:rPr lang="en-CA" sz="2800" b="1" u="sng" dirty="0">
                <a:ln>
                  <a:solidFill>
                    <a:sysClr val="windowText" lastClr="000000"/>
                  </a:solidFill>
                </a:ln>
                <a:solidFill>
                  <a:srgbClr val="FF0000"/>
                </a:solidFill>
              </a:rPr>
              <a:t>serious affront</a:t>
            </a:r>
            <a:r>
              <a:rPr lang="en-CA" sz="2800" b="1" dirty="0">
                <a:ln>
                  <a:solidFill>
                    <a:sysClr val="windowText" lastClr="000000"/>
                  </a:solidFill>
                </a:ln>
                <a:solidFill>
                  <a:srgbClr val="FF0000"/>
                </a:solidFill>
              </a:rPr>
              <a:t> </a:t>
            </a:r>
            <a:r>
              <a:rPr lang="en-CA" sz="2800" dirty="0">
                <a:solidFill>
                  <a:schemeClr val="tx1"/>
                </a:solidFill>
              </a:rPr>
              <a:t>to </a:t>
            </a:r>
            <a:r>
              <a:rPr lang="en-CA" sz="2800" b="1" dirty="0">
                <a:solidFill>
                  <a:srgbClr val="0000FF"/>
                </a:solidFill>
              </a:rPr>
              <a:t>Yahuah.</a:t>
            </a:r>
            <a:r>
              <a:rPr lang="en-CA" sz="2800" dirty="0">
                <a:solidFill>
                  <a:schemeClr val="tx1"/>
                </a:solidFill>
              </a:rPr>
              <a:t> </a:t>
            </a:r>
          </a:p>
          <a:p>
            <a:r>
              <a:rPr lang="en-CA" sz="2800" b="1" dirty="0">
                <a:ln>
                  <a:solidFill>
                    <a:sysClr val="windowText" lastClr="000000"/>
                  </a:solidFill>
                </a:ln>
                <a:solidFill>
                  <a:schemeClr val="tx1"/>
                </a:solidFill>
              </a:rPr>
              <a:t>Is there another way to understand – the </a:t>
            </a:r>
            <a:r>
              <a:rPr lang="en-CA" sz="2800" b="1" dirty="0">
                <a:ln>
                  <a:solidFill>
                    <a:sysClr val="windowText" lastClr="000000"/>
                  </a:solidFill>
                </a:ln>
                <a:solidFill>
                  <a:schemeClr val="tx1"/>
                </a:solidFill>
                <a:effectLst>
                  <a:outerShdw blurRad="50800" dist="50800" dir="5400000" sx="101000" sy="101000" algn="ctr" rotWithShape="0">
                    <a:srgbClr val="FF5050"/>
                  </a:outerShdw>
                </a:effectLst>
              </a:rPr>
              <a:t>HEAT OF THE DAY </a:t>
            </a:r>
            <a:r>
              <a:rPr lang="en-CA" sz="2800" b="1" dirty="0">
                <a:ln>
                  <a:solidFill>
                    <a:sysClr val="windowText" lastClr="000000"/>
                  </a:solidFill>
                </a:ln>
                <a:solidFill>
                  <a:schemeClr val="tx1"/>
                </a:solidFill>
              </a:rPr>
              <a:t>- ?</a:t>
            </a:r>
            <a:endParaRPr lang="en-CA" sz="2800" b="1" dirty="0">
              <a:ln>
                <a:solidFill>
                  <a:sysClr val="windowText" lastClr="000000"/>
                </a:solidFill>
              </a:ln>
              <a:solidFill>
                <a:srgbClr val="00B050"/>
              </a:solidFill>
            </a:endParaRPr>
          </a:p>
        </p:txBody>
      </p:sp>
      <p:sp>
        <p:nvSpPr>
          <p:cNvPr id="15" name="Rectangle 14">
            <a:extLst>
              <a:ext uri="{FF2B5EF4-FFF2-40B4-BE49-F238E27FC236}">
                <a16:creationId xmlns:a16="http://schemas.microsoft.com/office/drawing/2014/main" id="{624E5436-DA11-4FEE-906D-F2D866A8F215}"/>
              </a:ext>
            </a:extLst>
          </p:cNvPr>
          <p:cNvSpPr/>
          <p:nvPr/>
        </p:nvSpPr>
        <p:spPr>
          <a:xfrm>
            <a:off x="326910" y="2883861"/>
            <a:ext cx="11387667" cy="990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a:solidFill>
                  <a:srgbClr val="800000"/>
                </a:solidFill>
                <a:latin typeface="Georgia" panose="02040502050405020303" pitchFamily="18" charset="0"/>
              </a:rPr>
              <a:t>Gen 18:1</a:t>
            </a:r>
            <a:r>
              <a:rPr lang="en-US" sz="2800" dirty="0">
                <a:solidFill>
                  <a:prstClr val="black"/>
                </a:solidFill>
                <a:latin typeface="Georgia" panose="02040502050405020303" pitchFamily="18" charset="0"/>
              </a:rPr>
              <a:t>  </a:t>
            </a:r>
            <a:r>
              <a:rPr lang="en-US" sz="2800" dirty="0" err="1">
                <a:solidFill>
                  <a:prstClr val="black"/>
                </a:solidFill>
                <a:latin typeface="Georgia" panose="02040502050405020303" pitchFamily="18" charset="0"/>
              </a:rPr>
              <a:t>Againe</a:t>
            </a:r>
            <a:r>
              <a:rPr lang="en-US" sz="2800" dirty="0">
                <a:solidFill>
                  <a:prstClr val="black"/>
                </a:solidFill>
                <a:latin typeface="Georgia" panose="02040502050405020303" pitchFamily="18" charset="0"/>
              </a:rPr>
              <a:t> </a:t>
            </a:r>
            <a:r>
              <a:rPr lang="en-US" sz="1400" dirty="0">
                <a:solidFill>
                  <a:prstClr val="black"/>
                </a:solidFill>
                <a:latin typeface="Georgia" panose="02040502050405020303" pitchFamily="18" charset="0"/>
              </a:rPr>
              <a:t>the Lord </a:t>
            </a:r>
            <a:r>
              <a:rPr lang="en-US" sz="2800" dirty="0">
                <a:solidFill>
                  <a:prstClr val="black"/>
                </a:solidFill>
                <a:latin typeface="Georgia" panose="02040502050405020303" pitchFamily="18" charset="0"/>
              </a:rPr>
              <a:t>[</a:t>
            </a:r>
            <a:r>
              <a:rPr lang="en-US" sz="2800" dirty="0">
                <a:solidFill>
                  <a:srgbClr val="0000FF"/>
                </a:solidFill>
                <a:latin typeface="Georgia" panose="02040502050405020303" pitchFamily="18" charset="0"/>
              </a:rPr>
              <a:t>Yahuah</a:t>
            </a:r>
            <a:r>
              <a:rPr lang="en-US" sz="2800" dirty="0">
                <a:solidFill>
                  <a:prstClr val="black"/>
                </a:solidFill>
                <a:latin typeface="Georgia" panose="02040502050405020303" pitchFamily="18" charset="0"/>
              </a:rPr>
              <a:t>] appeared </a:t>
            </a:r>
            <a:r>
              <a:rPr lang="en-US" sz="2800" dirty="0" err="1">
                <a:solidFill>
                  <a:prstClr val="black"/>
                </a:solidFill>
                <a:latin typeface="Georgia" panose="02040502050405020303" pitchFamily="18" charset="0"/>
              </a:rPr>
              <a:t>vnto</a:t>
            </a:r>
            <a:r>
              <a:rPr lang="en-US" sz="2800" dirty="0">
                <a:solidFill>
                  <a:prstClr val="black"/>
                </a:solidFill>
                <a:latin typeface="Georgia" panose="02040502050405020303" pitchFamily="18" charset="0"/>
              </a:rPr>
              <a:t> him in the </a:t>
            </a:r>
            <a:r>
              <a:rPr lang="en-US" sz="2800" dirty="0" err="1">
                <a:solidFill>
                  <a:prstClr val="black"/>
                </a:solidFill>
                <a:latin typeface="Georgia" panose="02040502050405020303" pitchFamily="18" charset="0"/>
              </a:rPr>
              <a:t>plaine</a:t>
            </a:r>
            <a:r>
              <a:rPr lang="en-US" sz="2800" dirty="0">
                <a:solidFill>
                  <a:prstClr val="black"/>
                </a:solidFill>
                <a:latin typeface="Georgia" panose="02040502050405020303" pitchFamily="18" charset="0"/>
              </a:rPr>
              <a:t> of 	</a:t>
            </a:r>
            <a:r>
              <a:rPr lang="en-US" sz="2800" dirty="0" err="1">
                <a:solidFill>
                  <a:prstClr val="black"/>
                </a:solidFill>
                <a:latin typeface="Georgia" panose="02040502050405020303" pitchFamily="18" charset="0"/>
              </a:rPr>
              <a:t>Mamre</a:t>
            </a:r>
            <a:r>
              <a:rPr lang="en-US" sz="2800" dirty="0">
                <a:solidFill>
                  <a:prstClr val="black"/>
                </a:solidFill>
                <a:latin typeface="Georgia" panose="02040502050405020303" pitchFamily="18" charset="0"/>
              </a:rPr>
              <a:t>, as he sate in his tent </a:t>
            </a:r>
            <a:r>
              <a:rPr lang="en-US" sz="2800" dirty="0" err="1">
                <a:solidFill>
                  <a:prstClr val="black"/>
                </a:solidFill>
                <a:latin typeface="Georgia" panose="02040502050405020303" pitchFamily="18" charset="0"/>
              </a:rPr>
              <a:t>doore</a:t>
            </a:r>
            <a:r>
              <a:rPr lang="en-US" sz="2800" dirty="0">
                <a:solidFill>
                  <a:prstClr val="black"/>
                </a:solidFill>
                <a:latin typeface="Georgia" panose="02040502050405020303" pitchFamily="18" charset="0"/>
              </a:rPr>
              <a:t> about   the </a:t>
            </a:r>
            <a:r>
              <a:rPr lang="en-US" sz="2800" b="1" dirty="0" err="1">
                <a:ln>
                  <a:solidFill>
                    <a:srgbClr val="0000FF"/>
                  </a:solidFill>
                </a:ln>
                <a:solidFill>
                  <a:srgbClr val="CC00FF"/>
                </a:solidFill>
                <a:latin typeface="Georgia" panose="02040502050405020303" pitchFamily="18" charset="0"/>
              </a:rPr>
              <a:t>heate</a:t>
            </a:r>
            <a:r>
              <a:rPr lang="en-US" sz="2800" dirty="0">
                <a:solidFill>
                  <a:prstClr val="black"/>
                </a:solidFill>
                <a:latin typeface="Georgia" panose="02040502050405020303" pitchFamily="18" charset="0"/>
              </a:rPr>
              <a:t> of the day. </a:t>
            </a:r>
            <a:endParaRPr lang="en-CA" sz="2800" b="1" dirty="0">
              <a:ln>
                <a:solidFill>
                  <a:sysClr val="windowText" lastClr="000000"/>
                </a:solidFill>
              </a:ln>
              <a:solidFill>
                <a:srgbClr val="00B050"/>
              </a:solidFill>
            </a:endParaRPr>
          </a:p>
        </p:txBody>
      </p:sp>
      <p:sp>
        <p:nvSpPr>
          <p:cNvPr id="16" name="Rectangle: Rounded Corners 15">
            <a:extLst>
              <a:ext uri="{FF2B5EF4-FFF2-40B4-BE49-F238E27FC236}">
                <a16:creationId xmlns:a16="http://schemas.microsoft.com/office/drawing/2014/main" id="{BBC629BF-5F6E-4401-9D38-8310CE27B25F}"/>
              </a:ext>
            </a:extLst>
          </p:cNvPr>
          <p:cNvSpPr/>
          <p:nvPr/>
        </p:nvSpPr>
        <p:spPr>
          <a:xfrm>
            <a:off x="397931" y="2488437"/>
            <a:ext cx="1490136" cy="287386"/>
          </a:xfrm>
          <a:prstGeom prst="roundRect">
            <a:avLst/>
          </a:prstGeom>
          <a:solidFill>
            <a:schemeClr val="accent1">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Geneva 1587</a:t>
            </a:r>
          </a:p>
        </p:txBody>
      </p:sp>
      <p:sp>
        <p:nvSpPr>
          <p:cNvPr id="5" name="Rectangle 4">
            <a:extLst>
              <a:ext uri="{FF2B5EF4-FFF2-40B4-BE49-F238E27FC236}">
                <a16:creationId xmlns:a16="http://schemas.microsoft.com/office/drawing/2014/main" id="{D28C7532-EACA-4431-980D-226C9CC462A5}"/>
              </a:ext>
            </a:extLst>
          </p:cNvPr>
          <p:cNvSpPr/>
          <p:nvPr/>
        </p:nvSpPr>
        <p:spPr>
          <a:xfrm>
            <a:off x="7874493" y="3320250"/>
            <a:ext cx="3639845" cy="554212"/>
          </a:xfrm>
          <a:prstGeom prst="rect">
            <a:avLst/>
          </a:prstGeom>
          <a:noFill/>
          <a:ln w="76200">
            <a:solidFill>
              <a:srgbClr val="FFFF00"/>
            </a:solidFill>
          </a:ln>
          <a:effectLst>
            <a:glow rad="127000">
              <a:srgbClr val="CC00FF"/>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5567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66000">
              <a:schemeClr val="accent1">
                <a:lumMod val="75000"/>
                <a:alpha val="45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57478AF-38A1-4FB4-96F3-E1CE0C28355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49828" y="633277"/>
            <a:ext cx="9759928" cy="291255"/>
          </a:xfrm>
          <a:prstGeom prst="rect">
            <a:avLst/>
          </a:prstGeom>
        </p:spPr>
      </p:pic>
      <p:pic>
        <p:nvPicPr>
          <p:cNvPr id="3" name="Picture 2">
            <a:extLst>
              <a:ext uri="{FF2B5EF4-FFF2-40B4-BE49-F238E27FC236}">
                <a16:creationId xmlns:a16="http://schemas.microsoft.com/office/drawing/2014/main" id="{BF93B729-A070-4A84-91D9-FD45647AD3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8574" y="3316304"/>
            <a:ext cx="4021584" cy="3358686"/>
          </a:xfrm>
          <a:prstGeom prst="rect">
            <a:avLst/>
          </a:prstGeom>
        </p:spPr>
      </p:pic>
      <p:sp>
        <p:nvSpPr>
          <p:cNvPr id="5" name="Rectangle 4">
            <a:extLst>
              <a:ext uri="{FF2B5EF4-FFF2-40B4-BE49-F238E27FC236}">
                <a16:creationId xmlns:a16="http://schemas.microsoft.com/office/drawing/2014/main" id="{ED5948BF-0346-417F-9BFD-A0F99EC4205B}"/>
              </a:ext>
            </a:extLst>
          </p:cNvPr>
          <p:cNvSpPr/>
          <p:nvPr/>
        </p:nvSpPr>
        <p:spPr>
          <a:xfrm>
            <a:off x="499621" y="25492"/>
            <a:ext cx="11397005" cy="568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Gen 18:1   Recognizing a </a:t>
            </a:r>
            <a:r>
              <a:rPr lang="en-CA" sz="3600" b="1" dirty="0">
                <a:ln>
                  <a:solidFill>
                    <a:srgbClr val="0000FF"/>
                  </a:solidFill>
                </a:ln>
                <a:solidFill>
                  <a:srgbClr val="FF5050"/>
                </a:solidFill>
              </a:rPr>
              <a:t>Secondary</a:t>
            </a:r>
            <a:r>
              <a:rPr lang="en-CA" sz="3600" b="1" dirty="0">
                <a:solidFill>
                  <a:schemeClr val="tx1"/>
                </a:solidFill>
              </a:rPr>
              <a:t> Hebrew letter format.</a:t>
            </a:r>
          </a:p>
        </p:txBody>
      </p:sp>
      <p:sp>
        <p:nvSpPr>
          <p:cNvPr id="7" name="Rectangle 6">
            <a:extLst>
              <a:ext uri="{FF2B5EF4-FFF2-40B4-BE49-F238E27FC236}">
                <a16:creationId xmlns:a16="http://schemas.microsoft.com/office/drawing/2014/main" id="{486C5AED-C80D-483E-80DC-44226F987929}"/>
              </a:ext>
            </a:extLst>
          </p:cNvPr>
          <p:cNvSpPr/>
          <p:nvPr/>
        </p:nvSpPr>
        <p:spPr>
          <a:xfrm>
            <a:off x="2557500" y="4286675"/>
            <a:ext cx="562772" cy="914400"/>
          </a:xfrm>
          <a:prstGeom prst="rect">
            <a:avLst/>
          </a:prstGeom>
          <a:noFill/>
          <a:ln w="762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allout: Right Arrow 5">
            <a:extLst>
              <a:ext uri="{FF2B5EF4-FFF2-40B4-BE49-F238E27FC236}">
                <a16:creationId xmlns:a16="http://schemas.microsoft.com/office/drawing/2014/main" id="{8D0E072D-B948-471E-B20C-A6D7B7016E58}"/>
              </a:ext>
            </a:extLst>
          </p:cNvPr>
          <p:cNvSpPr/>
          <p:nvPr/>
        </p:nvSpPr>
        <p:spPr>
          <a:xfrm>
            <a:off x="142043" y="4214413"/>
            <a:ext cx="2497462" cy="1058924"/>
          </a:xfrm>
          <a:prstGeom prst="rightArrowCallout">
            <a:avLst>
              <a:gd name="adj1" fmla="val 21212"/>
              <a:gd name="adj2" fmla="val 28788"/>
              <a:gd name="adj3" fmla="val 23485"/>
              <a:gd name="adj4" fmla="val 82947"/>
            </a:avLst>
          </a:prstGeom>
          <a:solidFill>
            <a:schemeClr val="bg1">
              <a:lumMod val="50000"/>
            </a:schemeClr>
          </a:solidFill>
          <a:scene3d>
            <a:camera prst="orthographicFront"/>
            <a:lightRig rig="threePt" dir="t"/>
          </a:scene3d>
          <a:sp3d contourW="25400">
            <a:bevelT w="190500" h="127000"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a:solidFill>
                  <a:srgbClr val="00FF99"/>
                </a:solidFill>
              </a:rPr>
              <a:t>NOTE:</a:t>
            </a:r>
          </a:p>
        </p:txBody>
      </p:sp>
      <p:sp>
        <p:nvSpPr>
          <p:cNvPr id="8" name="Rectangle 7">
            <a:extLst>
              <a:ext uri="{FF2B5EF4-FFF2-40B4-BE49-F238E27FC236}">
                <a16:creationId xmlns:a16="http://schemas.microsoft.com/office/drawing/2014/main" id="{1B4406BD-78CE-44D4-BF5A-4E36DDC1BE41}"/>
              </a:ext>
            </a:extLst>
          </p:cNvPr>
          <p:cNvSpPr/>
          <p:nvPr/>
        </p:nvSpPr>
        <p:spPr>
          <a:xfrm>
            <a:off x="4514797" y="3429000"/>
            <a:ext cx="7268707" cy="3245990"/>
          </a:xfrm>
          <a:prstGeom prst="rect">
            <a:avLst/>
          </a:prstGeom>
          <a:noFill/>
          <a:ln>
            <a:solidFill>
              <a:srgbClr val="FF5050"/>
            </a:solidFill>
          </a:ln>
          <a:scene3d>
            <a:camera prst="orthographicFront"/>
            <a:lightRig rig="sunset" dir="t"/>
          </a:scene3d>
          <a:sp3d>
            <a:bevelT w="95250" h="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The Mem at the </a:t>
            </a:r>
            <a:r>
              <a:rPr lang="en-CA" sz="2800" u="sng" dirty="0"/>
              <a:t>end</a:t>
            </a:r>
            <a:r>
              <a:rPr lang="en-CA" sz="2800" dirty="0"/>
              <a:t> of this word is in the </a:t>
            </a:r>
            <a:br>
              <a:rPr lang="en-CA" sz="2800" dirty="0"/>
            </a:br>
            <a:r>
              <a:rPr lang="en-CA" sz="2800" b="1" dirty="0">
                <a:ln>
                  <a:solidFill>
                    <a:srgbClr val="FF5050"/>
                  </a:solidFill>
                </a:ln>
                <a:latin typeface="Arial Black" panose="020B0A04020102020204" pitchFamily="34" charset="0"/>
              </a:rPr>
              <a:t>SOFIT</a:t>
            </a:r>
            <a:r>
              <a:rPr lang="en-CA" sz="2800" dirty="0"/>
              <a:t> format.  It is a “</a:t>
            </a:r>
            <a:r>
              <a:rPr lang="en-CA" sz="2800" b="1" u="sng" dirty="0"/>
              <a:t>closed</a:t>
            </a:r>
            <a:r>
              <a:rPr lang="en-CA" sz="2800" dirty="0"/>
              <a:t>” Mem. </a:t>
            </a:r>
            <a:br>
              <a:rPr lang="en-CA" sz="2800" dirty="0"/>
            </a:br>
            <a:r>
              <a:rPr lang="en-CA" sz="2800" dirty="0"/>
              <a:t>This indicates it has </a:t>
            </a:r>
            <a:r>
              <a:rPr lang="en-CA" sz="2800" b="1" u="sng" dirty="0">
                <a:ln>
                  <a:solidFill>
                    <a:srgbClr val="0000FF"/>
                  </a:solidFill>
                </a:ln>
                <a:solidFill>
                  <a:srgbClr val="FF5050"/>
                </a:solidFill>
              </a:rPr>
              <a:t>a messa</a:t>
            </a:r>
            <a:r>
              <a:rPr lang="en-CA" sz="2800" b="1" dirty="0">
                <a:ln>
                  <a:solidFill>
                    <a:srgbClr val="0000FF"/>
                  </a:solidFill>
                </a:ln>
                <a:solidFill>
                  <a:srgbClr val="FF5050"/>
                </a:solidFill>
              </a:rPr>
              <a:t>g</a:t>
            </a:r>
            <a:r>
              <a:rPr lang="en-CA" sz="2800" b="1" u="sng" dirty="0">
                <a:ln>
                  <a:solidFill>
                    <a:srgbClr val="0000FF"/>
                  </a:solidFill>
                </a:ln>
                <a:solidFill>
                  <a:srgbClr val="FF5050"/>
                </a:solidFill>
              </a:rPr>
              <a:t>e within</a:t>
            </a:r>
            <a:r>
              <a:rPr lang="en-CA" sz="2800" dirty="0">
                <a:ln>
                  <a:solidFill>
                    <a:srgbClr val="0000FF"/>
                  </a:solidFill>
                </a:ln>
                <a:solidFill>
                  <a:srgbClr val="FF5050"/>
                </a:solidFill>
              </a:rPr>
              <a:t>, </a:t>
            </a:r>
            <a:br>
              <a:rPr lang="en-CA" sz="2800" dirty="0"/>
            </a:br>
            <a:r>
              <a:rPr lang="en-CA" sz="2800" dirty="0">
                <a:solidFill>
                  <a:schemeClr val="tx1"/>
                </a:solidFill>
              </a:rPr>
              <a:t>(waiting) </a:t>
            </a:r>
            <a:r>
              <a:rPr lang="en-CA" sz="2800" u="sng" dirty="0">
                <a:ln>
                  <a:solidFill>
                    <a:srgbClr val="FF5050"/>
                  </a:solidFill>
                </a:ln>
                <a:latin typeface="Arial Black" panose="020B0A04020102020204" pitchFamily="34" charset="0"/>
              </a:rPr>
              <a:t>TO BE DISCOVERED</a:t>
            </a:r>
            <a:r>
              <a:rPr lang="en-CA" sz="2800" dirty="0">
                <a:ln>
                  <a:solidFill>
                    <a:srgbClr val="FF5050"/>
                  </a:solidFill>
                </a:ln>
                <a:latin typeface="Arial Black" panose="020B0A04020102020204" pitchFamily="34" charset="0"/>
              </a:rPr>
              <a:t>. </a:t>
            </a:r>
          </a:p>
          <a:p>
            <a:pPr algn="ctr"/>
            <a:r>
              <a:rPr lang="en-CA" sz="2800" dirty="0">
                <a:ln>
                  <a:solidFill>
                    <a:srgbClr val="FF5050"/>
                  </a:solidFill>
                </a:ln>
              </a:rPr>
              <a:t>The closed Mem is known as a </a:t>
            </a:r>
            <a:r>
              <a:rPr lang="en-CA" sz="2800" b="1" u="sng" dirty="0">
                <a:ln>
                  <a:solidFill>
                    <a:srgbClr val="FF5050"/>
                  </a:solidFill>
                </a:ln>
              </a:rPr>
              <a:t>final Mem </a:t>
            </a:r>
            <a:r>
              <a:rPr lang="en-CA" sz="2800" dirty="0">
                <a:ln>
                  <a:solidFill>
                    <a:srgbClr val="FF5050"/>
                  </a:solidFill>
                </a:ln>
              </a:rPr>
              <a:t>because the </a:t>
            </a:r>
            <a:r>
              <a:rPr lang="en-CA" sz="2800" dirty="0" err="1">
                <a:ln>
                  <a:solidFill>
                    <a:srgbClr val="FF5050"/>
                  </a:solidFill>
                </a:ln>
                <a:latin typeface="Arial Black" panose="020B0A04020102020204" pitchFamily="34" charset="0"/>
              </a:rPr>
              <a:t>sofit</a:t>
            </a:r>
            <a:r>
              <a:rPr lang="en-CA" sz="2800" dirty="0">
                <a:ln>
                  <a:solidFill>
                    <a:srgbClr val="FF5050"/>
                  </a:solidFill>
                </a:ln>
              </a:rPr>
              <a:t> letters are found at </a:t>
            </a:r>
            <a:br>
              <a:rPr lang="en-CA" sz="2800" dirty="0">
                <a:ln>
                  <a:solidFill>
                    <a:srgbClr val="FF5050"/>
                  </a:solidFill>
                </a:ln>
              </a:rPr>
            </a:br>
            <a:r>
              <a:rPr lang="en-CA" sz="2800" dirty="0">
                <a:ln>
                  <a:solidFill>
                    <a:srgbClr val="FF5050"/>
                  </a:solidFill>
                </a:ln>
              </a:rPr>
              <a:t>the </a:t>
            </a:r>
            <a:r>
              <a:rPr lang="en-CA" sz="2800" b="1" u="sng" dirty="0">
                <a:ln>
                  <a:solidFill>
                    <a:srgbClr val="FF5050"/>
                  </a:solidFill>
                </a:ln>
              </a:rPr>
              <a:t>end</a:t>
            </a:r>
            <a:r>
              <a:rPr lang="en-CA" sz="2800" dirty="0">
                <a:ln>
                  <a:solidFill>
                    <a:srgbClr val="FF5050"/>
                  </a:solidFill>
                </a:ln>
              </a:rPr>
              <a:t> of a word. </a:t>
            </a:r>
          </a:p>
        </p:txBody>
      </p:sp>
      <p:sp>
        <p:nvSpPr>
          <p:cNvPr id="9" name="Rectangle 8">
            <a:extLst>
              <a:ext uri="{FF2B5EF4-FFF2-40B4-BE49-F238E27FC236}">
                <a16:creationId xmlns:a16="http://schemas.microsoft.com/office/drawing/2014/main" id="{D2A91E1D-8D56-4558-8F18-6AE915E01598}"/>
              </a:ext>
            </a:extLst>
          </p:cNvPr>
          <p:cNvSpPr/>
          <p:nvPr/>
        </p:nvSpPr>
        <p:spPr>
          <a:xfrm>
            <a:off x="5749133" y="2141861"/>
            <a:ext cx="798617" cy="1323439"/>
          </a:xfrm>
          <a:prstGeom prst="rect">
            <a:avLst/>
          </a:prstGeom>
        </p:spPr>
        <p:txBody>
          <a:bodyPr wrap="none">
            <a:spAutoFit/>
          </a:bodyPr>
          <a:lstStyle/>
          <a:p>
            <a:r>
              <a:rPr lang="en-US" sz="8000" dirty="0">
                <a:solidFill>
                  <a:srgbClr val="CC00CC"/>
                </a:solidFill>
                <a:latin typeface="Times New Roman" panose="02020603050405020304" pitchFamily="18" charset="0"/>
                <a:ea typeface="Calibri" panose="020F0502020204030204" pitchFamily="34" charset="0"/>
              </a:rPr>
              <a:t>ם</a:t>
            </a:r>
            <a:endParaRPr lang="en-CA" sz="8000" dirty="0"/>
          </a:p>
        </p:txBody>
      </p:sp>
      <p:sp>
        <p:nvSpPr>
          <p:cNvPr id="10" name="Rectangle 9">
            <a:extLst>
              <a:ext uri="{FF2B5EF4-FFF2-40B4-BE49-F238E27FC236}">
                <a16:creationId xmlns:a16="http://schemas.microsoft.com/office/drawing/2014/main" id="{D588A02A-AFAA-4C1F-AE64-5984440509D8}"/>
              </a:ext>
            </a:extLst>
          </p:cNvPr>
          <p:cNvSpPr/>
          <p:nvPr/>
        </p:nvSpPr>
        <p:spPr>
          <a:xfrm>
            <a:off x="9743544" y="2107193"/>
            <a:ext cx="801823" cy="1323439"/>
          </a:xfrm>
          <a:prstGeom prst="rect">
            <a:avLst/>
          </a:prstGeom>
        </p:spPr>
        <p:txBody>
          <a:bodyPr wrap="none">
            <a:spAutoFit/>
          </a:bodyPr>
          <a:lstStyle/>
          <a:p>
            <a:r>
              <a:rPr lang="en-US" sz="8000" dirty="0">
                <a:solidFill>
                  <a:srgbClr val="FF5050"/>
                </a:solidFill>
                <a:latin typeface="Times New Roman" panose="02020603050405020304" pitchFamily="18" charset="0"/>
                <a:ea typeface="Calibri" panose="020F0502020204030204" pitchFamily="34" charset="0"/>
              </a:rPr>
              <a:t>מ</a:t>
            </a:r>
            <a:endParaRPr lang="en-CA" sz="8000" dirty="0">
              <a:solidFill>
                <a:srgbClr val="FF5050"/>
              </a:solidFill>
            </a:endParaRPr>
          </a:p>
        </p:txBody>
      </p:sp>
      <p:sp>
        <p:nvSpPr>
          <p:cNvPr id="11" name="Arrow: U-Turn 10">
            <a:extLst>
              <a:ext uri="{FF2B5EF4-FFF2-40B4-BE49-F238E27FC236}">
                <a16:creationId xmlns:a16="http://schemas.microsoft.com/office/drawing/2014/main" id="{C18E9FD1-3CF9-488D-8794-197720B428F9}"/>
              </a:ext>
            </a:extLst>
          </p:cNvPr>
          <p:cNvSpPr/>
          <p:nvPr/>
        </p:nvSpPr>
        <p:spPr>
          <a:xfrm rot="16200000">
            <a:off x="4326531" y="2741084"/>
            <a:ext cx="1665395" cy="1425785"/>
          </a:xfrm>
          <a:custGeom>
            <a:avLst/>
            <a:gdLst>
              <a:gd name="connsiteX0" fmla="*/ 0 w 1323439"/>
              <a:gd name="connsiteY0" fmla="*/ 870383 h 870383"/>
              <a:gd name="connsiteX1" fmla="*/ 0 w 1323439"/>
              <a:gd name="connsiteY1" fmla="*/ 380793 h 870383"/>
              <a:gd name="connsiteX2" fmla="*/ 380793 w 1323439"/>
              <a:gd name="connsiteY2" fmla="*/ 0 h 870383"/>
              <a:gd name="connsiteX3" fmla="*/ 833849 w 1323439"/>
              <a:gd name="connsiteY3" fmla="*/ 0 h 870383"/>
              <a:gd name="connsiteX4" fmla="*/ 1214642 w 1323439"/>
              <a:gd name="connsiteY4" fmla="*/ 380793 h 870383"/>
              <a:gd name="connsiteX5" fmla="*/ 1214641 w 1323439"/>
              <a:gd name="connsiteY5" fmla="*/ 435192 h 870383"/>
              <a:gd name="connsiteX6" fmla="*/ 1323439 w 1323439"/>
              <a:gd name="connsiteY6" fmla="*/ 435192 h 870383"/>
              <a:gd name="connsiteX7" fmla="*/ 1105843 w 1323439"/>
              <a:gd name="connsiteY7" fmla="*/ 652787 h 870383"/>
              <a:gd name="connsiteX8" fmla="*/ 888248 w 1323439"/>
              <a:gd name="connsiteY8" fmla="*/ 435192 h 870383"/>
              <a:gd name="connsiteX9" fmla="*/ 997045 w 1323439"/>
              <a:gd name="connsiteY9" fmla="*/ 435192 h 870383"/>
              <a:gd name="connsiteX10" fmla="*/ 997045 w 1323439"/>
              <a:gd name="connsiteY10" fmla="*/ 380793 h 870383"/>
              <a:gd name="connsiteX11" fmla="*/ 833848 w 1323439"/>
              <a:gd name="connsiteY11" fmla="*/ 217596 h 870383"/>
              <a:gd name="connsiteX12" fmla="*/ 380793 w 1323439"/>
              <a:gd name="connsiteY12" fmla="*/ 217596 h 870383"/>
              <a:gd name="connsiteX13" fmla="*/ 217596 w 1323439"/>
              <a:gd name="connsiteY13" fmla="*/ 380793 h 870383"/>
              <a:gd name="connsiteX14" fmla="*/ 217596 w 1323439"/>
              <a:gd name="connsiteY14" fmla="*/ 870383 h 870383"/>
              <a:gd name="connsiteX15" fmla="*/ 0 w 1323439"/>
              <a:gd name="connsiteY15" fmla="*/ 870383 h 870383"/>
              <a:gd name="connsiteX0" fmla="*/ 0 w 1323439"/>
              <a:gd name="connsiteY0" fmla="*/ 870383 h 1425785"/>
              <a:gd name="connsiteX1" fmla="*/ 0 w 1323439"/>
              <a:gd name="connsiteY1" fmla="*/ 380793 h 1425785"/>
              <a:gd name="connsiteX2" fmla="*/ 380793 w 1323439"/>
              <a:gd name="connsiteY2" fmla="*/ 0 h 1425785"/>
              <a:gd name="connsiteX3" fmla="*/ 833849 w 1323439"/>
              <a:gd name="connsiteY3" fmla="*/ 0 h 1425785"/>
              <a:gd name="connsiteX4" fmla="*/ 1214642 w 1323439"/>
              <a:gd name="connsiteY4" fmla="*/ 380793 h 1425785"/>
              <a:gd name="connsiteX5" fmla="*/ 1214641 w 1323439"/>
              <a:gd name="connsiteY5" fmla="*/ 435192 h 1425785"/>
              <a:gd name="connsiteX6" fmla="*/ 1323439 w 1323439"/>
              <a:gd name="connsiteY6" fmla="*/ 435192 h 1425785"/>
              <a:gd name="connsiteX7" fmla="*/ 1115269 w 1323439"/>
              <a:gd name="connsiteY7" fmla="*/ 1425785 h 1425785"/>
              <a:gd name="connsiteX8" fmla="*/ 888248 w 1323439"/>
              <a:gd name="connsiteY8" fmla="*/ 435192 h 1425785"/>
              <a:gd name="connsiteX9" fmla="*/ 997045 w 1323439"/>
              <a:gd name="connsiteY9" fmla="*/ 435192 h 1425785"/>
              <a:gd name="connsiteX10" fmla="*/ 997045 w 1323439"/>
              <a:gd name="connsiteY10" fmla="*/ 380793 h 1425785"/>
              <a:gd name="connsiteX11" fmla="*/ 833848 w 1323439"/>
              <a:gd name="connsiteY11" fmla="*/ 217596 h 1425785"/>
              <a:gd name="connsiteX12" fmla="*/ 380793 w 1323439"/>
              <a:gd name="connsiteY12" fmla="*/ 217596 h 1425785"/>
              <a:gd name="connsiteX13" fmla="*/ 217596 w 1323439"/>
              <a:gd name="connsiteY13" fmla="*/ 380793 h 1425785"/>
              <a:gd name="connsiteX14" fmla="*/ 217596 w 1323439"/>
              <a:gd name="connsiteY14" fmla="*/ 870383 h 1425785"/>
              <a:gd name="connsiteX15" fmla="*/ 0 w 1323439"/>
              <a:gd name="connsiteY15" fmla="*/ 870383 h 1425785"/>
              <a:gd name="connsiteX0" fmla="*/ 0 w 1323439"/>
              <a:gd name="connsiteY0" fmla="*/ 870383 h 1425785"/>
              <a:gd name="connsiteX1" fmla="*/ 0 w 1323439"/>
              <a:gd name="connsiteY1" fmla="*/ 380793 h 1425785"/>
              <a:gd name="connsiteX2" fmla="*/ 380793 w 1323439"/>
              <a:gd name="connsiteY2" fmla="*/ 0 h 1425785"/>
              <a:gd name="connsiteX3" fmla="*/ 833849 w 1323439"/>
              <a:gd name="connsiteY3" fmla="*/ 0 h 1425785"/>
              <a:gd name="connsiteX4" fmla="*/ 1214642 w 1323439"/>
              <a:gd name="connsiteY4" fmla="*/ 380793 h 1425785"/>
              <a:gd name="connsiteX5" fmla="*/ 1214641 w 1323439"/>
              <a:gd name="connsiteY5" fmla="*/ 435192 h 1425785"/>
              <a:gd name="connsiteX6" fmla="*/ 1323439 w 1323439"/>
              <a:gd name="connsiteY6" fmla="*/ 717996 h 1425785"/>
              <a:gd name="connsiteX7" fmla="*/ 1115269 w 1323439"/>
              <a:gd name="connsiteY7" fmla="*/ 1425785 h 1425785"/>
              <a:gd name="connsiteX8" fmla="*/ 888248 w 1323439"/>
              <a:gd name="connsiteY8" fmla="*/ 435192 h 1425785"/>
              <a:gd name="connsiteX9" fmla="*/ 997045 w 1323439"/>
              <a:gd name="connsiteY9" fmla="*/ 435192 h 1425785"/>
              <a:gd name="connsiteX10" fmla="*/ 997045 w 1323439"/>
              <a:gd name="connsiteY10" fmla="*/ 380793 h 1425785"/>
              <a:gd name="connsiteX11" fmla="*/ 833848 w 1323439"/>
              <a:gd name="connsiteY11" fmla="*/ 217596 h 1425785"/>
              <a:gd name="connsiteX12" fmla="*/ 380793 w 1323439"/>
              <a:gd name="connsiteY12" fmla="*/ 217596 h 1425785"/>
              <a:gd name="connsiteX13" fmla="*/ 217596 w 1323439"/>
              <a:gd name="connsiteY13" fmla="*/ 380793 h 1425785"/>
              <a:gd name="connsiteX14" fmla="*/ 217596 w 1323439"/>
              <a:gd name="connsiteY14" fmla="*/ 870383 h 1425785"/>
              <a:gd name="connsiteX15" fmla="*/ 0 w 1323439"/>
              <a:gd name="connsiteY15" fmla="*/ 870383 h 1425785"/>
              <a:gd name="connsiteX0" fmla="*/ 0 w 1323439"/>
              <a:gd name="connsiteY0" fmla="*/ 870383 h 1425785"/>
              <a:gd name="connsiteX1" fmla="*/ 0 w 1323439"/>
              <a:gd name="connsiteY1" fmla="*/ 380793 h 1425785"/>
              <a:gd name="connsiteX2" fmla="*/ 380793 w 1323439"/>
              <a:gd name="connsiteY2" fmla="*/ 0 h 1425785"/>
              <a:gd name="connsiteX3" fmla="*/ 833849 w 1323439"/>
              <a:gd name="connsiteY3" fmla="*/ 0 h 1425785"/>
              <a:gd name="connsiteX4" fmla="*/ 1214642 w 1323439"/>
              <a:gd name="connsiteY4" fmla="*/ 380793 h 1425785"/>
              <a:gd name="connsiteX5" fmla="*/ 1214641 w 1323439"/>
              <a:gd name="connsiteY5" fmla="*/ 435192 h 1425785"/>
              <a:gd name="connsiteX6" fmla="*/ 1323439 w 1323439"/>
              <a:gd name="connsiteY6" fmla="*/ 717996 h 1425785"/>
              <a:gd name="connsiteX7" fmla="*/ 1115269 w 1323439"/>
              <a:gd name="connsiteY7" fmla="*/ 1425785 h 1425785"/>
              <a:gd name="connsiteX8" fmla="*/ 888248 w 1323439"/>
              <a:gd name="connsiteY8" fmla="*/ 755703 h 1425785"/>
              <a:gd name="connsiteX9" fmla="*/ 997045 w 1323439"/>
              <a:gd name="connsiteY9" fmla="*/ 435192 h 1425785"/>
              <a:gd name="connsiteX10" fmla="*/ 997045 w 1323439"/>
              <a:gd name="connsiteY10" fmla="*/ 380793 h 1425785"/>
              <a:gd name="connsiteX11" fmla="*/ 833848 w 1323439"/>
              <a:gd name="connsiteY11" fmla="*/ 217596 h 1425785"/>
              <a:gd name="connsiteX12" fmla="*/ 380793 w 1323439"/>
              <a:gd name="connsiteY12" fmla="*/ 217596 h 1425785"/>
              <a:gd name="connsiteX13" fmla="*/ 217596 w 1323439"/>
              <a:gd name="connsiteY13" fmla="*/ 380793 h 1425785"/>
              <a:gd name="connsiteX14" fmla="*/ 217596 w 1323439"/>
              <a:gd name="connsiteY14" fmla="*/ 870383 h 1425785"/>
              <a:gd name="connsiteX15" fmla="*/ 0 w 1323439"/>
              <a:gd name="connsiteY15" fmla="*/ 870383 h 1425785"/>
              <a:gd name="connsiteX0" fmla="*/ 0 w 1323439"/>
              <a:gd name="connsiteY0" fmla="*/ 870383 h 1425785"/>
              <a:gd name="connsiteX1" fmla="*/ 0 w 1323439"/>
              <a:gd name="connsiteY1" fmla="*/ 380793 h 1425785"/>
              <a:gd name="connsiteX2" fmla="*/ 380793 w 1323439"/>
              <a:gd name="connsiteY2" fmla="*/ 0 h 1425785"/>
              <a:gd name="connsiteX3" fmla="*/ 833849 w 1323439"/>
              <a:gd name="connsiteY3" fmla="*/ 0 h 1425785"/>
              <a:gd name="connsiteX4" fmla="*/ 1214642 w 1323439"/>
              <a:gd name="connsiteY4" fmla="*/ 380793 h 1425785"/>
              <a:gd name="connsiteX5" fmla="*/ 1186361 w 1323439"/>
              <a:gd name="connsiteY5" fmla="*/ 708570 h 1425785"/>
              <a:gd name="connsiteX6" fmla="*/ 1323439 w 1323439"/>
              <a:gd name="connsiteY6" fmla="*/ 717996 h 1425785"/>
              <a:gd name="connsiteX7" fmla="*/ 1115269 w 1323439"/>
              <a:gd name="connsiteY7" fmla="*/ 1425785 h 1425785"/>
              <a:gd name="connsiteX8" fmla="*/ 888248 w 1323439"/>
              <a:gd name="connsiteY8" fmla="*/ 755703 h 1425785"/>
              <a:gd name="connsiteX9" fmla="*/ 997045 w 1323439"/>
              <a:gd name="connsiteY9" fmla="*/ 435192 h 1425785"/>
              <a:gd name="connsiteX10" fmla="*/ 997045 w 1323439"/>
              <a:gd name="connsiteY10" fmla="*/ 380793 h 1425785"/>
              <a:gd name="connsiteX11" fmla="*/ 833848 w 1323439"/>
              <a:gd name="connsiteY11" fmla="*/ 217596 h 1425785"/>
              <a:gd name="connsiteX12" fmla="*/ 380793 w 1323439"/>
              <a:gd name="connsiteY12" fmla="*/ 217596 h 1425785"/>
              <a:gd name="connsiteX13" fmla="*/ 217596 w 1323439"/>
              <a:gd name="connsiteY13" fmla="*/ 380793 h 1425785"/>
              <a:gd name="connsiteX14" fmla="*/ 217596 w 1323439"/>
              <a:gd name="connsiteY14" fmla="*/ 870383 h 1425785"/>
              <a:gd name="connsiteX15" fmla="*/ 0 w 1323439"/>
              <a:gd name="connsiteY15" fmla="*/ 870383 h 1425785"/>
              <a:gd name="connsiteX0" fmla="*/ 0 w 1323439"/>
              <a:gd name="connsiteY0" fmla="*/ 870383 h 1425785"/>
              <a:gd name="connsiteX1" fmla="*/ 0 w 1323439"/>
              <a:gd name="connsiteY1" fmla="*/ 380793 h 1425785"/>
              <a:gd name="connsiteX2" fmla="*/ 380793 w 1323439"/>
              <a:gd name="connsiteY2" fmla="*/ 0 h 1425785"/>
              <a:gd name="connsiteX3" fmla="*/ 833849 w 1323439"/>
              <a:gd name="connsiteY3" fmla="*/ 0 h 1425785"/>
              <a:gd name="connsiteX4" fmla="*/ 1214642 w 1323439"/>
              <a:gd name="connsiteY4" fmla="*/ 380793 h 1425785"/>
              <a:gd name="connsiteX5" fmla="*/ 1186361 w 1323439"/>
              <a:gd name="connsiteY5" fmla="*/ 708570 h 1425785"/>
              <a:gd name="connsiteX6" fmla="*/ 1323439 w 1323439"/>
              <a:gd name="connsiteY6" fmla="*/ 717996 h 1425785"/>
              <a:gd name="connsiteX7" fmla="*/ 1115269 w 1323439"/>
              <a:gd name="connsiteY7" fmla="*/ 1425785 h 1425785"/>
              <a:gd name="connsiteX8" fmla="*/ 888248 w 1323439"/>
              <a:gd name="connsiteY8" fmla="*/ 755703 h 1425785"/>
              <a:gd name="connsiteX9" fmla="*/ 997045 w 1323439"/>
              <a:gd name="connsiteY9" fmla="*/ 689715 h 1425785"/>
              <a:gd name="connsiteX10" fmla="*/ 997045 w 1323439"/>
              <a:gd name="connsiteY10" fmla="*/ 380793 h 1425785"/>
              <a:gd name="connsiteX11" fmla="*/ 833848 w 1323439"/>
              <a:gd name="connsiteY11" fmla="*/ 217596 h 1425785"/>
              <a:gd name="connsiteX12" fmla="*/ 380793 w 1323439"/>
              <a:gd name="connsiteY12" fmla="*/ 217596 h 1425785"/>
              <a:gd name="connsiteX13" fmla="*/ 217596 w 1323439"/>
              <a:gd name="connsiteY13" fmla="*/ 380793 h 1425785"/>
              <a:gd name="connsiteX14" fmla="*/ 217596 w 1323439"/>
              <a:gd name="connsiteY14" fmla="*/ 870383 h 1425785"/>
              <a:gd name="connsiteX15" fmla="*/ 0 w 1323439"/>
              <a:gd name="connsiteY15" fmla="*/ 870383 h 1425785"/>
              <a:gd name="connsiteX0" fmla="*/ 0 w 1323439"/>
              <a:gd name="connsiteY0" fmla="*/ 870383 h 1425785"/>
              <a:gd name="connsiteX1" fmla="*/ 0 w 1323439"/>
              <a:gd name="connsiteY1" fmla="*/ 380793 h 1425785"/>
              <a:gd name="connsiteX2" fmla="*/ 380793 w 1323439"/>
              <a:gd name="connsiteY2" fmla="*/ 0 h 1425785"/>
              <a:gd name="connsiteX3" fmla="*/ 833849 w 1323439"/>
              <a:gd name="connsiteY3" fmla="*/ 0 h 1425785"/>
              <a:gd name="connsiteX4" fmla="*/ 1214642 w 1323439"/>
              <a:gd name="connsiteY4" fmla="*/ 380793 h 1425785"/>
              <a:gd name="connsiteX5" fmla="*/ 1186361 w 1323439"/>
              <a:gd name="connsiteY5" fmla="*/ 708570 h 1425785"/>
              <a:gd name="connsiteX6" fmla="*/ 1323439 w 1323439"/>
              <a:gd name="connsiteY6" fmla="*/ 717996 h 1425785"/>
              <a:gd name="connsiteX7" fmla="*/ 1115269 w 1323439"/>
              <a:gd name="connsiteY7" fmla="*/ 1425785 h 1425785"/>
              <a:gd name="connsiteX8" fmla="*/ 888248 w 1323439"/>
              <a:gd name="connsiteY8" fmla="*/ 755703 h 1425785"/>
              <a:gd name="connsiteX9" fmla="*/ 997045 w 1323439"/>
              <a:gd name="connsiteY9" fmla="*/ 737217 h 1425785"/>
              <a:gd name="connsiteX10" fmla="*/ 997045 w 1323439"/>
              <a:gd name="connsiteY10" fmla="*/ 380793 h 1425785"/>
              <a:gd name="connsiteX11" fmla="*/ 833848 w 1323439"/>
              <a:gd name="connsiteY11" fmla="*/ 217596 h 1425785"/>
              <a:gd name="connsiteX12" fmla="*/ 380793 w 1323439"/>
              <a:gd name="connsiteY12" fmla="*/ 217596 h 1425785"/>
              <a:gd name="connsiteX13" fmla="*/ 217596 w 1323439"/>
              <a:gd name="connsiteY13" fmla="*/ 380793 h 1425785"/>
              <a:gd name="connsiteX14" fmla="*/ 217596 w 1323439"/>
              <a:gd name="connsiteY14" fmla="*/ 870383 h 1425785"/>
              <a:gd name="connsiteX15" fmla="*/ 0 w 1323439"/>
              <a:gd name="connsiteY15" fmla="*/ 870383 h 1425785"/>
              <a:gd name="connsiteX0" fmla="*/ 0 w 1323439"/>
              <a:gd name="connsiteY0" fmla="*/ 870383 h 1425785"/>
              <a:gd name="connsiteX1" fmla="*/ 0 w 1323439"/>
              <a:gd name="connsiteY1" fmla="*/ 380793 h 1425785"/>
              <a:gd name="connsiteX2" fmla="*/ 380793 w 1323439"/>
              <a:gd name="connsiteY2" fmla="*/ 0 h 1425785"/>
              <a:gd name="connsiteX3" fmla="*/ 833849 w 1323439"/>
              <a:gd name="connsiteY3" fmla="*/ 0 h 1425785"/>
              <a:gd name="connsiteX4" fmla="*/ 1214642 w 1323439"/>
              <a:gd name="connsiteY4" fmla="*/ 380793 h 1425785"/>
              <a:gd name="connsiteX5" fmla="*/ 1207143 w 1323439"/>
              <a:gd name="connsiteY5" fmla="*/ 726383 h 1425785"/>
              <a:gd name="connsiteX6" fmla="*/ 1323439 w 1323439"/>
              <a:gd name="connsiteY6" fmla="*/ 717996 h 1425785"/>
              <a:gd name="connsiteX7" fmla="*/ 1115269 w 1323439"/>
              <a:gd name="connsiteY7" fmla="*/ 1425785 h 1425785"/>
              <a:gd name="connsiteX8" fmla="*/ 888248 w 1323439"/>
              <a:gd name="connsiteY8" fmla="*/ 755703 h 1425785"/>
              <a:gd name="connsiteX9" fmla="*/ 997045 w 1323439"/>
              <a:gd name="connsiteY9" fmla="*/ 737217 h 1425785"/>
              <a:gd name="connsiteX10" fmla="*/ 997045 w 1323439"/>
              <a:gd name="connsiteY10" fmla="*/ 380793 h 1425785"/>
              <a:gd name="connsiteX11" fmla="*/ 833848 w 1323439"/>
              <a:gd name="connsiteY11" fmla="*/ 217596 h 1425785"/>
              <a:gd name="connsiteX12" fmla="*/ 380793 w 1323439"/>
              <a:gd name="connsiteY12" fmla="*/ 217596 h 1425785"/>
              <a:gd name="connsiteX13" fmla="*/ 217596 w 1323439"/>
              <a:gd name="connsiteY13" fmla="*/ 380793 h 1425785"/>
              <a:gd name="connsiteX14" fmla="*/ 217596 w 1323439"/>
              <a:gd name="connsiteY14" fmla="*/ 870383 h 1425785"/>
              <a:gd name="connsiteX15" fmla="*/ 0 w 1323439"/>
              <a:gd name="connsiteY15" fmla="*/ 870383 h 1425785"/>
              <a:gd name="connsiteX0" fmla="*/ 0 w 1323439"/>
              <a:gd name="connsiteY0" fmla="*/ 870383 h 1425785"/>
              <a:gd name="connsiteX1" fmla="*/ 0 w 1323439"/>
              <a:gd name="connsiteY1" fmla="*/ 380793 h 1425785"/>
              <a:gd name="connsiteX2" fmla="*/ 380793 w 1323439"/>
              <a:gd name="connsiteY2" fmla="*/ 0 h 1425785"/>
              <a:gd name="connsiteX3" fmla="*/ 833849 w 1323439"/>
              <a:gd name="connsiteY3" fmla="*/ 0 h 1425785"/>
              <a:gd name="connsiteX4" fmla="*/ 1214642 w 1323439"/>
              <a:gd name="connsiteY4" fmla="*/ 380793 h 1425785"/>
              <a:gd name="connsiteX5" fmla="*/ 1207143 w 1323439"/>
              <a:gd name="connsiteY5" fmla="*/ 720445 h 1425785"/>
              <a:gd name="connsiteX6" fmla="*/ 1323439 w 1323439"/>
              <a:gd name="connsiteY6" fmla="*/ 717996 h 1425785"/>
              <a:gd name="connsiteX7" fmla="*/ 1115269 w 1323439"/>
              <a:gd name="connsiteY7" fmla="*/ 1425785 h 1425785"/>
              <a:gd name="connsiteX8" fmla="*/ 888248 w 1323439"/>
              <a:gd name="connsiteY8" fmla="*/ 755703 h 1425785"/>
              <a:gd name="connsiteX9" fmla="*/ 997045 w 1323439"/>
              <a:gd name="connsiteY9" fmla="*/ 737217 h 1425785"/>
              <a:gd name="connsiteX10" fmla="*/ 997045 w 1323439"/>
              <a:gd name="connsiteY10" fmla="*/ 380793 h 1425785"/>
              <a:gd name="connsiteX11" fmla="*/ 833848 w 1323439"/>
              <a:gd name="connsiteY11" fmla="*/ 217596 h 1425785"/>
              <a:gd name="connsiteX12" fmla="*/ 380793 w 1323439"/>
              <a:gd name="connsiteY12" fmla="*/ 217596 h 1425785"/>
              <a:gd name="connsiteX13" fmla="*/ 217596 w 1323439"/>
              <a:gd name="connsiteY13" fmla="*/ 380793 h 1425785"/>
              <a:gd name="connsiteX14" fmla="*/ 217596 w 1323439"/>
              <a:gd name="connsiteY14" fmla="*/ 870383 h 1425785"/>
              <a:gd name="connsiteX15" fmla="*/ 0 w 1323439"/>
              <a:gd name="connsiteY15" fmla="*/ 870383 h 1425785"/>
              <a:gd name="connsiteX0" fmla="*/ 0 w 1323439"/>
              <a:gd name="connsiteY0" fmla="*/ 870383 h 1425785"/>
              <a:gd name="connsiteX1" fmla="*/ 0 w 1323439"/>
              <a:gd name="connsiteY1" fmla="*/ 380793 h 1425785"/>
              <a:gd name="connsiteX2" fmla="*/ 380793 w 1323439"/>
              <a:gd name="connsiteY2" fmla="*/ 0 h 1425785"/>
              <a:gd name="connsiteX3" fmla="*/ 833849 w 1323439"/>
              <a:gd name="connsiteY3" fmla="*/ 0 h 1425785"/>
              <a:gd name="connsiteX4" fmla="*/ 1223549 w 1323439"/>
              <a:gd name="connsiteY4" fmla="*/ 380793 h 1425785"/>
              <a:gd name="connsiteX5" fmla="*/ 1207143 w 1323439"/>
              <a:gd name="connsiteY5" fmla="*/ 720445 h 1425785"/>
              <a:gd name="connsiteX6" fmla="*/ 1323439 w 1323439"/>
              <a:gd name="connsiteY6" fmla="*/ 717996 h 1425785"/>
              <a:gd name="connsiteX7" fmla="*/ 1115269 w 1323439"/>
              <a:gd name="connsiteY7" fmla="*/ 1425785 h 1425785"/>
              <a:gd name="connsiteX8" fmla="*/ 888248 w 1323439"/>
              <a:gd name="connsiteY8" fmla="*/ 755703 h 1425785"/>
              <a:gd name="connsiteX9" fmla="*/ 997045 w 1323439"/>
              <a:gd name="connsiteY9" fmla="*/ 737217 h 1425785"/>
              <a:gd name="connsiteX10" fmla="*/ 997045 w 1323439"/>
              <a:gd name="connsiteY10" fmla="*/ 380793 h 1425785"/>
              <a:gd name="connsiteX11" fmla="*/ 833848 w 1323439"/>
              <a:gd name="connsiteY11" fmla="*/ 217596 h 1425785"/>
              <a:gd name="connsiteX12" fmla="*/ 380793 w 1323439"/>
              <a:gd name="connsiteY12" fmla="*/ 217596 h 1425785"/>
              <a:gd name="connsiteX13" fmla="*/ 217596 w 1323439"/>
              <a:gd name="connsiteY13" fmla="*/ 380793 h 1425785"/>
              <a:gd name="connsiteX14" fmla="*/ 217596 w 1323439"/>
              <a:gd name="connsiteY14" fmla="*/ 870383 h 1425785"/>
              <a:gd name="connsiteX15" fmla="*/ 0 w 1323439"/>
              <a:gd name="connsiteY15" fmla="*/ 870383 h 1425785"/>
              <a:gd name="connsiteX0" fmla="*/ 0 w 1323439"/>
              <a:gd name="connsiteY0" fmla="*/ 870383 h 1425785"/>
              <a:gd name="connsiteX1" fmla="*/ 0 w 1323439"/>
              <a:gd name="connsiteY1" fmla="*/ 380793 h 1425785"/>
              <a:gd name="connsiteX2" fmla="*/ 380793 w 1323439"/>
              <a:gd name="connsiteY2" fmla="*/ 0 h 1425785"/>
              <a:gd name="connsiteX3" fmla="*/ 833849 w 1323439"/>
              <a:gd name="connsiteY3" fmla="*/ 0 h 1425785"/>
              <a:gd name="connsiteX4" fmla="*/ 1223549 w 1323439"/>
              <a:gd name="connsiteY4" fmla="*/ 380793 h 1425785"/>
              <a:gd name="connsiteX5" fmla="*/ 1207143 w 1323439"/>
              <a:gd name="connsiteY5" fmla="*/ 720445 h 1425785"/>
              <a:gd name="connsiteX6" fmla="*/ 1323439 w 1323439"/>
              <a:gd name="connsiteY6" fmla="*/ 717996 h 1425785"/>
              <a:gd name="connsiteX7" fmla="*/ 1115269 w 1323439"/>
              <a:gd name="connsiteY7" fmla="*/ 1425785 h 1425785"/>
              <a:gd name="connsiteX8" fmla="*/ 888248 w 1323439"/>
              <a:gd name="connsiteY8" fmla="*/ 755703 h 1425785"/>
              <a:gd name="connsiteX9" fmla="*/ 997045 w 1323439"/>
              <a:gd name="connsiteY9" fmla="*/ 737217 h 1425785"/>
              <a:gd name="connsiteX10" fmla="*/ 997045 w 1323439"/>
              <a:gd name="connsiteY10" fmla="*/ 380793 h 1425785"/>
              <a:gd name="connsiteX11" fmla="*/ 833848 w 1323439"/>
              <a:gd name="connsiteY11" fmla="*/ 217596 h 1425785"/>
              <a:gd name="connsiteX12" fmla="*/ 380793 w 1323439"/>
              <a:gd name="connsiteY12" fmla="*/ 217596 h 1425785"/>
              <a:gd name="connsiteX13" fmla="*/ 217596 w 1323439"/>
              <a:gd name="connsiteY13" fmla="*/ 380793 h 1425785"/>
              <a:gd name="connsiteX14" fmla="*/ 217596 w 1323439"/>
              <a:gd name="connsiteY14" fmla="*/ 870383 h 1425785"/>
              <a:gd name="connsiteX15" fmla="*/ 0 w 1323439"/>
              <a:gd name="connsiteY15" fmla="*/ 870383 h 1425785"/>
              <a:gd name="connsiteX0" fmla="*/ 0 w 1323439"/>
              <a:gd name="connsiteY0" fmla="*/ 870383 h 1425785"/>
              <a:gd name="connsiteX1" fmla="*/ 0 w 1323439"/>
              <a:gd name="connsiteY1" fmla="*/ 380793 h 1425785"/>
              <a:gd name="connsiteX2" fmla="*/ 380793 w 1323439"/>
              <a:gd name="connsiteY2" fmla="*/ 0 h 1425785"/>
              <a:gd name="connsiteX3" fmla="*/ 833849 w 1323439"/>
              <a:gd name="connsiteY3" fmla="*/ 0 h 1425785"/>
              <a:gd name="connsiteX4" fmla="*/ 1223549 w 1323439"/>
              <a:gd name="connsiteY4" fmla="*/ 380793 h 1425785"/>
              <a:gd name="connsiteX5" fmla="*/ 1207143 w 1323439"/>
              <a:gd name="connsiteY5" fmla="*/ 720445 h 1425785"/>
              <a:gd name="connsiteX6" fmla="*/ 1323439 w 1323439"/>
              <a:gd name="connsiteY6" fmla="*/ 717996 h 1425785"/>
              <a:gd name="connsiteX7" fmla="*/ 1115269 w 1323439"/>
              <a:gd name="connsiteY7" fmla="*/ 1425785 h 1425785"/>
              <a:gd name="connsiteX8" fmla="*/ 888248 w 1323439"/>
              <a:gd name="connsiteY8" fmla="*/ 737890 h 1425785"/>
              <a:gd name="connsiteX9" fmla="*/ 997045 w 1323439"/>
              <a:gd name="connsiteY9" fmla="*/ 737217 h 1425785"/>
              <a:gd name="connsiteX10" fmla="*/ 997045 w 1323439"/>
              <a:gd name="connsiteY10" fmla="*/ 380793 h 1425785"/>
              <a:gd name="connsiteX11" fmla="*/ 833848 w 1323439"/>
              <a:gd name="connsiteY11" fmla="*/ 217596 h 1425785"/>
              <a:gd name="connsiteX12" fmla="*/ 380793 w 1323439"/>
              <a:gd name="connsiteY12" fmla="*/ 217596 h 1425785"/>
              <a:gd name="connsiteX13" fmla="*/ 217596 w 1323439"/>
              <a:gd name="connsiteY13" fmla="*/ 380793 h 1425785"/>
              <a:gd name="connsiteX14" fmla="*/ 217596 w 1323439"/>
              <a:gd name="connsiteY14" fmla="*/ 870383 h 1425785"/>
              <a:gd name="connsiteX15" fmla="*/ 0 w 1323439"/>
              <a:gd name="connsiteY15" fmla="*/ 870383 h 1425785"/>
              <a:gd name="connsiteX0" fmla="*/ 0 w 1323439"/>
              <a:gd name="connsiteY0" fmla="*/ 870383 h 1425785"/>
              <a:gd name="connsiteX1" fmla="*/ 0 w 1323439"/>
              <a:gd name="connsiteY1" fmla="*/ 380793 h 1425785"/>
              <a:gd name="connsiteX2" fmla="*/ 380793 w 1323439"/>
              <a:gd name="connsiteY2" fmla="*/ 0 h 1425785"/>
              <a:gd name="connsiteX3" fmla="*/ 833849 w 1323439"/>
              <a:gd name="connsiteY3" fmla="*/ 0 h 1425785"/>
              <a:gd name="connsiteX4" fmla="*/ 1202767 w 1323439"/>
              <a:gd name="connsiteY4" fmla="*/ 383762 h 1425785"/>
              <a:gd name="connsiteX5" fmla="*/ 1207143 w 1323439"/>
              <a:gd name="connsiteY5" fmla="*/ 720445 h 1425785"/>
              <a:gd name="connsiteX6" fmla="*/ 1323439 w 1323439"/>
              <a:gd name="connsiteY6" fmla="*/ 717996 h 1425785"/>
              <a:gd name="connsiteX7" fmla="*/ 1115269 w 1323439"/>
              <a:gd name="connsiteY7" fmla="*/ 1425785 h 1425785"/>
              <a:gd name="connsiteX8" fmla="*/ 888248 w 1323439"/>
              <a:gd name="connsiteY8" fmla="*/ 737890 h 1425785"/>
              <a:gd name="connsiteX9" fmla="*/ 997045 w 1323439"/>
              <a:gd name="connsiteY9" fmla="*/ 737217 h 1425785"/>
              <a:gd name="connsiteX10" fmla="*/ 997045 w 1323439"/>
              <a:gd name="connsiteY10" fmla="*/ 380793 h 1425785"/>
              <a:gd name="connsiteX11" fmla="*/ 833848 w 1323439"/>
              <a:gd name="connsiteY11" fmla="*/ 217596 h 1425785"/>
              <a:gd name="connsiteX12" fmla="*/ 380793 w 1323439"/>
              <a:gd name="connsiteY12" fmla="*/ 217596 h 1425785"/>
              <a:gd name="connsiteX13" fmla="*/ 217596 w 1323439"/>
              <a:gd name="connsiteY13" fmla="*/ 380793 h 1425785"/>
              <a:gd name="connsiteX14" fmla="*/ 217596 w 1323439"/>
              <a:gd name="connsiteY14" fmla="*/ 870383 h 1425785"/>
              <a:gd name="connsiteX15" fmla="*/ 0 w 1323439"/>
              <a:gd name="connsiteY15" fmla="*/ 870383 h 142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23439" h="1425785">
                <a:moveTo>
                  <a:pt x="0" y="870383"/>
                </a:moveTo>
                <a:lnTo>
                  <a:pt x="0" y="380793"/>
                </a:lnTo>
                <a:cubicBezTo>
                  <a:pt x="0" y="170487"/>
                  <a:pt x="170487" y="0"/>
                  <a:pt x="380793" y="0"/>
                </a:cubicBezTo>
                <a:lnTo>
                  <a:pt x="833849" y="0"/>
                </a:lnTo>
                <a:cubicBezTo>
                  <a:pt x="1044155" y="0"/>
                  <a:pt x="1202891" y="248527"/>
                  <a:pt x="1202767" y="383762"/>
                </a:cubicBezTo>
                <a:cubicBezTo>
                  <a:pt x="1202638" y="524617"/>
                  <a:pt x="1207143" y="702312"/>
                  <a:pt x="1207143" y="720445"/>
                </a:cubicBezTo>
                <a:lnTo>
                  <a:pt x="1323439" y="717996"/>
                </a:lnTo>
                <a:lnTo>
                  <a:pt x="1115269" y="1425785"/>
                </a:lnTo>
                <a:lnTo>
                  <a:pt x="888248" y="737890"/>
                </a:lnTo>
                <a:lnTo>
                  <a:pt x="997045" y="737217"/>
                </a:lnTo>
                <a:lnTo>
                  <a:pt x="997045" y="380793"/>
                </a:lnTo>
                <a:cubicBezTo>
                  <a:pt x="997045" y="290662"/>
                  <a:pt x="923979" y="217596"/>
                  <a:pt x="833848" y="217596"/>
                </a:cubicBezTo>
                <a:lnTo>
                  <a:pt x="380793" y="217596"/>
                </a:lnTo>
                <a:cubicBezTo>
                  <a:pt x="290662" y="217596"/>
                  <a:pt x="217596" y="290662"/>
                  <a:pt x="217596" y="380793"/>
                </a:cubicBezTo>
                <a:lnTo>
                  <a:pt x="217596" y="870383"/>
                </a:lnTo>
                <a:lnTo>
                  <a:pt x="0" y="870383"/>
                </a:lnTo>
                <a:close/>
              </a:path>
            </a:pathLst>
          </a:custGeom>
          <a:gradFill>
            <a:gsLst>
              <a:gs pos="0">
                <a:srgbClr val="00B0F0"/>
              </a:gs>
              <a:gs pos="66000">
                <a:srgbClr val="FFFF00"/>
              </a:gs>
              <a:gs pos="26000">
                <a:schemeClr val="accent1">
                  <a:lumMod val="30000"/>
                  <a:lumOff val="70000"/>
                  <a:alpha val="79000"/>
                </a:schemeClr>
              </a:gs>
            </a:gsLst>
            <a:lin ang="5400000" scaled="1"/>
          </a:gradFill>
          <a:ln>
            <a:solidFill>
              <a:srgbClr val="CC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4" name="Picture 13">
            <a:extLst>
              <a:ext uri="{FF2B5EF4-FFF2-40B4-BE49-F238E27FC236}">
                <a16:creationId xmlns:a16="http://schemas.microsoft.com/office/drawing/2014/main" id="{0255A0D4-A500-46DE-8882-B235AB0D09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49830" y="961500"/>
            <a:ext cx="9759928" cy="1365674"/>
          </a:xfrm>
          <a:prstGeom prst="rect">
            <a:avLst/>
          </a:prstGeom>
        </p:spPr>
      </p:pic>
      <p:sp>
        <p:nvSpPr>
          <p:cNvPr id="12" name="Speech Bubble: Rectangle with Corners Rounded 11">
            <a:extLst>
              <a:ext uri="{FF2B5EF4-FFF2-40B4-BE49-F238E27FC236}">
                <a16:creationId xmlns:a16="http://schemas.microsoft.com/office/drawing/2014/main" id="{5546C375-6258-4F2C-B609-A4E8FA700A1D}"/>
              </a:ext>
            </a:extLst>
          </p:cNvPr>
          <p:cNvSpPr/>
          <p:nvPr/>
        </p:nvSpPr>
        <p:spPr>
          <a:xfrm>
            <a:off x="7306402" y="1813474"/>
            <a:ext cx="4590224" cy="612648"/>
          </a:xfrm>
          <a:prstGeom prst="wedgeRoundRectCallout">
            <a:avLst>
              <a:gd name="adj1" fmla="val -227"/>
              <a:gd name="adj2" fmla="val 126467"/>
              <a:gd name="adj3" fmla="val 16667"/>
            </a:avLst>
          </a:prstGeom>
          <a:solidFill>
            <a:schemeClr val="tx2">
              <a:lumMod val="40000"/>
              <a:lumOff val="60000"/>
            </a:schemeClr>
          </a:solidFill>
          <a:ln w="38100">
            <a:solidFill>
              <a:srgbClr val="FF5050"/>
            </a:solidFill>
          </a:ln>
          <a:scene3d>
            <a:camera prst="orthographicFront"/>
            <a:lightRig rig="freezing" dir="t"/>
          </a:scene3d>
          <a:sp3d>
            <a:bevelT w="114300" h="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t>Regular “open” Mem</a:t>
            </a:r>
          </a:p>
        </p:txBody>
      </p:sp>
      <p:cxnSp>
        <p:nvCxnSpPr>
          <p:cNvPr id="16" name="Straight Arrow Connector 15">
            <a:extLst>
              <a:ext uri="{FF2B5EF4-FFF2-40B4-BE49-F238E27FC236}">
                <a16:creationId xmlns:a16="http://schemas.microsoft.com/office/drawing/2014/main" id="{0072A5BF-F577-4984-887C-91E00C7930C5}"/>
              </a:ext>
            </a:extLst>
          </p:cNvPr>
          <p:cNvCxnSpPr>
            <a:cxnSpLocks/>
          </p:cNvCxnSpPr>
          <p:nvPr/>
        </p:nvCxnSpPr>
        <p:spPr>
          <a:xfrm>
            <a:off x="2391239" y="1776105"/>
            <a:ext cx="0" cy="1393815"/>
          </a:xfrm>
          <a:prstGeom prst="straightConnector1">
            <a:avLst/>
          </a:prstGeom>
          <a:ln w="187325">
            <a:solidFill>
              <a:srgbClr val="FF505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Speech Bubble: Rectangle with Corners Rounded 12">
            <a:extLst>
              <a:ext uri="{FF2B5EF4-FFF2-40B4-BE49-F238E27FC236}">
                <a16:creationId xmlns:a16="http://schemas.microsoft.com/office/drawing/2014/main" id="{4D435F49-668E-4998-9989-B9C4F5DA20C2}"/>
              </a:ext>
            </a:extLst>
          </p:cNvPr>
          <p:cNvSpPr/>
          <p:nvPr/>
        </p:nvSpPr>
        <p:spPr>
          <a:xfrm>
            <a:off x="142043" y="5419720"/>
            <a:ext cx="2041864" cy="1336187"/>
          </a:xfrm>
          <a:prstGeom prst="wedgeRoundRectCallout">
            <a:avLst>
              <a:gd name="adj1" fmla="val 75608"/>
              <a:gd name="adj2" fmla="val -83601"/>
              <a:gd name="adj3" fmla="val 16667"/>
            </a:avLst>
          </a:prstGeom>
          <a:solidFill>
            <a:schemeClr val="accent2"/>
          </a:solidFill>
          <a:scene3d>
            <a:camera prst="orthographicFront"/>
            <a:lightRig rig="sunset" dir="t"/>
          </a:scene3d>
          <a:sp3d>
            <a:bevelT w="152400" h="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err="1"/>
              <a:t>Sofit</a:t>
            </a:r>
            <a:r>
              <a:rPr lang="en-CA" sz="2800" dirty="0"/>
              <a:t> closed </a:t>
            </a:r>
            <a:r>
              <a:rPr lang="en-CA" sz="3200" dirty="0"/>
              <a:t>Mem</a:t>
            </a:r>
          </a:p>
        </p:txBody>
      </p:sp>
    </p:spTree>
    <p:extLst>
      <p:ext uri="{BB962C8B-B14F-4D97-AF65-F5344CB8AC3E}">
        <p14:creationId xmlns:p14="http://schemas.microsoft.com/office/powerpoint/2010/main" val="27952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250" fill="hold"/>
                                        <p:tgtEl>
                                          <p:spTgt spid="3"/>
                                        </p:tgtEl>
                                        <p:attrNameLst>
                                          <p:attrName>ppt_w</p:attrName>
                                        </p:attrNameLst>
                                      </p:cBhvr>
                                      <p:tavLst>
                                        <p:tav tm="0">
                                          <p:val>
                                            <p:fltVal val="0"/>
                                          </p:val>
                                        </p:tav>
                                        <p:tav tm="100000">
                                          <p:val>
                                            <p:strVal val="#ppt_w"/>
                                          </p:val>
                                        </p:tav>
                                      </p:tavLst>
                                    </p:anim>
                                    <p:anim calcmode="lin" valueType="num">
                                      <p:cBhvr>
                                        <p:cTn id="12" dur="1250" fill="hold"/>
                                        <p:tgtEl>
                                          <p:spTgt spid="3"/>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childTnLst>
                                </p:cTn>
                              </p:par>
                            </p:childTnLst>
                          </p:cTn>
                        </p:par>
                        <p:par>
                          <p:cTn id="21" fill="hold">
                            <p:stCondLst>
                              <p:cond delay="1750"/>
                            </p:stCondLst>
                            <p:childTnLst>
                              <p:par>
                                <p:cTn id="22" presetID="37"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22" presetClass="entr" presetSubtype="4" fill="hold" grpId="0" nodeType="afterEffect">
                                  <p:stCondLst>
                                    <p:cond delay="200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2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1250" fill="hold"/>
                                        <p:tgtEl>
                                          <p:spTgt spid="10"/>
                                        </p:tgtEl>
                                        <p:attrNameLst>
                                          <p:attrName>ppt_x</p:attrName>
                                        </p:attrNameLst>
                                      </p:cBhvr>
                                      <p:tavLst>
                                        <p:tav tm="0">
                                          <p:val>
                                            <p:strVal val="1+#ppt_w/2"/>
                                          </p:val>
                                        </p:tav>
                                        <p:tav tm="100000">
                                          <p:val>
                                            <p:strVal val="#ppt_x"/>
                                          </p:val>
                                        </p:tav>
                                      </p:tavLst>
                                    </p:anim>
                                    <p:anim calcmode="lin" valueType="num">
                                      <p:cBhvr additive="base">
                                        <p:cTn id="50" dur="1250" fill="hold"/>
                                        <p:tgtEl>
                                          <p:spTgt spid="10"/>
                                        </p:tgtEl>
                                        <p:attrNameLst>
                                          <p:attrName>ppt_y</p:attrName>
                                        </p:attrNameLst>
                                      </p:cBhvr>
                                      <p:tavLst>
                                        <p:tav tm="0">
                                          <p:val>
                                            <p:strVal val="#ppt_y"/>
                                          </p:val>
                                        </p:tav>
                                        <p:tav tm="100000">
                                          <p:val>
                                            <p:strVal val="#ppt_y"/>
                                          </p:val>
                                        </p:tav>
                                      </p:tavLst>
                                    </p:anim>
                                  </p:childTnLst>
                                </p:cTn>
                              </p:par>
                            </p:childTnLst>
                          </p:cTn>
                        </p:par>
                        <p:par>
                          <p:cTn id="51" fill="hold">
                            <p:stCondLst>
                              <p:cond delay="1250"/>
                            </p:stCondLst>
                            <p:childTnLst>
                              <p:par>
                                <p:cTn id="52" presetID="14" presetClass="entr" presetSubtype="1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randombar(horizontal)">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9" grpId="0"/>
      <p:bldP spid="10" grpId="0"/>
      <p:bldP spid="11" grpId="0" animBg="1"/>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66000">
              <a:schemeClr val="accent1">
                <a:lumMod val="75000"/>
                <a:alpha val="45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6D960E0-B233-4279-86FA-9BF3FB971479}"/>
              </a:ext>
            </a:extLst>
          </p:cNvPr>
          <p:cNvSpPr/>
          <p:nvPr/>
        </p:nvSpPr>
        <p:spPr>
          <a:xfrm>
            <a:off x="238312" y="425833"/>
            <a:ext cx="5046039" cy="1888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800" dirty="0">
                <a:solidFill>
                  <a:schemeClr val="tx1"/>
                </a:solidFill>
              </a:rPr>
              <a:t>This is the 2 letter </a:t>
            </a:r>
            <a:r>
              <a:rPr lang="en-CA" sz="2800" u="sng" dirty="0">
                <a:solidFill>
                  <a:schemeClr val="tx1"/>
                </a:solidFill>
              </a:rPr>
              <a:t>root</a:t>
            </a:r>
            <a:r>
              <a:rPr lang="en-CA" sz="2800" dirty="0">
                <a:solidFill>
                  <a:schemeClr val="tx1"/>
                </a:solidFill>
              </a:rPr>
              <a:t> word used in Genesis 18:1 translated as “heat of the day”.  </a:t>
            </a:r>
            <a:br>
              <a:rPr lang="en-CA" sz="2800" dirty="0">
                <a:solidFill>
                  <a:schemeClr val="tx1"/>
                </a:solidFill>
              </a:rPr>
            </a:br>
            <a:r>
              <a:rPr lang="en-CA" sz="2800" dirty="0">
                <a:solidFill>
                  <a:schemeClr val="tx1"/>
                </a:solidFill>
              </a:rPr>
              <a:t>Let’s have a closer look at it.  </a:t>
            </a:r>
            <a:endParaRPr lang="en-CA" sz="2800" b="1" dirty="0">
              <a:ln>
                <a:solidFill>
                  <a:sysClr val="windowText" lastClr="000000"/>
                </a:solidFill>
              </a:ln>
              <a:solidFill>
                <a:srgbClr val="00B050"/>
              </a:solidFill>
            </a:endParaRPr>
          </a:p>
        </p:txBody>
      </p:sp>
      <p:grpSp>
        <p:nvGrpSpPr>
          <p:cNvPr id="10" name="Group 9">
            <a:extLst>
              <a:ext uri="{FF2B5EF4-FFF2-40B4-BE49-F238E27FC236}">
                <a16:creationId xmlns:a16="http://schemas.microsoft.com/office/drawing/2014/main" id="{5E817492-E8C1-49B0-96A7-2C8B66B5CB6A}"/>
              </a:ext>
            </a:extLst>
          </p:cNvPr>
          <p:cNvGrpSpPr/>
          <p:nvPr/>
        </p:nvGrpSpPr>
        <p:grpSpPr>
          <a:xfrm>
            <a:off x="352165" y="2588404"/>
            <a:ext cx="5091984" cy="2907169"/>
            <a:chOff x="398110" y="1608269"/>
            <a:chExt cx="5091984" cy="2907169"/>
          </a:xfrm>
        </p:grpSpPr>
        <p:pic>
          <p:nvPicPr>
            <p:cNvPr id="9" name="Picture 8">
              <a:extLst>
                <a:ext uri="{FF2B5EF4-FFF2-40B4-BE49-F238E27FC236}">
                  <a16:creationId xmlns:a16="http://schemas.microsoft.com/office/drawing/2014/main" id="{2387DBA0-459B-4DDE-8843-0CD60C3930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8110" y="1608269"/>
              <a:ext cx="1847940" cy="2907169"/>
            </a:xfrm>
            <a:prstGeom prst="rect">
              <a:avLst/>
            </a:prstGeom>
          </p:spPr>
        </p:pic>
        <p:pic>
          <p:nvPicPr>
            <p:cNvPr id="12" name="Picture 11">
              <a:extLst>
                <a:ext uri="{FF2B5EF4-FFF2-40B4-BE49-F238E27FC236}">
                  <a16:creationId xmlns:a16="http://schemas.microsoft.com/office/drawing/2014/main" id="{11AF6E96-1BC9-4992-B331-C7675A9A4A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46050" y="1608269"/>
              <a:ext cx="3244044" cy="2907169"/>
            </a:xfrm>
            <a:prstGeom prst="rect">
              <a:avLst/>
            </a:prstGeom>
          </p:spPr>
        </p:pic>
      </p:grpSp>
      <p:pic>
        <p:nvPicPr>
          <p:cNvPr id="14" name="Picture 13">
            <a:extLst>
              <a:ext uri="{FF2B5EF4-FFF2-40B4-BE49-F238E27FC236}">
                <a16:creationId xmlns:a16="http://schemas.microsoft.com/office/drawing/2014/main" id="{3CF50427-8335-42E1-87A3-657C5730EA8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91264" y="204726"/>
            <a:ext cx="6457842" cy="6448547"/>
          </a:xfrm>
          <a:prstGeom prst="rect">
            <a:avLst/>
          </a:prstGeom>
        </p:spPr>
      </p:pic>
      <p:sp>
        <p:nvSpPr>
          <p:cNvPr id="11" name="Rectangle 10">
            <a:extLst>
              <a:ext uri="{FF2B5EF4-FFF2-40B4-BE49-F238E27FC236}">
                <a16:creationId xmlns:a16="http://schemas.microsoft.com/office/drawing/2014/main" id="{306B6661-A34E-4E07-B1A9-11BE3AC3F469}"/>
              </a:ext>
            </a:extLst>
          </p:cNvPr>
          <p:cNvSpPr/>
          <p:nvPr/>
        </p:nvSpPr>
        <p:spPr>
          <a:xfrm>
            <a:off x="5591264" y="3616156"/>
            <a:ext cx="6493383" cy="3081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Rounded Corners 12">
            <a:extLst>
              <a:ext uri="{FF2B5EF4-FFF2-40B4-BE49-F238E27FC236}">
                <a16:creationId xmlns:a16="http://schemas.microsoft.com/office/drawing/2014/main" id="{F9A0DC53-0C31-4326-94A6-88EC4446CB2E}"/>
              </a:ext>
            </a:extLst>
          </p:cNvPr>
          <p:cNvSpPr/>
          <p:nvPr/>
        </p:nvSpPr>
        <p:spPr>
          <a:xfrm>
            <a:off x="6396989" y="3710866"/>
            <a:ext cx="5051395" cy="2893103"/>
          </a:xfrm>
          <a:prstGeom prst="roundRect">
            <a:avLst/>
          </a:prstGeom>
          <a:solidFill>
            <a:srgbClr val="FFC000"/>
          </a:solidFill>
          <a:scene3d>
            <a:camera prst="orthographicFront"/>
            <a:lightRig rig="freezing" dir="t"/>
          </a:scene3d>
          <a:sp3d contourW="63500">
            <a:bevelT w="190500" h="139700" prst="convex"/>
            <a:contourClr>
              <a:srgbClr val="CC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t>What was the  </a:t>
            </a:r>
            <a:br>
              <a:rPr lang="en-CA" sz="4000" dirty="0"/>
            </a:br>
            <a:r>
              <a:rPr lang="en-CA" sz="4000" b="1" dirty="0">
                <a:solidFill>
                  <a:srgbClr val="CC00FF"/>
                </a:solidFill>
                <a:effectLst>
                  <a:glow rad="127000">
                    <a:schemeClr val="bg1"/>
                  </a:glow>
                </a:effectLst>
              </a:rPr>
              <a:t>2</a:t>
            </a:r>
            <a:r>
              <a:rPr lang="en-CA" sz="4000" b="1" baseline="30000" dirty="0">
                <a:solidFill>
                  <a:srgbClr val="CC00FF"/>
                </a:solidFill>
                <a:effectLst>
                  <a:glow rad="127000">
                    <a:schemeClr val="bg1"/>
                  </a:glow>
                </a:effectLst>
              </a:rPr>
              <a:t>nd</a:t>
            </a:r>
            <a:r>
              <a:rPr lang="en-CA" sz="4000" dirty="0"/>
              <a:t> </a:t>
            </a:r>
            <a:r>
              <a:rPr lang="en-CA" sz="4000" dirty="0">
                <a:solidFill>
                  <a:srgbClr val="CC00FF"/>
                </a:solidFill>
                <a:effectLst>
                  <a:glow rad="127000">
                    <a:srgbClr val="FFEBEB"/>
                  </a:glow>
                </a:effectLst>
              </a:rPr>
              <a:t>purpose </a:t>
            </a:r>
            <a:br>
              <a:rPr lang="en-CA" sz="4000" dirty="0">
                <a:solidFill>
                  <a:srgbClr val="CC00FF"/>
                </a:solidFill>
                <a:effectLst>
                  <a:glow rad="127000">
                    <a:srgbClr val="FFEBEB"/>
                  </a:glow>
                </a:effectLst>
              </a:rPr>
            </a:br>
            <a:r>
              <a:rPr lang="en-CA" sz="4000" dirty="0"/>
              <a:t>of this visitation </a:t>
            </a:r>
            <a:br>
              <a:rPr lang="en-CA" sz="4000" dirty="0"/>
            </a:br>
            <a:r>
              <a:rPr lang="en-CA" sz="4000" dirty="0"/>
              <a:t>from </a:t>
            </a:r>
            <a:r>
              <a:rPr lang="en-CA" sz="4000" dirty="0">
                <a:solidFill>
                  <a:srgbClr val="0000FF"/>
                </a:solidFill>
              </a:rPr>
              <a:t>Yahuah? </a:t>
            </a:r>
          </a:p>
        </p:txBody>
      </p:sp>
      <p:sp>
        <p:nvSpPr>
          <p:cNvPr id="17" name="Arrow: Bent 16">
            <a:extLst>
              <a:ext uri="{FF2B5EF4-FFF2-40B4-BE49-F238E27FC236}">
                <a16:creationId xmlns:a16="http://schemas.microsoft.com/office/drawing/2014/main" id="{DC3C430E-2877-482B-8235-20E0A1B8511C}"/>
              </a:ext>
            </a:extLst>
          </p:cNvPr>
          <p:cNvSpPr/>
          <p:nvPr/>
        </p:nvSpPr>
        <p:spPr>
          <a:xfrm>
            <a:off x="4776185" y="781236"/>
            <a:ext cx="1429305" cy="4252404"/>
          </a:xfrm>
          <a:prstGeom prst="bentArrow">
            <a:avLst>
              <a:gd name="adj1" fmla="val 15566"/>
              <a:gd name="adj2" fmla="val 25000"/>
              <a:gd name="adj3" fmla="val 25000"/>
              <a:gd name="adj4" fmla="val 43750"/>
            </a:avLst>
          </a:prstGeom>
          <a:solidFill>
            <a:schemeClr val="accent2">
              <a:lumMod val="50000"/>
            </a:schemeClr>
          </a:solidFill>
          <a:ln w="28575">
            <a:solidFill>
              <a:srgbClr val="FF5050"/>
            </a:solidFill>
          </a:ln>
          <a:scene3d>
            <a:camera prst="orthographicFront"/>
            <a:lightRig rig="threePt" dir="t"/>
          </a:scene3d>
          <a:sp3d>
            <a:bevelT w="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 name="Rectangle: Rounded Corners 1">
            <a:extLst>
              <a:ext uri="{FF2B5EF4-FFF2-40B4-BE49-F238E27FC236}">
                <a16:creationId xmlns:a16="http://schemas.microsoft.com/office/drawing/2014/main" id="{845FE481-A613-4E3D-9F44-C756D81BD10A}"/>
              </a:ext>
            </a:extLst>
          </p:cNvPr>
          <p:cNvSpPr/>
          <p:nvPr/>
        </p:nvSpPr>
        <p:spPr>
          <a:xfrm>
            <a:off x="736846" y="2654424"/>
            <a:ext cx="1189607" cy="5028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tx1"/>
                </a:solidFill>
              </a:rPr>
              <a:t>H2527</a:t>
            </a:r>
          </a:p>
        </p:txBody>
      </p:sp>
      <p:cxnSp>
        <p:nvCxnSpPr>
          <p:cNvPr id="6" name="Straight Connector 5">
            <a:extLst>
              <a:ext uri="{FF2B5EF4-FFF2-40B4-BE49-F238E27FC236}">
                <a16:creationId xmlns:a16="http://schemas.microsoft.com/office/drawing/2014/main" id="{A9F6FD74-2C3D-4033-8FED-45DE4564F8BE}"/>
              </a:ext>
            </a:extLst>
          </p:cNvPr>
          <p:cNvCxnSpPr/>
          <p:nvPr/>
        </p:nvCxnSpPr>
        <p:spPr>
          <a:xfrm>
            <a:off x="7705817" y="1686756"/>
            <a:ext cx="36664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08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42"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125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66000">
              <a:schemeClr val="accent1">
                <a:lumMod val="75000"/>
                <a:alpha val="45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F9A0DC53-0C31-4326-94A6-88EC4446CB2E}"/>
              </a:ext>
            </a:extLst>
          </p:cNvPr>
          <p:cNvSpPr/>
          <p:nvPr/>
        </p:nvSpPr>
        <p:spPr>
          <a:xfrm>
            <a:off x="213064" y="207389"/>
            <a:ext cx="11691891" cy="6396579"/>
          </a:xfrm>
          <a:prstGeom prst="roundRect">
            <a:avLst/>
          </a:prstGeom>
          <a:solidFill>
            <a:srgbClr val="FFC000"/>
          </a:solidFill>
          <a:scene3d>
            <a:camera prst="orthographicFront"/>
            <a:lightRig rig="freezing" dir="t"/>
          </a:scene3d>
          <a:sp3d contourW="63500">
            <a:bevelT w="190500" h="139700" prst="convex"/>
            <a:contourClr>
              <a:srgbClr val="CC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solidFill>
                  <a:srgbClr val="CC00FF"/>
                </a:solidFill>
                <a:effectLst>
                  <a:glow rad="127000">
                    <a:schemeClr val="bg1"/>
                  </a:glow>
                </a:effectLst>
              </a:rPr>
              <a:t>The MAIN</a:t>
            </a:r>
            <a:r>
              <a:rPr lang="en-CA" sz="4000" dirty="0"/>
              <a:t> </a:t>
            </a:r>
            <a:r>
              <a:rPr lang="en-CA" sz="4000" dirty="0">
                <a:solidFill>
                  <a:srgbClr val="CC00FF"/>
                </a:solidFill>
                <a:effectLst>
                  <a:glow rad="127000">
                    <a:srgbClr val="FFEBEB"/>
                  </a:glow>
                </a:effectLst>
              </a:rPr>
              <a:t>purpose </a:t>
            </a:r>
            <a:r>
              <a:rPr lang="en-CA" sz="4000" dirty="0"/>
              <a:t>of Abraham’s visitation </a:t>
            </a:r>
            <a:br>
              <a:rPr lang="en-CA" sz="4000" dirty="0"/>
            </a:br>
            <a:r>
              <a:rPr lang="en-CA" sz="4000" dirty="0"/>
              <a:t>from </a:t>
            </a:r>
            <a:r>
              <a:rPr lang="en-CA" sz="4000" dirty="0">
                <a:solidFill>
                  <a:srgbClr val="0000FF"/>
                </a:solidFill>
              </a:rPr>
              <a:t>Yahuah!  </a:t>
            </a:r>
            <a:br>
              <a:rPr lang="en-CA" sz="4000" dirty="0">
                <a:solidFill>
                  <a:srgbClr val="0000FF"/>
                </a:solidFill>
              </a:rPr>
            </a:br>
            <a:r>
              <a:rPr lang="en-CA" sz="4000" dirty="0">
                <a:solidFill>
                  <a:srgbClr val="0000FF"/>
                </a:solidFill>
              </a:rPr>
              <a:t>Genesis 18:14, the announcement of the Hebrew nation under the lineage of Abraham!  </a:t>
            </a:r>
          </a:p>
          <a:p>
            <a:r>
              <a:rPr lang="en-CA" sz="4000" dirty="0">
                <a:solidFill>
                  <a:schemeClr val="tx1"/>
                </a:solidFill>
              </a:rPr>
              <a:t>What was the </a:t>
            </a:r>
            <a:r>
              <a:rPr lang="en-CA" sz="4000" dirty="0">
                <a:solidFill>
                  <a:schemeClr val="tx1"/>
                </a:solidFill>
                <a:effectLst>
                  <a:glow rad="127000">
                    <a:srgbClr val="00B0EE"/>
                  </a:glow>
                </a:effectLst>
              </a:rPr>
              <a:t>secondary</a:t>
            </a:r>
            <a:r>
              <a:rPr lang="en-CA" sz="4000" dirty="0">
                <a:solidFill>
                  <a:schemeClr val="tx1"/>
                </a:solidFill>
              </a:rPr>
              <a:t> purpose?</a:t>
            </a:r>
            <a:r>
              <a:rPr lang="en-US" sz="4000" dirty="0">
                <a:solidFill>
                  <a:srgbClr val="008080"/>
                </a:solidFill>
                <a:latin typeface="Georgia" panose="02040502050405020303" pitchFamily="18" charset="0"/>
              </a:rPr>
              <a:t> </a:t>
            </a:r>
            <a:br>
              <a:rPr lang="en-US" sz="4000" dirty="0">
                <a:solidFill>
                  <a:srgbClr val="008080"/>
                </a:solidFill>
                <a:latin typeface="Georgia" panose="02040502050405020303" pitchFamily="18" charset="0"/>
              </a:rPr>
            </a:br>
            <a:r>
              <a:rPr lang="en-US" sz="2800" dirty="0">
                <a:solidFill>
                  <a:srgbClr val="008080"/>
                </a:solidFill>
                <a:latin typeface="Georgia" panose="02040502050405020303" pitchFamily="18" charset="0"/>
              </a:rPr>
              <a:t>Gen 18:16</a:t>
            </a:r>
            <a:r>
              <a:rPr lang="en-US" sz="2800" dirty="0">
                <a:solidFill>
                  <a:prstClr val="black"/>
                </a:solidFill>
                <a:latin typeface="Georgia" panose="02040502050405020303" pitchFamily="18" charset="0"/>
              </a:rPr>
              <a:t>  </a:t>
            </a:r>
            <a:r>
              <a:rPr lang="en-US" sz="3200" dirty="0">
                <a:solidFill>
                  <a:prstClr val="black"/>
                </a:solidFill>
                <a:latin typeface="Georgia" panose="02040502050405020303" pitchFamily="18" charset="0"/>
              </a:rPr>
              <a:t>And the men rose up from there and looked 	toward </a:t>
            </a:r>
            <a:r>
              <a:rPr lang="en-US" sz="3200" b="1" dirty="0" err="1">
                <a:solidFill>
                  <a:prstClr val="black"/>
                </a:solidFill>
                <a:effectLst>
                  <a:glow rad="76200">
                    <a:srgbClr val="C00000"/>
                  </a:glow>
                </a:effectLst>
                <a:latin typeface="Georgia" panose="02040502050405020303" pitchFamily="18" charset="0"/>
              </a:rPr>
              <a:t>Se</a:t>
            </a:r>
            <a:r>
              <a:rPr lang="en-US" sz="3200" b="1" dirty="0" err="1">
                <a:solidFill>
                  <a:prstClr val="black"/>
                </a:solidFill>
                <a:effectLst>
                  <a:glow rad="76200">
                    <a:srgbClr val="C00000"/>
                  </a:glow>
                </a:effectLst>
                <a:latin typeface="TITUS Cyberbit Basic" panose="02020603050405020304" pitchFamily="18" charset="0"/>
              </a:rPr>
              <a:t>ḏ</a:t>
            </a:r>
            <a:r>
              <a:rPr lang="en-US" sz="3200" b="1" dirty="0" err="1">
                <a:solidFill>
                  <a:prstClr val="black"/>
                </a:solidFill>
                <a:effectLst>
                  <a:glow rad="76200">
                    <a:srgbClr val="C00000"/>
                  </a:glow>
                </a:effectLst>
                <a:latin typeface="Georgia" panose="02040502050405020303" pitchFamily="18" charset="0"/>
              </a:rPr>
              <a:t>om</a:t>
            </a:r>
            <a:r>
              <a:rPr lang="en-US" sz="3200" b="1" dirty="0">
                <a:solidFill>
                  <a:prstClr val="black"/>
                </a:solidFill>
                <a:effectLst>
                  <a:glow rad="76200">
                    <a:srgbClr val="C00000"/>
                  </a:glow>
                </a:effectLst>
                <a:latin typeface="Georgia" panose="02040502050405020303" pitchFamily="18" charset="0"/>
              </a:rPr>
              <a:t>, </a:t>
            </a:r>
            <a:r>
              <a:rPr lang="en-US" sz="3200" dirty="0">
                <a:solidFill>
                  <a:prstClr val="black"/>
                </a:solidFill>
                <a:latin typeface="Georgia" panose="02040502050405020303" pitchFamily="18" charset="0"/>
              </a:rPr>
              <a:t>and </a:t>
            </a:r>
            <a:r>
              <a:rPr lang="en-US" sz="3200" dirty="0" err="1">
                <a:solidFill>
                  <a:prstClr val="black"/>
                </a:solidFill>
                <a:latin typeface="Georgia" panose="02040502050405020303" pitchFamily="18" charset="0"/>
              </a:rPr>
              <a:t>A</a:t>
            </a:r>
            <a:r>
              <a:rPr lang="en-US" sz="3200" dirty="0" err="1">
                <a:solidFill>
                  <a:prstClr val="black"/>
                </a:solidFill>
                <a:latin typeface="TITUS Cyberbit Basic" panose="02020603050405020304" pitchFamily="18" charset="0"/>
              </a:rPr>
              <a:t>ḇ</a:t>
            </a:r>
            <a:r>
              <a:rPr lang="en-US" sz="3200" dirty="0" err="1">
                <a:solidFill>
                  <a:prstClr val="black"/>
                </a:solidFill>
                <a:latin typeface="Georgia" panose="02040502050405020303" pitchFamily="18" charset="0"/>
              </a:rPr>
              <a:t>raham</a:t>
            </a:r>
            <a:r>
              <a:rPr lang="en-US" sz="3200" dirty="0">
                <a:solidFill>
                  <a:prstClr val="black"/>
                </a:solidFill>
                <a:latin typeface="Georgia" panose="02040502050405020303" pitchFamily="18" charset="0"/>
              </a:rPr>
              <a:t> went with them to send </a:t>
            </a:r>
            <a:br>
              <a:rPr lang="en-US" sz="3200" dirty="0">
                <a:solidFill>
                  <a:prstClr val="black"/>
                </a:solidFill>
                <a:latin typeface="Georgia" panose="02040502050405020303" pitchFamily="18" charset="0"/>
              </a:rPr>
            </a:br>
            <a:r>
              <a:rPr lang="en-US" sz="3200" dirty="0">
                <a:solidFill>
                  <a:prstClr val="black"/>
                </a:solidFill>
                <a:latin typeface="Georgia" panose="02040502050405020303" pitchFamily="18" charset="0"/>
              </a:rPr>
              <a:t>	them away. </a:t>
            </a:r>
          </a:p>
          <a:p>
            <a:r>
              <a:rPr lang="en-CA" sz="2800" dirty="0">
                <a:solidFill>
                  <a:srgbClr val="008080"/>
                </a:solidFill>
                <a:latin typeface="Georgia" panose="02040502050405020303" pitchFamily="18" charset="0"/>
              </a:rPr>
              <a:t>Gen 18:17</a:t>
            </a:r>
            <a:r>
              <a:rPr lang="en-CA" sz="2800" dirty="0">
                <a:solidFill>
                  <a:prstClr val="black"/>
                </a:solidFill>
                <a:latin typeface="Georgia" panose="02040502050405020303" pitchFamily="18" charset="0"/>
              </a:rPr>
              <a:t>  </a:t>
            </a:r>
            <a:r>
              <a:rPr lang="en-CA" sz="3200" dirty="0">
                <a:solidFill>
                  <a:prstClr val="black"/>
                </a:solidFill>
                <a:latin typeface="Georgia" panose="02040502050405020303" pitchFamily="18" charset="0"/>
              </a:rPr>
              <a:t>And </a:t>
            </a:r>
            <a:r>
              <a:rPr lang="he-IL" sz="3200" b="1" dirty="0">
                <a:solidFill>
                  <a:srgbClr val="0000FF"/>
                </a:solidFill>
                <a:latin typeface="Arial" panose="020B0604020202020204" pitchFamily="34" charset="0"/>
              </a:rPr>
              <a:t>יהוה</a:t>
            </a:r>
            <a:r>
              <a:rPr lang="en-US" sz="3200" dirty="0">
                <a:solidFill>
                  <a:prstClr val="black"/>
                </a:solidFill>
                <a:latin typeface="Georgia" panose="02040502050405020303" pitchFamily="18" charset="0"/>
              </a:rPr>
              <a:t> said, </a:t>
            </a:r>
            <a:r>
              <a:rPr lang="en-US" sz="4000" b="1" dirty="0">
                <a:solidFill>
                  <a:srgbClr val="0000FF"/>
                </a:solidFill>
                <a:effectLst>
                  <a:outerShdw blurRad="50800" dist="50800" dir="5400000" sx="102000" sy="102000" algn="ctr" rotWithShape="0">
                    <a:srgbClr val="FFEBEB"/>
                  </a:outerShdw>
                </a:effectLst>
                <a:latin typeface="Georgia" panose="02040502050405020303" pitchFamily="18" charset="0"/>
              </a:rPr>
              <a:t>“Shall I hide from 				</a:t>
            </a:r>
            <a:r>
              <a:rPr lang="en-US" sz="4000" b="1" dirty="0" err="1">
                <a:solidFill>
                  <a:srgbClr val="0000FF"/>
                </a:solidFill>
                <a:effectLst>
                  <a:outerShdw blurRad="50800" dist="50800" dir="5400000" sx="102000" sy="102000" algn="ctr" rotWithShape="0">
                    <a:srgbClr val="FFEBEB"/>
                  </a:outerShdw>
                </a:effectLst>
                <a:latin typeface="Georgia" panose="02040502050405020303" pitchFamily="18" charset="0"/>
              </a:rPr>
              <a:t>A</a:t>
            </a:r>
            <a:r>
              <a:rPr lang="en-US" sz="4000" b="1" dirty="0" err="1">
                <a:solidFill>
                  <a:srgbClr val="0000FF"/>
                </a:solidFill>
                <a:effectLst>
                  <a:outerShdw blurRad="50800" dist="50800" dir="5400000" sx="102000" sy="102000" algn="ctr" rotWithShape="0">
                    <a:srgbClr val="FFEBEB"/>
                  </a:outerShdw>
                </a:effectLst>
                <a:latin typeface="TITUS Cyberbit Basic" panose="02020603050405020304" pitchFamily="18" charset="0"/>
              </a:rPr>
              <a:t>ḇ</a:t>
            </a:r>
            <a:r>
              <a:rPr lang="en-US" sz="4000" b="1" dirty="0" err="1">
                <a:solidFill>
                  <a:srgbClr val="0000FF"/>
                </a:solidFill>
                <a:effectLst>
                  <a:outerShdw blurRad="50800" dist="50800" dir="5400000" sx="102000" sy="102000" algn="ctr" rotWithShape="0">
                    <a:srgbClr val="FFEBEB"/>
                  </a:outerShdw>
                </a:effectLst>
                <a:latin typeface="Georgia" panose="02040502050405020303" pitchFamily="18" charset="0"/>
              </a:rPr>
              <a:t>raham</a:t>
            </a:r>
            <a:r>
              <a:rPr lang="en-US" sz="4000" b="1" dirty="0">
                <a:solidFill>
                  <a:srgbClr val="0000FF"/>
                </a:solidFill>
                <a:effectLst>
                  <a:outerShdw blurRad="50800" dist="50800" dir="5400000" sx="102000" sy="102000" algn="ctr" rotWithShape="0">
                    <a:srgbClr val="FFEBEB"/>
                  </a:outerShdw>
                </a:effectLst>
                <a:latin typeface="Georgia" panose="02040502050405020303" pitchFamily="18" charset="0"/>
              </a:rPr>
              <a:t> what I am doing?” </a:t>
            </a:r>
            <a:r>
              <a:rPr lang="en-CA" sz="4000" dirty="0">
                <a:solidFill>
                  <a:schemeClr val="tx1"/>
                </a:solidFill>
              </a:rPr>
              <a:t> </a:t>
            </a:r>
          </a:p>
        </p:txBody>
      </p:sp>
    </p:spTree>
    <p:extLst>
      <p:ext uri="{BB962C8B-B14F-4D97-AF65-F5344CB8AC3E}">
        <p14:creationId xmlns:p14="http://schemas.microsoft.com/office/powerpoint/2010/main" val="220295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66000">
              <a:schemeClr val="accent1">
                <a:lumMod val="75000"/>
                <a:alpha val="45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6D960E0-B233-4279-86FA-9BF3FB971479}"/>
              </a:ext>
            </a:extLst>
          </p:cNvPr>
          <p:cNvSpPr/>
          <p:nvPr/>
        </p:nvSpPr>
        <p:spPr>
          <a:xfrm>
            <a:off x="269403" y="928734"/>
            <a:ext cx="5046039" cy="1509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4400" dirty="0">
                <a:solidFill>
                  <a:schemeClr val="tx1"/>
                </a:solidFill>
              </a:rPr>
              <a:t>Let’s dig a bit more in this same quote!</a:t>
            </a:r>
            <a:endParaRPr lang="en-CA" sz="4400" b="1" dirty="0">
              <a:ln>
                <a:solidFill>
                  <a:sysClr val="windowText" lastClr="000000"/>
                </a:solidFill>
              </a:ln>
              <a:solidFill>
                <a:srgbClr val="00B050"/>
              </a:solidFill>
            </a:endParaRPr>
          </a:p>
        </p:txBody>
      </p:sp>
      <p:pic>
        <p:nvPicPr>
          <p:cNvPr id="14" name="Picture 13">
            <a:extLst>
              <a:ext uri="{FF2B5EF4-FFF2-40B4-BE49-F238E27FC236}">
                <a16:creationId xmlns:a16="http://schemas.microsoft.com/office/drawing/2014/main" id="{3CF50427-8335-42E1-87A3-657C5730EA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91264" y="204726"/>
            <a:ext cx="6457842" cy="6448547"/>
          </a:xfrm>
          <a:prstGeom prst="rect">
            <a:avLst/>
          </a:prstGeom>
        </p:spPr>
      </p:pic>
      <p:sp>
        <p:nvSpPr>
          <p:cNvPr id="13" name="Rectangle: Rounded Corners 12">
            <a:extLst>
              <a:ext uri="{FF2B5EF4-FFF2-40B4-BE49-F238E27FC236}">
                <a16:creationId xmlns:a16="http://schemas.microsoft.com/office/drawing/2014/main" id="{F9A0DC53-0C31-4326-94A6-88EC4446CB2E}"/>
              </a:ext>
            </a:extLst>
          </p:cNvPr>
          <p:cNvSpPr/>
          <p:nvPr/>
        </p:nvSpPr>
        <p:spPr>
          <a:xfrm>
            <a:off x="269403" y="2582193"/>
            <a:ext cx="5111854" cy="4071080"/>
          </a:xfrm>
          <a:prstGeom prst="roundRect">
            <a:avLst/>
          </a:prstGeom>
          <a:solidFill>
            <a:srgbClr val="FFC000"/>
          </a:solidFill>
          <a:scene3d>
            <a:camera prst="orthographicFront"/>
            <a:lightRig rig="freezing" dir="t"/>
          </a:scene3d>
          <a:sp3d contourW="63500">
            <a:bevelT w="190500" h="139700" prst="convex"/>
            <a:contourClr>
              <a:srgbClr val="CC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rgbClr val="00FF99"/>
                </a:solidFill>
                <a:latin typeface="Algerian" panose="04020705040A02060702" pitchFamily="82" charset="0"/>
              </a:rPr>
              <a:t>NOTE: </a:t>
            </a:r>
            <a:br>
              <a:rPr lang="en-CA" sz="3200" dirty="0">
                <a:solidFill>
                  <a:schemeClr val="tx1"/>
                </a:solidFill>
              </a:rPr>
            </a:br>
            <a:r>
              <a:rPr lang="en-CA" sz="3200" dirty="0">
                <a:solidFill>
                  <a:schemeClr val="tx1"/>
                </a:solidFill>
              </a:rPr>
              <a:t>It is important to recall </a:t>
            </a:r>
            <a:br>
              <a:rPr lang="en-CA" sz="3200" dirty="0">
                <a:solidFill>
                  <a:schemeClr val="tx1"/>
                </a:solidFill>
              </a:rPr>
            </a:br>
            <a:r>
              <a:rPr lang="en-CA" sz="3200" dirty="0">
                <a:solidFill>
                  <a:schemeClr val="tx1"/>
                </a:solidFill>
              </a:rPr>
              <a:t>the evil contamination </a:t>
            </a:r>
            <a:br>
              <a:rPr lang="en-CA" sz="3200" dirty="0">
                <a:solidFill>
                  <a:schemeClr val="tx1"/>
                </a:solidFill>
              </a:rPr>
            </a:br>
            <a:r>
              <a:rPr lang="en-CA" sz="3200" dirty="0">
                <a:solidFill>
                  <a:schemeClr val="tx1"/>
                </a:solidFill>
              </a:rPr>
              <a:t>and abomination that </a:t>
            </a:r>
            <a:br>
              <a:rPr lang="en-CA" sz="3200" dirty="0">
                <a:solidFill>
                  <a:schemeClr val="tx1"/>
                </a:solidFill>
              </a:rPr>
            </a:br>
            <a:r>
              <a:rPr lang="en-CA" sz="3200" dirty="0">
                <a:solidFill>
                  <a:schemeClr val="tx1"/>
                </a:solidFill>
              </a:rPr>
              <a:t>was presently occurring </a:t>
            </a:r>
            <a:br>
              <a:rPr lang="en-CA" sz="3200" dirty="0">
                <a:solidFill>
                  <a:schemeClr val="tx1"/>
                </a:solidFill>
              </a:rPr>
            </a:br>
            <a:r>
              <a:rPr lang="en-CA" sz="3200" dirty="0">
                <a:solidFill>
                  <a:schemeClr val="tx1"/>
                </a:solidFill>
              </a:rPr>
              <a:t>in the area of </a:t>
            </a:r>
            <a:br>
              <a:rPr lang="en-CA" sz="3200" dirty="0">
                <a:solidFill>
                  <a:schemeClr val="tx1"/>
                </a:solidFill>
              </a:rPr>
            </a:br>
            <a:r>
              <a:rPr lang="en-CA" sz="3200" dirty="0">
                <a:solidFill>
                  <a:schemeClr val="tx1"/>
                </a:solidFill>
              </a:rPr>
              <a:t>Sodom and </a:t>
            </a:r>
            <a:r>
              <a:rPr lang="en-CA" sz="3200" dirty="0" err="1">
                <a:solidFill>
                  <a:schemeClr val="tx1"/>
                </a:solidFill>
              </a:rPr>
              <a:t>Amorha</a:t>
            </a:r>
            <a:r>
              <a:rPr lang="en-CA" sz="3200" dirty="0">
                <a:solidFill>
                  <a:schemeClr val="tx1"/>
                </a:solidFill>
              </a:rPr>
              <a:t>!  </a:t>
            </a:r>
          </a:p>
        </p:txBody>
      </p:sp>
      <p:cxnSp>
        <p:nvCxnSpPr>
          <p:cNvPr id="5" name="Straight Connector 4">
            <a:extLst>
              <a:ext uri="{FF2B5EF4-FFF2-40B4-BE49-F238E27FC236}">
                <a16:creationId xmlns:a16="http://schemas.microsoft.com/office/drawing/2014/main" id="{68BCEEB3-F5F9-4D07-986A-6545334548EC}"/>
              </a:ext>
            </a:extLst>
          </p:cNvPr>
          <p:cNvCxnSpPr/>
          <p:nvPr/>
        </p:nvCxnSpPr>
        <p:spPr>
          <a:xfrm>
            <a:off x="6025896" y="3858768"/>
            <a:ext cx="5312664" cy="0"/>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23BDDE7-F7DD-4D52-A920-CBA05E52C175}"/>
              </a:ext>
            </a:extLst>
          </p:cNvPr>
          <p:cNvCxnSpPr>
            <a:cxnSpLocks/>
          </p:cNvCxnSpPr>
          <p:nvPr/>
        </p:nvCxnSpPr>
        <p:spPr>
          <a:xfrm>
            <a:off x="6736442" y="4175760"/>
            <a:ext cx="2779470" cy="0"/>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40121F-7832-4753-9BBA-AEA0359FA2BE}"/>
              </a:ext>
            </a:extLst>
          </p:cNvPr>
          <p:cNvCxnSpPr>
            <a:cxnSpLocks/>
          </p:cNvCxnSpPr>
          <p:nvPr/>
        </p:nvCxnSpPr>
        <p:spPr>
          <a:xfrm>
            <a:off x="11100816" y="4175760"/>
            <a:ext cx="707192" cy="0"/>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15CC2E-E6C7-4BCD-869D-4AFC789CDD9F}"/>
              </a:ext>
            </a:extLst>
          </p:cNvPr>
          <p:cNvCxnSpPr>
            <a:cxnSpLocks/>
          </p:cNvCxnSpPr>
          <p:nvPr/>
        </p:nvCxnSpPr>
        <p:spPr>
          <a:xfrm>
            <a:off x="9683496" y="5105400"/>
            <a:ext cx="2051360" cy="0"/>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685F13-8D40-4F6F-9924-80B01860DD6D}"/>
              </a:ext>
            </a:extLst>
          </p:cNvPr>
          <p:cNvCxnSpPr>
            <a:cxnSpLocks/>
          </p:cNvCxnSpPr>
          <p:nvPr/>
        </p:nvCxnSpPr>
        <p:spPr>
          <a:xfrm>
            <a:off x="6331058" y="5407152"/>
            <a:ext cx="920134" cy="0"/>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06B6661-A34E-4E07-B1A9-11BE3AC3F469}"/>
              </a:ext>
            </a:extLst>
          </p:cNvPr>
          <p:cNvSpPr/>
          <p:nvPr/>
        </p:nvSpPr>
        <p:spPr>
          <a:xfrm>
            <a:off x="5573493" y="3586712"/>
            <a:ext cx="6493383" cy="3081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peech Bubble: Rectangle with Corners Rounded 1">
            <a:extLst>
              <a:ext uri="{FF2B5EF4-FFF2-40B4-BE49-F238E27FC236}">
                <a16:creationId xmlns:a16="http://schemas.microsoft.com/office/drawing/2014/main" id="{F82B221F-8851-4727-ADB3-5AB1F155A589}"/>
              </a:ext>
            </a:extLst>
          </p:cNvPr>
          <p:cNvSpPr/>
          <p:nvPr/>
        </p:nvSpPr>
        <p:spPr>
          <a:xfrm>
            <a:off x="1322774" y="204726"/>
            <a:ext cx="3728620" cy="416711"/>
          </a:xfrm>
          <a:prstGeom prst="wedgeRoundRectCallout">
            <a:avLst>
              <a:gd name="adj1" fmla="val 79520"/>
              <a:gd name="adj2" fmla="val 154752"/>
              <a:gd name="adj3" fmla="val 16667"/>
            </a:avLst>
          </a:prstGeom>
          <a:solidFill>
            <a:srgbClr val="7030A0"/>
          </a:solidFill>
          <a:scene3d>
            <a:camera prst="orthographicFront"/>
            <a:lightRig rig="threePt" dir="t"/>
          </a:scene3d>
          <a:sp3d contourW="12700">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t>Root of H2527, slide #41 </a:t>
            </a:r>
          </a:p>
        </p:txBody>
      </p:sp>
    </p:spTree>
    <p:extLst>
      <p:ext uri="{BB962C8B-B14F-4D97-AF65-F5344CB8AC3E}">
        <p14:creationId xmlns:p14="http://schemas.microsoft.com/office/powerpoint/2010/main" val="227484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80">
                                          <p:stCondLst>
                                            <p:cond delay="0"/>
                                          </p:stCondLst>
                                        </p:cTn>
                                        <p:tgtEl>
                                          <p:spTgt spid="13"/>
                                        </p:tgtEl>
                                      </p:cBhvr>
                                    </p:animEffect>
                                    <p:anim calcmode="lin" valueType="num">
                                      <p:cBhvr>
                                        <p:cTn id="1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0" dur="26">
                                          <p:stCondLst>
                                            <p:cond delay="650"/>
                                          </p:stCondLst>
                                        </p:cTn>
                                        <p:tgtEl>
                                          <p:spTgt spid="13"/>
                                        </p:tgtEl>
                                      </p:cBhvr>
                                      <p:to x="100000" y="60000"/>
                                    </p:animScale>
                                    <p:animScale>
                                      <p:cBhvr>
                                        <p:cTn id="21" dur="166" decel="50000">
                                          <p:stCondLst>
                                            <p:cond delay="676"/>
                                          </p:stCondLst>
                                        </p:cTn>
                                        <p:tgtEl>
                                          <p:spTgt spid="13"/>
                                        </p:tgtEl>
                                      </p:cBhvr>
                                      <p:to x="100000" y="100000"/>
                                    </p:animScale>
                                    <p:animScale>
                                      <p:cBhvr>
                                        <p:cTn id="22" dur="26">
                                          <p:stCondLst>
                                            <p:cond delay="1312"/>
                                          </p:stCondLst>
                                        </p:cTn>
                                        <p:tgtEl>
                                          <p:spTgt spid="13"/>
                                        </p:tgtEl>
                                      </p:cBhvr>
                                      <p:to x="100000" y="80000"/>
                                    </p:animScale>
                                    <p:animScale>
                                      <p:cBhvr>
                                        <p:cTn id="23" dur="166" decel="50000">
                                          <p:stCondLst>
                                            <p:cond delay="1338"/>
                                          </p:stCondLst>
                                        </p:cTn>
                                        <p:tgtEl>
                                          <p:spTgt spid="13"/>
                                        </p:tgtEl>
                                      </p:cBhvr>
                                      <p:to x="100000" y="100000"/>
                                    </p:animScale>
                                    <p:animScale>
                                      <p:cBhvr>
                                        <p:cTn id="24" dur="26">
                                          <p:stCondLst>
                                            <p:cond delay="1642"/>
                                          </p:stCondLst>
                                        </p:cTn>
                                        <p:tgtEl>
                                          <p:spTgt spid="13"/>
                                        </p:tgtEl>
                                      </p:cBhvr>
                                      <p:to x="100000" y="90000"/>
                                    </p:animScale>
                                    <p:animScale>
                                      <p:cBhvr>
                                        <p:cTn id="25" dur="166" decel="50000">
                                          <p:stCondLst>
                                            <p:cond delay="1668"/>
                                          </p:stCondLst>
                                        </p:cTn>
                                        <p:tgtEl>
                                          <p:spTgt spid="13"/>
                                        </p:tgtEl>
                                      </p:cBhvr>
                                      <p:to x="100000" y="100000"/>
                                    </p:animScale>
                                    <p:animScale>
                                      <p:cBhvr>
                                        <p:cTn id="26" dur="26">
                                          <p:stCondLst>
                                            <p:cond delay="1808"/>
                                          </p:stCondLst>
                                        </p:cTn>
                                        <p:tgtEl>
                                          <p:spTgt spid="13"/>
                                        </p:tgtEl>
                                      </p:cBhvr>
                                      <p:to x="100000" y="95000"/>
                                    </p:animScale>
                                    <p:animScale>
                                      <p:cBhvr>
                                        <p:cTn id="27" dur="166" decel="50000">
                                          <p:stCondLst>
                                            <p:cond delay="1834"/>
                                          </p:stCondLst>
                                        </p:cTn>
                                        <p:tgtEl>
                                          <p:spTgt spid="1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0" nodeType="clickEffect">
                                  <p:stCondLst>
                                    <p:cond delay="0"/>
                                  </p:stCondLst>
                                  <p:childTnLst>
                                    <p:animEffect transition="out" filter="checkerboard(across)">
                                      <p:cBhvr>
                                        <p:cTn id="31" dur="1250"/>
                                        <p:tgtEl>
                                          <p:spTgt spid="11"/>
                                        </p:tgtEl>
                                      </p:cBhvr>
                                    </p:animEffect>
                                    <p:set>
                                      <p:cBhvr>
                                        <p:cTn id="32" dur="1" fill="hold">
                                          <p:stCondLst>
                                            <p:cond delay="124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66000">
              <a:schemeClr val="accent1">
                <a:lumMod val="75000"/>
                <a:alpha val="45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F9A0DC53-0C31-4326-94A6-88EC4446CB2E}"/>
              </a:ext>
            </a:extLst>
          </p:cNvPr>
          <p:cNvSpPr/>
          <p:nvPr/>
        </p:nvSpPr>
        <p:spPr>
          <a:xfrm>
            <a:off x="4937032" y="440703"/>
            <a:ext cx="7029254" cy="5427437"/>
          </a:xfrm>
          <a:prstGeom prst="roundRect">
            <a:avLst/>
          </a:prstGeom>
          <a:solidFill>
            <a:srgbClr val="FFC000"/>
          </a:solidFill>
          <a:scene3d>
            <a:camera prst="orthographicFront"/>
            <a:lightRig rig="freezing" dir="t"/>
          </a:scene3d>
          <a:sp3d contourW="63500">
            <a:bevelT w="190500" h="139700" prst="convex"/>
            <a:contourClr>
              <a:srgbClr val="CC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tx1"/>
                </a:solidFill>
              </a:rPr>
              <a:t>The Hebrew word translated as – </a:t>
            </a:r>
            <a:r>
              <a:rPr lang="en-CA" sz="3200" b="1" dirty="0">
                <a:ln>
                  <a:solidFill>
                    <a:sysClr val="windowText" lastClr="000000"/>
                  </a:solidFill>
                </a:ln>
                <a:solidFill>
                  <a:srgbClr val="FF0000"/>
                </a:solidFill>
              </a:rPr>
              <a:t>warmth</a:t>
            </a:r>
            <a:r>
              <a:rPr lang="en-CA" sz="3200" dirty="0">
                <a:solidFill>
                  <a:schemeClr val="tx1"/>
                </a:solidFill>
              </a:rPr>
              <a:t> H2527, in Gen 18:1, – has the first two letters recorded as – </a:t>
            </a:r>
            <a:br>
              <a:rPr lang="en-CA" sz="3200" dirty="0">
                <a:solidFill>
                  <a:schemeClr val="tx1"/>
                </a:solidFill>
              </a:rPr>
            </a:br>
            <a:r>
              <a:rPr lang="en-CA" sz="4400" b="1" dirty="0">
                <a:ln>
                  <a:solidFill>
                    <a:srgbClr val="0000FF"/>
                  </a:solidFill>
                </a:ln>
                <a:solidFill>
                  <a:srgbClr val="CC00FF"/>
                </a:solidFill>
              </a:rPr>
              <a:t>Kaph Chet.</a:t>
            </a:r>
          </a:p>
          <a:p>
            <a:pPr algn="ctr"/>
            <a:endParaRPr lang="en-CA" sz="4400" b="1" dirty="0">
              <a:ln>
                <a:solidFill>
                  <a:srgbClr val="0000FF"/>
                </a:solidFill>
              </a:ln>
              <a:solidFill>
                <a:srgbClr val="CC00FF"/>
              </a:solidFill>
            </a:endParaRPr>
          </a:p>
          <a:p>
            <a:pPr algn="ctr"/>
            <a:r>
              <a:rPr lang="en-CA" sz="4400" dirty="0">
                <a:solidFill>
                  <a:schemeClr val="tx1"/>
                </a:solidFill>
              </a:rPr>
              <a:t> </a:t>
            </a:r>
            <a:r>
              <a:rPr lang="en-CA" sz="3200" dirty="0">
                <a:solidFill>
                  <a:schemeClr val="tx1"/>
                </a:solidFill>
              </a:rPr>
              <a:t>Let’s have a look at these two letters together and see if there is </a:t>
            </a:r>
            <a:br>
              <a:rPr lang="en-CA" sz="3200" dirty="0">
                <a:solidFill>
                  <a:schemeClr val="tx1"/>
                </a:solidFill>
              </a:rPr>
            </a:br>
            <a:r>
              <a:rPr lang="en-CA" sz="3200" b="1" i="1" dirty="0">
                <a:solidFill>
                  <a:schemeClr val="tx1"/>
                </a:solidFill>
              </a:rPr>
              <a:t>a message </a:t>
            </a:r>
            <a:r>
              <a:rPr lang="en-CA" sz="3200" dirty="0">
                <a:solidFill>
                  <a:schemeClr val="tx1"/>
                </a:solidFill>
              </a:rPr>
              <a:t>there also?</a:t>
            </a:r>
          </a:p>
        </p:txBody>
      </p:sp>
      <p:pic>
        <p:nvPicPr>
          <p:cNvPr id="11" name="Picture 10">
            <a:extLst>
              <a:ext uri="{FF2B5EF4-FFF2-40B4-BE49-F238E27FC236}">
                <a16:creationId xmlns:a16="http://schemas.microsoft.com/office/drawing/2014/main" id="{BC93DF8D-F9F5-4000-BA5C-B3CE38713D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3416" y="368918"/>
            <a:ext cx="4021584" cy="3358686"/>
          </a:xfrm>
          <a:prstGeom prst="rect">
            <a:avLst/>
          </a:prstGeom>
        </p:spPr>
      </p:pic>
      <p:sp>
        <p:nvSpPr>
          <p:cNvPr id="12" name="Rectangle 11">
            <a:extLst>
              <a:ext uri="{FF2B5EF4-FFF2-40B4-BE49-F238E27FC236}">
                <a16:creationId xmlns:a16="http://schemas.microsoft.com/office/drawing/2014/main" id="{28C6E55D-FA01-470B-B99C-9031CBC77579}"/>
              </a:ext>
            </a:extLst>
          </p:cNvPr>
          <p:cNvSpPr/>
          <p:nvPr/>
        </p:nvSpPr>
        <p:spPr>
          <a:xfrm>
            <a:off x="3160815" y="1358306"/>
            <a:ext cx="911564" cy="914400"/>
          </a:xfrm>
          <a:prstGeom prst="rect">
            <a:avLst/>
          </a:prstGeom>
          <a:noFill/>
          <a:ln w="762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266DA30C-A2B5-4632-96A5-02BC388633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00230" y="2891923"/>
            <a:ext cx="676275" cy="952500"/>
          </a:xfrm>
          <a:prstGeom prst="rect">
            <a:avLst/>
          </a:prstGeom>
        </p:spPr>
      </p:pic>
      <p:pic>
        <p:nvPicPr>
          <p:cNvPr id="9" name="Picture 8">
            <a:extLst>
              <a:ext uri="{FF2B5EF4-FFF2-40B4-BE49-F238E27FC236}">
                <a16:creationId xmlns:a16="http://schemas.microsoft.com/office/drawing/2014/main" id="{43D3EF7F-A5CA-4E06-93C3-FAFEC5D8C84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81680" y="2891923"/>
            <a:ext cx="647700" cy="952500"/>
          </a:xfrm>
          <a:prstGeom prst="rect">
            <a:avLst/>
          </a:prstGeom>
        </p:spPr>
      </p:pic>
      <p:sp>
        <p:nvSpPr>
          <p:cNvPr id="18" name="Rectangle: Rounded Corners 17">
            <a:extLst>
              <a:ext uri="{FF2B5EF4-FFF2-40B4-BE49-F238E27FC236}">
                <a16:creationId xmlns:a16="http://schemas.microsoft.com/office/drawing/2014/main" id="{56426F81-4DD3-447C-ACAF-B951500846FB}"/>
              </a:ext>
            </a:extLst>
          </p:cNvPr>
          <p:cNvSpPr/>
          <p:nvPr/>
        </p:nvSpPr>
        <p:spPr>
          <a:xfrm>
            <a:off x="177553" y="3531870"/>
            <a:ext cx="4577327" cy="3234690"/>
          </a:xfrm>
          <a:prstGeom prst="roundRect">
            <a:avLst/>
          </a:prstGeom>
          <a:solidFill>
            <a:srgbClr val="FFC000"/>
          </a:solidFill>
          <a:scene3d>
            <a:camera prst="orthographicFront"/>
            <a:lightRig rig="freezing" dir="t"/>
          </a:scene3d>
          <a:sp3d contourW="63500">
            <a:bevelT w="190500" h="139700" prst="convex"/>
            <a:contourClr>
              <a:srgbClr val="CC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tx1"/>
                </a:solidFill>
              </a:rPr>
              <a:t>Proper Hebrew reading direction is right to left –</a:t>
            </a:r>
            <a:r>
              <a:rPr lang="en-CA" sz="4400" b="1" dirty="0">
                <a:ln>
                  <a:solidFill>
                    <a:srgbClr val="0000FF"/>
                  </a:solidFill>
                </a:ln>
                <a:solidFill>
                  <a:srgbClr val="CC00FF"/>
                </a:solidFill>
              </a:rPr>
              <a:t> Chet  Kaph</a:t>
            </a:r>
            <a:br>
              <a:rPr lang="en-CA" sz="3200" dirty="0">
                <a:solidFill>
                  <a:schemeClr val="tx1"/>
                </a:solidFill>
              </a:rPr>
            </a:br>
            <a:endParaRPr lang="en-CA" sz="4400" b="1" dirty="0">
              <a:ln>
                <a:solidFill>
                  <a:srgbClr val="0000FF"/>
                </a:solidFill>
              </a:ln>
              <a:solidFill>
                <a:srgbClr val="CC00FF"/>
              </a:solidFill>
            </a:endParaRPr>
          </a:p>
        </p:txBody>
      </p:sp>
      <p:cxnSp>
        <p:nvCxnSpPr>
          <p:cNvPr id="14" name="Straight Arrow Connector 13">
            <a:extLst>
              <a:ext uri="{FF2B5EF4-FFF2-40B4-BE49-F238E27FC236}">
                <a16:creationId xmlns:a16="http://schemas.microsoft.com/office/drawing/2014/main" id="{A42FBFA0-0BE8-4628-AC50-4B50BCEF8984}"/>
              </a:ext>
            </a:extLst>
          </p:cNvPr>
          <p:cNvCxnSpPr/>
          <p:nvPr/>
        </p:nvCxnSpPr>
        <p:spPr>
          <a:xfrm flipH="1">
            <a:off x="486940" y="5094562"/>
            <a:ext cx="4021585" cy="0"/>
          </a:xfrm>
          <a:prstGeom prst="straightConnector1">
            <a:avLst/>
          </a:prstGeom>
          <a:ln w="155575">
            <a:solidFill>
              <a:srgbClr val="CC00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AD616F5D-BAD5-4D14-A47A-A5876CD4B9B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0590" y="5522554"/>
            <a:ext cx="676275" cy="952500"/>
          </a:xfrm>
          <a:prstGeom prst="rect">
            <a:avLst/>
          </a:prstGeom>
        </p:spPr>
      </p:pic>
      <p:pic>
        <p:nvPicPr>
          <p:cNvPr id="24" name="Picture 23">
            <a:extLst>
              <a:ext uri="{FF2B5EF4-FFF2-40B4-BE49-F238E27FC236}">
                <a16:creationId xmlns:a16="http://schemas.microsoft.com/office/drawing/2014/main" id="{5B34B7BF-C0C9-4C6B-A8C3-BE6DEBDE1D8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97964" y="5536582"/>
            <a:ext cx="647700" cy="952500"/>
          </a:xfrm>
          <a:prstGeom prst="rect">
            <a:avLst/>
          </a:prstGeom>
        </p:spPr>
      </p:pic>
    </p:spTree>
    <p:extLst>
      <p:ext uri="{BB962C8B-B14F-4D97-AF65-F5344CB8AC3E}">
        <p14:creationId xmlns:p14="http://schemas.microsoft.com/office/powerpoint/2010/main" val="189362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250" fill="hold"/>
                                        <p:tgtEl>
                                          <p:spTgt spid="11"/>
                                        </p:tgtEl>
                                        <p:attrNameLst>
                                          <p:attrName>ppt_w</p:attrName>
                                        </p:attrNameLst>
                                      </p:cBhvr>
                                      <p:tavLst>
                                        <p:tav tm="0">
                                          <p:val>
                                            <p:fltVal val="0"/>
                                          </p:val>
                                        </p:tav>
                                        <p:tav tm="100000">
                                          <p:val>
                                            <p:strVal val="#ppt_w"/>
                                          </p:val>
                                        </p:tav>
                                      </p:tavLst>
                                    </p:anim>
                                    <p:anim calcmode="lin" valueType="num">
                                      <p:cBhvr>
                                        <p:cTn id="8" dur="1250" fill="hold"/>
                                        <p:tgtEl>
                                          <p:spTgt spid="11"/>
                                        </p:tgtEl>
                                        <p:attrNameLst>
                                          <p:attrName>ppt_h</p:attrName>
                                        </p:attrNameLst>
                                      </p:cBhvr>
                                      <p:tavLst>
                                        <p:tav tm="0">
                                          <p:val>
                                            <p:strVal val="#ppt_h"/>
                                          </p:val>
                                        </p:tav>
                                        <p:tav tm="100000">
                                          <p:val>
                                            <p:strVal val="#ppt_h"/>
                                          </p:val>
                                        </p:tav>
                                      </p:tavLst>
                                    </p:anim>
                                  </p:childTnLst>
                                </p:cTn>
                              </p:par>
                            </p:childTnLst>
                          </p:cTn>
                        </p:par>
                        <p:par>
                          <p:cTn id="9" fill="hold">
                            <p:stCondLst>
                              <p:cond delay="1250"/>
                            </p:stCondLst>
                            <p:childTnLst>
                              <p:par>
                                <p:cTn id="10" presetID="17" presetClass="entr" presetSubtype="1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22" presetClass="entr" presetSubtype="2" repeatCount="200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66000">
              <a:schemeClr val="accent1">
                <a:lumMod val="75000"/>
                <a:alpha val="45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6D960E0-B233-4279-86FA-9BF3FB971479}"/>
              </a:ext>
            </a:extLst>
          </p:cNvPr>
          <p:cNvSpPr/>
          <p:nvPr/>
        </p:nvSpPr>
        <p:spPr>
          <a:xfrm>
            <a:off x="238313" y="151217"/>
            <a:ext cx="2709074" cy="2077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800" dirty="0">
                <a:solidFill>
                  <a:schemeClr val="tx1"/>
                </a:solidFill>
              </a:rPr>
              <a:t>Another Lexicon, more interesting information for us to - </a:t>
            </a:r>
            <a:r>
              <a:rPr lang="en-CA" sz="2800" b="1" dirty="0" err="1">
                <a:ln>
                  <a:solidFill>
                    <a:sysClr val="windowText" lastClr="000000"/>
                  </a:solidFill>
                </a:ln>
                <a:solidFill>
                  <a:srgbClr val="CC00FF"/>
                </a:solidFill>
              </a:rPr>
              <a:t>Cepher</a:t>
            </a:r>
            <a:r>
              <a:rPr lang="en-CA" sz="2800" b="1" dirty="0">
                <a:ln>
                  <a:solidFill>
                    <a:sysClr val="windowText" lastClr="000000"/>
                  </a:solidFill>
                </a:ln>
                <a:solidFill>
                  <a:srgbClr val="CC00FF"/>
                </a:solidFill>
              </a:rPr>
              <a:t>!</a:t>
            </a:r>
          </a:p>
        </p:txBody>
      </p:sp>
      <p:sp>
        <p:nvSpPr>
          <p:cNvPr id="13" name="Rectangle: Rounded Corners 12">
            <a:extLst>
              <a:ext uri="{FF2B5EF4-FFF2-40B4-BE49-F238E27FC236}">
                <a16:creationId xmlns:a16="http://schemas.microsoft.com/office/drawing/2014/main" id="{F9A0DC53-0C31-4326-94A6-88EC4446CB2E}"/>
              </a:ext>
            </a:extLst>
          </p:cNvPr>
          <p:cNvSpPr/>
          <p:nvPr/>
        </p:nvSpPr>
        <p:spPr>
          <a:xfrm>
            <a:off x="160190" y="2097350"/>
            <a:ext cx="2709074" cy="4609433"/>
          </a:xfrm>
          <a:prstGeom prst="roundRect">
            <a:avLst/>
          </a:prstGeom>
          <a:solidFill>
            <a:srgbClr val="FFC000"/>
          </a:solidFill>
          <a:scene3d>
            <a:camera prst="orthographicFront"/>
            <a:lightRig rig="freezing" dir="t"/>
          </a:scene3d>
          <a:sp3d contourW="63500">
            <a:bevelT w="190500" h="139700" prst="convex"/>
            <a:contourClr>
              <a:srgbClr val="CC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tx1"/>
                </a:solidFill>
              </a:rPr>
              <a:t>Notice how the root word </a:t>
            </a:r>
            <a:r>
              <a:rPr lang="en-CA" sz="3200" b="1" dirty="0">
                <a:ln>
                  <a:solidFill>
                    <a:srgbClr val="0000FF"/>
                  </a:solidFill>
                </a:ln>
                <a:solidFill>
                  <a:srgbClr val="CC00FF"/>
                </a:solidFill>
              </a:rPr>
              <a:t>Kaph Chet</a:t>
            </a:r>
            <a:r>
              <a:rPr lang="en-CA" sz="3200" dirty="0">
                <a:solidFill>
                  <a:schemeClr val="tx1"/>
                </a:solidFill>
              </a:rPr>
              <a:t> is used, and also,  within other words.</a:t>
            </a:r>
          </a:p>
        </p:txBody>
      </p:sp>
      <p:pic>
        <p:nvPicPr>
          <p:cNvPr id="2" name="Picture 1">
            <a:extLst>
              <a:ext uri="{FF2B5EF4-FFF2-40B4-BE49-F238E27FC236}">
                <a16:creationId xmlns:a16="http://schemas.microsoft.com/office/drawing/2014/main" id="{8696F308-2F3C-4530-B447-8042686011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25510" y="1007614"/>
            <a:ext cx="9166490" cy="5424553"/>
          </a:xfrm>
          <a:prstGeom prst="rect">
            <a:avLst/>
          </a:prstGeom>
        </p:spPr>
      </p:pic>
      <p:sp>
        <p:nvSpPr>
          <p:cNvPr id="17" name="Rectangle 16">
            <a:extLst>
              <a:ext uri="{FF2B5EF4-FFF2-40B4-BE49-F238E27FC236}">
                <a16:creationId xmlns:a16="http://schemas.microsoft.com/office/drawing/2014/main" id="{F036E49E-7F14-43D8-B498-8D8E6C69AF4E}"/>
              </a:ext>
            </a:extLst>
          </p:cNvPr>
          <p:cNvSpPr/>
          <p:nvPr/>
        </p:nvSpPr>
        <p:spPr>
          <a:xfrm>
            <a:off x="4897405" y="243503"/>
            <a:ext cx="6263008" cy="54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400" dirty="0">
                <a:solidFill>
                  <a:schemeClr val="tx1"/>
                </a:solidFill>
              </a:rPr>
              <a:t>W.H. Barker A Hebrew Lexicon Pg. 97 (1776)</a:t>
            </a:r>
            <a:endParaRPr lang="en-CA" sz="2400" b="1" dirty="0">
              <a:ln>
                <a:solidFill>
                  <a:sysClr val="windowText" lastClr="000000"/>
                </a:solidFill>
              </a:ln>
              <a:solidFill>
                <a:srgbClr val="00B050"/>
              </a:solidFill>
            </a:endParaRPr>
          </a:p>
        </p:txBody>
      </p:sp>
      <p:cxnSp>
        <p:nvCxnSpPr>
          <p:cNvPr id="7" name="Straight Connector 6">
            <a:extLst>
              <a:ext uri="{FF2B5EF4-FFF2-40B4-BE49-F238E27FC236}">
                <a16:creationId xmlns:a16="http://schemas.microsoft.com/office/drawing/2014/main" id="{D174B9ED-154F-4DFB-BA57-9F59E81AEB73}"/>
              </a:ext>
            </a:extLst>
          </p:cNvPr>
          <p:cNvCxnSpPr>
            <a:cxnSpLocks/>
          </p:cNvCxnSpPr>
          <p:nvPr/>
        </p:nvCxnSpPr>
        <p:spPr>
          <a:xfrm>
            <a:off x="5459767" y="1438183"/>
            <a:ext cx="1233996" cy="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3A42DAD-E8F7-4685-A25D-52AA4DF4F846}"/>
              </a:ext>
            </a:extLst>
          </p:cNvPr>
          <p:cNvCxnSpPr>
            <a:cxnSpLocks/>
          </p:cNvCxnSpPr>
          <p:nvPr/>
        </p:nvCxnSpPr>
        <p:spPr>
          <a:xfrm>
            <a:off x="5479002" y="2309674"/>
            <a:ext cx="3505200" cy="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3948E5F-AA72-4B89-A1D4-81DC4BD3D8FF}"/>
              </a:ext>
            </a:extLst>
          </p:cNvPr>
          <p:cNvCxnSpPr>
            <a:cxnSpLocks/>
          </p:cNvCxnSpPr>
          <p:nvPr/>
        </p:nvCxnSpPr>
        <p:spPr>
          <a:xfrm>
            <a:off x="3509638" y="5915488"/>
            <a:ext cx="8368684" cy="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AF2C033-5966-4804-B04B-4516E22DBCF3}"/>
              </a:ext>
            </a:extLst>
          </p:cNvPr>
          <p:cNvCxnSpPr>
            <a:cxnSpLocks/>
          </p:cNvCxnSpPr>
          <p:nvPr/>
        </p:nvCxnSpPr>
        <p:spPr>
          <a:xfrm>
            <a:off x="3509638" y="6378899"/>
            <a:ext cx="2917795" cy="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34C371D-F474-41EE-BAF5-2001CFDBBFF3}"/>
              </a:ext>
            </a:extLst>
          </p:cNvPr>
          <p:cNvSpPr/>
          <p:nvPr/>
        </p:nvSpPr>
        <p:spPr>
          <a:xfrm>
            <a:off x="3103633" y="970898"/>
            <a:ext cx="770783" cy="537388"/>
          </a:xfrm>
          <a:prstGeom prst="rect">
            <a:avLst/>
          </a:prstGeom>
          <a:noFill/>
          <a:ln w="762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8776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7" presetClass="entr" presetSubtype="1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80">
                                          <p:stCondLst>
                                            <p:cond delay="0"/>
                                          </p:stCondLst>
                                        </p:cTn>
                                        <p:tgtEl>
                                          <p:spTgt spid="13"/>
                                        </p:tgtEl>
                                      </p:cBhvr>
                                    </p:animEffect>
                                    <p:anim calcmode="lin" valueType="num">
                                      <p:cBhvr>
                                        <p:cTn id="1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4" dur="26">
                                          <p:stCondLst>
                                            <p:cond delay="650"/>
                                          </p:stCondLst>
                                        </p:cTn>
                                        <p:tgtEl>
                                          <p:spTgt spid="13"/>
                                        </p:tgtEl>
                                      </p:cBhvr>
                                      <p:to x="100000" y="60000"/>
                                    </p:animScale>
                                    <p:animScale>
                                      <p:cBhvr>
                                        <p:cTn id="25" dur="166" decel="50000">
                                          <p:stCondLst>
                                            <p:cond delay="676"/>
                                          </p:stCondLst>
                                        </p:cTn>
                                        <p:tgtEl>
                                          <p:spTgt spid="13"/>
                                        </p:tgtEl>
                                      </p:cBhvr>
                                      <p:to x="100000" y="100000"/>
                                    </p:animScale>
                                    <p:animScale>
                                      <p:cBhvr>
                                        <p:cTn id="26" dur="26">
                                          <p:stCondLst>
                                            <p:cond delay="1312"/>
                                          </p:stCondLst>
                                        </p:cTn>
                                        <p:tgtEl>
                                          <p:spTgt spid="13"/>
                                        </p:tgtEl>
                                      </p:cBhvr>
                                      <p:to x="100000" y="80000"/>
                                    </p:animScale>
                                    <p:animScale>
                                      <p:cBhvr>
                                        <p:cTn id="27" dur="166" decel="50000">
                                          <p:stCondLst>
                                            <p:cond delay="1338"/>
                                          </p:stCondLst>
                                        </p:cTn>
                                        <p:tgtEl>
                                          <p:spTgt spid="13"/>
                                        </p:tgtEl>
                                      </p:cBhvr>
                                      <p:to x="100000" y="100000"/>
                                    </p:animScale>
                                    <p:animScale>
                                      <p:cBhvr>
                                        <p:cTn id="28" dur="26">
                                          <p:stCondLst>
                                            <p:cond delay="1642"/>
                                          </p:stCondLst>
                                        </p:cTn>
                                        <p:tgtEl>
                                          <p:spTgt spid="13"/>
                                        </p:tgtEl>
                                      </p:cBhvr>
                                      <p:to x="100000" y="90000"/>
                                    </p:animScale>
                                    <p:animScale>
                                      <p:cBhvr>
                                        <p:cTn id="29" dur="166" decel="50000">
                                          <p:stCondLst>
                                            <p:cond delay="1668"/>
                                          </p:stCondLst>
                                        </p:cTn>
                                        <p:tgtEl>
                                          <p:spTgt spid="13"/>
                                        </p:tgtEl>
                                      </p:cBhvr>
                                      <p:to x="100000" y="100000"/>
                                    </p:animScale>
                                    <p:animScale>
                                      <p:cBhvr>
                                        <p:cTn id="30" dur="26">
                                          <p:stCondLst>
                                            <p:cond delay="1808"/>
                                          </p:stCondLst>
                                        </p:cTn>
                                        <p:tgtEl>
                                          <p:spTgt spid="13"/>
                                        </p:tgtEl>
                                      </p:cBhvr>
                                      <p:to x="100000" y="95000"/>
                                    </p:animScale>
                                    <p:animScale>
                                      <p:cBhvr>
                                        <p:cTn id="3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66000">
              <a:schemeClr val="accent1">
                <a:lumMod val="75000"/>
                <a:alpha val="45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6D960E0-B233-4279-86FA-9BF3FB971479}"/>
              </a:ext>
            </a:extLst>
          </p:cNvPr>
          <p:cNvSpPr/>
          <p:nvPr/>
        </p:nvSpPr>
        <p:spPr>
          <a:xfrm>
            <a:off x="509199" y="3940440"/>
            <a:ext cx="11487668" cy="2573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3200" dirty="0">
                <a:solidFill>
                  <a:schemeClr val="tx1"/>
                </a:solidFill>
              </a:rPr>
              <a:t>Let’s look at another usage of this same word.  The ISA provides direction to another verse that has the exact same Hebrew word letter arrangement, with another number - H3581.  </a:t>
            </a:r>
            <a:br>
              <a:rPr lang="en-CA" sz="3200" dirty="0">
                <a:solidFill>
                  <a:schemeClr val="tx1"/>
                </a:solidFill>
              </a:rPr>
            </a:br>
            <a:r>
              <a:rPr lang="en-CA" sz="3200" dirty="0">
                <a:solidFill>
                  <a:schemeClr val="tx1"/>
                </a:solidFill>
              </a:rPr>
              <a:t>On the next slide, we will look at this arrangement </a:t>
            </a:r>
            <a:br>
              <a:rPr lang="en-CA" sz="3200" dirty="0">
                <a:solidFill>
                  <a:schemeClr val="tx1"/>
                </a:solidFill>
              </a:rPr>
            </a:br>
            <a:r>
              <a:rPr lang="en-CA" sz="3200" dirty="0">
                <a:solidFill>
                  <a:schemeClr val="tx1"/>
                </a:solidFill>
              </a:rPr>
              <a:t>and the translated meaning.</a:t>
            </a:r>
            <a:endParaRPr lang="en-CA" sz="3200" b="1" dirty="0">
              <a:ln>
                <a:solidFill>
                  <a:sysClr val="windowText" lastClr="000000"/>
                </a:solidFill>
              </a:ln>
              <a:solidFill>
                <a:srgbClr val="00B050"/>
              </a:solidFill>
            </a:endParaRPr>
          </a:p>
        </p:txBody>
      </p:sp>
      <p:grpSp>
        <p:nvGrpSpPr>
          <p:cNvPr id="15" name="Group 14">
            <a:extLst>
              <a:ext uri="{FF2B5EF4-FFF2-40B4-BE49-F238E27FC236}">
                <a16:creationId xmlns:a16="http://schemas.microsoft.com/office/drawing/2014/main" id="{44F606A5-1AA9-4122-9430-4292078629FF}"/>
              </a:ext>
            </a:extLst>
          </p:cNvPr>
          <p:cNvGrpSpPr/>
          <p:nvPr/>
        </p:nvGrpSpPr>
        <p:grpSpPr>
          <a:xfrm>
            <a:off x="97566" y="343592"/>
            <a:ext cx="11996867" cy="2786107"/>
            <a:chOff x="1193401" y="301207"/>
            <a:chExt cx="10722579" cy="2123307"/>
          </a:xfrm>
        </p:grpSpPr>
        <p:grpSp>
          <p:nvGrpSpPr>
            <p:cNvPr id="11" name="Group 10">
              <a:extLst>
                <a:ext uri="{FF2B5EF4-FFF2-40B4-BE49-F238E27FC236}">
                  <a16:creationId xmlns:a16="http://schemas.microsoft.com/office/drawing/2014/main" id="{000423C1-38FF-46A5-B209-7AEA8F1A01FA}"/>
                </a:ext>
              </a:extLst>
            </p:cNvPr>
            <p:cNvGrpSpPr/>
            <p:nvPr/>
          </p:nvGrpSpPr>
          <p:grpSpPr>
            <a:xfrm>
              <a:off x="1193401" y="301207"/>
              <a:ext cx="10722579" cy="2123307"/>
              <a:chOff x="972802" y="3073451"/>
              <a:chExt cx="10722579" cy="2123307"/>
            </a:xfrm>
          </p:grpSpPr>
          <p:pic>
            <p:nvPicPr>
              <p:cNvPr id="10" name="Picture 9">
                <a:extLst>
                  <a:ext uri="{FF2B5EF4-FFF2-40B4-BE49-F238E27FC236}">
                    <a16:creationId xmlns:a16="http://schemas.microsoft.com/office/drawing/2014/main" id="{216059E0-7086-4928-AB05-249642EDE103}"/>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972802" y="3073451"/>
                <a:ext cx="10722579" cy="479677"/>
              </a:xfrm>
              <a:prstGeom prst="rect">
                <a:avLst/>
              </a:prstGeom>
            </p:spPr>
          </p:pic>
          <p:pic>
            <p:nvPicPr>
              <p:cNvPr id="12" name="Picture 11">
                <a:extLst>
                  <a:ext uri="{FF2B5EF4-FFF2-40B4-BE49-F238E27FC236}">
                    <a16:creationId xmlns:a16="http://schemas.microsoft.com/office/drawing/2014/main" id="{21B4E2E1-A026-49D2-A53D-96AD1CC9CE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2802" y="3544710"/>
                <a:ext cx="10722578" cy="1652048"/>
              </a:xfrm>
              <a:prstGeom prst="rect">
                <a:avLst/>
              </a:prstGeom>
            </p:spPr>
          </p:pic>
        </p:grpSp>
        <p:sp>
          <p:nvSpPr>
            <p:cNvPr id="14" name="Rectangle 13">
              <a:extLst>
                <a:ext uri="{FF2B5EF4-FFF2-40B4-BE49-F238E27FC236}">
                  <a16:creationId xmlns:a16="http://schemas.microsoft.com/office/drawing/2014/main" id="{6794F761-3443-4EF9-8899-516FB48D10F0}"/>
                </a:ext>
              </a:extLst>
            </p:cNvPr>
            <p:cNvSpPr/>
            <p:nvPr/>
          </p:nvSpPr>
          <p:spPr>
            <a:xfrm>
              <a:off x="8596392" y="1620260"/>
              <a:ext cx="2029906" cy="496783"/>
            </a:xfrm>
            <a:prstGeom prst="rect">
              <a:avLst/>
            </a:prstGeom>
            <a:solidFill>
              <a:srgbClr val="00B050"/>
            </a:solidFill>
            <a:scene3d>
              <a:camera prst="orthographicFront"/>
              <a:lightRig rig="threePt" dir="t"/>
            </a:scene3d>
            <a:sp3d>
              <a:bevelT w="95250" h="952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Gen 18:1</a:t>
              </a:r>
            </a:p>
          </p:txBody>
        </p:sp>
      </p:grpSp>
      <p:sp>
        <p:nvSpPr>
          <p:cNvPr id="16" name="Arrow: Curved Up 15">
            <a:extLst>
              <a:ext uri="{FF2B5EF4-FFF2-40B4-BE49-F238E27FC236}">
                <a16:creationId xmlns:a16="http://schemas.microsoft.com/office/drawing/2014/main" id="{578DB93C-235C-47DB-B068-712EA31E314D}"/>
              </a:ext>
            </a:extLst>
          </p:cNvPr>
          <p:cNvSpPr/>
          <p:nvPr/>
        </p:nvSpPr>
        <p:spPr>
          <a:xfrm rot="21164194">
            <a:off x="1945997" y="2879518"/>
            <a:ext cx="1757302" cy="760507"/>
          </a:xfrm>
          <a:prstGeom prst="curvedUpArrow">
            <a:avLst>
              <a:gd name="adj1" fmla="val 25000"/>
              <a:gd name="adj2" fmla="val 73058"/>
              <a:gd name="adj3" fmla="val 31137"/>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7" name="Rectangle 16">
            <a:extLst>
              <a:ext uri="{FF2B5EF4-FFF2-40B4-BE49-F238E27FC236}">
                <a16:creationId xmlns:a16="http://schemas.microsoft.com/office/drawing/2014/main" id="{3D37C5A2-C59E-448F-A2F0-5577DB570FDC}"/>
              </a:ext>
            </a:extLst>
          </p:cNvPr>
          <p:cNvSpPr/>
          <p:nvPr/>
        </p:nvSpPr>
        <p:spPr>
          <a:xfrm>
            <a:off x="7729979" y="2771480"/>
            <a:ext cx="3770722" cy="393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ysClr val="windowText" lastClr="000000"/>
                </a:solidFill>
              </a:rPr>
              <a:t>International Scripture Analyzer</a:t>
            </a:r>
          </a:p>
        </p:txBody>
      </p:sp>
    </p:spTree>
    <p:extLst>
      <p:ext uri="{BB962C8B-B14F-4D97-AF65-F5344CB8AC3E}">
        <p14:creationId xmlns:p14="http://schemas.microsoft.com/office/powerpoint/2010/main" val="5452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48800"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DD1DA610-A061-4A91-849E-4B47222607CC}"/>
              </a:ext>
            </a:extLst>
          </p:cNvPr>
          <p:cNvSpPr/>
          <p:nvPr/>
        </p:nvSpPr>
        <p:spPr>
          <a:xfrm>
            <a:off x="4579992" y="2908883"/>
            <a:ext cx="2439280" cy="637637"/>
          </a:xfrm>
          <a:prstGeom prst="roundRect">
            <a:avLst/>
          </a:prstGeom>
          <a:solidFill>
            <a:srgbClr val="00B050"/>
          </a:solidFill>
          <a:effectLst>
            <a:glow rad="127000">
              <a:srgbClr val="FFFF00"/>
            </a:glow>
          </a:effectLst>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white"/>
                </a:solidFill>
                <a:effectLst/>
                <a:uLnTx/>
                <a:uFillTx/>
                <a:latin typeface="Calibri" panose="020F0502020204030204"/>
                <a:ea typeface="+mn-ea"/>
                <a:cs typeface="+mn-cs"/>
              </a:rPr>
              <a:t>Gen 18:1</a:t>
            </a:r>
          </a:p>
        </p:txBody>
      </p:sp>
      <p:sp>
        <p:nvSpPr>
          <p:cNvPr id="9" name="Rectangle 8">
            <a:extLst>
              <a:ext uri="{FF2B5EF4-FFF2-40B4-BE49-F238E27FC236}">
                <a16:creationId xmlns:a16="http://schemas.microsoft.com/office/drawing/2014/main" id="{F31E49C7-9360-4CB6-ABC0-34C233CAA091}"/>
              </a:ext>
            </a:extLst>
          </p:cNvPr>
          <p:cNvSpPr/>
          <p:nvPr/>
        </p:nvSpPr>
        <p:spPr>
          <a:xfrm>
            <a:off x="79900" y="245423"/>
            <a:ext cx="3338004" cy="3183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prstClr val="black"/>
                </a:solidFill>
                <a:effectLst/>
                <a:uLnTx/>
                <a:uFillTx/>
                <a:latin typeface="Calibri" panose="020F0502020204030204"/>
              </a:rPr>
              <a:t> Abraham chose to sit in the </a:t>
            </a:r>
            <a:r>
              <a:rPr kumimoji="0" lang="en-CA" sz="3600" b="1" i="0" u="none" strike="noStrike" kern="1200" cap="none" spc="0" normalizeH="0" baseline="0" noProof="0" dirty="0">
                <a:ln>
                  <a:noFill/>
                </a:ln>
                <a:solidFill>
                  <a:srgbClr val="0000FF"/>
                </a:solidFill>
                <a:effectLst>
                  <a:glow rad="127000">
                    <a:srgbClr val="FFFF00"/>
                  </a:glow>
                  <a:outerShdw blurRad="50800" dist="50800" dir="5400000" sx="101000" sy="101000" algn="ctr" rotWithShape="0">
                    <a:srgbClr val="CC00FF"/>
                  </a:outerShdw>
                </a:effectLst>
                <a:uLnTx/>
                <a:uFillTx/>
                <a:latin typeface="Calibri" panose="020F0502020204030204"/>
              </a:rPr>
              <a:t>DOOR</a:t>
            </a:r>
            <a:r>
              <a:rPr kumimoji="0" lang="en-CA" sz="3600" b="0" i="0" strike="noStrike" kern="1200" cap="none" spc="0" normalizeH="0" baseline="0" noProof="0" dirty="0">
                <a:ln>
                  <a:noFill/>
                </a:ln>
                <a:solidFill>
                  <a:srgbClr val="0000FF"/>
                </a:solidFill>
                <a:effectLst>
                  <a:glow rad="88900">
                    <a:srgbClr val="FF9966"/>
                  </a:glow>
                  <a:outerShdw blurRad="50800" dist="50800" dir="5400000" sx="104000" sy="104000" algn="ctr" rotWithShape="0">
                    <a:srgbClr val="7030A0"/>
                  </a:outerShdw>
                </a:effectLst>
                <a:uLnTx/>
                <a:uFillTx/>
                <a:latin typeface="Matura MT Script Capitals" panose="03020802060602070202" pitchFamily="66" charset="0"/>
              </a:rPr>
              <a:t>WAY</a:t>
            </a:r>
            <a:r>
              <a:rPr kumimoji="0" lang="en-CA" sz="3600" b="0" i="0" u="none" strike="noStrike" kern="1200" cap="none" spc="0" normalizeH="0" baseline="0" noProof="0" dirty="0">
                <a:ln>
                  <a:noFill/>
                </a:ln>
                <a:solidFill>
                  <a:prstClr val="black"/>
                </a:solidFill>
                <a:effectLst/>
                <a:uLnTx/>
                <a:uFillTx/>
                <a:latin typeface="Calibri" panose="020F0502020204030204"/>
              </a:rPr>
              <a:t> </a:t>
            </a:r>
            <a:br>
              <a:rPr kumimoji="0" lang="en-CA" sz="3600" b="0" i="0" u="none" strike="noStrike" kern="1200" cap="none" spc="0" normalizeH="0" baseline="0" noProof="0" dirty="0">
                <a:ln>
                  <a:noFill/>
                </a:ln>
                <a:solidFill>
                  <a:prstClr val="black"/>
                </a:solidFill>
                <a:effectLst/>
                <a:uLnTx/>
                <a:uFillTx/>
                <a:latin typeface="Calibri" panose="020F0502020204030204"/>
              </a:rPr>
            </a:br>
            <a:r>
              <a:rPr kumimoji="0" lang="en-CA" sz="3600" b="0" i="0" u="none" strike="noStrike" kern="1200" cap="none" spc="0" normalizeH="0" baseline="0" noProof="0" dirty="0">
                <a:ln>
                  <a:noFill/>
                </a:ln>
                <a:solidFill>
                  <a:prstClr val="black"/>
                </a:solidFill>
                <a:effectLst/>
                <a:uLnTx/>
                <a:uFillTx/>
                <a:latin typeface="Calibri" panose="020F0502020204030204"/>
              </a:rPr>
              <a:t>of his tent. </a:t>
            </a:r>
            <a:endParaRPr kumimoji="0" lang="en-CA" sz="3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ndParaRPr>
          </a:p>
        </p:txBody>
      </p:sp>
      <p:pic>
        <p:nvPicPr>
          <p:cNvPr id="13" name="Picture 12">
            <a:extLst>
              <a:ext uri="{FF2B5EF4-FFF2-40B4-BE49-F238E27FC236}">
                <a16:creationId xmlns:a16="http://schemas.microsoft.com/office/drawing/2014/main" id="{F75D4F76-75C4-455D-8EE7-6029CE44B7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415" t="6554" r="33126"/>
          <a:stretch/>
        </p:blipFill>
        <p:spPr>
          <a:xfrm>
            <a:off x="9961691" y="1061340"/>
            <a:ext cx="1440397" cy="1544243"/>
          </a:xfrm>
          <a:prstGeom prst="rect">
            <a:avLst/>
          </a:prstGeom>
          <a:ln w="88900" cap="sq" cmpd="thickThin">
            <a:solidFill>
              <a:srgbClr val="0066CC"/>
            </a:solidFill>
            <a:prstDash val="solid"/>
            <a:miter lim="800000"/>
          </a:ln>
          <a:effectLst>
            <a:innerShdw blurRad="76200">
              <a:srgbClr val="000000"/>
            </a:innerShdw>
          </a:effectLst>
        </p:spPr>
      </p:pic>
      <p:sp>
        <p:nvSpPr>
          <p:cNvPr id="10" name="Rectangle 9">
            <a:extLst>
              <a:ext uri="{FF2B5EF4-FFF2-40B4-BE49-F238E27FC236}">
                <a16:creationId xmlns:a16="http://schemas.microsoft.com/office/drawing/2014/main" id="{84B67F93-4649-4B50-AAB2-772141E5502A}"/>
              </a:ext>
            </a:extLst>
          </p:cNvPr>
          <p:cNvSpPr/>
          <p:nvPr/>
        </p:nvSpPr>
        <p:spPr>
          <a:xfrm>
            <a:off x="684786" y="3768705"/>
            <a:ext cx="8506347" cy="3183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prstClr val="black"/>
                </a:solidFill>
                <a:effectLst/>
                <a:uLnTx/>
                <a:uFillTx/>
                <a:latin typeface="Calibri" panose="020F0502020204030204"/>
              </a:rPr>
              <a:t> </a:t>
            </a:r>
            <a:r>
              <a:rPr kumimoji="0" lang="en-CA" sz="3600" b="0" i="0" u="none" strike="noStrike" kern="1200" cap="none" spc="0" normalizeH="0" baseline="0" noProof="0" dirty="0">
                <a:ln>
                  <a:noFill/>
                </a:ln>
                <a:solidFill>
                  <a:prstClr val="black"/>
                </a:solidFill>
                <a:effectLst>
                  <a:glow rad="76200">
                    <a:srgbClr val="00B050"/>
                  </a:glow>
                </a:effectLst>
                <a:uLnTx/>
                <a:uFillTx/>
                <a:latin typeface="Calibri" panose="020F0502020204030204"/>
              </a:rPr>
              <a:t>Did Abraham choose to sit within </a:t>
            </a:r>
            <a:r>
              <a:rPr kumimoji="0" lang="en-CA" sz="3600" b="0" i="0" u="none" strike="noStrike" kern="1200" cap="none" spc="0" normalizeH="0" baseline="0" noProof="0" dirty="0" err="1">
                <a:ln>
                  <a:noFill/>
                </a:ln>
                <a:solidFill>
                  <a:prstClr val="black"/>
                </a:solidFill>
                <a:effectLst>
                  <a:glow rad="76200">
                    <a:srgbClr val="00B050"/>
                  </a:glow>
                </a:effectLst>
                <a:uLnTx/>
                <a:uFillTx/>
                <a:latin typeface="Calibri" panose="020F0502020204030204"/>
              </a:rPr>
              <a:t>Mamre’s</a:t>
            </a:r>
            <a:r>
              <a:rPr kumimoji="0" lang="en-CA" sz="3600" b="0" i="0" u="none" strike="noStrike" kern="1200" cap="none" spc="0" normalizeH="0" baseline="0" noProof="0" dirty="0">
                <a:ln>
                  <a:noFill/>
                </a:ln>
                <a:solidFill>
                  <a:prstClr val="black"/>
                </a:solidFill>
                <a:effectLst>
                  <a:glow rad="76200">
                    <a:srgbClr val="00B050"/>
                  </a:glow>
                </a:effectLst>
                <a:uLnTx/>
                <a:uFillTx/>
                <a:latin typeface="Calibri" panose="020F0502020204030204"/>
              </a:rPr>
              <a:t> </a:t>
            </a:r>
            <a:r>
              <a:rPr kumimoji="0" lang="en-CA" sz="3600" b="0" i="0" u="none" strike="noStrike" kern="1200" cap="none" spc="0" normalizeH="0" noProof="0" dirty="0">
                <a:ln>
                  <a:noFill/>
                </a:ln>
                <a:solidFill>
                  <a:prstClr val="black"/>
                </a:solidFill>
                <a:effectLst>
                  <a:glow rad="76200">
                    <a:srgbClr val="00B050"/>
                  </a:glow>
                </a:effectLst>
                <a:uLnTx/>
                <a:uFillTx/>
                <a:latin typeface="Calibri" panose="020F0502020204030204"/>
              </a:rPr>
              <a:t> </a:t>
            </a:r>
            <a:r>
              <a:rPr kumimoji="0" lang="en-CA" sz="3600" b="0" i="0" u="none" strike="noStrike" kern="1200" cap="none" spc="0" normalizeH="0" noProof="0" dirty="0">
                <a:ln w="19050">
                  <a:solidFill>
                    <a:srgbClr val="FFFF00"/>
                  </a:solidFill>
                </a:ln>
                <a:solidFill>
                  <a:srgbClr val="0000FF"/>
                </a:solidFill>
                <a:effectLst>
                  <a:glow rad="76200">
                    <a:srgbClr val="00B050"/>
                  </a:glow>
                </a:effectLst>
                <a:uLnTx/>
                <a:uFillTx/>
                <a:latin typeface="Bodoni MT Black" panose="02070A03080606020203" pitchFamily="18" charset="0"/>
              </a:rPr>
              <a:t>OAK FRAMEWORK</a:t>
            </a:r>
            <a:r>
              <a:rPr kumimoji="0" lang="en-CA" sz="3600" b="0" i="0" u="none" strike="noStrike" kern="1200" cap="none" spc="0" normalizeH="0" noProof="0" dirty="0">
                <a:ln w="19050">
                  <a:solidFill>
                    <a:srgbClr val="FFFF00"/>
                  </a:solidFill>
                </a:ln>
                <a:solidFill>
                  <a:srgbClr val="0000FF"/>
                </a:solidFill>
                <a:effectLst/>
                <a:uLnTx/>
                <a:uFillTx/>
                <a:latin typeface="Bodoni MT Black" panose="02070A03080606020203" pitchFamily="18" charset="0"/>
              </a:rPr>
              <a:t> </a:t>
            </a:r>
            <a:r>
              <a:rPr kumimoji="0" lang="en-CA" sz="3600" b="0" i="0" u="none" strike="noStrike" kern="1200" cap="none" spc="0" normalizeH="0" baseline="0" noProof="0" dirty="0">
                <a:ln w="19050">
                  <a:solidFill>
                    <a:srgbClr val="FFFF00"/>
                  </a:solidFill>
                </a:ln>
                <a:solidFill>
                  <a:srgbClr val="0000FF"/>
                </a:solidFill>
                <a:effectLst/>
                <a:uLnTx/>
                <a:uFillTx/>
                <a:latin typeface="Bodoni MT Black" panose="02070A03080606020203" pitchFamily="18" charset="0"/>
              </a:rPr>
              <a:t> </a:t>
            </a:r>
            <a:r>
              <a:rPr kumimoji="0" lang="en-CA" sz="3600" b="1" i="0" u="none" strike="noStrike" kern="1200" cap="none" spc="0" normalizeH="0" baseline="0" noProof="0" dirty="0">
                <a:ln>
                  <a:noFill/>
                </a:ln>
                <a:solidFill>
                  <a:srgbClr val="0000FF"/>
                </a:solidFill>
                <a:effectLst>
                  <a:glow rad="127000">
                    <a:srgbClr val="FFFF00"/>
                  </a:glow>
                  <a:outerShdw blurRad="50800" dist="50800" dir="5400000" sx="101000" sy="101000" algn="ctr" rotWithShape="0">
                    <a:srgbClr val="CC00FF"/>
                  </a:outerShdw>
                </a:effectLst>
                <a:uLnTx/>
                <a:uFillTx/>
                <a:latin typeface="Calibri" panose="020F0502020204030204"/>
              </a:rPr>
              <a:t>DOOR</a:t>
            </a:r>
            <a:r>
              <a:rPr kumimoji="0" lang="en-CA" sz="3600" b="0" i="0" u="none" strike="noStrike" kern="1200" cap="none" spc="0" normalizeH="0" baseline="0" noProof="0" dirty="0">
                <a:ln>
                  <a:noFill/>
                </a:ln>
                <a:solidFill>
                  <a:srgbClr val="0000FF"/>
                </a:solidFill>
                <a:effectLst>
                  <a:glow rad="88900">
                    <a:srgbClr val="FF9966"/>
                  </a:glow>
                  <a:outerShdw blurRad="50800" dist="50800" dir="5400000" sx="104000" sy="104000" algn="ctr" rotWithShape="0">
                    <a:srgbClr val="7030A0"/>
                  </a:outerShdw>
                </a:effectLst>
                <a:uLnTx/>
                <a:uFillTx/>
                <a:latin typeface="Matura MT Script Capitals" panose="03020802060602070202" pitchFamily="66" charset="0"/>
              </a:rPr>
              <a:t>WAY</a:t>
            </a:r>
            <a:r>
              <a:rPr kumimoji="0" lang="en-CA" sz="3600" b="0" i="0" u="none" strike="noStrike" kern="1200" cap="none" spc="0" normalizeH="0" baseline="0" noProof="0" dirty="0">
                <a:ln>
                  <a:noFill/>
                </a:ln>
                <a:solidFill>
                  <a:prstClr val="black"/>
                </a:solidFill>
                <a:effectLst/>
                <a:uLnTx/>
                <a:uFillTx/>
                <a:latin typeface="Calibri" panose="020F0502020204030204"/>
              </a:rPr>
              <a:t> </a:t>
            </a:r>
            <a:br>
              <a:rPr kumimoji="0" lang="en-CA" sz="3600" b="0" i="0" u="none" strike="noStrike" kern="1200" cap="none" spc="0" normalizeH="0" baseline="0" noProof="0" dirty="0">
                <a:ln>
                  <a:noFill/>
                </a:ln>
                <a:solidFill>
                  <a:prstClr val="black"/>
                </a:solidFill>
                <a:effectLst/>
                <a:uLnTx/>
                <a:uFillTx/>
                <a:latin typeface="Calibri" panose="020F0502020204030204"/>
              </a:rPr>
            </a:br>
            <a:r>
              <a:rPr kumimoji="0" lang="en-CA" sz="3600" b="0" i="0" u="none" strike="noStrike" kern="1200" cap="none" spc="0" normalizeH="0" baseline="0" noProof="0" dirty="0">
                <a:ln>
                  <a:noFill/>
                </a:ln>
                <a:solidFill>
                  <a:prstClr val="black"/>
                </a:solidFill>
                <a:effectLst>
                  <a:glow rad="127000">
                    <a:srgbClr val="00B050"/>
                  </a:glow>
                </a:effectLst>
                <a:uLnTx/>
                <a:uFillTx/>
                <a:latin typeface="Calibri" panose="020F0502020204030204"/>
              </a:rPr>
              <a:t>as</a:t>
            </a:r>
            <a:r>
              <a:rPr kumimoji="0" lang="en-CA" sz="3600" b="0" i="0" u="none" strike="noStrike" kern="1200" cap="none" spc="0" normalizeH="0" noProof="0" dirty="0">
                <a:ln>
                  <a:noFill/>
                </a:ln>
                <a:solidFill>
                  <a:prstClr val="black"/>
                </a:solidFill>
                <a:effectLst>
                  <a:glow rad="127000">
                    <a:srgbClr val="00B050"/>
                  </a:glow>
                </a:effectLst>
                <a:uLnTx/>
                <a:uFillTx/>
                <a:latin typeface="Calibri" panose="020F0502020204030204"/>
              </a:rPr>
              <a:t> a </a:t>
            </a:r>
            <a:r>
              <a:rPr kumimoji="0" lang="en-CA" sz="3600" b="0" i="0" u="none" strike="noStrike" kern="1200" cap="none" spc="0" normalizeH="0" noProof="0" dirty="0">
                <a:ln w="19050">
                  <a:solidFill>
                    <a:srgbClr val="0000FF"/>
                  </a:solidFill>
                </a:ln>
                <a:solidFill>
                  <a:srgbClr val="CC00FF"/>
                </a:solidFill>
                <a:effectLst>
                  <a:glow rad="127000">
                    <a:srgbClr val="FFFF00"/>
                  </a:glow>
                </a:effectLst>
                <a:uLnTx/>
                <a:uFillTx/>
                <a:latin typeface="Snap ITC" panose="04040A07060A02020202" pitchFamily="82" charset="0"/>
              </a:rPr>
              <a:t>LIFESTYLE</a:t>
            </a:r>
            <a:r>
              <a:rPr kumimoji="0" lang="en-CA" sz="3600" b="0" i="0" u="none" strike="noStrike" kern="1200" cap="none" spc="0" normalizeH="0" noProof="0" dirty="0">
                <a:ln>
                  <a:noFill/>
                </a:ln>
                <a:solidFill>
                  <a:prstClr val="black"/>
                </a:solidFill>
                <a:effectLst/>
                <a:uLnTx/>
                <a:uFillTx/>
                <a:latin typeface="Calibri" panose="020F0502020204030204"/>
              </a:rPr>
              <a:t> </a:t>
            </a:r>
            <a:r>
              <a:rPr kumimoji="0" lang="en-CA" sz="3600" b="0" i="0" u="none" strike="noStrike" kern="1200" cap="none" spc="0" normalizeH="0" noProof="0" dirty="0">
                <a:ln>
                  <a:noFill/>
                </a:ln>
                <a:solidFill>
                  <a:prstClr val="black"/>
                </a:solidFill>
                <a:effectLst>
                  <a:glow rad="127000">
                    <a:srgbClr val="00B050"/>
                  </a:glow>
                </a:effectLst>
                <a:uLnTx/>
                <a:uFillTx/>
                <a:latin typeface="Calibri" panose="020F0502020204030204"/>
              </a:rPr>
              <a:t>for his posterity?</a:t>
            </a:r>
            <a:r>
              <a:rPr kumimoji="0" lang="en-CA" sz="3600" b="0" i="0" u="none" strike="noStrike" kern="1200" cap="none" spc="0" normalizeH="0" baseline="0" noProof="0" dirty="0">
                <a:ln>
                  <a:noFill/>
                </a:ln>
                <a:solidFill>
                  <a:prstClr val="black"/>
                </a:solidFill>
                <a:effectLst>
                  <a:glow rad="127000">
                    <a:srgbClr val="00B050"/>
                  </a:glow>
                </a:effectLst>
                <a:uLnTx/>
                <a:uFillTx/>
                <a:latin typeface="Calibri" panose="020F0502020204030204"/>
              </a:rPr>
              <a:t> </a:t>
            </a:r>
            <a:endParaRPr kumimoji="0" lang="en-CA" sz="3600" b="1" i="0" u="none" strike="noStrike" kern="1200" cap="none" spc="0" normalizeH="0" baseline="0" noProof="0" dirty="0">
              <a:ln>
                <a:solidFill>
                  <a:srgbClr val="ED7D31">
                    <a:lumMod val="50000"/>
                  </a:srgbClr>
                </a:solidFill>
              </a:ln>
              <a:solidFill>
                <a:srgbClr val="00B050"/>
              </a:solidFill>
              <a:effectLst>
                <a:glow rad="127000">
                  <a:srgbClr val="00B050"/>
                </a:glow>
              </a:effectLst>
              <a:uLnTx/>
              <a:uFillTx/>
              <a:latin typeface="Calibri" panose="020F0502020204030204"/>
            </a:endParaRPr>
          </a:p>
        </p:txBody>
      </p:sp>
      <p:pic>
        <p:nvPicPr>
          <p:cNvPr id="11" name="Picture 10">
            <a:extLst>
              <a:ext uri="{FF2B5EF4-FFF2-40B4-BE49-F238E27FC236}">
                <a16:creationId xmlns:a16="http://schemas.microsoft.com/office/drawing/2014/main" id="{55914E79-8CDA-4C1F-985D-ED86CC6C0BA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295333" y="2908883"/>
            <a:ext cx="773114" cy="1544243"/>
          </a:xfrm>
          <a:prstGeom prst="rect">
            <a:avLst/>
          </a:prstGeom>
          <a:ln w="88900" cap="sq" cmpd="thickThin">
            <a:solidFill>
              <a:srgbClr val="0066CC"/>
            </a:solidFill>
            <a:prstDash val="solid"/>
            <a:miter lim="800000"/>
          </a:ln>
          <a:effectLst>
            <a:innerShdw blurRad="76200">
              <a:srgbClr val="000000"/>
            </a:innerShdw>
          </a:effectLst>
        </p:spPr>
      </p:pic>
      <p:cxnSp>
        <p:nvCxnSpPr>
          <p:cNvPr id="3" name="Straight Connector 2">
            <a:extLst>
              <a:ext uri="{FF2B5EF4-FFF2-40B4-BE49-F238E27FC236}">
                <a16:creationId xmlns:a16="http://schemas.microsoft.com/office/drawing/2014/main" id="{F67E0A34-1818-44AF-88A7-19BAFF034864}"/>
              </a:ext>
            </a:extLst>
          </p:cNvPr>
          <p:cNvCxnSpPr/>
          <p:nvPr/>
        </p:nvCxnSpPr>
        <p:spPr>
          <a:xfrm>
            <a:off x="1527048" y="2395728"/>
            <a:ext cx="1481328"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6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250"/>
                                        <p:tgtEl>
                                          <p:spTgt spid="8"/>
                                        </p:tgtEl>
                                      </p:cBhvr>
                                    </p:animEffect>
                                  </p:childTnLst>
                                </p:cTn>
                              </p:par>
                            </p:childTnLst>
                          </p:cTn>
                        </p:par>
                        <p:par>
                          <p:cTn id="8" fill="hold">
                            <p:stCondLst>
                              <p:cond delay="1250"/>
                            </p:stCondLst>
                            <p:childTnLst>
                              <p:par>
                                <p:cTn id="9" presetID="1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p:val>
                                            <p:fltVal val="0"/>
                                          </p:val>
                                        </p:tav>
                                        <p:tav tm="100000">
                                          <p:val>
                                            <p:strVal val="#ppt_w"/>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 calcmode="lin" valueType="num">
                                      <p:cBhvr>
                                        <p:cTn id="13"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4"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3250"/>
                            </p:stCondLst>
                            <p:childTnLst>
                              <p:par>
                                <p:cTn id="16" presetID="14" presetClass="entr" presetSubtype="1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out)">
                                      <p:cBhvr>
                                        <p:cTn id="23" dur="2000"/>
                                        <p:tgtEl>
                                          <p:spTgt spid="13"/>
                                        </p:tgtEl>
                                      </p:cBhvr>
                                    </p:animEffect>
                                  </p:childTnLst>
                                </p:cTn>
                              </p:par>
                            </p:childTnLst>
                          </p:cTn>
                        </p:par>
                        <p:par>
                          <p:cTn id="24" fill="hold">
                            <p:stCondLst>
                              <p:cond delay="2000"/>
                            </p:stCondLst>
                            <p:childTnLst>
                              <p:par>
                                <p:cTn id="25" presetID="6"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66000">
              <a:schemeClr val="accent1">
                <a:lumMod val="75000"/>
                <a:alpha val="45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6D960E0-B233-4279-86FA-9BF3FB971479}"/>
              </a:ext>
            </a:extLst>
          </p:cNvPr>
          <p:cNvSpPr/>
          <p:nvPr/>
        </p:nvSpPr>
        <p:spPr>
          <a:xfrm>
            <a:off x="282482" y="3562497"/>
            <a:ext cx="11613377" cy="1218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3600" dirty="0">
                <a:solidFill>
                  <a:schemeClr val="tx1"/>
                </a:solidFill>
              </a:rPr>
              <a:t>The same letters are rendered as </a:t>
            </a:r>
            <a:r>
              <a:rPr lang="en-CA" sz="3600" b="1" dirty="0">
                <a:solidFill>
                  <a:schemeClr val="tx1"/>
                </a:solidFill>
                <a:highlight>
                  <a:srgbClr val="FFFF00"/>
                </a:highlight>
              </a:rPr>
              <a:t>VIGOR!</a:t>
            </a:r>
            <a:r>
              <a:rPr lang="en-CA" sz="3600" dirty="0">
                <a:solidFill>
                  <a:schemeClr val="tx1"/>
                </a:solidFill>
              </a:rPr>
              <a:t>  Vigor can also be understood as - </a:t>
            </a:r>
            <a:r>
              <a:rPr lang="en-CA" sz="3600" b="1" u="sng" dirty="0">
                <a:ln>
                  <a:solidFill>
                    <a:srgbClr val="0000FF"/>
                  </a:solidFill>
                </a:ln>
                <a:solidFill>
                  <a:srgbClr val="FF5050"/>
                </a:solidFill>
                <a:latin typeface="Arial Black" panose="020B0A04020102020204" pitchFamily="34" charset="0"/>
              </a:rPr>
              <a:t>HEAT</a:t>
            </a:r>
            <a:r>
              <a:rPr lang="en-CA" sz="3600" b="1" dirty="0">
                <a:ln>
                  <a:solidFill>
                    <a:srgbClr val="0000FF"/>
                  </a:solidFill>
                </a:ln>
                <a:solidFill>
                  <a:srgbClr val="FF5050"/>
                </a:solidFill>
                <a:latin typeface="Arial Black" panose="020B0A04020102020204" pitchFamily="34" charset="0"/>
              </a:rPr>
              <a:t> OF INTENSITY. </a:t>
            </a:r>
          </a:p>
        </p:txBody>
      </p:sp>
      <p:sp>
        <p:nvSpPr>
          <p:cNvPr id="13" name="Rectangle: Rounded Corners 12">
            <a:extLst>
              <a:ext uri="{FF2B5EF4-FFF2-40B4-BE49-F238E27FC236}">
                <a16:creationId xmlns:a16="http://schemas.microsoft.com/office/drawing/2014/main" id="{F9A0DC53-0C31-4326-94A6-88EC4446CB2E}"/>
              </a:ext>
            </a:extLst>
          </p:cNvPr>
          <p:cNvSpPr/>
          <p:nvPr/>
        </p:nvSpPr>
        <p:spPr>
          <a:xfrm>
            <a:off x="388025" y="4876705"/>
            <a:ext cx="11402290" cy="1753859"/>
          </a:xfrm>
          <a:prstGeom prst="roundRect">
            <a:avLst/>
          </a:prstGeom>
          <a:solidFill>
            <a:srgbClr val="FFC000"/>
          </a:solidFill>
          <a:scene3d>
            <a:camera prst="orthographicFront"/>
            <a:lightRig rig="freezing" dir="t"/>
          </a:scene3d>
          <a:sp3d contourW="63500">
            <a:bevelT w="190500" h="139700" prst="convex"/>
            <a:contourClr>
              <a:srgbClr val="CC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tx1"/>
                </a:solidFill>
              </a:rPr>
              <a:t>Is it possible that this same word could also expose the </a:t>
            </a:r>
            <a:br>
              <a:rPr lang="en-CA" sz="3200" dirty="0">
                <a:solidFill>
                  <a:schemeClr val="tx1"/>
                </a:solidFill>
              </a:rPr>
            </a:br>
            <a:r>
              <a:rPr lang="en-CA" sz="3200" b="1" dirty="0">
                <a:ln>
                  <a:solidFill>
                    <a:srgbClr val="0000FF"/>
                  </a:solidFill>
                </a:ln>
                <a:solidFill>
                  <a:srgbClr val="CC00FF"/>
                </a:solidFill>
                <a:effectLst>
                  <a:outerShdw blurRad="50800" dist="50800" dir="5400000" algn="ctr" rotWithShape="0">
                    <a:srgbClr val="00FF99"/>
                  </a:outerShdw>
                </a:effectLst>
                <a:latin typeface="Arial Black" panose="020B0A04020102020204" pitchFamily="34" charset="0"/>
              </a:rPr>
              <a:t>heat of intensity</a:t>
            </a:r>
            <a:r>
              <a:rPr lang="en-CA" sz="3200" dirty="0">
                <a:solidFill>
                  <a:schemeClr val="tx1"/>
                </a:solidFill>
              </a:rPr>
              <a:t> in the battle of LUST (DARKNESS/Sodom), </a:t>
            </a:r>
            <a:br>
              <a:rPr lang="en-CA" sz="3200" dirty="0">
                <a:solidFill>
                  <a:schemeClr val="tx1"/>
                </a:solidFill>
              </a:rPr>
            </a:br>
            <a:r>
              <a:rPr lang="en-CA" sz="3200" dirty="0">
                <a:solidFill>
                  <a:schemeClr val="tx1"/>
                </a:solidFill>
              </a:rPr>
              <a:t>in opposition to </a:t>
            </a:r>
            <a:r>
              <a:rPr lang="en-CA" sz="3200" b="1" dirty="0">
                <a:solidFill>
                  <a:srgbClr val="0000FF"/>
                </a:solidFill>
                <a:effectLst>
                  <a:glow rad="127000">
                    <a:srgbClr val="00B0EE"/>
                  </a:glow>
                </a:effectLst>
              </a:rPr>
              <a:t>Virtue in Righteousness?</a:t>
            </a:r>
          </a:p>
        </p:txBody>
      </p:sp>
      <p:grpSp>
        <p:nvGrpSpPr>
          <p:cNvPr id="9" name="Group 8">
            <a:extLst>
              <a:ext uri="{FF2B5EF4-FFF2-40B4-BE49-F238E27FC236}">
                <a16:creationId xmlns:a16="http://schemas.microsoft.com/office/drawing/2014/main" id="{E684D514-10FD-43EC-87D4-A323FBE98754}"/>
              </a:ext>
            </a:extLst>
          </p:cNvPr>
          <p:cNvGrpSpPr/>
          <p:nvPr/>
        </p:nvGrpSpPr>
        <p:grpSpPr>
          <a:xfrm>
            <a:off x="175549" y="130140"/>
            <a:ext cx="11840902" cy="3298857"/>
            <a:chOff x="2055831" y="2616454"/>
            <a:chExt cx="9165544" cy="2578122"/>
          </a:xfrm>
        </p:grpSpPr>
        <p:grpSp>
          <p:nvGrpSpPr>
            <p:cNvPr id="6" name="Group 5">
              <a:extLst>
                <a:ext uri="{FF2B5EF4-FFF2-40B4-BE49-F238E27FC236}">
                  <a16:creationId xmlns:a16="http://schemas.microsoft.com/office/drawing/2014/main" id="{83FB9091-5A1C-4063-9420-28D377E1E517}"/>
                </a:ext>
              </a:extLst>
            </p:cNvPr>
            <p:cNvGrpSpPr/>
            <p:nvPr/>
          </p:nvGrpSpPr>
          <p:grpSpPr>
            <a:xfrm>
              <a:off x="2055831" y="2616454"/>
              <a:ext cx="9165544" cy="2578122"/>
              <a:chOff x="2055831" y="2616454"/>
              <a:chExt cx="9165544" cy="2578122"/>
            </a:xfrm>
          </p:grpSpPr>
          <p:pic>
            <p:nvPicPr>
              <p:cNvPr id="5" name="Picture 4">
                <a:extLst>
                  <a:ext uri="{FF2B5EF4-FFF2-40B4-BE49-F238E27FC236}">
                    <a16:creationId xmlns:a16="http://schemas.microsoft.com/office/drawing/2014/main" id="{E77B62EC-2F53-47BE-BF5A-5D8C5F8F68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55831" y="2616454"/>
                <a:ext cx="9154973" cy="625064"/>
              </a:xfrm>
              <a:prstGeom prst="rect">
                <a:avLst/>
              </a:prstGeom>
            </p:spPr>
          </p:pic>
          <p:pic>
            <p:nvPicPr>
              <p:cNvPr id="7" name="Picture 6">
                <a:extLst>
                  <a:ext uri="{FF2B5EF4-FFF2-40B4-BE49-F238E27FC236}">
                    <a16:creationId xmlns:a16="http://schemas.microsoft.com/office/drawing/2014/main" id="{C976255D-AB01-4A0E-9CD1-04D144C45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56761" y="3241489"/>
                <a:ext cx="9164614" cy="1953087"/>
              </a:xfrm>
              <a:prstGeom prst="rect">
                <a:avLst/>
              </a:prstGeom>
            </p:spPr>
          </p:pic>
        </p:grpSp>
        <p:sp>
          <p:nvSpPr>
            <p:cNvPr id="8" name="Rectangle 7">
              <a:extLst>
                <a:ext uri="{FF2B5EF4-FFF2-40B4-BE49-F238E27FC236}">
                  <a16:creationId xmlns:a16="http://schemas.microsoft.com/office/drawing/2014/main" id="{DB8BD083-9BBC-4ADA-BDE1-ABBA34AF2280}"/>
                </a:ext>
              </a:extLst>
            </p:cNvPr>
            <p:cNvSpPr/>
            <p:nvPr/>
          </p:nvSpPr>
          <p:spPr>
            <a:xfrm>
              <a:off x="8500959" y="4437931"/>
              <a:ext cx="2029906" cy="496783"/>
            </a:xfrm>
            <a:prstGeom prst="rect">
              <a:avLst/>
            </a:prstGeom>
            <a:solidFill>
              <a:srgbClr val="00B050"/>
            </a:solidFill>
            <a:scene3d>
              <a:camera prst="orthographicFront"/>
              <a:lightRig rig="threePt" dir="t"/>
            </a:scene3d>
            <a:sp3d>
              <a:bevelT w="95250" h="952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Prov 20:29</a:t>
              </a:r>
            </a:p>
          </p:txBody>
        </p:sp>
      </p:grpSp>
      <p:sp>
        <p:nvSpPr>
          <p:cNvPr id="2" name="Rectangle 1">
            <a:extLst>
              <a:ext uri="{FF2B5EF4-FFF2-40B4-BE49-F238E27FC236}">
                <a16:creationId xmlns:a16="http://schemas.microsoft.com/office/drawing/2014/main" id="{3959E4A6-0552-4F7E-82EA-D5DDEFF7EB86}"/>
              </a:ext>
            </a:extLst>
          </p:cNvPr>
          <p:cNvSpPr/>
          <p:nvPr/>
        </p:nvSpPr>
        <p:spPr>
          <a:xfrm>
            <a:off x="4900472" y="929910"/>
            <a:ext cx="2041866" cy="2525685"/>
          </a:xfrm>
          <a:prstGeom prst="rect">
            <a:avLst/>
          </a:prstGeom>
          <a:noFill/>
          <a:ln w="76200">
            <a:solidFill>
              <a:srgbClr val="CC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Arrow Connector 10">
            <a:extLst>
              <a:ext uri="{FF2B5EF4-FFF2-40B4-BE49-F238E27FC236}">
                <a16:creationId xmlns:a16="http://schemas.microsoft.com/office/drawing/2014/main" id="{90D92981-7C95-43C5-B313-080B40A352C3}"/>
              </a:ext>
            </a:extLst>
          </p:cNvPr>
          <p:cNvCxnSpPr>
            <a:cxnSpLocks/>
          </p:cNvCxnSpPr>
          <p:nvPr/>
        </p:nvCxnSpPr>
        <p:spPr>
          <a:xfrm flipV="1">
            <a:off x="4119513" y="2192752"/>
            <a:ext cx="1054640" cy="903739"/>
          </a:xfrm>
          <a:prstGeom prst="straightConnector1">
            <a:avLst/>
          </a:prstGeom>
          <a:ln w="184150">
            <a:solidFill>
              <a:srgbClr val="FF5050"/>
            </a:solidFill>
            <a:tailEnd type="triangle"/>
          </a:ln>
          <a:effectLst>
            <a:glow rad="101600">
              <a:srgbClr val="00FF99">
                <a:alpha val="60000"/>
              </a:srgbClr>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52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80">
                                          <p:stCondLst>
                                            <p:cond delay="0"/>
                                          </p:stCondLst>
                                        </p:cTn>
                                        <p:tgtEl>
                                          <p:spTgt spid="13"/>
                                        </p:tgtEl>
                                      </p:cBhvr>
                                    </p:animEffect>
                                    <p:anim calcmode="lin" valueType="num">
                                      <p:cBhvr>
                                        <p:cTn id="1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0" dur="26">
                                          <p:stCondLst>
                                            <p:cond delay="650"/>
                                          </p:stCondLst>
                                        </p:cTn>
                                        <p:tgtEl>
                                          <p:spTgt spid="13"/>
                                        </p:tgtEl>
                                      </p:cBhvr>
                                      <p:to x="100000" y="60000"/>
                                    </p:animScale>
                                    <p:animScale>
                                      <p:cBhvr>
                                        <p:cTn id="21" dur="166" decel="50000">
                                          <p:stCondLst>
                                            <p:cond delay="676"/>
                                          </p:stCondLst>
                                        </p:cTn>
                                        <p:tgtEl>
                                          <p:spTgt spid="13"/>
                                        </p:tgtEl>
                                      </p:cBhvr>
                                      <p:to x="100000" y="100000"/>
                                    </p:animScale>
                                    <p:animScale>
                                      <p:cBhvr>
                                        <p:cTn id="22" dur="26">
                                          <p:stCondLst>
                                            <p:cond delay="1312"/>
                                          </p:stCondLst>
                                        </p:cTn>
                                        <p:tgtEl>
                                          <p:spTgt spid="13"/>
                                        </p:tgtEl>
                                      </p:cBhvr>
                                      <p:to x="100000" y="80000"/>
                                    </p:animScale>
                                    <p:animScale>
                                      <p:cBhvr>
                                        <p:cTn id="23" dur="166" decel="50000">
                                          <p:stCondLst>
                                            <p:cond delay="1338"/>
                                          </p:stCondLst>
                                        </p:cTn>
                                        <p:tgtEl>
                                          <p:spTgt spid="13"/>
                                        </p:tgtEl>
                                      </p:cBhvr>
                                      <p:to x="100000" y="100000"/>
                                    </p:animScale>
                                    <p:animScale>
                                      <p:cBhvr>
                                        <p:cTn id="24" dur="26">
                                          <p:stCondLst>
                                            <p:cond delay="1642"/>
                                          </p:stCondLst>
                                        </p:cTn>
                                        <p:tgtEl>
                                          <p:spTgt spid="13"/>
                                        </p:tgtEl>
                                      </p:cBhvr>
                                      <p:to x="100000" y="90000"/>
                                    </p:animScale>
                                    <p:animScale>
                                      <p:cBhvr>
                                        <p:cTn id="25" dur="166" decel="50000">
                                          <p:stCondLst>
                                            <p:cond delay="1668"/>
                                          </p:stCondLst>
                                        </p:cTn>
                                        <p:tgtEl>
                                          <p:spTgt spid="13"/>
                                        </p:tgtEl>
                                      </p:cBhvr>
                                      <p:to x="100000" y="100000"/>
                                    </p:animScale>
                                    <p:animScale>
                                      <p:cBhvr>
                                        <p:cTn id="26" dur="26">
                                          <p:stCondLst>
                                            <p:cond delay="1808"/>
                                          </p:stCondLst>
                                        </p:cTn>
                                        <p:tgtEl>
                                          <p:spTgt spid="13"/>
                                        </p:tgtEl>
                                      </p:cBhvr>
                                      <p:to x="100000" y="95000"/>
                                    </p:animScale>
                                    <p:animScale>
                                      <p:cBhvr>
                                        <p:cTn id="27"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66000">
              <a:schemeClr val="accent1">
                <a:lumMod val="75000"/>
                <a:alpha val="45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6D960E0-B233-4279-86FA-9BF3FB971479}"/>
              </a:ext>
            </a:extLst>
          </p:cNvPr>
          <p:cNvSpPr/>
          <p:nvPr/>
        </p:nvSpPr>
        <p:spPr>
          <a:xfrm>
            <a:off x="238311" y="319297"/>
            <a:ext cx="11728787" cy="3363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800" dirty="0">
                <a:solidFill>
                  <a:schemeClr val="tx1"/>
                </a:solidFill>
              </a:rPr>
              <a:t>It’s time to reflect on Abraham. Was Abraham sitting in the door of his tent in the high sun heat of the day?  Certainly it is acceptable.  Was Abraham dependant on the </a:t>
            </a:r>
            <a:r>
              <a:rPr lang="en-CA" sz="2800" b="1" dirty="0">
                <a:solidFill>
                  <a:schemeClr val="tx1"/>
                </a:solidFill>
                <a:effectLst>
                  <a:glow rad="127000">
                    <a:srgbClr val="FFFF00"/>
                  </a:glow>
                </a:effectLst>
              </a:rPr>
              <a:t>Teshuva Shadow for Timing</a:t>
            </a:r>
            <a:r>
              <a:rPr lang="en-CA" sz="2800" dirty="0">
                <a:solidFill>
                  <a:schemeClr val="tx1"/>
                </a:solidFill>
              </a:rPr>
              <a:t> his life and that of his future family?  Beyond doubt!  Abraham provided </a:t>
            </a:r>
            <a:r>
              <a:rPr lang="en-CA" sz="2800" b="1" u="sng" dirty="0">
                <a:solidFill>
                  <a:schemeClr val="tx1"/>
                </a:solidFill>
              </a:rPr>
              <a:t>FINE FLOUR</a:t>
            </a:r>
            <a:r>
              <a:rPr lang="en-CA" sz="2800" b="1" dirty="0">
                <a:solidFill>
                  <a:schemeClr val="tx1"/>
                </a:solidFill>
              </a:rPr>
              <a:t> </a:t>
            </a:r>
            <a:r>
              <a:rPr lang="en-CA" sz="2800" dirty="0">
                <a:solidFill>
                  <a:schemeClr val="tx1"/>
                </a:solidFill>
              </a:rPr>
              <a:t>for unleavened cakes, and a suitable (PERFECT) calf for the offering to </a:t>
            </a:r>
            <a:r>
              <a:rPr lang="en-CA" sz="2800" b="1" dirty="0">
                <a:solidFill>
                  <a:srgbClr val="0000FF"/>
                </a:solidFill>
              </a:rPr>
              <a:t>Yahuah.</a:t>
            </a:r>
            <a:r>
              <a:rPr lang="en-CA" sz="2800" dirty="0">
                <a:solidFill>
                  <a:schemeClr val="tx1"/>
                </a:solidFill>
              </a:rPr>
              <a:t>  The Heavenly visitors then partook of the offering, sanctifying it as acceptable.  </a:t>
            </a:r>
            <a:br>
              <a:rPr lang="en-CA" sz="2800" dirty="0">
                <a:solidFill>
                  <a:schemeClr val="tx1"/>
                </a:solidFill>
              </a:rPr>
            </a:br>
            <a:r>
              <a:rPr lang="en-CA" sz="2800" dirty="0">
                <a:solidFill>
                  <a:schemeClr val="tx1"/>
                </a:solidFill>
              </a:rPr>
              <a:t>It was a Set-Apart Appointment verifying </a:t>
            </a:r>
            <a:r>
              <a:rPr lang="en-CA" sz="2800" b="1" u="sng" dirty="0">
                <a:solidFill>
                  <a:srgbClr val="0000FF"/>
                </a:solidFill>
              </a:rPr>
              <a:t>Covenant correct</a:t>
            </a:r>
            <a:r>
              <a:rPr lang="en-CA" sz="2800" b="1" dirty="0">
                <a:solidFill>
                  <a:srgbClr val="0000FF"/>
                </a:solidFill>
              </a:rPr>
              <a:t> </a:t>
            </a:r>
            <a:r>
              <a:rPr lang="en-CA" sz="2800" dirty="0">
                <a:solidFill>
                  <a:schemeClr val="tx1"/>
                </a:solidFill>
              </a:rPr>
              <a:t>timing!  </a:t>
            </a:r>
            <a:br>
              <a:rPr lang="en-CA" sz="2800" dirty="0">
                <a:solidFill>
                  <a:schemeClr val="tx1"/>
                </a:solidFill>
              </a:rPr>
            </a:br>
            <a:r>
              <a:rPr lang="en-CA" sz="2800" dirty="0">
                <a:solidFill>
                  <a:schemeClr val="tx1"/>
                </a:solidFill>
              </a:rPr>
              <a:t> 	Note the comment given describing </a:t>
            </a:r>
            <a:r>
              <a:rPr lang="en-CA" sz="2800" dirty="0">
                <a:solidFill>
                  <a:schemeClr val="tx1"/>
                </a:solidFill>
                <a:latin typeface="Arial Black" panose="020B0A04020102020204" pitchFamily="34" charset="0"/>
              </a:rPr>
              <a:t>Abraham.   </a:t>
            </a:r>
            <a:endParaRPr lang="en-CA" sz="2800" b="1" dirty="0">
              <a:ln>
                <a:solidFill>
                  <a:sysClr val="windowText" lastClr="000000"/>
                </a:solidFill>
              </a:ln>
              <a:solidFill>
                <a:srgbClr val="00B050"/>
              </a:solidFill>
              <a:latin typeface="Arial Black" panose="020B0A04020102020204" pitchFamily="34" charset="0"/>
            </a:endParaRPr>
          </a:p>
        </p:txBody>
      </p:sp>
      <p:sp>
        <p:nvSpPr>
          <p:cNvPr id="13" name="Rectangle: Rounded Corners 12">
            <a:extLst>
              <a:ext uri="{FF2B5EF4-FFF2-40B4-BE49-F238E27FC236}">
                <a16:creationId xmlns:a16="http://schemas.microsoft.com/office/drawing/2014/main" id="{F9A0DC53-0C31-4326-94A6-88EC4446CB2E}"/>
              </a:ext>
            </a:extLst>
          </p:cNvPr>
          <p:cNvSpPr/>
          <p:nvPr/>
        </p:nvSpPr>
        <p:spPr>
          <a:xfrm>
            <a:off x="305265" y="3962994"/>
            <a:ext cx="11661833" cy="2693776"/>
          </a:xfrm>
          <a:prstGeom prst="roundRect">
            <a:avLst/>
          </a:prstGeom>
          <a:solidFill>
            <a:srgbClr val="FFC000"/>
          </a:solidFill>
          <a:scene3d>
            <a:camera prst="orthographicFront"/>
            <a:lightRig rig="freezing" dir="t"/>
          </a:scene3d>
          <a:sp3d contourW="63500">
            <a:bevelT w="190500" h="139700" prst="convex"/>
            <a:contourClr>
              <a:srgbClr val="CC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Georgia" panose="02040502050405020303" pitchFamily="18" charset="0"/>
              </a:rPr>
              <a:t>Gen 18:19  </a:t>
            </a:r>
            <a:r>
              <a:rPr lang="en-US" sz="3200" dirty="0">
                <a:solidFill>
                  <a:prstClr val="black"/>
                </a:solidFill>
                <a:latin typeface="Georgia" panose="02040502050405020303" pitchFamily="18" charset="0"/>
              </a:rPr>
              <a:t>“For I have known </a:t>
            </a:r>
            <a:r>
              <a:rPr lang="en-US" sz="3200" b="1" dirty="0">
                <a:ln>
                  <a:solidFill>
                    <a:srgbClr val="0000FF"/>
                  </a:solidFill>
                </a:ln>
                <a:solidFill>
                  <a:srgbClr val="FF0000"/>
                </a:solidFill>
                <a:latin typeface="Georgia" panose="02040502050405020303" pitchFamily="18" charset="0"/>
              </a:rPr>
              <a:t>him,</a:t>
            </a:r>
            <a:r>
              <a:rPr lang="en-US" sz="3200" dirty="0">
                <a:solidFill>
                  <a:prstClr val="black"/>
                </a:solidFill>
                <a:latin typeface="Georgia" panose="02040502050405020303" pitchFamily="18" charset="0"/>
              </a:rPr>
              <a:t> so that he commands his children and his household after him, to guard the </a:t>
            </a:r>
            <a:br>
              <a:rPr lang="en-US" sz="3200" dirty="0">
                <a:solidFill>
                  <a:prstClr val="black"/>
                </a:solidFill>
                <a:latin typeface="Georgia" panose="02040502050405020303" pitchFamily="18" charset="0"/>
              </a:rPr>
            </a:br>
            <a:r>
              <a:rPr lang="en-US" sz="3200" b="1" dirty="0">
                <a:solidFill>
                  <a:srgbClr val="0000FF"/>
                </a:solidFill>
                <a:effectLst>
                  <a:outerShdw blurRad="50800" dist="50800" dir="5400000" algn="ctr" rotWithShape="0">
                    <a:srgbClr val="00FF99"/>
                  </a:outerShdw>
                </a:effectLst>
                <a:latin typeface="Georgia" panose="02040502050405020303" pitchFamily="18" charset="0"/>
              </a:rPr>
              <a:t>Way</a:t>
            </a:r>
            <a:r>
              <a:rPr lang="en-US" sz="3200" dirty="0">
                <a:solidFill>
                  <a:prstClr val="black"/>
                </a:solidFill>
                <a:latin typeface="Georgia" panose="02040502050405020303" pitchFamily="18" charset="0"/>
              </a:rPr>
              <a:t> of </a:t>
            </a:r>
            <a:r>
              <a:rPr lang="he-IL" sz="3200" b="1" dirty="0">
                <a:solidFill>
                  <a:srgbClr val="0000FF"/>
                </a:solidFill>
                <a:latin typeface="Arial" panose="020B0604020202020204" pitchFamily="34" charset="0"/>
              </a:rPr>
              <a:t>יהוה</a:t>
            </a:r>
            <a:r>
              <a:rPr lang="en-US" sz="3200" b="1" dirty="0">
                <a:solidFill>
                  <a:srgbClr val="0000FF"/>
                </a:solidFill>
                <a:latin typeface="Georgia" panose="02040502050405020303" pitchFamily="18" charset="0"/>
              </a:rPr>
              <a:t>, </a:t>
            </a:r>
            <a:r>
              <a:rPr lang="en-US" sz="3200" dirty="0">
                <a:solidFill>
                  <a:prstClr val="black"/>
                </a:solidFill>
                <a:latin typeface="Georgia" panose="02040502050405020303" pitchFamily="18" charset="0"/>
              </a:rPr>
              <a:t>to do righteousness and right-ruling, </a:t>
            </a:r>
            <a:br>
              <a:rPr lang="en-US" sz="3200" dirty="0">
                <a:solidFill>
                  <a:prstClr val="black"/>
                </a:solidFill>
                <a:latin typeface="Georgia" panose="02040502050405020303" pitchFamily="18" charset="0"/>
              </a:rPr>
            </a:br>
            <a:r>
              <a:rPr lang="en-US" sz="3200" dirty="0">
                <a:solidFill>
                  <a:prstClr val="black"/>
                </a:solidFill>
                <a:latin typeface="Georgia" panose="02040502050405020303" pitchFamily="18" charset="0"/>
              </a:rPr>
              <a:t>so that </a:t>
            </a:r>
            <a:r>
              <a:rPr lang="he-IL" sz="3200" b="1" dirty="0">
                <a:solidFill>
                  <a:srgbClr val="0000FF"/>
                </a:solidFill>
                <a:latin typeface="Arial" panose="020B0604020202020204" pitchFamily="34" charset="0"/>
              </a:rPr>
              <a:t>יהוה</a:t>
            </a:r>
            <a:r>
              <a:rPr lang="en-US" sz="3200" dirty="0">
                <a:solidFill>
                  <a:prstClr val="black"/>
                </a:solidFill>
                <a:latin typeface="Georgia" panose="02040502050405020303" pitchFamily="18" charset="0"/>
              </a:rPr>
              <a:t> brings to </a:t>
            </a:r>
            <a:r>
              <a:rPr lang="en-US" sz="3200" dirty="0" err="1">
                <a:solidFill>
                  <a:prstClr val="black"/>
                </a:solidFill>
                <a:latin typeface="Georgia" panose="02040502050405020303" pitchFamily="18" charset="0"/>
              </a:rPr>
              <a:t>A</a:t>
            </a:r>
            <a:r>
              <a:rPr lang="en-US" sz="3200" dirty="0" err="1">
                <a:solidFill>
                  <a:prstClr val="black"/>
                </a:solidFill>
                <a:latin typeface="TITUS Cyberbit Basic" panose="02020603050405020304" pitchFamily="18" charset="0"/>
              </a:rPr>
              <a:t>ḇ</a:t>
            </a:r>
            <a:r>
              <a:rPr lang="en-US" sz="3200" dirty="0" err="1">
                <a:solidFill>
                  <a:prstClr val="black"/>
                </a:solidFill>
                <a:latin typeface="Georgia" panose="02040502050405020303" pitchFamily="18" charset="0"/>
              </a:rPr>
              <a:t>raham</a:t>
            </a:r>
            <a:r>
              <a:rPr lang="en-US" sz="3200" dirty="0">
                <a:solidFill>
                  <a:prstClr val="black"/>
                </a:solidFill>
                <a:latin typeface="Georgia" panose="02040502050405020303" pitchFamily="18" charset="0"/>
              </a:rPr>
              <a:t> what He has spoken to him.” </a:t>
            </a:r>
            <a:endParaRPr lang="en-CA" sz="3200" dirty="0">
              <a:solidFill>
                <a:schemeClr val="tx1"/>
              </a:solidFill>
            </a:endParaRPr>
          </a:p>
        </p:txBody>
      </p:sp>
      <p:cxnSp>
        <p:nvCxnSpPr>
          <p:cNvPr id="5" name="Straight Arrow Connector 4">
            <a:extLst>
              <a:ext uri="{FF2B5EF4-FFF2-40B4-BE49-F238E27FC236}">
                <a16:creationId xmlns:a16="http://schemas.microsoft.com/office/drawing/2014/main" id="{5DC117FE-2DDE-41A9-9285-28324AC64D65}"/>
              </a:ext>
            </a:extLst>
          </p:cNvPr>
          <p:cNvCxnSpPr>
            <a:cxnSpLocks/>
          </p:cNvCxnSpPr>
          <p:nvPr/>
        </p:nvCxnSpPr>
        <p:spPr>
          <a:xfrm flipV="1">
            <a:off x="6608190" y="3780148"/>
            <a:ext cx="386499" cy="556182"/>
          </a:xfrm>
          <a:prstGeom prst="straightConnector1">
            <a:avLst/>
          </a:prstGeom>
          <a:ln w="117475">
            <a:solidFill>
              <a:srgbClr val="FF505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21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80">
                                          <p:stCondLst>
                                            <p:cond delay="0"/>
                                          </p:stCondLst>
                                        </p:cTn>
                                        <p:tgtEl>
                                          <p:spTgt spid="13"/>
                                        </p:tgtEl>
                                      </p:cBhvr>
                                    </p:animEffect>
                                    <p:anim calcmode="lin" valueType="num">
                                      <p:cBhvr>
                                        <p:cTn id="1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0" dur="26">
                                          <p:stCondLst>
                                            <p:cond delay="650"/>
                                          </p:stCondLst>
                                        </p:cTn>
                                        <p:tgtEl>
                                          <p:spTgt spid="13"/>
                                        </p:tgtEl>
                                      </p:cBhvr>
                                      <p:to x="100000" y="60000"/>
                                    </p:animScale>
                                    <p:animScale>
                                      <p:cBhvr>
                                        <p:cTn id="21" dur="166" decel="50000">
                                          <p:stCondLst>
                                            <p:cond delay="676"/>
                                          </p:stCondLst>
                                        </p:cTn>
                                        <p:tgtEl>
                                          <p:spTgt spid="13"/>
                                        </p:tgtEl>
                                      </p:cBhvr>
                                      <p:to x="100000" y="100000"/>
                                    </p:animScale>
                                    <p:animScale>
                                      <p:cBhvr>
                                        <p:cTn id="22" dur="26">
                                          <p:stCondLst>
                                            <p:cond delay="1312"/>
                                          </p:stCondLst>
                                        </p:cTn>
                                        <p:tgtEl>
                                          <p:spTgt spid="13"/>
                                        </p:tgtEl>
                                      </p:cBhvr>
                                      <p:to x="100000" y="80000"/>
                                    </p:animScale>
                                    <p:animScale>
                                      <p:cBhvr>
                                        <p:cTn id="23" dur="166" decel="50000">
                                          <p:stCondLst>
                                            <p:cond delay="1338"/>
                                          </p:stCondLst>
                                        </p:cTn>
                                        <p:tgtEl>
                                          <p:spTgt spid="13"/>
                                        </p:tgtEl>
                                      </p:cBhvr>
                                      <p:to x="100000" y="100000"/>
                                    </p:animScale>
                                    <p:animScale>
                                      <p:cBhvr>
                                        <p:cTn id="24" dur="26">
                                          <p:stCondLst>
                                            <p:cond delay="1642"/>
                                          </p:stCondLst>
                                        </p:cTn>
                                        <p:tgtEl>
                                          <p:spTgt spid="13"/>
                                        </p:tgtEl>
                                      </p:cBhvr>
                                      <p:to x="100000" y="90000"/>
                                    </p:animScale>
                                    <p:animScale>
                                      <p:cBhvr>
                                        <p:cTn id="25" dur="166" decel="50000">
                                          <p:stCondLst>
                                            <p:cond delay="1668"/>
                                          </p:stCondLst>
                                        </p:cTn>
                                        <p:tgtEl>
                                          <p:spTgt spid="13"/>
                                        </p:tgtEl>
                                      </p:cBhvr>
                                      <p:to x="100000" y="100000"/>
                                    </p:animScale>
                                    <p:animScale>
                                      <p:cBhvr>
                                        <p:cTn id="26" dur="26">
                                          <p:stCondLst>
                                            <p:cond delay="1808"/>
                                          </p:stCondLst>
                                        </p:cTn>
                                        <p:tgtEl>
                                          <p:spTgt spid="13"/>
                                        </p:tgtEl>
                                      </p:cBhvr>
                                      <p:to x="100000" y="95000"/>
                                    </p:animScale>
                                    <p:animScale>
                                      <p:cBhvr>
                                        <p:cTn id="27" dur="166" decel="50000">
                                          <p:stCondLst>
                                            <p:cond delay="1834"/>
                                          </p:stCondLst>
                                        </p:cTn>
                                        <p:tgtEl>
                                          <p:spTgt spid="13"/>
                                        </p:tgtEl>
                                      </p:cBhvr>
                                      <p:to x="100000" y="100000"/>
                                    </p:animScale>
                                  </p:childTnLst>
                                </p:cTn>
                              </p:par>
                              <p:par>
                                <p:cTn id="28" presetID="25" presetClass="entr" presetSubtype="0" fill="hold" nodeType="withEffect">
                                  <p:stCondLst>
                                    <p:cond delay="150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1"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2"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33" dur="2000" fill="hold"/>
                                        <p:tgtEl>
                                          <p:spTgt spid="5"/>
                                        </p:tgtEl>
                                        <p:attrNameLst>
                                          <p:attrName>ppt_h</p:attrName>
                                        </p:attrNameLst>
                                      </p:cBhvr>
                                      <p:tavLst>
                                        <p:tav tm="0">
                                          <p:val>
                                            <p:strVal val="#ppt_h"/>
                                          </p:val>
                                        </p:tav>
                                        <p:tav tm="100000">
                                          <p:val>
                                            <p:strVal val="#ppt_h"/>
                                          </p:val>
                                        </p:tav>
                                      </p:tavLst>
                                    </p:anim>
                                    <p:anim calcmode="lin" valueType="num">
                                      <p:cBhvr>
                                        <p:cTn id="34"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5"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6"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37" dur="2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66000">
              <a:schemeClr val="accent1">
                <a:lumMod val="75000"/>
                <a:alpha val="45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6D960E0-B233-4279-86FA-9BF3FB971479}"/>
              </a:ext>
            </a:extLst>
          </p:cNvPr>
          <p:cNvSpPr/>
          <p:nvPr/>
        </p:nvSpPr>
        <p:spPr>
          <a:xfrm>
            <a:off x="238311" y="319297"/>
            <a:ext cx="11728787" cy="3363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8000" b="0" i="0" u="none" strike="noStrike" kern="1200" cap="none" spc="0" normalizeH="0" baseline="0" noProof="0" dirty="0">
                <a:ln>
                  <a:noFill/>
                </a:ln>
                <a:solidFill>
                  <a:prstClr val="black"/>
                </a:solidFill>
                <a:effectLst>
                  <a:glow rad="228600">
                    <a:srgbClr val="FFC000">
                      <a:satMod val="175000"/>
                      <a:alpha val="40000"/>
                    </a:srgbClr>
                  </a:glow>
                </a:effectLst>
                <a:uLnTx/>
                <a:uFillTx/>
                <a:latin typeface="Calibri" panose="020F0502020204030204"/>
                <a:ea typeface="+mn-ea"/>
                <a:cs typeface="+mn-cs"/>
              </a:rPr>
              <a:t>Side Note: </a:t>
            </a:r>
            <a:r>
              <a:rPr kumimoji="0" lang="en-CA" sz="3200" b="1" i="1" u="none" strike="noStrike" kern="1200" cap="none" spc="0" normalizeH="0" baseline="0" noProof="0" dirty="0">
                <a:ln>
                  <a:solidFill>
                    <a:srgbClr val="0000FF"/>
                  </a:solidFill>
                </a:ln>
                <a:solidFill>
                  <a:srgbClr val="FF0000"/>
                </a:solidFill>
                <a:effectLst/>
                <a:uLnTx/>
                <a:uFillTx/>
                <a:latin typeface="Comic Sans MS" panose="030F0702030302020204" pitchFamily="66" charset="0"/>
                <a:ea typeface="+mn-ea"/>
                <a:cs typeface="+mn-cs"/>
              </a:rPr>
              <a:t>Tell me, </a:t>
            </a:r>
            <a:r>
              <a:rPr kumimoji="0" lang="en-CA" sz="3200" b="0" i="0" u="none" strike="noStrike" kern="1200" cap="none" spc="0" normalizeH="0" baseline="0" noProof="0" dirty="0">
                <a:ln>
                  <a:noFill/>
                </a:ln>
                <a:solidFill>
                  <a:prstClr val="black"/>
                </a:solidFill>
                <a:effectLst/>
                <a:uLnTx/>
                <a:uFillTx/>
                <a:latin typeface="Calibri" panose="020F0502020204030204"/>
                <a:ea typeface="+mn-ea"/>
                <a:cs typeface="+mn-cs"/>
              </a:rPr>
              <a:t>how can this verse be understood at depth, and it still be declared - </a:t>
            </a:r>
            <a:r>
              <a:rPr kumimoji="0" lang="en-CA"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that the </a:t>
            </a:r>
            <a:r>
              <a:rPr kumimoji="0" lang="en-CA" sz="3200" b="0" i="0" u="none" strike="noStrike" kern="1200" cap="none" spc="0" normalizeH="0" baseline="0" noProof="0" dirty="0">
                <a:ln>
                  <a:noFill/>
                </a:ln>
                <a:solidFill>
                  <a:srgbClr val="0000FF"/>
                </a:solidFill>
                <a:effectLst/>
                <a:uLnTx/>
                <a:uFillTx/>
                <a:latin typeface="Arial Black" panose="020B0A04020102020204" pitchFamily="34" charset="0"/>
                <a:ea typeface="+mn-ea"/>
                <a:cs typeface="+mn-cs"/>
              </a:rPr>
              <a:t>Shabbat</a:t>
            </a:r>
            <a:r>
              <a:rPr kumimoji="0" lang="en-CA"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was not given until the Manna Week?</a:t>
            </a:r>
            <a:r>
              <a:rPr kumimoji="0" lang="en-CA"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CA" sz="2400" dirty="0">
                <a:solidFill>
                  <a:prstClr val="black"/>
                </a:solidFill>
                <a:latin typeface="Calibri" panose="020F0502020204030204"/>
              </a:rPr>
              <a:t>About</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 400 years later.]</a:t>
            </a:r>
            <a:r>
              <a:rPr kumimoji="0" lang="en-CA" sz="32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CA" sz="3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3200" b="0" i="0" u="none" strike="noStrike" kern="1200" cap="none" spc="0" normalizeH="0" baseline="0" noProof="0" dirty="0">
                <a:ln>
                  <a:noFill/>
                </a:ln>
                <a:solidFill>
                  <a:prstClr val="black"/>
                </a:solidFill>
                <a:effectLst/>
                <a:uLnTx/>
                <a:uFillTx/>
                <a:latin typeface="Calibri" panose="020F0502020204030204"/>
                <a:ea typeface="+mn-ea"/>
                <a:cs typeface="+mn-cs"/>
              </a:rPr>
              <a:t>If Abraham was observing by – </a:t>
            </a:r>
            <a:r>
              <a:rPr kumimoji="0" lang="en-CA" sz="3200" b="0" i="0" u="none" strike="noStrike" kern="1200" cap="none" spc="0" normalizeH="0" baseline="0" noProof="0" dirty="0">
                <a:ln>
                  <a:noFill/>
                </a:ln>
                <a:solidFill>
                  <a:srgbClr val="0000FF"/>
                </a:solidFill>
                <a:effectLst>
                  <a:glow rad="165100">
                    <a:srgbClr val="FFFF00"/>
                  </a:glow>
                  <a:outerShdw blurRad="50800" dist="50800" dir="5400000" sx="102000" sy="102000" algn="ctr" rotWithShape="0">
                    <a:srgbClr val="CC00FF"/>
                  </a:outerShdw>
                </a:effectLst>
                <a:uLnTx/>
                <a:uFillTx/>
                <a:latin typeface="Ravie" panose="04040805050809020602" pitchFamily="82" charset="0"/>
                <a:ea typeface="+mn-ea"/>
                <a:cs typeface="+mn-cs"/>
              </a:rPr>
              <a:t>The Way </a:t>
            </a:r>
            <a:r>
              <a:rPr kumimoji="0" lang="en-CA" sz="3200" b="0" i="0" u="none" strike="noStrike" kern="1200" cap="none" spc="0" normalizeH="0" baseline="0" noProof="0" dirty="0">
                <a:ln>
                  <a:noFill/>
                </a:ln>
                <a:solidFill>
                  <a:prstClr val="black"/>
                </a:solidFill>
                <a:effectLst/>
                <a:uLnTx/>
                <a:uFillTx/>
                <a:latin typeface="Calibri" panose="020F0502020204030204"/>
                <a:ea typeface="+mn-ea"/>
                <a:cs typeface="+mn-cs"/>
              </a:rPr>
              <a:t>– is not the </a:t>
            </a:r>
            <a:r>
              <a:rPr kumimoji="0" lang="en-CA" sz="3200" b="1" i="0" u="none" strike="noStrike" kern="1200" cap="none" spc="0" normalizeH="0" baseline="0" noProof="0" dirty="0">
                <a:ln>
                  <a:noFill/>
                </a:ln>
                <a:solidFill>
                  <a:srgbClr val="0000FF"/>
                </a:solidFill>
                <a:effectLst/>
                <a:uLnTx/>
                <a:uFillTx/>
                <a:latin typeface="Calibri" panose="020F0502020204030204"/>
                <a:ea typeface="+mn-ea"/>
                <a:cs typeface="+mn-cs"/>
              </a:rPr>
              <a:t>Shabbat</a:t>
            </a:r>
            <a:r>
              <a:rPr kumimoji="0" lang="en-CA" sz="3200" b="0" i="0" u="none" strike="noStrike" kern="1200" cap="none" spc="0" normalizeH="0" baseline="0" noProof="0" dirty="0">
                <a:ln>
                  <a:noFill/>
                </a:ln>
                <a:solidFill>
                  <a:prstClr val="black"/>
                </a:solidFill>
                <a:effectLst/>
                <a:uLnTx/>
                <a:uFillTx/>
                <a:latin typeface="Calibri" panose="020F0502020204030204"/>
                <a:ea typeface="+mn-ea"/>
                <a:cs typeface="+mn-cs"/>
              </a:rPr>
              <a:t> the </a:t>
            </a:r>
            <a:r>
              <a:rPr kumimoji="0" lang="en-CA" sz="3200" b="0" i="0" u="none" strike="noStrike" kern="1200" cap="none" spc="0" normalizeH="0" baseline="0" noProof="0" dirty="0">
                <a:ln>
                  <a:solidFill>
                    <a:srgbClr val="0000FF"/>
                  </a:solidFill>
                </a:ln>
                <a:solidFill>
                  <a:srgbClr val="7030A0"/>
                </a:solidFill>
                <a:effectLst/>
                <a:uLnTx/>
                <a:uFillTx/>
                <a:latin typeface="Algerian" panose="04020705040A02060702" pitchFamily="82" charset="0"/>
                <a:ea typeface="+mn-ea"/>
                <a:cs typeface="+mn-cs"/>
              </a:rPr>
              <a:t>PREMIER FESTIVAL</a:t>
            </a:r>
            <a:r>
              <a:rPr kumimoji="0" lang="en-CA"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3200" b="1" i="0" u="sng" strike="noStrike" kern="1200" cap="none" spc="0" normalizeH="0" baseline="0" noProof="0" dirty="0">
                <a:ln>
                  <a:noFill/>
                </a:ln>
                <a:solidFill>
                  <a:prstClr val="black"/>
                </a:solidFill>
                <a:effectLst/>
                <a:uLnTx/>
                <a:uFillTx/>
                <a:latin typeface="Calibri" panose="020F0502020204030204"/>
                <a:ea typeface="+mn-ea"/>
                <a:cs typeface="+mn-cs"/>
              </a:rPr>
              <a:t>WITHIN</a:t>
            </a:r>
            <a:r>
              <a:rPr kumimoji="0" lang="en-CA"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3200" b="0" i="0" u="none" strike="noStrike" kern="1200" cap="none" spc="0" normalizeH="0" baseline="0" noProof="0" dirty="0">
                <a:ln>
                  <a:noFill/>
                </a:ln>
                <a:solidFill>
                  <a:srgbClr val="0000FF"/>
                </a:solidFill>
                <a:effectLst>
                  <a:glow rad="165100">
                    <a:srgbClr val="FFFF00"/>
                  </a:glow>
                  <a:outerShdw blurRad="50800" dist="50800" dir="5400000" sx="102000" sy="102000" algn="ctr" rotWithShape="0">
                    <a:srgbClr val="CC00FF"/>
                  </a:outerShdw>
                </a:effectLst>
                <a:uLnTx/>
                <a:uFillTx/>
                <a:latin typeface="Ravie" panose="04040805050809020602" pitchFamily="82" charset="0"/>
                <a:ea typeface="+mn-ea"/>
                <a:cs typeface="+mn-cs"/>
              </a:rPr>
              <a:t>The Way?</a:t>
            </a:r>
            <a:r>
              <a:rPr kumimoji="0" lang="en-CA" sz="3200" b="0" i="0" u="none" strike="noStrike" kern="1200" cap="none" spc="0" normalizeH="0" baseline="0" noProof="0" dirty="0">
                <a:ln>
                  <a:noFill/>
                </a:ln>
                <a:solidFill>
                  <a:prstClr val="black"/>
                </a:solidFill>
                <a:effectLst/>
                <a:uLnTx/>
                <a:uFillTx/>
                <a:latin typeface="Calibri" panose="020F0502020204030204"/>
                <a:ea typeface="+mn-ea"/>
                <a:cs typeface="+mn-cs"/>
              </a:rPr>
              <a:t>   Lev 23:1-4</a:t>
            </a:r>
            <a:endParaRPr kumimoji="0" lang="en-CA" sz="3200" b="1" i="0" u="none" strike="noStrike" kern="1200" cap="none" spc="0" normalizeH="0" baseline="0" noProof="0" dirty="0">
              <a:ln>
                <a:solidFill>
                  <a:sysClr val="windowText" lastClr="000000"/>
                </a:solidFill>
              </a:ln>
              <a:solidFill>
                <a:srgbClr val="00B050"/>
              </a:solidFill>
              <a:effectLst/>
              <a:uLnTx/>
              <a:uFillTx/>
              <a:latin typeface="Arial Black" panose="020B0A04020102020204" pitchFamily="34" charset="0"/>
              <a:ea typeface="+mn-ea"/>
              <a:cs typeface="+mn-cs"/>
            </a:endParaRPr>
          </a:p>
        </p:txBody>
      </p:sp>
      <p:sp>
        <p:nvSpPr>
          <p:cNvPr id="13" name="Rectangle: Rounded Corners 12">
            <a:extLst>
              <a:ext uri="{FF2B5EF4-FFF2-40B4-BE49-F238E27FC236}">
                <a16:creationId xmlns:a16="http://schemas.microsoft.com/office/drawing/2014/main" id="{F9A0DC53-0C31-4326-94A6-88EC4446CB2E}"/>
              </a:ext>
            </a:extLst>
          </p:cNvPr>
          <p:cNvSpPr/>
          <p:nvPr/>
        </p:nvSpPr>
        <p:spPr>
          <a:xfrm>
            <a:off x="305265" y="3962994"/>
            <a:ext cx="11661833" cy="2693776"/>
          </a:xfrm>
          <a:prstGeom prst="roundRect">
            <a:avLst/>
          </a:prstGeom>
          <a:solidFill>
            <a:srgbClr val="FFC000"/>
          </a:solidFill>
          <a:scene3d>
            <a:camera prst="orthographicFront"/>
            <a:lightRig rig="freezing" dir="t"/>
          </a:scene3d>
          <a:sp3d contourW="63500">
            <a:bevelT w="190500" h="139700" prst="convex"/>
            <a:contourClr>
              <a:srgbClr val="CC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Gen 18:19  </a:t>
            </a:r>
            <a:r>
              <a:rPr kumimoji="0" lang="en-US" sz="3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“For I have known </a:t>
            </a:r>
            <a:r>
              <a:rPr kumimoji="0" lang="en-US" sz="3200" b="1" i="0" u="none" strike="noStrike" kern="1200" cap="none" spc="0" normalizeH="0" baseline="0" noProof="0" dirty="0">
                <a:ln>
                  <a:solidFill>
                    <a:srgbClr val="0000FF"/>
                  </a:solidFill>
                </a:ln>
                <a:solidFill>
                  <a:srgbClr val="FF0000"/>
                </a:solidFill>
                <a:effectLst/>
                <a:uLnTx/>
                <a:uFillTx/>
                <a:latin typeface="Georgia" panose="02040502050405020303" pitchFamily="18" charset="0"/>
                <a:ea typeface="+mn-ea"/>
                <a:cs typeface="+mn-cs"/>
              </a:rPr>
              <a:t>him,</a:t>
            </a:r>
            <a:r>
              <a:rPr kumimoji="0" lang="en-US" sz="3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so that he commands his children and his household after him, to guard the </a:t>
            </a:r>
            <a:br>
              <a:rPr kumimoji="0" lang="en-US" sz="3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br>
            <a:r>
              <a:rPr kumimoji="0" lang="en-US" sz="3200" b="1" i="0" u="none" strike="noStrike" kern="1200" cap="none" spc="0" normalizeH="0" baseline="0" noProof="0" dirty="0">
                <a:ln>
                  <a:noFill/>
                </a:ln>
                <a:solidFill>
                  <a:srgbClr val="0000FF"/>
                </a:solidFill>
                <a:effectLst>
                  <a:outerShdw blurRad="50800" dist="50800" dir="5400000" algn="ctr" rotWithShape="0">
                    <a:srgbClr val="00FF99"/>
                  </a:outerShdw>
                </a:effectLst>
                <a:uLnTx/>
                <a:uFillTx/>
                <a:latin typeface="Georgia" panose="02040502050405020303" pitchFamily="18" charset="0"/>
                <a:ea typeface="+mn-ea"/>
                <a:cs typeface="+mn-cs"/>
              </a:rPr>
              <a:t>Way</a:t>
            </a:r>
            <a:r>
              <a:rPr kumimoji="0" lang="en-US" sz="3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of </a:t>
            </a:r>
            <a:r>
              <a:rPr kumimoji="0" lang="he-IL" sz="32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יהוה</a:t>
            </a:r>
            <a:r>
              <a:rPr kumimoji="0" lang="en-US" sz="3200" b="1" i="0" u="none" strike="noStrike" kern="1200" cap="none" spc="0" normalizeH="0" baseline="0" noProof="0" dirty="0">
                <a:ln>
                  <a:noFill/>
                </a:ln>
                <a:solidFill>
                  <a:srgbClr val="0000FF"/>
                </a:solidFill>
                <a:effectLst/>
                <a:uLnTx/>
                <a:uFillTx/>
                <a:latin typeface="Georgia" panose="02040502050405020303" pitchFamily="18" charset="0"/>
                <a:ea typeface="+mn-ea"/>
                <a:cs typeface="+mn-cs"/>
              </a:rPr>
              <a:t>, </a:t>
            </a:r>
            <a:r>
              <a:rPr kumimoji="0" lang="en-US" sz="3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to do righteousness and right-ruling, </a:t>
            </a:r>
            <a:br>
              <a:rPr kumimoji="0" lang="en-US" sz="3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br>
            <a:r>
              <a:rPr kumimoji="0" lang="en-US" sz="3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so that </a:t>
            </a:r>
            <a:r>
              <a:rPr kumimoji="0" lang="he-IL" sz="32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יהוה</a:t>
            </a:r>
            <a:r>
              <a:rPr kumimoji="0" lang="en-US" sz="3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brings to </a:t>
            </a:r>
            <a:r>
              <a:rPr kumimoji="0" lang="en-US" sz="3200" b="0"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A</a:t>
            </a:r>
            <a:r>
              <a:rPr kumimoji="0" lang="en-US" sz="3200" b="0" i="0" u="none" strike="noStrike" kern="1200" cap="none" spc="0" normalizeH="0" baseline="0" noProof="0" dirty="0" err="1">
                <a:ln>
                  <a:noFill/>
                </a:ln>
                <a:solidFill>
                  <a:prstClr val="black"/>
                </a:solidFill>
                <a:effectLst/>
                <a:uLnTx/>
                <a:uFillTx/>
                <a:latin typeface="TITUS Cyberbit Basic" panose="02020603050405020304" pitchFamily="18" charset="0"/>
                <a:ea typeface="+mn-ea"/>
                <a:cs typeface="+mn-cs"/>
              </a:rPr>
              <a:t>ḇ</a:t>
            </a:r>
            <a:r>
              <a:rPr kumimoji="0" lang="en-US" sz="3200" b="0"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raham</a:t>
            </a:r>
            <a:r>
              <a:rPr kumimoji="0" lang="en-US" sz="3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what He has spoken to him.” </a:t>
            </a:r>
            <a:endParaRPr kumimoji="0" lang="en-CA"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3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80">
                                          <p:stCondLst>
                                            <p:cond delay="0"/>
                                          </p:stCondLst>
                                        </p:cTn>
                                        <p:tgtEl>
                                          <p:spTgt spid="13"/>
                                        </p:tgtEl>
                                      </p:cBhvr>
                                    </p:animEffect>
                                    <p:anim calcmode="lin" valueType="num">
                                      <p:cBhvr>
                                        <p:cTn id="1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0" dur="26">
                                          <p:stCondLst>
                                            <p:cond delay="650"/>
                                          </p:stCondLst>
                                        </p:cTn>
                                        <p:tgtEl>
                                          <p:spTgt spid="13"/>
                                        </p:tgtEl>
                                      </p:cBhvr>
                                      <p:to x="100000" y="60000"/>
                                    </p:animScale>
                                    <p:animScale>
                                      <p:cBhvr>
                                        <p:cTn id="21" dur="166" decel="50000">
                                          <p:stCondLst>
                                            <p:cond delay="676"/>
                                          </p:stCondLst>
                                        </p:cTn>
                                        <p:tgtEl>
                                          <p:spTgt spid="13"/>
                                        </p:tgtEl>
                                      </p:cBhvr>
                                      <p:to x="100000" y="100000"/>
                                    </p:animScale>
                                    <p:animScale>
                                      <p:cBhvr>
                                        <p:cTn id="22" dur="26">
                                          <p:stCondLst>
                                            <p:cond delay="1312"/>
                                          </p:stCondLst>
                                        </p:cTn>
                                        <p:tgtEl>
                                          <p:spTgt spid="13"/>
                                        </p:tgtEl>
                                      </p:cBhvr>
                                      <p:to x="100000" y="80000"/>
                                    </p:animScale>
                                    <p:animScale>
                                      <p:cBhvr>
                                        <p:cTn id="23" dur="166" decel="50000">
                                          <p:stCondLst>
                                            <p:cond delay="1338"/>
                                          </p:stCondLst>
                                        </p:cTn>
                                        <p:tgtEl>
                                          <p:spTgt spid="13"/>
                                        </p:tgtEl>
                                      </p:cBhvr>
                                      <p:to x="100000" y="100000"/>
                                    </p:animScale>
                                    <p:animScale>
                                      <p:cBhvr>
                                        <p:cTn id="24" dur="26">
                                          <p:stCondLst>
                                            <p:cond delay="1642"/>
                                          </p:stCondLst>
                                        </p:cTn>
                                        <p:tgtEl>
                                          <p:spTgt spid="13"/>
                                        </p:tgtEl>
                                      </p:cBhvr>
                                      <p:to x="100000" y="90000"/>
                                    </p:animScale>
                                    <p:animScale>
                                      <p:cBhvr>
                                        <p:cTn id="25" dur="166" decel="50000">
                                          <p:stCondLst>
                                            <p:cond delay="1668"/>
                                          </p:stCondLst>
                                        </p:cTn>
                                        <p:tgtEl>
                                          <p:spTgt spid="13"/>
                                        </p:tgtEl>
                                      </p:cBhvr>
                                      <p:to x="100000" y="100000"/>
                                    </p:animScale>
                                    <p:animScale>
                                      <p:cBhvr>
                                        <p:cTn id="26" dur="26">
                                          <p:stCondLst>
                                            <p:cond delay="1808"/>
                                          </p:stCondLst>
                                        </p:cTn>
                                        <p:tgtEl>
                                          <p:spTgt spid="13"/>
                                        </p:tgtEl>
                                      </p:cBhvr>
                                      <p:to x="100000" y="95000"/>
                                    </p:animScale>
                                    <p:animScale>
                                      <p:cBhvr>
                                        <p:cTn id="27"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66000">
              <a:schemeClr val="accent1">
                <a:lumMod val="75000"/>
                <a:alpha val="45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6D960E0-B233-4279-86FA-9BF3FB971479}"/>
              </a:ext>
            </a:extLst>
          </p:cNvPr>
          <p:cNvSpPr/>
          <p:nvPr/>
        </p:nvSpPr>
        <p:spPr>
          <a:xfrm>
            <a:off x="238311" y="319297"/>
            <a:ext cx="11728787" cy="3363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CA" sz="3200" b="1" dirty="0">
              <a:ln>
                <a:solidFill>
                  <a:sysClr val="windowText" lastClr="000000"/>
                </a:solidFill>
              </a:ln>
              <a:solidFill>
                <a:srgbClr val="00B050"/>
              </a:solidFill>
              <a:latin typeface="Arial Black" panose="020B0A04020102020204" pitchFamily="34" charset="0"/>
            </a:endParaRPr>
          </a:p>
        </p:txBody>
      </p:sp>
      <p:sp>
        <p:nvSpPr>
          <p:cNvPr id="13" name="Rectangle: Rounded Corners 12">
            <a:extLst>
              <a:ext uri="{FF2B5EF4-FFF2-40B4-BE49-F238E27FC236}">
                <a16:creationId xmlns:a16="http://schemas.microsoft.com/office/drawing/2014/main" id="{F9A0DC53-0C31-4326-94A6-88EC4446CB2E}"/>
              </a:ext>
            </a:extLst>
          </p:cNvPr>
          <p:cNvSpPr/>
          <p:nvPr/>
        </p:nvSpPr>
        <p:spPr>
          <a:xfrm>
            <a:off x="291856" y="202653"/>
            <a:ext cx="11661833" cy="5264893"/>
          </a:xfrm>
          <a:prstGeom prst="roundRect">
            <a:avLst/>
          </a:prstGeom>
          <a:solidFill>
            <a:srgbClr val="FFC000"/>
          </a:solidFill>
          <a:scene3d>
            <a:camera prst="orthographicFront"/>
            <a:lightRig rig="freezing" dir="t"/>
          </a:scene3d>
          <a:sp3d contourW="63500">
            <a:bevelT w="190500" h="139700" prst="convex"/>
            <a:contourClr>
              <a:srgbClr val="CC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1103A"/>
                </a:solidFill>
                <a:latin typeface="arial" panose="020B0604020202020204" pitchFamily="34" charset="0"/>
              </a:rPr>
              <a:t>Hosea 4:6   </a:t>
            </a:r>
            <a:br>
              <a:rPr lang="en-US" sz="3200" dirty="0">
                <a:solidFill>
                  <a:srgbClr val="01103A"/>
                </a:solidFill>
                <a:latin typeface="arial" panose="020B0604020202020204" pitchFamily="34" charset="0"/>
              </a:rPr>
            </a:br>
            <a:r>
              <a:rPr lang="en-US" sz="3200" dirty="0">
                <a:solidFill>
                  <a:srgbClr val="01103A"/>
                </a:solidFill>
                <a:latin typeface="arial" panose="020B0604020202020204" pitchFamily="34" charset="0"/>
              </a:rPr>
              <a:t> My people are </a:t>
            </a:r>
            <a:r>
              <a:rPr lang="en-US" sz="3200" b="1" u="sng" dirty="0">
                <a:solidFill>
                  <a:srgbClr val="01103A"/>
                </a:solidFill>
                <a:latin typeface="Arial Black" panose="020B0A04020102020204" pitchFamily="34" charset="0"/>
              </a:rPr>
              <a:t>DESTROYED</a:t>
            </a:r>
            <a:r>
              <a:rPr lang="en-US" sz="3200" b="1" dirty="0">
                <a:solidFill>
                  <a:srgbClr val="01103A"/>
                </a:solidFill>
                <a:latin typeface="arial" panose="020B0604020202020204" pitchFamily="34" charset="0"/>
              </a:rPr>
              <a:t> for </a:t>
            </a:r>
            <a:r>
              <a:rPr lang="en-US" sz="3200" b="1" i="1" u="sng" dirty="0">
                <a:solidFill>
                  <a:srgbClr val="9E0B0F"/>
                </a:solidFill>
                <a:latin typeface="arial" panose="020B0604020202020204" pitchFamily="34" charset="0"/>
              </a:rPr>
              <a:t>lack</a:t>
            </a:r>
            <a:r>
              <a:rPr lang="en-US" sz="3200" b="1" dirty="0">
                <a:solidFill>
                  <a:srgbClr val="01103A"/>
                </a:solidFill>
                <a:latin typeface="arial" panose="020B0604020202020204" pitchFamily="34" charset="0"/>
              </a:rPr>
              <a:t> of knowledge: </a:t>
            </a:r>
            <a:br>
              <a:rPr lang="en-US" sz="3200" b="1" dirty="0">
                <a:solidFill>
                  <a:srgbClr val="01103A"/>
                </a:solidFill>
                <a:latin typeface="arial" panose="020B0604020202020204" pitchFamily="34" charset="0"/>
              </a:rPr>
            </a:br>
            <a:r>
              <a:rPr lang="en-US" sz="3200" u="sng" dirty="0">
                <a:solidFill>
                  <a:srgbClr val="01103A"/>
                </a:solidFill>
                <a:latin typeface="Arial Black" panose="020B0A04020102020204" pitchFamily="34" charset="0"/>
              </a:rPr>
              <a:t>because thou hast</a:t>
            </a:r>
            <a:r>
              <a:rPr lang="en-US" sz="3200" dirty="0">
                <a:solidFill>
                  <a:srgbClr val="01103A"/>
                </a:solidFill>
                <a:latin typeface="Arial Black" panose="020B0A04020102020204" pitchFamily="34" charset="0"/>
              </a:rPr>
              <a:t> </a:t>
            </a:r>
            <a:r>
              <a:rPr lang="en-US" sz="4800" u="sng" dirty="0">
                <a:ln>
                  <a:solidFill>
                    <a:srgbClr val="0000FF"/>
                  </a:solidFill>
                </a:ln>
                <a:solidFill>
                  <a:srgbClr val="FF0000"/>
                </a:solidFill>
                <a:latin typeface="Arial Black" panose="020B0A04020102020204" pitchFamily="34" charset="0"/>
              </a:rPr>
              <a:t>REJECTED KNOWLEDGE</a:t>
            </a:r>
            <a:r>
              <a:rPr lang="en-US" sz="4800" dirty="0">
                <a:ln>
                  <a:solidFill>
                    <a:srgbClr val="0000FF"/>
                  </a:solidFill>
                </a:ln>
                <a:solidFill>
                  <a:srgbClr val="FF0000"/>
                </a:solidFill>
                <a:latin typeface="Arial Black" panose="020B0A04020102020204" pitchFamily="34" charset="0"/>
              </a:rPr>
              <a:t>,</a:t>
            </a:r>
            <a:r>
              <a:rPr lang="en-US" sz="4800" dirty="0">
                <a:ln>
                  <a:solidFill>
                    <a:srgbClr val="0000FF"/>
                  </a:solidFill>
                </a:ln>
                <a:solidFill>
                  <a:srgbClr val="FF0000"/>
                </a:solidFill>
                <a:latin typeface="arial" panose="020B0604020202020204" pitchFamily="34" charset="0"/>
              </a:rPr>
              <a:t> </a:t>
            </a:r>
            <a:br>
              <a:rPr lang="en-US" sz="4800" dirty="0">
                <a:ln>
                  <a:solidFill>
                    <a:srgbClr val="0000FF"/>
                  </a:solidFill>
                </a:ln>
                <a:solidFill>
                  <a:srgbClr val="FF0000"/>
                </a:solidFill>
                <a:latin typeface="arial" panose="020B0604020202020204" pitchFamily="34" charset="0"/>
              </a:rPr>
            </a:br>
            <a:r>
              <a:rPr lang="en-US" sz="3200" dirty="0">
                <a:ln>
                  <a:solidFill>
                    <a:srgbClr val="FF0000"/>
                  </a:solidFill>
                </a:ln>
                <a:solidFill>
                  <a:srgbClr val="0000FF"/>
                </a:solidFill>
                <a:latin typeface="Arial Black" panose="020B0A04020102020204" pitchFamily="34" charset="0"/>
              </a:rPr>
              <a:t>I will also reject thee, </a:t>
            </a:r>
            <a:br>
              <a:rPr lang="en-US" sz="3200" dirty="0">
                <a:ln>
                  <a:solidFill>
                    <a:srgbClr val="FF0000"/>
                  </a:solidFill>
                </a:ln>
                <a:solidFill>
                  <a:srgbClr val="0000FF"/>
                </a:solidFill>
                <a:latin typeface="Arial Black" panose="020B0A04020102020204" pitchFamily="34" charset="0"/>
              </a:rPr>
            </a:br>
            <a:r>
              <a:rPr lang="en-US" sz="3200" dirty="0">
                <a:solidFill>
                  <a:srgbClr val="01103A"/>
                </a:solidFill>
                <a:latin typeface="arial" panose="020B0604020202020204" pitchFamily="34" charset="0"/>
              </a:rPr>
              <a:t>that </a:t>
            </a:r>
            <a:r>
              <a:rPr lang="en-US" sz="3200" u="sng" dirty="0">
                <a:solidFill>
                  <a:srgbClr val="01103A"/>
                </a:solidFill>
                <a:latin typeface="arial" panose="020B0604020202020204" pitchFamily="34" charset="0"/>
              </a:rPr>
              <a:t>thou shalt be no</a:t>
            </a:r>
            <a:r>
              <a:rPr lang="en-US" sz="3200" dirty="0">
                <a:solidFill>
                  <a:srgbClr val="01103A"/>
                </a:solidFill>
                <a:latin typeface="arial" panose="020B0604020202020204" pitchFamily="34" charset="0"/>
              </a:rPr>
              <a:t> p</a:t>
            </a:r>
            <a:r>
              <a:rPr lang="en-US" sz="3200" u="sng" dirty="0">
                <a:solidFill>
                  <a:srgbClr val="01103A"/>
                </a:solidFill>
                <a:latin typeface="arial" panose="020B0604020202020204" pitchFamily="34" charset="0"/>
              </a:rPr>
              <a:t>riest to me</a:t>
            </a:r>
            <a:r>
              <a:rPr lang="en-US" sz="3200" dirty="0">
                <a:solidFill>
                  <a:srgbClr val="01103A"/>
                </a:solidFill>
                <a:latin typeface="arial" panose="020B0604020202020204" pitchFamily="34" charset="0"/>
              </a:rPr>
              <a:t>: </a:t>
            </a:r>
            <a:br>
              <a:rPr lang="en-US" sz="3200" dirty="0">
                <a:solidFill>
                  <a:srgbClr val="01103A"/>
                </a:solidFill>
                <a:latin typeface="arial" panose="020B0604020202020204" pitchFamily="34" charset="0"/>
              </a:rPr>
            </a:br>
            <a:r>
              <a:rPr lang="en-US" sz="3200" dirty="0">
                <a:solidFill>
                  <a:srgbClr val="01103A"/>
                </a:solidFill>
                <a:latin typeface="arial" panose="020B0604020202020204" pitchFamily="34" charset="0"/>
              </a:rPr>
              <a:t>seeing </a:t>
            </a:r>
            <a:r>
              <a:rPr lang="en-US" sz="3200" u="sng" dirty="0">
                <a:solidFill>
                  <a:srgbClr val="01103A"/>
                </a:solidFill>
                <a:latin typeface="Arial Black" panose="020B0A04020102020204" pitchFamily="34" charset="0"/>
              </a:rPr>
              <a:t>thou hast for</a:t>
            </a:r>
            <a:r>
              <a:rPr lang="en-US" sz="3200" dirty="0">
                <a:solidFill>
                  <a:srgbClr val="01103A"/>
                </a:solidFill>
                <a:latin typeface="Arial Black" panose="020B0A04020102020204" pitchFamily="34" charset="0"/>
              </a:rPr>
              <a:t>g</a:t>
            </a:r>
            <a:r>
              <a:rPr lang="en-US" sz="3200" u="sng" dirty="0">
                <a:solidFill>
                  <a:srgbClr val="01103A"/>
                </a:solidFill>
                <a:latin typeface="Arial Black" panose="020B0A04020102020204" pitchFamily="34" charset="0"/>
              </a:rPr>
              <a:t>otten</a:t>
            </a:r>
            <a:r>
              <a:rPr lang="en-US" sz="3200" dirty="0">
                <a:solidFill>
                  <a:srgbClr val="01103A"/>
                </a:solidFill>
                <a:latin typeface="Arial Black" panose="020B0A04020102020204" pitchFamily="34" charset="0"/>
              </a:rPr>
              <a:t> </a:t>
            </a:r>
            <a:r>
              <a:rPr lang="en-US" sz="3200" u="sng" dirty="0">
                <a:solidFill>
                  <a:srgbClr val="01103A"/>
                </a:solidFill>
                <a:effectLst>
                  <a:glow rad="127000">
                    <a:srgbClr val="FFEBEB"/>
                  </a:glow>
                  <a:outerShdw blurRad="50800" dist="50800" dir="5400000" sx="102000" sy="102000" algn="ctr" rotWithShape="0">
                    <a:srgbClr val="00FF99"/>
                  </a:outerShdw>
                </a:effectLst>
                <a:latin typeface="Arial Black" panose="020B0A04020102020204" pitchFamily="34" charset="0"/>
              </a:rPr>
              <a:t>THE</a:t>
            </a:r>
            <a:r>
              <a:rPr lang="en-US" sz="3200" dirty="0">
                <a:solidFill>
                  <a:srgbClr val="01103A"/>
                </a:solidFill>
                <a:effectLst>
                  <a:glow rad="127000">
                    <a:srgbClr val="FFEBEB"/>
                  </a:glow>
                  <a:outerShdw blurRad="50800" dist="50800" dir="5400000" sx="102000" sy="102000" algn="ctr" rotWithShape="0">
                    <a:srgbClr val="00FF99"/>
                  </a:outerShdw>
                </a:effectLst>
                <a:latin typeface="Arial Black" panose="020B0A04020102020204" pitchFamily="34" charset="0"/>
              </a:rPr>
              <a:t> </a:t>
            </a:r>
            <a:r>
              <a:rPr lang="en-US" sz="3200" u="sng" dirty="0">
                <a:solidFill>
                  <a:srgbClr val="01103A"/>
                </a:solidFill>
                <a:effectLst>
                  <a:glow rad="127000">
                    <a:srgbClr val="FFEBEB"/>
                  </a:glow>
                  <a:outerShdw blurRad="50800" dist="50800" dir="5400000" sx="102000" sy="102000" algn="ctr" rotWithShape="0">
                    <a:srgbClr val="00FF99"/>
                  </a:outerShdw>
                </a:effectLst>
                <a:latin typeface="Arial Black" panose="020B0A04020102020204" pitchFamily="34" charset="0"/>
              </a:rPr>
              <a:t>LAW</a:t>
            </a:r>
            <a:r>
              <a:rPr lang="en-US" sz="3200" dirty="0">
                <a:solidFill>
                  <a:srgbClr val="01103A"/>
                </a:solidFill>
                <a:latin typeface="Arial Black" panose="020B0A04020102020204" pitchFamily="34" charset="0"/>
              </a:rPr>
              <a:t> </a:t>
            </a:r>
            <a:br>
              <a:rPr lang="en-US" sz="3200" dirty="0">
                <a:solidFill>
                  <a:srgbClr val="01103A"/>
                </a:solidFill>
                <a:latin typeface="Arial Black" panose="020B0A04020102020204" pitchFamily="34" charset="0"/>
              </a:rPr>
            </a:br>
            <a:r>
              <a:rPr lang="en-US" sz="3200" u="sng" dirty="0">
                <a:solidFill>
                  <a:srgbClr val="01103A"/>
                </a:solidFill>
                <a:latin typeface="Arial Black" panose="020B0A04020102020204" pitchFamily="34" charset="0"/>
              </a:rPr>
              <a:t>of th</a:t>
            </a:r>
            <a:r>
              <a:rPr lang="en-US" sz="3200" dirty="0">
                <a:solidFill>
                  <a:srgbClr val="01103A"/>
                </a:solidFill>
                <a:latin typeface="Arial Black" panose="020B0A04020102020204" pitchFamily="34" charset="0"/>
              </a:rPr>
              <a:t>y </a:t>
            </a:r>
            <a:r>
              <a:rPr lang="en-US" sz="3200" u="sng" dirty="0">
                <a:solidFill>
                  <a:srgbClr val="01103A"/>
                </a:solidFill>
                <a:latin typeface="Arial Black" panose="020B0A04020102020204" pitchFamily="34" charset="0"/>
              </a:rPr>
              <a:t>God</a:t>
            </a:r>
            <a:r>
              <a:rPr lang="en-US" sz="3200" dirty="0">
                <a:solidFill>
                  <a:srgbClr val="01103A"/>
                </a:solidFill>
                <a:latin typeface="Arial Black" panose="020B0A04020102020204" pitchFamily="34" charset="0"/>
              </a:rPr>
              <a:t>,</a:t>
            </a:r>
            <a:r>
              <a:rPr lang="en-US" sz="3200" dirty="0">
                <a:solidFill>
                  <a:srgbClr val="01103A"/>
                </a:solidFill>
                <a:latin typeface="arial" panose="020B0604020202020204" pitchFamily="34" charset="0"/>
              </a:rPr>
              <a:t> </a:t>
            </a:r>
            <a:br>
              <a:rPr lang="en-US" sz="3200" dirty="0">
                <a:solidFill>
                  <a:srgbClr val="01103A"/>
                </a:solidFill>
                <a:latin typeface="arial" panose="020B0604020202020204" pitchFamily="34" charset="0"/>
              </a:rPr>
            </a:br>
            <a:r>
              <a:rPr lang="en-US" sz="3200" b="1" dirty="0">
                <a:ln>
                  <a:solidFill>
                    <a:srgbClr val="0000FF"/>
                  </a:solidFill>
                </a:ln>
                <a:solidFill>
                  <a:srgbClr val="FF0000"/>
                </a:solidFill>
                <a:latin typeface="arial" panose="020B0604020202020204" pitchFamily="34" charset="0"/>
              </a:rPr>
              <a:t>I will also forget </a:t>
            </a:r>
            <a:r>
              <a:rPr lang="en-US" sz="3200" b="1" dirty="0">
                <a:ln>
                  <a:solidFill>
                    <a:srgbClr val="0000FF"/>
                  </a:solidFill>
                </a:ln>
                <a:solidFill>
                  <a:srgbClr val="FF0000"/>
                </a:solidFill>
                <a:effectLst>
                  <a:glow rad="127000">
                    <a:srgbClr val="FFFF00"/>
                  </a:glow>
                </a:effectLst>
                <a:latin typeface="arial" panose="020B0604020202020204" pitchFamily="34" charset="0"/>
              </a:rPr>
              <a:t>thy children.</a:t>
            </a:r>
            <a:endParaRPr lang="en-CA" sz="3200" b="1" dirty="0">
              <a:ln>
                <a:solidFill>
                  <a:srgbClr val="0000FF"/>
                </a:solidFill>
              </a:ln>
              <a:solidFill>
                <a:srgbClr val="FF0000"/>
              </a:solidFill>
              <a:effectLst>
                <a:glow rad="127000">
                  <a:srgbClr val="FFFF00"/>
                </a:glow>
              </a:effectLst>
            </a:endParaRPr>
          </a:p>
        </p:txBody>
      </p:sp>
      <p:pic>
        <p:nvPicPr>
          <p:cNvPr id="5" name="Picture 4">
            <a:extLst>
              <a:ext uri="{FF2B5EF4-FFF2-40B4-BE49-F238E27FC236}">
                <a16:creationId xmlns:a16="http://schemas.microsoft.com/office/drawing/2014/main" id="{119A5721-5C70-4498-889C-D03898253D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312925" y="2260075"/>
            <a:ext cx="1508288" cy="3312319"/>
          </a:xfrm>
          <a:prstGeom prst="rect">
            <a:avLst/>
          </a:prstGeom>
        </p:spPr>
      </p:pic>
      <p:sp>
        <p:nvSpPr>
          <p:cNvPr id="6" name="Arrow: Bent 5">
            <a:extLst>
              <a:ext uri="{FF2B5EF4-FFF2-40B4-BE49-F238E27FC236}">
                <a16:creationId xmlns:a16="http://schemas.microsoft.com/office/drawing/2014/main" id="{69CCBD6A-44DF-4359-8456-94E38087E5A7}"/>
              </a:ext>
            </a:extLst>
          </p:cNvPr>
          <p:cNvSpPr/>
          <p:nvPr/>
        </p:nvSpPr>
        <p:spPr>
          <a:xfrm flipV="1">
            <a:off x="9247695" y="4194927"/>
            <a:ext cx="1414020" cy="923828"/>
          </a:xfrm>
          <a:prstGeom prst="bentArrow">
            <a:avLst>
              <a:gd name="adj1" fmla="val 21939"/>
              <a:gd name="adj2" fmla="val 35600"/>
              <a:gd name="adj3" fmla="val 50000"/>
              <a:gd name="adj4" fmla="val 43750"/>
            </a:avLst>
          </a:prstGeom>
          <a:gradFill flip="none" rotWithShape="1">
            <a:gsLst>
              <a:gs pos="23000">
                <a:srgbClr val="00B0F0"/>
              </a:gs>
              <a:gs pos="89000">
                <a:srgbClr val="0000FF"/>
              </a:gs>
              <a:gs pos="50000">
                <a:srgbClr val="7030A0"/>
              </a:gs>
            </a:gsLst>
            <a:lin ang="0" scaled="1"/>
            <a:tileRect/>
          </a:gradFill>
          <a:effectLst>
            <a:glow rad="127000">
              <a:srgbClr val="FFEBEB"/>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Speech Bubble: Rectangle with Corners Rounded 6">
            <a:extLst>
              <a:ext uri="{FF2B5EF4-FFF2-40B4-BE49-F238E27FC236}">
                <a16:creationId xmlns:a16="http://schemas.microsoft.com/office/drawing/2014/main" id="{8040716F-4981-413B-AAA5-F12EEDA0BD8B}"/>
              </a:ext>
            </a:extLst>
          </p:cNvPr>
          <p:cNvSpPr/>
          <p:nvPr/>
        </p:nvSpPr>
        <p:spPr>
          <a:xfrm>
            <a:off x="-1" y="5572394"/>
            <a:ext cx="12118019" cy="1136423"/>
          </a:xfrm>
          <a:prstGeom prst="wedgeRoundRectCallout">
            <a:avLst>
              <a:gd name="adj1" fmla="val 35913"/>
              <a:gd name="adj2" fmla="val -96910"/>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t>Is it worth sacrificing our children on an alter, </a:t>
            </a:r>
            <a:r>
              <a:rPr lang="en-CA" sz="3600" b="1" dirty="0">
                <a:solidFill>
                  <a:srgbClr val="00FF99"/>
                </a:solidFill>
              </a:rPr>
              <a:t>(rejecting Torah) </a:t>
            </a:r>
            <a:r>
              <a:rPr lang="en-CA" sz="3600" dirty="0"/>
              <a:t>to build a worship system of </a:t>
            </a:r>
            <a:r>
              <a:rPr lang="en-CA" sz="3600" b="1" u="sng" dirty="0">
                <a:solidFill>
                  <a:srgbClr val="FF5050"/>
                </a:solidFill>
              </a:rPr>
              <a:t>OUR OWN DESIGN</a:t>
            </a:r>
            <a:r>
              <a:rPr lang="en-CA" sz="3600" b="1" dirty="0">
                <a:solidFill>
                  <a:srgbClr val="FF5050"/>
                </a:solidFill>
              </a:rPr>
              <a:t>? </a:t>
            </a:r>
          </a:p>
        </p:txBody>
      </p:sp>
    </p:spTree>
    <p:extLst>
      <p:ext uri="{BB962C8B-B14F-4D97-AF65-F5344CB8AC3E}">
        <p14:creationId xmlns:p14="http://schemas.microsoft.com/office/powerpoint/2010/main" val="274005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66000">
              <a:schemeClr val="accent1">
                <a:lumMod val="75000"/>
                <a:alpha val="45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F9A0DC53-0C31-4326-94A6-88EC4446CB2E}"/>
              </a:ext>
            </a:extLst>
          </p:cNvPr>
          <p:cNvSpPr/>
          <p:nvPr/>
        </p:nvSpPr>
        <p:spPr>
          <a:xfrm>
            <a:off x="65532" y="88780"/>
            <a:ext cx="12060936" cy="6674377"/>
          </a:xfrm>
          <a:prstGeom prst="roundRect">
            <a:avLst/>
          </a:prstGeom>
          <a:solidFill>
            <a:srgbClr val="FFC000"/>
          </a:solidFill>
          <a:scene3d>
            <a:camera prst="orthographicFront"/>
            <a:lightRig rig="freezing" dir="t"/>
          </a:scene3d>
          <a:sp3d contourW="63500">
            <a:bevelT w="190500" h="139700" prst="convex"/>
            <a:contourClr>
              <a:srgbClr val="CC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The final comment on the last slide might have seemed to reference physically placing children on an altar. While that is not fully accurate, it is not totally discounted either. </a:t>
            </a:r>
            <a:br>
              <a:rPr kumimoji="0" lang="en-US" sz="32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br>
            <a:r>
              <a:rPr kumimoji="0" lang="en-US" sz="32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What does this word – </a:t>
            </a:r>
            <a:r>
              <a:rPr kumimoji="0" lang="en-US" sz="3200" b="1" i="0" u="none" strike="noStrike" kern="1200" cap="none" spc="0" normalizeH="0" baseline="0" noProof="0" dirty="0">
                <a:ln>
                  <a:solidFill>
                    <a:sysClr val="windowText" lastClr="000000"/>
                  </a:solidFill>
                </a:ln>
                <a:solidFill>
                  <a:srgbClr val="CC00FF"/>
                </a:solidFill>
                <a:effectLst/>
                <a:uLnTx/>
                <a:uFillTx/>
                <a:latin typeface="arial" panose="020B0604020202020204" pitchFamily="34" charset="0"/>
                <a:ea typeface="+mn-ea"/>
                <a:cs typeface="+mn-cs"/>
              </a:rPr>
              <a:t>destroyed</a:t>
            </a:r>
            <a:r>
              <a:rPr kumimoji="0" lang="en-US" sz="32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 insinuate?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Hosea 4:6  </a:t>
            </a:r>
            <a:r>
              <a:rPr kumimoji="0" lang="en-US" sz="32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My people are </a:t>
            </a:r>
            <a:r>
              <a:rPr kumimoji="0" lang="en-US" sz="3200" b="1" i="0" u="sng" strike="noStrike" kern="1200" cap="none" spc="0" normalizeH="0" baseline="0" noProof="0" dirty="0">
                <a:ln>
                  <a:noFill/>
                </a:ln>
                <a:solidFill>
                  <a:srgbClr val="01103A"/>
                </a:solidFill>
                <a:effectLst/>
                <a:uLnTx/>
                <a:uFillTx/>
                <a:latin typeface="Arial Black" panose="020B0A04020102020204" pitchFamily="34" charset="0"/>
                <a:ea typeface="+mn-ea"/>
                <a:cs typeface="+mn-cs"/>
              </a:rPr>
              <a:t>DESTROYED</a:t>
            </a:r>
            <a:r>
              <a:rPr kumimoji="0" lang="en-US" sz="3200" b="1"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for </a:t>
            </a:r>
            <a:r>
              <a:rPr kumimoji="0" lang="en-US" sz="3200" b="1" i="1" u="sng" strike="noStrike" kern="1200" cap="none" spc="0" normalizeH="0" baseline="0" noProof="0" dirty="0">
                <a:ln>
                  <a:noFill/>
                </a:ln>
                <a:solidFill>
                  <a:srgbClr val="9E0B0F"/>
                </a:solidFill>
                <a:effectLst/>
                <a:uLnTx/>
                <a:uFillTx/>
                <a:latin typeface="arial" panose="020B0604020202020204" pitchFamily="34" charset="0"/>
                <a:ea typeface="+mn-ea"/>
                <a:cs typeface="+mn-cs"/>
              </a:rPr>
              <a:t>lack</a:t>
            </a:r>
            <a:r>
              <a:rPr kumimoji="0" lang="en-US" sz="3200" b="1"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of knowledge: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1103A"/>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1103A"/>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1103A"/>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a:t>
            </a:r>
            <a:r>
              <a:rPr kumimoji="0" lang="en-US" sz="28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If people do not have </a:t>
            </a:r>
            <a:r>
              <a:rPr kumimoji="0" lang="en-US" sz="2800" b="1" i="0" u="none" strike="noStrike" kern="1200" cap="none" spc="0" normalizeH="0" baseline="0" noProof="0" dirty="0">
                <a:ln>
                  <a:solidFill>
                    <a:srgbClr val="0000FF"/>
                  </a:solidFill>
                </a:ln>
                <a:solidFill>
                  <a:srgbClr val="CC00FF"/>
                </a:solidFill>
                <a:effectLst>
                  <a:glow rad="127000">
                    <a:srgbClr val="0DC0FF"/>
                  </a:glow>
                </a:effectLst>
                <a:uLnTx/>
                <a:uFillTx/>
                <a:latin typeface="arial" panose="020B0604020202020204" pitchFamily="34" charset="0"/>
                <a:ea typeface="+mn-ea"/>
                <a:cs typeface="+mn-cs"/>
              </a:rPr>
              <a:t>knowledgeable contribution</a:t>
            </a:r>
            <a:r>
              <a:rPr kumimoji="0" lang="en-US" sz="2800" b="0" i="0" u="none" strike="noStrike" kern="1200" cap="none" spc="0" normalizeH="0" baseline="0" noProof="0" dirty="0">
                <a:ln>
                  <a:noFill/>
                </a:ln>
                <a:solidFill>
                  <a:srgbClr val="01103A"/>
                </a:solidFill>
                <a:effectLst>
                  <a:glow rad="127000">
                    <a:srgbClr val="0DC0FF"/>
                  </a:glow>
                </a:effectLst>
                <a:uLnTx/>
                <a:uFillTx/>
                <a:latin typeface="arial" panose="020B0604020202020204" pitchFamily="34" charset="0"/>
                <a:ea typeface="+mn-ea"/>
                <a:cs typeface="+mn-cs"/>
              </a:rPr>
              <a:t> </a:t>
            </a:r>
            <a:r>
              <a:rPr kumimoji="0" lang="en-US" sz="28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to guide their progeny, they are </a:t>
            </a:r>
            <a:r>
              <a:rPr kumimoji="0" lang="en-US" sz="2800" b="1" i="0" u="sng" strike="noStrike" kern="1200" cap="none" spc="0" normalizeH="0" baseline="0" noProof="0" dirty="0">
                <a:ln>
                  <a:solidFill>
                    <a:prstClr val="black"/>
                  </a:solidFill>
                </a:ln>
                <a:solidFill>
                  <a:srgbClr val="FF5050"/>
                </a:solidFill>
                <a:effectLst/>
                <a:uLnTx/>
                <a:uFillTx/>
                <a:latin typeface="arial" panose="020B0604020202020204" pitchFamily="34" charset="0"/>
                <a:ea typeface="+mn-ea"/>
                <a:cs typeface="+mn-cs"/>
              </a:rPr>
              <a:t>effectivel</a:t>
            </a:r>
            <a:r>
              <a:rPr kumimoji="0" lang="en-US" sz="2800" b="1" i="0" u="none" strike="noStrike" kern="1200" cap="none" spc="0" normalizeH="0" baseline="0" noProof="0" dirty="0">
                <a:ln>
                  <a:solidFill>
                    <a:prstClr val="black"/>
                  </a:solidFill>
                </a:ln>
                <a:solidFill>
                  <a:srgbClr val="FF5050"/>
                </a:solidFill>
                <a:effectLst/>
                <a:uLnTx/>
                <a:uFillTx/>
                <a:latin typeface="arial" panose="020B0604020202020204" pitchFamily="34" charset="0"/>
                <a:ea typeface="+mn-ea"/>
                <a:cs typeface="+mn-cs"/>
              </a:rPr>
              <a:t>y </a:t>
            </a:r>
            <a:r>
              <a:rPr kumimoji="0" lang="en-US" sz="2800" b="1" i="0" u="sng" strike="noStrike" kern="1200" cap="none" spc="0" normalizeH="0" baseline="0" noProof="0" dirty="0">
                <a:ln>
                  <a:solidFill>
                    <a:prstClr val="black"/>
                  </a:solidFill>
                </a:ln>
                <a:solidFill>
                  <a:srgbClr val="FF5050"/>
                </a:solidFill>
                <a:effectLst/>
                <a:uLnTx/>
                <a:uFillTx/>
                <a:latin typeface="arial" panose="020B0604020202020204" pitchFamily="34" charset="0"/>
                <a:ea typeface="+mn-ea"/>
                <a:cs typeface="+mn-cs"/>
              </a:rPr>
              <a:t>silenced and ultimatel</a:t>
            </a:r>
            <a:r>
              <a:rPr kumimoji="0" lang="en-US" sz="2800" b="1" i="0" u="none" strike="noStrike" kern="1200" cap="none" spc="0" normalizeH="0" baseline="0" noProof="0" dirty="0">
                <a:ln>
                  <a:solidFill>
                    <a:prstClr val="black"/>
                  </a:solidFill>
                </a:ln>
                <a:solidFill>
                  <a:srgbClr val="FF5050"/>
                </a:solidFill>
                <a:effectLst/>
                <a:uLnTx/>
                <a:uFillTx/>
                <a:latin typeface="arial" panose="020B0604020202020204" pitchFamily="34" charset="0"/>
                <a:ea typeface="+mn-ea"/>
                <a:cs typeface="+mn-cs"/>
              </a:rPr>
              <a:t>y </a:t>
            </a:r>
            <a:r>
              <a:rPr kumimoji="0" lang="en-US" sz="2800" b="1" i="0" u="sng" strike="noStrike" kern="1200" cap="none" spc="0" normalizeH="0" baseline="0" noProof="0" dirty="0">
                <a:ln>
                  <a:solidFill>
                    <a:prstClr val="black"/>
                  </a:solidFill>
                </a:ln>
                <a:solidFill>
                  <a:srgbClr val="FF5050"/>
                </a:solidFill>
                <a:effectLst/>
                <a:uLnTx/>
                <a:uFillTx/>
                <a:latin typeface="arial" panose="020B0604020202020204" pitchFamily="34" charset="0"/>
                <a:ea typeface="+mn-ea"/>
                <a:cs typeface="+mn-cs"/>
              </a:rPr>
              <a:t>removed</a:t>
            </a:r>
            <a:r>
              <a:rPr kumimoji="0" lang="en-US" sz="2800" b="1" i="0" u="none" strike="noStrike" kern="1200" cap="none" spc="0" normalizeH="0" baseline="0" noProof="0" dirty="0">
                <a:ln>
                  <a:solidFill>
                    <a:prstClr val="black"/>
                  </a:solidFill>
                </a:ln>
                <a:solidFill>
                  <a:srgbClr val="FF5050"/>
                </a:solidFill>
                <a:effectLst/>
                <a:uLnTx/>
                <a:uFillTx/>
                <a:latin typeface="arial" panose="020B0604020202020204" pitchFamily="34" charset="0"/>
                <a:ea typeface="+mn-ea"/>
                <a:cs typeface="+mn-cs"/>
              </a:rPr>
              <a:t> </a:t>
            </a:r>
            <a:r>
              <a:rPr kumimoji="0" lang="en-US" sz="28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from the equation of guidance in </a:t>
            </a:r>
            <a:r>
              <a:rPr kumimoji="0" 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Yahusha Ha Mashiach.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This factor will place families on what is known to us as </a:t>
            </a:r>
            <a:r>
              <a:rPr kumimoji="0" lang="en-US" sz="2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THIN ICE!  </a:t>
            </a:r>
            <a:br>
              <a:rPr kumimoji="0" lang="en-US" sz="2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b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Or – </a:t>
            </a:r>
            <a:r>
              <a:rPr kumimoji="0" lang="en-US" sz="2800" b="0" i="0" u="sng" strike="noStrike" kern="1200" cap="none" spc="0" normalizeH="0" baseline="0" noProof="0" dirty="0">
                <a:ln>
                  <a:noFill/>
                </a:ln>
                <a:solidFill>
                  <a:prstClr val="black"/>
                </a:solidFill>
                <a:effectLst/>
                <a:uLnTx/>
                <a:uFillTx/>
                <a:latin typeface="Arial Black" panose="020B0A04020102020204" pitchFamily="34" charset="0"/>
                <a:ea typeface="+mn-ea"/>
                <a:cs typeface="+mn-cs"/>
              </a:rPr>
              <a:t>A </a:t>
            </a:r>
            <a:r>
              <a:rPr kumimoji="0" lang="en-US" sz="2800" b="1" i="0" u="sng" strike="noStrike" kern="1200" cap="none" spc="0" normalizeH="0" baseline="0" noProof="0" dirty="0">
                <a:ln>
                  <a:noFill/>
                </a:ln>
                <a:solidFill>
                  <a:prstClr val="black"/>
                </a:solidFill>
                <a:effectLst/>
                <a:uLnTx/>
                <a:uFillTx/>
                <a:latin typeface="Arial Black" panose="020B0A04020102020204" pitchFamily="34" charset="0"/>
                <a:ea typeface="+mn-ea"/>
                <a:cs typeface="+mn-cs"/>
              </a:rPr>
              <a:t>SEVERE DANGER ZONE</a:t>
            </a:r>
            <a:r>
              <a:rPr kumimoji="0" lang="en-US"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srgbClr val="0000FF"/>
                  </a:solidFill>
                </a:ln>
                <a:solidFill>
                  <a:srgbClr val="FF5050"/>
                </a:solidFill>
                <a:effectLst>
                  <a:glow rad="127000">
                    <a:prstClr val="white"/>
                  </a:glow>
                </a:effectLst>
                <a:uLnTx/>
                <a:uFillTx/>
                <a:latin typeface="Arial Black" panose="020B0A04020102020204" pitchFamily="34" charset="0"/>
                <a:ea typeface="+mn-ea"/>
                <a:cs typeface="+mn-cs"/>
              </a:rPr>
              <a:t>Are we paying attention?</a:t>
            </a:r>
            <a:r>
              <a:rPr kumimoji="0" lang="en-US"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p>
        </p:txBody>
      </p:sp>
      <p:sp>
        <p:nvSpPr>
          <p:cNvPr id="8" name="TextBox 7">
            <a:extLst>
              <a:ext uri="{FF2B5EF4-FFF2-40B4-BE49-F238E27FC236}">
                <a16:creationId xmlns:a16="http://schemas.microsoft.com/office/drawing/2014/main" id="{D6908FD7-268F-DB59-2006-BA0DD2B6324D}"/>
              </a:ext>
            </a:extLst>
          </p:cNvPr>
          <p:cNvSpPr txBox="1">
            <a:spLocks noChangeAspect="1"/>
          </p:cNvSpPr>
          <p:nvPr/>
        </p:nvSpPr>
        <p:spPr>
          <a:xfrm>
            <a:off x="2109606" y="2595302"/>
            <a:ext cx="7972788" cy="1384995"/>
          </a:xfrm>
          <a:prstGeom prst="rect">
            <a:avLst/>
          </a:prstGeom>
          <a:solidFill>
            <a:schemeClr val="bg1"/>
          </a:solidFill>
          <a:scene3d>
            <a:camera prst="orthographicFront"/>
            <a:lightRig rig="threePt" dir="t"/>
          </a:scene3d>
          <a:sp3d>
            <a:bevelT prst="relaxedInset"/>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destroyed:  H1820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damah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daw</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-mam'); a primitive root;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to be dumb or silent;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hence, to fail or 	</a:t>
            </a:r>
            <a:r>
              <a:rPr kumimoji="0" lang="en-US" sz="2400" b="1" i="0" u="none" strike="noStrike" kern="1200" cap="none" spc="0" normalizeH="0" baseline="0" noProof="0" dirty="0">
                <a:ln>
                  <a:noFill/>
                </a:ln>
                <a:solidFill>
                  <a:srgbClr val="FF5050"/>
                </a:solidFill>
                <a:effectLst/>
                <a:uLnTx/>
                <a:uFillTx/>
                <a:latin typeface="Calibri" panose="020F0502020204030204"/>
                <a:ea typeface="+mn-ea"/>
                <a:cs typeface="+mn-cs"/>
              </a:rPr>
              <a:t>perish;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trans. to destroy: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KJV - cease, be cut down (off), destroy, be brought to silence, be undone, utterly.</a:t>
            </a:r>
          </a:p>
        </p:txBody>
      </p:sp>
    </p:spTree>
    <p:extLst>
      <p:ext uri="{BB962C8B-B14F-4D97-AF65-F5344CB8AC3E}">
        <p14:creationId xmlns:p14="http://schemas.microsoft.com/office/powerpoint/2010/main" val="27742152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66000">
              <a:schemeClr val="accent1">
                <a:lumMod val="75000"/>
                <a:alpha val="45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F9A0DC53-0C31-4326-94A6-88EC4446CB2E}"/>
              </a:ext>
            </a:extLst>
          </p:cNvPr>
          <p:cNvSpPr/>
          <p:nvPr/>
        </p:nvSpPr>
        <p:spPr>
          <a:xfrm>
            <a:off x="282085" y="643034"/>
            <a:ext cx="11578482" cy="5695628"/>
          </a:xfrm>
          <a:prstGeom prst="roundRect">
            <a:avLst/>
          </a:prstGeom>
          <a:solidFill>
            <a:srgbClr val="0070C0"/>
          </a:solidFill>
          <a:scene3d>
            <a:camera prst="orthographicFront"/>
            <a:lightRig rig="freezing" dir="t"/>
          </a:scene3d>
          <a:sp3d contourW="63500">
            <a:bevelT w="190500" h="139700" prst="convex"/>
            <a:contourClr>
              <a:srgbClr val="CC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01103A"/>
                </a:solidFill>
                <a:effectLst/>
                <a:uLnTx/>
                <a:uFillTx/>
                <a:latin typeface="Arial Black" panose="020B0A04020102020204" pitchFamily="34" charset="0"/>
                <a:ea typeface="+mn-ea"/>
                <a:cs typeface="+mn-cs"/>
              </a:rPr>
              <a:t>WHO</a:t>
            </a:r>
            <a:r>
              <a:rPr kumimoji="0" lang="en-US" sz="2800" b="0" i="0" u="none" strike="noStrike" kern="1200" cap="none" spc="0" normalizeH="0" baseline="0" noProof="0" dirty="0">
                <a:ln>
                  <a:noFill/>
                </a:ln>
                <a:solidFill>
                  <a:srgbClr val="01103A"/>
                </a:solidFill>
                <a:effectLst/>
                <a:uLnTx/>
                <a:uFillTx/>
                <a:latin typeface="Arial Black" panose="020B0A04020102020204" pitchFamily="34" charset="0"/>
                <a:ea typeface="+mn-ea"/>
                <a:cs typeface="+mn-cs"/>
              </a:rPr>
              <a:t> </a:t>
            </a:r>
            <a:r>
              <a:rPr kumimoji="0" lang="en-US" sz="2800" b="1" i="0" u="none" strike="noStrike" kern="1200" cap="none" spc="0" normalizeH="0" baseline="0" noProof="0" dirty="0">
                <a:ln>
                  <a:noFill/>
                </a:ln>
                <a:solidFill>
                  <a:srgbClr val="01103A"/>
                </a:solidFill>
                <a:effectLst/>
                <a:uLnTx/>
                <a:uFillTx/>
                <a:latin typeface="Calibri" panose="020F0502020204030204"/>
                <a:ea typeface="+mn-ea"/>
                <a:cs typeface="+mn-cs"/>
              </a:rPr>
              <a:t>has</a:t>
            </a:r>
            <a:r>
              <a:rPr kumimoji="0" lang="en-US" sz="2800" b="0" i="0" u="none" strike="noStrike" kern="1200" cap="none" spc="0" normalizeH="0" baseline="0" noProof="0" dirty="0">
                <a:ln>
                  <a:noFill/>
                </a:ln>
                <a:solidFill>
                  <a:srgbClr val="01103A"/>
                </a:solidFill>
                <a:effectLst/>
                <a:uLnTx/>
                <a:uFillTx/>
                <a:latin typeface="Arial Black" panose="020B0A04020102020204" pitchFamily="34" charset="0"/>
                <a:ea typeface="+mn-ea"/>
                <a:cs typeface="+mn-cs"/>
              </a:rPr>
              <a:t> SILENCED </a:t>
            </a:r>
            <a:r>
              <a:rPr kumimoji="0" lang="en-US" sz="28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and </a:t>
            </a:r>
            <a:r>
              <a:rPr kumimoji="0" lang="en-US" sz="2800" b="0" i="0" u="none" strike="noStrike" kern="1200" cap="none" spc="0" normalizeH="0" baseline="0" noProof="0" dirty="0">
                <a:ln>
                  <a:noFill/>
                </a:ln>
                <a:solidFill>
                  <a:srgbClr val="01103A"/>
                </a:solidFill>
                <a:effectLst/>
                <a:uLnTx/>
                <a:uFillTx/>
                <a:latin typeface="Arial Black" panose="020B0A04020102020204" pitchFamily="34" charset="0"/>
                <a:ea typeface="+mn-ea"/>
                <a:cs typeface="+mn-cs"/>
              </a:rPr>
              <a:t>REMOVED</a:t>
            </a:r>
            <a:r>
              <a:rPr kumimoji="0" lang="en-US" sz="28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them from </a:t>
            </a:r>
            <a:br>
              <a:rPr kumimoji="0" lang="en-US" sz="28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br>
            <a:r>
              <a:rPr kumimoji="0" lang="en-US" sz="28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the spiritual nourishing leadership position??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The FATHER of  </a:t>
            </a:r>
            <a:r>
              <a:rPr kumimoji="0" lang="en-US" sz="2800" b="1" i="0" u="none" strike="noStrike" kern="1200" cap="none" spc="0" normalizeH="0" baseline="0" noProof="0" dirty="0">
                <a:ln>
                  <a:solidFill>
                    <a:prstClr val="black"/>
                  </a:solidFill>
                </a:ln>
                <a:solidFill>
                  <a:srgbClr val="FF5050"/>
                </a:solidFill>
                <a:effectLst>
                  <a:glow rad="228600">
                    <a:srgbClr val="FFC000">
                      <a:satMod val="175000"/>
                      <a:alpha val="40000"/>
                    </a:srgbClr>
                  </a:glow>
                </a:effectLst>
                <a:uLnTx/>
                <a:uFillTx/>
                <a:latin typeface="arial" panose="020B0604020202020204" pitchFamily="34" charset="0"/>
                <a:ea typeface="+mn-ea"/>
                <a:cs typeface="+mn-cs"/>
              </a:rPr>
              <a:t>spiritual complacency!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If entertainment HAS NOT TOTALLY REPLACED the </a:t>
            </a:r>
            <a:r>
              <a:rPr kumimoji="0" lang="en-US" sz="2800" b="1" i="0" u="none" strike="noStrike" kern="1200" cap="none" spc="0" normalizeH="0" baseline="0" noProof="0" dirty="0" err="1">
                <a:ln>
                  <a:solidFill>
                    <a:srgbClr val="FFFF00"/>
                  </a:solidFill>
                </a:ln>
                <a:solidFill>
                  <a:srgbClr val="0DC0FF"/>
                </a:solidFill>
                <a:effectLst/>
                <a:uLnTx/>
                <a:uFillTx/>
                <a:latin typeface="arial" panose="020B0604020202020204" pitchFamily="34" charset="0"/>
                <a:ea typeface="+mn-ea"/>
                <a:cs typeface="+mn-cs"/>
              </a:rPr>
              <a:t>Ruach’s</a:t>
            </a:r>
            <a:r>
              <a:rPr kumimoji="0" lang="en-US" sz="2800" b="1"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pleading for our attention, the </a:t>
            </a:r>
            <a:r>
              <a:rPr kumimoji="0" lang="en-US" sz="2800" b="1" i="0" u="none" strike="noStrike" kern="1200" cap="none" spc="0" normalizeH="0" baseline="0" noProof="0" dirty="0">
                <a:ln>
                  <a:noFill/>
                </a:ln>
                <a:solidFill>
                  <a:srgbClr val="FFFF00"/>
                </a:solidFill>
                <a:effectLst/>
                <a:uLnTx/>
                <a:uFillTx/>
                <a:latin typeface="Aharoni" panose="02010803020104030203" pitchFamily="2" charset="-79"/>
                <a:ea typeface="+mn-ea"/>
                <a:cs typeface="Aharoni" panose="02010803020104030203" pitchFamily="2" charset="-79"/>
              </a:rPr>
              <a:t>CURSE</a:t>
            </a:r>
            <a:r>
              <a:rPr kumimoji="0" lang="en-US" sz="2800" b="1"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of </a:t>
            </a:r>
            <a:r>
              <a:rPr kumimoji="0" lang="en-US" sz="2800" b="1" i="0" u="sng" strike="noStrike" kern="1200" cap="none" spc="0" normalizeH="0" baseline="0" noProof="0" dirty="0">
                <a:ln>
                  <a:noFill/>
                </a:ln>
                <a:solidFill>
                  <a:srgbClr val="01103A"/>
                </a:solidFill>
                <a:effectLst/>
                <a:uLnTx/>
                <a:uFillTx/>
                <a:latin typeface="arial" panose="020B0604020202020204" pitchFamily="34" charset="0"/>
                <a:ea typeface="+mn-ea"/>
                <a:cs typeface="+mn-cs"/>
              </a:rPr>
              <a:t>TRUSTING IN MAN </a:t>
            </a:r>
            <a:br>
              <a:rPr kumimoji="0" lang="en-US" sz="2800" b="1"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br>
            <a:r>
              <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(PULPIT OF ORGANIZED RELIGION), </a:t>
            </a:r>
            <a:br>
              <a:rPr kumimoji="0" lang="en-US" sz="2800" b="1"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br>
            <a:r>
              <a:rPr kumimoji="0" lang="en-US" sz="2800" b="1"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has taken control of those who simply do not take the </a:t>
            </a:r>
            <a:br>
              <a:rPr kumimoji="0" lang="en-US" sz="2800" b="1"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br>
            <a:r>
              <a:rPr kumimoji="0" lang="en-US" sz="2800" b="1" i="0" u="none" strike="noStrike" kern="1200" cap="none" spc="0" normalizeH="0" baseline="0" noProof="0" dirty="0">
                <a:ln>
                  <a:solidFill>
                    <a:srgbClr val="0000FF"/>
                  </a:solidFill>
                </a:ln>
                <a:solidFill>
                  <a:srgbClr val="00FF99"/>
                </a:solidFill>
                <a:effectLst/>
                <a:uLnTx/>
                <a:uFillTx/>
                <a:latin typeface="Cooper Black" panose="0208090404030B020404" pitchFamily="18" charset="0"/>
                <a:ea typeface="+mn-ea"/>
                <a:cs typeface="+mn-cs"/>
              </a:rPr>
              <a:t>HOPE FOR ETERNAL LIFE - </a:t>
            </a:r>
            <a:r>
              <a:rPr kumimoji="0" lang="en-US" sz="2800" b="1" i="0" u="none" strike="noStrike" kern="1200" cap="none" spc="0" normalizeH="0" baseline="0" noProof="0" dirty="0">
                <a:ln>
                  <a:solidFill>
                    <a:srgbClr val="0000FF"/>
                  </a:solidFill>
                </a:ln>
                <a:solidFill>
                  <a:srgbClr val="00FF99"/>
                </a:solidFill>
                <a:effectLst>
                  <a:outerShdw blurRad="50800" dist="50800" dir="5400000" algn="ctr" rotWithShape="0">
                    <a:srgbClr val="FFEBEB"/>
                  </a:outerShdw>
                </a:effectLst>
                <a:uLnTx/>
                <a:uFillTx/>
                <a:latin typeface="Cooper Black" panose="0208090404030B020404" pitchFamily="18" charset="0"/>
                <a:ea typeface="+mn-ea"/>
                <a:cs typeface="+mn-cs"/>
              </a:rPr>
              <a:t>SUFFICIENTLY ! </a:t>
            </a:r>
            <a:endParaRPr kumimoji="0" lang="en-US" sz="3200" b="1" i="0" u="none" strike="noStrike" kern="1200" cap="none" spc="0" normalizeH="0" baseline="0" noProof="0" dirty="0">
              <a:ln>
                <a:solidFill>
                  <a:srgbClr val="0000FF"/>
                </a:solidFill>
              </a:ln>
              <a:solidFill>
                <a:srgbClr val="00FF99"/>
              </a:solidFill>
              <a:effectLst>
                <a:outerShdw blurRad="50800" dist="50800" dir="5400000" algn="ctr" rotWithShape="0">
                  <a:srgbClr val="FFEBEB"/>
                </a:outerShdw>
              </a:effectLst>
              <a:uLnTx/>
              <a:uFillTx/>
              <a:latin typeface="Cooper Black" panose="0208090404030B0204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a:t>
            </a:r>
            <a:r>
              <a:rPr kumimoji="0" lang="en-US" sz="28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If people do not have a </a:t>
            </a:r>
            <a:r>
              <a:rPr kumimoji="0" lang="en-US" sz="2800" b="1" i="0" u="none" strike="noStrike" kern="1200" cap="none" spc="0" normalizeH="0" baseline="0" noProof="0" dirty="0">
                <a:ln>
                  <a:solidFill>
                    <a:srgbClr val="0000FF"/>
                  </a:solidFill>
                </a:ln>
                <a:solidFill>
                  <a:srgbClr val="CC00FF"/>
                </a:solidFill>
                <a:effectLst>
                  <a:glow rad="127000">
                    <a:srgbClr val="0DC0FF"/>
                  </a:glow>
                </a:effectLst>
                <a:uLnTx/>
                <a:uFillTx/>
                <a:latin typeface="Arial Black" panose="020B0A04020102020204" pitchFamily="34" charset="0"/>
                <a:ea typeface="+mn-ea"/>
                <a:cs typeface="+mn-cs"/>
              </a:rPr>
              <a:t>KNOWLEDGEABLE</a:t>
            </a:r>
            <a:r>
              <a:rPr kumimoji="0" lang="en-US" sz="2800" b="1" i="0" u="none" strike="noStrike" kern="1200" cap="none" spc="0" normalizeH="0" baseline="0" noProof="0" dirty="0">
                <a:ln>
                  <a:solidFill>
                    <a:srgbClr val="0000FF"/>
                  </a:solidFill>
                </a:ln>
                <a:solidFill>
                  <a:srgbClr val="CC00FF"/>
                </a:solidFill>
                <a:effectLst>
                  <a:glow rad="127000">
                    <a:srgbClr val="0DC0FF"/>
                  </a:glow>
                </a:effectLst>
                <a:uLnTx/>
                <a:uFillTx/>
                <a:latin typeface="arial" panose="020B0604020202020204" pitchFamily="34" charset="0"/>
                <a:ea typeface="+mn-ea"/>
                <a:cs typeface="+mn-cs"/>
              </a:rPr>
              <a:t> contribution …</a:t>
            </a:r>
            <a:br>
              <a:rPr kumimoji="0" lang="en-US" sz="2800" b="1" i="0" u="none" strike="noStrike" kern="1200" cap="none" spc="0" normalizeH="0" baseline="0" noProof="0" dirty="0">
                <a:ln>
                  <a:solidFill>
                    <a:srgbClr val="0000FF"/>
                  </a:solidFill>
                </a:ln>
                <a:solidFill>
                  <a:srgbClr val="CC00FF"/>
                </a:solidFill>
                <a:effectLst>
                  <a:glow rad="127000">
                    <a:srgbClr val="0DC0FF"/>
                  </a:glow>
                </a:effectLst>
                <a:uLnTx/>
                <a:uFillTx/>
                <a:latin typeface="arial" panose="020B0604020202020204" pitchFamily="34" charset="0"/>
                <a:ea typeface="+mn-ea"/>
                <a:cs typeface="+mn-cs"/>
              </a:rPr>
            </a:br>
            <a:r>
              <a:rPr kumimoji="0" lang="en-US" sz="2800" b="0" i="0" u="none" strike="noStrike" kern="1200" cap="none" spc="0" normalizeH="0" baseline="0" noProof="0" dirty="0">
                <a:ln>
                  <a:noFill/>
                </a:ln>
                <a:solidFill>
                  <a:srgbClr val="01103A"/>
                </a:solidFill>
                <a:effectLst>
                  <a:glow rad="127000">
                    <a:srgbClr val="0DC0FF"/>
                  </a:glow>
                </a:effectLst>
                <a:uLnTx/>
                <a:uFillTx/>
                <a:latin typeface="arial" panose="020B0604020202020204" pitchFamily="34" charset="0"/>
                <a:ea typeface="+mn-ea"/>
                <a:cs typeface="+mn-cs"/>
              </a:rPr>
              <a:t> </a:t>
            </a:r>
            <a:br>
              <a:rPr kumimoji="0" lang="en-US" sz="2800" b="0" i="0" u="none" strike="noStrike" kern="1200" cap="none" spc="0" normalizeH="0" baseline="0" noProof="0" dirty="0">
                <a:ln>
                  <a:noFill/>
                </a:ln>
                <a:solidFill>
                  <a:srgbClr val="01103A"/>
                </a:solidFill>
                <a:effectLst>
                  <a:glow rad="127000">
                    <a:srgbClr val="0DC0FF"/>
                  </a:glow>
                </a:effectLst>
                <a:uLnTx/>
                <a:uFillTx/>
                <a:latin typeface="arial" panose="020B0604020202020204" pitchFamily="34" charset="0"/>
                <a:ea typeface="+mn-ea"/>
                <a:cs typeface="+mn-cs"/>
              </a:rPr>
            </a:br>
            <a:endParaRPr kumimoji="0" lang="en-US"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 name="Rectangle 1">
            <a:extLst>
              <a:ext uri="{FF2B5EF4-FFF2-40B4-BE49-F238E27FC236}">
                <a16:creationId xmlns:a16="http://schemas.microsoft.com/office/drawing/2014/main" id="{665813FC-4FF3-48DA-8053-921968621468}"/>
              </a:ext>
            </a:extLst>
          </p:cNvPr>
          <p:cNvSpPr/>
          <p:nvPr/>
        </p:nvSpPr>
        <p:spPr>
          <a:xfrm>
            <a:off x="568171" y="4935983"/>
            <a:ext cx="10804124" cy="1065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srgbClr val="0000FF"/>
                  </a:solidFill>
                </a:ln>
                <a:solidFill>
                  <a:srgbClr val="FF5050"/>
                </a:solidFill>
                <a:effectLst>
                  <a:glow rad="127000">
                    <a:prstClr val="white"/>
                  </a:glow>
                </a:effectLst>
                <a:uLnTx/>
                <a:uFillTx/>
                <a:latin typeface="Arial Black" panose="020B0A04020102020204" pitchFamily="34" charset="0"/>
                <a:ea typeface="+mn-ea"/>
                <a:cs typeface="+mn-cs"/>
              </a:rPr>
              <a:t>Again:    Are we paying </a:t>
            </a:r>
            <a:r>
              <a:rPr kumimoji="0" lang="en-US" sz="2800" b="1" i="0" u="sng" strike="noStrike" kern="1200" cap="none" spc="0" normalizeH="0" baseline="0" noProof="0" dirty="0">
                <a:ln>
                  <a:solidFill>
                    <a:srgbClr val="0000FF"/>
                  </a:solidFill>
                </a:ln>
                <a:solidFill>
                  <a:srgbClr val="FF5050"/>
                </a:solidFill>
                <a:effectLst>
                  <a:glow rad="127000">
                    <a:prstClr val="white"/>
                  </a:glow>
                </a:effectLst>
                <a:uLnTx/>
                <a:uFillTx/>
                <a:latin typeface="Arial Black" panose="020B0A04020102020204" pitchFamily="34" charset="0"/>
                <a:ea typeface="+mn-ea"/>
                <a:cs typeface="+mn-cs"/>
              </a:rPr>
              <a:t>SUFFICIENT</a:t>
            </a:r>
            <a:r>
              <a:rPr kumimoji="0" lang="en-US" sz="2800" b="1" i="0" u="none" strike="noStrike" kern="1200" cap="none" spc="0" normalizeH="0" baseline="0" noProof="0" dirty="0">
                <a:ln>
                  <a:solidFill>
                    <a:srgbClr val="0000FF"/>
                  </a:solidFill>
                </a:ln>
                <a:solidFill>
                  <a:srgbClr val="FF5050"/>
                </a:solidFill>
                <a:effectLst>
                  <a:glow rad="127000">
                    <a:prstClr val="white"/>
                  </a:glow>
                </a:effectLst>
                <a:uLnTx/>
                <a:uFillTx/>
                <a:latin typeface="Arial Black" panose="020B0A04020102020204" pitchFamily="34" charset="0"/>
                <a:ea typeface="+mn-ea"/>
                <a:cs typeface="+mn-cs"/>
              </a:rPr>
              <a:t> attention?</a:t>
            </a: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45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strVal val="#ppt_w+.3"/>
                                          </p:val>
                                        </p:tav>
                                        <p:tav tm="100000">
                                          <p:val>
                                            <p:strVal val="#ppt_w"/>
                                          </p:val>
                                        </p:tav>
                                      </p:tavLst>
                                    </p:anim>
                                    <p:anim calcmode="lin" valueType="num">
                                      <p:cBhvr>
                                        <p:cTn id="8" dur="1500" fill="hold"/>
                                        <p:tgtEl>
                                          <p:spTgt spid="2"/>
                                        </p:tgtEl>
                                        <p:attrNameLst>
                                          <p:attrName>ppt_h</p:attrName>
                                        </p:attrNameLst>
                                      </p:cBhvr>
                                      <p:tavLst>
                                        <p:tav tm="0">
                                          <p:val>
                                            <p:strVal val="#ppt_h"/>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66000">
              <a:schemeClr val="accent1">
                <a:lumMod val="75000"/>
                <a:alpha val="45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6D960E0-B233-4279-86FA-9BF3FB971479}"/>
              </a:ext>
            </a:extLst>
          </p:cNvPr>
          <p:cNvSpPr/>
          <p:nvPr/>
        </p:nvSpPr>
        <p:spPr>
          <a:xfrm>
            <a:off x="157948" y="4057095"/>
            <a:ext cx="11728787" cy="2599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800" dirty="0">
                <a:solidFill>
                  <a:schemeClr val="tx1"/>
                </a:solidFill>
              </a:rPr>
              <a:t>Abraham’s Set-Apart offering meal was accepted and consumed (Gen 18:8).  The promise of Set-Apart Appointment visitation producing an offspring was stated, (Gen 18:14, 21:2).  </a:t>
            </a:r>
          </a:p>
          <a:p>
            <a:r>
              <a:rPr lang="en-CA" sz="2800" dirty="0">
                <a:solidFill>
                  <a:schemeClr val="tx1"/>
                </a:solidFill>
              </a:rPr>
              <a:t>Yet </a:t>
            </a:r>
            <a:r>
              <a:rPr lang="en-CA" sz="2800" dirty="0">
                <a:solidFill>
                  <a:srgbClr val="0000FF"/>
                </a:solidFill>
              </a:rPr>
              <a:t>Yahuah</a:t>
            </a:r>
            <a:r>
              <a:rPr lang="en-CA" sz="2800" dirty="0">
                <a:solidFill>
                  <a:schemeClr val="tx1"/>
                </a:solidFill>
              </a:rPr>
              <a:t> had </a:t>
            </a:r>
            <a:r>
              <a:rPr lang="en-CA" sz="2800" b="1" i="1" dirty="0">
                <a:solidFill>
                  <a:schemeClr val="tx1"/>
                </a:solidFill>
                <a:effectLst>
                  <a:outerShdw blurRad="50800" dist="50800" dir="5400000" sx="101000" sy="101000" algn="ctr" rotWithShape="0">
                    <a:srgbClr val="00FF99"/>
                  </a:outerShdw>
                </a:effectLst>
              </a:rPr>
              <a:t>pre-purposed</a:t>
            </a:r>
            <a:r>
              <a:rPr lang="en-CA" sz="2800" dirty="0">
                <a:solidFill>
                  <a:schemeClr val="tx1"/>
                </a:solidFill>
              </a:rPr>
              <a:t> yet another appointment, of a different nature.</a:t>
            </a:r>
          </a:p>
          <a:p>
            <a:r>
              <a:rPr lang="en-CA" sz="2800" dirty="0">
                <a:solidFill>
                  <a:schemeClr val="tx1"/>
                </a:solidFill>
              </a:rPr>
              <a:t>When we look at this specific Hebrew word for “</a:t>
            </a:r>
            <a:r>
              <a:rPr lang="en-CA" sz="2800" b="1" i="1" dirty="0">
                <a:solidFill>
                  <a:srgbClr val="FF0000"/>
                </a:solidFill>
              </a:rPr>
              <a:t>heat</a:t>
            </a:r>
            <a:r>
              <a:rPr lang="en-CA" sz="2800" dirty="0">
                <a:solidFill>
                  <a:schemeClr val="tx1"/>
                </a:solidFill>
              </a:rPr>
              <a:t>” in Genesis 18:1, it has a </a:t>
            </a:r>
            <a:r>
              <a:rPr lang="en-CA" sz="2800" b="1" dirty="0">
                <a:ln>
                  <a:solidFill>
                    <a:srgbClr val="0000FF"/>
                  </a:solidFill>
                </a:ln>
                <a:solidFill>
                  <a:srgbClr val="CC00FF"/>
                </a:solidFill>
              </a:rPr>
              <a:t>Mem</a:t>
            </a:r>
            <a:r>
              <a:rPr lang="en-CA" sz="2800" dirty="0">
                <a:solidFill>
                  <a:schemeClr val="tx1"/>
                </a:solidFill>
              </a:rPr>
              <a:t> as the last letter.  </a:t>
            </a:r>
            <a:r>
              <a:rPr lang="en-CA" sz="2800" b="1" dirty="0">
                <a:solidFill>
                  <a:srgbClr val="0000FF"/>
                </a:solidFill>
              </a:rPr>
              <a:t>Yahuah</a:t>
            </a:r>
            <a:r>
              <a:rPr lang="en-CA" sz="2800" dirty="0">
                <a:solidFill>
                  <a:schemeClr val="tx1"/>
                </a:solidFill>
              </a:rPr>
              <a:t> did not arrive just to “visit” with Abraham. </a:t>
            </a:r>
            <a:endParaRPr lang="en-CA" sz="2800" b="1" dirty="0">
              <a:ln>
                <a:solidFill>
                  <a:sysClr val="windowText" lastClr="000000"/>
                </a:solidFill>
              </a:ln>
              <a:solidFill>
                <a:srgbClr val="00B050"/>
              </a:solidFill>
            </a:endParaRPr>
          </a:p>
        </p:txBody>
      </p:sp>
      <p:sp>
        <p:nvSpPr>
          <p:cNvPr id="13" name="Rectangle: Rounded Corners 12">
            <a:extLst>
              <a:ext uri="{FF2B5EF4-FFF2-40B4-BE49-F238E27FC236}">
                <a16:creationId xmlns:a16="http://schemas.microsoft.com/office/drawing/2014/main" id="{F9A0DC53-0C31-4326-94A6-88EC4446CB2E}"/>
              </a:ext>
            </a:extLst>
          </p:cNvPr>
          <p:cNvSpPr/>
          <p:nvPr/>
        </p:nvSpPr>
        <p:spPr>
          <a:xfrm>
            <a:off x="224902" y="884810"/>
            <a:ext cx="11661833" cy="3091826"/>
          </a:xfrm>
          <a:prstGeom prst="roundRect">
            <a:avLst/>
          </a:prstGeom>
          <a:solidFill>
            <a:srgbClr val="FFC000"/>
          </a:solidFill>
          <a:scene3d>
            <a:camera prst="orthographicFront"/>
            <a:lightRig rig="freezing" dir="t"/>
          </a:scene3d>
          <a:sp3d contourW="63500">
            <a:bevelT w="190500" h="139700" prst="convex"/>
            <a:contourClr>
              <a:srgbClr val="CC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tx1"/>
                </a:solidFill>
              </a:rPr>
              <a:t>The Hebrew language provides multilevel understanding concepts. Abraham had established himself in a lifestyle of </a:t>
            </a:r>
            <a:r>
              <a:rPr lang="en-CA" sz="3200" b="1" dirty="0">
                <a:solidFill>
                  <a:srgbClr val="0000FF"/>
                </a:solidFill>
                <a:effectLst>
                  <a:glow rad="127000">
                    <a:srgbClr val="FFEBEB"/>
                  </a:glow>
                </a:effectLst>
              </a:rPr>
              <a:t>Righteousness. </a:t>
            </a:r>
            <a:r>
              <a:rPr lang="en-CA" sz="3200" dirty="0">
                <a:solidFill>
                  <a:schemeClr val="tx1"/>
                </a:solidFill>
              </a:rPr>
              <a:t>With this in mind, what </a:t>
            </a:r>
            <a:r>
              <a:rPr lang="en-CA" sz="3200" dirty="0">
                <a:ln w="28575">
                  <a:solidFill>
                    <a:schemeClr val="tx1"/>
                  </a:solidFill>
                </a:ln>
                <a:solidFill>
                  <a:srgbClr val="FF0000"/>
                </a:solidFill>
                <a:latin typeface="Arial Black" panose="020B0A04020102020204" pitchFamily="34" charset="0"/>
              </a:rPr>
              <a:t>HIGHLY INTENSE </a:t>
            </a:r>
            <a:r>
              <a:rPr lang="en-CA" sz="3200" u="sng" dirty="0">
                <a:ln w="28575">
                  <a:solidFill>
                    <a:schemeClr val="tx1"/>
                  </a:solidFill>
                </a:ln>
                <a:solidFill>
                  <a:srgbClr val="FF0000"/>
                </a:solidFill>
                <a:latin typeface="Arial Black" panose="020B0A04020102020204" pitchFamily="34" charset="0"/>
              </a:rPr>
              <a:t>HEAT OF THE DAY</a:t>
            </a:r>
            <a:r>
              <a:rPr lang="en-CA" sz="3200" dirty="0">
                <a:ln w="28575">
                  <a:solidFill>
                    <a:schemeClr val="tx1"/>
                  </a:solidFill>
                </a:ln>
                <a:solidFill>
                  <a:srgbClr val="FF0000"/>
                </a:solidFill>
                <a:latin typeface="Arial Black" panose="020B0A04020102020204" pitchFamily="34" charset="0"/>
              </a:rPr>
              <a:t>, </a:t>
            </a:r>
            <a:r>
              <a:rPr lang="en-CA" sz="3200" dirty="0">
                <a:solidFill>
                  <a:schemeClr val="tx1"/>
                </a:solidFill>
              </a:rPr>
              <a:t>might be referenced for those seeking more understanding within a geographical &amp; spiritual nature? </a:t>
            </a:r>
          </a:p>
        </p:txBody>
      </p:sp>
      <p:sp>
        <p:nvSpPr>
          <p:cNvPr id="2" name="Rectangle 1">
            <a:extLst>
              <a:ext uri="{FF2B5EF4-FFF2-40B4-BE49-F238E27FC236}">
                <a16:creationId xmlns:a16="http://schemas.microsoft.com/office/drawing/2014/main" id="{C421EDED-5B28-475D-A744-0E2071F4E1FD}"/>
              </a:ext>
            </a:extLst>
          </p:cNvPr>
          <p:cNvSpPr/>
          <p:nvPr/>
        </p:nvSpPr>
        <p:spPr>
          <a:xfrm>
            <a:off x="414290" y="115285"/>
            <a:ext cx="11363419" cy="6890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t>Back to our study with Abraham in the “HEAT OF THE DAY”!</a:t>
            </a:r>
          </a:p>
        </p:txBody>
      </p:sp>
    </p:spTree>
    <p:extLst>
      <p:ext uri="{BB962C8B-B14F-4D97-AF65-F5344CB8AC3E}">
        <p14:creationId xmlns:p14="http://schemas.microsoft.com/office/powerpoint/2010/main" val="32395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66000">
              <a:schemeClr val="accent1">
                <a:lumMod val="75000"/>
                <a:alpha val="45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F9A0DC53-0C31-4326-94A6-88EC4446CB2E}"/>
              </a:ext>
            </a:extLst>
          </p:cNvPr>
          <p:cNvSpPr/>
          <p:nvPr/>
        </p:nvSpPr>
        <p:spPr>
          <a:xfrm>
            <a:off x="265083" y="3968868"/>
            <a:ext cx="11661833" cy="2455400"/>
          </a:xfrm>
          <a:prstGeom prst="roundRect">
            <a:avLst/>
          </a:prstGeom>
          <a:solidFill>
            <a:srgbClr val="FFC000"/>
          </a:solidFill>
          <a:scene3d>
            <a:camera prst="orthographicFront"/>
            <a:lightRig rig="freezing" dir="t"/>
          </a:scene3d>
          <a:sp3d contourW="63500">
            <a:bevelT w="190500" h="139700" prst="convex"/>
            <a:contourClr>
              <a:srgbClr val="CC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tx1"/>
                </a:solidFill>
              </a:rPr>
              <a:t>Why did not </a:t>
            </a:r>
            <a:r>
              <a:rPr lang="en-CA" sz="3200" b="1" dirty="0">
                <a:solidFill>
                  <a:srgbClr val="0000FF"/>
                </a:solidFill>
              </a:rPr>
              <a:t>Yahuah</a:t>
            </a:r>
            <a:r>
              <a:rPr lang="en-CA" sz="3200" dirty="0">
                <a:solidFill>
                  <a:schemeClr val="tx1"/>
                </a:solidFill>
              </a:rPr>
              <a:t> use </a:t>
            </a:r>
            <a:r>
              <a:rPr lang="en-CA" sz="2800" dirty="0">
                <a:solidFill>
                  <a:schemeClr val="tx1"/>
                </a:solidFill>
              </a:rPr>
              <a:t>H2750</a:t>
            </a:r>
            <a:r>
              <a:rPr lang="en-CA" sz="2400" dirty="0">
                <a:solidFill>
                  <a:schemeClr val="tx1"/>
                </a:solidFill>
              </a:rPr>
              <a:t> </a:t>
            </a:r>
            <a:r>
              <a:rPr lang="en-CA" sz="3200" dirty="0" err="1">
                <a:solidFill>
                  <a:schemeClr val="tx1"/>
                </a:solidFill>
              </a:rPr>
              <a:t>chori</a:t>
            </a:r>
            <a:r>
              <a:rPr lang="en-CA" sz="3200" dirty="0">
                <a:solidFill>
                  <a:schemeClr val="tx1"/>
                </a:solidFill>
              </a:rPr>
              <a:t>, or </a:t>
            </a:r>
            <a:r>
              <a:rPr lang="en-CA" sz="2800" dirty="0">
                <a:solidFill>
                  <a:schemeClr val="tx1"/>
                </a:solidFill>
              </a:rPr>
              <a:t>H2721</a:t>
            </a:r>
            <a:r>
              <a:rPr lang="en-CA" sz="3200" dirty="0">
                <a:solidFill>
                  <a:schemeClr val="tx1"/>
                </a:solidFill>
              </a:rPr>
              <a:t> </a:t>
            </a:r>
            <a:r>
              <a:rPr lang="en-CA" sz="3200" dirty="0" err="1">
                <a:solidFill>
                  <a:schemeClr val="tx1"/>
                </a:solidFill>
              </a:rPr>
              <a:t>choreb</a:t>
            </a:r>
            <a:r>
              <a:rPr lang="en-CA" sz="3200" dirty="0">
                <a:solidFill>
                  <a:schemeClr val="tx1"/>
                </a:solidFill>
              </a:rPr>
              <a:t>?  </a:t>
            </a:r>
            <a:br>
              <a:rPr lang="en-CA" sz="3200" dirty="0">
                <a:solidFill>
                  <a:schemeClr val="tx1"/>
                </a:solidFill>
              </a:rPr>
            </a:br>
            <a:r>
              <a:rPr lang="en-CA" sz="3200" dirty="0">
                <a:solidFill>
                  <a:schemeClr val="tx1"/>
                </a:solidFill>
              </a:rPr>
              <a:t>These Hebrew words indicate </a:t>
            </a:r>
            <a:r>
              <a:rPr lang="en-CA" sz="3200" b="1" dirty="0">
                <a:ln>
                  <a:solidFill>
                    <a:srgbClr val="0000FF"/>
                  </a:solidFill>
                </a:ln>
                <a:solidFill>
                  <a:srgbClr val="FF0000"/>
                </a:solidFill>
              </a:rPr>
              <a:t>heat</a:t>
            </a:r>
            <a:r>
              <a:rPr lang="en-CA" sz="3200" dirty="0">
                <a:solidFill>
                  <a:schemeClr val="tx1"/>
                </a:solidFill>
              </a:rPr>
              <a:t> as well! </a:t>
            </a:r>
          </a:p>
          <a:p>
            <a:pPr algn="ctr"/>
            <a:r>
              <a:rPr lang="en-CA" sz="3200" dirty="0">
                <a:solidFill>
                  <a:schemeClr val="tx1"/>
                </a:solidFill>
              </a:rPr>
              <a:t>Yet there is another Hebrew word that would strongly indicate the sun </a:t>
            </a:r>
            <a:r>
              <a:rPr lang="en-CA" sz="3200" u="sng" dirty="0">
                <a:solidFill>
                  <a:schemeClr val="tx1"/>
                </a:solidFill>
              </a:rPr>
              <a:t>heatin</a:t>
            </a:r>
            <a:r>
              <a:rPr lang="en-CA" sz="3200" dirty="0">
                <a:solidFill>
                  <a:schemeClr val="tx1"/>
                </a:solidFill>
              </a:rPr>
              <a:t>g </a:t>
            </a:r>
            <a:r>
              <a:rPr lang="en-CA" sz="3200" u="sng" dirty="0">
                <a:solidFill>
                  <a:schemeClr val="tx1"/>
                </a:solidFill>
              </a:rPr>
              <a:t>the earth as in the midda</a:t>
            </a:r>
            <a:r>
              <a:rPr lang="en-CA" sz="3200" dirty="0">
                <a:solidFill>
                  <a:schemeClr val="tx1"/>
                </a:solidFill>
              </a:rPr>
              <a:t>y!  Let’s look at it.</a:t>
            </a:r>
          </a:p>
        </p:txBody>
      </p:sp>
      <p:pic>
        <p:nvPicPr>
          <p:cNvPr id="5" name="Content Placeholder 4">
            <a:extLst>
              <a:ext uri="{FF2B5EF4-FFF2-40B4-BE49-F238E27FC236}">
                <a16:creationId xmlns:a16="http://schemas.microsoft.com/office/drawing/2014/main" id="{4CD3E3B3-521C-4BF1-9E8B-E8C0ED88E63E}"/>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906010" y="363634"/>
            <a:ext cx="3575617" cy="3269553"/>
          </a:xfrm>
          <a:prstGeom prst="rect">
            <a:avLst/>
          </a:prstGeom>
          <a:ln w="127000" cap="rnd">
            <a:solidFill>
              <a:srgbClr val="FFFF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cxnSp>
        <p:nvCxnSpPr>
          <p:cNvPr id="7" name="Straight Arrow Connector 6">
            <a:extLst>
              <a:ext uri="{FF2B5EF4-FFF2-40B4-BE49-F238E27FC236}">
                <a16:creationId xmlns:a16="http://schemas.microsoft.com/office/drawing/2014/main" id="{EC9D4D3A-7755-4066-9171-F593E5A34DD5}"/>
              </a:ext>
            </a:extLst>
          </p:cNvPr>
          <p:cNvCxnSpPr>
            <a:cxnSpLocks/>
          </p:cNvCxnSpPr>
          <p:nvPr/>
        </p:nvCxnSpPr>
        <p:spPr>
          <a:xfrm>
            <a:off x="1100831" y="1154097"/>
            <a:ext cx="2050187" cy="514905"/>
          </a:xfrm>
          <a:prstGeom prst="straightConnector1">
            <a:avLst/>
          </a:prstGeom>
          <a:ln w="203200">
            <a:solidFill>
              <a:srgbClr val="FF5050"/>
            </a:solidFill>
            <a:tailEnd type="triangle"/>
          </a:ln>
          <a:scene3d>
            <a:camera prst="orthographicFront"/>
            <a:lightRig rig="threePt" dir="t"/>
          </a:scene3d>
          <a:sp3d contourW="50800">
            <a:bevelT w="114300" h="95250" prst="convex"/>
            <a:contourClr>
              <a:srgbClr val="00FF99"/>
            </a:contourClr>
          </a:sp3d>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1C31824-147B-4F91-95AB-8CCD3F1D923C}"/>
              </a:ext>
            </a:extLst>
          </p:cNvPr>
          <p:cNvSpPr/>
          <p:nvPr/>
        </p:nvSpPr>
        <p:spPr>
          <a:xfrm>
            <a:off x="4838331" y="363634"/>
            <a:ext cx="6915704" cy="3269552"/>
          </a:xfrm>
          <a:prstGeom prst="rect">
            <a:avLst/>
          </a:prstGeom>
          <a:solidFill>
            <a:schemeClr val="bg2">
              <a:lumMod val="90000"/>
            </a:schemeClr>
          </a:solidFill>
          <a:ln w="28575">
            <a:solidFill>
              <a:srgbClr val="FF5050"/>
            </a:solidFill>
          </a:ln>
          <a:scene3d>
            <a:camera prst="orthographicFront"/>
            <a:lightRig rig="chilly" dir="t"/>
          </a:scene3d>
          <a:sp3d>
            <a:bevelT w="146050" h="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7030A0"/>
                </a:solidFill>
              </a:rPr>
              <a:t>The burnt orange arrow is pointing to the </a:t>
            </a:r>
            <a:r>
              <a:rPr lang="en-CA" sz="3200" u="sng" dirty="0">
                <a:solidFill>
                  <a:srgbClr val="7030A0"/>
                </a:solidFill>
              </a:rPr>
              <a:t>final</a:t>
            </a:r>
            <a:r>
              <a:rPr lang="en-CA" sz="3200" dirty="0">
                <a:solidFill>
                  <a:srgbClr val="7030A0"/>
                </a:solidFill>
              </a:rPr>
              <a:t> </a:t>
            </a:r>
            <a:r>
              <a:rPr lang="en-CA" sz="3200" b="1" u="sng" dirty="0">
                <a:solidFill>
                  <a:srgbClr val="7030A0"/>
                </a:solidFill>
                <a:effectLst>
                  <a:glow rad="127000">
                    <a:srgbClr val="00B0F0"/>
                  </a:glow>
                </a:effectLst>
                <a:latin typeface="Algerian" panose="04020705040A02060702" pitchFamily="82" charset="0"/>
              </a:rPr>
              <a:t>Mem</a:t>
            </a:r>
            <a:r>
              <a:rPr lang="en-CA" sz="3200" dirty="0">
                <a:solidFill>
                  <a:srgbClr val="7030A0"/>
                </a:solidFill>
              </a:rPr>
              <a:t> letter.  A Mem indicates </a:t>
            </a:r>
            <a:br>
              <a:rPr lang="en-CA" sz="3200" dirty="0">
                <a:solidFill>
                  <a:srgbClr val="7030A0"/>
                </a:solidFill>
              </a:rPr>
            </a:br>
            <a:r>
              <a:rPr lang="en-CA" sz="3200" dirty="0">
                <a:solidFill>
                  <a:srgbClr val="7030A0"/>
                </a:solidFill>
              </a:rPr>
              <a:t>a constant, persistent undulation such as the waves of an ocean. This shows there was a certain </a:t>
            </a:r>
            <a:r>
              <a:rPr lang="en-CA" sz="3200" b="1" dirty="0">
                <a:solidFill>
                  <a:srgbClr val="7030A0"/>
                </a:solidFill>
              </a:rPr>
              <a:t>FREQUENCY</a:t>
            </a:r>
            <a:r>
              <a:rPr lang="en-CA" sz="3200" dirty="0">
                <a:solidFill>
                  <a:srgbClr val="7030A0"/>
                </a:solidFill>
              </a:rPr>
              <a:t> permeating  the region.</a:t>
            </a:r>
          </a:p>
        </p:txBody>
      </p:sp>
    </p:spTree>
    <p:extLst>
      <p:ext uri="{BB962C8B-B14F-4D97-AF65-F5344CB8AC3E}">
        <p14:creationId xmlns:p14="http://schemas.microsoft.com/office/powerpoint/2010/main" val="423574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27000">
              <a:srgbClr val="FFFF00"/>
            </a:gs>
            <a:gs pos="74000">
              <a:schemeClr val="accent2">
                <a:lumMod val="75000"/>
              </a:schemeClr>
            </a:gs>
            <a:gs pos="49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Content Placeholder 7">
            <a:extLst>
              <a:ext uri="{FF2B5EF4-FFF2-40B4-BE49-F238E27FC236}">
                <a16:creationId xmlns:a16="http://schemas.microsoft.com/office/drawing/2014/main" id="{8F4A05A2-B45F-45C3-8079-E0A918EC94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1582" y="427933"/>
            <a:ext cx="6173792" cy="6002133"/>
          </a:xfrm>
          <a:prstGeom prst="rect">
            <a:avLst/>
          </a:prstGeom>
          <a:ln w="38100">
            <a:solidFill>
              <a:srgbClr val="CC00FF"/>
            </a:solidFill>
          </a:ln>
        </p:spPr>
      </p:pic>
      <p:sp>
        <p:nvSpPr>
          <p:cNvPr id="11" name="Rectangle 10">
            <a:extLst>
              <a:ext uri="{FF2B5EF4-FFF2-40B4-BE49-F238E27FC236}">
                <a16:creationId xmlns:a16="http://schemas.microsoft.com/office/drawing/2014/main" id="{43B9F453-F855-4D81-B7A5-A0150EE69A80}"/>
              </a:ext>
            </a:extLst>
          </p:cNvPr>
          <p:cNvSpPr/>
          <p:nvPr/>
        </p:nvSpPr>
        <p:spPr>
          <a:xfrm>
            <a:off x="6604986" y="304873"/>
            <a:ext cx="5355432" cy="6248251"/>
          </a:xfrm>
          <a:prstGeom prst="rect">
            <a:avLst/>
          </a:prstGeom>
          <a:solidFill>
            <a:schemeClr val="bg2">
              <a:lumMod val="90000"/>
            </a:schemeClr>
          </a:solidFill>
          <a:ln w="28575">
            <a:solidFill>
              <a:schemeClr val="tx1"/>
            </a:solidFill>
          </a:ln>
          <a:scene3d>
            <a:camera prst="orthographicFront"/>
            <a:lightRig rig="chilly" dir="t"/>
          </a:scene3d>
          <a:sp3d>
            <a:bevelT w="146050" h="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0" normalizeH="0" baseline="0" noProof="0" dirty="0">
                <a:ln>
                  <a:noFill/>
                </a:ln>
                <a:solidFill>
                  <a:srgbClr val="7030A0"/>
                </a:solidFill>
                <a:effectLst/>
                <a:uLnTx/>
                <a:uFillTx/>
                <a:latin typeface="Calibri" panose="020F0502020204030204"/>
                <a:ea typeface="+mn-ea"/>
                <a:cs typeface="+mn-cs"/>
              </a:rPr>
              <a:t>Look at this word!  It would have </a:t>
            </a:r>
            <a:r>
              <a:rPr kumimoji="0" lang="en-CA" sz="3200" b="0" i="0" u="none" strike="noStrike" kern="1200" cap="none" spc="0" normalizeH="0" baseline="0" noProof="0" dirty="0">
                <a:ln>
                  <a:noFill/>
                </a:ln>
                <a:solidFill>
                  <a:sysClr val="windowText" lastClr="000000"/>
                </a:solidFill>
                <a:effectLst>
                  <a:glow rad="127000">
                    <a:srgbClr val="00B0EE"/>
                  </a:glow>
                </a:effectLst>
                <a:uLnTx/>
                <a:uFillTx/>
                <a:latin typeface="Calibri" panose="020F0502020204030204"/>
                <a:ea typeface="+mn-ea"/>
                <a:cs typeface="+mn-cs"/>
              </a:rPr>
              <a:t>BRILLIANTLY</a:t>
            </a:r>
            <a:r>
              <a:rPr kumimoji="0" lang="en-CA" sz="3200" b="0" i="0" u="none" strike="noStrike" kern="1200" cap="none" spc="0" normalizeH="0" baseline="0" noProof="0" dirty="0">
                <a:ln>
                  <a:noFill/>
                </a:ln>
                <a:solidFill>
                  <a:srgbClr val="7030A0"/>
                </a:solidFill>
                <a:effectLst/>
                <a:uLnTx/>
                <a:uFillTx/>
                <a:latin typeface="Calibri" panose="020F0502020204030204"/>
                <a:ea typeface="+mn-ea"/>
                <a:cs typeface="+mn-cs"/>
              </a:rPr>
              <a:t> introduced Abraham’s relief, relaxing in the </a:t>
            </a:r>
            <a:r>
              <a:rPr kumimoji="0" lang="en-CA" sz="3200" b="1" i="0" u="none" strike="noStrike" kern="1200" cap="none" spc="0" normalizeH="0" baseline="0" noProof="0" dirty="0">
                <a:ln>
                  <a:solidFill>
                    <a:srgbClr val="0000FF"/>
                  </a:solidFill>
                </a:ln>
                <a:solidFill>
                  <a:srgbClr val="ED7D31">
                    <a:lumMod val="75000"/>
                  </a:srgbClr>
                </a:solidFill>
                <a:effectLst/>
                <a:uLnTx/>
                <a:uFillTx/>
                <a:latin typeface="Calibri" panose="020F0502020204030204"/>
                <a:ea typeface="+mn-ea"/>
                <a:cs typeface="+mn-cs"/>
              </a:rPr>
              <a:t>shade</a:t>
            </a:r>
            <a:r>
              <a:rPr kumimoji="0" lang="en-CA" sz="3200" b="0" i="0" u="none" strike="noStrike" kern="1200" cap="none" spc="0" normalizeH="0" baseline="0" noProof="0" dirty="0">
                <a:ln>
                  <a:noFill/>
                </a:ln>
                <a:solidFill>
                  <a:srgbClr val="7030A0"/>
                </a:solidFill>
                <a:effectLst/>
                <a:uLnTx/>
                <a:uFillTx/>
                <a:latin typeface="Calibri" panose="020F0502020204030204"/>
                <a:ea typeface="+mn-ea"/>
                <a:cs typeface="+mn-cs"/>
              </a:rPr>
              <a:t> of his tent door!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0" normalizeH="0" baseline="0" noProof="0" dirty="0">
                <a:ln>
                  <a:noFill/>
                </a:ln>
                <a:solidFill>
                  <a:srgbClr val="7030A0"/>
                </a:solidFill>
                <a:effectLst/>
                <a:uLnTx/>
                <a:uFillTx/>
                <a:latin typeface="Calibri" panose="020F0502020204030204"/>
                <a:ea typeface="+mn-ea"/>
                <a:cs typeface="+mn-cs"/>
              </a:rPr>
              <a:t>So why did </a:t>
            </a:r>
            <a:r>
              <a:rPr kumimoji="0" lang="en-CA" sz="3200" b="1" i="0" u="none" strike="noStrike" kern="1200" cap="none" spc="0" normalizeH="0" baseline="0" noProof="0" dirty="0">
                <a:ln>
                  <a:noFill/>
                </a:ln>
                <a:solidFill>
                  <a:srgbClr val="0000FF"/>
                </a:solidFill>
                <a:effectLst/>
                <a:uLnTx/>
                <a:uFillTx/>
                <a:latin typeface="Calibri" panose="020F0502020204030204"/>
                <a:ea typeface="+mn-ea"/>
                <a:cs typeface="+mn-cs"/>
              </a:rPr>
              <a:t>Yahuah</a:t>
            </a:r>
            <a:r>
              <a:rPr kumimoji="0" lang="en-CA" sz="3200" b="0" i="0" u="none" strike="noStrike" kern="1200" cap="none" spc="0" normalizeH="0" baseline="0" noProof="0" dirty="0">
                <a:ln>
                  <a:noFill/>
                </a:ln>
                <a:solidFill>
                  <a:srgbClr val="7030A0"/>
                </a:solidFill>
                <a:effectLst/>
                <a:uLnTx/>
                <a:uFillTx/>
                <a:latin typeface="Calibri" panose="020F0502020204030204"/>
                <a:ea typeface="+mn-ea"/>
                <a:cs typeface="+mn-cs"/>
              </a:rPr>
              <a:t> preserve</a:t>
            </a:r>
            <a:br>
              <a:rPr kumimoji="0" lang="en-CA" sz="3200" b="0" i="0" u="none" strike="noStrike" kern="1200" cap="none" spc="0" normalizeH="0" baseline="0" noProof="0" dirty="0">
                <a:ln>
                  <a:noFill/>
                </a:ln>
                <a:solidFill>
                  <a:srgbClr val="7030A0"/>
                </a:solidFill>
                <a:effectLst/>
                <a:uLnTx/>
                <a:uFillTx/>
                <a:latin typeface="Calibri" panose="020F0502020204030204"/>
                <a:ea typeface="+mn-ea"/>
                <a:cs typeface="+mn-cs"/>
              </a:rPr>
            </a:br>
            <a:r>
              <a:rPr kumimoji="0" lang="en-CA" sz="3200" b="1" i="0" u="sng" strike="noStrike" kern="1200" cap="none" spc="0" normalizeH="0" baseline="0" noProof="0" dirty="0" err="1">
                <a:ln>
                  <a:noFill/>
                </a:ln>
                <a:solidFill>
                  <a:prstClr val="black"/>
                </a:solidFill>
                <a:effectLst/>
                <a:uLnTx/>
                <a:uFillTx/>
                <a:latin typeface="Calibri" panose="020F0502020204030204"/>
                <a:ea typeface="+mn-ea"/>
                <a:cs typeface="+mn-cs"/>
              </a:rPr>
              <a:t>kchem</a:t>
            </a:r>
            <a:r>
              <a:rPr kumimoji="0" lang="en-CA" sz="3200" b="0" i="0" u="none" strike="noStrike" kern="1200" cap="none" spc="0" normalizeH="0" baseline="0" noProof="0" dirty="0">
                <a:ln>
                  <a:noFill/>
                </a:ln>
                <a:solidFill>
                  <a:srgbClr val="7030A0"/>
                </a:solidFill>
                <a:effectLst/>
                <a:uLnTx/>
                <a:uFillTx/>
                <a:latin typeface="Calibri" panose="020F0502020204030204"/>
                <a:ea typeface="+mn-ea"/>
                <a:cs typeface="+mn-cs"/>
              </a:rPr>
              <a:t> instead? It is translated as “</a:t>
            </a:r>
            <a:r>
              <a:rPr kumimoji="0" lang="en-CA" sz="3200" b="1" i="0" u="sng" strike="noStrike" kern="1200" cap="none" spc="0" normalizeH="0" baseline="0" noProof="0" dirty="0">
                <a:ln>
                  <a:noFill/>
                </a:ln>
                <a:solidFill>
                  <a:srgbClr val="0000FF"/>
                </a:solidFill>
                <a:effectLst/>
                <a:uLnTx/>
                <a:uFillTx/>
                <a:latin typeface="Calibri" panose="020F0502020204030204"/>
                <a:ea typeface="+mn-ea"/>
                <a:cs typeface="+mn-cs"/>
              </a:rPr>
              <a:t>heat of the da</a:t>
            </a:r>
            <a:r>
              <a:rPr kumimoji="0" lang="en-CA" sz="3200" b="1" i="0" u="none" strike="noStrike" kern="1200" cap="none" spc="0" normalizeH="0" baseline="0" noProof="0" dirty="0">
                <a:ln>
                  <a:noFill/>
                </a:ln>
                <a:solidFill>
                  <a:srgbClr val="0000FF"/>
                </a:solidFill>
                <a:effectLst/>
                <a:uLnTx/>
                <a:uFillTx/>
                <a:latin typeface="Calibri" panose="020F0502020204030204"/>
                <a:ea typeface="+mn-ea"/>
                <a:cs typeface="+mn-cs"/>
              </a:rPr>
              <a:t>y</a:t>
            </a:r>
            <a:r>
              <a:rPr kumimoji="0" lang="en-CA" sz="3200" b="0" i="0" u="none" strike="noStrike" kern="1200" cap="none" spc="0" normalizeH="0" baseline="0" noProof="0" dirty="0">
                <a:ln>
                  <a:noFill/>
                </a:ln>
                <a:solidFill>
                  <a:srgbClr val="7030A0"/>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0" normalizeH="0" baseline="0" noProof="0" dirty="0">
                <a:ln>
                  <a:noFill/>
                </a:ln>
                <a:solidFill>
                  <a:srgbClr val="7030A0"/>
                </a:solidFill>
                <a:effectLst/>
                <a:uLnTx/>
                <a:uFillTx/>
                <a:latin typeface="Calibri" panose="020F0502020204030204"/>
                <a:ea typeface="+mn-ea"/>
                <a:cs typeface="+mn-cs"/>
              </a:rPr>
              <a:t>Was this just a “slip up” </a:t>
            </a:r>
            <a:br>
              <a:rPr kumimoji="0" lang="en-CA" sz="3200" b="0" i="0" u="none" strike="noStrike" kern="1200" cap="none" spc="0" normalizeH="0" baseline="0" noProof="0" dirty="0">
                <a:ln>
                  <a:noFill/>
                </a:ln>
                <a:solidFill>
                  <a:srgbClr val="7030A0"/>
                </a:solidFill>
                <a:effectLst/>
                <a:uLnTx/>
                <a:uFillTx/>
                <a:latin typeface="Calibri" panose="020F0502020204030204"/>
                <a:ea typeface="+mn-ea"/>
                <a:cs typeface="+mn-cs"/>
              </a:rPr>
            </a:br>
            <a:r>
              <a:rPr kumimoji="0" lang="en-CA" sz="3200" b="0" i="0" u="none" strike="noStrike" kern="1200" cap="none" spc="0" normalizeH="0" baseline="0" noProof="0" dirty="0">
                <a:ln>
                  <a:noFill/>
                </a:ln>
                <a:solidFill>
                  <a:srgbClr val="7030A0"/>
                </a:solidFill>
                <a:effectLst/>
                <a:uLnTx/>
                <a:uFillTx/>
                <a:latin typeface="Calibri" panose="020F0502020204030204"/>
                <a:ea typeface="+mn-ea"/>
                <a:cs typeface="+mn-cs"/>
              </a:rPr>
              <a:t>by the </a:t>
            </a:r>
            <a:r>
              <a:rPr kumimoji="0" lang="en-CA" sz="3200" b="0" i="0" u="none" strike="noStrike" kern="1200" cap="none" spc="0" normalizeH="0" baseline="0" noProof="0" dirty="0" err="1">
                <a:ln>
                  <a:noFill/>
                </a:ln>
                <a:solidFill>
                  <a:srgbClr val="0000FF"/>
                </a:solidFill>
                <a:effectLst/>
                <a:uLnTx/>
                <a:uFillTx/>
                <a:latin typeface="Calibri" panose="020F0502020204030204"/>
                <a:ea typeface="+mn-ea"/>
                <a:cs typeface="+mn-cs"/>
              </a:rPr>
              <a:t>Ruach</a:t>
            </a:r>
            <a:r>
              <a:rPr kumimoji="0" lang="en-CA" sz="3200" b="0" i="0" u="none" strike="noStrike" kern="1200" cap="none" spc="0" normalizeH="0" baseline="0" noProof="0" dirty="0">
                <a:ln>
                  <a:noFill/>
                </a:ln>
                <a:solidFill>
                  <a:srgbClr val="0000FF"/>
                </a:solidFill>
                <a:effectLst/>
                <a:uLnTx/>
                <a:uFillTx/>
                <a:latin typeface="Calibri" panose="020F0502020204030204"/>
                <a:ea typeface="+mn-ea"/>
                <a:cs typeface="+mn-cs"/>
              </a:rPr>
              <a:t>? </a:t>
            </a:r>
            <a:br>
              <a:rPr kumimoji="0" lang="en-CA" sz="3200" b="0" i="0" u="none" strike="noStrike" kern="1200" cap="none" spc="0" normalizeH="0" baseline="0" noProof="0" dirty="0">
                <a:ln>
                  <a:noFill/>
                </a:ln>
                <a:solidFill>
                  <a:srgbClr val="7030A0"/>
                </a:solidFill>
                <a:effectLst/>
                <a:uLnTx/>
                <a:uFillTx/>
                <a:latin typeface="Calibri" panose="020F0502020204030204"/>
                <a:ea typeface="+mn-ea"/>
                <a:cs typeface="+mn-cs"/>
              </a:rPr>
            </a:br>
            <a:r>
              <a:rPr kumimoji="0" lang="en-CA" sz="3200" b="0" i="0" u="none" strike="noStrike" kern="1200" cap="none" spc="0" normalizeH="0" baseline="0" noProof="0" dirty="0">
                <a:ln>
                  <a:noFill/>
                </a:ln>
                <a:solidFill>
                  <a:srgbClr val="7030A0"/>
                </a:solidFill>
                <a:effectLst/>
                <a:uLnTx/>
                <a:uFillTx/>
                <a:latin typeface="Calibri" panose="020F0502020204030204"/>
                <a:ea typeface="+mn-ea"/>
                <a:cs typeface="+mn-cs"/>
              </a:rPr>
              <a:t>Or has </a:t>
            </a:r>
            <a:r>
              <a:rPr kumimoji="0" lang="en-CA" sz="3200" b="0" i="0" u="none" strike="noStrike" kern="1200" cap="none" spc="0" normalizeH="0" baseline="0" noProof="0" dirty="0">
                <a:ln>
                  <a:noFill/>
                </a:ln>
                <a:solidFill>
                  <a:srgbClr val="0000FF"/>
                </a:solidFill>
                <a:effectLst/>
                <a:uLnTx/>
                <a:uFillTx/>
                <a:latin typeface="Calibri" panose="020F0502020204030204"/>
                <a:ea typeface="+mn-ea"/>
                <a:cs typeface="+mn-cs"/>
              </a:rPr>
              <a:t>Yahuah</a:t>
            </a:r>
            <a:r>
              <a:rPr kumimoji="0" lang="en-CA" sz="32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CA" sz="3200" b="1" i="0" u="none" strike="noStrike" kern="1200" cap="none" spc="0" normalizeH="0" baseline="0" noProof="0" dirty="0">
                <a:ln>
                  <a:solidFill>
                    <a:srgbClr val="0000FF"/>
                  </a:solidFill>
                </a:ln>
                <a:solidFill>
                  <a:srgbClr val="FF5050"/>
                </a:solidFill>
                <a:effectLst/>
                <a:uLnTx/>
                <a:uFillTx/>
                <a:latin typeface="Calibri" panose="020F0502020204030204"/>
                <a:ea typeface="+mn-ea"/>
                <a:cs typeface="+mn-cs"/>
              </a:rPr>
              <a:t>strategically</a:t>
            </a:r>
            <a:r>
              <a:rPr kumimoji="0" lang="en-CA" sz="3200" b="0" i="0" u="none" strike="noStrike" kern="1200" cap="none" spc="0" normalizeH="0" baseline="0" noProof="0" dirty="0">
                <a:ln>
                  <a:noFill/>
                </a:ln>
                <a:solidFill>
                  <a:srgbClr val="7030A0"/>
                </a:solidFill>
                <a:effectLst/>
                <a:uLnTx/>
                <a:uFillTx/>
                <a:latin typeface="Calibri" panose="020F0502020204030204"/>
                <a:ea typeface="+mn-ea"/>
                <a:cs typeface="+mn-cs"/>
              </a:rPr>
              <a:t>  inserted a </a:t>
            </a:r>
            <a:r>
              <a:rPr kumimoji="0" lang="en-CA" sz="3200" b="1" i="1" u="none" strike="noStrike" kern="1200" cap="none" spc="0" normalizeH="0" baseline="0" noProof="0" dirty="0">
                <a:ln>
                  <a:solidFill>
                    <a:srgbClr val="0000FF"/>
                  </a:solidFill>
                </a:ln>
                <a:solidFill>
                  <a:srgbClr val="FF9966"/>
                </a:solidFill>
                <a:effectLst/>
                <a:uLnTx/>
                <a:uFillTx/>
                <a:latin typeface="Algerian" panose="04020705040A02060702" pitchFamily="82" charset="0"/>
                <a:ea typeface="+mn-ea"/>
                <a:cs typeface="+mn-cs"/>
              </a:rPr>
              <a:t>NUGGET TRAIL</a:t>
            </a:r>
            <a:br>
              <a:rPr kumimoji="0" lang="en-CA" sz="3200" b="0" i="0" u="none" strike="noStrike" kern="1200" cap="none" spc="0" normalizeH="0" baseline="0" noProof="0" dirty="0">
                <a:ln>
                  <a:noFill/>
                </a:ln>
                <a:solidFill>
                  <a:srgbClr val="7030A0"/>
                </a:solidFill>
                <a:effectLst/>
                <a:uLnTx/>
                <a:uFillTx/>
                <a:latin typeface="Calibri" panose="020F0502020204030204"/>
                <a:ea typeface="+mn-ea"/>
                <a:cs typeface="+mn-cs"/>
              </a:rPr>
            </a:br>
            <a:r>
              <a:rPr kumimoji="0" lang="en-CA" sz="3200" b="0" i="0" u="none" strike="noStrike" kern="1200" cap="none" spc="0" normalizeH="0" baseline="0" noProof="0" dirty="0">
                <a:ln>
                  <a:noFill/>
                </a:ln>
                <a:solidFill>
                  <a:srgbClr val="7030A0"/>
                </a:solidFill>
                <a:effectLst/>
                <a:uLnTx/>
                <a:uFillTx/>
                <a:latin typeface="Calibri" panose="020F0502020204030204"/>
                <a:ea typeface="+mn-ea"/>
                <a:cs typeface="+mn-cs"/>
              </a:rPr>
              <a:t> for us to search? </a:t>
            </a:r>
          </a:p>
        </p:txBody>
      </p:sp>
      <p:cxnSp>
        <p:nvCxnSpPr>
          <p:cNvPr id="14" name="Straight Arrow Connector 13">
            <a:extLst>
              <a:ext uri="{FF2B5EF4-FFF2-40B4-BE49-F238E27FC236}">
                <a16:creationId xmlns:a16="http://schemas.microsoft.com/office/drawing/2014/main" id="{1685C200-F975-42C4-A10A-05BCE2B1FC47}"/>
              </a:ext>
            </a:extLst>
          </p:cNvPr>
          <p:cNvCxnSpPr>
            <a:cxnSpLocks/>
          </p:cNvCxnSpPr>
          <p:nvPr/>
        </p:nvCxnSpPr>
        <p:spPr>
          <a:xfrm flipH="1">
            <a:off x="2545844" y="3844031"/>
            <a:ext cx="1369209" cy="1225118"/>
          </a:xfrm>
          <a:prstGeom prst="straightConnector1">
            <a:avLst/>
          </a:prstGeom>
          <a:ln w="203200">
            <a:solidFill>
              <a:srgbClr val="FF5050"/>
            </a:solidFill>
            <a:tailEnd type="triangle"/>
          </a:ln>
          <a:scene3d>
            <a:camera prst="orthographicFront"/>
            <a:lightRig rig="threePt" dir="t"/>
          </a:scene3d>
          <a:sp3d contourW="50800">
            <a:bevelT w="114300" h="95250" prst="convex"/>
            <a:contourClr>
              <a:srgbClr val="00FF99"/>
            </a:contourClr>
          </a:sp3d>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F8FB974-EE2C-476F-98B0-2F437AEFCD74}"/>
              </a:ext>
            </a:extLst>
          </p:cNvPr>
          <p:cNvCxnSpPr>
            <a:cxnSpLocks/>
          </p:cNvCxnSpPr>
          <p:nvPr/>
        </p:nvCxnSpPr>
        <p:spPr>
          <a:xfrm flipH="1">
            <a:off x="2993757" y="4795422"/>
            <a:ext cx="1369209" cy="1225118"/>
          </a:xfrm>
          <a:prstGeom prst="straightConnector1">
            <a:avLst/>
          </a:prstGeom>
          <a:ln w="203200">
            <a:solidFill>
              <a:srgbClr val="FF5050"/>
            </a:solidFill>
            <a:tailEnd type="triangle"/>
          </a:ln>
          <a:scene3d>
            <a:camera prst="orthographicFront"/>
            <a:lightRig rig="threePt" dir="t"/>
          </a:scene3d>
          <a:sp3d contourW="50800">
            <a:bevelT w="114300" h="95250" prst="convex"/>
            <a:contourClr>
              <a:srgbClr val="00FF99"/>
            </a:contourClr>
          </a:sp3d>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FD1ADAD-95A9-44F7-9151-9F89C756BBF3}"/>
              </a:ext>
            </a:extLst>
          </p:cNvPr>
          <p:cNvSpPr/>
          <p:nvPr/>
        </p:nvSpPr>
        <p:spPr>
          <a:xfrm>
            <a:off x="4362966" y="506028"/>
            <a:ext cx="1651247" cy="514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0" normalizeH="0" baseline="0" noProof="0" dirty="0">
                <a:ln>
                  <a:noFill/>
                </a:ln>
                <a:solidFill>
                  <a:prstClr val="black"/>
                </a:solidFill>
                <a:effectLst/>
                <a:uLnTx/>
                <a:uFillTx/>
                <a:latin typeface="Calibri" panose="020F0502020204030204"/>
                <a:ea typeface="+mn-ea"/>
                <a:cs typeface="+mn-cs"/>
              </a:rPr>
              <a:t>H8273</a:t>
            </a:r>
          </a:p>
        </p:txBody>
      </p:sp>
    </p:spTree>
    <p:extLst>
      <p:ext uri="{BB962C8B-B14F-4D97-AF65-F5344CB8AC3E}">
        <p14:creationId xmlns:p14="http://schemas.microsoft.com/office/powerpoint/2010/main" val="136437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75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750" decel="50000" fill="hold">
                                          <p:stCondLst>
                                            <p:cond delay="0"/>
                                          </p:stCondLst>
                                        </p:cTn>
                                        <p:tgtEl>
                                          <p:spTgt spid="11"/>
                                        </p:tgtEl>
                                        <p:attrNameLst>
                                          <p:attrName>ppt_x</p:attrName>
                                          <p:attrName>ppt_y</p:attrName>
                                        </p:attrNameLst>
                                      </p:cBhvr>
                                    </p:animMotion>
                                    <p:animEffect transition="in" filter="fade">
                                      <p:cBhvr>
                                        <p:cTn id="9"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27000">
              <a:srgbClr val="FFFF00"/>
            </a:gs>
            <a:gs pos="74000">
              <a:schemeClr val="accent2">
                <a:lumMod val="75000"/>
              </a:schemeClr>
            </a:gs>
            <a:gs pos="49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71522" y="65773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3B9F453-F855-4D81-B7A5-A0150EE69A80}"/>
              </a:ext>
            </a:extLst>
          </p:cNvPr>
          <p:cNvSpPr/>
          <p:nvPr/>
        </p:nvSpPr>
        <p:spPr>
          <a:xfrm>
            <a:off x="324417" y="620068"/>
            <a:ext cx="11596434" cy="5653376"/>
          </a:xfrm>
          <a:prstGeom prst="rect">
            <a:avLst/>
          </a:prstGeom>
          <a:solidFill>
            <a:schemeClr val="bg2">
              <a:lumMod val="90000"/>
            </a:schemeClr>
          </a:solidFill>
          <a:ln w="28575">
            <a:solidFill>
              <a:schemeClr val="tx1"/>
            </a:solidFill>
          </a:ln>
          <a:scene3d>
            <a:camera prst="orthographicFront"/>
            <a:lightRig rig="chilly" dir="t"/>
          </a:scene3d>
          <a:sp3d>
            <a:bevelT w="146050" h="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7030A0"/>
                </a:solidFill>
              </a:rPr>
              <a:t>Was there more than the </a:t>
            </a:r>
            <a:r>
              <a:rPr lang="en-CA" sz="3200" u="sng" dirty="0">
                <a:solidFill>
                  <a:srgbClr val="7030A0"/>
                </a:solidFill>
              </a:rPr>
              <a:t>heat of the sun</a:t>
            </a:r>
            <a:r>
              <a:rPr lang="en-CA" sz="3200" dirty="0">
                <a:solidFill>
                  <a:srgbClr val="7030A0"/>
                </a:solidFill>
              </a:rPr>
              <a:t> </a:t>
            </a:r>
            <a:br>
              <a:rPr lang="en-CA" sz="3200" dirty="0">
                <a:solidFill>
                  <a:srgbClr val="7030A0"/>
                </a:solidFill>
              </a:rPr>
            </a:br>
            <a:r>
              <a:rPr lang="en-CA" sz="3600" dirty="0">
                <a:ln w="28575">
                  <a:solidFill>
                    <a:schemeClr val="tx1"/>
                  </a:solidFill>
                </a:ln>
                <a:solidFill>
                  <a:srgbClr val="7030A0"/>
                </a:solidFill>
                <a:latin typeface="Arial Black" panose="020B0A04020102020204" pitchFamily="34" charset="0"/>
              </a:rPr>
              <a:t>BEARING DOWN </a:t>
            </a:r>
            <a:r>
              <a:rPr lang="en-CA" sz="3600" dirty="0">
                <a:solidFill>
                  <a:srgbClr val="7030A0"/>
                </a:solidFill>
              </a:rPr>
              <a:t>on Abraham </a:t>
            </a:r>
            <a:r>
              <a:rPr lang="en-CA" sz="3600" b="1" u="sng" dirty="0">
                <a:solidFill>
                  <a:schemeClr val="tx1"/>
                </a:solidFill>
              </a:rPr>
              <a:t>AND</a:t>
            </a:r>
            <a:r>
              <a:rPr lang="en-CA" sz="3600" u="sng" dirty="0">
                <a:solidFill>
                  <a:srgbClr val="7030A0"/>
                </a:solidFill>
              </a:rPr>
              <a:t> </a:t>
            </a:r>
            <a:r>
              <a:rPr lang="en-CA" sz="3600" b="1" u="sng" dirty="0">
                <a:solidFill>
                  <a:srgbClr val="7030A0"/>
                </a:solidFill>
              </a:rPr>
              <a:t>HIS</a:t>
            </a:r>
            <a:r>
              <a:rPr lang="en-CA" sz="3600" b="1" dirty="0">
                <a:solidFill>
                  <a:srgbClr val="7030A0"/>
                </a:solidFill>
              </a:rPr>
              <a:t> </a:t>
            </a:r>
            <a:r>
              <a:rPr lang="en-CA" sz="3600" b="1" u="sng" dirty="0">
                <a:solidFill>
                  <a:srgbClr val="7030A0"/>
                </a:solidFill>
                <a:effectLst>
                  <a:outerShdw blurRad="50800" dist="50800" dir="5400000" algn="ctr" rotWithShape="0">
                    <a:srgbClr val="00FF99"/>
                  </a:outerShdw>
                </a:effectLst>
              </a:rPr>
              <a:t>FAMILY</a:t>
            </a:r>
            <a:r>
              <a:rPr lang="en-CA" sz="3600" b="1" dirty="0">
                <a:solidFill>
                  <a:srgbClr val="7030A0"/>
                </a:solidFill>
              </a:rPr>
              <a:t>?</a:t>
            </a:r>
          </a:p>
          <a:p>
            <a:pPr algn="ctr"/>
            <a:r>
              <a:rPr lang="en-CA" sz="3600" b="1" dirty="0">
                <a:solidFill>
                  <a:srgbClr val="7030A0"/>
                </a:solidFill>
              </a:rPr>
              <a:t>Was there an UNWELCOME FREQUENCY authorized by the same father of </a:t>
            </a:r>
            <a:r>
              <a:rPr lang="en-CA" sz="3600" b="1" dirty="0">
                <a:solidFill>
                  <a:schemeClr val="tx1"/>
                </a:solidFill>
              </a:rPr>
              <a:t>CHOSHEK (darkness, </a:t>
            </a:r>
            <a:r>
              <a:rPr lang="en-CA" sz="3600" dirty="0">
                <a:solidFill>
                  <a:srgbClr val="00B050"/>
                </a:solidFill>
              </a:rPr>
              <a:t>Gen 1:2</a:t>
            </a:r>
            <a:r>
              <a:rPr lang="en-CA" sz="3600" dirty="0">
                <a:solidFill>
                  <a:srgbClr val="7030A0"/>
                </a:solidFill>
              </a:rPr>
              <a:t>), that had insidiously assumed control of the surrounding area? </a:t>
            </a:r>
            <a:br>
              <a:rPr lang="en-CA" sz="3600" dirty="0">
                <a:solidFill>
                  <a:srgbClr val="7030A0"/>
                </a:solidFill>
              </a:rPr>
            </a:br>
            <a:r>
              <a:rPr lang="en-CA" sz="3600" dirty="0">
                <a:solidFill>
                  <a:srgbClr val="7030A0"/>
                </a:solidFill>
              </a:rPr>
              <a:t>Might </a:t>
            </a:r>
            <a:r>
              <a:rPr lang="en-CA" sz="3600" b="1" dirty="0">
                <a:ln>
                  <a:solidFill>
                    <a:srgbClr val="CC00FF"/>
                  </a:solidFill>
                </a:ln>
                <a:solidFill>
                  <a:srgbClr val="FF0000"/>
                </a:solidFill>
              </a:rPr>
              <a:t>Lot and family, </a:t>
            </a:r>
            <a:r>
              <a:rPr lang="en-CA" sz="3600" dirty="0">
                <a:solidFill>
                  <a:srgbClr val="7030A0"/>
                </a:solidFill>
              </a:rPr>
              <a:t>have been on Abraham’s Prayer List? </a:t>
            </a:r>
            <a:br>
              <a:rPr lang="en-CA" sz="3600" dirty="0">
                <a:solidFill>
                  <a:srgbClr val="7030A0"/>
                </a:solidFill>
              </a:rPr>
            </a:br>
            <a:r>
              <a:rPr lang="en-CA" sz="3600" dirty="0">
                <a:solidFill>
                  <a:srgbClr val="7030A0"/>
                </a:solidFill>
              </a:rPr>
              <a:t>Might this </a:t>
            </a:r>
            <a:r>
              <a:rPr lang="en-CA" sz="3600" b="1" dirty="0">
                <a:solidFill>
                  <a:schemeClr val="tx1"/>
                </a:solidFill>
              </a:rPr>
              <a:t>frequency</a:t>
            </a:r>
            <a:r>
              <a:rPr lang="en-CA" sz="3600" dirty="0">
                <a:solidFill>
                  <a:srgbClr val="7030A0"/>
                </a:solidFill>
              </a:rPr>
              <a:t> (</a:t>
            </a:r>
            <a:r>
              <a:rPr lang="en-CA" sz="3600" b="1" dirty="0">
                <a:solidFill>
                  <a:schemeClr val="tx1"/>
                </a:solidFill>
                <a:effectLst>
                  <a:glow rad="127000">
                    <a:srgbClr val="00B0EE"/>
                  </a:glow>
                </a:effectLst>
              </a:rPr>
              <a:t>mem</a:t>
            </a:r>
            <a:r>
              <a:rPr lang="en-CA" sz="3600" dirty="0">
                <a:solidFill>
                  <a:srgbClr val="7030A0"/>
                </a:solidFill>
              </a:rPr>
              <a:t>) invading the atmosphere, have caused Abraham consternation to the point of speaking a </a:t>
            </a:r>
            <a:r>
              <a:rPr lang="en-CA" sz="3600" b="1" dirty="0">
                <a:ln w="19050">
                  <a:solidFill>
                    <a:srgbClr val="0000FF"/>
                  </a:solidFill>
                </a:ln>
                <a:solidFill>
                  <a:schemeClr val="accent2">
                    <a:lumMod val="75000"/>
                  </a:schemeClr>
                </a:solidFill>
                <a:latin typeface="Arial Black" panose="020B0A04020102020204" pitchFamily="34" charset="0"/>
              </a:rPr>
              <a:t>BURNING </a:t>
            </a:r>
            <a:r>
              <a:rPr lang="en-CA" sz="3600" dirty="0">
                <a:solidFill>
                  <a:srgbClr val="7030A0"/>
                </a:solidFill>
              </a:rPr>
              <a:t>heartfelt prayer, pleading to </a:t>
            </a:r>
            <a:r>
              <a:rPr lang="en-CA" sz="3600" dirty="0">
                <a:solidFill>
                  <a:srgbClr val="0000FF"/>
                </a:solidFill>
              </a:rPr>
              <a:t>Yahuah</a:t>
            </a:r>
            <a:r>
              <a:rPr lang="en-CA" sz="3600" dirty="0">
                <a:solidFill>
                  <a:srgbClr val="7030A0"/>
                </a:solidFill>
              </a:rPr>
              <a:t> for help?  </a:t>
            </a:r>
          </a:p>
        </p:txBody>
      </p:sp>
    </p:spTree>
    <p:extLst>
      <p:ext uri="{BB962C8B-B14F-4D97-AF65-F5344CB8AC3E}">
        <p14:creationId xmlns:p14="http://schemas.microsoft.com/office/powerpoint/2010/main" val="2630880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48800"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73477E5-7208-4920-A7E5-85D486C86622}"/>
              </a:ext>
            </a:extLst>
          </p:cNvPr>
          <p:cNvSpPr/>
          <p:nvPr/>
        </p:nvSpPr>
        <p:spPr>
          <a:xfrm>
            <a:off x="710060" y="73246"/>
            <a:ext cx="10506020" cy="54745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1" u="none" strike="noStrike" kern="1200" cap="none" spc="0" normalizeH="0" baseline="0" noProof="0" dirty="0">
                <a:ln>
                  <a:solidFill>
                    <a:sysClr val="windowText" lastClr="000000"/>
                  </a:solidFill>
                </a:ln>
                <a:solidFill>
                  <a:srgbClr val="FF9966"/>
                </a:solidFill>
                <a:effectLst/>
                <a:uLnTx/>
                <a:uFillTx/>
                <a:latin typeface="Calibri" panose="020F0502020204030204"/>
                <a:ea typeface="+mn-ea"/>
                <a:cs typeface="+mn-cs"/>
              </a:rPr>
              <a:t>Abraham</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 is there any significance to  - “</a:t>
            </a:r>
            <a:r>
              <a:rPr kumimoji="0" lang="en-CA" sz="2800" b="1" i="1" u="none" strike="noStrike" kern="1200" cap="none" spc="0" normalizeH="0" baseline="0" noProof="0" dirty="0">
                <a:ln>
                  <a:solidFill>
                    <a:srgbClr val="0000FF"/>
                  </a:solidFill>
                </a:ln>
                <a:solidFill>
                  <a:srgbClr val="00B050"/>
                </a:solidFill>
                <a:effectLst/>
                <a:uLnTx/>
                <a:uFillTx/>
                <a:latin typeface="Calibri" panose="020F0502020204030204"/>
                <a:ea typeface="+mn-ea"/>
                <a:cs typeface="+mn-cs"/>
              </a:rPr>
              <a:t>Sitting</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CA" sz="2800" b="1" i="0" u="none" strike="noStrike" kern="1200" cap="none" spc="0" normalizeH="0" baseline="0" noProof="0" dirty="0">
              <a:ln>
                <a:solidFill>
                  <a:srgbClr val="0000FF"/>
                </a:solidFill>
              </a:ln>
              <a:solidFill>
                <a:srgbClr val="0000FF"/>
              </a:solidFill>
              <a:effectLst/>
              <a:uLnTx/>
              <a:uFillTx/>
              <a:latin typeface="Arial Black" panose="020B0A04020102020204" pitchFamily="34" charset="0"/>
              <a:ea typeface="+mn-ea"/>
              <a:cs typeface="+mn-cs"/>
            </a:endParaRPr>
          </a:p>
        </p:txBody>
      </p:sp>
      <p:sp>
        <p:nvSpPr>
          <p:cNvPr id="2" name="Rectangle 1">
            <a:extLst>
              <a:ext uri="{FF2B5EF4-FFF2-40B4-BE49-F238E27FC236}">
                <a16:creationId xmlns:a16="http://schemas.microsoft.com/office/drawing/2014/main" id="{220AD890-6F25-4A4B-8CAE-DF47873A0071}"/>
              </a:ext>
            </a:extLst>
          </p:cNvPr>
          <p:cNvSpPr/>
          <p:nvPr/>
        </p:nvSpPr>
        <p:spPr>
          <a:xfrm>
            <a:off x="-41314" y="718356"/>
            <a:ext cx="2019779" cy="2416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a:ln>
                  <a:noFill/>
                </a:ln>
                <a:solidFill>
                  <a:schemeClr val="tx1"/>
                </a:solidFill>
                <a:effectLst/>
                <a:uLnTx/>
                <a:uFillTx/>
                <a:latin typeface="Calibri" panose="020F0502020204030204"/>
                <a:ea typeface="+mn-ea"/>
                <a:cs typeface="+mn-cs"/>
              </a:rPr>
              <a:t>The letters for “sitting” are</a:t>
            </a:r>
            <a:br>
              <a:rPr kumimoji="0" lang="en-CA" sz="2400" i="0" u="none" strike="noStrike" kern="1200" cap="none" spc="0" normalizeH="0" baseline="0" noProof="0" dirty="0">
                <a:ln>
                  <a:noFill/>
                </a:ln>
                <a:solidFill>
                  <a:schemeClr val="tx1"/>
                </a:solidFill>
                <a:effectLst/>
                <a:uLnTx/>
                <a:uFillTx/>
                <a:latin typeface="Calibri" panose="020F0502020204030204"/>
                <a:ea typeface="+mn-ea"/>
                <a:cs typeface="+mn-cs"/>
              </a:rPr>
            </a:br>
            <a:r>
              <a:rPr kumimoji="0" lang="en-CA" sz="2400" i="0" u="none" strike="noStrike" kern="1200" cap="none" spc="0" normalizeH="0" baseline="0" noProof="0" dirty="0">
                <a:ln>
                  <a:noFill/>
                </a:ln>
                <a:solidFill>
                  <a:schemeClr val="tx1"/>
                </a:solidFill>
                <a:effectLst/>
                <a:uLnTx/>
                <a:uFillTx/>
                <a:latin typeface="Calibri" panose="020F0502020204030204"/>
                <a:ea typeface="+mn-ea"/>
                <a:cs typeface="+mn-cs"/>
              </a:rPr>
              <a:t> </a:t>
            </a:r>
            <a:br>
              <a:rPr kumimoji="0" lang="en-CA" sz="2400" b="1" i="0" u="none" strike="noStrike" kern="1200" cap="none" spc="0" normalizeH="0" baseline="0" noProof="0" dirty="0">
                <a:ln>
                  <a:noFill/>
                </a:ln>
                <a:solidFill>
                  <a:srgbClr val="00B050"/>
                </a:solidFill>
                <a:effectLst/>
                <a:uLnTx/>
                <a:uFillTx/>
                <a:latin typeface="Calibri" panose="020F0502020204030204"/>
                <a:ea typeface="+mn-ea"/>
                <a:cs typeface="+mn-cs"/>
              </a:rPr>
            </a:br>
            <a:r>
              <a:rPr kumimoji="0" lang="en-CA" sz="2400" b="1" i="0" u="none" strike="noStrike" kern="1200" cap="none" spc="0" normalizeH="0" baseline="0" noProof="0" dirty="0" err="1">
                <a:ln>
                  <a:noFill/>
                </a:ln>
                <a:solidFill>
                  <a:srgbClr val="00B050"/>
                </a:solidFill>
                <a:effectLst/>
                <a:uLnTx/>
                <a:uFillTx/>
                <a:latin typeface="Calibri" panose="020F0502020204030204"/>
                <a:ea typeface="+mn-ea"/>
                <a:cs typeface="+mn-cs"/>
              </a:rPr>
              <a:t>Yod</a:t>
            </a:r>
            <a:r>
              <a:rPr kumimoji="0" lang="en-CA" sz="2400" b="1" i="0" u="none" strike="noStrike" kern="1200" cap="none" spc="0" normalizeH="0" baseline="0" noProof="0" dirty="0">
                <a:ln>
                  <a:noFill/>
                </a:ln>
                <a:solidFill>
                  <a:srgbClr val="00B050"/>
                </a:solidFill>
                <a:effectLst/>
                <a:uLnTx/>
                <a:uFillTx/>
                <a:latin typeface="Calibri" panose="020F0502020204030204"/>
                <a:ea typeface="+mn-ea"/>
                <a:cs typeface="+mn-cs"/>
              </a:rPr>
              <a:t> </a:t>
            </a:r>
            <a:br>
              <a:rPr kumimoji="0" lang="en-CA" sz="2400" b="1" i="0" u="none" strike="noStrike" kern="1200" cap="none" spc="0" normalizeH="0" baseline="0" noProof="0" dirty="0">
                <a:ln>
                  <a:noFill/>
                </a:ln>
                <a:solidFill>
                  <a:srgbClr val="00B050"/>
                </a:solidFill>
                <a:effectLst/>
                <a:uLnTx/>
                <a:uFillTx/>
                <a:latin typeface="Calibri" panose="020F0502020204030204"/>
                <a:ea typeface="+mn-ea"/>
                <a:cs typeface="+mn-cs"/>
              </a:rPr>
            </a:br>
            <a:r>
              <a:rPr kumimoji="0" lang="en-CA" sz="2400" b="1" i="0" u="none" strike="noStrike" kern="1200" cap="none" spc="0" normalizeH="0" baseline="0" noProof="0" dirty="0">
                <a:ln>
                  <a:noFill/>
                </a:ln>
                <a:solidFill>
                  <a:srgbClr val="00B050"/>
                </a:solidFill>
                <a:effectLst/>
                <a:uLnTx/>
                <a:uFillTx/>
                <a:latin typeface="Calibri" panose="020F0502020204030204"/>
                <a:ea typeface="+mn-ea"/>
                <a:cs typeface="+mn-cs"/>
              </a:rPr>
              <a:t>Shin </a:t>
            </a:r>
            <a:br>
              <a:rPr kumimoji="0" lang="en-CA" sz="2400" b="1" i="0" u="none" strike="noStrike" kern="1200" cap="none" spc="0" normalizeH="0" baseline="0" noProof="0" dirty="0">
                <a:ln>
                  <a:noFill/>
                </a:ln>
                <a:solidFill>
                  <a:srgbClr val="00B050"/>
                </a:solidFill>
                <a:effectLst/>
                <a:uLnTx/>
                <a:uFillTx/>
                <a:latin typeface="Calibri" panose="020F0502020204030204"/>
                <a:ea typeface="+mn-ea"/>
                <a:cs typeface="+mn-cs"/>
              </a:rPr>
            </a:br>
            <a:r>
              <a:rPr kumimoji="0" lang="en-CA" sz="2400" b="1" i="0" u="none" strike="noStrike" kern="1200" cap="none" spc="0" normalizeH="0" baseline="0" noProof="0" dirty="0">
                <a:ln>
                  <a:noFill/>
                </a:ln>
                <a:solidFill>
                  <a:srgbClr val="00B050"/>
                </a:solidFill>
                <a:effectLst/>
                <a:uLnTx/>
                <a:uFillTx/>
                <a:latin typeface="Calibri" panose="020F0502020204030204"/>
                <a:ea typeface="+mn-ea"/>
                <a:cs typeface="+mn-cs"/>
              </a:rPr>
              <a:t>Beit. </a:t>
            </a:r>
            <a:endParaRPr kumimoji="0" lang="en-CA" sz="1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FA230275-9A4F-4E22-AC75-94E0E734BDCD}"/>
              </a:ext>
            </a:extLst>
          </p:cNvPr>
          <p:cNvSpPr/>
          <p:nvPr/>
        </p:nvSpPr>
        <p:spPr>
          <a:xfrm>
            <a:off x="142643" y="3302370"/>
            <a:ext cx="11919654" cy="3507551"/>
          </a:xfrm>
          <a:prstGeom prst="roundRect">
            <a:avLst/>
          </a:prstGeom>
          <a:solidFill>
            <a:srgbClr val="E6E6E6"/>
          </a:solidFill>
          <a:scene3d>
            <a:camera prst="orthographicFront"/>
            <a:lightRig rig="sunset" dir="t"/>
          </a:scene3d>
          <a:sp3d>
            <a:bevelT w="158750" h="1333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err="1">
                <a:ln>
                  <a:noFill/>
                </a:ln>
                <a:solidFill>
                  <a:srgbClr val="0000FF"/>
                </a:solidFill>
                <a:effectLst/>
                <a:uLnTx/>
                <a:uFillTx/>
                <a:ea typeface="+mn-ea"/>
                <a:cs typeface="+mn-cs"/>
              </a:rPr>
              <a:t>Yod</a:t>
            </a:r>
            <a:r>
              <a:rPr kumimoji="0" lang="en-CA" sz="2800" b="0" i="0" u="none" strike="noStrike" kern="1200" cap="none" spc="0" normalizeH="0" baseline="0" noProof="0" dirty="0">
                <a:ln>
                  <a:noFill/>
                </a:ln>
                <a:solidFill>
                  <a:srgbClr val="0000FF"/>
                </a:solidFill>
                <a:effectLst/>
                <a:uLnTx/>
                <a:uFillTx/>
                <a:ea typeface="+mn-ea"/>
                <a:cs typeface="+mn-cs"/>
              </a:rPr>
              <a:t> –  understood as the hand</a:t>
            </a:r>
            <a:r>
              <a:rPr kumimoji="0" lang="en-CA" sz="2800" b="0" i="0" u="none" strike="noStrike" kern="1200" cap="none" spc="0" normalizeH="0" noProof="0" dirty="0">
                <a:ln>
                  <a:noFill/>
                </a:ln>
                <a:solidFill>
                  <a:srgbClr val="0000FF"/>
                </a:solidFill>
                <a:effectLst/>
                <a:uLnTx/>
                <a:uFillTx/>
                <a:ea typeface="+mn-ea"/>
                <a:cs typeface="+mn-cs"/>
              </a:rPr>
              <a:t> </a:t>
            </a:r>
            <a:r>
              <a:rPr kumimoji="0" lang="en-CA" sz="2800" b="0" i="0" u="none" strike="noStrike" kern="1200" cap="none" spc="0" normalizeH="0" baseline="0" noProof="0" dirty="0">
                <a:ln>
                  <a:noFill/>
                </a:ln>
                <a:solidFill>
                  <a:srgbClr val="0000FF"/>
                </a:solidFill>
                <a:effectLst/>
                <a:uLnTx/>
                <a:uFillTx/>
                <a:ea typeface="+mn-ea"/>
                <a:cs typeface="+mn-cs"/>
              </a:rPr>
              <a:t>(</a:t>
            </a:r>
            <a:r>
              <a:rPr kumimoji="0" lang="en-CA" sz="2800" b="0" i="1" u="none" strike="noStrike" kern="1200" cap="none" spc="0" normalizeH="0" baseline="0" noProof="0" dirty="0">
                <a:ln>
                  <a:noFill/>
                </a:ln>
                <a:solidFill>
                  <a:srgbClr val="0000FF"/>
                </a:solidFill>
                <a:effectLst/>
                <a:uLnTx/>
                <a:uFillTx/>
                <a:ea typeface="+mn-ea"/>
                <a:cs typeface="+mn-cs"/>
              </a:rPr>
              <a:t>works</a:t>
            </a:r>
            <a:r>
              <a:rPr kumimoji="0" lang="en-CA" sz="2800" b="0" i="0" u="none" strike="noStrike" kern="1200" cap="none" spc="0" normalizeH="0" baseline="0" noProof="0" dirty="0">
                <a:ln>
                  <a:noFill/>
                </a:ln>
                <a:solidFill>
                  <a:srgbClr val="0000FF"/>
                </a:solidFill>
                <a:effectLst/>
                <a:uLnTx/>
                <a:uFillTx/>
                <a:ea typeface="+mn-ea"/>
                <a:cs typeface="+mn-cs"/>
              </a:rPr>
              <a:t>) of Yah.</a:t>
            </a:r>
            <a:br>
              <a:rPr kumimoji="0" lang="en-CA" sz="2800" b="0" i="0" u="none" strike="noStrike" kern="1200" cap="none" spc="0" normalizeH="0" baseline="0" noProof="0" dirty="0">
                <a:ln>
                  <a:noFill/>
                </a:ln>
                <a:solidFill>
                  <a:srgbClr val="0000FF"/>
                </a:solidFill>
                <a:effectLst/>
                <a:uLnTx/>
                <a:uFillTx/>
                <a:ea typeface="+mn-ea"/>
                <a:cs typeface="+mn-cs"/>
              </a:rPr>
            </a:br>
            <a:r>
              <a:rPr kumimoji="0" lang="en-CA" sz="2800" b="0" i="0" u="none" strike="noStrike" kern="1200" cap="none" spc="0" normalizeH="0" baseline="0" noProof="0" dirty="0">
                <a:ln>
                  <a:noFill/>
                </a:ln>
                <a:solidFill>
                  <a:srgbClr val="0000FF"/>
                </a:solidFill>
                <a:effectLst/>
                <a:uLnTx/>
                <a:uFillTx/>
                <a:ea typeface="+mn-ea"/>
                <a:cs typeface="+mn-cs"/>
              </a:rPr>
              <a:t>Shin –</a:t>
            </a:r>
            <a:r>
              <a:rPr kumimoji="0" lang="en-CA" sz="2800" b="0" i="0" u="none" strike="noStrike" kern="1200" cap="none" spc="0" normalizeH="0" noProof="0" dirty="0">
                <a:ln>
                  <a:noFill/>
                </a:ln>
                <a:solidFill>
                  <a:srgbClr val="0000FF"/>
                </a:solidFill>
                <a:effectLst/>
                <a:uLnTx/>
                <a:uFillTx/>
                <a:ea typeface="+mn-ea"/>
                <a:cs typeface="+mn-cs"/>
              </a:rPr>
              <a:t> </a:t>
            </a:r>
            <a:r>
              <a:rPr kumimoji="0" lang="en-CA" sz="2800" b="0" i="0" u="none" strike="noStrike" kern="1200" cap="none" spc="0" normalizeH="0" noProof="0" dirty="0">
                <a:ln>
                  <a:noFill/>
                </a:ln>
                <a:solidFill>
                  <a:schemeClr val="tx1"/>
                </a:solidFill>
                <a:effectLst/>
                <a:uLnTx/>
                <a:uFillTx/>
                <a:ea typeface="+mn-ea"/>
                <a:cs typeface="+mn-cs"/>
              </a:rPr>
              <a:t>set of teeth, which press in with intensity resulting in     </a:t>
            </a:r>
            <a:r>
              <a:rPr lang="en-CA" sz="2800" dirty="0">
                <a:solidFill>
                  <a:schemeClr val="tx1"/>
                </a:solidFill>
              </a:rPr>
              <a:t>a</a:t>
            </a:r>
            <a:r>
              <a:rPr kumimoji="0" lang="en-CA" sz="2800" b="0" i="0" u="none" strike="noStrike" kern="1200" cap="none" spc="0" normalizeH="0" noProof="0" dirty="0">
                <a:ln>
                  <a:noFill/>
                </a:ln>
                <a:solidFill>
                  <a:schemeClr val="tx1"/>
                </a:solidFill>
                <a:effectLst/>
                <a:uLnTx/>
                <a:uFillTx/>
                <a:ea typeface="+mn-ea"/>
                <a:cs typeface="+mn-cs"/>
              </a:rPr>
              <a:t> </a:t>
            </a:r>
            <a:r>
              <a:rPr kumimoji="0" lang="en-CA" sz="2800" b="1" i="0" u="none" strike="noStrike" kern="1200" cap="none" spc="0" normalizeH="0" noProof="0" dirty="0">
                <a:ln>
                  <a:solidFill>
                    <a:sysClr val="windowText" lastClr="000000"/>
                  </a:solidFill>
                </a:ln>
                <a:solidFill>
                  <a:srgbClr val="C00000"/>
                </a:solidFill>
                <a:effectLst/>
                <a:uLnTx/>
                <a:uFillTx/>
                <a:ea typeface="+mn-ea"/>
                <a:cs typeface="+mn-cs"/>
              </a:rPr>
              <a:t>separation</a:t>
            </a:r>
            <a:r>
              <a:rPr kumimoji="0" lang="en-CA" sz="2800" b="1" i="0" u="none" strike="noStrike" kern="1200" cap="none" spc="0" normalizeH="0" noProof="0" dirty="0">
                <a:ln>
                  <a:noFill/>
                </a:ln>
                <a:solidFill>
                  <a:schemeClr val="tx1"/>
                </a:solidFill>
                <a:effectLst/>
                <a:uLnTx/>
                <a:uFillTx/>
                <a:ea typeface="+mn-ea"/>
                <a:cs typeface="+mn-cs"/>
              </a:rPr>
              <a:t> </a:t>
            </a:r>
            <a:r>
              <a:rPr kumimoji="0" lang="en-CA" sz="2800" b="0" i="0" u="none" strike="noStrike" kern="1200" cap="none" spc="0" normalizeH="0" noProof="0" dirty="0">
                <a:ln>
                  <a:noFill/>
                </a:ln>
                <a:solidFill>
                  <a:schemeClr val="tx1"/>
                </a:solidFill>
                <a:effectLst/>
                <a:uLnTx/>
                <a:uFillTx/>
                <a:ea typeface="+mn-ea"/>
                <a:cs typeface="+mn-cs"/>
              </a:rPr>
              <a:t>	 	which purposely reveals a </a:t>
            </a:r>
            <a:r>
              <a:rPr kumimoji="0" lang="en-CA" sz="2800" b="1" i="0" u="none" strike="noStrike" kern="1200" cap="none" spc="0" normalizeH="0" noProof="0" dirty="0">
                <a:ln>
                  <a:solidFill>
                    <a:sysClr val="windowText" lastClr="000000"/>
                  </a:solidFill>
                </a:ln>
                <a:solidFill>
                  <a:srgbClr val="C00000"/>
                </a:solidFill>
                <a:effectLst/>
                <a:uLnTx/>
                <a:uFillTx/>
                <a:ea typeface="+mn-ea"/>
                <a:cs typeface="+mn-cs"/>
              </a:rPr>
              <a:t>distinguishing effect.</a:t>
            </a:r>
          </a:p>
          <a:p>
            <a:pPr lvl="0">
              <a:defRPr/>
            </a:pPr>
            <a:r>
              <a:rPr lang="en-CA" sz="2800" baseline="0" dirty="0">
                <a:solidFill>
                  <a:srgbClr val="0000FF"/>
                </a:solidFill>
              </a:rPr>
              <a:t>Beit –</a:t>
            </a:r>
            <a:r>
              <a:rPr lang="en-CA" sz="2800" dirty="0">
                <a:solidFill>
                  <a:srgbClr val="0000FF"/>
                </a:solidFill>
              </a:rPr>
              <a:t>  </a:t>
            </a:r>
            <a:r>
              <a:rPr lang="en-CA" sz="2800" dirty="0">
                <a:solidFill>
                  <a:schemeClr val="tx1"/>
                </a:solidFill>
              </a:rPr>
              <a:t>a house, a womb, </a:t>
            </a:r>
            <a:r>
              <a:rPr lang="en-CA" sz="2800" dirty="0">
                <a:solidFill>
                  <a:srgbClr val="0000FF"/>
                </a:solidFill>
              </a:rPr>
              <a:t>The House.</a:t>
            </a:r>
            <a:br>
              <a:rPr lang="en-CA" sz="2800" dirty="0">
                <a:solidFill>
                  <a:srgbClr val="0000FF"/>
                </a:solidFill>
              </a:rPr>
            </a:br>
            <a:r>
              <a:rPr lang="en-CA" sz="2800" dirty="0">
                <a:solidFill>
                  <a:schemeClr val="tx1"/>
                </a:solidFill>
              </a:rPr>
              <a:t>Abraham </a:t>
            </a:r>
            <a:r>
              <a:rPr lang="en-CA" sz="2800" u="sng" dirty="0">
                <a:solidFill>
                  <a:schemeClr val="tx1"/>
                </a:solidFill>
              </a:rPr>
              <a:t>encased himself</a:t>
            </a:r>
            <a:r>
              <a:rPr lang="en-CA" sz="2800" dirty="0">
                <a:solidFill>
                  <a:schemeClr val="tx1"/>
                </a:solidFill>
              </a:rPr>
              <a:t> and secured the family’s posterity     within (</a:t>
            </a:r>
            <a:r>
              <a:rPr lang="en-CA" sz="2800" b="1" dirty="0">
                <a:ln>
                  <a:solidFill>
                    <a:srgbClr val="0000FF"/>
                  </a:solidFill>
                </a:ln>
                <a:solidFill>
                  <a:srgbClr val="C7A1E3"/>
                </a:solidFill>
              </a:rPr>
              <a:t>sitting</a:t>
            </a:r>
            <a:r>
              <a:rPr lang="en-CA" sz="2800" dirty="0">
                <a:solidFill>
                  <a:schemeClr val="tx1"/>
                </a:solidFill>
              </a:rPr>
              <a:t>),  the </a:t>
            </a:r>
            <a:r>
              <a:rPr lang="en-CA" sz="2800" b="1" dirty="0" err="1">
                <a:solidFill>
                  <a:srgbClr val="0000FF"/>
                </a:solidFill>
                <a:effectLst>
                  <a:glow rad="88900">
                    <a:srgbClr val="FFFF00"/>
                  </a:glow>
                  <a:outerShdw blurRad="50800" dist="50800" dir="5400000" algn="ctr" rotWithShape="0">
                    <a:srgbClr val="CC00FF"/>
                  </a:outerShdw>
                </a:effectLst>
              </a:rPr>
              <a:t>MelkiTzedek</a:t>
            </a:r>
            <a:r>
              <a:rPr lang="en-CA" sz="2800" b="1" dirty="0">
                <a:solidFill>
                  <a:srgbClr val="0000FF"/>
                </a:solidFill>
                <a:effectLst>
                  <a:glow rad="88900">
                    <a:srgbClr val="FFFF00"/>
                  </a:glow>
                  <a:outerShdw blurRad="50800" dist="50800" dir="5400000" algn="ctr" rotWithShape="0">
                    <a:srgbClr val="CC00FF"/>
                  </a:outerShdw>
                </a:effectLst>
              </a:rPr>
              <a:t> Structure of Yahuah </a:t>
            </a:r>
            <a:r>
              <a:rPr lang="en-CA" sz="2800" dirty="0">
                <a:solidFill>
                  <a:schemeClr val="tx1"/>
                </a:solidFill>
              </a:rPr>
              <a:t>which formulated a </a:t>
            </a:r>
            <a:r>
              <a:rPr lang="en-CA" sz="2800" dirty="0">
                <a:ln>
                  <a:solidFill>
                    <a:srgbClr val="0000FF"/>
                  </a:solidFill>
                </a:ln>
                <a:solidFill>
                  <a:srgbClr val="C7A1E3"/>
                </a:solidFill>
                <a:latin typeface="Ravie" panose="04040805050809020602" pitchFamily="82" charset="0"/>
              </a:rPr>
              <a:t>LIFESTYLE</a:t>
            </a:r>
            <a:r>
              <a:rPr lang="en-CA" sz="2800" dirty="0">
                <a:solidFill>
                  <a:schemeClr val="tx1"/>
                </a:solidFill>
              </a:rPr>
              <a:t> 					</a:t>
            </a:r>
            <a:endParaRPr kumimoji="0" lang="en-CA" sz="2800" b="0" i="0" u="none" strike="noStrike" kern="1200" cap="none" spc="0" normalizeH="0" baseline="0" noProof="0" dirty="0">
              <a:ln>
                <a:noFill/>
              </a:ln>
              <a:solidFill>
                <a:schemeClr val="tx1"/>
              </a:solidFill>
              <a:effectLst/>
              <a:uLnTx/>
              <a:uFillTx/>
            </a:endParaRPr>
          </a:p>
        </p:txBody>
      </p:sp>
      <p:pic>
        <p:nvPicPr>
          <p:cNvPr id="13" name="Content Placeholder 4">
            <a:extLst>
              <a:ext uri="{FF2B5EF4-FFF2-40B4-BE49-F238E27FC236}">
                <a16:creationId xmlns:a16="http://schemas.microsoft.com/office/drawing/2014/main" id="{235D4611-4C4D-4EAC-B577-225E01B067A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9990667" y="139371"/>
            <a:ext cx="1922106" cy="3137832"/>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sp>
        <p:nvSpPr>
          <p:cNvPr id="12" name="Rectangle 11">
            <a:extLst>
              <a:ext uri="{FF2B5EF4-FFF2-40B4-BE49-F238E27FC236}">
                <a16:creationId xmlns:a16="http://schemas.microsoft.com/office/drawing/2014/main" id="{3CFD6B46-CE91-413C-B2E4-70A126BC4593}"/>
              </a:ext>
            </a:extLst>
          </p:cNvPr>
          <p:cNvSpPr/>
          <p:nvPr/>
        </p:nvSpPr>
        <p:spPr>
          <a:xfrm>
            <a:off x="1390258" y="1782140"/>
            <a:ext cx="411238" cy="457200"/>
          </a:xfrm>
          <a:prstGeom prst="rect">
            <a:avLst/>
          </a:prstGeom>
          <a:solidFill>
            <a:schemeClr val="accent2">
              <a:lumMod val="20000"/>
              <a:lumOff val="80000"/>
            </a:schemeClr>
          </a:solidFill>
          <a:ln>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C00FF"/>
                </a:solidFill>
                <a:latin typeface="Times New Roman" panose="02020603050405020304" pitchFamily="18" charset="0"/>
                <a:ea typeface="Calibri" panose="020F0502020204030204" pitchFamily="34" charset="0"/>
                <a:cs typeface="Times New Roman" panose="02020603050405020304" pitchFamily="18" charset="0"/>
              </a:rPr>
              <a:t>י</a:t>
            </a:r>
            <a:endParaRPr lang="en-CA" sz="3200" dirty="0">
              <a:solidFill>
                <a:srgbClr val="CC00FF"/>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3F0BE7D3-FF90-4583-BE1A-73C4424771C5}"/>
              </a:ext>
            </a:extLst>
          </p:cNvPr>
          <p:cNvSpPr/>
          <p:nvPr/>
        </p:nvSpPr>
        <p:spPr>
          <a:xfrm>
            <a:off x="1390258" y="2247208"/>
            <a:ext cx="411237" cy="457200"/>
          </a:xfrm>
          <a:prstGeom prst="rect">
            <a:avLst/>
          </a:prstGeom>
          <a:solidFill>
            <a:schemeClr val="accent2">
              <a:lumMod val="20000"/>
              <a:lumOff val="80000"/>
            </a:schemeClr>
          </a:solidFill>
          <a:ln>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CC00CC"/>
                </a:solidFill>
                <a:latin typeface="Times New Roman" panose="02020603050405020304" pitchFamily="18" charset="0"/>
                <a:cs typeface="Times New Roman" panose="02020603050405020304" pitchFamily="18" charset="0"/>
              </a:rPr>
              <a:t>ש</a:t>
            </a:r>
            <a:endParaRPr lang="en-CA" sz="3200" b="1" dirty="0">
              <a:ln w="38100">
                <a:noFill/>
              </a:ln>
              <a:solidFill>
                <a:srgbClr val="CC00CC"/>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CFE0E54-2A88-4EC0-92BB-964F32C24EA5}"/>
              </a:ext>
            </a:extLst>
          </p:cNvPr>
          <p:cNvSpPr/>
          <p:nvPr/>
        </p:nvSpPr>
        <p:spPr>
          <a:xfrm>
            <a:off x="1390257" y="2729575"/>
            <a:ext cx="411237" cy="457200"/>
          </a:xfrm>
          <a:prstGeom prst="rect">
            <a:avLst/>
          </a:prstGeom>
          <a:solidFill>
            <a:schemeClr val="accent2">
              <a:lumMod val="20000"/>
              <a:lumOff val="80000"/>
            </a:schemeClr>
          </a:solidFill>
          <a:ln>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C00FF"/>
                </a:solidFill>
                <a:latin typeface="Times New Roman" panose="02020603050405020304" pitchFamily="18" charset="0"/>
                <a:ea typeface="Calibri" panose="020F0502020204030204" pitchFamily="34" charset="0"/>
                <a:cs typeface="Times New Roman" panose="02020603050405020304" pitchFamily="18" charset="0"/>
              </a:rPr>
              <a:t>ב</a:t>
            </a:r>
            <a:endParaRPr lang="en-CA" sz="3200" dirty="0">
              <a:solidFill>
                <a:srgbClr val="CC00FF"/>
              </a:solidFill>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BAFCF7CC-6A89-4D0E-9A35-FE815A57277C}"/>
              </a:ext>
            </a:extLst>
          </p:cNvPr>
          <p:cNvCxnSpPr>
            <a:cxnSpLocks/>
          </p:cNvCxnSpPr>
          <p:nvPr/>
        </p:nvCxnSpPr>
        <p:spPr>
          <a:xfrm>
            <a:off x="8724122" y="620702"/>
            <a:ext cx="600371" cy="5050524"/>
          </a:xfrm>
          <a:prstGeom prst="straightConnector1">
            <a:avLst/>
          </a:prstGeom>
          <a:ln w="76200">
            <a:solidFill>
              <a:srgbClr val="00FF00"/>
            </a:solidFill>
            <a:tailEnd type="triangle"/>
          </a:ln>
          <a:effectLst>
            <a:glow rad="127000">
              <a:schemeClr val="accent2">
                <a:lumMod val="60000"/>
                <a:lumOff val="40000"/>
              </a:schemeClr>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DD1DA610-A061-4A91-849E-4B47222607CC}"/>
              </a:ext>
            </a:extLst>
          </p:cNvPr>
          <p:cNvSpPr/>
          <p:nvPr/>
        </p:nvSpPr>
        <p:spPr>
          <a:xfrm>
            <a:off x="5018256" y="1945432"/>
            <a:ext cx="1705837" cy="475985"/>
          </a:xfrm>
          <a:prstGeom prst="roundRect">
            <a:avLst/>
          </a:prstGeom>
          <a:solidFill>
            <a:srgbClr val="00B050"/>
          </a:solidFill>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Gen 18:1</a:t>
            </a:r>
          </a:p>
        </p:txBody>
      </p:sp>
      <p:sp>
        <p:nvSpPr>
          <p:cNvPr id="10" name="Left Brace 9">
            <a:extLst>
              <a:ext uri="{FF2B5EF4-FFF2-40B4-BE49-F238E27FC236}">
                <a16:creationId xmlns:a16="http://schemas.microsoft.com/office/drawing/2014/main" id="{6FA57036-461A-4C6C-8C1B-E969D988BCAC}"/>
              </a:ext>
            </a:extLst>
          </p:cNvPr>
          <p:cNvSpPr/>
          <p:nvPr/>
        </p:nvSpPr>
        <p:spPr>
          <a:xfrm rot="16200000">
            <a:off x="3249196" y="3735753"/>
            <a:ext cx="229584" cy="4865617"/>
          </a:xfrm>
          <a:prstGeom prst="leftBrace">
            <a:avLst>
              <a:gd name="adj1" fmla="val 79444"/>
              <a:gd name="adj2" fmla="val 70517"/>
            </a:avLst>
          </a:prstGeom>
          <a:solidFill>
            <a:srgbClr val="00CCFF"/>
          </a:solidFill>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Speech Bubble: Rectangle with Corners Rounded 16">
            <a:extLst>
              <a:ext uri="{FF2B5EF4-FFF2-40B4-BE49-F238E27FC236}">
                <a16:creationId xmlns:a16="http://schemas.microsoft.com/office/drawing/2014/main" id="{528F566A-ED38-45DD-83AD-8BE38D8B2366}"/>
              </a:ext>
            </a:extLst>
          </p:cNvPr>
          <p:cNvSpPr/>
          <p:nvPr/>
        </p:nvSpPr>
        <p:spPr>
          <a:xfrm>
            <a:off x="293616" y="6283353"/>
            <a:ext cx="3649210" cy="483527"/>
          </a:xfrm>
          <a:prstGeom prst="wedgeRoundRectCallout">
            <a:avLst>
              <a:gd name="adj1" fmla="val 60081"/>
              <a:gd name="adj2" fmla="val -56475"/>
              <a:gd name="adj3" fmla="val 16667"/>
            </a:avLst>
          </a:prstGeom>
          <a:solidFill>
            <a:srgbClr val="808000"/>
          </a:solidFill>
          <a:ln>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ln>
                  <a:solidFill>
                    <a:srgbClr val="0000FF"/>
                  </a:solidFill>
                </a:ln>
                <a:solidFill>
                  <a:srgbClr val="C7A1E3"/>
                </a:solidFill>
                <a:effectLst>
                  <a:glow rad="127000">
                    <a:srgbClr val="FFFF00"/>
                  </a:glow>
                </a:effectLst>
                <a:latin typeface="Comic Sans MS" panose="030F0702030302020204" pitchFamily="66" charset="0"/>
              </a:rPr>
              <a:t>Derek – The Way</a:t>
            </a:r>
          </a:p>
        </p:txBody>
      </p:sp>
      <p:sp>
        <p:nvSpPr>
          <p:cNvPr id="18" name="Rectangle 17">
            <a:extLst>
              <a:ext uri="{FF2B5EF4-FFF2-40B4-BE49-F238E27FC236}">
                <a16:creationId xmlns:a16="http://schemas.microsoft.com/office/drawing/2014/main" id="{05EDDB24-E9B6-4623-A969-C9158EB78221}"/>
              </a:ext>
            </a:extLst>
          </p:cNvPr>
          <p:cNvSpPr/>
          <p:nvPr/>
        </p:nvSpPr>
        <p:spPr>
          <a:xfrm>
            <a:off x="5067256" y="6170757"/>
            <a:ext cx="6488437" cy="483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u="sng" dirty="0">
                <a:ln>
                  <a:solidFill>
                    <a:sysClr val="windowText" lastClr="000000"/>
                  </a:solidFill>
                </a:ln>
                <a:solidFill>
                  <a:srgbClr val="FF0000"/>
                </a:solidFill>
              </a:rPr>
              <a:t>distin</a:t>
            </a:r>
            <a:r>
              <a:rPr lang="en-CA" sz="2800" b="1" dirty="0">
                <a:ln>
                  <a:solidFill>
                    <a:sysClr val="windowText" lastClr="000000"/>
                  </a:solidFill>
                </a:ln>
                <a:solidFill>
                  <a:srgbClr val="FF0000"/>
                </a:solidFill>
              </a:rPr>
              <a:t>g</a:t>
            </a:r>
            <a:r>
              <a:rPr lang="en-CA" sz="2800" b="1" u="sng" dirty="0">
                <a:ln>
                  <a:solidFill>
                    <a:sysClr val="windowText" lastClr="000000"/>
                  </a:solidFill>
                </a:ln>
                <a:solidFill>
                  <a:srgbClr val="FF0000"/>
                </a:solidFill>
              </a:rPr>
              <a:t>uishin</a:t>
            </a:r>
            <a:r>
              <a:rPr lang="en-CA" sz="2800" b="1" dirty="0">
                <a:ln>
                  <a:solidFill>
                    <a:sysClr val="windowText" lastClr="000000"/>
                  </a:solidFill>
                </a:ln>
                <a:solidFill>
                  <a:srgbClr val="FF0000"/>
                </a:solidFill>
              </a:rPr>
              <a:t>g</a:t>
            </a:r>
            <a:r>
              <a:rPr lang="en-CA" sz="2800" b="1" dirty="0">
                <a:solidFill>
                  <a:prstClr val="black"/>
                </a:solidFill>
              </a:rPr>
              <a:t> </a:t>
            </a:r>
            <a:r>
              <a:rPr lang="en-CA" sz="2800" b="1" dirty="0">
                <a:ln>
                  <a:solidFill>
                    <a:srgbClr val="0000FF"/>
                  </a:solidFill>
                </a:ln>
                <a:solidFill>
                  <a:srgbClr val="C7A1E3"/>
                </a:solidFill>
              </a:rPr>
              <a:t>Abraham</a:t>
            </a:r>
            <a:r>
              <a:rPr lang="en-CA" sz="2800" dirty="0">
                <a:solidFill>
                  <a:prstClr val="black"/>
                </a:solidFill>
              </a:rPr>
              <a:t> </a:t>
            </a:r>
            <a:r>
              <a:rPr lang="en-CA" sz="2800" b="1" u="sng" dirty="0">
                <a:solidFill>
                  <a:prstClr val="black"/>
                </a:solidFill>
              </a:rPr>
              <a:t>from the world</a:t>
            </a:r>
            <a:r>
              <a:rPr lang="en-CA" sz="2800" dirty="0">
                <a:solidFill>
                  <a:prstClr val="black"/>
                </a:solidFill>
              </a:rPr>
              <a:t>.</a:t>
            </a:r>
            <a:endParaRPr lang="en-CA" dirty="0"/>
          </a:p>
        </p:txBody>
      </p:sp>
    </p:spTree>
    <p:extLst>
      <p:ext uri="{BB962C8B-B14F-4D97-AF65-F5344CB8AC3E}">
        <p14:creationId xmlns:p14="http://schemas.microsoft.com/office/powerpoint/2010/main" val="217649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250"/>
                                        <p:tgtEl>
                                          <p:spTgt spid="8"/>
                                        </p:tgtEl>
                                      </p:cBhvr>
                                    </p:animEffect>
                                  </p:childTnLst>
                                </p:cTn>
                              </p:par>
                            </p:childTnLst>
                          </p:cTn>
                        </p:par>
                        <p:par>
                          <p:cTn id="8" fill="hold">
                            <p:stCondLst>
                              <p:cond delay="1250"/>
                            </p:stCondLst>
                            <p:childTnLst>
                              <p:par>
                                <p:cTn id="9" presetID="2" presetClass="entr" presetSubtype="3" fill="hold" grpId="0" nodeType="afterEffect">
                                  <p:stCondLst>
                                    <p:cond delay="1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fill="hold"/>
                                        <p:tgtEl>
                                          <p:spTgt spid="12"/>
                                        </p:tgtEl>
                                        <p:attrNameLst>
                                          <p:attrName>ppt_x</p:attrName>
                                        </p:attrNameLst>
                                      </p:cBhvr>
                                      <p:tavLst>
                                        <p:tav tm="0">
                                          <p:val>
                                            <p:strVal val="1+#ppt_w/2"/>
                                          </p:val>
                                        </p:tav>
                                        <p:tav tm="100000">
                                          <p:val>
                                            <p:strVal val="#ppt_x"/>
                                          </p:val>
                                        </p:tav>
                                      </p:tavLst>
                                    </p:anim>
                                    <p:anim calcmode="lin" valueType="num">
                                      <p:cBhvr additive="base">
                                        <p:cTn id="12" dur="125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3750"/>
                            </p:stCondLst>
                            <p:childTnLst>
                              <p:par>
                                <p:cTn id="14" presetID="2" presetClass="entr" presetSubtype="3" fill="hold" grpId="0" nodeType="afterEffect">
                                  <p:stCondLst>
                                    <p:cond delay="125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250" fill="hold"/>
                                        <p:tgtEl>
                                          <p:spTgt spid="15"/>
                                        </p:tgtEl>
                                        <p:attrNameLst>
                                          <p:attrName>ppt_x</p:attrName>
                                        </p:attrNameLst>
                                      </p:cBhvr>
                                      <p:tavLst>
                                        <p:tav tm="0">
                                          <p:val>
                                            <p:strVal val="1+#ppt_w/2"/>
                                          </p:val>
                                        </p:tav>
                                        <p:tav tm="100000">
                                          <p:val>
                                            <p:strVal val="#ppt_x"/>
                                          </p:val>
                                        </p:tav>
                                      </p:tavLst>
                                    </p:anim>
                                    <p:anim calcmode="lin" valueType="num">
                                      <p:cBhvr additive="base">
                                        <p:cTn id="17" dur="1250" fill="hold"/>
                                        <p:tgtEl>
                                          <p:spTgt spid="15"/>
                                        </p:tgtEl>
                                        <p:attrNameLst>
                                          <p:attrName>ppt_y</p:attrName>
                                        </p:attrNameLst>
                                      </p:cBhvr>
                                      <p:tavLst>
                                        <p:tav tm="0">
                                          <p:val>
                                            <p:strVal val="0-#ppt_h/2"/>
                                          </p:val>
                                        </p:tav>
                                        <p:tav tm="100000">
                                          <p:val>
                                            <p:strVal val="#ppt_y"/>
                                          </p:val>
                                        </p:tav>
                                      </p:tavLst>
                                    </p:anim>
                                  </p:childTnLst>
                                </p:cTn>
                              </p:par>
                            </p:childTnLst>
                          </p:cTn>
                        </p:par>
                        <p:par>
                          <p:cTn id="18" fill="hold">
                            <p:stCondLst>
                              <p:cond delay="6250"/>
                            </p:stCondLst>
                            <p:childTnLst>
                              <p:par>
                                <p:cTn id="19" presetID="2" presetClass="entr" presetSubtype="3" fill="hold" grpId="0" nodeType="afterEffect">
                                  <p:stCondLst>
                                    <p:cond delay="125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250" fill="hold"/>
                                        <p:tgtEl>
                                          <p:spTgt spid="16"/>
                                        </p:tgtEl>
                                        <p:attrNameLst>
                                          <p:attrName>ppt_x</p:attrName>
                                        </p:attrNameLst>
                                      </p:cBhvr>
                                      <p:tavLst>
                                        <p:tav tm="0">
                                          <p:val>
                                            <p:strVal val="1+#ppt_w/2"/>
                                          </p:val>
                                        </p:tav>
                                        <p:tav tm="100000">
                                          <p:val>
                                            <p:strVal val="#ppt_x"/>
                                          </p:val>
                                        </p:tav>
                                      </p:tavLst>
                                    </p:anim>
                                    <p:anim calcmode="lin" valueType="num">
                                      <p:cBhvr additive="base">
                                        <p:cTn id="22" dur="1250" fill="hold"/>
                                        <p:tgtEl>
                                          <p:spTgt spid="16"/>
                                        </p:tgtEl>
                                        <p:attrNameLst>
                                          <p:attrName>ppt_y</p:attrName>
                                        </p:attrNameLst>
                                      </p:cBhvr>
                                      <p:tavLst>
                                        <p:tav tm="0">
                                          <p:val>
                                            <p:strVal val="0-#ppt_h/2"/>
                                          </p:val>
                                        </p:tav>
                                        <p:tav tm="100000">
                                          <p:val>
                                            <p:strVal val="#ppt_y"/>
                                          </p:val>
                                        </p:tav>
                                      </p:tavLst>
                                    </p:anim>
                                  </p:childTnLst>
                                </p:cTn>
                              </p:par>
                            </p:childTnLst>
                          </p:cTn>
                        </p:par>
                        <p:par>
                          <p:cTn id="23" fill="hold">
                            <p:stCondLst>
                              <p:cond delay="8750"/>
                            </p:stCondLst>
                            <p:childTnLst>
                              <p:par>
                                <p:cTn id="24" presetID="42"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heckerboard(across)">
                                      <p:cBhvr>
                                        <p:cTn id="33" dur="500"/>
                                        <p:tgtEl>
                                          <p:spTgt spid="11"/>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2000"/>
                                        <p:tgtEl>
                                          <p:spTgt spid="7"/>
                                        </p:tgtEl>
                                      </p:cBhvr>
                                    </p:animEffect>
                                  </p:childTnLst>
                                </p:cTn>
                              </p:par>
                            </p:childTnLst>
                          </p:cTn>
                        </p:par>
                        <p:par>
                          <p:cTn id="38" fill="hold">
                            <p:stCondLst>
                              <p:cond delay="2500"/>
                            </p:stCondLst>
                            <p:childTnLst>
                              <p:par>
                                <p:cTn id="39" presetID="2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8" grpId="0" animBg="1"/>
      <p:bldP spid="10" grpId="0" animBg="1"/>
      <p:bldP spid="17" grpId="0" animBg="1"/>
      <p:bldP spid="1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27000">
              <a:srgbClr val="FFFF00"/>
            </a:gs>
            <a:gs pos="74000">
              <a:schemeClr val="accent2">
                <a:lumMod val="75000"/>
              </a:schemeClr>
            </a:gs>
            <a:gs pos="49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09379" y="655957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3B9F453-F855-4D81-B7A5-A0150EE69A80}"/>
              </a:ext>
            </a:extLst>
          </p:cNvPr>
          <p:cNvSpPr/>
          <p:nvPr/>
        </p:nvSpPr>
        <p:spPr>
          <a:xfrm>
            <a:off x="297783" y="602311"/>
            <a:ext cx="11596434" cy="6001657"/>
          </a:xfrm>
          <a:prstGeom prst="rect">
            <a:avLst/>
          </a:prstGeom>
          <a:solidFill>
            <a:schemeClr val="bg2">
              <a:lumMod val="90000"/>
            </a:schemeClr>
          </a:solidFill>
          <a:ln w="28575">
            <a:solidFill>
              <a:schemeClr val="tx1"/>
            </a:solidFill>
          </a:ln>
          <a:scene3d>
            <a:camera prst="orthographicFront"/>
            <a:lightRig rig="chilly" dir="t"/>
          </a:scene3d>
          <a:sp3d>
            <a:bevelT w="146050" h="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w="19050">
                  <a:solidFill>
                    <a:srgbClr val="0000FF"/>
                  </a:solidFill>
                </a:ln>
                <a:solidFill>
                  <a:schemeClr val="accent2">
                    <a:lumMod val="75000"/>
                  </a:schemeClr>
                </a:solidFill>
                <a:latin typeface="Arial Black" panose="020B0A04020102020204" pitchFamily="34" charset="0"/>
              </a:rPr>
              <a:t>And if a BURNING HEARTFELT PRAYER had been spoken to</a:t>
            </a:r>
            <a:r>
              <a:rPr lang="en-CA" sz="3600" dirty="0">
                <a:solidFill>
                  <a:srgbClr val="7030A0"/>
                </a:solidFill>
              </a:rPr>
              <a:t> </a:t>
            </a:r>
            <a:r>
              <a:rPr lang="en-CA" sz="3600" b="1" dirty="0">
                <a:solidFill>
                  <a:srgbClr val="0000FF"/>
                </a:solidFill>
              </a:rPr>
              <a:t>Yahuah</a:t>
            </a:r>
            <a:r>
              <a:rPr lang="en-CA" sz="3600" dirty="0">
                <a:solidFill>
                  <a:srgbClr val="7030A0"/>
                </a:solidFill>
              </a:rPr>
              <a:t> begging for help, is it possible this visitation on a Set-Apart Appointment,  </a:t>
            </a:r>
          </a:p>
          <a:p>
            <a:pPr lvl="0"/>
            <a:r>
              <a:rPr lang="en-CA" sz="3600" dirty="0">
                <a:solidFill>
                  <a:srgbClr val="7030A0"/>
                </a:solidFill>
              </a:rPr>
              <a:t>				was an answer to prayer?</a:t>
            </a:r>
            <a:br>
              <a:rPr lang="en-CA" sz="3600" dirty="0">
                <a:solidFill>
                  <a:srgbClr val="7030A0"/>
                </a:solidFill>
              </a:rPr>
            </a:br>
            <a:r>
              <a:rPr lang="en-CA" sz="2800" dirty="0">
                <a:solidFill>
                  <a:srgbClr val="008080"/>
                </a:solidFill>
                <a:latin typeface="Georgia" panose="02040502050405020303" pitchFamily="18" charset="0"/>
              </a:rPr>
              <a:t>Gen 18:17</a:t>
            </a:r>
            <a:r>
              <a:rPr lang="en-CA" sz="2800" dirty="0">
                <a:solidFill>
                  <a:prstClr val="black"/>
                </a:solidFill>
                <a:latin typeface="Georgia" panose="02040502050405020303" pitchFamily="18" charset="0"/>
              </a:rPr>
              <a:t>  </a:t>
            </a:r>
            <a:r>
              <a:rPr lang="en-CA" sz="3200" dirty="0">
                <a:solidFill>
                  <a:prstClr val="black"/>
                </a:solidFill>
                <a:latin typeface="Georgia" panose="02040502050405020303" pitchFamily="18" charset="0"/>
              </a:rPr>
              <a:t>And </a:t>
            </a:r>
            <a:r>
              <a:rPr lang="he-IL" sz="3200" b="1" dirty="0">
                <a:solidFill>
                  <a:srgbClr val="0000FF"/>
                </a:solidFill>
                <a:latin typeface="Arial" panose="020B0604020202020204" pitchFamily="34" charset="0"/>
              </a:rPr>
              <a:t>יהוה</a:t>
            </a:r>
            <a:r>
              <a:rPr lang="en-US" sz="3200" dirty="0">
                <a:solidFill>
                  <a:prstClr val="black"/>
                </a:solidFill>
                <a:latin typeface="Georgia" panose="02040502050405020303" pitchFamily="18" charset="0"/>
              </a:rPr>
              <a:t> said, </a:t>
            </a:r>
            <a:r>
              <a:rPr lang="en-US" sz="4000" b="1" dirty="0">
                <a:solidFill>
                  <a:srgbClr val="0000FF"/>
                </a:solidFill>
                <a:effectLst>
                  <a:outerShdw blurRad="50800" dist="50800" dir="5400000" sx="102000" sy="102000" algn="ctr" rotWithShape="0">
                    <a:srgbClr val="FFEBEB"/>
                  </a:outerShdw>
                </a:effectLst>
                <a:latin typeface="Georgia" panose="02040502050405020303" pitchFamily="18" charset="0"/>
              </a:rPr>
              <a:t>“Shall I hide from 						</a:t>
            </a:r>
            <a:r>
              <a:rPr lang="en-US" sz="4000" b="1" dirty="0" err="1">
                <a:solidFill>
                  <a:srgbClr val="0000FF"/>
                </a:solidFill>
                <a:effectLst>
                  <a:outerShdw blurRad="50800" dist="50800" dir="5400000" sx="102000" sy="102000" algn="ctr" rotWithShape="0">
                    <a:srgbClr val="FFEBEB"/>
                  </a:outerShdw>
                </a:effectLst>
                <a:latin typeface="Georgia" panose="02040502050405020303" pitchFamily="18" charset="0"/>
              </a:rPr>
              <a:t>A</a:t>
            </a:r>
            <a:r>
              <a:rPr lang="en-US" sz="4000" b="1" dirty="0" err="1">
                <a:solidFill>
                  <a:srgbClr val="0000FF"/>
                </a:solidFill>
                <a:effectLst>
                  <a:outerShdw blurRad="50800" dist="50800" dir="5400000" sx="102000" sy="102000" algn="ctr" rotWithShape="0">
                    <a:srgbClr val="FFEBEB"/>
                  </a:outerShdw>
                </a:effectLst>
                <a:latin typeface="TITUS Cyberbit Basic" panose="02020603050405020304" pitchFamily="18" charset="0"/>
              </a:rPr>
              <a:t>ḇ</a:t>
            </a:r>
            <a:r>
              <a:rPr lang="en-US" sz="4000" b="1" dirty="0" err="1">
                <a:solidFill>
                  <a:srgbClr val="0000FF"/>
                </a:solidFill>
                <a:effectLst>
                  <a:outerShdw blurRad="50800" dist="50800" dir="5400000" sx="102000" sy="102000" algn="ctr" rotWithShape="0">
                    <a:srgbClr val="FFEBEB"/>
                  </a:outerShdw>
                </a:effectLst>
                <a:latin typeface="Georgia" panose="02040502050405020303" pitchFamily="18" charset="0"/>
              </a:rPr>
              <a:t>raham</a:t>
            </a:r>
            <a:r>
              <a:rPr lang="en-US" sz="4000" b="1" dirty="0">
                <a:solidFill>
                  <a:srgbClr val="0000FF"/>
                </a:solidFill>
                <a:effectLst>
                  <a:outerShdw blurRad="50800" dist="50800" dir="5400000" sx="102000" sy="102000" algn="ctr" rotWithShape="0">
                    <a:srgbClr val="FFEBEB"/>
                  </a:outerShdw>
                </a:effectLst>
                <a:latin typeface="Georgia" panose="02040502050405020303" pitchFamily="18" charset="0"/>
              </a:rPr>
              <a:t> what I am doing?” </a:t>
            </a:r>
            <a:r>
              <a:rPr lang="en-CA" sz="4000" dirty="0">
                <a:solidFill>
                  <a:prstClr val="black"/>
                </a:solidFill>
              </a:rPr>
              <a:t> </a:t>
            </a:r>
          </a:p>
          <a:p>
            <a:pPr algn="ctr"/>
            <a:r>
              <a:rPr lang="en-CA" sz="3600" dirty="0">
                <a:solidFill>
                  <a:srgbClr val="7030A0"/>
                </a:solidFill>
              </a:rPr>
              <a:t>Maybe Abraham’s heart was being crushed in concern </a:t>
            </a:r>
            <a:br>
              <a:rPr lang="en-CA" sz="3600" dirty="0">
                <a:solidFill>
                  <a:srgbClr val="7030A0"/>
                </a:solidFill>
              </a:rPr>
            </a:br>
            <a:r>
              <a:rPr lang="en-CA" sz="3600" dirty="0">
                <a:solidFill>
                  <a:srgbClr val="7030A0"/>
                </a:solidFill>
              </a:rPr>
              <a:t>for his brother and family.</a:t>
            </a:r>
          </a:p>
          <a:p>
            <a:pPr algn="ctr"/>
            <a:r>
              <a:rPr lang="en-CA" sz="3600" dirty="0">
                <a:solidFill>
                  <a:srgbClr val="7030A0"/>
                </a:solidFill>
              </a:rPr>
              <a:t>Would the regional spiritual frequency emitted by Sodom and </a:t>
            </a:r>
            <a:r>
              <a:rPr lang="en-CA" sz="3600" dirty="0" err="1">
                <a:solidFill>
                  <a:srgbClr val="7030A0"/>
                </a:solidFill>
              </a:rPr>
              <a:t>Amorrah</a:t>
            </a:r>
            <a:r>
              <a:rPr lang="en-CA" sz="3600" dirty="0">
                <a:solidFill>
                  <a:srgbClr val="7030A0"/>
                </a:solidFill>
              </a:rPr>
              <a:t> cause a </a:t>
            </a:r>
            <a:r>
              <a:rPr lang="en-CA" sz="3600" b="1" dirty="0">
                <a:ln>
                  <a:solidFill>
                    <a:srgbClr val="0000FF"/>
                  </a:solidFill>
                </a:ln>
                <a:solidFill>
                  <a:srgbClr val="FF5050"/>
                </a:solidFill>
              </a:rPr>
              <a:t>“heat of the day” </a:t>
            </a:r>
            <a:r>
              <a:rPr lang="en-CA" sz="3600" dirty="0">
                <a:solidFill>
                  <a:srgbClr val="7030A0"/>
                </a:solidFill>
              </a:rPr>
              <a:t>for Abraham?</a:t>
            </a:r>
          </a:p>
        </p:txBody>
      </p:sp>
    </p:spTree>
    <p:extLst>
      <p:ext uri="{BB962C8B-B14F-4D97-AF65-F5344CB8AC3E}">
        <p14:creationId xmlns:p14="http://schemas.microsoft.com/office/powerpoint/2010/main" val="10458964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27000">
              <a:srgbClr val="FFFF00"/>
            </a:gs>
            <a:gs pos="74000">
              <a:srgbClr val="0DC0FF"/>
            </a:gs>
            <a:gs pos="49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09379" y="655957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3B9F453-F855-4D81-B7A5-A0150EE69A80}"/>
              </a:ext>
            </a:extLst>
          </p:cNvPr>
          <p:cNvSpPr/>
          <p:nvPr/>
        </p:nvSpPr>
        <p:spPr>
          <a:xfrm>
            <a:off x="297783" y="636287"/>
            <a:ext cx="11596434" cy="5585425"/>
          </a:xfrm>
          <a:prstGeom prst="rect">
            <a:avLst/>
          </a:prstGeom>
          <a:solidFill>
            <a:schemeClr val="bg2">
              <a:lumMod val="90000"/>
            </a:schemeClr>
          </a:solidFill>
          <a:ln w="28575">
            <a:solidFill>
              <a:schemeClr val="tx1"/>
            </a:solidFill>
          </a:ln>
          <a:scene3d>
            <a:camera prst="orthographicFront"/>
            <a:lightRig rig="chilly" dir="t"/>
          </a:scene3d>
          <a:sp3d>
            <a:bevelT w="146050" h="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w="19050">
                  <a:noFill/>
                </a:ln>
                <a:solidFill>
                  <a:schemeClr val="tx1"/>
                </a:solidFill>
              </a:rPr>
              <a:t>Reading further we find that these </a:t>
            </a:r>
            <a:r>
              <a:rPr lang="en-CA" sz="2800" b="1" dirty="0">
                <a:ln w="19050">
                  <a:noFill/>
                </a:ln>
                <a:solidFill>
                  <a:srgbClr val="0000FF"/>
                </a:solidFill>
              </a:rPr>
              <a:t>Qodesh</a:t>
            </a:r>
            <a:r>
              <a:rPr lang="en-CA" sz="2800" dirty="0">
                <a:ln w="19050">
                  <a:noFill/>
                </a:ln>
                <a:solidFill>
                  <a:schemeClr val="tx1"/>
                </a:solidFill>
              </a:rPr>
              <a:t> visitors from </a:t>
            </a:r>
            <a:r>
              <a:rPr lang="en-CA" sz="2800" b="1" dirty="0" err="1">
                <a:ln w="19050">
                  <a:noFill/>
                </a:ln>
                <a:solidFill>
                  <a:srgbClr val="0000FF"/>
                </a:solidFill>
                <a:latin typeface="Algerian" panose="04020705040A02060702" pitchFamily="82" charset="0"/>
              </a:rPr>
              <a:t>Tzyon</a:t>
            </a:r>
            <a:r>
              <a:rPr lang="en-CA" sz="2800" dirty="0">
                <a:ln w="19050">
                  <a:noFill/>
                </a:ln>
                <a:solidFill>
                  <a:schemeClr val="tx1"/>
                </a:solidFill>
              </a:rPr>
              <a:t> continued </a:t>
            </a:r>
            <a:br>
              <a:rPr lang="en-CA" sz="2800" dirty="0">
                <a:ln w="19050">
                  <a:noFill/>
                </a:ln>
                <a:solidFill>
                  <a:schemeClr val="tx1"/>
                </a:solidFill>
              </a:rPr>
            </a:br>
            <a:r>
              <a:rPr lang="en-CA" sz="2800" dirty="0">
                <a:ln w="19050">
                  <a:noFill/>
                </a:ln>
                <a:solidFill>
                  <a:schemeClr val="tx1"/>
                </a:solidFill>
              </a:rPr>
              <a:t>on with their mission to “extinguish the heat” that was being released </a:t>
            </a:r>
            <a:br>
              <a:rPr lang="en-CA" sz="2800" dirty="0">
                <a:ln w="19050">
                  <a:noFill/>
                </a:ln>
                <a:solidFill>
                  <a:schemeClr val="tx1"/>
                </a:solidFill>
              </a:rPr>
            </a:br>
            <a:r>
              <a:rPr lang="en-CA" sz="2800" dirty="0">
                <a:ln w="19050">
                  <a:noFill/>
                </a:ln>
                <a:solidFill>
                  <a:schemeClr val="tx1"/>
                </a:solidFill>
              </a:rPr>
              <a:t>from the pits of hell, being Sodom and </a:t>
            </a:r>
            <a:r>
              <a:rPr lang="en-CA" sz="2800" dirty="0" err="1">
                <a:ln w="19050">
                  <a:noFill/>
                </a:ln>
                <a:solidFill>
                  <a:schemeClr val="tx1"/>
                </a:solidFill>
              </a:rPr>
              <a:t>Amorah</a:t>
            </a:r>
            <a:r>
              <a:rPr lang="en-CA" sz="2800" dirty="0">
                <a:ln w="19050">
                  <a:noFill/>
                </a:ln>
                <a:solidFill>
                  <a:schemeClr val="tx1"/>
                </a:solidFill>
              </a:rPr>
              <a:t>.  </a:t>
            </a:r>
          </a:p>
          <a:p>
            <a:pPr algn="ctr"/>
            <a:r>
              <a:rPr lang="en-CA" sz="2800" dirty="0">
                <a:ln w="19050">
                  <a:noFill/>
                </a:ln>
                <a:solidFill>
                  <a:schemeClr val="tx1"/>
                </a:solidFill>
              </a:rPr>
              <a:t>In English we understand that Abraham was relaxing around mid noon, </a:t>
            </a:r>
            <a:br>
              <a:rPr lang="en-CA" sz="2800" dirty="0">
                <a:ln w="19050">
                  <a:noFill/>
                </a:ln>
                <a:solidFill>
                  <a:schemeClr val="tx1"/>
                </a:solidFill>
              </a:rPr>
            </a:br>
            <a:r>
              <a:rPr lang="en-CA" sz="2800" dirty="0">
                <a:ln w="19050">
                  <a:noFill/>
                </a:ln>
                <a:solidFill>
                  <a:schemeClr val="tx1"/>
                </a:solidFill>
              </a:rPr>
              <a:t>in the shade of his tent, among some beautiful trees. </a:t>
            </a:r>
          </a:p>
          <a:p>
            <a:pPr algn="ctr"/>
            <a:r>
              <a:rPr lang="en-CA" sz="2800" dirty="0">
                <a:ln w="19050">
                  <a:noFill/>
                </a:ln>
                <a:solidFill>
                  <a:schemeClr val="tx1"/>
                </a:solidFill>
              </a:rPr>
              <a:t>The Hebrew letters reveal to us that Abraham had purposely chosen to position his full allegiance to the </a:t>
            </a:r>
            <a:r>
              <a:rPr lang="en-CA" sz="2800" b="1" dirty="0">
                <a:ln w="19050">
                  <a:noFill/>
                </a:ln>
                <a:solidFill>
                  <a:srgbClr val="0000FF"/>
                </a:solidFill>
              </a:rPr>
              <a:t>Torah of Yahuah, </a:t>
            </a:r>
            <a:r>
              <a:rPr lang="en-CA" sz="2800" dirty="0">
                <a:ln w="19050">
                  <a:noFill/>
                </a:ln>
                <a:solidFill>
                  <a:schemeClr val="tx1"/>
                </a:solidFill>
              </a:rPr>
              <a:t>specifically in </a:t>
            </a:r>
            <a:r>
              <a:rPr lang="en-CA" sz="2800" b="1" dirty="0">
                <a:ln w="19050">
                  <a:solidFill>
                    <a:srgbClr val="0000FF"/>
                  </a:solidFill>
                </a:ln>
                <a:solidFill>
                  <a:srgbClr val="FF5050"/>
                </a:solidFill>
              </a:rPr>
              <a:t>obedience</a:t>
            </a:r>
            <a:r>
              <a:rPr lang="en-CA" sz="2800" dirty="0">
                <a:ln w="19050">
                  <a:noFill/>
                </a:ln>
                <a:solidFill>
                  <a:schemeClr val="tx1"/>
                </a:solidFill>
              </a:rPr>
              <a:t> </a:t>
            </a:r>
            <a:br>
              <a:rPr lang="en-CA" sz="2800" dirty="0">
                <a:ln w="19050">
                  <a:noFill/>
                </a:ln>
                <a:solidFill>
                  <a:schemeClr val="tx1"/>
                </a:solidFill>
              </a:rPr>
            </a:br>
            <a:r>
              <a:rPr lang="en-CA" sz="2800" dirty="0">
                <a:ln w="19050">
                  <a:noFill/>
                </a:ln>
                <a:solidFill>
                  <a:schemeClr val="tx1"/>
                </a:solidFill>
              </a:rPr>
              <a:t>to </a:t>
            </a:r>
            <a:r>
              <a:rPr lang="en-CA" sz="2800" b="1" dirty="0">
                <a:ln w="19050">
                  <a:noFill/>
                </a:ln>
                <a:solidFill>
                  <a:srgbClr val="7030A0"/>
                </a:solidFill>
                <a:latin typeface="Algerian" panose="04020705040A02060702" pitchFamily="82" charset="0"/>
              </a:rPr>
              <a:t>The Way, </a:t>
            </a:r>
            <a:r>
              <a:rPr lang="en-CA" sz="2800" dirty="0">
                <a:ln w="19050">
                  <a:noFill/>
                </a:ln>
                <a:solidFill>
                  <a:schemeClr val="tx1"/>
                </a:solidFill>
              </a:rPr>
              <a:t>the cyclical Mo-</a:t>
            </a:r>
            <a:r>
              <a:rPr lang="en-CA" sz="2800" dirty="0" err="1">
                <a:ln w="19050">
                  <a:noFill/>
                </a:ln>
                <a:solidFill>
                  <a:schemeClr val="tx1"/>
                </a:solidFill>
              </a:rPr>
              <a:t>edim</a:t>
            </a:r>
            <a:r>
              <a:rPr lang="en-CA" sz="2800" dirty="0">
                <a:ln w="19050">
                  <a:noFill/>
                </a:ln>
                <a:solidFill>
                  <a:schemeClr val="tx1"/>
                </a:solidFill>
              </a:rPr>
              <a:t> system of </a:t>
            </a:r>
            <a:r>
              <a:rPr lang="en-CA" sz="2800" b="1" dirty="0">
                <a:ln w="19050">
                  <a:noFill/>
                </a:ln>
                <a:solidFill>
                  <a:srgbClr val="0000FF"/>
                </a:solidFill>
              </a:rPr>
              <a:t>Worship to Yahuah. </a:t>
            </a:r>
          </a:p>
          <a:p>
            <a:pPr algn="ctr"/>
            <a:r>
              <a:rPr lang="en-CA" sz="2800" b="1" u="sng" dirty="0">
                <a:ln w="19050">
                  <a:noFill/>
                </a:ln>
                <a:solidFill>
                  <a:schemeClr val="tx1"/>
                </a:solidFill>
              </a:rPr>
              <a:t>Abraham acce</a:t>
            </a:r>
            <a:r>
              <a:rPr lang="en-CA" sz="2800" b="1" dirty="0">
                <a:ln w="19050">
                  <a:noFill/>
                </a:ln>
                <a:solidFill>
                  <a:schemeClr val="tx1"/>
                </a:solidFill>
              </a:rPr>
              <a:t>p</a:t>
            </a:r>
            <a:r>
              <a:rPr lang="en-CA" sz="2800" b="1" u="sng" dirty="0">
                <a:ln w="19050">
                  <a:noFill/>
                </a:ln>
                <a:solidFill>
                  <a:schemeClr val="tx1"/>
                </a:solidFill>
              </a:rPr>
              <a:t>ted the</a:t>
            </a:r>
            <a:r>
              <a:rPr lang="en-CA" sz="2800" b="1" dirty="0">
                <a:ln w="19050">
                  <a:noFill/>
                </a:ln>
                <a:solidFill>
                  <a:schemeClr val="tx1"/>
                </a:solidFill>
              </a:rPr>
              <a:t> </a:t>
            </a:r>
            <a:r>
              <a:rPr lang="en-CA" sz="2800" b="1" dirty="0" err="1">
                <a:ln w="19050">
                  <a:noFill/>
                </a:ln>
                <a:solidFill>
                  <a:srgbClr val="0000FF"/>
                </a:solidFill>
              </a:rPr>
              <a:t>Shaneh’s</a:t>
            </a:r>
            <a:r>
              <a:rPr lang="en-CA" sz="2800" b="1" dirty="0">
                <a:ln w="19050">
                  <a:noFill/>
                </a:ln>
                <a:solidFill>
                  <a:srgbClr val="0000FF"/>
                </a:solidFill>
              </a:rPr>
              <a:t> Teshuva Shadow Sign, </a:t>
            </a:r>
            <a:r>
              <a:rPr lang="en-CA" sz="2800" b="1" dirty="0">
                <a:ln w="19050">
                  <a:noFill/>
                </a:ln>
                <a:solidFill>
                  <a:schemeClr val="tx1"/>
                </a:solidFill>
              </a:rPr>
              <a:t>then with the </a:t>
            </a:r>
            <a:br>
              <a:rPr lang="en-CA" sz="2800" b="1" dirty="0">
                <a:ln w="19050">
                  <a:noFill/>
                </a:ln>
                <a:solidFill>
                  <a:srgbClr val="0000FF"/>
                </a:solidFill>
              </a:rPr>
            </a:br>
            <a:r>
              <a:rPr lang="en-CA" sz="2800" b="1" u="sng" dirty="0">
                <a:ln w="19050">
                  <a:noFill/>
                </a:ln>
                <a:solidFill>
                  <a:srgbClr val="0000FF"/>
                </a:solidFill>
              </a:rPr>
              <a:t>Dawn</a:t>
            </a:r>
            <a:r>
              <a:rPr lang="en-CA" sz="2800" b="1" dirty="0">
                <a:ln w="19050">
                  <a:noFill/>
                </a:ln>
                <a:solidFill>
                  <a:srgbClr val="0000FF"/>
                </a:solidFill>
              </a:rPr>
              <a:t> </a:t>
            </a:r>
            <a:r>
              <a:rPr lang="en-CA" sz="2800" b="1" dirty="0">
                <a:ln w="19050">
                  <a:noFill/>
                </a:ln>
                <a:solidFill>
                  <a:schemeClr val="tx1"/>
                </a:solidFill>
              </a:rPr>
              <a:t>indicating the very </a:t>
            </a:r>
            <a:r>
              <a:rPr lang="en-CA" sz="2800" b="1" dirty="0">
                <a:ln w="19050">
                  <a:noFill/>
                </a:ln>
                <a:solidFill>
                  <a:srgbClr val="0000FF"/>
                </a:solidFill>
              </a:rPr>
              <a:t>start of Abib 1</a:t>
            </a:r>
            <a:br>
              <a:rPr lang="en-CA" sz="2800" b="1" dirty="0">
                <a:ln w="19050">
                  <a:noFill/>
                </a:ln>
                <a:solidFill>
                  <a:srgbClr val="0000FF"/>
                </a:solidFill>
              </a:rPr>
            </a:br>
            <a:r>
              <a:rPr lang="en-CA" sz="2800" b="1" dirty="0">
                <a:ln w="19050">
                  <a:noFill/>
                </a:ln>
                <a:solidFill>
                  <a:srgbClr val="0000FF"/>
                </a:solidFill>
              </a:rPr>
              <a:t> and the 14 cycle </a:t>
            </a:r>
            <a:r>
              <a:rPr lang="en-CA" sz="2800" b="1" u="sng" dirty="0">
                <a:ln w="19050">
                  <a:noFill/>
                </a:ln>
                <a:solidFill>
                  <a:srgbClr val="0000FF"/>
                </a:solidFill>
              </a:rPr>
              <a:t>COUNT to Pesach</a:t>
            </a:r>
            <a:r>
              <a:rPr lang="en-CA" sz="2800" b="1" dirty="0">
                <a:ln w="19050">
                  <a:noFill/>
                </a:ln>
                <a:solidFill>
                  <a:srgbClr val="0000FF"/>
                </a:solidFill>
              </a:rPr>
              <a:t>. </a:t>
            </a:r>
            <a:endParaRPr lang="en-CA" sz="2800" b="1" dirty="0">
              <a:solidFill>
                <a:srgbClr val="0000FF"/>
              </a:solidFill>
            </a:endParaRPr>
          </a:p>
        </p:txBody>
      </p:sp>
    </p:spTree>
    <p:extLst>
      <p:ext uri="{BB962C8B-B14F-4D97-AF65-F5344CB8AC3E}">
        <p14:creationId xmlns:p14="http://schemas.microsoft.com/office/powerpoint/2010/main" val="31476427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48800"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DD1DA610-A061-4A91-849E-4B47222607CC}"/>
              </a:ext>
            </a:extLst>
          </p:cNvPr>
          <p:cNvSpPr/>
          <p:nvPr/>
        </p:nvSpPr>
        <p:spPr>
          <a:xfrm>
            <a:off x="4579992" y="2908883"/>
            <a:ext cx="2439280" cy="637637"/>
          </a:xfrm>
          <a:prstGeom prst="roundRect">
            <a:avLst/>
          </a:prstGeom>
          <a:solidFill>
            <a:srgbClr val="00B050"/>
          </a:solidFill>
          <a:effectLst>
            <a:glow rad="127000">
              <a:srgbClr val="FFFF00"/>
            </a:glow>
          </a:effectLst>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white"/>
                </a:solidFill>
                <a:effectLst/>
                <a:uLnTx/>
                <a:uFillTx/>
                <a:latin typeface="Calibri" panose="020F0502020204030204"/>
                <a:ea typeface="+mn-ea"/>
                <a:cs typeface="+mn-cs"/>
              </a:rPr>
              <a:t>Gen 18:1</a:t>
            </a:r>
          </a:p>
        </p:txBody>
      </p:sp>
      <p:sp>
        <p:nvSpPr>
          <p:cNvPr id="9" name="Rectangle 8">
            <a:extLst>
              <a:ext uri="{FF2B5EF4-FFF2-40B4-BE49-F238E27FC236}">
                <a16:creationId xmlns:a16="http://schemas.microsoft.com/office/drawing/2014/main" id="{F31E49C7-9360-4CB6-ABC0-34C233CAA091}"/>
              </a:ext>
            </a:extLst>
          </p:cNvPr>
          <p:cNvSpPr/>
          <p:nvPr/>
        </p:nvSpPr>
        <p:spPr>
          <a:xfrm>
            <a:off x="79900" y="245423"/>
            <a:ext cx="3338004" cy="3183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prstClr val="black"/>
                </a:solidFill>
                <a:effectLst/>
                <a:uLnTx/>
                <a:uFillTx/>
                <a:latin typeface="Calibri" panose="020F0502020204030204"/>
                <a:ea typeface="+mn-ea"/>
                <a:cs typeface="+mn-cs"/>
              </a:rPr>
              <a:t> Abraham chose to sit in the </a:t>
            </a:r>
            <a:r>
              <a:rPr kumimoji="0" lang="en-CA" sz="3600" b="1" i="0" u="none" strike="noStrike" kern="1200" cap="none" spc="0" normalizeH="0" baseline="0" noProof="0" dirty="0">
                <a:ln>
                  <a:noFill/>
                </a:ln>
                <a:solidFill>
                  <a:srgbClr val="0000FF"/>
                </a:solidFill>
                <a:effectLst>
                  <a:glow rad="127000">
                    <a:srgbClr val="FFFF00"/>
                  </a:glow>
                  <a:outerShdw blurRad="50800" dist="50800" dir="5400000" sx="101000" sy="101000" algn="ctr" rotWithShape="0">
                    <a:srgbClr val="CC00FF"/>
                  </a:outerShdw>
                </a:effectLst>
                <a:uLnTx/>
                <a:uFillTx/>
                <a:latin typeface="Calibri" panose="020F0502020204030204"/>
                <a:ea typeface="+mn-ea"/>
                <a:cs typeface="+mn-cs"/>
              </a:rPr>
              <a:t>DOOR</a:t>
            </a:r>
            <a:r>
              <a:rPr kumimoji="0" lang="en-CA" sz="3600" b="0" i="0" u="none" strike="noStrike" kern="1200" cap="none" spc="0" normalizeH="0" baseline="0" noProof="0" dirty="0">
                <a:ln>
                  <a:noFill/>
                </a:ln>
                <a:solidFill>
                  <a:srgbClr val="0000FF"/>
                </a:solidFill>
                <a:effectLst>
                  <a:glow rad="88900">
                    <a:srgbClr val="FF9966"/>
                  </a:glow>
                  <a:outerShdw blurRad="50800" dist="50800" dir="5400000" sx="104000" sy="104000" algn="ctr" rotWithShape="0">
                    <a:srgbClr val="7030A0"/>
                  </a:outerShdw>
                </a:effectLst>
                <a:uLnTx/>
                <a:uFillTx/>
                <a:latin typeface="Matura MT Script Capitals" panose="03020802060602070202" pitchFamily="66" charset="0"/>
                <a:ea typeface="+mn-ea"/>
                <a:cs typeface="+mn-cs"/>
              </a:rPr>
              <a:t>WAY</a:t>
            </a:r>
            <a:r>
              <a:rPr kumimoji="0" lang="en-CA" sz="36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CA" sz="3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3600" b="0" i="0" u="none" strike="noStrike" kern="1200" cap="none" spc="0" normalizeH="0" baseline="0" noProof="0" dirty="0">
                <a:ln>
                  <a:noFill/>
                </a:ln>
                <a:solidFill>
                  <a:prstClr val="black"/>
                </a:solidFill>
                <a:effectLst/>
                <a:uLnTx/>
                <a:uFillTx/>
                <a:latin typeface="Calibri" panose="020F0502020204030204"/>
                <a:ea typeface="+mn-ea"/>
                <a:cs typeface="+mn-cs"/>
              </a:rPr>
              <a:t>of his tent. </a:t>
            </a:r>
            <a:endParaRPr kumimoji="0" lang="en-CA" sz="3600" b="1" i="0" u="none" strike="noStrike" kern="1200" cap="none" spc="0" normalizeH="0" baseline="0" noProof="0" dirty="0">
              <a:ln>
                <a:solidFill>
                  <a:srgbClr val="ED7D31">
                    <a:lumMod val="50000"/>
                  </a:srgbClr>
                </a:solidFill>
              </a:ln>
              <a:solidFill>
                <a:srgbClr val="00B050"/>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4B67F93-4649-4B50-AAB2-772141E5502A}"/>
              </a:ext>
            </a:extLst>
          </p:cNvPr>
          <p:cNvSpPr/>
          <p:nvPr/>
        </p:nvSpPr>
        <p:spPr>
          <a:xfrm>
            <a:off x="684786" y="3768705"/>
            <a:ext cx="8506347" cy="3183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3600" b="0" i="0" u="none" strike="noStrike" kern="1200" cap="none" spc="0" normalizeH="0" baseline="0" noProof="0" dirty="0">
                <a:ln>
                  <a:noFill/>
                </a:ln>
                <a:solidFill>
                  <a:prstClr val="black"/>
                </a:solidFill>
                <a:effectLst>
                  <a:glow rad="76200">
                    <a:srgbClr val="00B050"/>
                  </a:glow>
                </a:effectLst>
                <a:uLnTx/>
                <a:uFillTx/>
                <a:latin typeface="Calibri" panose="020F0502020204030204"/>
                <a:ea typeface="+mn-ea"/>
                <a:cs typeface="+mn-cs"/>
              </a:rPr>
              <a:t>Did Abraham choose to sit within </a:t>
            </a:r>
            <a:r>
              <a:rPr kumimoji="0" lang="en-CA" sz="3600" b="0" i="0" u="none" strike="noStrike" kern="1200" cap="none" spc="0" normalizeH="0" baseline="0" noProof="0" dirty="0" err="1">
                <a:ln>
                  <a:noFill/>
                </a:ln>
                <a:solidFill>
                  <a:prstClr val="black"/>
                </a:solidFill>
                <a:effectLst>
                  <a:glow rad="76200">
                    <a:srgbClr val="00B050"/>
                  </a:glow>
                </a:effectLst>
                <a:uLnTx/>
                <a:uFillTx/>
                <a:latin typeface="Calibri" panose="020F0502020204030204"/>
                <a:ea typeface="+mn-ea"/>
                <a:cs typeface="+mn-cs"/>
              </a:rPr>
              <a:t>Mamre’s</a:t>
            </a:r>
            <a:r>
              <a:rPr kumimoji="0" lang="en-CA" sz="3600" b="0" i="0" u="none" strike="noStrike" kern="1200" cap="none" spc="0" normalizeH="0" baseline="0" noProof="0" dirty="0">
                <a:ln>
                  <a:noFill/>
                </a:ln>
                <a:solidFill>
                  <a:prstClr val="black"/>
                </a:solidFill>
                <a:effectLst>
                  <a:glow rad="76200">
                    <a:srgbClr val="00B050"/>
                  </a:glow>
                </a:effectLst>
                <a:uLnTx/>
                <a:uFillTx/>
                <a:latin typeface="Calibri" panose="020F0502020204030204"/>
                <a:ea typeface="+mn-ea"/>
                <a:cs typeface="+mn-cs"/>
              </a:rPr>
              <a:t>  </a:t>
            </a:r>
            <a:r>
              <a:rPr kumimoji="0" lang="en-CA" sz="3600" b="0" i="0" u="none" strike="noStrike" kern="1200" cap="none" spc="0" normalizeH="0" baseline="0" noProof="0" dirty="0">
                <a:ln w="19050">
                  <a:solidFill>
                    <a:srgbClr val="FFFF00"/>
                  </a:solidFill>
                </a:ln>
                <a:solidFill>
                  <a:srgbClr val="0000FF"/>
                </a:solidFill>
                <a:effectLst>
                  <a:glow rad="76200">
                    <a:srgbClr val="00B050"/>
                  </a:glow>
                </a:effectLst>
                <a:uLnTx/>
                <a:uFillTx/>
                <a:latin typeface="Bodoni MT Black" panose="02070A03080606020203" pitchFamily="18" charset="0"/>
                <a:ea typeface="+mn-ea"/>
                <a:cs typeface="+mn-cs"/>
              </a:rPr>
              <a:t>OAK FRAMEWORK</a:t>
            </a:r>
            <a:r>
              <a:rPr kumimoji="0" lang="en-CA" sz="3600" b="0" i="0" u="none" strike="noStrike" kern="1200" cap="none" spc="0" normalizeH="0" baseline="0" noProof="0" dirty="0">
                <a:ln w="19050">
                  <a:solidFill>
                    <a:srgbClr val="FFFF00"/>
                  </a:solidFill>
                </a:ln>
                <a:solidFill>
                  <a:srgbClr val="0000FF"/>
                </a:solidFill>
                <a:effectLst/>
                <a:uLnTx/>
                <a:uFillTx/>
                <a:latin typeface="Bodoni MT Black" panose="02070A03080606020203" pitchFamily="18" charset="0"/>
                <a:ea typeface="+mn-ea"/>
                <a:cs typeface="+mn-cs"/>
              </a:rPr>
              <a:t>  </a:t>
            </a:r>
            <a:r>
              <a:rPr kumimoji="0" lang="en-CA" sz="3600" b="1" i="0" u="none" strike="noStrike" kern="1200" cap="none" spc="0" normalizeH="0" baseline="0" noProof="0" dirty="0">
                <a:ln>
                  <a:noFill/>
                </a:ln>
                <a:solidFill>
                  <a:srgbClr val="0000FF"/>
                </a:solidFill>
                <a:effectLst>
                  <a:glow rad="127000">
                    <a:srgbClr val="FFFF00"/>
                  </a:glow>
                  <a:outerShdw blurRad="50800" dist="50800" dir="5400000" sx="101000" sy="101000" algn="ctr" rotWithShape="0">
                    <a:srgbClr val="CC00FF"/>
                  </a:outerShdw>
                </a:effectLst>
                <a:uLnTx/>
                <a:uFillTx/>
                <a:latin typeface="Calibri" panose="020F0502020204030204"/>
                <a:ea typeface="+mn-ea"/>
                <a:cs typeface="+mn-cs"/>
              </a:rPr>
              <a:t>DOOR</a:t>
            </a:r>
            <a:r>
              <a:rPr kumimoji="0" lang="en-CA" sz="3600" b="0" i="0" u="none" strike="noStrike" kern="1200" cap="none" spc="0" normalizeH="0" baseline="0" noProof="0" dirty="0">
                <a:ln>
                  <a:noFill/>
                </a:ln>
                <a:solidFill>
                  <a:srgbClr val="0000FF"/>
                </a:solidFill>
                <a:effectLst>
                  <a:glow rad="88900">
                    <a:srgbClr val="FF9966"/>
                  </a:glow>
                  <a:outerShdw blurRad="50800" dist="50800" dir="5400000" sx="104000" sy="104000" algn="ctr" rotWithShape="0">
                    <a:srgbClr val="7030A0"/>
                  </a:outerShdw>
                </a:effectLst>
                <a:uLnTx/>
                <a:uFillTx/>
                <a:latin typeface="Matura MT Script Capitals" panose="03020802060602070202" pitchFamily="66" charset="0"/>
                <a:ea typeface="+mn-ea"/>
                <a:cs typeface="+mn-cs"/>
              </a:rPr>
              <a:t>WAY</a:t>
            </a:r>
            <a:r>
              <a:rPr kumimoji="0" lang="en-CA" sz="36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CA" sz="3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3600" b="0" i="0" u="none" strike="noStrike" kern="1200" cap="none" spc="0" normalizeH="0" baseline="0" noProof="0" dirty="0">
                <a:ln>
                  <a:noFill/>
                </a:ln>
                <a:solidFill>
                  <a:prstClr val="black"/>
                </a:solidFill>
                <a:effectLst>
                  <a:glow rad="127000">
                    <a:srgbClr val="00B050"/>
                  </a:glow>
                </a:effectLst>
                <a:uLnTx/>
                <a:uFillTx/>
                <a:latin typeface="Calibri" panose="020F0502020204030204"/>
                <a:ea typeface="+mn-ea"/>
                <a:cs typeface="+mn-cs"/>
              </a:rPr>
              <a:t>as a </a:t>
            </a:r>
            <a:r>
              <a:rPr kumimoji="0" lang="en-CA" sz="3600" b="0" i="0" u="none" strike="noStrike" kern="1200" cap="none" spc="0" normalizeH="0" baseline="0" noProof="0" dirty="0">
                <a:ln w="19050">
                  <a:solidFill>
                    <a:srgbClr val="0000FF"/>
                  </a:solidFill>
                </a:ln>
                <a:solidFill>
                  <a:srgbClr val="CC00FF"/>
                </a:solidFill>
                <a:effectLst>
                  <a:glow rad="127000">
                    <a:srgbClr val="FFFF00"/>
                  </a:glow>
                </a:effectLst>
                <a:uLnTx/>
                <a:uFillTx/>
                <a:latin typeface="Snap ITC" panose="04040A07060A02020202" pitchFamily="82" charset="0"/>
                <a:ea typeface="+mn-ea"/>
                <a:cs typeface="+mn-cs"/>
              </a:rPr>
              <a:t>LIFESTYLE</a:t>
            </a:r>
            <a:r>
              <a:rPr kumimoji="0" lang="en-CA"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3600" b="0" i="0" u="none" strike="noStrike" kern="1200" cap="none" spc="0" normalizeH="0" baseline="0" noProof="0" dirty="0">
                <a:ln>
                  <a:noFill/>
                </a:ln>
                <a:solidFill>
                  <a:prstClr val="black"/>
                </a:solidFill>
                <a:effectLst>
                  <a:glow rad="127000">
                    <a:srgbClr val="00B050"/>
                  </a:glow>
                </a:effectLst>
                <a:uLnTx/>
                <a:uFillTx/>
                <a:latin typeface="Calibri" panose="020F0502020204030204"/>
                <a:ea typeface="+mn-ea"/>
                <a:cs typeface="+mn-cs"/>
              </a:rPr>
              <a:t>for his posterity? </a:t>
            </a:r>
            <a:endParaRPr kumimoji="0" lang="en-CA" sz="3600" b="1" i="0" u="none" strike="noStrike" kern="1200" cap="none" spc="0" normalizeH="0" baseline="0" noProof="0" dirty="0">
              <a:ln>
                <a:solidFill>
                  <a:srgbClr val="ED7D31">
                    <a:lumMod val="50000"/>
                  </a:srgbClr>
                </a:solidFill>
              </a:ln>
              <a:solidFill>
                <a:srgbClr val="00B050"/>
              </a:solidFill>
              <a:effectLst>
                <a:glow rad="127000">
                  <a:srgbClr val="00B050"/>
                </a:glow>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F67E0A34-1818-44AF-88A7-19BAFF034864}"/>
              </a:ext>
            </a:extLst>
          </p:cNvPr>
          <p:cNvCxnSpPr/>
          <p:nvPr/>
        </p:nvCxnSpPr>
        <p:spPr>
          <a:xfrm>
            <a:off x="1527048" y="2395728"/>
            <a:ext cx="1481328"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56F5C0D-C8E8-4D8E-88CE-4C8FF40DCC84}"/>
              </a:ext>
            </a:extLst>
          </p:cNvPr>
          <p:cNvSpPr/>
          <p:nvPr/>
        </p:nvSpPr>
        <p:spPr>
          <a:xfrm>
            <a:off x="8096435" y="115410"/>
            <a:ext cx="3923930" cy="4190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FF0000"/>
                </a:solidFill>
              </a:rPr>
              <a:t>Repeated slide: </a:t>
            </a:r>
          </a:p>
          <a:p>
            <a:pPr algn="ctr"/>
            <a:r>
              <a:rPr lang="en-CA" sz="3200" dirty="0">
                <a:solidFill>
                  <a:sysClr val="windowText" lastClr="000000"/>
                </a:solidFill>
              </a:rPr>
              <a:t>We are near the end of this presentation. Will the words here now have a deeper meaning to you, with the information we have just heard?</a:t>
            </a:r>
          </a:p>
        </p:txBody>
      </p:sp>
    </p:spTree>
    <p:extLst>
      <p:ext uri="{BB962C8B-B14F-4D97-AF65-F5344CB8AC3E}">
        <p14:creationId xmlns:p14="http://schemas.microsoft.com/office/powerpoint/2010/main" val="366254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125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2000" fill="hold"/>
                                        <p:tgtEl>
                                          <p:spTgt spid="3"/>
                                        </p:tgtEl>
                                        <p:attrNameLst>
                                          <p:attrName>ppt_w</p:attrName>
                                        </p:attrNameLst>
                                      </p:cBhvr>
                                      <p:tavLst>
                                        <p:tav tm="0">
                                          <p:val>
                                            <p:fltVal val="0"/>
                                          </p:val>
                                        </p:tav>
                                        <p:tav tm="100000">
                                          <p:val>
                                            <p:strVal val="#ppt_w"/>
                                          </p:val>
                                        </p:tav>
                                      </p:tavLst>
                                    </p:anim>
                                    <p:anim calcmode="lin" valueType="num">
                                      <p:cBhvr>
                                        <p:cTn id="19" dur="2000" fill="hold"/>
                                        <p:tgtEl>
                                          <p:spTgt spid="3"/>
                                        </p:tgtEl>
                                        <p:attrNameLst>
                                          <p:attrName>ppt_h</p:attrName>
                                        </p:attrNameLst>
                                      </p:cBhvr>
                                      <p:tavLst>
                                        <p:tav tm="0">
                                          <p:val>
                                            <p:fltVal val="0"/>
                                          </p:val>
                                        </p:tav>
                                        <p:tav tm="100000">
                                          <p:val>
                                            <p:strVal val="#ppt_h"/>
                                          </p:val>
                                        </p:tav>
                                      </p:tavLst>
                                    </p:anim>
                                    <p:anim calcmode="lin" valueType="num">
                                      <p:cBhvr>
                                        <p:cTn id="20"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1"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27000">
              <a:srgbClr val="FFFF00"/>
            </a:gs>
            <a:gs pos="74000">
              <a:srgbClr val="0DC0FF"/>
            </a:gs>
            <a:gs pos="49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09379" y="655957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3B9F453-F855-4D81-B7A5-A0150EE69A80}"/>
              </a:ext>
            </a:extLst>
          </p:cNvPr>
          <p:cNvSpPr/>
          <p:nvPr/>
        </p:nvSpPr>
        <p:spPr>
          <a:xfrm>
            <a:off x="1540201" y="586489"/>
            <a:ext cx="9111596" cy="5811770"/>
          </a:xfrm>
          <a:prstGeom prst="rect">
            <a:avLst/>
          </a:prstGeom>
          <a:solidFill>
            <a:srgbClr val="FF5050"/>
          </a:solidFill>
          <a:ln w="28575">
            <a:solidFill>
              <a:schemeClr val="tx1"/>
            </a:solidFill>
          </a:ln>
          <a:scene3d>
            <a:camera prst="orthographicFront"/>
            <a:lightRig rig="sunset" dir="t"/>
          </a:scene3d>
          <a:sp3d prstMaterial="matte">
            <a:bevelT w="666750" h="2222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ln w="19050">
                  <a:noFill/>
                </a:ln>
                <a:solidFill>
                  <a:schemeClr val="tx1"/>
                </a:solidFill>
              </a:rPr>
              <a:t>A Pointed Question for this Study:</a:t>
            </a:r>
          </a:p>
          <a:p>
            <a:r>
              <a:rPr lang="en-CA" sz="3600" b="1" dirty="0">
                <a:ln w="19050">
                  <a:noFill/>
                </a:ln>
                <a:solidFill>
                  <a:schemeClr val="tx1"/>
                </a:solidFill>
              </a:rPr>
              <a:t>      	     Abraham </a:t>
            </a:r>
            <a:r>
              <a:rPr lang="en-CA" sz="3600" b="1" u="sng" dirty="0">
                <a:ln w="19050">
                  <a:noFill/>
                </a:ln>
                <a:solidFill>
                  <a:schemeClr val="tx1"/>
                </a:solidFill>
              </a:rPr>
              <a:t>PURPOSELY CHOSE</a:t>
            </a:r>
            <a:r>
              <a:rPr lang="en-CA" sz="3600" b="1" dirty="0">
                <a:ln w="19050">
                  <a:noFill/>
                </a:ln>
                <a:solidFill>
                  <a:schemeClr val="tx1"/>
                </a:solidFill>
              </a:rPr>
              <a:t> to</a:t>
            </a:r>
          </a:p>
          <a:p>
            <a:br>
              <a:rPr lang="en-CA" sz="3600" b="1" dirty="0">
                <a:ln w="19050">
                  <a:solidFill>
                    <a:srgbClr val="0000FF"/>
                  </a:solidFill>
                </a:ln>
                <a:solidFill>
                  <a:srgbClr val="00B050"/>
                </a:solidFill>
                <a:latin typeface="Ravie" panose="04040805050809020602" pitchFamily="82" charset="0"/>
              </a:rPr>
            </a:br>
            <a:r>
              <a:rPr lang="en-CA" sz="3600" b="1" dirty="0">
                <a:ln w="19050">
                  <a:noFill/>
                </a:ln>
                <a:solidFill>
                  <a:schemeClr val="tx1"/>
                </a:solidFill>
              </a:rPr>
              <a:t>           </a:t>
            </a:r>
          </a:p>
          <a:p>
            <a:pPr algn="ctr"/>
            <a:endParaRPr lang="en-CA" sz="3600" b="1" dirty="0">
              <a:ln w="19050">
                <a:noFill/>
              </a:ln>
              <a:solidFill>
                <a:schemeClr val="tx1"/>
              </a:solidFill>
            </a:endParaRPr>
          </a:p>
          <a:p>
            <a:pPr algn="ctr"/>
            <a:endParaRPr lang="en-CA" sz="3600" b="1" dirty="0">
              <a:ln w="19050">
                <a:noFill/>
              </a:ln>
              <a:solidFill>
                <a:schemeClr val="tx1"/>
              </a:solidFill>
            </a:endParaRPr>
          </a:p>
          <a:p>
            <a:pPr algn="ctr"/>
            <a:r>
              <a:rPr lang="en-CA" sz="3600" b="1" dirty="0">
                <a:ln w="19050">
                  <a:noFill/>
                </a:ln>
                <a:solidFill>
                  <a:schemeClr val="tx1"/>
                </a:solidFill>
              </a:rPr>
              <a:t>   </a:t>
            </a:r>
            <a:br>
              <a:rPr lang="en-CA" sz="3600" b="1" dirty="0">
                <a:ln w="19050">
                  <a:noFill/>
                </a:ln>
                <a:solidFill>
                  <a:schemeClr val="tx1"/>
                </a:solidFill>
              </a:rPr>
            </a:br>
            <a:r>
              <a:rPr lang="en-CA" sz="3600" b="1" dirty="0">
                <a:ln w="19050">
                  <a:noFill/>
                </a:ln>
                <a:solidFill>
                  <a:schemeClr val="tx1"/>
                </a:solidFill>
              </a:rPr>
              <a:t>What was </a:t>
            </a:r>
            <a:r>
              <a:rPr lang="en-CA" sz="3600" b="1" dirty="0">
                <a:ln w="19050">
                  <a:solidFill>
                    <a:srgbClr val="9966FF"/>
                  </a:solidFill>
                </a:ln>
                <a:solidFill>
                  <a:srgbClr val="00B0EE"/>
                </a:solidFill>
              </a:rPr>
              <a:t>(spiritually) </a:t>
            </a:r>
            <a:r>
              <a:rPr lang="en-CA" sz="3600" b="1" dirty="0">
                <a:ln w="19050">
                  <a:noFill/>
                </a:ln>
                <a:solidFill>
                  <a:schemeClr val="tx1"/>
                </a:solidFill>
              </a:rPr>
              <a:t>“on his beard??”</a:t>
            </a:r>
            <a:endParaRPr lang="en-CA" sz="3600" b="1" dirty="0">
              <a:solidFill>
                <a:srgbClr val="0000FF"/>
              </a:solidFill>
            </a:endParaRPr>
          </a:p>
        </p:txBody>
      </p:sp>
      <p:pic>
        <p:nvPicPr>
          <p:cNvPr id="2" name="Picture 1">
            <a:extLst>
              <a:ext uri="{FF2B5EF4-FFF2-40B4-BE49-F238E27FC236}">
                <a16:creationId xmlns:a16="http://schemas.microsoft.com/office/drawing/2014/main" id="{02355091-DA9E-43FC-B22D-81B6543307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5034" y="2384292"/>
            <a:ext cx="4981931" cy="2499438"/>
          </a:xfrm>
          <a:prstGeom prst="rect">
            <a:avLst/>
          </a:prstGeom>
        </p:spPr>
      </p:pic>
    </p:spTree>
    <p:extLst>
      <p:ext uri="{BB962C8B-B14F-4D97-AF65-F5344CB8AC3E}">
        <p14:creationId xmlns:p14="http://schemas.microsoft.com/office/powerpoint/2010/main" val="31217179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27000">
              <a:srgbClr val="FFFF00"/>
            </a:gs>
            <a:gs pos="74000">
              <a:srgbClr val="0DC0FF"/>
            </a:gs>
            <a:gs pos="49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09379" y="655957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3B9F453-F855-4D81-B7A5-A0150EE69A80}"/>
              </a:ext>
            </a:extLst>
          </p:cNvPr>
          <p:cNvSpPr/>
          <p:nvPr/>
        </p:nvSpPr>
        <p:spPr>
          <a:xfrm>
            <a:off x="297783" y="249359"/>
            <a:ext cx="11596434" cy="6359282"/>
          </a:xfrm>
          <a:prstGeom prst="rect">
            <a:avLst/>
          </a:prstGeom>
          <a:solidFill>
            <a:srgbClr val="9966FF"/>
          </a:solidFill>
          <a:ln w="28575">
            <a:solidFill>
              <a:schemeClr val="tx1"/>
            </a:solidFill>
          </a:ln>
          <a:scene3d>
            <a:camera prst="orthographicFront"/>
            <a:lightRig rig="sunset" dir="t"/>
          </a:scene3d>
          <a:sp3d prstMaterial="matte">
            <a:bevelT w="666750" h="2222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00B050"/>
                </a:solidFill>
                <a:latin typeface="Georgia" panose="02040502050405020303" pitchFamily="18" charset="0"/>
              </a:rPr>
              <a:t>	</a:t>
            </a:r>
            <a:r>
              <a:rPr lang="en-US" sz="3600" dirty="0" err="1">
                <a:solidFill>
                  <a:srgbClr val="00B050"/>
                </a:solidFill>
                <a:latin typeface="Georgia" panose="02040502050405020303" pitchFamily="18" charset="0"/>
              </a:rPr>
              <a:t>Psa</a:t>
            </a:r>
            <a:r>
              <a:rPr lang="en-US" sz="3600" dirty="0">
                <a:solidFill>
                  <a:srgbClr val="00B050"/>
                </a:solidFill>
                <a:latin typeface="Georgia" panose="02040502050405020303" pitchFamily="18" charset="0"/>
              </a:rPr>
              <a:t> 133:1  </a:t>
            </a:r>
            <a:r>
              <a:rPr lang="en-US" sz="3600" dirty="0">
                <a:solidFill>
                  <a:prstClr val="black"/>
                </a:solidFill>
                <a:latin typeface="Georgia" panose="02040502050405020303" pitchFamily="18" charset="0"/>
              </a:rPr>
              <a:t>See how good and how pleasant it is </a:t>
            </a:r>
            <a:br>
              <a:rPr lang="en-US" sz="3600" dirty="0">
                <a:solidFill>
                  <a:prstClr val="black"/>
                </a:solidFill>
                <a:latin typeface="Georgia" panose="02040502050405020303" pitchFamily="18" charset="0"/>
              </a:rPr>
            </a:br>
            <a:r>
              <a:rPr lang="en-US" sz="3600" dirty="0">
                <a:solidFill>
                  <a:prstClr val="black"/>
                </a:solidFill>
                <a:latin typeface="Georgia" panose="02040502050405020303" pitchFamily="18" charset="0"/>
              </a:rPr>
              <a:t>		for brothers to dwell together in unity – </a:t>
            </a:r>
          </a:p>
          <a:p>
            <a:r>
              <a:rPr lang="en-US" sz="3600" dirty="0">
                <a:solidFill>
                  <a:srgbClr val="00B050"/>
                </a:solidFill>
                <a:latin typeface="Georgia" panose="02040502050405020303" pitchFamily="18" charset="0"/>
              </a:rPr>
              <a:t>	</a:t>
            </a:r>
            <a:r>
              <a:rPr lang="en-US" sz="3600" dirty="0" err="1">
                <a:solidFill>
                  <a:srgbClr val="00B050"/>
                </a:solidFill>
                <a:latin typeface="Georgia" panose="02040502050405020303" pitchFamily="18" charset="0"/>
              </a:rPr>
              <a:t>Psa</a:t>
            </a:r>
            <a:r>
              <a:rPr lang="en-US" sz="3600" dirty="0">
                <a:solidFill>
                  <a:srgbClr val="00B050"/>
                </a:solidFill>
                <a:latin typeface="Georgia" panose="02040502050405020303" pitchFamily="18" charset="0"/>
              </a:rPr>
              <a:t> 133:2  </a:t>
            </a:r>
            <a:r>
              <a:rPr lang="en-US" sz="3600" b="1" dirty="0">
                <a:ln>
                  <a:solidFill>
                    <a:srgbClr val="0000FF"/>
                  </a:solidFill>
                </a:ln>
                <a:solidFill>
                  <a:srgbClr val="FF3399"/>
                </a:solidFill>
                <a:effectLst>
                  <a:glow rad="88900">
                    <a:srgbClr val="0DC0FF"/>
                  </a:glow>
                  <a:outerShdw blurRad="50800" dist="50800" dir="5400000" sx="101000" sy="101000" algn="ctr" rotWithShape="0">
                    <a:srgbClr val="00FF99"/>
                  </a:outerShdw>
                </a:effectLst>
                <a:latin typeface="Georgia" panose="02040502050405020303" pitchFamily="18" charset="0"/>
              </a:rPr>
              <a:t>Like the precious oil on the head, 			Running down on the beard, </a:t>
            </a:r>
            <a:r>
              <a:rPr lang="en-US" sz="3600" dirty="0">
                <a:solidFill>
                  <a:prstClr val="black"/>
                </a:solidFill>
                <a:latin typeface="Georgia" panose="02040502050405020303" pitchFamily="18" charset="0"/>
              </a:rPr>
              <a:t>The 				</a:t>
            </a:r>
            <a:r>
              <a:rPr lang="en-US" sz="3600" b="1" dirty="0">
                <a:ln>
                  <a:solidFill>
                    <a:srgbClr val="0000FF"/>
                  </a:solidFill>
                </a:ln>
                <a:solidFill>
                  <a:srgbClr val="FF3399"/>
                </a:solidFill>
                <a:effectLst>
                  <a:glow rad="88900">
                    <a:srgbClr val="0DC0FF"/>
                  </a:glow>
                  <a:outerShdw blurRad="50800" dist="50800" dir="5400000" sx="101000" sy="101000" algn="ctr" rotWithShape="0">
                    <a:srgbClr val="00FF99"/>
                  </a:outerShdw>
                </a:effectLst>
                <a:latin typeface="Georgia" panose="02040502050405020303" pitchFamily="18" charset="0"/>
              </a:rPr>
              <a:t> beard</a:t>
            </a:r>
            <a:r>
              <a:rPr lang="en-US" sz="3600" dirty="0">
                <a:solidFill>
                  <a:prstClr val="black"/>
                </a:solidFill>
                <a:latin typeface="Georgia" panose="02040502050405020303" pitchFamily="18" charset="0"/>
              </a:rPr>
              <a:t> </a:t>
            </a:r>
            <a:r>
              <a:rPr lang="en-US" sz="3600" u="sng" dirty="0">
                <a:solidFill>
                  <a:prstClr val="black"/>
                </a:solidFill>
                <a:latin typeface="Georgia" panose="02040502050405020303" pitchFamily="18" charset="0"/>
              </a:rPr>
              <a:t>of Aharon</a:t>
            </a:r>
            <a:r>
              <a:rPr lang="en-US" sz="3600" dirty="0">
                <a:solidFill>
                  <a:prstClr val="black"/>
                </a:solidFill>
                <a:latin typeface="Georgia" panose="02040502050405020303" pitchFamily="18" charset="0"/>
              </a:rPr>
              <a:t>, Running down on the 			collar of his robes – </a:t>
            </a:r>
          </a:p>
          <a:p>
            <a:r>
              <a:rPr lang="en-US" sz="3600" dirty="0">
                <a:solidFill>
                  <a:srgbClr val="00B050"/>
                </a:solidFill>
                <a:latin typeface="Georgia" panose="02040502050405020303" pitchFamily="18" charset="0"/>
              </a:rPr>
              <a:t>	</a:t>
            </a:r>
            <a:r>
              <a:rPr lang="en-US" sz="3600" dirty="0" err="1">
                <a:solidFill>
                  <a:srgbClr val="00B050"/>
                </a:solidFill>
                <a:latin typeface="Georgia" panose="02040502050405020303" pitchFamily="18" charset="0"/>
              </a:rPr>
              <a:t>Psa</a:t>
            </a:r>
            <a:r>
              <a:rPr lang="en-US" sz="3600" dirty="0">
                <a:solidFill>
                  <a:srgbClr val="00B050"/>
                </a:solidFill>
                <a:latin typeface="Georgia" panose="02040502050405020303" pitchFamily="18" charset="0"/>
              </a:rPr>
              <a:t> 133:3  </a:t>
            </a:r>
            <a:r>
              <a:rPr lang="en-US" sz="3600" dirty="0">
                <a:solidFill>
                  <a:prstClr val="black"/>
                </a:solidFill>
                <a:latin typeface="Georgia" panose="02040502050405020303" pitchFamily="18" charset="0"/>
              </a:rPr>
              <a:t>Like the dew of </a:t>
            </a:r>
            <a:r>
              <a:rPr lang="en-US" sz="3600" dirty="0" err="1">
                <a:solidFill>
                  <a:prstClr val="black"/>
                </a:solidFill>
                <a:latin typeface="TITUS Cyberbit Basic" panose="02020603050405020304" pitchFamily="18" charset="0"/>
              </a:rPr>
              <a:t>Ḥ</a:t>
            </a:r>
            <a:r>
              <a:rPr lang="en-US" sz="3600" dirty="0" err="1">
                <a:solidFill>
                  <a:prstClr val="black"/>
                </a:solidFill>
                <a:latin typeface="Georgia" panose="02040502050405020303" pitchFamily="18" charset="0"/>
              </a:rPr>
              <a:t>ermon</a:t>
            </a:r>
            <a:r>
              <a:rPr lang="en-US" sz="3600" dirty="0">
                <a:solidFill>
                  <a:prstClr val="black"/>
                </a:solidFill>
                <a:latin typeface="Georgia" panose="02040502050405020303" pitchFamily="18" charset="0"/>
              </a:rPr>
              <a:t>, That comes 			down on the mountains of </a:t>
            </a:r>
            <a:r>
              <a:rPr lang="en-US" sz="3600" dirty="0" err="1">
                <a:solidFill>
                  <a:prstClr val="black"/>
                </a:solidFill>
                <a:latin typeface="Georgia" panose="02040502050405020303" pitchFamily="18" charset="0"/>
              </a:rPr>
              <a:t>Tsiyon</a:t>
            </a:r>
            <a:r>
              <a:rPr lang="en-US" sz="3600" dirty="0">
                <a:solidFill>
                  <a:prstClr val="black"/>
                </a:solidFill>
                <a:latin typeface="Georgia" panose="02040502050405020303" pitchFamily="18" charset="0"/>
              </a:rPr>
              <a:t>. For there</a:t>
            </a:r>
            <a:br>
              <a:rPr lang="en-US" sz="3600" dirty="0">
                <a:solidFill>
                  <a:prstClr val="black"/>
                </a:solidFill>
                <a:latin typeface="Georgia" panose="02040502050405020303" pitchFamily="18" charset="0"/>
              </a:rPr>
            </a:br>
            <a:r>
              <a:rPr lang="en-US" sz="3600" dirty="0">
                <a:solidFill>
                  <a:prstClr val="black"/>
                </a:solidFill>
                <a:latin typeface="Georgia" panose="02040502050405020303" pitchFamily="18" charset="0"/>
              </a:rPr>
              <a:t>	        </a:t>
            </a:r>
            <a:r>
              <a:rPr lang="he-IL" sz="4400" b="1" dirty="0">
                <a:ln>
                  <a:solidFill>
                    <a:srgbClr val="0000FF"/>
                  </a:solidFill>
                </a:ln>
                <a:solidFill>
                  <a:srgbClr val="00B0EE"/>
                </a:solidFill>
                <a:latin typeface="Times New Roman" panose="02020603050405020304" pitchFamily="18" charset="0"/>
                <a:cs typeface="Times New Roman" panose="02020603050405020304" pitchFamily="18" charset="0"/>
              </a:rPr>
              <a:t>יהוה</a:t>
            </a:r>
            <a:r>
              <a:rPr lang="en-US" sz="3600" dirty="0">
                <a:ln>
                  <a:solidFill>
                    <a:srgbClr val="0000FF"/>
                  </a:solidFill>
                </a:ln>
                <a:solidFill>
                  <a:prstClr val="black"/>
                </a:solidFill>
                <a:latin typeface="Georgia" panose="02040502050405020303" pitchFamily="18" charset="0"/>
              </a:rPr>
              <a:t> </a:t>
            </a:r>
            <a:r>
              <a:rPr lang="en-US" sz="3600" dirty="0">
                <a:solidFill>
                  <a:prstClr val="black"/>
                </a:solidFill>
                <a:latin typeface="Georgia" panose="02040502050405020303" pitchFamily="18" charset="0"/>
              </a:rPr>
              <a:t>commanded the blessing, </a:t>
            </a:r>
            <a:r>
              <a:rPr lang="en-US" sz="3600" b="1" dirty="0">
                <a:solidFill>
                  <a:prstClr val="black"/>
                </a:solidFill>
                <a:effectLst>
                  <a:glow rad="88900">
                    <a:srgbClr val="FFFF00"/>
                  </a:glow>
                  <a:outerShdw blurRad="50800" dist="50800" dir="5400000" sx="102000" sy="102000" algn="ctr" rotWithShape="0">
                    <a:srgbClr val="00FF99"/>
                  </a:outerShdw>
                </a:effectLst>
                <a:latin typeface="Georgia" panose="02040502050405020303" pitchFamily="18" charset="0"/>
              </a:rPr>
              <a:t>Life forever! </a:t>
            </a:r>
          </a:p>
        </p:txBody>
      </p:sp>
    </p:spTree>
    <p:extLst>
      <p:ext uri="{BB962C8B-B14F-4D97-AF65-F5344CB8AC3E}">
        <p14:creationId xmlns:p14="http://schemas.microsoft.com/office/powerpoint/2010/main" val="15764989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27000">
              <a:srgbClr val="FFFF00"/>
            </a:gs>
            <a:gs pos="74000">
              <a:srgbClr val="0DC0FF"/>
            </a:gs>
            <a:gs pos="49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09379" y="655957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3B9F453-F855-4D81-B7A5-A0150EE69A80}"/>
              </a:ext>
            </a:extLst>
          </p:cNvPr>
          <p:cNvSpPr/>
          <p:nvPr/>
        </p:nvSpPr>
        <p:spPr>
          <a:xfrm>
            <a:off x="297783" y="249359"/>
            <a:ext cx="11596434" cy="6359282"/>
          </a:xfrm>
          <a:prstGeom prst="rect">
            <a:avLst/>
          </a:prstGeom>
          <a:solidFill>
            <a:srgbClr val="9966FF"/>
          </a:solidFill>
          <a:ln w="28575">
            <a:solidFill>
              <a:schemeClr val="tx1"/>
            </a:solidFill>
          </a:ln>
          <a:scene3d>
            <a:camera prst="orthographicFront"/>
            <a:lightRig rig="sunset" dir="t"/>
          </a:scene3d>
          <a:sp3d prstMaterial="matte">
            <a:bevelT w="666750" h="2222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00B050"/>
                </a:solidFill>
                <a:latin typeface="Georgia" panose="02040502050405020303" pitchFamily="18" charset="0"/>
              </a:rPr>
              <a:t>	</a:t>
            </a:r>
            <a:endParaRPr lang="en-US" sz="3600" dirty="0">
              <a:solidFill>
                <a:prstClr val="black"/>
              </a:solidFill>
              <a:latin typeface="Georgia" panose="02040502050405020303" pitchFamily="18" charset="0"/>
            </a:endParaRPr>
          </a:p>
        </p:txBody>
      </p:sp>
      <p:pic>
        <p:nvPicPr>
          <p:cNvPr id="3" name="Picture 2">
            <a:extLst>
              <a:ext uri="{FF2B5EF4-FFF2-40B4-BE49-F238E27FC236}">
                <a16:creationId xmlns:a16="http://schemas.microsoft.com/office/drawing/2014/main" id="{0BCBA06C-4F21-442D-95B3-C8CE62B6400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69921" y="2002829"/>
            <a:ext cx="4183034" cy="3829085"/>
          </a:xfrm>
          <a:prstGeom prst="rect">
            <a:avLst/>
          </a:prstGeom>
        </p:spPr>
      </p:pic>
      <p:sp>
        <p:nvSpPr>
          <p:cNvPr id="5" name="Rectangle 4">
            <a:extLst>
              <a:ext uri="{FF2B5EF4-FFF2-40B4-BE49-F238E27FC236}">
                <a16:creationId xmlns:a16="http://schemas.microsoft.com/office/drawing/2014/main" id="{2F148861-F66B-4218-ABF3-69B55AEE006A}"/>
              </a:ext>
            </a:extLst>
          </p:cNvPr>
          <p:cNvSpPr/>
          <p:nvPr/>
        </p:nvSpPr>
        <p:spPr>
          <a:xfrm>
            <a:off x="2782785" y="699703"/>
            <a:ext cx="6494318" cy="935182"/>
          </a:xfrm>
          <a:prstGeom prst="rect">
            <a:avLst/>
          </a:prstGeom>
          <a:solidFill>
            <a:schemeClr val="accent1">
              <a:lumMod val="60000"/>
              <a:lumOff val="40000"/>
            </a:schemeClr>
          </a:solidFill>
          <a:scene3d>
            <a:camera prst="orthographicFront"/>
            <a:lightRig rig="threePt" dir="t"/>
          </a:scene3d>
          <a:sp3d contourW="95250">
            <a:bevelT w="120650" h="114300" prst="angle"/>
            <a:contourClr>
              <a:srgbClr val="00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ln>
                  <a:solidFill>
                    <a:srgbClr val="0000FF"/>
                  </a:solidFill>
                </a:ln>
                <a:solidFill>
                  <a:srgbClr val="FF3399"/>
                </a:solidFill>
                <a:effectLst>
                  <a:glow rad="127000">
                    <a:srgbClr val="FFFF00"/>
                  </a:glow>
                  <a:outerShdw blurRad="50800" dist="50800" dir="5400000" algn="ctr" rotWithShape="0">
                    <a:srgbClr val="00FF99">
                      <a:alpha val="98000"/>
                    </a:srgbClr>
                  </a:outerShdw>
                </a:effectLst>
                <a:latin typeface="Times New Roman" panose="02020603050405020304" pitchFamily="18" charset="0"/>
                <a:cs typeface="Times New Roman" panose="02020603050405020304" pitchFamily="18" charset="0"/>
              </a:rPr>
              <a:t>HAYAH ASHER HAYAH</a:t>
            </a:r>
          </a:p>
        </p:txBody>
      </p:sp>
      <p:sp>
        <p:nvSpPr>
          <p:cNvPr id="7" name="Rectangle 6">
            <a:extLst>
              <a:ext uri="{FF2B5EF4-FFF2-40B4-BE49-F238E27FC236}">
                <a16:creationId xmlns:a16="http://schemas.microsoft.com/office/drawing/2014/main" id="{5FBEA528-9B8C-4925-87A4-2AE2FA9E0F28}"/>
              </a:ext>
            </a:extLst>
          </p:cNvPr>
          <p:cNvSpPr/>
          <p:nvPr/>
        </p:nvSpPr>
        <p:spPr>
          <a:xfrm>
            <a:off x="1112593" y="1907177"/>
            <a:ext cx="2562423" cy="4001361"/>
          </a:xfrm>
          <a:prstGeom prst="rect">
            <a:avLst/>
          </a:prstGeom>
          <a:solidFill>
            <a:schemeClr val="accent1">
              <a:lumMod val="60000"/>
              <a:lumOff val="40000"/>
            </a:schemeClr>
          </a:solidFill>
          <a:scene3d>
            <a:camera prst="orthographicFront"/>
            <a:lightRig rig="threePt" dir="t"/>
          </a:scene3d>
          <a:sp3d contourW="95250">
            <a:bevelT w="120650" h="114300" prst="angle"/>
            <a:contourClr>
              <a:srgbClr val="00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ln>
                  <a:solidFill>
                    <a:srgbClr val="0000FF"/>
                  </a:solidFill>
                </a:ln>
                <a:solidFill>
                  <a:srgbClr val="0000FF"/>
                </a:solidFill>
                <a:effectLst>
                  <a:glow rad="127000">
                    <a:srgbClr val="FFFF00"/>
                  </a:glow>
                  <a:outerShdw blurRad="50800" dist="50800" dir="5400000" algn="ctr" rotWithShape="0">
                    <a:srgbClr val="00FF99">
                      <a:alpha val="98000"/>
                    </a:srgbClr>
                  </a:outerShdw>
                </a:effectLst>
                <a:latin typeface="Times New Roman" panose="02020603050405020304" pitchFamily="18" charset="0"/>
                <a:cs typeface="Times New Roman" panose="02020603050405020304" pitchFamily="18" charset="0"/>
              </a:rPr>
              <a:t>I  Am </a:t>
            </a:r>
            <a:r>
              <a:rPr lang="en-CA" sz="4000" b="1" dirty="0">
                <a:ln>
                  <a:solidFill>
                    <a:srgbClr val="0000FF"/>
                  </a:solidFill>
                </a:ln>
                <a:solidFill>
                  <a:schemeClr val="tx1"/>
                </a:solidFill>
                <a:effectLst>
                  <a:glow rad="127000">
                    <a:srgbClr val="FFFF00"/>
                  </a:glow>
                  <a:outerShdw blurRad="50800" dist="50800" dir="5400000" algn="ctr" rotWithShape="0">
                    <a:srgbClr val="00FF99">
                      <a:alpha val="98000"/>
                    </a:srgbClr>
                  </a:outerShdw>
                </a:effectLst>
                <a:latin typeface="Times New Roman" panose="02020603050405020304" pitchFamily="18" charset="0"/>
                <a:cs typeface="Times New Roman" panose="02020603050405020304" pitchFamily="18" charset="0"/>
              </a:rPr>
              <a:t>the</a:t>
            </a:r>
            <a:r>
              <a:rPr lang="en-CA" sz="4000" b="1" dirty="0">
                <a:ln>
                  <a:solidFill>
                    <a:srgbClr val="0000FF"/>
                  </a:solidFill>
                </a:ln>
                <a:solidFill>
                  <a:srgbClr val="FF3399"/>
                </a:solidFill>
                <a:effectLst>
                  <a:glow rad="127000">
                    <a:srgbClr val="FFFF00"/>
                  </a:glow>
                  <a:outerShdw blurRad="50800" dist="50800" dir="5400000" algn="ctr" rotWithShape="0">
                    <a:srgbClr val="00FF99">
                      <a:alpha val="98000"/>
                    </a:srgbClr>
                  </a:outerShdw>
                </a:effectLst>
                <a:latin typeface="Times New Roman" panose="02020603050405020304" pitchFamily="18" charset="0"/>
                <a:cs typeface="Times New Roman" panose="02020603050405020304" pitchFamily="18" charset="0"/>
              </a:rPr>
              <a:t> Beginning </a:t>
            </a:r>
            <a:r>
              <a:rPr lang="en-CA" sz="4000" b="1" dirty="0">
                <a:ln>
                  <a:solidFill>
                    <a:srgbClr val="0000FF"/>
                  </a:solidFill>
                </a:ln>
                <a:solidFill>
                  <a:schemeClr val="tx1"/>
                </a:solidFill>
                <a:effectLst>
                  <a:glow rad="127000">
                    <a:srgbClr val="FFFF00"/>
                  </a:glow>
                  <a:outerShdw blurRad="50800" dist="50800" dir="5400000" algn="ctr" rotWithShape="0">
                    <a:srgbClr val="00FF99">
                      <a:alpha val="98000"/>
                    </a:srgbClr>
                  </a:outerShdw>
                </a:effectLst>
                <a:latin typeface="Times New Roman" panose="02020603050405020304" pitchFamily="18" charset="0"/>
                <a:cs typeface="Times New Roman" panose="02020603050405020304" pitchFamily="18" charset="0"/>
              </a:rPr>
              <a:t>and the </a:t>
            </a:r>
            <a:r>
              <a:rPr lang="en-CA" sz="4000" b="1" dirty="0">
                <a:ln>
                  <a:solidFill>
                    <a:srgbClr val="0000FF"/>
                  </a:solidFill>
                </a:ln>
                <a:solidFill>
                  <a:srgbClr val="FF3399"/>
                </a:solidFill>
                <a:effectLst>
                  <a:glow rad="127000">
                    <a:srgbClr val="FFFF00"/>
                  </a:glow>
                  <a:outerShdw blurRad="50800" dist="50800" dir="5400000" algn="ctr" rotWithShape="0">
                    <a:srgbClr val="00FF99">
                      <a:alpha val="98000"/>
                    </a:srgbClr>
                  </a:outerShdw>
                </a:effectLst>
                <a:latin typeface="Times New Roman" panose="02020603050405020304" pitchFamily="18" charset="0"/>
                <a:cs typeface="Times New Roman" panose="02020603050405020304" pitchFamily="18" charset="0"/>
              </a:rPr>
              <a:t>End. </a:t>
            </a:r>
            <a:r>
              <a:rPr lang="en-CA" sz="4000" b="1" dirty="0">
                <a:ln>
                  <a:solidFill>
                    <a:srgbClr val="0000FF"/>
                  </a:solidFill>
                </a:ln>
                <a:solidFill>
                  <a:srgbClr val="0000FF"/>
                </a:solidFill>
                <a:effectLst>
                  <a:glow rad="127000">
                    <a:srgbClr val="FFFF00"/>
                  </a:glow>
                  <a:outerShdw blurRad="50800" dist="50800" dir="5400000" algn="ctr" rotWithShape="0">
                    <a:srgbClr val="00FF99">
                      <a:alpha val="98000"/>
                    </a:srgbClr>
                  </a:outerShdw>
                </a:effectLst>
                <a:latin typeface="Times New Roman" panose="02020603050405020304" pitchFamily="18" charset="0"/>
                <a:cs typeface="Times New Roman" panose="02020603050405020304" pitchFamily="18" charset="0"/>
              </a:rPr>
              <a:t>Aleph Tav.</a:t>
            </a:r>
          </a:p>
        </p:txBody>
      </p:sp>
      <p:sp>
        <p:nvSpPr>
          <p:cNvPr id="8" name="Rectangle 7">
            <a:extLst>
              <a:ext uri="{FF2B5EF4-FFF2-40B4-BE49-F238E27FC236}">
                <a16:creationId xmlns:a16="http://schemas.microsoft.com/office/drawing/2014/main" id="{E6925BB5-FFD0-4C45-802A-E1321680AB72}"/>
              </a:ext>
            </a:extLst>
          </p:cNvPr>
          <p:cNvSpPr/>
          <p:nvPr/>
        </p:nvSpPr>
        <p:spPr>
          <a:xfrm>
            <a:off x="8247860" y="1882168"/>
            <a:ext cx="2928186" cy="4001361"/>
          </a:xfrm>
          <a:prstGeom prst="rect">
            <a:avLst/>
          </a:prstGeom>
          <a:solidFill>
            <a:schemeClr val="accent1">
              <a:lumMod val="60000"/>
              <a:lumOff val="40000"/>
            </a:schemeClr>
          </a:solidFill>
          <a:scene3d>
            <a:camera prst="orthographicFront"/>
            <a:lightRig rig="threePt" dir="t"/>
          </a:scene3d>
          <a:sp3d contourW="95250">
            <a:bevelT w="120650" h="114300" prst="angle"/>
            <a:contourClr>
              <a:srgbClr val="0000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ln>
                  <a:solidFill>
                    <a:srgbClr val="0000FF"/>
                  </a:solidFill>
                </a:ln>
                <a:solidFill>
                  <a:srgbClr val="0000FF"/>
                </a:solidFill>
                <a:effectLst>
                  <a:glow rad="127000">
                    <a:srgbClr val="FFFF00"/>
                  </a:glow>
                  <a:outerShdw blurRad="50800" dist="50800" dir="5400000" algn="ctr" rotWithShape="0">
                    <a:srgbClr val="00FF99">
                      <a:alpha val="98000"/>
                    </a:srgbClr>
                  </a:outerShdw>
                </a:effectLst>
                <a:latin typeface="Times New Roman" panose="02020603050405020304" pitchFamily="18" charset="0"/>
                <a:cs typeface="Times New Roman" panose="02020603050405020304" pitchFamily="18" charset="0"/>
              </a:rPr>
              <a:t>7 Thousand Shaneh/</a:t>
            </a:r>
            <a:br>
              <a:rPr lang="en-CA" sz="4000" b="1" dirty="0">
                <a:ln>
                  <a:solidFill>
                    <a:srgbClr val="0000FF"/>
                  </a:solidFill>
                </a:ln>
                <a:solidFill>
                  <a:srgbClr val="0000FF"/>
                </a:solidFill>
                <a:effectLst>
                  <a:glow rad="127000">
                    <a:srgbClr val="FFFF00"/>
                  </a:glow>
                  <a:outerShdw blurRad="50800" dist="50800" dir="5400000" algn="ctr" rotWithShape="0">
                    <a:srgbClr val="00FF99">
                      <a:alpha val="98000"/>
                    </a:srgbClr>
                  </a:outerShdw>
                </a:effectLst>
                <a:latin typeface="Times New Roman" panose="02020603050405020304" pitchFamily="18" charset="0"/>
                <a:cs typeface="Times New Roman" panose="02020603050405020304" pitchFamily="18" charset="0"/>
              </a:rPr>
            </a:br>
            <a:r>
              <a:rPr lang="en-CA" sz="4000" b="1" dirty="0">
                <a:ln>
                  <a:solidFill>
                    <a:srgbClr val="0000FF"/>
                  </a:solidFill>
                </a:ln>
                <a:solidFill>
                  <a:srgbClr val="0000FF"/>
                </a:solidFill>
                <a:effectLst>
                  <a:glow rad="127000">
                    <a:srgbClr val="FFFF00"/>
                  </a:glow>
                  <a:outerShdw blurRad="50800" dist="50800" dir="5400000" algn="ctr" rotWithShape="0">
                    <a:srgbClr val="00FF99">
                      <a:alpha val="98000"/>
                    </a:srgbClr>
                  </a:outerShdw>
                </a:effectLst>
                <a:latin typeface="Times New Roman" panose="02020603050405020304" pitchFamily="18" charset="0"/>
                <a:cs typeface="Times New Roman" panose="02020603050405020304" pitchFamily="18" charset="0"/>
              </a:rPr>
              <a:t> 22 Hebrew Letters =</a:t>
            </a:r>
          </a:p>
          <a:p>
            <a:pPr algn="ctr"/>
            <a:endParaRPr lang="en-CA" sz="4000" b="1" dirty="0">
              <a:ln>
                <a:solidFill>
                  <a:srgbClr val="0000FF"/>
                </a:solidFill>
              </a:ln>
              <a:solidFill>
                <a:srgbClr val="0000FF"/>
              </a:solidFill>
              <a:effectLst>
                <a:glow rad="127000">
                  <a:srgbClr val="FFFF00"/>
                </a:glow>
                <a:outerShdw blurRad="50800" dist="50800" dir="5400000" algn="ctr" rotWithShape="0">
                  <a:srgbClr val="00FF99">
                    <a:alpha val="98000"/>
                  </a:srgbClr>
                </a:outerShdw>
              </a:effectLst>
              <a:latin typeface="Times New Roman" panose="02020603050405020304" pitchFamily="18" charset="0"/>
              <a:cs typeface="Times New Roman" panose="02020603050405020304" pitchFamily="18" charset="0"/>
            </a:endParaRPr>
          </a:p>
          <a:p>
            <a:pPr algn="ctr"/>
            <a:endParaRPr lang="en-CA" sz="4000" b="1" dirty="0">
              <a:ln>
                <a:solidFill>
                  <a:srgbClr val="0000FF"/>
                </a:solidFill>
              </a:ln>
              <a:solidFill>
                <a:srgbClr val="0000FF"/>
              </a:solidFill>
              <a:effectLst>
                <a:glow rad="127000">
                  <a:srgbClr val="FFFF00"/>
                </a:glow>
                <a:outerShdw blurRad="50800" dist="50800" dir="5400000" algn="ctr" rotWithShape="0">
                  <a:srgbClr val="00FF99">
                    <a:alpha val="98000"/>
                  </a:srgbClr>
                </a:outerShdw>
              </a:effectLst>
              <a:latin typeface="Times New Roman" panose="02020603050405020304" pitchFamily="18" charset="0"/>
              <a:cs typeface="Times New Roman" panose="02020603050405020304" pitchFamily="18" charset="0"/>
            </a:endParaRPr>
          </a:p>
        </p:txBody>
      </p:sp>
      <p:pic>
        <p:nvPicPr>
          <p:cNvPr id="1026" name="Picture 2" descr="Pi PNG Images Transparent Free Download | PNGMart">
            <a:extLst>
              <a:ext uri="{FF2B5EF4-FFF2-40B4-BE49-F238E27FC236}">
                <a16:creationId xmlns:a16="http://schemas.microsoft.com/office/drawing/2014/main" id="{E5B82CEA-3418-457D-B4CA-3D788E7E12F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08155" y="4572000"/>
            <a:ext cx="1857375"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22A27CA-DC63-47BB-B9DB-B2ACF16534DB}"/>
              </a:ext>
            </a:extLst>
          </p:cNvPr>
          <p:cNvSpPr/>
          <p:nvPr/>
        </p:nvSpPr>
        <p:spPr>
          <a:xfrm>
            <a:off x="297783" y="6048461"/>
            <a:ext cx="8979319" cy="453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This earth was inserted into </a:t>
            </a:r>
            <a:r>
              <a:rPr lang="en-CA" sz="2800" u="sng" dirty="0">
                <a:solidFill>
                  <a:schemeClr val="tx1"/>
                </a:solidFill>
                <a:latin typeface="Aharoni" panose="02010803020104030203" pitchFamily="2" charset="-79"/>
                <a:cs typeface="Aharoni" panose="02010803020104030203" pitchFamily="2" charset="-79"/>
              </a:rPr>
              <a:t>ETERNITY</a:t>
            </a:r>
            <a:r>
              <a:rPr lang="en-CA" sz="2800" dirty="0">
                <a:solidFill>
                  <a:schemeClr val="tx1"/>
                </a:solidFill>
                <a:latin typeface="Aharoni" panose="02010803020104030203" pitchFamily="2" charset="-79"/>
                <a:cs typeface="Aharoni" panose="02010803020104030203" pitchFamily="2" charset="-79"/>
              </a:rPr>
              <a:t>.</a:t>
            </a:r>
            <a:r>
              <a:rPr lang="en-CA" sz="2800" dirty="0">
                <a:solidFill>
                  <a:schemeClr val="tx1"/>
                </a:solidFill>
              </a:rPr>
              <a:t> Are you interested?</a:t>
            </a:r>
          </a:p>
        </p:txBody>
      </p:sp>
    </p:spTree>
    <p:extLst>
      <p:ext uri="{BB962C8B-B14F-4D97-AF65-F5344CB8AC3E}">
        <p14:creationId xmlns:p14="http://schemas.microsoft.com/office/powerpoint/2010/main" val="240267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strVal val="#ppt_w*0.70"/>
                                          </p:val>
                                        </p:tav>
                                        <p:tav tm="100000">
                                          <p:val>
                                            <p:strVal val="#ppt_w"/>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animEffect transition="in" filter="fade">
                                      <p:cBhvr>
                                        <p:cTn id="14" dur="1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circle(in)">
                                      <p:cBhvr>
                                        <p:cTn id="19"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27000"/>
              </a:srgbClr>
            </a:gs>
            <a:gs pos="87000">
              <a:srgbClr val="7030A0">
                <a:alpha val="43000"/>
              </a:srgbClr>
            </a:gs>
            <a:gs pos="66000">
              <a:schemeClr val="accent2">
                <a:lumMod val="40000"/>
                <a:lumOff val="60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515912" y="66039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891E3B6D-1396-4E90-96A0-717A40C552E7}"/>
              </a:ext>
            </a:extLst>
          </p:cNvPr>
          <p:cNvSpPr/>
          <p:nvPr/>
        </p:nvSpPr>
        <p:spPr>
          <a:xfrm>
            <a:off x="686000" y="467391"/>
            <a:ext cx="6617329" cy="3088641"/>
          </a:xfrm>
          <a:prstGeom prst="roundRect">
            <a:avLst/>
          </a:prstGeom>
          <a:solidFill>
            <a:schemeClr val="bg1">
              <a:lumMod val="85000"/>
            </a:schemeClr>
          </a:solidFill>
          <a:ln>
            <a:solidFill>
              <a:schemeClr val="tx1"/>
            </a:solidFill>
          </a:ln>
          <a:scene3d>
            <a:camera prst="orthographicFront"/>
            <a:lightRig rig="threePt" dir="t"/>
          </a:scene3d>
          <a:sp3d extrusionH="393700" contourW="139700" prstMaterial="dkEdge">
            <a:bevelT w="349250" h="266700" prst="softRound"/>
            <a:contourClr>
              <a:srgbClr val="00FF00"/>
            </a:contourClr>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The</a:t>
            </a:r>
            <a:endPar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solidFill>
                    <a:srgbClr val="00FF99"/>
                  </a:solidFill>
                </a:ln>
                <a:solidFill>
                  <a:srgbClr val="0000FF"/>
                </a:solidFill>
                <a:effectLst>
                  <a:glow rad="127000">
                    <a:srgbClr val="FFFF00"/>
                  </a:glow>
                  <a:outerShdw blurRad="50800" dist="50800" dir="5400000" algn="ctr" rotWithShape="0">
                    <a:srgbClr val="CC00CC">
                      <a:alpha val="98000"/>
                    </a:srgbClr>
                  </a:outerShdw>
                </a:effectLst>
                <a:uLnTx/>
                <a:uFillTx/>
                <a:latin typeface="Snap ITC" panose="04040A07060A02020202" pitchFamily="82" charset="0"/>
                <a:ea typeface="+mn-ea"/>
                <a:cs typeface="+mn-cs"/>
              </a:rPr>
              <a:t>Teshuva </a:t>
            </a:r>
            <a:r>
              <a:rPr kumimoji="0" lang="en-CA" sz="4400" b="1" i="0" u="none" strike="noStrike" kern="1200" cap="none" spc="0" normalizeH="0" baseline="0" noProof="0" dirty="0">
                <a:ln w="19050">
                  <a:solidFill>
                    <a:srgbClr val="0000FF"/>
                  </a:solidFill>
                </a:ln>
                <a:solidFill>
                  <a:prstClr val="black">
                    <a:lumMod val="50000"/>
                    <a:lumOff val="50000"/>
                  </a:prstClr>
                </a:solidFill>
                <a:effectLst>
                  <a:glow rad="127000">
                    <a:srgbClr val="FFFF00"/>
                  </a:glow>
                  <a:outerShdw blurRad="50800" dist="50800" dir="5400000" algn="ctr" rotWithShape="0">
                    <a:srgbClr val="CC00CC">
                      <a:alpha val="98000"/>
                    </a:srgbClr>
                  </a:outerShdw>
                </a:effectLst>
                <a:uLnTx/>
                <a:uFillTx/>
                <a:latin typeface="Snap ITC" panose="04040A07060A02020202" pitchFamily="82" charset="0"/>
                <a:ea typeface="+mn-ea"/>
                <a:cs typeface="+mn-cs"/>
              </a:rPr>
              <a:t>Shadow</a:t>
            </a:r>
            <a:r>
              <a:rPr kumimoji="0" lang="en-CA" sz="4400" b="1" i="0" u="none" strike="noStrike" kern="1200" cap="none" spc="0" normalizeH="0" baseline="0" noProof="0" dirty="0">
                <a:ln>
                  <a:solidFill>
                    <a:srgbClr val="00FF99"/>
                  </a:solidFill>
                </a:ln>
                <a:solidFill>
                  <a:srgbClr val="0000FF"/>
                </a:solidFill>
                <a:effectLst>
                  <a:glow rad="127000">
                    <a:srgbClr val="FFFF00"/>
                  </a:glow>
                  <a:outerShdw blurRad="50800" dist="50800" dir="5400000" algn="ctr" rotWithShape="0">
                    <a:srgbClr val="CC00CC">
                      <a:alpha val="98000"/>
                    </a:srgbClr>
                  </a:outerShdw>
                </a:effectLst>
                <a:uLnTx/>
                <a:uFillTx/>
                <a:latin typeface="Snap ITC" panose="04040A07060A02020202" pitchFamily="82" charset="0"/>
                <a:ea typeface="+mn-ea"/>
                <a:cs typeface="+mn-cs"/>
              </a:rPr>
              <a:t> Sign,</a:t>
            </a:r>
            <a:br>
              <a:rPr kumimoji="0" lang="en-CA" sz="4400" b="1" i="0" u="none" strike="noStrike" kern="1200" cap="none" spc="0" normalizeH="0" baseline="0" noProof="0" dirty="0">
                <a:ln>
                  <a:solidFill>
                    <a:srgbClr val="00FF99"/>
                  </a:solidFill>
                </a:ln>
                <a:solidFill>
                  <a:srgbClr val="0000FF"/>
                </a:solidFill>
                <a:effectLst>
                  <a:glow rad="127000">
                    <a:srgbClr val="FFFF00"/>
                  </a:glow>
                  <a:outerShdw blurRad="50800" dist="50800" dir="5400000" algn="ctr" rotWithShape="0">
                    <a:srgbClr val="CC00CC">
                      <a:alpha val="98000"/>
                    </a:srgbClr>
                  </a:outerShdw>
                </a:effectLst>
                <a:uLnTx/>
                <a:uFillTx/>
                <a:latin typeface="Snap ITC" panose="04040A07060A02020202" pitchFamily="82" charset="0"/>
                <a:ea typeface="+mn-ea"/>
                <a:cs typeface="+mn-cs"/>
              </a:rPr>
            </a:b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is the very catalyst for </a:t>
            </a:r>
            <a:b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800" b="0" i="0" u="none" strike="noStrike" kern="1200" cap="none" spc="0" normalizeH="0" baseline="0" noProof="0" dirty="0">
                <a:ln w="12700">
                  <a:solidFill>
                    <a:srgbClr val="0000FF"/>
                  </a:solidFill>
                </a:ln>
                <a:solidFill>
                  <a:srgbClr val="FF9900"/>
                </a:solidFill>
                <a:effectLst>
                  <a:outerShdw blurRad="50800" dist="50800" dir="5400000" algn="ctr" rotWithShape="0">
                    <a:srgbClr val="00FF99"/>
                  </a:outerShdw>
                </a:effectLst>
                <a:uLnTx/>
                <a:uFillTx/>
                <a:latin typeface="Wide Latin" panose="020A0A07050505020404" pitchFamily="18" charset="0"/>
                <a:ea typeface="+mn-ea"/>
                <a:cs typeface="+mn-cs"/>
              </a:rPr>
              <a:t>LIFE  ETERNAL!</a:t>
            </a:r>
            <a:endParaRPr kumimoji="0" lang="en-CA" sz="4400" b="1" i="0" u="sng" strike="noStrike" kern="1200" cap="none" spc="0" normalizeH="0" baseline="0" noProof="0" dirty="0">
              <a:ln w="12700">
                <a:solidFill>
                  <a:srgbClr val="0000FF"/>
                </a:solidFill>
              </a:ln>
              <a:solidFill>
                <a:srgbClr val="FF9900"/>
              </a:solidFill>
              <a:effectLst>
                <a:outerShdw blurRad="50800" dist="50800" dir="5400000" algn="ctr" rotWithShape="0">
                  <a:srgbClr val="00FF99"/>
                </a:outerShdw>
              </a:effectLst>
              <a:uLnTx/>
              <a:uFillTx/>
              <a:latin typeface="Wide Latin" panose="020A0A07050505020404" pitchFamily="18" charset="0"/>
              <a:ea typeface="+mn-ea"/>
              <a:cs typeface="+mn-cs"/>
            </a:endParaRPr>
          </a:p>
        </p:txBody>
      </p:sp>
      <p:pic>
        <p:nvPicPr>
          <p:cNvPr id="6" name="Picture 5">
            <a:extLst>
              <a:ext uri="{FF2B5EF4-FFF2-40B4-BE49-F238E27FC236}">
                <a16:creationId xmlns:a16="http://schemas.microsoft.com/office/drawing/2014/main" id="{054246AB-2669-434C-B434-E1E8176235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6086912" y="1827657"/>
            <a:ext cx="6858000" cy="3202686"/>
          </a:xfrm>
          <a:prstGeom prst="rect">
            <a:avLst/>
          </a:prstGeom>
          <a:ln>
            <a:noFill/>
          </a:ln>
          <a:effectLst>
            <a:softEdge rad="112500"/>
          </a:effectLst>
        </p:spPr>
      </p:pic>
      <p:sp>
        <p:nvSpPr>
          <p:cNvPr id="2" name="Speech Bubble: Rectangle with Corners Rounded 1">
            <a:extLst>
              <a:ext uri="{FF2B5EF4-FFF2-40B4-BE49-F238E27FC236}">
                <a16:creationId xmlns:a16="http://schemas.microsoft.com/office/drawing/2014/main" id="{2F2A5FC7-B519-45C9-8B97-5AAEC531FDB6}"/>
              </a:ext>
            </a:extLst>
          </p:cNvPr>
          <p:cNvSpPr/>
          <p:nvPr/>
        </p:nvSpPr>
        <p:spPr>
          <a:xfrm>
            <a:off x="828500" y="4338321"/>
            <a:ext cx="5944212" cy="2194528"/>
          </a:xfrm>
          <a:prstGeom prst="wedgeRoundRectCallout">
            <a:avLst>
              <a:gd name="adj1" fmla="val 73794"/>
              <a:gd name="adj2" fmla="val -92754"/>
              <a:gd name="adj3" fmla="val 16667"/>
            </a:avLst>
          </a:prstGeom>
          <a:solidFill>
            <a:schemeClr val="tx1"/>
          </a:solidFill>
          <a:ln w="28575">
            <a:solidFill>
              <a:schemeClr val="accent2">
                <a:lumMod val="60000"/>
                <a:lumOff val="40000"/>
              </a:schemeClr>
            </a:solidFill>
          </a:ln>
          <a:scene3d>
            <a:camera prst="orthographicFront"/>
            <a:lightRig rig="threePt" dir="t"/>
          </a:scene3d>
          <a:sp3d>
            <a:bevelT w="279400" h="127000" prst="softRound"/>
            <a:bevelB w="1079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rgbClr val="FFFF00"/>
                </a:solidFill>
                <a:effectLst/>
                <a:uLnTx/>
                <a:uFillTx/>
                <a:latin typeface="Calibri" panose="020F0502020204030204"/>
                <a:ea typeface="+mn-ea"/>
                <a:cs typeface="+mn-cs"/>
              </a:rPr>
              <a:t>Whose </a:t>
            </a:r>
            <a:r>
              <a:rPr kumimoji="0" lang="en-CA" sz="4800" b="1" i="0" u="none" strike="noStrike" kern="1200" cap="none" spc="0" normalizeH="0" baseline="0" noProof="0" dirty="0">
                <a:ln w="19050">
                  <a:solidFill>
                    <a:srgbClr val="0000FF"/>
                  </a:solidFill>
                </a:ln>
                <a:solidFill>
                  <a:srgbClr val="FFFF00"/>
                </a:solidFill>
                <a:effectLst>
                  <a:glow rad="127000">
                    <a:srgbClr val="FF9966"/>
                  </a:glow>
                </a:effectLst>
                <a:uLnTx/>
                <a:uFillTx/>
                <a:latin typeface="Bauhaus 93" panose="04030905020B02020C02" pitchFamily="82" charset="0"/>
              </a:rPr>
              <a:t>PALM</a:t>
            </a:r>
            <a:r>
              <a:rPr kumimoji="0" lang="en-CA" sz="4800" b="1" i="0" u="none" strike="noStrike" kern="1200" cap="none" spc="0" normalizeH="0" baseline="0" noProof="0" dirty="0">
                <a:ln>
                  <a:noFill/>
                </a:ln>
                <a:solidFill>
                  <a:srgbClr val="FFFF00"/>
                </a:solidFill>
                <a:effectLst/>
                <a:uLnTx/>
                <a:uFillTx/>
                <a:latin typeface="Calibri" panose="020F0502020204030204"/>
                <a:ea typeface="+mn-ea"/>
                <a:cs typeface="+mn-cs"/>
              </a:rPr>
              <a:t> are </a:t>
            </a:r>
            <a:r>
              <a:rPr kumimoji="0" lang="en-CA" sz="4800" b="1" i="0" u="none" strike="noStrike" kern="1200" cap="none" spc="0" normalizeH="0" baseline="0" noProof="0" dirty="0">
                <a:ln>
                  <a:noFill/>
                </a:ln>
                <a:solidFill>
                  <a:srgbClr val="FF00FF"/>
                </a:solidFill>
                <a:effectLst/>
                <a:uLnTx/>
                <a:uFillTx/>
                <a:latin typeface="Calibri" panose="020F0502020204030204"/>
                <a:ea typeface="+mn-ea"/>
                <a:cs typeface="+mn-cs"/>
              </a:rPr>
              <a:t>y</a:t>
            </a:r>
            <a:r>
              <a:rPr kumimoji="0" lang="en-CA" sz="4800" b="1" i="0" u="sng" strike="noStrike" kern="1200" cap="none" spc="0" normalizeH="0" baseline="0" noProof="0" dirty="0">
                <a:ln>
                  <a:noFill/>
                </a:ln>
                <a:solidFill>
                  <a:srgbClr val="FF00FF"/>
                </a:solidFill>
                <a:effectLst/>
                <a:uLnTx/>
                <a:uFillTx/>
                <a:latin typeface="Calibri" panose="020F0502020204030204"/>
                <a:ea typeface="+mn-ea"/>
                <a:cs typeface="+mn-cs"/>
              </a:rPr>
              <a:t>ou</a:t>
            </a:r>
            <a:r>
              <a:rPr kumimoji="0" lang="en-CA" sz="48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CA" sz="4800" b="1" i="0" u="sng" strike="noStrike" kern="1200" cap="none" spc="0" normalizeH="0" baseline="0" noProof="0" dirty="0">
                <a:ln w="19050">
                  <a:solidFill>
                    <a:srgbClr val="0000FF"/>
                  </a:solidFill>
                </a:ln>
                <a:solidFill>
                  <a:srgbClr val="00FF99"/>
                </a:solidFill>
                <a:effectLst/>
                <a:uLnTx/>
                <a:uFillTx/>
                <a:latin typeface="Snap ITC" panose="04040A07060A02020202" pitchFamily="82" charset="0"/>
                <a:ea typeface="+mn-ea"/>
                <a:cs typeface="+mn-cs"/>
              </a:rPr>
              <a:t>SEATED</a:t>
            </a:r>
            <a:r>
              <a:rPr kumimoji="0" lang="en-CA" sz="4800" b="1" i="0" u="none" strike="noStrike" kern="1200" cap="none" spc="0" normalizeH="0" baseline="0" noProof="0" dirty="0">
                <a:ln>
                  <a:noFill/>
                </a:ln>
                <a:solidFill>
                  <a:srgbClr val="FFFF00"/>
                </a:solidFill>
                <a:effectLst/>
                <a:uLnTx/>
                <a:uFillTx/>
                <a:latin typeface="Calibri" panose="020F0502020204030204"/>
                <a:ea typeface="+mn-ea"/>
                <a:cs typeface="+mn-cs"/>
              </a:rPr>
              <a:t> in?</a:t>
            </a:r>
            <a:endParaRPr kumimoji="0" lang="en-CA" sz="4800" b="1" i="0" u="none" strike="noStrike" kern="1200" cap="none" spc="0" normalizeH="0" baseline="0" noProof="0" dirty="0">
              <a:ln w="19050">
                <a:solidFill>
                  <a:srgbClr val="0000FF"/>
                </a:solidFill>
              </a:ln>
              <a:solidFill>
                <a:srgbClr val="00FF00"/>
              </a:solidFill>
              <a:effectLst>
                <a:outerShdw blurRad="50800" dist="50800" dir="5400000" algn="ctr" rotWithShape="0">
                  <a:srgbClr val="FF00FF"/>
                </a:outerShdw>
              </a:effectLst>
              <a:uLnTx/>
              <a:uFillTx/>
              <a:latin typeface="Snap ITC" panose="04040A07060A02020202" pitchFamily="82" charset="0"/>
              <a:ea typeface="+mn-ea"/>
              <a:cs typeface="+mn-cs"/>
            </a:endParaRPr>
          </a:p>
        </p:txBody>
      </p:sp>
      <p:sp>
        <p:nvSpPr>
          <p:cNvPr id="7" name="Speech Bubble: Rectangle with Corners Rounded 6">
            <a:extLst>
              <a:ext uri="{FF2B5EF4-FFF2-40B4-BE49-F238E27FC236}">
                <a16:creationId xmlns:a16="http://schemas.microsoft.com/office/drawing/2014/main" id="{00E31768-A825-4E16-A8D1-9F1933D32F40}"/>
              </a:ext>
            </a:extLst>
          </p:cNvPr>
          <p:cNvSpPr/>
          <p:nvPr/>
        </p:nvSpPr>
        <p:spPr>
          <a:xfrm>
            <a:off x="5282939" y="1889791"/>
            <a:ext cx="1798319" cy="457169"/>
          </a:xfrm>
          <a:prstGeom prst="wedgeRoundRectCallout">
            <a:avLst>
              <a:gd name="adj1" fmla="val -88629"/>
              <a:gd name="adj2" fmla="val -10029"/>
              <a:gd name="adj3" fmla="val 16667"/>
            </a:avLst>
          </a:prstGeom>
          <a:solidFill>
            <a:srgbClr val="FFFF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Gen 1:14</a:t>
            </a:r>
          </a:p>
        </p:txBody>
      </p:sp>
      <p:pic>
        <p:nvPicPr>
          <p:cNvPr id="8" name="Picture 4" descr="C:\Users\Rae\Desktop\Art on Desktop\white man clip art\3d white people\call to order 3.jpg">
            <a:extLst>
              <a:ext uri="{FF2B5EF4-FFF2-40B4-BE49-F238E27FC236}">
                <a16:creationId xmlns:a16="http://schemas.microsoft.com/office/drawing/2014/main" id="{A3AAE2A0-1C2A-443D-BB52-617AF9E5DF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05257" y="5701008"/>
            <a:ext cx="1603692" cy="1003180"/>
          </a:xfrm>
          <a:prstGeom prst="rect">
            <a:avLst/>
          </a:prstGeom>
          <a:ln w="190500" cap="sq">
            <a:solidFill>
              <a:srgbClr val="C7A1E3"/>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3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9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48800" y="64896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1" i="0" u="none" strike="noStrike" kern="1200" cap="none" spc="0" normalizeH="0" baseline="0" noProof="0" smtClean="0">
                <a:ln>
                  <a:noFill/>
                </a:ln>
                <a:solidFill>
                  <a:srgbClr val="FFEBE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CA" sz="1200" b="1" i="0" u="none" strike="noStrike" kern="1200" cap="none" spc="0" normalizeH="0" baseline="0" noProof="0" dirty="0">
              <a:ln>
                <a:noFill/>
              </a:ln>
              <a:solidFill>
                <a:srgbClr val="FFEBEB"/>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73477E5-7208-4920-A7E5-85D486C86622}"/>
              </a:ext>
            </a:extLst>
          </p:cNvPr>
          <p:cNvSpPr/>
          <p:nvPr/>
        </p:nvSpPr>
        <p:spPr>
          <a:xfrm>
            <a:off x="570990" y="3419428"/>
            <a:ext cx="11050020" cy="2357482"/>
          </a:xfrm>
          <a:prstGeom prst="rect">
            <a:avLst/>
          </a:prstGeom>
          <a:solidFill>
            <a:srgbClr val="FFEBEB"/>
          </a:solidFill>
          <a:ln w="28575">
            <a:noFill/>
          </a:ln>
          <a:scene3d>
            <a:camera prst="orthographicFront"/>
            <a:lightRig rig="freezing" dir="t"/>
          </a:scene3d>
          <a:sp3d>
            <a:bevelT w="203200" h="1841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6000" b="0" i="0" u="none" strike="noStrike" kern="1200" cap="none" spc="0" normalizeH="0" baseline="0" noProof="0" dirty="0">
                <a:ln>
                  <a:noFill/>
                </a:ln>
                <a:solidFill>
                  <a:prstClr val="black"/>
                </a:solidFill>
                <a:effectLst/>
                <a:uLnTx/>
                <a:uFillTx/>
                <a:latin typeface="Calibri" panose="020F0502020204030204"/>
                <a:ea typeface="+mn-ea"/>
                <a:cs typeface="+mn-cs"/>
              </a:rPr>
              <a:t>Let </a:t>
            </a:r>
            <a:r>
              <a:rPr kumimoji="0" lang="en-CA" sz="6000" b="0" i="0" u="sng" strike="noStrike" kern="1200" cap="none" spc="0" normalizeH="0" baseline="0" noProof="0" dirty="0">
                <a:ln>
                  <a:noFill/>
                </a:ln>
                <a:solidFill>
                  <a:prstClr val="black"/>
                </a:solidFill>
                <a:effectLst/>
                <a:uLnTx/>
                <a:uFillTx/>
                <a:latin typeface="Calibri" panose="020F0502020204030204"/>
                <a:ea typeface="+mn-ea"/>
                <a:cs typeface="+mn-cs"/>
              </a:rPr>
              <a:t>us</a:t>
            </a:r>
            <a:r>
              <a:rPr kumimoji="0" lang="en-CA" sz="6000" b="0" i="0" u="none" strike="noStrike" kern="1200" cap="none" spc="0" normalizeH="0" baseline="0" noProof="0" dirty="0">
                <a:ln>
                  <a:noFill/>
                </a:ln>
                <a:solidFill>
                  <a:prstClr val="black"/>
                </a:solidFill>
                <a:effectLst/>
                <a:uLnTx/>
                <a:uFillTx/>
                <a:latin typeface="Calibri" panose="020F0502020204030204"/>
                <a:ea typeface="+mn-ea"/>
                <a:cs typeface="+mn-cs"/>
              </a:rPr>
              <a:t> be a </a:t>
            </a:r>
            <a:r>
              <a:rPr kumimoji="0" lang="en-CA" sz="6000" b="0" i="0" u="sng" strike="noStrike" kern="1200" cap="none" spc="0" normalizeH="0" baseline="0" noProof="0" dirty="0">
                <a:ln>
                  <a:noFill/>
                </a:ln>
                <a:solidFill>
                  <a:prstClr val="black"/>
                </a:solidFill>
                <a:effectLst/>
                <a:uLnTx/>
                <a:uFillTx/>
                <a:latin typeface="Calibri" panose="020F0502020204030204"/>
                <a:ea typeface="+mn-ea"/>
                <a:cs typeface="+mn-cs"/>
              </a:rPr>
              <a:t>RESTORER</a:t>
            </a:r>
            <a:r>
              <a:rPr kumimoji="0" lang="en-CA" sz="6000" b="0" i="0" u="none" strike="noStrike" kern="1200" cap="none" spc="0" normalizeH="0" baseline="0" noProof="0" dirty="0">
                <a:ln>
                  <a:noFill/>
                </a:ln>
                <a:solidFill>
                  <a:prstClr val="black"/>
                </a:solidFill>
                <a:effectLst/>
                <a:uLnTx/>
                <a:uFillTx/>
                <a:latin typeface="Calibri" panose="020F0502020204030204"/>
                <a:ea typeface="+mn-ea"/>
                <a:cs typeface="+mn-cs"/>
              </a:rPr>
              <a:t> of </a:t>
            </a:r>
            <a:br>
              <a:rPr kumimoji="0" lang="en-CA" sz="6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6000" b="1" i="0" u="none" strike="noStrike" kern="1200" cap="none" spc="0" normalizeH="0" baseline="0" noProof="0" dirty="0">
                <a:ln>
                  <a:noFill/>
                </a:ln>
                <a:solidFill>
                  <a:srgbClr val="0000FF"/>
                </a:solidFill>
                <a:effectLst/>
                <a:uLnTx/>
                <a:uFillTx/>
                <a:latin typeface="Calibri" panose="020F0502020204030204"/>
                <a:ea typeface="+mn-ea"/>
                <a:cs typeface="+mn-cs"/>
              </a:rPr>
              <a:t>“OLD TREES”</a:t>
            </a:r>
            <a:r>
              <a:rPr kumimoji="0" lang="en-CA" sz="60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en-CA" sz="6000" b="0" i="0" u="none" strike="noStrike" kern="1200" cap="none" spc="0" normalizeH="0" baseline="0" noProof="0" dirty="0">
                <a:ln>
                  <a:solidFill>
                    <a:srgbClr val="0000FF"/>
                  </a:solidFill>
                </a:ln>
                <a:solidFill>
                  <a:srgbClr val="FF9966"/>
                </a:solidFill>
                <a:effectLst/>
                <a:uLnTx/>
                <a:uFillTx/>
                <a:latin typeface="Ravie" panose="04040805050809020602" pitchFamily="82" charset="0"/>
                <a:ea typeface="+mn-ea"/>
                <a:cs typeface="+mn-cs"/>
              </a:rPr>
              <a:t>SIT</a:t>
            </a:r>
            <a:r>
              <a:rPr kumimoji="0" lang="en-CA" sz="6000" b="0" i="0" u="none" strike="noStrike" kern="1200" cap="none" spc="0" normalizeH="0" baseline="0" noProof="0" dirty="0">
                <a:ln>
                  <a:noFill/>
                </a:ln>
                <a:solidFill>
                  <a:prstClr val="black"/>
                </a:solidFill>
                <a:effectLst/>
                <a:uLnTx/>
                <a:uFillTx/>
                <a:latin typeface="Calibri" panose="020F0502020204030204"/>
                <a:ea typeface="+mn-ea"/>
                <a:cs typeface="+mn-cs"/>
              </a:rPr>
              <a:t>” UNDER!</a:t>
            </a:r>
            <a:endParaRPr kumimoji="0" lang="en-CA" sz="6000" b="1" i="0" u="none" strike="noStrike" kern="1200" cap="none" spc="0" normalizeH="0" baseline="0" noProof="0" dirty="0">
              <a:ln>
                <a:solidFill>
                  <a:srgbClr val="0000FF"/>
                </a:solidFill>
              </a:ln>
              <a:solidFill>
                <a:srgbClr val="0000FF"/>
              </a:solidFill>
              <a:effectLst/>
              <a:uLnTx/>
              <a:uFillTx/>
              <a:latin typeface="Arial Black" panose="020B0A04020102020204" pitchFamily="34" charset="0"/>
              <a:ea typeface="+mn-ea"/>
              <a:cs typeface="+mn-cs"/>
            </a:endParaRPr>
          </a:p>
        </p:txBody>
      </p:sp>
      <p:sp>
        <p:nvSpPr>
          <p:cNvPr id="10" name="Rectangle: Rounded Corners 9">
            <a:extLst>
              <a:ext uri="{FF2B5EF4-FFF2-40B4-BE49-F238E27FC236}">
                <a16:creationId xmlns:a16="http://schemas.microsoft.com/office/drawing/2014/main" id="{C7B828C3-EEB7-4780-BC44-C3BC1822D761}"/>
              </a:ext>
            </a:extLst>
          </p:cNvPr>
          <p:cNvSpPr/>
          <p:nvPr/>
        </p:nvSpPr>
        <p:spPr>
          <a:xfrm>
            <a:off x="3771796" y="1669002"/>
            <a:ext cx="4055132" cy="1653038"/>
          </a:xfrm>
          <a:prstGeom prst="roundRect">
            <a:avLst/>
          </a:prstGeom>
          <a:noFill/>
          <a:ln>
            <a:noFill/>
          </a:ln>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solidFill>
                    <a:srgbClr val="FF00FF"/>
                  </a:solidFill>
                </a:ln>
                <a:solidFill>
                  <a:prstClr val="black"/>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Oak –</a:t>
            </a:r>
            <a:r>
              <a:rPr kumimoji="0" lang="en-CA" sz="4000" b="0" i="0" u="none" strike="noStrike" kern="1200" cap="none" spc="0" normalizeH="0" baseline="0" noProof="0" dirty="0">
                <a:ln>
                  <a:solidFill>
                    <a:srgbClr val="FF00FF"/>
                  </a:solidFill>
                </a:ln>
                <a:solidFill>
                  <a:srgbClr val="00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 </a:t>
            </a:r>
            <a:br>
              <a:rPr kumimoji="0" lang="en-CA" sz="4000" b="0" i="0" u="none" strike="noStrike" kern="1200" cap="none" spc="0" normalizeH="0" baseline="0" noProof="0" dirty="0">
                <a:ln>
                  <a:solidFill>
                    <a:srgbClr val="FF00FF"/>
                  </a:solidFill>
                </a:ln>
                <a:solidFill>
                  <a:srgbClr val="00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br>
            <a:r>
              <a:rPr kumimoji="0" lang="en-CA" sz="4000" b="0" i="0" u="none" strike="noStrike" kern="1200" cap="none" spc="0" normalizeH="0" baseline="0" noProof="0" dirty="0">
                <a:ln>
                  <a:solidFill>
                    <a:srgbClr val="FF00FF"/>
                  </a:solidFill>
                </a:ln>
                <a:solidFill>
                  <a:srgbClr val="00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Mo-</a:t>
            </a:r>
            <a:r>
              <a:rPr kumimoji="0" lang="en-CA" sz="4000" b="0" i="0" u="none" strike="noStrike" kern="1200" cap="none" spc="0" normalizeH="0" baseline="0" noProof="0" dirty="0" err="1">
                <a:ln>
                  <a:solidFill>
                    <a:srgbClr val="FF00FF"/>
                  </a:solidFill>
                </a:ln>
                <a:solidFill>
                  <a:srgbClr val="00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edim</a:t>
            </a:r>
            <a:r>
              <a:rPr kumimoji="0" lang="en-CA" sz="4000" b="0" i="0" u="none" strike="noStrike" kern="1200" cap="none" spc="0" normalizeH="0" baseline="0" noProof="0" dirty="0">
                <a:ln>
                  <a:solidFill>
                    <a:srgbClr val="FF00FF"/>
                  </a:solidFill>
                </a:ln>
                <a:solidFill>
                  <a:srgbClr val="0000FF"/>
                </a:solidFill>
                <a:effectLst>
                  <a:glow rad="177800">
                    <a:srgbClr val="FFFF00"/>
                  </a:glow>
                  <a:outerShdw blurRad="50800" dist="50800" dir="5400000" algn="ctr" rotWithShape="0">
                    <a:srgbClr val="CC00CC"/>
                  </a:outerShdw>
                </a:effectLst>
                <a:uLnTx/>
                <a:uFillTx/>
                <a:latin typeface="Snap ITC" panose="04040A07060A02020202" pitchFamily="82" charset="0"/>
                <a:ea typeface="+mn-ea"/>
                <a:cs typeface="+mn-cs"/>
              </a:rPr>
              <a:t>!</a:t>
            </a:r>
          </a:p>
        </p:txBody>
      </p:sp>
      <p:sp>
        <p:nvSpPr>
          <p:cNvPr id="2" name="Title 1">
            <a:extLst>
              <a:ext uri="{FF2B5EF4-FFF2-40B4-BE49-F238E27FC236}">
                <a16:creationId xmlns:a16="http://schemas.microsoft.com/office/drawing/2014/main" id="{C4DA5557-7C94-EB97-97D6-F2F8B7409320}"/>
              </a:ext>
            </a:extLst>
          </p:cNvPr>
          <p:cNvSpPr txBox="1">
            <a:spLocks/>
          </p:cNvSpPr>
          <p:nvPr/>
        </p:nvSpPr>
        <p:spPr>
          <a:xfrm>
            <a:off x="7998261" y="5856272"/>
            <a:ext cx="3228975" cy="815943"/>
          </a:xfrm>
          <a:prstGeom prst="rect">
            <a:avLst/>
          </a:prstGeom>
        </p:spPr>
        <p:txBody>
          <a:bodyPr vert="horz" lIns="91440" tIns="45720" rIns="91440" bIns="45720" rtlCol="0" anchor="t">
            <a:noAutofit/>
            <a:scene3d>
              <a:camera prst="perspectiveRelaxedModerately"/>
              <a:lightRig rig="threePt" dir="t"/>
            </a:scene3d>
            <a:sp3d extrusionH="57150">
              <a:bevelT w="38100" h="38100"/>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CA" sz="6600" b="1" i="0" u="none" strike="noStrike" kern="1200" cap="none" spc="0" normalizeH="0" baseline="0" noProof="0" dirty="0">
                <a:ln>
                  <a:solidFill>
                    <a:srgbClr val="A5A5A5">
                      <a:lumMod val="40000"/>
                      <a:lumOff val="60000"/>
                    </a:srgbClr>
                  </a:solidFill>
                </a:ln>
                <a:solidFill>
                  <a:srgbClr val="44546A"/>
                </a:solidFill>
                <a:effectLst/>
                <a:uLnTx/>
                <a:uFillTx/>
                <a:latin typeface="Edwardian Script ITC" panose="030303020407070D0804" pitchFamily="66" charset="0"/>
                <a:ea typeface="+mj-ea"/>
                <a:cs typeface="+mj-cs"/>
              </a:rPr>
              <a:t>The End</a:t>
            </a:r>
            <a:endParaRPr kumimoji="0" lang="en-CA" sz="5400" b="1" i="0" u="none" strike="noStrike" kern="1200" cap="none" spc="0" normalizeH="0" baseline="0" noProof="0" dirty="0">
              <a:ln>
                <a:solidFill>
                  <a:srgbClr val="A5A5A5">
                    <a:lumMod val="40000"/>
                    <a:lumOff val="60000"/>
                  </a:srgbClr>
                </a:solidFill>
              </a:ln>
              <a:solidFill>
                <a:srgbClr val="44546A"/>
              </a:solidFill>
              <a:effectLst/>
              <a:uLnTx/>
              <a:uFillTx/>
              <a:latin typeface="Edwardian Script ITC" panose="030303020407070D0804" pitchFamily="66" charset="0"/>
              <a:ea typeface="+mj-ea"/>
              <a:cs typeface="+mj-cs"/>
            </a:endParaRPr>
          </a:p>
        </p:txBody>
      </p:sp>
    </p:spTree>
    <p:extLst>
      <p:ext uri="{BB962C8B-B14F-4D97-AF65-F5344CB8AC3E}">
        <p14:creationId xmlns:p14="http://schemas.microsoft.com/office/powerpoint/2010/main" val="124068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250"/>
                                        <p:tgtEl>
                                          <p:spTgt spid="10"/>
                                        </p:tgtEl>
                                      </p:cBhvr>
                                    </p:animEffect>
                                  </p:childTnLst>
                                </p:cTn>
                              </p:par>
                            </p:childTnLst>
                          </p:cTn>
                        </p:par>
                        <p:par>
                          <p:cTn id="8" fill="hold">
                            <p:stCondLst>
                              <p:cond delay="1250"/>
                            </p:stCondLst>
                            <p:childTnLst>
                              <p:par>
                                <p:cTn id="9" presetID="22" presetClass="entr" presetSubtype="8" fill="hold" nodeType="afterEffect">
                                  <p:stCondLst>
                                    <p:cond delay="20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1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27000"/>
              </a:srgbClr>
            </a:gs>
            <a:gs pos="87000">
              <a:srgbClr val="7030A0">
                <a:alpha val="43000"/>
              </a:srgbClr>
            </a:gs>
            <a:gs pos="66000">
              <a:schemeClr val="accent2">
                <a:lumMod val="40000"/>
                <a:lumOff val="60000"/>
              </a:schemeClr>
            </a:gs>
            <a:gs pos="26000">
              <a:schemeClr val="accent1">
                <a:lumMod val="30000"/>
                <a:lumOff val="70000"/>
                <a:alpha val="79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56537" y="649709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DC6BCD9B-0D99-9ABD-ABE6-512EA944947F}"/>
              </a:ext>
            </a:extLst>
          </p:cNvPr>
          <p:cNvSpPr/>
          <p:nvPr/>
        </p:nvSpPr>
        <p:spPr>
          <a:xfrm>
            <a:off x="137506" y="631209"/>
            <a:ext cx="12257312" cy="2031325"/>
          </a:xfrm>
          <a:prstGeom prst="rect">
            <a:avLst/>
          </a:prstGeom>
          <a:noFill/>
        </p:spPr>
        <p:txBody>
          <a:bodyPr wrap="square" lIns="91440" tIns="45720" rIns="91440" bIns="45720">
            <a:spAutoFit/>
            <a:scene3d>
              <a:camera prst="orthographicFront"/>
              <a:lightRig rig="harsh" dir="t"/>
            </a:scene3d>
            <a:sp3d extrusionH="57150" prstMaterial="matte">
              <a:bevelT w="63500" h="12700"/>
              <a:contourClr>
                <a:schemeClr val="bg1">
                  <a:lumMod val="65000"/>
                </a:schemeClr>
              </a:contourClr>
            </a:sp3d>
          </a:bodyPr>
          <a:lstStyle/>
          <a:p>
            <a:pPr algn="ctr"/>
            <a:r>
              <a:rPr lang="en-US" sz="6000" b="1" dirty="0">
                <a:ln>
                  <a:solidFill>
                    <a:srgbClr val="002060"/>
                  </a:solidFill>
                </a:ln>
                <a:solidFill>
                  <a:srgbClr val="B6C5DD"/>
                </a:solidFill>
                <a:effectLst>
                  <a:outerShdw blurRad="60007" dist="310007" dir="7680000" sy="30000" kx="1300200" algn="ctr" rotWithShape="0">
                    <a:prstClr val="black">
                      <a:alpha val="32000"/>
                    </a:prstClr>
                  </a:outerShdw>
                </a:effectLst>
                <a:latin typeface="Sylfaen" panose="010A0502050306030303" pitchFamily="18" charset="0"/>
              </a:rPr>
              <a:t>Any Questions for </a:t>
            </a:r>
            <a:r>
              <a:rPr lang="en-US" sz="6000" b="1" dirty="0" err="1">
                <a:ln>
                  <a:solidFill>
                    <a:srgbClr val="002060"/>
                  </a:solidFill>
                </a:ln>
                <a:solidFill>
                  <a:srgbClr val="B6C5DD"/>
                </a:solidFill>
                <a:effectLst>
                  <a:outerShdw blurRad="60007" dist="310007" dir="7680000" sy="30000" kx="1300200" algn="ctr" rotWithShape="0">
                    <a:prstClr val="black">
                      <a:alpha val="32000"/>
                    </a:prstClr>
                  </a:outerShdw>
                </a:effectLst>
                <a:latin typeface="Sylfaen" panose="010A0502050306030303" pitchFamily="18" charset="0"/>
              </a:rPr>
              <a:t>Ecc</a:t>
            </a:r>
            <a:r>
              <a:rPr lang="en-US" sz="6000" b="1" dirty="0">
                <a:ln>
                  <a:solidFill>
                    <a:srgbClr val="002060"/>
                  </a:solidFill>
                </a:ln>
                <a:solidFill>
                  <a:srgbClr val="B6C5DD"/>
                </a:solidFill>
                <a:effectLst>
                  <a:outerShdw blurRad="60007" dist="310007" dir="7680000" sy="30000" kx="1300200" algn="ctr" rotWithShape="0">
                    <a:prstClr val="black">
                      <a:alpha val="32000"/>
                    </a:prstClr>
                  </a:outerShdw>
                </a:effectLst>
                <a:latin typeface="Sylfaen" panose="010A0502050306030303" pitchFamily="18" charset="0"/>
              </a:rPr>
              <a:t> 1:5 </a:t>
            </a:r>
            <a:br>
              <a:rPr lang="en-US" sz="6000" b="1" dirty="0">
                <a:ln>
                  <a:solidFill>
                    <a:srgbClr val="002060"/>
                  </a:solidFill>
                </a:ln>
                <a:solidFill>
                  <a:srgbClr val="B6C5DD"/>
                </a:solidFill>
                <a:effectLst>
                  <a:outerShdw blurRad="60007" dist="310007" dir="7680000" sy="30000" kx="1300200" algn="ctr" rotWithShape="0">
                    <a:prstClr val="black">
                      <a:alpha val="32000"/>
                    </a:prstClr>
                  </a:outerShdw>
                </a:effectLst>
                <a:latin typeface="Sylfaen" panose="010A0502050306030303" pitchFamily="18" charset="0"/>
              </a:rPr>
            </a:br>
            <a:r>
              <a:rPr lang="en-US" sz="6000" b="1" dirty="0">
                <a:ln>
                  <a:solidFill>
                    <a:srgbClr val="002060"/>
                  </a:solidFill>
                </a:ln>
                <a:solidFill>
                  <a:srgbClr val="B6C5DD"/>
                </a:solidFill>
                <a:effectLst>
                  <a:outerShdw blurRad="60007" dist="310007" dir="7680000" sy="30000" kx="1300200" algn="ctr" rotWithShape="0">
                    <a:prstClr val="black">
                      <a:alpha val="32000"/>
                    </a:prstClr>
                  </a:outerShdw>
                </a:effectLst>
                <a:latin typeface="Sylfaen" panose="010A0502050306030303" pitchFamily="18" charset="0"/>
              </a:rPr>
              <a:t>and </a:t>
            </a:r>
            <a:r>
              <a:rPr lang="en-US" sz="6000" b="1" cap="none" spc="0" dirty="0">
                <a:ln>
                  <a:solidFill>
                    <a:srgbClr val="002060"/>
                  </a:solidFill>
                </a:ln>
                <a:solidFill>
                  <a:srgbClr val="B6C5DD"/>
                </a:solidFill>
                <a:effectLst>
                  <a:outerShdw blurRad="60007" dist="310007" dir="7680000" sy="30000" kx="1300200" algn="ctr" rotWithShape="0">
                    <a:prstClr val="black">
                      <a:alpha val="32000"/>
                    </a:prstClr>
                  </a:outerShdw>
                </a:effectLst>
                <a:latin typeface="Sylfaen" panose="010A0502050306030303" pitchFamily="18" charset="0"/>
              </a:rPr>
              <a:t>the Scurry of our Shemesh</a:t>
            </a:r>
            <a:r>
              <a:rPr lang="en-US" sz="6600" b="1" dirty="0">
                <a:ln>
                  <a:solidFill>
                    <a:srgbClr val="002060"/>
                  </a:solidFill>
                </a:ln>
                <a:solidFill>
                  <a:srgbClr val="B6C5DD"/>
                </a:solidFill>
                <a:effectLst>
                  <a:outerShdw blurRad="60007" dist="310007" dir="7680000" sy="30000" kx="1300200" algn="ctr" rotWithShape="0">
                    <a:prstClr val="black">
                      <a:alpha val="32000"/>
                    </a:prstClr>
                  </a:outerShdw>
                </a:effectLst>
                <a:latin typeface="Sylfaen" panose="010A0502050306030303" pitchFamily="18" charset="0"/>
              </a:rPr>
              <a:t>?</a:t>
            </a:r>
            <a:endParaRPr lang="en-US" sz="7200" b="1" cap="none" spc="0" dirty="0">
              <a:ln>
                <a:solidFill>
                  <a:srgbClr val="002060"/>
                </a:solidFill>
              </a:ln>
              <a:solidFill>
                <a:srgbClr val="B6C5DD"/>
              </a:solidFill>
              <a:effectLst/>
              <a:latin typeface="Blackadder ITC" panose="04020505051007020D02" pitchFamily="82" charset="0"/>
            </a:endParaRPr>
          </a:p>
        </p:txBody>
      </p:sp>
      <p:sp>
        <p:nvSpPr>
          <p:cNvPr id="5" name="TextBox 4">
            <a:extLst>
              <a:ext uri="{FF2B5EF4-FFF2-40B4-BE49-F238E27FC236}">
                <a16:creationId xmlns:a16="http://schemas.microsoft.com/office/drawing/2014/main" id="{81A0D046-A760-198F-6056-35DB98D0FE52}"/>
              </a:ext>
            </a:extLst>
          </p:cNvPr>
          <p:cNvSpPr txBox="1"/>
          <p:nvPr/>
        </p:nvSpPr>
        <p:spPr>
          <a:xfrm>
            <a:off x="1964628" y="3094975"/>
            <a:ext cx="9238800" cy="1569660"/>
          </a:xfrm>
          <a:prstGeom prst="rect">
            <a:avLst/>
          </a:prstGeom>
          <a:noFill/>
        </p:spPr>
        <p:txBody>
          <a:bodyPr wrap="square" rtlCol="0">
            <a:spAutoFit/>
          </a:bodyPr>
          <a:lstStyle/>
          <a:p>
            <a:pPr algn="ctr"/>
            <a:r>
              <a:rPr lang="en-US" sz="3200" b="1" dirty="0">
                <a:solidFill>
                  <a:srgbClr val="002060"/>
                </a:solidFill>
                <a:latin typeface="Bradley Hand ITC" panose="03070402050302030203" pitchFamily="66" charset="0"/>
              </a:rPr>
              <a:t>Just email Timothy </a:t>
            </a:r>
            <a:r>
              <a:rPr lang="en-US" sz="3200" b="1" dirty="0" err="1">
                <a:solidFill>
                  <a:srgbClr val="002060"/>
                </a:solidFill>
                <a:latin typeface="Bradley Hand ITC" panose="03070402050302030203" pitchFamily="66" charset="0"/>
              </a:rPr>
              <a:t>Astleford</a:t>
            </a:r>
            <a:r>
              <a:rPr lang="en-US" sz="3200" b="1" dirty="0">
                <a:solidFill>
                  <a:srgbClr val="002060"/>
                </a:solidFill>
                <a:latin typeface="Bradley Hand ITC" panose="03070402050302030203" pitchFamily="66" charset="0"/>
              </a:rPr>
              <a:t> (Researcher) </a:t>
            </a:r>
            <a:br>
              <a:rPr lang="en-US" sz="3200" b="1" dirty="0">
                <a:solidFill>
                  <a:srgbClr val="002060"/>
                </a:solidFill>
                <a:latin typeface="Bradley Hand ITC" panose="03070402050302030203" pitchFamily="66" charset="0"/>
              </a:rPr>
            </a:br>
            <a:r>
              <a:rPr lang="en-US" sz="3200" b="1" dirty="0">
                <a:solidFill>
                  <a:srgbClr val="002060"/>
                </a:solidFill>
                <a:latin typeface="Bradley Hand ITC" panose="03070402050302030203" pitchFamily="66" charset="0"/>
              </a:rPr>
              <a:t>for Covenant Calendar Classroom @ </a:t>
            </a:r>
          </a:p>
          <a:p>
            <a:pPr algn="ctr"/>
            <a:r>
              <a:rPr lang="en-US" sz="3200" b="1" dirty="0">
                <a:solidFill>
                  <a:srgbClr val="002060"/>
                </a:solidFill>
                <a:latin typeface="Bradley Hand ITC" panose="03070402050302030203" pitchFamily="66" charset="0"/>
                <a:hlinkClick r:id="rId2"/>
              </a:rPr>
              <a:t>questions@studythecalendar.com</a:t>
            </a:r>
            <a:r>
              <a:rPr lang="en-US" sz="3200" b="1" dirty="0">
                <a:solidFill>
                  <a:srgbClr val="002060"/>
                </a:solidFill>
                <a:latin typeface="Bradley Hand ITC" panose="03070402050302030203" pitchFamily="66" charset="0"/>
              </a:rPr>
              <a:t> </a:t>
            </a:r>
          </a:p>
        </p:txBody>
      </p:sp>
      <p:pic>
        <p:nvPicPr>
          <p:cNvPr id="8" name="Picture 7" descr="C:\Users\Rae\Desktop\email icon.png">
            <a:extLst>
              <a:ext uri="{FF2B5EF4-FFF2-40B4-BE49-F238E27FC236}">
                <a16:creationId xmlns:a16="http://schemas.microsoft.com/office/drawing/2014/main" id="{D0363421-12AB-38AC-30C7-5D8499E5B8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8970" y="3440939"/>
            <a:ext cx="1414657" cy="101946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9" name="Picture 2" descr="C:\Users\Rae\Documents\A CF Desktop Feb 2021\Best CCC Logo Clear with colors in circle SMS.png">
            <a:extLst>
              <a:ext uri="{FF2B5EF4-FFF2-40B4-BE49-F238E27FC236}">
                <a16:creationId xmlns:a16="http://schemas.microsoft.com/office/drawing/2014/main" id="{6B7BB510-D00A-497A-7C14-6AC11EA8C1E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7259" y="330022"/>
            <a:ext cx="1110903" cy="1149476"/>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E34BF3C-126C-59AC-9FCA-EC8DB59DE710}"/>
              </a:ext>
            </a:extLst>
          </p:cNvPr>
          <p:cNvSpPr/>
          <p:nvPr/>
        </p:nvSpPr>
        <p:spPr>
          <a:xfrm rot="21211209">
            <a:off x="8140790" y="5412250"/>
            <a:ext cx="3156089" cy="1456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US" sz="8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 </a:t>
            </a:r>
            <a:r>
              <a:rPr lang="en-US" sz="8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bg2">
                      <a:lumMod val="90000"/>
                      <a:alpha val="40000"/>
                    </a:schemeClr>
                  </a:glow>
                  <a:outerShdw blurRad="60007" dist="310007" dir="7680000" sy="30000" kx="1300200" algn="ctr" rotWithShape="0">
                    <a:prstClr val="black">
                      <a:alpha val="32000"/>
                    </a:prstClr>
                  </a:outerShdw>
                </a:effectLst>
                <a:latin typeface="MV Boli" panose="02000500030200090000" pitchFamily="2" charset="0"/>
                <a:cs typeface="MV Boli" panose="02000500030200090000" pitchFamily="2" charset="0"/>
              </a:rPr>
              <a:t>Shalom</a:t>
            </a:r>
            <a:r>
              <a:rPr lang="en-US" sz="8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bg2">
                      <a:lumMod val="90000"/>
                      <a:alpha val="40000"/>
                    </a:schemeClr>
                  </a:glow>
                </a:effectLst>
                <a:latin typeface="MV Boli" panose="02000500030200090000" pitchFamily="2" charset="0"/>
                <a:cs typeface="MV Boli" panose="02000500030200090000" pitchFamily="2" charset="0"/>
              </a:rPr>
              <a:t>! </a:t>
            </a:r>
            <a:endParaRPr lang="en-CA" sz="8000" dirty="0">
              <a:effectLst>
                <a:glow rad="228600">
                  <a:schemeClr val="bg2">
                    <a:lumMod val="90000"/>
                    <a:alpha val="40000"/>
                  </a:schemeClr>
                </a:glow>
              </a:effectLst>
            </a:endParaRPr>
          </a:p>
        </p:txBody>
      </p:sp>
      <p:sp>
        <p:nvSpPr>
          <p:cNvPr id="11" name="Rectangle 10">
            <a:extLst>
              <a:ext uri="{FF2B5EF4-FFF2-40B4-BE49-F238E27FC236}">
                <a16:creationId xmlns:a16="http://schemas.microsoft.com/office/drawing/2014/main" id="{DEF6C74C-CCA9-CBDF-53A4-C9C6C4FDD742}"/>
              </a:ext>
            </a:extLst>
          </p:cNvPr>
          <p:cNvSpPr/>
          <p:nvPr/>
        </p:nvSpPr>
        <p:spPr>
          <a:xfrm>
            <a:off x="2630736" y="4975778"/>
            <a:ext cx="3775393" cy="1323439"/>
          </a:xfrm>
          <a:prstGeom prst="rect">
            <a:avLst/>
          </a:prstGeom>
          <a:noFill/>
          <a:effectLst>
            <a:glow rad="127000">
              <a:srgbClr val="55777D"/>
            </a:glo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dirty="0">
                <a:ln w="28575">
                  <a:noFill/>
                </a:ln>
                <a:solidFill>
                  <a:srgbClr val="0066FF"/>
                </a:solidFill>
                <a:effectLst>
                  <a:outerShdw blurRad="60007" dist="310007" dir="7680000" sy="30000" kx="1300200" algn="ctr" rotWithShape="0">
                    <a:prstClr val="black">
                      <a:alpha val="32000"/>
                    </a:prstClr>
                  </a:outerShdw>
                </a:effectLst>
                <a:latin typeface="Edwardian Script ITC" panose="030303020407070D0804" pitchFamily="66" charset="0"/>
                <a:cs typeface="MV Boli" panose="02000500030200090000" pitchFamily="2" charset="0"/>
              </a:rPr>
              <a:t>Thank-you!</a:t>
            </a:r>
          </a:p>
        </p:txBody>
      </p:sp>
      <p:pic>
        <p:nvPicPr>
          <p:cNvPr id="2" name="Content Placeholder 4">
            <a:extLst>
              <a:ext uri="{FF2B5EF4-FFF2-40B4-BE49-F238E27FC236}">
                <a16:creationId xmlns:a16="http://schemas.microsoft.com/office/drawing/2014/main" id="{624E4E6E-04A5-29BC-4FCA-3CED803D8DB1}"/>
              </a:ext>
            </a:extLst>
          </p:cNvPr>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a:off x="12437299" y="-107850"/>
            <a:ext cx="8276735" cy="6604944"/>
          </a:xfrm>
          <a:prstGeom prst="rect">
            <a:avLst/>
          </a:prstGeom>
        </p:spPr>
      </p:pic>
    </p:spTree>
    <p:extLst>
      <p:ext uri="{BB962C8B-B14F-4D97-AF65-F5344CB8AC3E}">
        <p14:creationId xmlns:p14="http://schemas.microsoft.com/office/powerpoint/2010/main" val="247522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par>
                          <p:cTn id="8" fill="hold">
                            <p:stCondLst>
                              <p:cond delay="2000"/>
                            </p:stCondLst>
                            <p:childTnLst>
                              <p:par>
                                <p:cTn id="9" presetID="22" presetClass="entr" presetSubtype="8"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48800" y="662263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73477E5-7208-4920-A7E5-85D486C86622}"/>
              </a:ext>
            </a:extLst>
          </p:cNvPr>
          <p:cNvSpPr/>
          <p:nvPr/>
        </p:nvSpPr>
        <p:spPr>
          <a:xfrm>
            <a:off x="428017" y="73246"/>
            <a:ext cx="10009850" cy="54745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Was Abraham - “</a:t>
            </a:r>
            <a:r>
              <a:rPr kumimoji="0" lang="en-CA" sz="2800" b="1" i="1" u="none" strike="noStrike" kern="1200" cap="none" spc="0" normalizeH="0" baseline="0" noProof="0" dirty="0">
                <a:ln>
                  <a:solidFill>
                    <a:srgbClr val="0000FF"/>
                  </a:solidFill>
                </a:ln>
                <a:solidFill>
                  <a:srgbClr val="00B050"/>
                </a:solidFill>
                <a:effectLst/>
                <a:uLnTx/>
                <a:uFillTx/>
                <a:latin typeface="Calibri" panose="020F0502020204030204"/>
                <a:ea typeface="+mn-ea"/>
                <a:cs typeface="+mn-cs"/>
              </a:rPr>
              <a:t>Sitting</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as in </a:t>
            </a:r>
            <a:r>
              <a:rPr kumimoji="0" lang="en-CA" sz="2800" b="0" i="0" u="sng" strike="noStrike" kern="1200" cap="none" spc="0" normalizeH="0" baseline="0" noProof="0" dirty="0">
                <a:ln>
                  <a:solidFill>
                    <a:srgbClr val="0000FF"/>
                  </a:solidFill>
                </a:ln>
                <a:solidFill>
                  <a:schemeClr val="bg1">
                    <a:lumMod val="50000"/>
                  </a:schemeClr>
                </a:solidFill>
                <a:effectLst/>
                <a:uLnTx/>
                <a:uFillTx/>
                <a:latin typeface="Bodoni MT Black" panose="02070A03080606020203" pitchFamily="18" charset="0"/>
              </a:rPr>
              <a:t>CO-HABITING</a:t>
            </a:r>
            <a:r>
              <a:rPr kumimoji="0" lang="en-CA" sz="2800" b="0" i="0" u="none" strike="noStrike" kern="1200" cap="none" spc="0" normalizeH="0" baseline="0" noProof="0" dirty="0">
                <a:ln>
                  <a:solidFill>
                    <a:srgbClr val="0000FF"/>
                  </a:solidFill>
                </a:ln>
                <a:solidFill>
                  <a:schemeClr val="bg1">
                    <a:lumMod val="50000"/>
                  </a:schemeClr>
                </a:solidFill>
                <a:effectLst/>
                <a:uLnTx/>
                <a:uFillTx/>
                <a:latin typeface="Bodoni MT Black" panose="02070A03080606020203" pitchFamily="18" charset="0"/>
              </a:rPr>
              <a:t>??</a:t>
            </a:r>
            <a:endParaRPr kumimoji="0" lang="en-CA" sz="2800" b="1" i="0" u="none" strike="noStrike" kern="1200" cap="none" spc="0" normalizeH="0" baseline="0" noProof="0" dirty="0">
              <a:ln>
                <a:solidFill>
                  <a:srgbClr val="0000FF"/>
                </a:solidFill>
              </a:ln>
              <a:solidFill>
                <a:schemeClr val="bg1">
                  <a:lumMod val="50000"/>
                </a:schemeClr>
              </a:solidFill>
              <a:effectLst/>
              <a:uLnTx/>
              <a:uFillTx/>
              <a:latin typeface="Bodoni MT Black" panose="02070A03080606020203" pitchFamily="18" charset="0"/>
            </a:endParaRPr>
          </a:p>
        </p:txBody>
      </p:sp>
      <p:sp>
        <p:nvSpPr>
          <p:cNvPr id="11" name="Rectangle: Rounded Corners 10">
            <a:extLst>
              <a:ext uri="{FF2B5EF4-FFF2-40B4-BE49-F238E27FC236}">
                <a16:creationId xmlns:a16="http://schemas.microsoft.com/office/drawing/2014/main" id="{FA230275-9A4F-4E22-AC75-94E0E734BDCD}"/>
              </a:ext>
            </a:extLst>
          </p:cNvPr>
          <p:cNvSpPr/>
          <p:nvPr/>
        </p:nvSpPr>
        <p:spPr>
          <a:xfrm>
            <a:off x="139614" y="4168438"/>
            <a:ext cx="11912772" cy="2636755"/>
          </a:xfrm>
          <a:prstGeom prst="roundRect">
            <a:avLst/>
          </a:prstGeom>
          <a:solidFill>
            <a:srgbClr val="E6E6E6"/>
          </a:solidFill>
          <a:scene3d>
            <a:camera prst="orthographicFront"/>
            <a:lightRig rig="sunset" dir="t"/>
          </a:scene3d>
          <a:sp3d>
            <a:bevelT w="158750" h="1333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chemeClr val="tx1"/>
                </a:solidFill>
                <a:effectLst/>
                <a:uLnTx/>
                <a:uFillTx/>
                <a:ea typeface="+mn-ea"/>
                <a:cs typeface="+mn-cs"/>
              </a:rPr>
              <a:t>Is it even remotely possible, – </a:t>
            </a:r>
            <a:r>
              <a:rPr kumimoji="0" lang="en-CA" sz="2800" b="1" i="0" u="sng"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OR IS IT ENTIRELY REALISTIC</a:t>
            </a:r>
            <a:r>
              <a:rPr kumimoji="0" lang="en-CA" sz="2800" b="1" i="0"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t>
            </a:r>
            <a:r>
              <a:rPr kumimoji="0" lang="en-CA" sz="2800" b="1" i="0"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CA" sz="2800" b="0" i="0" u="none" strike="noStrike" kern="1200" cap="none" spc="0" normalizeH="0" noProof="0" dirty="0">
                <a:ln>
                  <a:noFill/>
                </a:ln>
                <a:solidFill>
                  <a:schemeClr val="tx1"/>
                </a:solidFill>
                <a:effectLst/>
                <a:uLnTx/>
                <a:uFillTx/>
                <a:ea typeface="+mn-ea"/>
                <a:cs typeface="+mn-cs"/>
              </a:rPr>
              <a:t>that Abraham had intentionally formed his lifestyle according to</a:t>
            </a:r>
            <a:r>
              <a:rPr kumimoji="0" lang="en-CA" sz="2800" b="0" i="0" u="none" strike="noStrike" kern="1200" cap="none" spc="0" normalizeH="0" noProof="0" dirty="0">
                <a:ln>
                  <a:noFill/>
                </a:ln>
                <a:solidFill>
                  <a:srgbClr val="0000FF"/>
                </a:solidFill>
                <a:effectLst/>
                <a:uLnTx/>
                <a:uFillTx/>
                <a:ea typeface="+mn-ea"/>
                <a:cs typeface="+mn-cs"/>
              </a:rPr>
              <a:t> </a:t>
            </a:r>
            <a:br>
              <a:rPr kumimoji="0" lang="en-CA" sz="2800" b="0" i="0" u="none" strike="noStrike" kern="1200" cap="none" spc="0" normalizeH="0" noProof="0" dirty="0">
                <a:ln>
                  <a:noFill/>
                </a:ln>
                <a:solidFill>
                  <a:srgbClr val="0000FF"/>
                </a:solidFill>
                <a:effectLst/>
                <a:uLnTx/>
                <a:uFillTx/>
                <a:ea typeface="+mn-ea"/>
                <a:cs typeface="+mn-cs"/>
              </a:rPr>
            </a:br>
            <a:r>
              <a:rPr kumimoji="0" lang="en-CA" sz="2800" b="0" i="0" u="none" strike="noStrike" kern="1200" cap="none" spc="0" normalizeH="0" noProof="0" dirty="0">
                <a:ln>
                  <a:noFill/>
                </a:ln>
                <a:solidFill>
                  <a:srgbClr val="0000FF"/>
                </a:solidFill>
                <a:effectLst/>
                <a:uLnTx/>
                <a:uFillTx/>
                <a:latin typeface="Ravie" panose="04040805050809020602" pitchFamily="82" charset="0"/>
              </a:rPr>
              <a:t>The Way </a:t>
            </a:r>
            <a:r>
              <a:rPr kumimoji="0" lang="en-CA" sz="2800" b="0" i="0" u="none" strike="noStrike" kern="1200" cap="none" spc="0" normalizeH="0" noProof="0" dirty="0">
                <a:ln>
                  <a:noFill/>
                </a:ln>
                <a:solidFill>
                  <a:srgbClr val="0000FF"/>
                </a:solidFill>
                <a:effectLst/>
                <a:uLnTx/>
                <a:uFillTx/>
                <a:ea typeface="+mn-ea"/>
                <a:cs typeface="+mn-cs"/>
              </a:rPr>
              <a:t>(</a:t>
            </a:r>
            <a:r>
              <a:rPr kumimoji="0" lang="en-CA" sz="2800" b="0" i="0" u="none" strike="noStrike" kern="1200" cap="none" spc="0" normalizeH="0" noProof="0" dirty="0" err="1">
                <a:ln>
                  <a:noFill/>
                </a:ln>
                <a:solidFill>
                  <a:srgbClr val="0000FF"/>
                </a:solidFill>
                <a:effectLst/>
                <a:uLnTx/>
                <a:uFillTx/>
                <a:ea typeface="+mn-ea"/>
                <a:cs typeface="+mn-cs"/>
              </a:rPr>
              <a:t>derek</a:t>
            </a:r>
            <a:r>
              <a:rPr kumimoji="0" lang="en-CA" sz="2800" b="0" i="0" u="none" strike="noStrike" kern="1200" cap="none" spc="0" normalizeH="0" noProof="0" dirty="0">
                <a:ln>
                  <a:noFill/>
                </a:ln>
                <a:solidFill>
                  <a:srgbClr val="0000FF"/>
                </a:solidFill>
                <a:effectLst/>
                <a:uLnTx/>
                <a:uFillTx/>
                <a:ea typeface="+mn-ea"/>
                <a:cs typeface="+mn-cs"/>
              </a:rPr>
              <a:t>), </a:t>
            </a:r>
            <a:r>
              <a:rPr kumimoji="0" lang="en-CA" sz="2800" b="0" i="0" u="none" strike="noStrike" kern="1200" cap="none" spc="0" normalizeH="0" noProof="0" dirty="0">
                <a:ln>
                  <a:noFill/>
                </a:ln>
                <a:solidFill>
                  <a:schemeClr val="tx1"/>
                </a:solidFill>
                <a:effectLst/>
                <a:uLnTx/>
                <a:uFillTx/>
                <a:ea typeface="+mn-ea"/>
                <a:cs typeface="+mn-cs"/>
              </a:rPr>
              <a:t>that had been </a:t>
            </a:r>
            <a:r>
              <a:rPr kumimoji="0" lang="en-CA" sz="2800" b="0" i="0" u="none" strike="noStrike" kern="1200" cap="none" spc="0" normalizeH="0" noProof="0" dirty="0" err="1">
                <a:ln>
                  <a:noFill/>
                </a:ln>
                <a:solidFill>
                  <a:srgbClr val="0000FF"/>
                </a:solidFill>
                <a:effectLst>
                  <a:glow rad="127000">
                    <a:srgbClr val="FF9966"/>
                  </a:glow>
                  <a:outerShdw blurRad="50800" dist="38100" dir="5400000" algn="ctr" rotWithShape="0">
                    <a:srgbClr val="CC00FF"/>
                  </a:outerShdw>
                </a:effectLst>
                <a:uLnTx/>
                <a:uFillTx/>
                <a:latin typeface="Bodoni MT Black" panose="02070A03080606020203" pitchFamily="18" charset="0"/>
              </a:rPr>
              <a:t>ORDER</a:t>
            </a:r>
            <a:r>
              <a:rPr kumimoji="0" lang="en-CA" sz="2800" b="0" i="0" u="none" strike="noStrike" kern="1200" cap="none" spc="0" normalizeH="0" noProof="0" dirty="0" err="1">
                <a:ln>
                  <a:noFill/>
                </a:ln>
                <a:solidFill>
                  <a:srgbClr val="0000FF"/>
                </a:solidFill>
                <a:effectLst>
                  <a:glow rad="127000">
                    <a:srgbClr val="00CCFF"/>
                  </a:glow>
                  <a:outerShdw blurRad="50800" dist="38100" dir="5400000" algn="ctr" rotWithShape="0">
                    <a:srgbClr val="CC00FF"/>
                  </a:outerShdw>
                </a:effectLst>
                <a:uLnTx/>
                <a:uFillTx/>
                <a:ea typeface="+mn-ea"/>
                <a:cs typeface="+mn-cs"/>
              </a:rPr>
              <a:t>ed</a:t>
            </a:r>
            <a:r>
              <a:rPr kumimoji="0" lang="en-CA" sz="2800" b="0" i="0" u="none" strike="noStrike" kern="1200" cap="none" spc="0" normalizeH="0" noProof="0" dirty="0">
                <a:ln>
                  <a:noFill/>
                </a:ln>
                <a:solidFill>
                  <a:srgbClr val="0000FF"/>
                </a:solidFill>
                <a:effectLst>
                  <a:outerShdw blurRad="50800" dist="38100" dir="2700000" algn="tl" rotWithShape="0">
                    <a:prstClr val="black">
                      <a:alpha val="40000"/>
                    </a:prstClr>
                  </a:outerShdw>
                </a:effectLst>
                <a:uLnTx/>
                <a:uFillTx/>
                <a:ea typeface="+mn-ea"/>
                <a:cs typeface="+mn-cs"/>
              </a:rPr>
              <a:t> </a:t>
            </a:r>
            <a:r>
              <a:rPr kumimoji="0" lang="en-CA" sz="2800" b="0" i="0" u="none" strike="noStrike" kern="1200" cap="none" spc="0" normalizeH="0" noProof="0" dirty="0">
                <a:ln>
                  <a:noFill/>
                </a:ln>
                <a:solidFill>
                  <a:srgbClr val="0000FF"/>
                </a:solidFill>
                <a:effectLst/>
                <a:uLnTx/>
                <a:uFillTx/>
                <a:ea typeface="+mn-ea"/>
                <a:cs typeface="+mn-cs"/>
              </a:rPr>
              <a:t>by Yahuah?</a:t>
            </a:r>
            <a:r>
              <a:rPr kumimoji="0" lang="en-CA" sz="2800" b="0" i="0" u="none" strike="noStrike" kern="1200" cap="none" spc="0" normalizeH="0" baseline="0" noProof="0" dirty="0">
                <a:ln>
                  <a:noFill/>
                </a:ln>
                <a:solidFill>
                  <a:srgbClr val="0000FF"/>
                </a:solidFill>
                <a:effectLst/>
                <a:uLnTx/>
                <a:uFillT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2800" dirty="0">
                <a:solidFill>
                  <a:schemeClr val="tx1"/>
                </a:solidFill>
              </a:rPr>
              <a:t>Was Abraham </a:t>
            </a:r>
            <a:r>
              <a:rPr lang="en-CA" sz="2800" b="1" i="1" u="sng" dirty="0">
                <a:solidFill>
                  <a:schemeClr val="tx1"/>
                </a:solidFill>
                <a:latin typeface="Comic Sans MS" panose="030F0702030302020204" pitchFamily="66" charset="0"/>
              </a:rPr>
              <a:t>submitted</a:t>
            </a:r>
            <a:r>
              <a:rPr lang="en-CA" sz="2800" dirty="0">
                <a:solidFill>
                  <a:schemeClr val="tx1"/>
                </a:solidFill>
              </a:rPr>
              <a:t> - </a:t>
            </a:r>
            <a:r>
              <a:rPr lang="en-CA" sz="2800" b="1" dirty="0">
                <a:solidFill>
                  <a:srgbClr val="0000FF"/>
                </a:solidFill>
                <a:effectLst>
                  <a:glow rad="127000">
                    <a:srgbClr val="FF9966"/>
                  </a:glow>
                </a:effectLst>
              </a:rPr>
              <a:t>CO-HABITING - WITH YAHUAH AS HIS PILOT? </a:t>
            </a:r>
            <a:br>
              <a:rPr lang="en-CA" sz="2800" b="1" dirty="0">
                <a:solidFill>
                  <a:srgbClr val="0000FF"/>
                </a:solidFill>
                <a:effectLst>
                  <a:glow rad="127000">
                    <a:srgbClr val="FF9966"/>
                  </a:glow>
                </a:effectLst>
              </a:rPr>
            </a:br>
            <a:r>
              <a:rPr lang="en-CA" sz="2800" b="1" dirty="0">
                <a:solidFill>
                  <a:srgbClr val="0000FF"/>
                </a:solidFill>
                <a:effectLst>
                  <a:glow rad="127000">
                    <a:srgbClr val="FF9966"/>
                  </a:glow>
                </a:effectLst>
              </a:rPr>
              <a:t>   </a:t>
            </a:r>
            <a:r>
              <a:rPr lang="en-CA" sz="2800" dirty="0">
                <a:solidFill>
                  <a:schemeClr val="tx1"/>
                </a:solidFill>
              </a:rPr>
              <a:t>Had Abraham </a:t>
            </a:r>
            <a:r>
              <a:rPr lang="en-CA" sz="2800" u="sng" dirty="0">
                <a:solidFill>
                  <a:schemeClr val="tx1"/>
                </a:solidFill>
              </a:rPr>
              <a:t>confi</a:t>
            </a:r>
            <a:r>
              <a:rPr lang="en-CA" sz="2800" dirty="0">
                <a:solidFill>
                  <a:schemeClr val="tx1"/>
                </a:solidFill>
              </a:rPr>
              <a:t>g</a:t>
            </a:r>
            <a:r>
              <a:rPr lang="en-CA" sz="2800" u="sng" dirty="0">
                <a:solidFill>
                  <a:schemeClr val="tx1"/>
                </a:solidFill>
              </a:rPr>
              <a:t>ured his life</a:t>
            </a:r>
            <a:r>
              <a:rPr lang="en-CA" sz="2800" dirty="0">
                <a:solidFill>
                  <a:schemeClr val="tx1"/>
                </a:solidFill>
              </a:rPr>
              <a:t> to being - </a:t>
            </a:r>
            <a:r>
              <a:rPr lang="en-CA" sz="2800" u="sng" dirty="0">
                <a:solidFill>
                  <a:schemeClr val="tx1"/>
                </a:solidFill>
              </a:rPr>
              <a:t>the </a:t>
            </a:r>
            <a:r>
              <a:rPr lang="en-CA" sz="2800" b="1" u="sng" dirty="0">
                <a:solidFill>
                  <a:schemeClr val="tx1"/>
                </a:solidFill>
              </a:rPr>
              <a:t>co-</a:t>
            </a:r>
            <a:r>
              <a:rPr lang="en-CA" sz="2800" b="1" dirty="0">
                <a:solidFill>
                  <a:schemeClr val="tx1"/>
                </a:solidFill>
              </a:rPr>
              <a:t>p</a:t>
            </a:r>
            <a:r>
              <a:rPr lang="en-CA" sz="2800" b="1" u="sng" dirty="0">
                <a:solidFill>
                  <a:schemeClr val="tx1"/>
                </a:solidFill>
              </a:rPr>
              <a:t>ilot</a:t>
            </a:r>
            <a:r>
              <a:rPr lang="en-CA" sz="2800" dirty="0">
                <a:solidFill>
                  <a:schemeClr val="tx1"/>
                </a:solidFill>
              </a:rPr>
              <a:t> of his legacy?	</a:t>
            </a:r>
            <a:endParaRPr kumimoji="0" lang="en-CA" sz="2800" b="0" i="0" u="none" strike="noStrike" kern="1200" cap="none" spc="0" normalizeH="0" baseline="0" noProof="0" dirty="0">
              <a:ln>
                <a:noFill/>
              </a:ln>
              <a:solidFill>
                <a:schemeClr val="tx1"/>
              </a:solidFill>
              <a:effectLst/>
              <a:uLnTx/>
              <a:uFillTx/>
            </a:endParaRPr>
          </a:p>
        </p:txBody>
      </p:sp>
      <p:pic>
        <p:nvPicPr>
          <p:cNvPr id="13" name="Content Placeholder 4">
            <a:extLst>
              <a:ext uri="{FF2B5EF4-FFF2-40B4-BE49-F238E27FC236}">
                <a16:creationId xmlns:a16="http://schemas.microsoft.com/office/drawing/2014/main" id="{235D4611-4C4D-4EAC-B577-225E01B067A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9990667" y="139371"/>
            <a:ext cx="1922106" cy="3137832"/>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cxnSp>
        <p:nvCxnSpPr>
          <p:cNvPr id="7" name="Straight Arrow Connector 6">
            <a:extLst>
              <a:ext uri="{FF2B5EF4-FFF2-40B4-BE49-F238E27FC236}">
                <a16:creationId xmlns:a16="http://schemas.microsoft.com/office/drawing/2014/main" id="{BAFCF7CC-6A89-4D0E-9A35-FE815A57277C}"/>
              </a:ext>
            </a:extLst>
          </p:cNvPr>
          <p:cNvCxnSpPr>
            <a:cxnSpLocks/>
          </p:cNvCxnSpPr>
          <p:nvPr/>
        </p:nvCxnSpPr>
        <p:spPr>
          <a:xfrm>
            <a:off x="9303026" y="417443"/>
            <a:ext cx="687641" cy="0"/>
          </a:xfrm>
          <a:prstGeom prst="straightConnector1">
            <a:avLst/>
          </a:prstGeom>
          <a:ln w="76200">
            <a:solidFill>
              <a:srgbClr val="00FF00"/>
            </a:solidFill>
            <a:tailEnd type="triangle"/>
          </a:ln>
          <a:effectLst>
            <a:glow rad="127000">
              <a:schemeClr val="accent2">
                <a:lumMod val="60000"/>
                <a:lumOff val="40000"/>
              </a:schemeClr>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DD1DA610-A061-4A91-849E-4B47222607CC}"/>
              </a:ext>
            </a:extLst>
          </p:cNvPr>
          <p:cNvSpPr/>
          <p:nvPr/>
        </p:nvSpPr>
        <p:spPr>
          <a:xfrm>
            <a:off x="10206936" y="746427"/>
            <a:ext cx="1705837" cy="475985"/>
          </a:xfrm>
          <a:prstGeom prst="roundRect">
            <a:avLst/>
          </a:prstGeom>
          <a:solidFill>
            <a:srgbClr val="00B050"/>
          </a:solidFill>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Gen 18:1</a:t>
            </a:r>
          </a:p>
        </p:txBody>
      </p:sp>
      <p:pic>
        <p:nvPicPr>
          <p:cNvPr id="19" name="Picture 18">
            <a:extLst>
              <a:ext uri="{FF2B5EF4-FFF2-40B4-BE49-F238E27FC236}">
                <a16:creationId xmlns:a16="http://schemas.microsoft.com/office/drawing/2014/main" id="{694A5954-216B-4826-9C78-63272571A4F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9227" y="1222412"/>
            <a:ext cx="6928969" cy="1692386"/>
          </a:xfrm>
          <a:prstGeom prst="rect">
            <a:avLst/>
          </a:prstGeom>
        </p:spPr>
      </p:pic>
      <p:sp>
        <p:nvSpPr>
          <p:cNvPr id="6" name="Rectangle 5">
            <a:extLst>
              <a:ext uri="{FF2B5EF4-FFF2-40B4-BE49-F238E27FC236}">
                <a16:creationId xmlns:a16="http://schemas.microsoft.com/office/drawing/2014/main" id="{BA3762C1-D58E-449B-88BD-4D273201B9C1}"/>
              </a:ext>
            </a:extLst>
          </p:cNvPr>
          <p:cNvSpPr/>
          <p:nvPr/>
        </p:nvSpPr>
        <p:spPr>
          <a:xfrm>
            <a:off x="279227" y="878071"/>
            <a:ext cx="3842426" cy="309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 A Hebrew Lexicon  by J Parkhurst   (1762) </a:t>
            </a:r>
          </a:p>
        </p:txBody>
      </p:sp>
      <p:cxnSp>
        <p:nvCxnSpPr>
          <p:cNvPr id="14" name="Straight Connector 13">
            <a:extLst>
              <a:ext uri="{FF2B5EF4-FFF2-40B4-BE49-F238E27FC236}">
                <a16:creationId xmlns:a16="http://schemas.microsoft.com/office/drawing/2014/main" id="{B82AE97D-FCE1-471B-ACF2-FE2D899AC18D}"/>
              </a:ext>
            </a:extLst>
          </p:cNvPr>
          <p:cNvCxnSpPr/>
          <p:nvPr/>
        </p:nvCxnSpPr>
        <p:spPr>
          <a:xfrm>
            <a:off x="1955260" y="1906621"/>
            <a:ext cx="207199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B2CE42-C14D-4109-8616-14EDC0C063A6}"/>
              </a:ext>
            </a:extLst>
          </p:cNvPr>
          <p:cNvCxnSpPr>
            <a:cxnSpLocks/>
          </p:cNvCxnSpPr>
          <p:nvPr/>
        </p:nvCxnSpPr>
        <p:spPr>
          <a:xfrm>
            <a:off x="3060441" y="2597285"/>
            <a:ext cx="35349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8A3D80F-CEE8-46A9-985B-D13CBA654C9C}"/>
              </a:ext>
            </a:extLst>
          </p:cNvPr>
          <p:cNvCxnSpPr>
            <a:cxnSpLocks/>
          </p:cNvCxnSpPr>
          <p:nvPr/>
        </p:nvCxnSpPr>
        <p:spPr>
          <a:xfrm>
            <a:off x="512323" y="2914798"/>
            <a:ext cx="219196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E3336B9-F6A1-41E8-B72B-817B021E6A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9227" y="3108066"/>
            <a:ext cx="6928969" cy="1030116"/>
          </a:xfrm>
          <a:prstGeom prst="rect">
            <a:avLst/>
          </a:prstGeom>
        </p:spPr>
      </p:pic>
      <p:cxnSp>
        <p:nvCxnSpPr>
          <p:cNvPr id="28" name="Straight Connector 27">
            <a:extLst>
              <a:ext uri="{FF2B5EF4-FFF2-40B4-BE49-F238E27FC236}">
                <a16:creationId xmlns:a16="http://schemas.microsoft.com/office/drawing/2014/main" id="{953E0EB7-E2B7-4D42-B33E-E23AAF5BFACA}"/>
              </a:ext>
            </a:extLst>
          </p:cNvPr>
          <p:cNvCxnSpPr>
            <a:cxnSpLocks/>
          </p:cNvCxnSpPr>
          <p:nvPr/>
        </p:nvCxnSpPr>
        <p:spPr>
          <a:xfrm>
            <a:off x="2584174" y="3478695"/>
            <a:ext cx="1172817"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DE58407-A4C7-4648-9534-B3ADB8B73EEE}"/>
              </a:ext>
            </a:extLst>
          </p:cNvPr>
          <p:cNvCxnSpPr>
            <a:cxnSpLocks/>
          </p:cNvCxnSpPr>
          <p:nvPr/>
        </p:nvCxnSpPr>
        <p:spPr>
          <a:xfrm>
            <a:off x="1623391" y="3889511"/>
            <a:ext cx="1172817" cy="0"/>
          </a:xfrm>
          <a:prstGeom prst="line">
            <a:avLst/>
          </a:prstGeom>
          <a:ln w="76200">
            <a:solidFill>
              <a:srgbClr val="0000FF"/>
            </a:solidFill>
          </a:ln>
          <a:effectLst>
            <a:glow rad="127000">
              <a:srgbClr val="FFFF00"/>
            </a:glow>
          </a:effectLst>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3D279CD-D34D-400F-892B-07C38017883F}"/>
              </a:ext>
            </a:extLst>
          </p:cNvPr>
          <p:cNvCxnSpPr>
            <a:cxnSpLocks/>
          </p:cNvCxnSpPr>
          <p:nvPr/>
        </p:nvCxnSpPr>
        <p:spPr>
          <a:xfrm>
            <a:off x="5476461" y="3435625"/>
            <a:ext cx="165983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5" name="Speech Bubble: Rectangle with Corners Rounded 24">
            <a:extLst>
              <a:ext uri="{FF2B5EF4-FFF2-40B4-BE49-F238E27FC236}">
                <a16:creationId xmlns:a16="http://schemas.microsoft.com/office/drawing/2014/main" id="{FD33CF2D-0B14-4C97-A03A-5978C0894AA0}"/>
              </a:ext>
            </a:extLst>
          </p:cNvPr>
          <p:cNvSpPr/>
          <p:nvPr/>
        </p:nvSpPr>
        <p:spPr>
          <a:xfrm>
            <a:off x="7363054" y="653807"/>
            <a:ext cx="2500009" cy="3466808"/>
          </a:xfrm>
          <a:prstGeom prst="wedgeRoundRectCallout">
            <a:avLst>
              <a:gd name="adj1" fmla="val -58110"/>
              <a:gd name="adj2" fmla="val 29057"/>
              <a:gd name="adj3" fmla="val 16667"/>
            </a:avLst>
          </a:prstGeom>
          <a:solidFill>
            <a:schemeClr val="tx1"/>
          </a:solidFill>
          <a:ln w="28575">
            <a:solidFill>
              <a:srgbClr val="00FF00"/>
            </a:solidFill>
          </a:ln>
          <a:scene3d>
            <a:camera prst="orthographicFront"/>
            <a:lightRig rig="threePt" dir="t"/>
          </a:scene3d>
          <a:sp3d>
            <a:bevelT w="317500" h="1270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600" dirty="0"/>
              <a:t>What if the translators had </a:t>
            </a:r>
            <a:r>
              <a:rPr lang="en-CA" sz="2600" u="sng" dirty="0"/>
              <a:t>REALLY UNDERSTOOD </a:t>
            </a:r>
            <a:r>
              <a:rPr lang="en-CA" sz="2600" dirty="0"/>
              <a:t>Abraham’s circumstance on a </a:t>
            </a:r>
            <a:r>
              <a:rPr lang="en-CA" sz="2600" b="1" u="sng" dirty="0">
                <a:solidFill>
                  <a:srgbClr val="FFFF00"/>
                </a:solidFill>
              </a:rPr>
              <a:t>SPIRITUAL</a:t>
            </a:r>
            <a:r>
              <a:rPr lang="en-CA" sz="2600" dirty="0"/>
              <a:t> level?</a:t>
            </a:r>
          </a:p>
        </p:txBody>
      </p:sp>
      <p:cxnSp>
        <p:nvCxnSpPr>
          <p:cNvPr id="20" name="Straight Connector 19">
            <a:extLst>
              <a:ext uri="{FF2B5EF4-FFF2-40B4-BE49-F238E27FC236}">
                <a16:creationId xmlns:a16="http://schemas.microsoft.com/office/drawing/2014/main" id="{1194E870-3A9B-42FD-8E9B-1D4A4F2B0371}"/>
              </a:ext>
            </a:extLst>
          </p:cNvPr>
          <p:cNvCxnSpPr>
            <a:cxnSpLocks/>
          </p:cNvCxnSpPr>
          <p:nvPr/>
        </p:nvCxnSpPr>
        <p:spPr>
          <a:xfrm>
            <a:off x="512323" y="3789717"/>
            <a:ext cx="654004"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3C960AF-2F66-40AD-A793-7A7CAFDA0AC5}"/>
              </a:ext>
            </a:extLst>
          </p:cNvPr>
          <p:cNvCxnSpPr>
            <a:cxnSpLocks/>
          </p:cNvCxnSpPr>
          <p:nvPr/>
        </p:nvCxnSpPr>
        <p:spPr>
          <a:xfrm>
            <a:off x="1722788" y="5737235"/>
            <a:ext cx="1963002"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03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heckerboard(across)">
                                      <p:cBhvr>
                                        <p:cTn id="42" dur="500"/>
                                        <p:tgtEl>
                                          <p:spTgt spid="11"/>
                                        </p:tgtEl>
                                      </p:cBhvr>
                                    </p:animEffect>
                                  </p:childTnLst>
                                </p:cTn>
                              </p:par>
                              <p:par>
                                <p:cTn id="43" presetID="42" presetClass="entr" presetSubtype="0" fill="hold" nodeType="with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Effect transition="in" filter="fade">
                                      <p:cBhvr>
                                        <p:cTn id="45" dur="1000"/>
                                        <p:tgtEl>
                                          <p:spTgt spid="11">
                                            <p:txEl>
                                              <p:pRg st="0" end="0"/>
                                            </p:txEl>
                                          </p:spTgt>
                                        </p:tgtEl>
                                      </p:cBhvr>
                                    </p:animEffect>
                                    <p:anim calcmode="lin" valueType="num">
                                      <p:cBhvr>
                                        <p:cTn id="4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1">
                                            <p:txEl>
                                              <p:pRg st="1" end="1"/>
                                            </p:txEl>
                                          </p:spTgt>
                                        </p:tgtEl>
                                        <p:attrNameLst>
                                          <p:attrName>style.visibility</p:attrName>
                                        </p:attrNameLst>
                                      </p:cBhvr>
                                      <p:to>
                                        <p:strVal val="visible"/>
                                      </p:to>
                                    </p:set>
                                    <p:animEffect transition="in" filter="fade">
                                      <p:cBhvr>
                                        <p:cTn id="57" dur="1000"/>
                                        <p:tgtEl>
                                          <p:spTgt spid="11">
                                            <p:txEl>
                                              <p:pRg st="1" end="1"/>
                                            </p:txEl>
                                          </p:spTgt>
                                        </p:tgtEl>
                                      </p:cBhvr>
                                    </p:animEffect>
                                    <p:anim calcmode="lin" valueType="num">
                                      <p:cBhvr>
                                        <p:cTn id="5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5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6B6E01-928E-4818-9CE2-4618DE211676}"/>
              </a:ext>
            </a:extLst>
          </p:cNvPr>
          <p:cNvSpPr>
            <a:spLocks noGrp="1"/>
          </p:cNvSpPr>
          <p:nvPr>
            <p:ph type="sldNum" sz="quarter" idx="12"/>
          </p:nvPr>
        </p:nvSpPr>
        <p:spPr>
          <a:xfrm>
            <a:off x="9448800" y="65741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73477E5-7208-4920-A7E5-85D486C86622}"/>
              </a:ext>
            </a:extLst>
          </p:cNvPr>
          <p:cNvSpPr/>
          <p:nvPr/>
        </p:nvSpPr>
        <p:spPr>
          <a:xfrm>
            <a:off x="606921" y="61225"/>
            <a:ext cx="10813140" cy="67427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sng" strike="noStrike" kern="1200" cap="none" spc="0" normalizeH="0" baseline="0" noProof="0" dirty="0">
                <a:ln>
                  <a:noFill/>
                </a:ln>
                <a:solidFill>
                  <a:prstClr val="black"/>
                </a:solidFill>
                <a:effectLst/>
                <a:uLnTx/>
                <a:uFillTx/>
                <a:latin typeface="Calibri" panose="020F0502020204030204"/>
                <a:ea typeface="+mn-ea"/>
                <a:cs typeface="+mn-cs"/>
              </a:rPr>
              <a:t>Is there a </a:t>
            </a:r>
            <a:r>
              <a:rPr kumimoji="0" lang="en-CA" sz="2800" b="0" i="0" u="sng" strike="noStrike" kern="1200" cap="none" spc="0" normalizeH="0" baseline="0" noProof="0" dirty="0">
                <a:ln>
                  <a:noFill/>
                </a:ln>
                <a:solidFill>
                  <a:prstClr val="black"/>
                </a:solidFill>
                <a:effectLst/>
                <a:uLnTx/>
                <a:uFillTx/>
                <a:latin typeface="Berlin Sans FB Demi" panose="020E0802020502020306" pitchFamily="34" charset="0"/>
              </a:rPr>
              <a:t>REASON</a:t>
            </a:r>
            <a:r>
              <a:rPr kumimoji="0" lang="en-CA" sz="2800" b="0" i="0" strike="noStrike" kern="1200" cap="none" spc="0" normalizeH="0" baseline="0" noProof="0" dirty="0">
                <a:ln>
                  <a:noFill/>
                </a:ln>
                <a:solidFill>
                  <a:prstClr val="black"/>
                </a:solidFill>
                <a:effectLst/>
                <a:uLnTx/>
                <a:uFillTx/>
                <a:latin typeface="Calibri" panose="020F0502020204030204"/>
                <a:ea typeface="+mn-ea"/>
                <a:cs typeface="+mn-cs"/>
              </a:rPr>
              <a:t> for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this picture of a </a:t>
            </a:r>
            <a:r>
              <a:rPr kumimoji="0" lang="en-CA" sz="2800" b="1" i="0" u="none" strike="noStrike" kern="1200" cap="none" spc="0" normalizeH="0" baseline="0" noProof="0" dirty="0">
                <a:ln>
                  <a:noFill/>
                </a:ln>
                <a:solidFill>
                  <a:prstClr val="black"/>
                </a:solidFill>
                <a:effectLst/>
                <a:uLnTx/>
                <a:uFillTx/>
                <a:latin typeface="Arial Black" panose="020B0A04020102020204" pitchFamily="34" charset="0"/>
              </a:rPr>
              <a:t>LARGE</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tree stump here!  </a:t>
            </a:r>
            <a:endParaRPr kumimoji="0" lang="en-CA" sz="2800" b="1" i="0" strike="noStrike" kern="1200" cap="none" spc="0" normalizeH="0" baseline="0" noProof="0" dirty="0">
              <a:ln>
                <a:solidFill>
                  <a:schemeClr val="tx1">
                    <a:lumMod val="95000"/>
                    <a:lumOff val="5000"/>
                  </a:schemeClr>
                </a:solidFill>
              </a:ln>
              <a:solidFill>
                <a:srgbClr val="00FF00"/>
              </a:solidFill>
              <a:effectLst/>
              <a:uLnTx/>
              <a:uFillTx/>
              <a:latin typeface="Bodoni MT Black" panose="02070A03080606020203" pitchFamily="18" charset="0"/>
            </a:endParaRPr>
          </a:p>
        </p:txBody>
      </p:sp>
      <p:sp>
        <p:nvSpPr>
          <p:cNvPr id="11" name="Rectangle: Rounded Corners 10">
            <a:extLst>
              <a:ext uri="{FF2B5EF4-FFF2-40B4-BE49-F238E27FC236}">
                <a16:creationId xmlns:a16="http://schemas.microsoft.com/office/drawing/2014/main" id="{FA230275-9A4F-4E22-AC75-94E0E734BDCD}"/>
              </a:ext>
            </a:extLst>
          </p:cNvPr>
          <p:cNvSpPr/>
          <p:nvPr/>
        </p:nvSpPr>
        <p:spPr>
          <a:xfrm>
            <a:off x="606921" y="4970587"/>
            <a:ext cx="7907969" cy="1272208"/>
          </a:xfrm>
          <a:prstGeom prst="roundRect">
            <a:avLst/>
          </a:prstGeom>
          <a:solidFill>
            <a:srgbClr val="E6E6E6"/>
          </a:solidFill>
          <a:scene3d>
            <a:camera prst="orthographicFront"/>
            <a:lightRig rig="sunset" dir="t"/>
          </a:scene3d>
          <a:sp3d>
            <a:bevelT w="158750" h="1333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800" b="1" u="sng" dirty="0">
                <a:solidFill>
                  <a:srgbClr val="0000FF"/>
                </a:solidFill>
                <a:effectLst>
                  <a:glow rad="127000">
                    <a:srgbClr val="FF9966"/>
                  </a:glow>
                </a:effectLst>
                <a:latin typeface="Wide Latin" panose="020A0A07050505020404" pitchFamily="18" charset="0"/>
              </a:rPr>
              <a:t>WHERE</a:t>
            </a:r>
            <a:r>
              <a:rPr lang="en-CA" sz="2800" b="1" dirty="0">
                <a:solidFill>
                  <a:srgbClr val="0000FF"/>
                </a:solidFill>
                <a:effectLst>
                  <a:glow rad="127000">
                    <a:srgbClr val="FF9966"/>
                  </a:glow>
                </a:effectLst>
              </a:rPr>
              <a:t> </a:t>
            </a:r>
            <a:r>
              <a:rPr lang="en-CA" sz="2800" b="1" dirty="0">
                <a:solidFill>
                  <a:schemeClr val="tx1"/>
                </a:solidFill>
                <a:effectLst>
                  <a:glow rad="127000">
                    <a:srgbClr val="FF9966"/>
                  </a:glow>
                </a:effectLst>
              </a:rPr>
              <a:t>was Abraham </a:t>
            </a:r>
            <a:r>
              <a:rPr lang="en-CA" sz="2800" b="1" dirty="0">
                <a:solidFill>
                  <a:schemeClr val="tx1"/>
                </a:solidFill>
                <a:effectLst>
                  <a:glow rad="127000">
                    <a:srgbClr val="00FF00"/>
                  </a:glow>
                </a:effectLst>
              </a:rPr>
              <a:t>cohabiting?</a:t>
            </a:r>
            <a:r>
              <a:rPr lang="en-CA" sz="2800" b="1" dirty="0">
                <a:solidFill>
                  <a:schemeClr val="tx1"/>
                </a:solidFill>
                <a:effectLst>
                  <a:glow rad="127000">
                    <a:srgbClr val="FF9966"/>
                  </a:glow>
                </a:effectLst>
              </a:rPr>
              <a:t> </a:t>
            </a:r>
            <a:r>
              <a:rPr lang="en-CA" sz="2800" b="1" dirty="0">
                <a:solidFill>
                  <a:srgbClr val="0000FF"/>
                </a:solidFill>
                <a:effectLst>
                  <a:glow rad="127000">
                    <a:srgbClr val="FF9966"/>
                  </a:glow>
                </a:effectLst>
              </a:rPr>
              <a:t>(</a:t>
            </a:r>
            <a:r>
              <a:rPr lang="en-CA" sz="2800" b="1" dirty="0">
                <a:solidFill>
                  <a:schemeClr val="tx1"/>
                </a:solidFill>
                <a:effectLst>
                  <a:glow rad="127000">
                    <a:srgbClr val="FF9966"/>
                  </a:glow>
                </a:effectLst>
              </a:rPr>
              <a:t>Sitting, </a:t>
            </a:r>
            <a:r>
              <a:rPr lang="en-CA" sz="2800" b="1" u="sng" dirty="0">
                <a:solidFill>
                  <a:schemeClr val="tx1"/>
                </a:solidFill>
                <a:effectLst>
                  <a:glow rad="127000">
                    <a:srgbClr val="FF9966"/>
                  </a:glow>
                </a:effectLst>
              </a:rPr>
              <a:t>IN AN ESTABLISHED QODESH LIFESTYLE</a:t>
            </a:r>
            <a:r>
              <a:rPr lang="en-CA" sz="2800" b="1" dirty="0">
                <a:solidFill>
                  <a:srgbClr val="0000FF"/>
                </a:solidFill>
                <a:effectLst>
                  <a:glow rad="127000">
                    <a:srgbClr val="FF9966"/>
                  </a:glow>
                </a:effectLst>
              </a:rPr>
              <a:t>)?</a:t>
            </a:r>
            <a:endParaRPr kumimoji="0" lang="en-CA" sz="2800" b="0" i="0" u="none" strike="noStrike" kern="1200" cap="none" spc="0" normalizeH="0" baseline="0" noProof="0" dirty="0">
              <a:ln>
                <a:noFill/>
              </a:ln>
              <a:solidFill>
                <a:schemeClr val="tx1"/>
              </a:solidFill>
              <a:effectLst/>
              <a:uLnTx/>
              <a:uFillTx/>
            </a:endParaRPr>
          </a:p>
        </p:txBody>
      </p:sp>
      <p:pic>
        <p:nvPicPr>
          <p:cNvPr id="20" name="Picture 19">
            <a:extLst>
              <a:ext uri="{FF2B5EF4-FFF2-40B4-BE49-F238E27FC236}">
                <a16:creationId xmlns:a16="http://schemas.microsoft.com/office/drawing/2014/main" id="{A4615D53-A659-4212-81A9-BE0C6D48D5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37935" y="1251309"/>
            <a:ext cx="2575249" cy="4355382"/>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sp>
        <p:nvSpPr>
          <p:cNvPr id="8" name="Rectangle: Rounded Corners 7">
            <a:extLst>
              <a:ext uri="{FF2B5EF4-FFF2-40B4-BE49-F238E27FC236}">
                <a16:creationId xmlns:a16="http://schemas.microsoft.com/office/drawing/2014/main" id="{DD1DA610-A061-4A91-849E-4B47222607CC}"/>
              </a:ext>
            </a:extLst>
          </p:cNvPr>
          <p:cNvSpPr/>
          <p:nvPr/>
        </p:nvSpPr>
        <p:spPr>
          <a:xfrm>
            <a:off x="8285016" y="1965779"/>
            <a:ext cx="1705837" cy="475985"/>
          </a:xfrm>
          <a:prstGeom prst="roundRect">
            <a:avLst/>
          </a:prstGeom>
          <a:solidFill>
            <a:srgbClr val="00B050"/>
          </a:solidFill>
          <a:scene3d>
            <a:camera prst="orthographicFront"/>
            <a:lightRig rig="threePt" dir="t"/>
          </a:scene3d>
          <a:sp3d>
            <a:bevelT w="1016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white"/>
                </a:solidFill>
                <a:effectLst/>
                <a:uLnTx/>
                <a:uFillTx/>
                <a:latin typeface="Calibri" panose="020F0502020204030204"/>
                <a:ea typeface="+mn-ea"/>
                <a:cs typeface="+mn-cs"/>
              </a:rPr>
              <a:t>Gen 18:1</a:t>
            </a:r>
          </a:p>
        </p:txBody>
      </p:sp>
      <p:sp>
        <p:nvSpPr>
          <p:cNvPr id="9" name="Arrow: Bent 8">
            <a:extLst>
              <a:ext uri="{FF2B5EF4-FFF2-40B4-BE49-F238E27FC236}">
                <a16:creationId xmlns:a16="http://schemas.microsoft.com/office/drawing/2014/main" id="{7B7A5C86-D0F0-434A-A05D-B3090E7270BC}"/>
              </a:ext>
            </a:extLst>
          </p:cNvPr>
          <p:cNvSpPr/>
          <p:nvPr/>
        </p:nvSpPr>
        <p:spPr>
          <a:xfrm>
            <a:off x="6718851" y="2633870"/>
            <a:ext cx="2419083" cy="2474844"/>
          </a:xfrm>
          <a:prstGeom prst="bentArrow">
            <a:avLst>
              <a:gd name="adj1" fmla="val 16736"/>
              <a:gd name="adj2" fmla="val 25000"/>
              <a:gd name="adj3" fmla="val 35042"/>
              <a:gd name="adj4" fmla="val 43750"/>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rgbClr val="7030A0"/>
            </a:solidFill>
          </a:ln>
          <a:scene3d>
            <a:camera prst="orthographicFront"/>
            <a:lightRig rig="threePt" dir="t"/>
          </a:scene3d>
          <a:sp3d>
            <a:bevelT w="171450" h="1079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3" name="Straight Connector 2">
            <a:extLst>
              <a:ext uri="{FF2B5EF4-FFF2-40B4-BE49-F238E27FC236}">
                <a16:creationId xmlns:a16="http://schemas.microsoft.com/office/drawing/2014/main" id="{7977425F-FE45-4025-A0E0-E4BA9A28C749}"/>
              </a:ext>
            </a:extLst>
          </p:cNvPr>
          <p:cNvCxnSpPr/>
          <p:nvPr/>
        </p:nvCxnSpPr>
        <p:spPr>
          <a:xfrm>
            <a:off x="6176865" y="5606691"/>
            <a:ext cx="1455576" cy="0"/>
          </a:xfrm>
          <a:prstGeom prst="line">
            <a:avLst/>
          </a:prstGeom>
          <a:ln w="76200">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6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2750"/>
                                        <p:tgtEl>
                                          <p:spTgt spid="9"/>
                                        </p:tgtEl>
                                      </p:cBhvr>
                                    </p:animEffect>
                                  </p:childTnLst>
                                </p:cTn>
                              </p:par>
                              <p:par>
                                <p:cTn id="12" presetID="22" presetClass="entr" presetSubtype="8" fill="hold" nodeType="with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alpha val="31000"/>
          </a:srgb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060E2C-87EE-4704-B264-053F09AC4A87}"/>
              </a:ext>
            </a:extLst>
          </p:cNvPr>
          <p:cNvSpPr>
            <a:spLocks noGrp="1"/>
          </p:cNvSpPr>
          <p:nvPr>
            <p:ph type="sldNum" sz="quarter" idx="12"/>
          </p:nvPr>
        </p:nvSpPr>
        <p:spPr>
          <a:xfrm>
            <a:off x="9448800" y="6492875"/>
            <a:ext cx="2743200" cy="365125"/>
          </a:xfrm>
        </p:spPr>
        <p:txBody>
          <a:bodyPr/>
          <a:lstStyle/>
          <a:p>
            <a:fld id="{45C2D28F-54A5-4CFF-A832-B99C2F1CE910}" type="slidenum">
              <a:rPr lang="en-CA" smtClean="0"/>
              <a:t>9</a:t>
            </a:fld>
            <a:endParaRPr lang="en-CA" dirty="0"/>
          </a:p>
        </p:txBody>
      </p:sp>
      <p:pic>
        <p:nvPicPr>
          <p:cNvPr id="6" name="Picture 5">
            <a:extLst>
              <a:ext uri="{FF2B5EF4-FFF2-40B4-BE49-F238E27FC236}">
                <a16:creationId xmlns:a16="http://schemas.microsoft.com/office/drawing/2014/main" id="{0D206F69-E668-45A2-A38B-D8316A77DC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08116" y="779917"/>
            <a:ext cx="2575249" cy="4355382"/>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sp>
        <p:nvSpPr>
          <p:cNvPr id="10" name="Rectangle 9">
            <a:extLst>
              <a:ext uri="{FF2B5EF4-FFF2-40B4-BE49-F238E27FC236}">
                <a16:creationId xmlns:a16="http://schemas.microsoft.com/office/drawing/2014/main" id="{D23A5935-B1C8-4A4E-B5A7-CE95D85C4AA5}"/>
              </a:ext>
            </a:extLst>
          </p:cNvPr>
          <p:cNvSpPr/>
          <p:nvPr/>
        </p:nvSpPr>
        <p:spPr>
          <a:xfrm>
            <a:off x="884582" y="158620"/>
            <a:ext cx="7726018" cy="6562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chemeClr val="tx1">
                      <a:lumMod val="95000"/>
                      <a:lumOff val="5000"/>
                    </a:schemeClr>
                  </a:solidFill>
                </a:ln>
                <a:solidFill>
                  <a:srgbClr val="FF9966"/>
                </a:solidFill>
              </a:rPr>
              <a:t>Yes we read in English that Abraham was </a:t>
            </a:r>
            <a:r>
              <a:rPr lang="en-CA" sz="2800" b="1" dirty="0">
                <a:ln>
                  <a:solidFill>
                    <a:schemeClr val="tx1">
                      <a:lumMod val="95000"/>
                      <a:lumOff val="5000"/>
                    </a:schemeClr>
                  </a:solidFill>
                </a:ln>
                <a:solidFill>
                  <a:srgbClr val="CC00FF"/>
                </a:solidFill>
              </a:rPr>
              <a:t>sitting</a:t>
            </a:r>
            <a:r>
              <a:rPr lang="en-CA" sz="2800" b="1" dirty="0">
                <a:ln>
                  <a:solidFill>
                    <a:schemeClr val="tx1">
                      <a:lumMod val="95000"/>
                      <a:lumOff val="5000"/>
                    </a:schemeClr>
                  </a:solidFill>
                </a:ln>
                <a:solidFill>
                  <a:srgbClr val="FF9966"/>
                </a:solidFill>
              </a:rPr>
              <a:t> in </a:t>
            </a:r>
            <a:r>
              <a:rPr lang="en-CA" sz="2800" b="1" u="sng" dirty="0">
                <a:ln>
                  <a:solidFill>
                    <a:schemeClr val="tx1">
                      <a:lumMod val="95000"/>
                      <a:lumOff val="5000"/>
                    </a:schemeClr>
                  </a:solidFill>
                </a:ln>
                <a:solidFill>
                  <a:srgbClr val="FF9966"/>
                </a:solidFill>
              </a:rPr>
              <a:t>the door</a:t>
            </a:r>
            <a:r>
              <a:rPr lang="en-CA" sz="2800" b="1" dirty="0">
                <a:ln>
                  <a:solidFill>
                    <a:schemeClr val="tx1">
                      <a:lumMod val="95000"/>
                      <a:lumOff val="5000"/>
                    </a:schemeClr>
                  </a:solidFill>
                </a:ln>
                <a:solidFill>
                  <a:srgbClr val="FF9966"/>
                </a:solidFill>
              </a:rPr>
              <a:t> of his tent.  Fine and good.  </a:t>
            </a:r>
            <a:br>
              <a:rPr lang="en-CA" sz="2800" b="1" dirty="0">
                <a:ln>
                  <a:solidFill>
                    <a:schemeClr val="tx1">
                      <a:lumMod val="95000"/>
                      <a:lumOff val="5000"/>
                    </a:schemeClr>
                  </a:solidFill>
                </a:ln>
                <a:solidFill>
                  <a:srgbClr val="FF9966"/>
                </a:solidFill>
              </a:rPr>
            </a:br>
            <a:r>
              <a:rPr lang="en-CA" sz="2800" b="1" dirty="0">
                <a:ln>
                  <a:solidFill>
                    <a:schemeClr val="tx1">
                      <a:lumMod val="95000"/>
                      <a:lumOff val="5000"/>
                    </a:schemeClr>
                  </a:solidFill>
                </a:ln>
                <a:solidFill>
                  <a:schemeClr val="tx1"/>
                </a:solidFill>
              </a:rPr>
              <a:t>BUT –</a:t>
            </a:r>
            <a:r>
              <a:rPr lang="en-CA" sz="2800" b="1" dirty="0">
                <a:ln>
                  <a:solidFill>
                    <a:schemeClr val="tx1">
                      <a:lumMod val="95000"/>
                      <a:lumOff val="5000"/>
                    </a:schemeClr>
                  </a:solidFill>
                </a:ln>
                <a:solidFill>
                  <a:srgbClr val="FF9966"/>
                </a:solidFill>
              </a:rPr>
              <a:t> </a:t>
            </a:r>
            <a:br>
              <a:rPr lang="en-CA" sz="2800" b="1" dirty="0">
                <a:ln>
                  <a:solidFill>
                    <a:schemeClr val="tx1">
                      <a:lumMod val="95000"/>
                      <a:lumOff val="5000"/>
                    </a:schemeClr>
                  </a:solidFill>
                </a:ln>
                <a:solidFill>
                  <a:srgbClr val="FF9966"/>
                </a:solidFill>
              </a:rPr>
            </a:br>
            <a:r>
              <a:rPr lang="en-CA" sz="2800" b="1" dirty="0">
                <a:ln>
                  <a:solidFill>
                    <a:schemeClr val="tx1">
                      <a:lumMod val="95000"/>
                      <a:lumOff val="5000"/>
                    </a:schemeClr>
                  </a:solidFill>
                </a:ln>
                <a:solidFill>
                  <a:srgbClr val="FF9966"/>
                </a:solidFill>
              </a:rPr>
              <a:t>Might this be </a:t>
            </a:r>
            <a:r>
              <a:rPr lang="en-CA" sz="2800" b="1" dirty="0">
                <a:ln>
                  <a:solidFill>
                    <a:schemeClr val="tx1">
                      <a:lumMod val="95000"/>
                      <a:lumOff val="5000"/>
                    </a:schemeClr>
                  </a:solidFill>
                </a:ln>
                <a:solidFill>
                  <a:schemeClr val="tx1"/>
                </a:solidFill>
              </a:rPr>
              <a:t>too generic, </a:t>
            </a:r>
            <a:br>
              <a:rPr lang="en-CA" sz="2800" b="1" dirty="0">
                <a:ln>
                  <a:solidFill>
                    <a:schemeClr val="tx1">
                      <a:lumMod val="95000"/>
                      <a:lumOff val="5000"/>
                    </a:schemeClr>
                  </a:solidFill>
                </a:ln>
                <a:solidFill>
                  <a:schemeClr val="tx1"/>
                </a:solidFill>
              </a:rPr>
            </a:br>
            <a:r>
              <a:rPr lang="en-CA" sz="2800" b="1" dirty="0">
                <a:ln>
                  <a:solidFill>
                    <a:schemeClr val="tx1">
                      <a:lumMod val="95000"/>
                      <a:lumOff val="5000"/>
                    </a:schemeClr>
                  </a:solidFill>
                </a:ln>
                <a:solidFill>
                  <a:schemeClr val="tx1"/>
                </a:solidFill>
              </a:rPr>
              <a:t>			</a:t>
            </a:r>
            <a:r>
              <a:rPr lang="en-CA" sz="2800" b="1" dirty="0">
                <a:ln>
                  <a:solidFill>
                    <a:schemeClr val="tx1">
                      <a:lumMod val="95000"/>
                      <a:lumOff val="5000"/>
                    </a:schemeClr>
                  </a:solidFill>
                </a:ln>
                <a:solidFill>
                  <a:srgbClr val="FF9966"/>
                </a:solidFill>
              </a:rPr>
              <a:t>too</a:t>
            </a:r>
            <a:r>
              <a:rPr lang="en-CA" sz="2800" b="1" dirty="0">
                <a:ln>
                  <a:solidFill>
                    <a:schemeClr val="tx1">
                      <a:lumMod val="95000"/>
                      <a:lumOff val="5000"/>
                    </a:schemeClr>
                  </a:solidFill>
                </a:ln>
                <a:solidFill>
                  <a:schemeClr val="tx1"/>
                </a:solidFill>
              </a:rPr>
              <a:t> </a:t>
            </a:r>
            <a:r>
              <a:rPr lang="en-CA" sz="2800" b="1" dirty="0">
                <a:ln>
                  <a:solidFill>
                    <a:schemeClr val="tx1">
                      <a:lumMod val="95000"/>
                      <a:lumOff val="5000"/>
                    </a:schemeClr>
                  </a:solidFill>
                </a:ln>
                <a:solidFill>
                  <a:schemeClr val="tx1"/>
                </a:solidFill>
                <a:latin typeface="Wide Latin" panose="020A0A07050505020404" pitchFamily="18" charset="0"/>
              </a:rPr>
              <a:t>BLAND</a:t>
            </a:r>
            <a:r>
              <a:rPr lang="en-CA" sz="2800" b="1" dirty="0">
                <a:ln>
                  <a:solidFill>
                    <a:schemeClr val="tx1">
                      <a:lumMod val="95000"/>
                      <a:lumOff val="5000"/>
                    </a:schemeClr>
                  </a:solidFill>
                </a:ln>
                <a:solidFill>
                  <a:srgbClr val="FF9966"/>
                </a:solidFill>
              </a:rPr>
              <a:t> </a:t>
            </a:r>
            <a:br>
              <a:rPr lang="en-CA" sz="2800" b="1" dirty="0">
                <a:ln>
                  <a:solidFill>
                    <a:schemeClr val="tx1">
                      <a:lumMod val="95000"/>
                      <a:lumOff val="5000"/>
                    </a:schemeClr>
                  </a:solidFill>
                </a:ln>
                <a:solidFill>
                  <a:srgbClr val="FF9966"/>
                </a:solidFill>
              </a:rPr>
            </a:br>
            <a:r>
              <a:rPr lang="en-CA" sz="2800" b="1" dirty="0">
                <a:ln>
                  <a:solidFill>
                    <a:schemeClr val="tx1">
                      <a:lumMod val="95000"/>
                      <a:lumOff val="5000"/>
                    </a:schemeClr>
                  </a:solidFill>
                </a:ln>
                <a:solidFill>
                  <a:srgbClr val="FF9966"/>
                </a:solidFill>
              </a:rPr>
              <a:t>to </a:t>
            </a:r>
            <a:br>
              <a:rPr lang="en-CA" sz="2800" b="1" dirty="0">
                <a:ln>
                  <a:solidFill>
                    <a:schemeClr val="tx1">
                      <a:lumMod val="95000"/>
                      <a:lumOff val="5000"/>
                    </a:schemeClr>
                  </a:solidFill>
                </a:ln>
                <a:solidFill>
                  <a:srgbClr val="FF9966"/>
                </a:solidFill>
              </a:rPr>
            </a:br>
            <a:r>
              <a:rPr lang="en-CA" sz="2800" b="1" dirty="0">
                <a:ln>
                  <a:solidFill>
                    <a:schemeClr val="tx1">
                      <a:lumMod val="95000"/>
                      <a:lumOff val="5000"/>
                    </a:schemeClr>
                  </a:solidFill>
                </a:ln>
                <a:solidFill>
                  <a:srgbClr val="CC00FF"/>
                </a:solidFill>
                <a:latin typeface="Wide Latin" panose="020A0A07050505020404" pitchFamily="18" charset="0"/>
              </a:rPr>
              <a:t>TRIGGER YOUR SPIRITUAL CURIOSITY?</a:t>
            </a:r>
          </a:p>
          <a:p>
            <a:pPr algn="ctr"/>
            <a:r>
              <a:rPr lang="en-CA" sz="2800" b="1" dirty="0">
                <a:ln>
                  <a:solidFill>
                    <a:schemeClr val="tx1">
                      <a:lumMod val="95000"/>
                      <a:lumOff val="5000"/>
                    </a:schemeClr>
                  </a:solidFill>
                </a:ln>
                <a:solidFill>
                  <a:srgbClr val="CC00FF"/>
                </a:solidFill>
                <a:latin typeface="Wide Latin" panose="020A0A07050505020404" pitchFamily="18" charset="0"/>
              </a:rPr>
              <a:t> </a:t>
            </a:r>
          </a:p>
          <a:p>
            <a:pPr algn="ctr"/>
            <a:r>
              <a:rPr lang="en-CA" sz="2800" b="1" dirty="0">
                <a:ln>
                  <a:solidFill>
                    <a:schemeClr val="tx1">
                      <a:lumMod val="95000"/>
                      <a:lumOff val="5000"/>
                    </a:schemeClr>
                  </a:solidFill>
                </a:ln>
                <a:solidFill>
                  <a:srgbClr val="FF9966"/>
                </a:solidFill>
              </a:rPr>
              <a:t>Hopefully not!!</a:t>
            </a:r>
          </a:p>
          <a:p>
            <a:pPr algn="ctr"/>
            <a:r>
              <a:rPr lang="en-CA" sz="2800" b="1" dirty="0">
                <a:ln>
                  <a:solidFill>
                    <a:schemeClr val="tx1">
                      <a:lumMod val="95000"/>
                      <a:lumOff val="5000"/>
                    </a:schemeClr>
                  </a:solidFill>
                </a:ln>
                <a:solidFill>
                  <a:srgbClr val="FF9966"/>
                </a:solidFill>
              </a:rPr>
              <a:t>If you think it is possible that the Hebrew letters might add some pertinent insight into Abraham’s position, then, let’s explore it a bit shall we?</a:t>
            </a:r>
          </a:p>
        </p:txBody>
      </p:sp>
      <p:pic>
        <p:nvPicPr>
          <p:cNvPr id="11" name="Picture 10">
            <a:extLst>
              <a:ext uri="{FF2B5EF4-FFF2-40B4-BE49-F238E27FC236}">
                <a16:creationId xmlns:a16="http://schemas.microsoft.com/office/drawing/2014/main" id="{0F02D2B2-796C-443F-9071-63ED48C904E3}"/>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a:ext>
            </a:extLst>
          </a:blip>
          <a:stretch>
            <a:fillRect/>
          </a:stretch>
        </p:blipFill>
        <p:spPr>
          <a:xfrm>
            <a:off x="9274865" y="675860"/>
            <a:ext cx="647700" cy="952500"/>
          </a:xfrm>
          <a:prstGeom prst="rect">
            <a:avLst/>
          </a:prstGeom>
        </p:spPr>
      </p:pic>
      <p:cxnSp>
        <p:nvCxnSpPr>
          <p:cNvPr id="3" name="Straight Arrow Connector 2">
            <a:extLst>
              <a:ext uri="{FF2B5EF4-FFF2-40B4-BE49-F238E27FC236}">
                <a16:creationId xmlns:a16="http://schemas.microsoft.com/office/drawing/2014/main" id="{0C6F02B3-75DD-4F8F-8B82-086A18D2ED51}"/>
              </a:ext>
            </a:extLst>
          </p:cNvPr>
          <p:cNvCxnSpPr/>
          <p:nvPr/>
        </p:nvCxnSpPr>
        <p:spPr>
          <a:xfrm>
            <a:off x="9927771" y="1362269"/>
            <a:ext cx="503853" cy="111968"/>
          </a:xfrm>
          <a:prstGeom prst="straightConnector1">
            <a:avLst/>
          </a:prstGeom>
          <a:ln w="76200">
            <a:solidFill>
              <a:srgbClr val="FF9966"/>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04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47" presetClass="entr" presetSubtype="0" repeatCount="300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par>
                                <p:cTn id="13" presetID="47" presetClass="entr" presetSubtype="0" repeatCount="3000"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heel(1)">
                                      <p:cBhvr>
                                        <p:cTn id="22" dur="125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8237</TotalTime>
  <Words>6346</Words>
  <Application>Microsoft Office PowerPoint</Application>
  <PresentationFormat>Widescreen</PresentationFormat>
  <Paragraphs>433</Paragraphs>
  <Slides>68</Slides>
  <Notes>2</Notes>
  <HiddenSlides>0</HiddenSlides>
  <MMClips>0</MMClips>
  <ScaleCrop>false</ScaleCrop>
  <HeadingPairs>
    <vt:vector size="6" baseType="variant">
      <vt:variant>
        <vt:lpstr>Fonts Used</vt:lpstr>
      </vt:variant>
      <vt:variant>
        <vt:i4>24</vt:i4>
      </vt:variant>
      <vt:variant>
        <vt:lpstr>Theme</vt:lpstr>
      </vt:variant>
      <vt:variant>
        <vt:i4>2</vt:i4>
      </vt:variant>
      <vt:variant>
        <vt:lpstr>Slide Titles</vt:lpstr>
      </vt:variant>
      <vt:variant>
        <vt:i4>68</vt:i4>
      </vt:variant>
    </vt:vector>
  </HeadingPairs>
  <TitlesOfParts>
    <vt:vector size="94" baseType="lpstr">
      <vt:lpstr>Aharoni</vt:lpstr>
      <vt:lpstr>Algerian</vt:lpstr>
      <vt:lpstr>Arial</vt:lpstr>
      <vt:lpstr>Arial</vt:lpstr>
      <vt:lpstr>Arial Black</vt:lpstr>
      <vt:lpstr>Bauhaus 93</vt:lpstr>
      <vt:lpstr>Berlin Sans FB Demi</vt:lpstr>
      <vt:lpstr>Blackadder ITC</vt:lpstr>
      <vt:lpstr>Bodoni MT Black</vt:lpstr>
      <vt:lpstr>Bradley Hand ITC</vt:lpstr>
      <vt:lpstr>Calibri</vt:lpstr>
      <vt:lpstr>Calibri Light</vt:lpstr>
      <vt:lpstr>Comic Sans MS</vt:lpstr>
      <vt:lpstr>Cooper Black</vt:lpstr>
      <vt:lpstr>Edwardian Script ITC</vt:lpstr>
      <vt:lpstr>Georgia</vt:lpstr>
      <vt:lpstr>Matura MT Script Capitals</vt:lpstr>
      <vt:lpstr>MV Boli</vt:lpstr>
      <vt:lpstr>Ravie</vt:lpstr>
      <vt:lpstr>Snap ITC</vt:lpstr>
      <vt:lpstr>Sylfaen</vt:lpstr>
      <vt:lpstr>Times New Roman</vt:lpstr>
      <vt:lpstr>TITUS Cyberbit Basic</vt:lpstr>
      <vt:lpstr>Wide Latin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dc:creator>
  <cp:lastModifiedBy>User55</cp:lastModifiedBy>
  <cp:revision>558</cp:revision>
  <cp:lastPrinted>2024-01-06T19:01:01Z</cp:lastPrinted>
  <dcterms:created xsi:type="dcterms:W3CDTF">2023-07-10T11:55:32Z</dcterms:created>
  <dcterms:modified xsi:type="dcterms:W3CDTF">2024-01-07T18:21:01Z</dcterms:modified>
</cp:coreProperties>
</file>