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1030" r:id="rId2"/>
    <p:sldId id="265" r:id="rId3"/>
    <p:sldId id="990" r:id="rId4"/>
    <p:sldId id="989" r:id="rId5"/>
    <p:sldId id="732" r:id="rId6"/>
    <p:sldId id="1039" r:id="rId7"/>
    <p:sldId id="942" r:id="rId8"/>
    <p:sldId id="943" r:id="rId9"/>
    <p:sldId id="992" r:id="rId10"/>
    <p:sldId id="993" r:id="rId11"/>
    <p:sldId id="944" r:id="rId12"/>
    <p:sldId id="945" r:id="rId13"/>
    <p:sldId id="946" r:id="rId14"/>
    <p:sldId id="947" r:id="rId15"/>
    <p:sldId id="948" r:id="rId16"/>
    <p:sldId id="1040" r:id="rId17"/>
    <p:sldId id="949" r:id="rId18"/>
    <p:sldId id="953" r:id="rId19"/>
    <p:sldId id="952" r:id="rId20"/>
    <p:sldId id="1044" r:id="rId21"/>
    <p:sldId id="994" r:id="rId22"/>
    <p:sldId id="954" r:id="rId23"/>
    <p:sldId id="1011" r:id="rId24"/>
    <p:sldId id="1020" r:id="rId25"/>
    <p:sldId id="1045" r:id="rId26"/>
    <p:sldId id="991" r:id="rId27"/>
    <p:sldId id="955" r:id="rId28"/>
    <p:sldId id="996" r:id="rId29"/>
    <p:sldId id="956" r:id="rId30"/>
    <p:sldId id="995" r:id="rId31"/>
    <p:sldId id="987" r:id="rId32"/>
    <p:sldId id="988" r:id="rId33"/>
    <p:sldId id="986" r:id="rId34"/>
    <p:sldId id="997" r:id="rId35"/>
    <p:sldId id="972" r:id="rId36"/>
    <p:sldId id="973" r:id="rId37"/>
    <p:sldId id="974" r:id="rId38"/>
    <p:sldId id="975" r:id="rId39"/>
    <p:sldId id="957" r:id="rId40"/>
    <p:sldId id="998" r:id="rId41"/>
    <p:sldId id="1012" r:id="rId42"/>
    <p:sldId id="958" r:id="rId43"/>
    <p:sldId id="1043" r:id="rId44"/>
    <p:sldId id="1021" r:id="rId45"/>
    <p:sldId id="1022" r:id="rId46"/>
    <p:sldId id="1023" r:id="rId47"/>
    <p:sldId id="1013" r:id="rId48"/>
    <p:sldId id="1025" r:id="rId49"/>
    <p:sldId id="1026" r:id="rId50"/>
    <p:sldId id="1046" r:id="rId51"/>
    <p:sldId id="1027" r:id="rId52"/>
    <p:sldId id="1031" r:id="rId53"/>
    <p:sldId id="1032" r:id="rId54"/>
    <p:sldId id="1001" r:id="rId55"/>
    <p:sldId id="999" r:id="rId56"/>
    <p:sldId id="1014" r:id="rId57"/>
    <p:sldId id="1015" r:id="rId58"/>
    <p:sldId id="1016" r:id="rId59"/>
    <p:sldId id="959" r:id="rId60"/>
    <p:sldId id="1019" r:id="rId61"/>
    <p:sldId id="960" r:id="rId62"/>
    <p:sldId id="961" r:id="rId63"/>
    <p:sldId id="1036" r:id="rId64"/>
    <p:sldId id="728" r:id="rId65"/>
    <p:sldId id="1033" r:id="rId66"/>
    <p:sldId id="737" r:id="rId67"/>
    <p:sldId id="738" r:id="rId68"/>
    <p:sldId id="962" r:id="rId69"/>
    <p:sldId id="1002" r:id="rId70"/>
    <p:sldId id="963" r:id="rId71"/>
    <p:sldId id="964" r:id="rId72"/>
    <p:sldId id="965" r:id="rId73"/>
    <p:sldId id="966" r:id="rId74"/>
    <p:sldId id="967" r:id="rId75"/>
    <p:sldId id="1003" r:id="rId76"/>
    <p:sldId id="968" r:id="rId77"/>
    <p:sldId id="1006" r:id="rId78"/>
    <p:sldId id="1004" r:id="rId79"/>
    <p:sldId id="970" r:id="rId80"/>
    <p:sldId id="976" r:id="rId81"/>
    <p:sldId id="971" r:id="rId82"/>
    <p:sldId id="977" r:id="rId83"/>
    <p:sldId id="978" r:id="rId84"/>
    <p:sldId id="979" r:id="rId85"/>
    <p:sldId id="1010" r:id="rId86"/>
    <p:sldId id="1034" r:id="rId87"/>
    <p:sldId id="980" r:id="rId88"/>
    <p:sldId id="1008" r:id="rId89"/>
    <p:sldId id="1035" r:id="rId90"/>
    <p:sldId id="981" r:id="rId91"/>
    <p:sldId id="1017" r:id="rId92"/>
    <p:sldId id="982" r:id="rId93"/>
    <p:sldId id="983" r:id="rId94"/>
    <p:sldId id="1009" r:id="rId95"/>
    <p:sldId id="984" r:id="rId96"/>
    <p:sldId id="985" r:id="rId97"/>
    <p:sldId id="1018" r:id="rId98"/>
    <p:sldId id="1028"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7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55" initials="U" lastIdx="298" clrIdx="0">
    <p:extLst>
      <p:ext uri="{19B8F6BF-5375-455C-9EA6-DF929625EA0E}">
        <p15:presenceInfo xmlns:p15="http://schemas.microsoft.com/office/powerpoint/2012/main" userId="User55" providerId="None"/>
      </p:ext>
    </p:extLst>
  </p:cmAuthor>
  <p:cmAuthor id="2" name="Timothy" initials="T" lastIdx="27" clrIdx="1">
    <p:extLst>
      <p:ext uri="{19B8F6BF-5375-455C-9EA6-DF929625EA0E}">
        <p15:presenceInfo xmlns:p15="http://schemas.microsoft.com/office/powerpoint/2012/main" userId="6f70958e3069516c" providerId="Windows Live"/>
      </p:ext>
    </p:extLst>
  </p:cmAuthor>
  <p:cmAuthor id="3" name="Timothy" initials="T [2]" lastIdx="79" clrIdx="2">
    <p:extLst>
      <p:ext uri="{19B8F6BF-5375-455C-9EA6-DF929625EA0E}">
        <p15:presenceInfo xmlns:p15="http://schemas.microsoft.com/office/powerpoint/2012/main" userId="Timo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FF"/>
    <a:srgbClr val="CC00FF"/>
    <a:srgbClr val="FF3300"/>
    <a:srgbClr val="00FF00"/>
    <a:srgbClr val="E983DD"/>
    <a:srgbClr val="0066FF"/>
    <a:srgbClr val="FFCCFF"/>
    <a:srgbClr val="00FF99"/>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3" autoAdjust="0"/>
    <p:restoredTop sz="37212" autoAdjust="0"/>
  </p:normalViewPr>
  <p:slideViewPr>
    <p:cSldViewPr snapToGrid="0" showGuides="1">
      <p:cViewPr varScale="1">
        <p:scale>
          <a:sx n="85" d="100"/>
          <a:sy n="85" d="100"/>
        </p:scale>
        <p:origin x="102" y="552"/>
      </p:cViewPr>
      <p:guideLst>
        <p:guide orient="horz" pos="2183"/>
        <p:guide pos="3795"/>
      </p:guideLst>
    </p:cSldViewPr>
  </p:slideViewPr>
  <p:notesTextViewPr>
    <p:cViewPr>
      <p:scale>
        <a:sx n="150" d="100"/>
        <a:sy n="15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C7698-9CCD-4C7B-A04E-315677E4654F}" type="datetimeFigureOut">
              <a:rPr lang="en-CA" smtClean="0"/>
              <a:t>2023-11-06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8EEC9-DD6C-460E-A312-898C3641EB5A}" type="slidenum">
              <a:rPr lang="en-CA" smtClean="0"/>
              <a:t>‹#›</a:t>
            </a:fld>
            <a:endParaRPr lang="en-CA"/>
          </a:p>
        </p:txBody>
      </p:sp>
    </p:spTree>
    <p:extLst>
      <p:ext uri="{BB962C8B-B14F-4D97-AF65-F5344CB8AC3E}">
        <p14:creationId xmlns:p14="http://schemas.microsoft.com/office/powerpoint/2010/main" val="56638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0949NwAJSJ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 4/23:  Creation’s Curtain Call of Gen 1 [95] TA   Website Link: </a:t>
            </a:r>
          </a:p>
          <a:p>
            <a:r>
              <a:rPr lang="en-US" dirty="0" err="1"/>
              <a:t>Youtube</a:t>
            </a:r>
            <a:r>
              <a:rPr lang="en-US" dirty="0"/>
              <a:t>: </a:t>
            </a:r>
            <a:r>
              <a:rPr lang="en-US" b="0" i="0" dirty="0">
                <a:solidFill>
                  <a:srgbClr val="1155CC"/>
                </a:solidFill>
                <a:effectLst/>
                <a:latin typeface="Arial" panose="020B0604020202020204" pitchFamily="34" charset="0"/>
                <a:hlinkClick r:id="rId3"/>
              </a:rPr>
              <a:t>https://youtu.be/0949NwAJSJg</a:t>
            </a:r>
            <a:r>
              <a:rPr lang="en-US" b="0" i="0" dirty="0">
                <a:solidFill>
                  <a:srgbClr val="1155CC"/>
                </a:solidFill>
                <a:effectLst/>
                <a:latin typeface="Arial" panose="020B0604020202020204" pitchFamily="34" charset="0"/>
              </a:rPr>
              <a:t> </a:t>
            </a:r>
          </a:p>
          <a:p>
            <a:endParaRPr lang="en-US" b="0" i="0" dirty="0">
              <a:solidFill>
                <a:srgbClr val="1155CC"/>
              </a:solidFill>
              <a:effectLst/>
              <a:latin typeface="Arial" panose="020B0604020202020204" pitchFamily="34" charset="0"/>
            </a:endParaRPr>
          </a:p>
          <a:p>
            <a:r>
              <a:rPr lang="en-US" sz="1800" b="0" i="0" dirty="0">
                <a:solidFill>
                  <a:srgbClr val="1155CC"/>
                </a:solidFill>
                <a:effectLst/>
                <a:latin typeface="Arial" panose="020B0604020202020204" pitchFamily="34" charset="0"/>
              </a:rPr>
              <a:t>The first verse of Genesis is one of those verses that many do not know what to do with.  In fact, most people (including many scholars and theologians), believe Gen 1:1 is just an introductory verse to the Creation Week!  Well, we understand why many people “think that” and “go no further than that” … for a very simple reason.  They don’t know what else to do!  In this teaching every letter of the Paleo Hebrew word will be broken open with deeper meaning into what is actually happening in this verse.  The word “beginning” (b-</a:t>
            </a:r>
            <a:r>
              <a:rPr lang="en-US" sz="1800" b="0" i="0" dirty="0" err="1">
                <a:solidFill>
                  <a:srgbClr val="1155CC"/>
                </a:solidFill>
                <a:effectLst/>
                <a:latin typeface="Arial" panose="020B0604020202020204" pitchFamily="34" charset="0"/>
              </a:rPr>
              <a:t>rashith</a:t>
            </a:r>
            <a:r>
              <a:rPr lang="en-US" sz="1800" b="0" i="0" dirty="0">
                <a:solidFill>
                  <a:srgbClr val="1155CC"/>
                </a:solidFill>
                <a:effectLst/>
                <a:latin typeface="Arial" panose="020B0604020202020204" pitchFamily="34" charset="0"/>
              </a:rPr>
              <a:t>) has such a depth of meaning in the Paleo Hebrew that one would never glean out of the English word “beginning.”  So what does all of this mean?  If Gen 1:1 is not properly understood, then it is very difficult to properly understand verse 2 and also the 4</a:t>
            </a:r>
            <a:r>
              <a:rPr lang="en-US" sz="1800" b="0" i="0" baseline="30000" dirty="0">
                <a:solidFill>
                  <a:srgbClr val="1155CC"/>
                </a:solidFill>
                <a:effectLst/>
                <a:latin typeface="Arial" panose="020B0604020202020204" pitchFamily="34" charset="0"/>
              </a:rPr>
              <a:t>th</a:t>
            </a:r>
            <a:r>
              <a:rPr lang="en-US" sz="1800" b="0" i="0" dirty="0">
                <a:solidFill>
                  <a:srgbClr val="1155CC"/>
                </a:solidFill>
                <a:effectLst/>
                <a:latin typeface="Arial" panose="020B0604020202020204" pitchFamily="34" charset="0"/>
              </a:rPr>
              <a:t> day of creation.  Another important word to pay attention to is “created” (Hebrew: Bara/Bra).  There will be some follow-up studies to continue into verse 2.  </a:t>
            </a:r>
            <a:r>
              <a:rPr lang="en-US" sz="1800" b="0" i="0">
                <a:solidFill>
                  <a:srgbClr val="1155CC"/>
                </a:solidFill>
                <a:effectLst/>
                <a:latin typeface="Arial" panose="020B0604020202020204" pitchFamily="34" charset="0"/>
              </a:rPr>
              <a:t>But before that, do “Come and See” a bit of what Gen 1:1 has to offer.</a:t>
            </a:r>
            <a:endParaRPr lang="en-US" dirty="0"/>
          </a:p>
        </p:txBody>
      </p:sp>
      <p:sp>
        <p:nvSpPr>
          <p:cNvPr id="4" name="Slide Number Placeholder 3"/>
          <p:cNvSpPr>
            <a:spLocks noGrp="1"/>
          </p:cNvSpPr>
          <p:nvPr>
            <p:ph type="sldNum" sz="quarter" idx="5"/>
          </p:nvPr>
        </p:nvSpPr>
        <p:spPr/>
        <p:txBody>
          <a:bodyPr/>
          <a:lstStyle/>
          <a:p>
            <a:fld id="{4188EEC9-DD6C-460E-A312-898C3641EB5A}" type="slidenum">
              <a:rPr lang="en-CA" smtClean="0"/>
              <a:t>1</a:t>
            </a:fld>
            <a:endParaRPr lang="en-CA"/>
          </a:p>
        </p:txBody>
      </p:sp>
    </p:spTree>
    <p:extLst>
      <p:ext uri="{BB962C8B-B14F-4D97-AF65-F5344CB8AC3E}">
        <p14:creationId xmlns:p14="http://schemas.microsoft.com/office/powerpoint/2010/main" val="105368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AAE2-9E6C-497B-B8A0-AF1CB20D3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A403FFC-76D5-453D-BB47-605F042DD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B55ABE9-0097-447B-B6AE-882D939A4400}"/>
              </a:ext>
            </a:extLst>
          </p:cNvPr>
          <p:cNvSpPr>
            <a:spLocks noGrp="1"/>
          </p:cNvSpPr>
          <p:nvPr>
            <p:ph type="dt" sz="half" idx="10"/>
          </p:nvPr>
        </p:nvSpPr>
        <p:spPr/>
        <p:txBody>
          <a:bodyPr/>
          <a:lstStyle/>
          <a:p>
            <a:fld id="{82B9E4A1-275D-4164-A802-CF9293A51392}" type="datetime1">
              <a:rPr lang="en-CA" smtClean="0"/>
              <a:t>2023-11-06</a:t>
            </a:fld>
            <a:endParaRPr lang="en-CA"/>
          </a:p>
        </p:txBody>
      </p:sp>
      <p:sp>
        <p:nvSpPr>
          <p:cNvPr id="5" name="Footer Placeholder 4">
            <a:extLst>
              <a:ext uri="{FF2B5EF4-FFF2-40B4-BE49-F238E27FC236}">
                <a16:creationId xmlns:a16="http://schemas.microsoft.com/office/drawing/2014/main" id="{0271DF98-F771-4132-829B-14D64DE5691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42C37D-F620-4DAA-B387-4FE7BA9D43F3}"/>
              </a:ext>
            </a:extLst>
          </p:cNvPr>
          <p:cNvSpPr>
            <a:spLocks noGrp="1"/>
          </p:cNvSpPr>
          <p:nvPr>
            <p:ph type="sldNum" sz="quarter" idx="12"/>
          </p:nvPr>
        </p:nvSpPr>
        <p:spPr/>
        <p:txBody>
          <a:bodyPr/>
          <a:lstStyle>
            <a:lvl1pPr>
              <a:defRPr sz="1400">
                <a:solidFill>
                  <a:schemeClr val="tx1"/>
                </a:solidFill>
              </a:defRPr>
            </a:lvl1pPr>
          </a:lstStyle>
          <a:p>
            <a:fld id="{45C2D28F-54A5-4CFF-A832-B99C2F1CE910}" type="slidenum">
              <a:rPr lang="en-CA" smtClean="0"/>
              <a:pPr/>
              <a:t>‹#›</a:t>
            </a:fld>
            <a:endParaRPr lang="en-CA" dirty="0"/>
          </a:p>
        </p:txBody>
      </p:sp>
    </p:spTree>
    <p:extLst>
      <p:ext uri="{BB962C8B-B14F-4D97-AF65-F5344CB8AC3E}">
        <p14:creationId xmlns:p14="http://schemas.microsoft.com/office/powerpoint/2010/main" val="323780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D197-C4B2-44C0-ACB2-4EFA60BAE1E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1C085AB-7015-42CA-8DA1-ECE0DF8BF9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730F9D-11ED-4A18-9A70-81FA54A634E9}"/>
              </a:ext>
            </a:extLst>
          </p:cNvPr>
          <p:cNvSpPr>
            <a:spLocks noGrp="1"/>
          </p:cNvSpPr>
          <p:nvPr>
            <p:ph type="dt" sz="half" idx="10"/>
          </p:nvPr>
        </p:nvSpPr>
        <p:spPr/>
        <p:txBody>
          <a:bodyPr/>
          <a:lstStyle/>
          <a:p>
            <a:fld id="{CD2E190A-C686-4F44-8FFA-F5A7D6EFB346}" type="datetime1">
              <a:rPr lang="en-CA" smtClean="0"/>
              <a:t>2023-11-06</a:t>
            </a:fld>
            <a:endParaRPr lang="en-CA"/>
          </a:p>
        </p:txBody>
      </p:sp>
      <p:sp>
        <p:nvSpPr>
          <p:cNvPr id="5" name="Footer Placeholder 4">
            <a:extLst>
              <a:ext uri="{FF2B5EF4-FFF2-40B4-BE49-F238E27FC236}">
                <a16:creationId xmlns:a16="http://schemas.microsoft.com/office/drawing/2014/main" id="{8D9468AF-1094-46C1-A3F1-9927B500B03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6EA9BF-2B3E-490C-BF00-AEDC277B0DB0}"/>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393734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A6E51-97AA-477D-A39A-F06A0437D7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0CD42B1-B8CD-410C-8E9B-D0830BCD2D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A151F3-9754-4A8B-82AE-D4CD0282B733}"/>
              </a:ext>
            </a:extLst>
          </p:cNvPr>
          <p:cNvSpPr>
            <a:spLocks noGrp="1"/>
          </p:cNvSpPr>
          <p:nvPr>
            <p:ph type="dt" sz="half" idx="10"/>
          </p:nvPr>
        </p:nvSpPr>
        <p:spPr/>
        <p:txBody>
          <a:bodyPr/>
          <a:lstStyle/>
          <a:p>
            <a:fld id="{FA13F09E-6841-46D4-954D-F89836EE1BE3}" type="datetime1">
              <a:rPr lang="en-CA" smtClean="0"/>
              <a:t>2023-11-06</a:t>
            </a:fld>
            <a:endParaRPr lang="en-CA"/>
          </a:p>
        </p:txBody>
      </p:sp>
      <p:sp>
        <p:nvSpPr>
          <p:cNvPr id="5" name="Footer Placeholder 4">
            <a:extLst>
              <a:ext uri="{FF2B5EF4-FFF2-40B4-BE49-F238E27FC236}">
                <a16:creationId xmlns:a16="http://schemas.microsoft.com/office/drawing/2014/main" id="{3B3D706A-F33D-448B-8F66-88ADBCE07E6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029721-95A3-4CD2-9891-E3576B7F2D72}"/>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352339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9249-A93F-4B4A-8D4D-174AE4C1BDD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B9BBAC9-3875-4B9F-8DCF-C6D89687A3C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E22122-0EFD-4823-9CA7-D28A3833CAE6}"/>
              </a:ext>
            </a:extLst>
          </p:cNvPr>
          <p:cNvSpPr>
            <a:spLocks noGrp="1"/>
          </p:cNvSpPr>
          <p:nvPr>
            <p:ph type="dt" sz="half" idx="10"/>
          </p:nvPr>
        </p:nvSpPr>
        <p:spPr/>
        <p:txBody>
          <a:bodyPr/>
          <a:lstStyle/>
          <a:p>
            <a:fld id="{FBE5E737-E7CC-442D-A957-74370161F186}" type="datetime1">
              <a:rPr lang="en-CA" smtClean="0"/>
              <a:t>2023-11-06</a:t>
            </a:fld>
            <a:endParaRPr lang="en-CA"/>
          </a:p>
        </p:txBody>
      </p:sp>
      <p:sp>
        <p:nvSpPr>
          <p:cNvPr id="5" name="Footer Placeholder 4">
            <a:extLst>
              <a:ext uri="{FF2B5EF4-FFF2-40B4-BE49-F238E27FC236}">
                <a16:creationId xmlns:a16="http://schemas.microsoft.com/office/drawing/2014/main" id="{C14F52BB-6FA5-49EE-9269-ED998E91EB16}"/>
              </a:ext>
            </a:extLst>
          </p:cNvPr>
          <p:cNvSpPr>
            <a:spLocks noGrp="1"/>
          </p:cNvSpPr>
          <p:nvPr>
            <p:ph type="ftr" sz="quarter" idx="11"/>
          </p:nvPr>
        </p:nvSpPr>
        <p:spPr/>
        <p:txBody>
          <a:bodyPr/>
          <a:lstStyle/>
          <a:p>
            <a:endParaRPr lang="en-CA"/>
          </a:p>
        </p:txBody>
      </p:sp>
      <p:sp>
        <p:nvSpPr>
          <p:cNvPr id="7" name="Slide Number Placeholder 5">
            <a:extLst>
              <a:ext uri="{FF2B5EF4-FFF2-40B4-BE49-F238E27FC236}">
                <a16:creationId xmlns:a16="http://schemas.microsoft.com/office/drawing/2014/main" id="{0E97D95A-D4CA-E564-5A83-B83EB1EF8920}"/>
              </a:ext>
            </a:extLst>
          </p:cNvPr>
          <p:cNvSpPr>
            <a:spLocks noGrp="1"/>
          </p:cNvSpPr>
          <p:nvPr>
            <p:ph type="sldNum" sz="quarter" idx="12"/>
          </p:nvPr>
        </p:nvSpPr>
        <p:spPr>
          <a:xfrm>
            <a:off x="8610600" y="6356350"/>
            <a:ext cx="2743200" cy="365125"/>
          </a:xfrm>
        </p:spPr>
        <p:txBody>
          <a:bodyPr/>
          <a:lstStyle>
            <a:lvl1pPr>
              <a:defRPr sz="1400">
                <a:solidFill>
                  <a:schemeClr val="tx1"/>
                </a:solidFill>
              </a:defRPr>
            </a:lvl1pPr>
          </a:lstStyle>
          <a:p>
            <a:fld id="{45C2D28F-54A5-4CFF-A832-B99C2F1CE910}" type="slidenum">
              <a:rPr lang="en-CA" smtClean="0"/>
              <a:pPr/>
              <a:t>‹#›</a:t>
            </a:fld>
            <a:endParaRPr lang="en-CA" dirty="0"/>
          </a:p>
        </p:txBody>
      </p:sp>
    </p:spTree>
    <p:extLst>
      <p:ext uri="{BB962C8B-B14F-4D97-AF65-F5344CB8AC3E}">
        <p14:creationId xmlns:p14="http://schemas.microsoft.com/office/powerpoint/2010/main" val="83764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E167-BB2B-4103-B7BC-6C2899157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0DBF770-EE37-4EFB-A90C-0F3701FA26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4998BB-0928-4089-AEE9-B6D2816652D5}"/>
              </a:ext>
            </a:extLst>
          </p:cNvPr>
          <p:cNvSpPr>
            <a:spLocks noGrp="1"/>
          </p:cNvSpPr>
          <p:nvPr>
            <p:ph type="dt" sz="half" idx="10"/>
          </p:nvPr>
        </p:nvSpPr>
        <p:spPr/>
        <p:txBody>
          <a:bodyPr/>
          <a:lstStyle/>
          <a:p>
            <a:fld id="{42395A23-56E0-41CD-B5A1-A0E9E80DA629}" type="datetime1">
              <a:rPr lang="en-CA" smtClean="0"/>
              <a:t>2023-11-06</a:t>
            </a:fld>
            <a:endParaRPr lang="en-CA"/>
          </a:p>
        </p:txBody>
      </p:sp>
      <p:sp>
        <p:nvSpPr>
          <p:cNvPr id="5" name="Footer Placeholder 4">
            <a:extLst>
              <a:ext uri="{FF2B5EF4-FFF2-40B4-BE49-F238E27FC236}">
                <a16:creationId xmlns:a16="http://schemas.microsoft.com/office/drawing/2014/main" id="{6C5EC01B-1322-45BC-99B6-FD1FFC61B0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4DB60D-A661-47C7-9042-181EB8512599}"/>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247231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89DA-3B64-4830-8255-AAB4F0FE95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C5779D-CFD0-465A-A3EC-2B108B2DEF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1051093-F0AC-4F26-A65A-57A9602B27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F52F101-8472-463E-ACD4-1B2349DEC3B0}"/>
              </a:ext>
            </a:extLst>
          </p:cNvPr>
          <p:cNvSpPr>
            <a:spLocks noGrp="1"/>
          </p:cNvSpPr>
          <p:nvPr>
            <p:ph type="dt" sz="half" idx="10"/>
          </p:nvPr>
        </p:nvSpPr>
        <p:spPr/>
        <p:txBody>
          <a:bodyPr/>
          <a:lstStyle/>
          <a:p>
            <a:fld id="{2DB57696-10AC-4DAB-BEE9-DD8DA2F90897}" type="datetime1">
              <a:rPr lang="en-CA" smtClean="0"/>
              <a:t>2023-11-06</a:t>
            </a:fld>
            <a:endParaRPr lang="en-CA"/>
          </a:p>
        </p:txBody>
      </p:sp>
      <p:sp>
        <p:nvSpPr>
          <p:cNvPr id="6" name="Footer Placeholder 5">
            <a:extLst>
              <a:ext uri="{FF2B5EF4-FFF2-40B4-BE49-F238E27FC236}">
                <a16:creationId xmlns:a16="http://schemas.microsoft.com/office/drawing/2014/main" id="{DCBF808E-BBC9-4D9E-BFC2-67FB17252A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1A00812-1018-4AFD-9A8D-3D43A8D88999}"/>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93537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9249-96C9-4B98-9D91-B52200B7F5E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499A575-8A17-49C6-B80A-19250C2D6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443ED4-0B8E-4BFA-BDC7-51408E7594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7B3C413-7971-4BD3-9B86-CFAAAEAA5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E3B18C-58BF-4D0A-A123-C0A6BC37C9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4CB2CC1-20DB-47F6-B426-9BD5621D3DBA}"/>
              </a:ext>
            </a:extLst>
          </p:cNvPr>
          <p:cNvSpPr>
            <a:spLocks noGrp="1"/>
          </p:cNvSpPr>
          <p:nvPr>
            <p:ph type="dt" sz="half" idx="10"/>
          </p:nvPr>
        </p:nvSpPr>
        <p:spPr/>
        <p:txBody>
          <a:bodyPr/>
          <a:lstStyle/>
          <a:p>
            <a:fld id="{BD39DEB7-8CE9-4256-9A0F-BD4172BBE206}" type="datetime1">
              <a:rPr lang="en-CA" smtClean="0"/>
              <a:t>2023-11-06</a:t>
            </a:fld>
            <a:endParaRPr lang="en-CA"/>
          </a:p>
        </p:txBody>
      </p:sp>
      <p:sp>
        <p:nvSpPr>
          <p:cNvPr id="8" name="Footer Placeholder 7">
            <a:extLst>
              <a:ext uri="{FF2B5EF4-FFF2-40B4-BE49-F238E27FC236}">
                <a16:creationId xmlns:a16="http://schemas.microsoft.com/office/drawing/2014/main" id="{F98F1646-BA97-4C1D-999B-5B171EB90E5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23CE36F-D8E4-4ACC-A5AE-C62C4065AEC9}"/>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341834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55CE-2960-4326-8548-F15F74E0998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89B5C52-BF59-418D-95D5-C6B244726928}"/>
              </a:ext>
            </a:extLst>
          </p:cNvPr>
          <p:cNvSpPr>
            <a:spLocks noGrp="1"/>
          </p:cNvSpPr>
          <p:nvPr>
            <p:ph type="dt" sz="half" idx="10"/>
          </p:nvPr>
        </p:nvSpPr>
        <p:spPr/>
        <p:txBody>
          <a:bodyPr/>
          <a:lstStyle/>
          <a:p>
            <a:fld id="{DE85923C-AE8A-4754-88F3-4407BC781711}" type="datetime1">
              <a:rPr lang="en-CA" smtClean="0"/>
              <a:t>2023-11-06</a:t>
            </a:fld>
            <a:endParaRPr lang="en-CA"/>
          </a:p>
        </p:txBody>
      </p:sp>
      <p:sp>
        <p:nvSpPr>
          <p:cNvPr id="4" name="Footer Placeholder 3">
            <a:extLst>
              <a:ext uri="{FF2B5EF4-FFF2-40B4-BE49-F238E27FC236}">
                <a16:creationId xmlns:a16="http://schemas.microsoft.com/office/drawing/2014/main" id="{305C5BB0-5CA9-483F-AD5F-8902798FF9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A689DAA-310C-9446-64FD-642DAB7CD5E5}"/>
              </a:ext>
            </a:extLst>
          </p:cNvPr>
          <p:cNvSpPr>
            <a:spLocks noGrp="1"/>
          </p:cNvSpPr>
          <p:nvPr>
            <p:ph type="sldNum" sz="quarter" idx="12"/>
          </p:nvPr>
        </p:nvSpPr>
        <p:spPr>
          <a:xfrm>
            <a:off x="8610600" y="6356350"/>
            <a:ext cx="2743200" cy="365125"/>
          </a:xfrm>
        </p:spPr>
        <p:txBody>
          <a:bodyPr/>
          <a:lstStyle>
            <a:lvl1pPr>
              <a:defRPr sz="1400">
                <a:solidFill>
                  <a:schemeClr val="tx1"/>
                </a:solidFill>
              </a:defRPr>
            </a:lvl1pPr>
          </a:lstStyle>
          <a:p>
            <a:fld id="{45C2D28F-54A5-4CFF-A832-B99C2F1CE910}" type="slidenum">
              <a:rPr lang="en-CA" smtClean="0"/>
              <a:pPr/>
              <a:t>‹#›</a:t>
            </a:fld>
            <a:endParaRPr lang="en-CA" dirty="0"/>
          </a:p>
        </p:txBody>
      </p:sp>
    </p:spTree>
    <p:extLst>
      <p:ext uri="{BB962C8B-B14F-4D97-AF65-F5344CB8AC3E}">
        <p14:creationId xmlns:p14="http://schemas.microsoft.com/office/powerpoint/2010/main" val="38648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E26FE-1067-480D-9A9A-7513A6DF1DCF}"/>
              </a:ext>
            </a:extLst>
          </p:cNvPr>
          <p:cNvSpPr>
            <a:spLocks noGrp="1"/>
          </p:cNvSpPr>
          <p:nvPr>
            <p:ph type="dt" sz="half" idx="10"/>
          </p:nvPr>
        </p:nvSpPr>
        <p:spPr/>
        <p:txBody>
          <a:bodyPr/>
          <a:lstStyle/>
          <a:p>
            <a:fld id="{B161BFA0-80D6-4432-ABD0-98AB2F933115}" type="datetime1">
              <a:rPr lang="en-CA" smtClean="0"/>
              <a:t>2023-11-06</a:t>
            </a:fld>
            <a:endParaRPr lang="en-CA"/>
          </a:p>
        </p:txBody>
      </p:sp>
      <p:sp>
        <p:nvSpPr>
          <p:cNvPr id="3" name="Footer Placeholder 2">
            <a:extLst>
              <a:ext uri="{FF2B5EF4-FFF2-40B4-BE49-F238E27FC236}">
                <a16:creationId xmlns:a16="http://schemas.microsoft.com/office/drawing/2014/main" id="{C1E99FC6-6830-458B-9DE3-115BB815275B}"/>
              </a:ext>
            </a:extLst>
          </p:cNvPr>
          <p:cNvSpPr>
            <a:spLocks noGrp="1"/>
          </p:cNvSpPr>
          <p:nvPr>
            <p:ph type="ftr" sz="quarter" idx="11"/>
          </p:nvPr>
        </p:nvSpPr>
        <p:spPr/>
        <p:txBody>
          <a:bodyPr/>
          <a:lstStyle/>
          <a:p>
            <a:endParaRPr lang="en-CA"/>
          </a:p>
        </p:txBody>
      </p:sp>
      <p:sp>
        <p:nvSpPr>
          <p:cNvPr id="5" name="Slide Number Placeholder 5">
            <a:extLst>
              <a:ext uri="{FF2B5EF4-FFF2-40B4-BE49-F238E27FC236}">
                <a16:creationId xmlns:a16="http://schemas.microsoft.com/office/drawing/2014/main" id="{B7BB6B76-1CDA-292F-EE26-795D52B65999}"/>
              </a:ext>
            </a:extLst>
          </p:cNvPr>
          <p:cNvSpPr>
            <a:spLocks noGrp="1"/>
          </p:cNvSpPr>
          <p:nvPr>
            <p:ph type="sldNum" sz="quarter" idx="12"/>
          </p:nvPr>
        </p:nvSpPr>
        <p:spPr>
          <a:xfrm>
            <a:off x="8610600" y="6356350"/>
            <a:ext cx="2743200" cy="365125"/>
          </a:xfrm>
        </p:spPr>
        <p:txBody>
          <a:bodyPr/>
          <a:lstStyle>
            <a:lvl1pPr>
              <a:defRPr sz="1400">
                <a:solidFill>
                  <a:schemeClr val="tx1"/>
                </a:solidFill>
              </a:defRPr>
            </a:lvl1pPr>
          </a:lstStyle>
          <a:p>
            <a:fld id="{45C2D28F-54A5-4CFF-A832-B99C2F1CE910}" type="slidenum">
              <a:rPr lang="en-CA" smtClean="0"/>
              <a:pPr/>
              <a:t>‹#›</a:t>
            </a:fld>
            <a:endParaRPr lang="en-CA" dirty="0"/>
          </a:p>
        </p:txBody>
      </p:sp>
    </p:spTree>
    <p:extLst>
      <p:ext uri="{BB962C8B-B14F-4D97-AF65-F5344CB8AC3E}">
        <p14:creationId xmlns:p14="http://schemas.microsoft.com/office/powerpoint/2010/main" val="386672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A7E6-23E9-4638-A594-E976A2839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36598D0-BB0A-4754-BF78-566DE5249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73D7EA9-19E3-4D6F-8FA0-015AFE1BD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81EC3E-4512-4087-A802-42884B4D7202}"/>
              </a:ext>
            </a:extLst>
          </p:cNvPr>
          <p:cNvSpPr>
            <a:spLocks noGrp="1"/>
          </p:cNvSpPr>
          <p:nvPr>
            <p:ph type="dt" sz="half" idx="10"/>
          </p:nvPr>
        </p:nvSpPr>
        <p:spPr/>
        <p:txBody>
          <a:bodyPr/>
          <a:lstStyle/>
          <a:p>
            <a:fld id="{B2BF562C-F5ED-48F9-B0EF-438AA8B6F534}" type="datetime1">
              <a:rPr lang="en-CA" smtClean="0"/>
              <a:t>2023-11-06</a:t>
            </a:fld>
            <a:endParaRPr lang="en-CA"/>
          </a:p>
        </p:txBody>
      </p:sp>
      <p:sp>
        <p:nvSpPr>
          <p:cNvPr id="6" name="Footer Placeholder 5">
            <a:extLst>
              <a:ext uri="{FF2B5EF4-FFF2-40B4-BE49-F238E27FC236}">
                <a16:creationId xmlns:a16="http://schemas.microsoft.com/office/drawing/2014/main" id="{F50F3662-24FD-4D75-969C-6AB3B7B955D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D493034-CEE1-47F4-ABCB-350D829823AF}"/>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236532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9531-450A-4FB7-B22D-327635AF6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55F7AC9-7401-42BB-A472-BF22322FD1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22F4B8A-7DC3-4FDF-9928-7D135139E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F71D0E-EA1C-4C9C-8B0B-31A1489C4802}"/>
              </a:ext>
            </a:extLst>
          </p:cNvPr>
          <p:cNvSpPr>
            <a:spLocks noGrp="1"/>
          </p:cNvSpPr>
          <p:nvPr>
            <p:ph type="dt" sz="half" idx="10"/>
          </p:nvPr>
        </p:nvSpPr>
        <p:spPr/>
        <p:txBody>
          <a:bodyPr/>
          <a:lstStyle/>
          <a:p>
            <a:fld id="{CE78F2BA-7BD3-46C9-80AD-4C1CD5C3D4ED}" type="datetime1">
              <a:rPr lang="en-CA" smtClean="0"/>
              <a:t>2023-11-06</a:t>
            </a:fld>
            <a:endParaRPr lang="en-CA"/>
          </a:p>
        </p:txBody>
      </p:sp>
      <p:sp>
        <p:nvSpPr>
          <p:cNvPr id="6" name="Footer Placeholder 5">
            <a:extLst>
              <a:ext uri="{FF2B5EF4-FFF2-40B4-BE49-F238E27FC236}">
                <a16:creationId xmlns:a16="http://schemas.microsoft.com/office/drawing/2014/main" id="{243818B7-4118-4E75-A158-038378263AD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7E322D8-0D23-41AA-9FDA-2E1679B9E4B7}"/>
              </a:ext>
            </a:extLst>
          </p:cNvPr>
          <p:cNvSpPr>
            <a:spLocks noGrp="1"/>
          </p:cNvSpPr>
          <p:nvPr>
            <p:ph type="sldNum" sz="quarter" idx="12"/>
          </p:nvPr>
        </p:nvSpPr>
        <p:spPr/>
        <p:txBody>
          <a:bodyPr/>
          <a:lstStyle/>
          <a:p>
            <a:fld id="{45C2D28F-54A5-4CFF-A832-B99C2F1CE910}" type="slidenum">
              <a:rPr lang="en-CA" smtClean="0"/>
              <a:t>‹#›</a:t>
            </a:fld>
            <a:endParaRPr lang="en-CA"/>
          </a:p>
        </p:txBody>
      </p:sp>
    </p:spTree>
    <p:extLst>
      <p:ext uri="{BB962C8B-B14F-4D97-AF65-F5344CB8AC3E}">
        <p14:creationId xmlns:p14="http://schemas.microsoft.com/office/powerpoint/2010/main" val="180195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1701CD-1EB5-45FD-BB8A-830CDF878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CEA2685-EA78-4567-8E07-BA7DE8B26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E74DC14-3DF5-43E2-B2EE-044360D7A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F2C46-8D3D-4EC3-A1F8-35DDC2D1C3CB}" type="datetime1">
              <a:rPr lang="en-CA" smtClean="0"/>
              <a:t>2023-11-06</a:t>
            </a:fld>
            <a:endParaRPr lang="en-CA"/>
          </a:p>
        </p:txBody>
      </p:sp>
      <p:sp>
        <p:nvSpPr>
          <p:cNvPr id="5" name="Footer Placeholder 4">
            <a:extLst>
              <a:ext uri="{FF2B5EF4-FFF2-40B4-BE49-F238E27FC236}">
                <a16:creationId xmlns:a16="http://schemas.microsoft.com/office/drawing/2014/main" id="{D433C648-2D99-413C-B9E8-DC8FC8D3A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CF9D23-5D3F-4381-99C8-25FF4D0D9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2D28F-54A5-4CFF-A832-B99C2F1CE910}" type="slidenum">
              <a:rPr lang="en-CA" smtClean="0"/>
              <a:t>‹#›</a:t>
            </a:fld>
            <a:endParaRPr lang="en-CA"/>
          </a:p>
        </p:txBody>
      </p:sp>
    </p:spTree>
    <p:extLst>
      <p:ext uri="{BB962C8B-B14F-4D97-AF65-F5344CB8AC3E}">
        <p14:creationId xmlns:p14="http://schemas.microsoft.com/office/powerpoint/2010/main" val="3841545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gif"/><Relationship Id="rId7" Type="http://schemas.openxmlformats.org/officeDocument/2006/relationships/image" Target="../media/image10.gif"/><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7.gif"/><Relationship Id="rId7"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gif"/><Relationship Id="rId4" Type="http://schemas.openxmlformats.org/officeDocument/2006/relationships/image" Target="../media/image8.gif"/><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6.gif"/><Relationship Id="rId7"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gif"/><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0.gif"/><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0.gif"/><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0.gif"/><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0.gif"/><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5.pn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blueletterbible.org/lexicon/H7897/kjv/" TargetMode="External"/><Relationship Id="rId4" Type="http://schemas.openxmlformats.org/officeDocument/2006/relationships/image" Target="../media/image10.gif"/></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1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gif"/></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0.gif"/></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gif"/><Relationship Id="rId7" Type="http://schemas.openxmlformats.org/officeDocument/2006/relationships/image" Target="../media/image34.pn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gif"/></Relationships>
</file>

<file path=ppt/slides/_rels/slide3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10.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0.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0.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9.gif"/><Relationship Id="rId4" Type="http://schemas.openxmlformats.org/officeDocument/2006/relationships/image" Target="../media/image8.gif"/></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gif"/></Relationships>
</file>

<file path=ppt/slides/_rels/slide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gif"/></Relationships>
</file>

<file path=ppt/slides/_rels/slide4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6.gif"/><Relationship Id="rId7" Type="http://schemas.openxmlformats.org/officeDocument/2006/relationships/image" Target="../media/image5.gif"/><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45.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0.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9.gif"/><Relationship Id="rId4" Type="http://schemas.openxmlformats.org/officeDocument/2006/relationships/image" Target="../media/image8.gif"/></Relationships>
</file>

<file path=ppt/slides/_rels/slide4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gif"/></Relationships>
</file>

<file path=ppt/slides/_rels/slide4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5.gif"/></Relationships>
</file>

<file path=ppt/slides/_rels/slide4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gif"/></Relationships>
</file>

<file path=ppt/slides/_rels/slide5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1.png"/><Relationship Id="rId4" Type="http://schemas.openxmlformats.org/officeDocument/2006/relationships/image" Target="../media/image5.gif"/></Relationships>
</file>

<file path=ppt/slides/_rels/slide5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gif"/><Relationship Id="rId7" Type="http://schemas.openxmlformats.org/officeDocument/2006/relationships/image" Target="../media/image10.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6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gif"/></Relationships>
</file>

<file path=ppt/slides/_rels/slide6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gif"/></Relationships>
</file>

<file path=ppt/slides/_rels/slide6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gif"/></Relationships>
</file>

<file path=ppt/slides/_rels/slide6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gif"/><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2.gif"/><Relationship Id="rId4" Type="http://schemas.openxmlformats.org/officeDocument/2006/relationships/image" Target="../media/image51.gif"/></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gif"/><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2.gif"/><Relationship Id="rId4" Type="http://schemas.openxmlformats.org/officeDocument/2006/relationships/image" Target="../media/image51.gif"/></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70.xml.rels><?xml version="1.0" encoding="UTF-8" standalone="yes"?>
<Relationships xmlns="http://schemas.openxmlformats.org/package/2006/relationships"><Relationship Id="rId3" Type="http://schemas.openxmlformats.org/officeDocument/2006/relationships/image" Target="../media/image51.gif"/><Relationship Id="rId7" Type="http://schemas.openxmlformats.org/officeDocument/2006/relationships/image" Target="../media/image7.gi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3.gif"/><Relationship Id="rId5" Type="http://schemas.openxmlformats.org/officeDocument/2006/relationships/image" Target="../media/image8.gif"/><Relationship Id="rId4" Type="http://schemas.openxmlformats.org/officeDocument/2006/relationships/image" Target="../media/image52.gif"/></Relationships>
</file>

<file path=ppt/slides/_rels/slide71.xml.rels><?xml version="1.0" encoding="UTF-8" standalone="yes"?>
<Relationships xmlns="http://schemas.openxmlformats.org/package/2006/relationships"><Relationship Id="rId3" Type="http://schemas.openxmlformats.org/officeDocument/2006/relationships/image" Target="../media/image52.gif"/><Relationship Id="rId7"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53.gif"/><Relationship Id="rId4" Type="http://schemas.openxmlformats.org/officeDocument/2006/relationships/image" Target="../media/image8.gif"/></Relationships>
</file>

<file path=ppt/slides/_rels/slide7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52.gi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1.gif"/><Relationship Id="rId5" Type="http://schemas.openxmlformats.org/officeDocument/2006/relationships/image" Target="../media/image7.gif"/><Relationship Id="rId4" Type="http://schemas.openxmlformats.org/officeDocument/2006/relationships/image" Target="../media/image53.gif"/></Relationships>
</file>

<file path=ppt/slides/_rels/slide73.xml.rels><?xml version="1.0" encoding="UTF-8" standalone="yes"?>
<Relationships xmlns="http://schemas.openxmlformats.org/package/2006/relationships"><Relationship Id="rId3" Type="http://schemas.openxmlformats.org/officeDocument/2006/relationships/image" Target="../media/image53.gif"/><Relationship Id="rId7" Type="http://schemas.openxmlformats.org/officeDocument/2006/relationships/image" Target="../media/image8.gi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7.gif"/></Relationships>
</file>

<file path=ppt/slides/_rels/slide7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gif"/><Relationship Id="rId7" Type="http://schemas.openxmlformats.org/officeDocument/2006/relationships/image" Target="../media/image53.gi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2.gif"/><Relationship Id="rId4" Type="http://schemas.openxmlformats.org/officeDocument/2006/relationships/image" Target="../media/image51.gif"/></Relationships>
</file>

<file path=ppt/slides/_rels/slide75.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53.gi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2.gif"/><Relationship Id="rId4" Type="http://schemas.openxmlformats.org/officeDocument/2006/relationships/image" Target="../media/image51.gif"/></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9.gif"/></Relationships>
</file>

<file path=ppt/slides/_rels/slide7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8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3.gif"/><Relationship Id="rId4" Type="http://schemas.openxmlformats.org/officeDocument/2006/relationships/image" Target="../media/image10.gif"/></Relationships>
</file>

<file path=ppt/slides/_rels/slide8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3.gif"/><Relationship Id="rId4" Type="http://schemas.openxmlformats.org/officeDocument/2006/relationships/image" Target="../media/image10.gif"/></Relationships>
</file>

<file path=ppt/slides/_rels/slide8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3.gif"/><Relationship Id="rId4" Type="http://schemas.openxmlformats.org/officeDocument/2006/relationships/image" Target="../media/image10.gif"/></Relationships>
</file>

<file path=ppt/slides/_rels/slide8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3.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0.gif"/><Relationship Id="rId2" Type="http://schemas.openxmlformats.org/officeDocument/2006/relationships/image" Target="../media/image6.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9.gif"/><Relationship Id="rId4" Type="http://schemas.openxmlformats.org/officeDocument/2006/relationships/image" Target="../media/image8.gif"/></Relationships>
</file>

<file path=ppt/slides/_rels/slide9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52.gif"/><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53.gif"/></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hyperlink" Target="https://www.merriam-webster.com/dictionary/pupa" TargetMode="External"/><Relationship Id="rId4" Type="http://schemas.openxmlformats.org/officeDocument/2006/relationships/hyperlink" Target="https://www.merriam-webster.com/dictionary/noun"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1.gif"/><Relationship Id="rId4" Type="http://schemas.openxmlformats.org/officeDocument/2006/relationships/image" Target="../media/image9.gif"/></Relationships>
</file>

<file path=ppt/slides/_rels/slide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3.gif"/><Relationship Id="rId5" Type="http://schemas.openxmlformats.org/officeDocument/2006/relationships/image" Target="../media/image6.gif"/><Relationship Id="rId4" Type="http://schemas.openxmlformats.org/officeDocument/2006/relationships/image" Target="../media/image7.gif"/></Relationships>
</file>

<file path=ppt/slides/_rels/slide9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64.jpeg"/><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63.gif"/><Relationship Id="rId5" Type="http://schemas.openxmlformats.org/officeDocument/2006/relationships/image" Target="../media/image6.gif"/><Relationship Id="rId10" Type="http://schemas.openxmlformats.org/officeDocument/2006/relationships/image" Target="../media/image67.jpeg"/><Relationship Id="rId4" Type="http://schemas.openxmlformats.org/officeDocument/2006/relationships/image" Target="../media/image52.gif"/><Relationship Id="rId9" Type="http://schemas.openxmlformats.org/officeDocument/2006/relationships/image" Target="../media/image66.png"/></Relationships>
</file>

<file path=ppt/slides/_rels/slide9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18CACE-80D4-2CB5-5E85-B95C20CE97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8165" l="0" r="98293"/>
                    </a14:imgEffect>
                  </a14:imgLayer>
                </a14:imgProps>
              </a:ext>
              <a:ext uri="{28A0092B-C50C-407E-A947-70E740481C1C}">
                <a14:useLocalDpi xmlns:a14="http://schemas.microsoft.com/office/drawing/2010/main" val="0"/>
              </a:ext>
            </a:extLst>
          </a:blip>
          <a:stretch>
            <a:fillRect/>
          </a:stretch>
        </p:blipFill>
        <p:spPr>
          <a:xfrm>
            <a:off x="-630465" y="-406399"/>
            <a:ext cx="13351329" cy="7543774"/>
          </a:xfrm>
          <a:prstGeom prst="rect">
            <a:avLst/>
          </a:prstGeom>
        </p:spPr>
      </p:pic>
      <p:sp>
        <p:nvSpPr>
          <p:cNvPr id="3" name="Slide Number Placeholder 3">
            <a:extLst>
              <a:ext uri="{FF2B5EF4-FFF2-40B4-BE49-F238E27FC236}">
                <a16:creationId xmlns:a16="http://schemas.microsoft.com/office/drawing/2014/main" id="{410F3EFF-C651-647B-43A6-61E4A594FC7F}"/>
              </a:ext>
            </a:extLst>
          </p:cNvPr>
          <p:cNvSpPr txBox="1">
            <a:spLocks/>
          </p:cNvSpPr>
          <p:nvPr/>
        </p:nvSpPr>
        <p:spPr>
          <a:xfrm>
            <a:off x="9456537" y="64970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DEA2E43-9D63-2E1C-6B56-8CE673866C9A}"/>
              </a:ext>
            </a:extLst>
          </p:cNvPr>
          <p:cNvSpPr/>
          <p:nvPr/>
        </p:nvSpPr>
        <p:spPr>
          <a:xfrm>
            <a:off x="1238024" y="2125104"/>
            <a:ext cx="9614352" cy="4524315"/>
          </a:xfrm>
          <a:prstGeom prst="rect">
            <a:avLst/>
          </a:prstGeom>
          <a:noFill/>
        </p:spPr>
        <p:txBody>
          <a:bodyPr wrap="square" lIns="91440" tIns="45720" rIns="91440" bIns="45720">
            <a:spAutoFit/>
            <a:scene3d>
              <a:camera prst="isometricOffAxis1Right"/>
              <a:lightRig rig="harsh" dir="t"/>
            </a:scene3d>
            <a:sp3d extrusionH="57150" prstMaterial="matte">
              <a:bevelT w="63500" h="12700"/>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57150">
                  <a:solidFill>
                    <a:srgbClr val="9966FF"/>
                  </a:solidFill>
                </a:ln>
                <a:solidFill>
                  <a:srgbClr val="B6C5DD"/>
                </a:solidFill>
                <a:effectLst>
                  <a:outerShdw blurRad="60007" dist="310007" dir="7680000" sy="30000" kx="1300200" algn="ctr" rotWithShape="0">
                    <a:prstClr val="black">
                      <a:alpha val="32000"/>
                    </a:prstClr>
                  </a:outerShdw>
                </a:effectLst>
                <a:uLnTx/>
                <a:uFillTx/>
                <a:latin typeface="Matura MT Script Capitals" panose="03020802060602070202" pitchFamily="66" charset="0"/>
                <a:ea typeface="+mn-ea"/>
                <a:cs typeface="+mn-cs"/>
              </a:rPr>
              <a:t>Creation’s </a:t>
            </a:r>
            <a:br>
              <a:rPr kumimoji="0" lang="en-US" sz="9600" b="1" i="0" u="none" strike="noStrike" kern="1200" cap="none" spc="0" normalizeH="0" baseline="0" noProof="0" dirty="0">
                <a:ln w="57150">
                  <a:solidFill>
                    <a:srgbClr val="9966FF"/>
                  </a:solidFill>
                </a:ln>
                <a:solidFill>
                  <a:srgbClr val="B6C5DD"/>
                </a:solidFill>
                <a:effectLst>
                  <a:outerShdw blurRad="60007" dist="310007" dir="7680000" sy="30000" kx="1300200" algn="ctr" rotWithShape="0">
                    <a:prstClr val="black">
                      <a:alpha val="32000"/>
                    </a:prstClr>
                  </a:outerShdw>
                </a:effectLst>
                <a:uLnTx/>
                <a:uFillTx/>
                <a:latin typeface="Matura MT Script Capitals" panose="03020802060602070202" pitchFamily="66" charset="0"/>
                <a:ea typeface="+mn-ea"/>
                <a:cs typeface="+mn-cs"/>
              </a:rPr>
            </a:br>
            <a:r>
              <a:rPr kumimoji="0" lang="en-US" sz="9600" b="1" i="0" u="none" strike="noStrike" kern="1200" cap="none" spc="0" normalizeH="0" baseline="0" noProof="0" dirty="0">
                <a:ln w="57150">
                  <a:solidFill>
                    <a:srgbClr val="9966FF"/>
                  </a:solidFill>
                </a:ln>
                <a:solidFill>
                  <a:srgbClr val="B6C5DD"/>
                </a:solidFill>
                <a:effectLst>
                  <a:outerShdw blurRad="60007" dist="310007" dir="7680000" sy="30000" kx="1300200" algn="ctr" rotWithShape="0">
                    <a:prstClr val="black">
                      <a:alpha val="32000"/>
                    </a:prstClr>
                  </a:outerShdw>
                </a:effectLst>
                <a:uLnTx/>
                <a:uFillTx/>
                <a:latin typeface="Matura MT Script Capitals" panose="03020802060602070202" pitchFamily="66" charset="0"/>
                <a:ea typeface="+mn-ea"/>
                <a:cs typeface="+mn-cs"/>
              </a:rPr>
              <a:t> </a:t>
            </a:r>
            <a:r>
              <a:rPr kumimoji="0" lang="en-US" sz="7200" b="1" i="0" u="none" strike="noStrike" kern="1200" cap="none" spc="0" normalizeH="0" baseline="0" noProof="0" dirty="0">
                <a:ln w="57150">
                  <a:solidFill>
                    <a:srgbClr val="9966FF"/>
                  </a:solidFill>
                </a:ln>
                <a:solidFill>
                  <a:srgbClr val="B6C5DD"/>
                </a:solidFill>
                <a:effectLst>
                  <a:outerShdw blurRad="60007" dist="310007" dir="7680000" sy="30000" kx="1300200" algn="ctr" rotWithShape="0">
                    <a:prstClr val="black">
                      <a:alpha val="32000"/>
                    </a:prstClr>
                  </a:outerShdw>
                </a:effectLst>
                <a:uLnTx/>
                <a:uFillTx/>
                <a:latin typeface="Matura MT Script Capitals" panose="03020802060602070202" pitchFamily="66" charset="0"/>
                <a:ea typeface="+mn-ea"/>
                <a:cs typeface="+mn-cs"/>
              </a:rPr>
              <a:t> </a:t>
            </a:r>
            <a:r>
              <a:rPr kumimoji="0" lang="en-US" sz="9600" b="1" i="0" u="none" strike="noStrike" kern="1200" cap="none" spc="0" normalizeH="0" baseline="0" noProof="0" dirty="0">
                <a:ln w="57150">
                  <a:solidFill>
                    <a:srgbClr val="9966FF"/>
                  </a:solidFill>
                </a:ln>
                <a:solidFill>
                  <a:srgbClr val="B6C5DD"/>
                </a:solidFill>
                <a:effectLst>
                  <a:outerShdw blurRad="60007" dist="310007" dir="7680000" sy="30000" kx="1300200" algn="ctr" rotWithShape="0">
                    <a:prstClr val="black">
                      <a:alpha val="32000"/>
                    </a:prstClr>
                  </a:outerShdw>
                </a:effectLst>
                <a:uLnTx/>
                <a:uFillTx/>
                <a:latin typeface="Matura MT Script Capitals" panose="03020802060602070202" pitchFamily="66" charset="0"/>
                <a:ea typeface="+mn-ea"/>
                <a:cs typeface="+mn-cs"/>
              </a:rPr>
              <a:t>Curtain Call </a:t>
            </a:r>
            <a:br>
              <a:rPr kumimoji="0" lang="en-US" sz="9600" b="1" i="0" u="none" strike="noStrike" kern="1200" cap="none" spc="0" normalizeH="0" baseline="0" noProof="0" dirty="0">
                <a:ln w="57150">
                  <a:solidFill>
                    <a:srgbClr val="9966FF"/>
                  </a:solidFill>
                </a:ln>
                <a:solidFill>
                  <a:srgbClr val="B6C5DD"/>
                </a:solidFill>
                <a:effectLst>
                  <a:outerShdw blurRad="60007" dist="310007" dir="7680000" sy="30000" kx="1300200" algn="ctr" rotWithShape="0">
                    <a:prstClr val="black">
                      <a:alpha val="32000"/>
                    </a:prstClr>
                  </a:outerShdw>
                </a:effectLst>
                <a:uLnTx/>
                <a:uFillTx/>
                <a:latin typeface="Matura MT Script Capitals" panose="03020802060602070202" pitchFamily="66" charset="0"/>
                <a:ea typeface="+mn-ea"/>
                <a:cs typeface="+mn-cs"/>
              </a:rPr>
            </a:br>
            <a:r>
              <a:rPr kumimoji="0" lang="en-US" sz="9600" b="1" i="0" u="none" strike="noStrike" kern="1200" cap="none" spc="0" normalizeH="0" baseline="0" noProof="0" dirty="0">
                <a:ln w="57150">
                  <a:solidFill>
                    <a:srgbClr val="9966FF"/>
                  </a:solidFill>
                </a:ln>
                <a:solidFill>
                  <a:srgbClr val="B6C5DD"/>
                </a:solidFill>
                <a:effectLst>
                  <a:outerShdw blurRad="60007" dist="310007" dir="7680000" sy="30000" kx="1300200" algn="ctr" rotWithShape="0">
                    <a:prstClr val="black">
                      <a:alpha val="32000"/>
                    </a:prstClr>
                  </a:outerShdw>
                </a:effectLst>
                <a:uLnTx/>
                <a:uFillTx/>
                <a:latin typeface="Matura MT Script Capitals" panose="03020802060602070202" pitchFamily="66" charset="0"/>
                <a:ea typeface="+mn-ea"/>
                <a:cs typeface="+mn-cs"/>
              </a:rPr>
              <a:t>     of </a:t>
            </a:r>
            <a:r>
              <a:rPr kumimoji="0" lang="en-US" sz="9600" b="1" i="0" u="none" strike="noStrike" kern="1200" cap="none" spc="0" normalizeH="0" baseline="0" noProof="0" dirty="0">
                <a:ln w="57150">
                  <a:solidFill>
                    <a:srgbClr val="9966FF"/>
                  </a:solidFill>
                </a:ln>
                <a:solidFill>
                  <a:srgbClr val="00B0F0"/>
                </a:solidFill>
                <a:effectLst>
                  <a:outerShdw blurRad="60007" dist="310007" dir="7680000" sy="30000" kx="1300200" algn="ctr" rotWithShape="0">
                    <a:prstClr val="black">
                      <a:alpha val="32000"/>
                    </a:prstClr>
                  </a:outerShdw>
                </a:effectLst>
                <a:uLnTx/>
                <a:uFillTx/>
                <a:latin typeface="Matura MT Script Capitals" panose="03020802060602070202" pitchFamily="66" charset="0"/>
                <a:ea typeface="+mn-ea"/>
                <a:cs typeface="+mn-cs"/>
              </a:rPr>
              <a:t>Gen 1:1</a:t>
            </a:r>
            <a:endParaRPr kumimoji="0" lang="en-US" sz="13800" b="1" i="0" u="none" strike="noStrike" kern="1200" cap="none" spc="0" normalizeH="0" baseline="0" noProof="0" dirty="0">
              <a:ln w="57150">
                <a:solidFill>
                  <a:srgbClr val="9966FF"/>
                </a:solidFill>
              </a:ln>
              <a:solidFill>
                <a:srgbClr val="00B0F0"/>
              </a:solidFill>
              <a:effectLst/>
              <a:uLnTx/>
              <a:uFillTx/>
              <a:latin typeface="Matura MT Script Capitals" panose="03020802060602070202" pitchFamily="66" charset="0"/>
              <a:ea typeface="+mn-ea"/>
              <a:cs typeface="+mn-cs"/>
            </a:endParaRPr>
          </a:p>
        </p:txBody>
      </p:sp>
      <p:pic>
        <p:nvPicPr>
          <p:cNvPr id="7" name="Picture 2" descr="C:\Users\Rae\Documents\A CF Desktop Feb 2021\Best CCC Logo Clear with colors in circle SMS.png">
            <a:extLst>
              <a:ext uri="{FF2B5EF4-FFF2-40B4-BE49-F238E27FC236}">
                <a16:creationId xmlns:a16="http://schemas.microsoft.com/office/drawing/2014/main" id="{AA4F9AF3-DCAB-194E-AD5D-741DF0543C1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22026" y="4336461"/>
            <a:ext cx="1110903" cy="114947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88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E983D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07867" y="536029"/>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3471" y="536029"/>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9972" y="561220"/>
            <a:ext cx="1133475" cy="952500"/>
          </a:xfrm>
          <a:prstGeom prst="rect">
            <a:avLst/>
          </a:prstGeom>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22541" y="605173"/>
            <a:ext cx="733425" cy="952500"/>
          </a:xfrm>
          <a:prstGeom prst="rect">
            <a:avLst/>
          </a:prstGeom>
        </p:spPr>
      </p:pic>
      <p:pic>
        <p:nvPicPr>
          <p:cNvPr id="24" name="Picture 23">
            <a:extLst>
              <a:ext uri="{FF2B5EF4-FFF2-40B4-BE49-F238E27FC236}">
                <a16:creationId xmlns:a16="http://schemas.microsoft.com/office/drawing/2014/main" id="{30D4340F-E904-4B2C-9438-4ABB1D6AEC4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46072" y="543064"/>
            <a:ext cx="714375" cy="952500"/>
          </a:xfrm>
          <a:prstGeom prst="snip2DiagRect">
            <a:avLst/>
          </a:prstGeom>
          <a:solidFill>
            <a:srgbClr val="FFFFFF">
              <a:shade val="85000"/>
            </a:srgbClr>
          </a:solidFill>
          <a:ln w="190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033101D0-E8D3-41DC-B6F9-504057655C5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50561" y="535401"/>
            <a:ext cx="1076325" cy="952500"/>
          </a:xfrm>
          <a:prstGeom prst="rect">
            <a:avLst/>
          </a:prstGeom>
        </p:spPr>
      </p:pic>
      <p:sp>
        <p:nvSpPr>
          <p:cNvPr id="20" name="Rectangle 19">
            <a:extLst>
              <a:ext uri="{FF2B5EF4-FFF2-40B4-BE49-F238E27FC236}">
                <a16:creationId xmlns:a16="http://schemas.microsoft.com/office/drawing/2014/main" id="{B735E378-A745-4C29-951D-F039E9F20D7C}"/>
              </a:ext>
            </a:extLst>
          </p:cNvPr>
          <p:cNvSpPr/>
          <p:nvPr/>
        </p:nvSpPr>
        <p:spPr>
          <a:xfrm>
            <a:off x="196770" y="1557673"/>
            <a:ext cx="11845579" cy="5114731"/>
          </a:xfrm>
          <a:prstGeom prst="rect">
            <a:avLst/>
          </a:prstGeom>
          <a:solidFill>
            <a:srgbClr val="00FF00"/>
          </a:solidFill>
          <a:ln w="57150"/>
          <a:scene3d>
            <a:camera prst="orthographicFront"/>
            <a:lightRig rig="threePt" dir="t"/>
          </a:scene3d>
          <a:sp3d>
            <a:bevelT w="1524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400" dirty="0">
                <a:solidFill>
                  <a:srgbClr val="01103A"/>
                </a:solidFill>
                <a:latin typeface="arial" panose="020B0604020202020204" pitchFamily="34" charset="0"/>
              </a:rPr>
              <a:t> John 8:12  </a:t>
            </a:r>
            <a:r>
              <a:rPr lang="en-US" sz="3600" dirty="0">
                <a:solidFill>
                  <a:srgbClr val="01103A"/>
                </a:solidFill>
                <a:latin typeface="arial" panose="020B0604020202020204" pitchFamily="34" charset="0"/>
              </a:rPr>
              <a:t>Then </a:t>
            </a:r>
            <a:r>
              <a:rPr lang="en-US" sz="3600" dirty="0" err="1">
                <a:solidFill>
                  <a:srgbClr val="01103A"/>
                </a:solidFill>
                <a:latin typeface="arial" panose="020B0604020202020204" pitchFamily="34" charset="0"/>
              </a:rPr>
              <a:t>spake</a:t>
            </a:r>
            <a:r>
              <a:rPr lang="en-US" sz="3600" dirty="0">
                <a:solidFill>
                  <a:srgbClr val="01103A"/>
                </a:solidFill>
                <a:latin typeface="arial" panose="020B0604020202020204" pitchFamily="34" charset="0"/>
              </a:rPr>
              <a:t> </a:t>
            </a:r>
            <a:r>
              <a:rPr lang="en-US" sz="3600" dirty="0">
                <a:solidFill>
                  <a:srgbClr val="0000FF"/>
                </a:solidFill>
                <a:latin typeface="arial" panose="020B0604020202020204" pitchFamily="34" charset="0"/>
              </a:rPr>
              <a:t>Yahusha</a:t>
            </a:r>
            <a:r>
              <a:rPr lang="en-US" sz="3600" dirty="0">
                <a:solidFill>
                  <a:srgbClr val="01103A"/>
                </a:solidFill>
                <a:latin typeface="arial" panose="020B0604020202020204" pitchFamily="34" charset="0"/>
              </a:rPr>
              <a:t> again unto 	them, saying,  </a:t>
            </a:r>
            <a:br>
              <a:rPr lang="en-US" sz="3600" dirty="0">
                <a:solidFill>
                  <a:srgbClr val="01103A"/>
                </a:solidFill>
                <a:latin typeface="arial" panose="020B0604020202020204" pitchFamily="34" charset="0"/>
              </a:rPr>
            </a:br>
            <a:r>
              <a:rPr lang="en-US" sz="3600" dirty="0">
                <a:solidFill>
                  <a:srgbClr val="01103A"/>
                </a:solidFill>
                <a:latin typeface="arial" panose="020B0604020202020204" pitchFamily="34" charset="0"/>
              </a:rPr>
              <a:t>       he that </a:t>
            </a:r>
            <a:r>
              <a:rPr lang="en-US" sz="3600" dirty="0" err="1">
                <a:solidFill>
                  <a:srgbClr val="01103A"/>
                </a:solidFill>
                <a:latin typeface="arial" panose="020B0604020202020204" pitchFamily="34" charset="0"/>
              </a:rPr>
              <a:t>followeth</a:t>
            </a:r>
            <a:r>
              <a:rPr lang="en-US" sz="3600" dirty="0">
                <a:solidFill>
                  <a:srgbClr val="01103A"/>
                </a:solidFill>
                <a:latin typeface="arial" panose="020B0604020202020204" pitchFamily="34" charset="0"/>
              </a:rPr>
              <a:t> </a:t>
            </a:r>
            <a:r>
              <a:rPr lang="en-US" sz="3600" b="1" u="sng" dirty="0">
                <a:solidFill>
                  <a:srgbClr val="0000FF"/>
                </a:solidFill>
                <a:latin typeface="arial" panose="020B0604020202020204" pitchFamily="34" charset="0"/>
              </a:rPr>
              <a:t>ME</a:t>
            </a:r>
            <a:r>
              <a:rPr lang="en-US" sz="3600" dirty="0">
                <a:solidFill>
                  <a:srgbClr val="01103A"/>
                </a:solidFill>
                <a:latin typeface="arial" panose="020B0604020202020204" pitchFamily="34" charset="0"/>
              </a:rPr>
              <a:t> </a:t>
            </a:r>
            <a:r>
              <a:rPr lang="en-US" sz="3600" u="sng" dirty="0">
                <a:solidFill>
                  <a:srgbClr val="01103A"/>
                </a:solidFill>
                <a:latin typeface="arial" panose="020B0604020202020204" pitchFamily="34" charset="0"/>
              </a:rPr>
              <a:t>shall not walk in darkness</a:t>
            </a:r>
            <a:r>
              <a:rPr lang="en-US" sz="3600" dirty="0">
                <a:solidFill>
                  <a:srgbClr val="01103A"/>
                </a:solidFill>
                <a:latin typeface="arial" panose="020B0604020202020204" pitchFamily="34" charset="0"/>
              </a:rPr>
              <a:t>, </a:t>
            </a:r>
            <a:br>
              <a:rPr lang="en-US" sz="3600" dirty="0">
                <a:solidFill>
                  <a:srgbClr val="01103A"/>
                </a:solidFill>
                <a:latin typeface="arial" panose="020B0604020202020204" pitchFamily="34" charset="0"/>
              </a:rPr>
            </a:br>
            <a:r>
              <a:rPr lang="en-US" sz="3600" dirty="0">
                <a:solidFill>
                  <a:srgbClr val="01103A"/>
                </a:solidFill>
                <a:latin typeface="arial" panose="020B0604020202020204" pitchFamily="34" charset="0"/>
              </a:rPr>
              <a:t>       but shall have the </a:t>
            </a:r>
            <a:r>
              <a:rPr lang="en-US" sz="3600" b="1" dirty="0">
                <a:solidFill>
                  <a:srgbClr val="0000FF"/>
                </a:solidFill>
                <a:effectLst>
                  <a:glow rad="228600">
                    <a:srgbClr val="00FFFF"/>
                  </a:glow>
                </a:effectLst>
                <a:latin typeface="arial" panose="020B0604020202020204" pitchFamily="34" charset="0"/>
              </a:rPr>
              <a:t>LIGHT OF LIFE. </a:t>
            </a:r>
          </a:p>
          <a:p>
            <a:pPr algn="ctr"/>
            <a:r>
              <a:rPr lang="en-CA" sz="2400" b="1" dirty="0">
                <a:solidFill>
                  <a:schemeClr val="tx1"/>
                </a:solidFill>
              </a:rPr>
              <a:t>  If there was </a:t>
            </a:r>
            <a:r>
              <a:rPr lang="en-CA" sz="2400" b="1" u="sng" dirty="0">
                <a:solidFill>
                  <a:schemeClr val="tx1"/>
                </a:solidFill>
                <a:latin typeface="Aharoni" panose="02010803020104030203" pitchFamily="2" charset="-79"/>
                <a:cs typeface="Aharoni" panose="02010803020104030203" pitchFamily="2" charset="-79"/>
              </a:rPr>
              <a:t>NO</a:t>
            </a:r>
            <a:r>
              <a:rPr lang="en-CA" sz="2400" b="1" dirty="0">
                <a:solidFill>
                  <a:schemeClr val="tx1"/>
                </a:solidFill>
              </a:rPr>
              <a:t>  </a:t>
            </a:r>
            <a:r>
              <a:rPr lang="en-US" sz="2800" b="1" dirty="0">
                <a:ln>
                  <a:solidFill>
                    <a:srgbClr val="0000FF"/>
                  </a:solidFill>
                </a:ln>
                <a:solidFill>
                  <a:srgbClr val="9E0B0F"/>
                </a:solidFill>
                <a:effectLst>
                  <a:glow rad="127000">
                    <a:srgbClr val="00FFFF"/>
                  </a:glow>
                  <a:outerShdw blurRad="50800" dist="50800" dir="5400000" sx="103000" sy="103000" algn="ctr" rotWithShape="0">
                    <a:srgbClr val="ED7D31">
                      <a:lumMod val="75000"/>
                    </a:srgbClr>
                  </a:outerShdw>
                </a:effectLst>
                <a:latin typeface="arial" panose="020B0604020202020204" pitchFamily="34" charset="0"/>
              </a:rPr>
              <a:t>light</a:t>
            </a:r>
            <a:r>
              <a:rPr lang="en-CA" sz="2400" b="1" dirty="0">
                <a:solidFill>
                  <a:schemeClr val="tx1"/>
                </a:solidFill>
              </a:rPr>
              <a:t> at this point, but </a:t>
            </a:r>
            <a:r>
              <a:rPr lang="en-CA" sz="2400" b="1" dirty="0" err="1">
                <a:solidFill>
                  <a:schemeClr val="tx1"/>
                </a:solidFill>
              </a:rPr>
              <a:t>choshek</a:t>
            </a:r>
            <a:r>
              <a:rPr lang="en-CA" sz="2400" b="1" dirty="0">
                <a:solidFill>
                  <a:schemeClr val="tx1"/>
                </a:solidFill>
              </a:rPr>
              <a:t> (contaminated darkness), then the </a:t>
            </a:r>
            <a:br>
              <a:rPr lang="en-CA" sz="2400" b="1" dirty="0">
                <a:solidFill>
                  <a:schemeClr val="tx1"/>
                </a:solidFill>
              </a:rPr>
            </a:br>
            <a:r>
              <a:rPr lang="en-CA" sz="2400" b="1" dirty="0">
                <a:solidFill>
                  <a:schemeClr val="tx1"/>
                </a:solidFill>
              </a:rPr>
              <a:t>  TWO NEXT LETTERS </a:t>
            </a:r>
            <a:r>
              <a:rPr lang="en-CA" sz="2000" dirty="0">
                <a:solidFill>
                  <a:schemeClr val="tx1"/>
                </a:solidFill>
              </a:rPr>
              <a:t>[</a:t>
            </a:r>
            <a:r>
              <a:rPr lang="en-CA" sz="2000" dirty="0" err="1">
                <a:solidFill>
                  <a:schemeClr val="tx1"/>
                </a:solidFill>
              </a:rPr>
              <a:t>Resh</a:t>
            </a:r>
            <a:r>
              <a:rPr lang="en-CA" sz="2000" dirty="0">
                <a:solidFill>
                  <a:schemeClr val="tx1"/>
                </a:solidFill>
              </a:rPr>
              <a:t> &amp; Aleph] </a:t>
            </a:r>
            <a:r>
              <a:rPr lang="en-CA" sz="2400" b="1" dirty="0">
                <a:solidFill>
                  <a:schemeClr val="tx1"/>
                </a:solidFill>
              </a:rPr>
              <a:t>CANNOT EXIST IN THIS FIRST WORD!  Why? For the </a:t>
            </a:r>
            <a:br>
              <a:rPr lang="en-CA" sz="2400" b="1" dirty="0">
                <a:solidFill>
                  <a:schemeClr val="tx1"/>
                </a:solidFill>
              </a:rPr>
            </a:br>
            <a:r>
              <a:rPr lang="en-CA" sz="2400" b="1" dirty="0" err="1">
                <a:solidFill>
                  <a:srgbClr val="0000FF"/>
                </a:solidFill>
              </a:rPr>
              <a:t>Resh</a:t>
            </a:r>
            <a:r>
              <a:rPr lang="en-CA" sz="2400" b="1" dirty="0">
                <a:solidFill>
                  <a:schemeClr val="tx1"/>
                </a:solidFill>
              </a:rPr>
              <a:t> represents (in context) </a:t>
            </a:r>
            <a:r>
              <a:rPr lang="en-CA" sz="2400" b="1" dirty="0">
                <a:solidFill>
                  <a:srgbClr val="0000FF"/>
                </a:solidFill>
              </a:rPr>
              <a:t>Yahusha Ha Mashiach, </a:t>
            </a:r>
            <a:r>
              <a:rPr lang="en-CA" sz="2400" b="1" dirty="0">
                <a:solidFill>
                  <a:schemeClr val="tx1"/>
                </a:solidFill>
              </a:rPr>
              <a:t>and the </a:t>
            </a:r>
            <a:r>
              <a:rPr lang="en-CA" sz="2400" b="1" dirty="0">
                <a:solidFill>
                  <a:srgbClr val="0000FF"/>
                </a:solidFill>
              </a:rPr>
              <a:t>Aleph</a:t>
            </a:r>
            <a:r>
              <a:rPr lang="en-CA" sz="2400" b="1" dirty="0">
                <a:solidFill>
                  <a:schemeClr val="tx1"/>
                </a:solidFill>
              </a:rPr>
              <a:t> represents </a:t>
            </a:r>
            <a:r>
              <a:rPr lang="en-CA" sz="2400" b="1" dirty="0">
                <a:solidFill>
                  <a:srgbClr val="0000FF"/>
                </a:solidFill>
              </a:rPr>
              <a:t>Yahuah.  </a:t>
            </a:r>
            <a:br>
              <a:rPr lang="en-CA" sz="2400" b="1" dirty="0">
                <a:solidFill>
                  <a:srgbClr val="0000FF"/>
                </a:solidFill>
              </a:rPr>
            </a:br>
            <a:r>
              <a:rPr lang="en-CA" sz="2400" b="1" dirty="0">
                <a:solidFill>
                  <a:srgbClr val="0000FF"/>
                </a:solidFill>
              </a:rPr>
              <a:t>		</a:t>
            </a:r>
            <a:r>
              <a:rPr lang="en-CA" sz="2400" b="1" spc="300" dirty="0">
                <a:solidFill>
                  <a:srgbClr val="0000FF"/>
                </a:solidFill>
                <a:effectLst>
                  <a:glow rad="127000">
                    <a:srgbClr val="FFFF00"/>
                  </a:glow>
                </a:effectLst>
                <a:latin typeface="Ravie" panose="04040805050809020602" pitchFamily="82" charset="0"/>
              </a:rPr>
              <a:t>Elohim IS LIGHT.   </a:t>
            </a:r>
            <a:r>
              <a:rPr lang="en-CA" sz="2400" b="1" dirty="0">
                <a:solidFill>
                  <a:srgbClr val="0000FF"/>
                </a:solidFill>
                <a:effectLst>
                  <a:glow rad="127000">
                    <a:srgbClr val="FFFF00"/>
                  </a:glow>
                </a:effectLst>
                <a:latin typeface="Ravie" panose="04040805050809020602" pitchFamily="82" charset="0"/>
              </a:rPr>
              <a:t>No light </a:t>
            </a:r>
            <a:r>
              <a:rPr lang="en-CA" sz="2400" b="1" dirty="0">
                <a:solidFill>
                  <a:schemeClr val="tx1"/>
                </a:solidFill>
                <a:effectLst/>
                <a:latin typeface="Arial Black" panose="020B0A04020102020204" pitchFamily="34" charset="0"/>
              </a:rPr>
              <a:t>is darkness.</a:t>
            </a:r>
            <a:r>
              <a:rPr lang="en-CA" sz="2400" b="1" dirty="0">
                <a:solidFill>
                  <a:schemeClr val="tx1"/>
                </a:solidFill>
                <a:effectLst>
                  <a:glow rad="127000">
                    <a:srgbClr val="FFFF00"/>
                  </a:glow>
                </a:effectLst>
                <a:latin typeface="Ravie" panose="04040805050809020602" pitchFamily="82" charset="0"/>
              </a:rPr>
              <a:t> </a:t>
            </a:r>
          </a:p>
          <a:p>
            <a:r>
              <a:rPr lang="en-CA" sz="2400" b="1" dirty="0">
                <a:ln>
                  <a:solidFill>
                    <a:srgbClr val="E983DD"/>
                  </a:solidFill>
                </a:ln>
                <a:solidFill>
                  <a:schemeClr val="tx1"/>
                </a:solidFill>
                <a:effectLst>
                  <a:glow rad="127000">
                    <a:srgbClr val="00FFFF"/>
                  </a:glow>
                  <a:outerShdw blurRad="50800" dist="50800" dir="5400000" sx="101000" sy="101000" algn="ctr" rotWithShape="0">
                    <a:srgbClr val="CC00FF"/>
                  </a:outerShdw>
                </a:effectLst>
                <a:latin typeface="Ravie" panose="04040805050809020602" pitchFamily="82" charset="0"/>
              </a:rPr>
              <a:t>   </a:t>
            </a:r>
            <a:r>
              <a:rPr lang="en-CA" sz="2400" b="1" dirty="0">
                <a:ln>
                  <a:solidFill>
                    <a:srgbClr val="E983DD"/>
                  </a:solidFill>
                </a:ln>
                <a:solidFill>
                  <a:srgbClr val="FF0000"/>
                </a:solidFill>
                <a:effectLst>
                  <a:glow rad="127000">
                    <a:srgbClr val="00FFFF"/>
                  </a:glow>
                  <a:outerShdw blurRad="50800" dist="50800" dir="5400000" sx="101000" sy="101000" algn="ctr" rotWithShape="0">
                    <a:srgbClr val="CC00FF"/>
                  </a:outerShdw>
                </a:effectLst>
                <a:latin typeface="Arial Black" panose="020B0A04020102020204" pitchFamily="34" charset="0"/>
              </a:rPr>
              <a:t>NOTE the </a:t>
            </a:r>
            <a:r>
              <a:rPr lang="en-CA" sz="2400" b="1" dirty="0">
                <a:ln>
                  <a:solidFill>
                    <a:srgbClr val="0000FF"/>
                  </a:solidFill>
                </a:ln>
                <a:solidFill>
                  <a:srgbClr val="FFFF00"/>
                </a:solidFill>
                <a:effectLst>
                  <a:glow rad="127000">
                    <a:srgbClr val="00FFFF"/>
                  </a:glow>
                  <a:outerShdw blurRad="50800" dist="50800" dir="5400000" sx="101000" sy="101000" algn="ctr" rotWithShape="0">
                    <a:srgbClr val="CC00FF"/>
                  </a:outerShdw>
                </a:effectLst>
                <a:latin typeface="Ravie" panose="04040805050809020602" pitchFamily="82" charset="0"/>
              </a:rPr>
              <a:t>LIGHT!</a:t>
            </a:r>
            <a:r>
              <a:rPr lang="en-CA" sz="2400" b="1" dirty="0">
                <a:ln>
                  <a:solidFill>
                    <a:srgbClr val="E983DD"/>
                  </a:solidFill>
                </a:ln>
                <a:solidFill>
                  <a:schemeClr val="tx1"/>
                </a:solidFill>
                <a:effectLst>
                  <a:glow rad="127000">
                    <a:srgbClr val="00FFFF"/>
                  </a:glow>
                  <a:outerShdw blurRad="50800" dist="50800" dir="5400000" sx="101000" sy="101000" algn="ctr" rotWithShape="0">
                    <a:srgbClr val="CC00FF"/>
                  </a:outerShdw>
                </a:effectLst>
                <a:latin typeface="Ravie" panose="04040805050809020602" pitchFamily="82" charset="0"/>
              </a:rPr>
              <a:t>    Burning bush, cloud and </a:t>
            </a:r>
            <a:r>
              <a:rPr lang="en-CA" sz="2400" b="1" dirty="0">
                <a:ln>
                  <a:solidFill>
                    <a:srgbClr val="E983DD"/>
                  </a:solidFill>
                </a:ln>
                <a:solidFill>
                  <a:srgbClr val="FF0000"/>
                </a:solidFill>
                <a:effectLst>
                  <a:glow rad="127000">
                    <a:srgbClr val="00FFFF"/>
                  </a:glow>
                  <a:outerShdw blurRad="50800" dist="50800" dir="5400000" sx="101000" sy="101000" algn="ctr" rotWithShape="0">
                    <a:srgbClr val="CC00FF"/>
                  </a:outerShdw>
                </a:effectLst>
                <a:latin typeface="Ravie" panose="04040805050809020602" pitchFamily="82" charset="0"/>
              </a:rPr>
              <a:t>fire</a:t>
            </a:r>
            <a:r>
              <a:rPr lang="en-CA" sz="2400" b="1" dirty="0">
                <a:ln>
                  <a:solidFill>
                    <a:srgbClr val="E983DD"/>
                  </a:solidFill>
                </a:ln>
                <a:solidFill>
                  <a:schemeClr val="tx1"/>
                </a:solidFill>
                <a:effectLst>
                  <a:glow rad="127000">
                    <a:srgbClr val="00FFFF"/>
                  </a:glow>
                  <a:outerShdw blurRad="50800" dist="50800" dir="5400000" sx="101000" sy="101000" algn="ctr" rotWithShape="0">
                    <a:srgbClr val="CC00FF"/>
                  </a:outerShdw>
                </a:effectLst>
                <a:latin typeface="Ravie" panose="04040805050809020602" pitchFamily="82" charset="0"/>
              </a:rPr>
              <a:t> at the 	Red Sea, light between the split Rock, </a:t>
            </a:r>
            <a:br>
              <a:rPr lang="en-CA" sz="2400" b="1" dirty="0">
                <a:ln>
                  <a:solidFill>
                    <a:srgbClr val="E983DD"/>
                  </a:solidFill>
                </a:ln>
                <a:solidFill>
                  <a:schemeClr val="tx1"/>
                </a:solidFill>
                <a:effectLst>
                  <a:glow rad="127000">
                    <a:srgbClr val="00FFFF"/>
                  </a:glow>
                  <a:outerShdw blurRad="50800" dist="50800" dir="5400000" sx="101000" sy="101000" algn="ctr" rotWithShape="0">
                    <a:srgbClr val="CC00FF"/>
                  </a:outerShdw>
                </a:effectLst>
                <a:latin typeface="Ravie" panose="04040805050809020602" pitchFamily="82" charset="0"/>
              </a:rPr>
            </a:br>
            <a:r>
              <a:rPr lang="en-CA" sz="2400" b="1" dirty="0">
                <a:ln>
                  <a:solidFill>
                    <a:srgbClr val="E983DD"/>
                  </a:solidFill>
                </a:ln>
                <a:solidFill>
                  <a:schemeClr val="tx1"/>
                </a:solidFill>
                <a:effectLst>
                  <a:glow rad="127000">
                    <a:srgbClr val="00FFFF"/>
                  </a:glow>
                  <a:outerShdw blurRad="50800" dist="50800" dir="5400000" sx="101000" sy="101000" algn="ctr" rotWithShape="0">
                    <a:srgbClr val="CC00FF"/>
                  </a:outerShdw>
                </a:effectLst>
                <a:latin typeface="Ravie" panose="04040805050809020602" pitchFamily="82" charset="0"/>
              </a:rPr>
              <a:t>	</a:t>
            </a:r>
            <a:r>
              <a:rPr lang="en-CA" sz="2400" b="1" dirty="0" err="1">
                <a:ln>
                  <a:solidFill>
                    <a:srgbClr val="E983DD"/>
                  </a:solidFill>
                </a:ln>
                <a:solidFill>
                  <a:schemeClr val="tx1"/>
                </a:solidFill>
                <a:effectLst>
                  <a:glow rad="127000">
                    <a:srgbClr val="00FFFF"/>
                  </a:glow>
                  <a:outerShdw blurRad="50800" dist="50800" dir="5400000" sx="101000" sy="101000" algn="ctr" rotWithShape="0">
                    <a:srgbClr val="CC00FF"/>
                  </a:outerShdw>
                </a:effectLst>
                <a:latin typeface="Ravie" panose="04040805050809020602" pitchFamily="82" charset="0"/>
              </a:rPr>
              <a:t>Mosheh’s</a:t>
            </a:r>
            <a:r>
              <a:rPr lang="en-CA" sz="2400" b="1" dirty="0">
                <a:ln>
                  <a:solidFill>
                    <a:srgbClr val="E983DD"/>
                  </a:solidFill>
                </a:ln>
                <a:solidFill>
                  <a:schemeClr val="tx1"/>
                </a:solidFill>
                <a:effectLst>
                  <a:glow rad="127000">
                    <a:srgbClr val="00FFFF"/>
                  </a:glow>
                  <a:outerShdw blurRad="50800" dist="50800" dir="5400000" sx="101000" sy="101000" algn="ctr" rotWithShape="0">
                    <a:srgbClr val="CC00FF"/>
                  </a:outerShdw>
                </a:effectLst>
                <a:latin typeface="Ravie" panose="04040805050809020602" pitchFamily="82" charset="0"/>
              </a:rPr>
              <a:t> face  (the presence event on Mt Sinai!).</a:t>
            </a:r>
            <a:endParaRPr lang="en-CA" sz="3200" dirty="0">
              <a:ln>
                <a:solidFill>
                  <a:srgbClr val="E983DD"/>
                </a:solidFill>
              </a:ln>
              <a:solidFill>
                <a:srgbClr val="0000FF"/>
              </a:solidFill>
              <a:effectLst>
                <a:glow rad="127000">
                  <a:srgbClr val="00FFFF"/>
                </a:glow>
                <a:outerShdw blurRad="50800" dist="50800" dir="5400000" sx="101000" sy="101000" algn="ctr" rotWithShape="0">
                  <a:srgbClr val="CC00FF"/>
                </a:outerShdw>
              </a:effectLst>
              <a:latin typeface="Ravie" panose="04040805050809020602" pitchFamily="82" charset="0"/>
            </a:endParaRPr>
          </a:p>
        </p:txBody>
      </p:sp>
      <p:sp>
        <p:nvSpPr>
          <p:cNvPr id="19" name="Rectangle 18">
            <a:extLst>
              <a:ext uri="{FF2B5EF4-FFF2-40B4-BE49-F238E27FC236}">
                <a16:creationId xmlns:a16="http://schemas.microsoft.com/office/drawing/2014/main" id="{5A7A09A2-A8A8-418F-82A2-A0205A5A732C}"/>
              </a:ext>
            </a:extLst>
          </p:cNvPr>
          <p:cNvSpPr/>
          <p:nvPr/>
        </p:nvSpPr>
        <p:spPr>
          <a:xfrm>
            <a:off x="6449957" y="408974"/>
            <a:ext cx="1557257" cy="1135188"/>
          </a:xfrm>
          <a:prstGeom prst="rect">
            <a:avLst/>
          </a:prstGeom>
          <a:solidFill>
            <a:schemeClr val="tx1"/>
          </a:solidFill>
          <a:ln w="7620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peech Bubble: Rectangle with Corners Rounded 1">
            <a:extLst>
              <a:ext uri="{FF2B5EF4-FFF2-40B4-BE49-F238E27FC236}">
                <a16:creationId xmlns:a16="http://schemas.microsoft.com/office/drawing/2014/main" id="{78A99B1C-6EA7-4F9D-A3BF-49796DB65942}"/>
              </a:ext>
            </a:extLst>
          </p:cNvPr>
          <p:cNvSpPr/>
          <p:nvPr/>
        </p:nvSpPr>
        <p:spPr>
          <a:xfrm>
            <a:off x="9063759" y="183899"/>
            <a:ext cx="2978590" cy="1135188"/>
          </a:xfrm>
          <a:prstGeom prst="wedgeRoundRectCallout">
            <a:avLst>
              <a:gd name="adj1" fmla="val -58592"/>
              <a:gd name="adj2" fmla="val 16876"/>
              <a:gd name="adj3" fmla="val 16667"/>
            </a:avLst>
          </a:prstGeom>
          <a:solidFill>
            <a:srgbClr val="00B050"/>
          </a:solidFill>
          <a:ln>
            <a:solidFill>
              <a:schemeClr val="tx1"/>
            </a:solidFill>
          </a:ln>
          <a:scene3d>
            <a:camera prst="orthographicFront"/>
            <a:lightRig rig="threePt" dir="t"/>
          </a:scene3d>
          <a:sp3d>
            <a:bevelT w="114300" h="1079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Gen 1:1 – first word – </a:t>
            </a:r>
            <a:r>
              <a:rPr lang="en-CA" sz="2800" b="1" dirty="0" err="1">
                <a:ln>
                  <a:solidFill>
                    <a:srgbClr val="0000FF"/>
                  </a:solidFill>
                </a:ln>
                <a:solidFill>
                  <a:srgbClr val="FF00FF"/>
                </a:solidFill>
              </a:rPr>
              <a:t>B’rashyt</a:t>
            </a:r>
            <a:endParaRPr lang="en-CA" sz="2800" b="1" dirty="0">
              <a:ln>
                <a:solidFill>
                  <a:srgbClr val="0000FF"/>
                </a:solidFill>
              </a:ln>
              <a:solidFill>
                <a:srgbClr val="FF00FF"/>
              </a:solidFill>
            </a:endParaRPr>
          </a:p>
        </p:txBody>
      </p:sp>
      <p:pic>
        <p:nvPicPr>
          <p:cNvPr id="21" name="Picture 10" descr="C:\Users\Rae\Desktop\Art on Desktop\white man clip art\yellow-blue smiley faces\question face yellow png.png">
            <a:extLst>
              <a:ext uri="{FF2B5EF4-FFF2-40B4-BE49-F238E27FC236}">
                <a16:creationId xmlns:a16="http://schemas.microsoft.com/office/drawing/2014/main" id="{70D5A83C-0172-413A-839F-BD599CD637E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252865" y="79168"/>
            <a:ext cx="2056049" cy="155433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063759" y="6232044"/>
            <a:ext cx="2743200" cy="365125"/>
          </a:xfrm>
        </p:spPr>
        <p:txBody>
          <a:bodyPr/>
          <a:lstStyle/>
          <a:p>
            <a:fld id="{45C2D28F-54A5-4CFF-A832-B99C2F1CE910}" type="slidenum">
              <a:rPr lang="en-CA" smtClean="0">
                <a:solidFill>
                  <a:schemeClr val="tx1"/>
                </a:solidFill>
              </a:rPr>
              <a:t>10</a:t>
            </a:fld>
            <a:endParaRPr lang="en-CA" dirty="0">
              <a:solidFill>
                <a:schemeClr val="tx1"/>
              </a:solidFill>
            </a:endParaRPr>
          </a:p>
        </p:txBody>
      </p:sp>
      <p:sp>
        <p:nvSpPr>
          <p:cNvPr id="4" name="Rectangle: Rounded Corners 3">
            <a:extLst>
              <a:ext uri="{FF2B5EF4-FFF2-40B4-BE49-F238E27FC236}">
                <a16:creationId xmlns:a16="http://schemas.microsoft.com/office/drawing/2014/main" id="{5AE74741-16A8-41D6-AD48-1B08A74ACE03}"/>
              </a:ext>
            </a:extLst>
          </p:cNvPr>
          <p:cNvSpPr/>
          <p:nvPr/>
        </p:nvSpPr>
        <p:spPr>
          <a:xfrm>
            <a:off x="6552855" y="31607"/>
            <a:ext cx="1375604" cy="329930"/>
          </a:xfrm>
          <a:prstGeom prst="round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n>
                  <a:solidFill>
                    <a:sysClr val="windowText" lastClr="000000"/>
                  </a:solidFill>
                </a:ln>
                <a:solidFill>
                  <a:srgbClr val="00FFFF"/>
                </a:solidFill>
                <a:latin typeface="Aharoni" panose="02010803020104030203" pitchFamily="2" charset="-79"/>
                <a:cs typeface="Aharoni" panose="02010803020104030203" pitchFamily="2" charset="-79"/>
              </a:rPr>
              <a:t>NOTICE!</a:t>
            </a:r>
          </a:p>
        </p:txBody>
      </p:sp>
      <p:sp>
        <p:nvSpPr>
          <p:cNvPr id="5" name="Rectangle 4">
            <a:extLst>
              <a:ext uri="{FF2B5EF4-FFF2-40B4-BE49-F238E27FC236}">
                <a16:creationId xmlns:a16="http://schemas.microsoft.com/office/drawing/2014/main" id="{77B35953-9CFA-41B7-A2A5-64959AE20648}"/>
              </a:ext>
            </a:extLst>
          </p:cNvPr>
          <p:cNvSpPr/>
          <p:nvPr/>
        </p:nvSpPr>
        <p:spPr>
          <a:xfrm>
            <a:off x="3909862" y="2256661"/>
            <a:ext cx="6218499" cy="6410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600" dirty="0">
                <a:solidFill>
                  <a:srgbClr val="0000FF"/>
                </a:solidFill>
                <a:effectLst>
                  <a:glow rad="127000">
                    <a:srgbClr val="FFFF00"/>
                  </a:glow>
                  <a:outerShdw blurRad="50800" dist="50800" dir="5400000" sx="102000" sy="102000" algn="ctr" rotWithShape="0">
                    <a:srgbClr val="CC00FF"/>
                  </a:outerShdw>
                </a:effectLst>
                <a:latin typeface="Algerian" panose="04020705040A02060702" pitchFamily="82" charset="0"/>
              </a:rPr>
              <a:t>I am</a:t>
            </a:r>
            <a:r>
              <a:rPr lang="en-US" sz="3600" dirty="0">
                <a:solidFill>
                  <a:srgbClr val="01103A"/>
                </a:solidFill>
                <a:latin typeface="arial" panose="020B0604020202020204" pitchFamily="34" charset="0"/>
              </a:rPr>
              <a:t> </a:t>
            </a:r>
            <a:r>
              <a:rPr lang="en-US" sz="3600" b="1" dirty="0">
                <a:solidFill>
                  <a:srgbClr val="9E0B0F"/>
                </a:solidFill>
                <a:latin typeface="arial" panose="020B0604020202020204" pitchFamily="34" charset="0"/>
              </a:rPr>
              <a:t>the</a:t>
            </a:r>
            <a:r>
              <a:rPr lang="en-US" sz="3600" dirty="0">
                <a:solidFill>
                  <a:srgbClr val="01103A"/>
                </a:solidFill>
                <a:latin typeface="arial" panose="020B0604020202020204" pitchFamily="34" charset="0"/>
              </a:rPr>
              <a:t> </a:t>
            </a:r>
            <a:r>
              <a:rPr lang="en-US" sz="3600" b="1" dirty="0">
                <a:ln>
                  <a:solidFill>
                    <a:srgbClr val="0000FF"/>
                  </a:solidFill>
                </a:ln>
                <a:solidFill>
                  <a:srgbClr val="9E0B0F"/>
                </a:solidFill>
                <a:effectLst>
                  <a:glow rad="127000">
                    <a:srgbClr val="00FFFF"/>
                  </a:glow>
                  <a:outerShdw blurRad="50800" dist="50800" dir="5400000" sx="103000" sy="103000" algn="ctr" rotWithShape="0">
                    <a:srgbClr val="ED7D31">
                      <a:lumMod val="75000"/>
                    </a:srgbClr>
                  </a:outerShdw>
                </a:effectLst>
                <a:latin typeface="arial" panose="020B0604020202020204" pitchFamily="34" charset="0"/>
              </a:rPr>
              <a:t>Light</a:t>
            </a:r>
            <a:r>
              <a:rPr lang="en-US" sz="3600" dirty="0">
                <a:solidFill>
                  <a:srgbClr val="01103A"/>
                </a:solidFill>
                <a:effectLst>
                  <a:outerShdw blurRad="50800" dist="50800" dir="5400000" algn="ctr" rotWithShape="0">
                    <a:srgbClr val="ED7D31">
                      <a:lumMod val="75000"/>
                    </a:srgbClr>
                  </a:outerShdw>
                </a:effectLst>
                <a:latin typeface="arial" panose="020B0604020202020204" pitchFamily="34" charset="0"/>
              </a:rPr>
              <a:t> </a:t>
            </a:r>
            <a:r>
              <a:rPr lang="en-US" sz="3600" b="1" dirty="0">
                <a:solidFill>
                  <a:srgbClr val="9E0B0F"/>
                </a:solidFill>
                <a:latin typeface="arial" panose="020B0604020202020204" pitchFamily="34" charset="0"/>
              </a:rPr>
              <a:t>of</a:t>
            </a:r>
            <a:r>
              <a:rPr lang="en-US" sz="3600" dirty="0">
                <a:solidFill>
                  <a:srgbClr val="01103A"/>
                </a:solidFill>
                <a:latin typeface="arial" panose="020B0604020202020204" pitchFamily="34" charset="0"/>
              </a:rPr>
              <a:t> </a:t>
            </a:r>
            <a:r>
              <a:rPr lang="en-US" sz="3600" b="1" dirty="0">
                <a:solidFill>
                  <a:srgbClr val="9E0B0F"/>
                </a:solidFill>
                <a:latin typeface="arial" panose="020B0604020202020204" pitchFamily="34" charset="0"/>
              </a:rPr>
              <a:t>the</a:t>
            </a:r>
            <a:r>
              <a:rPr lang="en-US" sz="3600" dirty="0">
                <a:solidFill>
                  <a:srgbClr val="01103A"/>
                </a:solidFill>
                <a:latin typeface="arial" panose="020B0604020202020204" pitchFamily="34" charset="0"/>
              </a:rPr>
              <a:t> </a:t>
            </a:r>
            <a:r>
              <a:rPr lang="en-US" sz="3600" b="1" dirty="0">
                <a:solidFill>
                  <a:srgbClr val="9E0B0F"/>
                </a:solidFill>
                <a:latin typeface="arial" panose="020B0604020202020204" pitchFamily="34" charset="0"/>
              </a:rPr>
              <a:t>world:</a:t>
            </a:r>
            <a:endParaRPr lang="en-CA" dirty="0"/>
          </a:p>
        </p:txBody>
      </p:sp>
    </p:spTree>
    <p:extLst>
      <p:ext uri="{BB962C8B-B14F-4D97-AF65-F5344CB8AC3E}">
        <p14:creationId xmlns:p14="http://schemas.microsoft.com/office/powerpoint/2010/main" val="341593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2000"/>
                                        <p:tgtEl>
                                          <p:spTgt spid="19"/>
                                        </p:tgtEl>
                                      </p:cBhvr>
                                    </p:animEffect>
                                  </p:childTnLst>
                                </p:cTn>
                              </p:par>
                            </p:childTnLst>
                          </p:cTn>
                        </p:par>
                        <p:par>
                          <p:cTn id="14" fill="hold">
                            <p:stCondLst>
                              <p:cond delay="2000"/>
                            </p:stCondLst>
                            <p:childTnLst>
                              <p:par>
                                <p:cTn id="15" presetID="8" presetClass="emph" presetSubtype="0" fill="hold" grpId="1" nodeType="afterEffect">
                                  <p:stCondLst>
                                    <p:cond delay="0"/>
                                  </p:stCondLst>
                                  <p:childTnLst>
                                    <p:animRot by="21600000">
                                      <p:cBhvr>
                                        <p:cTn id="16" dur="2000" fill="hold"/>
                                        <p:tgtEl>
                                          <p:spTgt spid="4"/>
                                        </p:tgtEl>
                                        <p:attrNameLst>
                                          <p:attrName>r</p:attrName>
                                        </p:attrNameLst>
                                      </p:cBhvr>
                                    </p:animRot>
                                  </p:childTnLst>
                                </p:cTn>
                              </p:par>
                            </p:childTnLst>
                          </p:cTn>
                        </p:par>
                        <p:par>
                          <p:cTn id="17" fill="hold">
                            <p:stCondLst>
                              <p:cond delay="4000"/>
                            </p:stCondLst>
                            <p:childTnLst>
                              <p:par>
                                <p:cTn id="18" presetID="16" presetClass="entr" presetSubtype="21"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75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barn(inVertical)">
                                      <p:cBhvr>
                                        <p:cTn id="25" dur="1250"/>
                                        <p:tgtEl>
                                          <p:spTgt spid="20">
                                            <p:txEl>
                                              <p:pRg st="0" end="0"/>
                                            </p:txEl>
                                          </p:spTgt>
                                        </p:tgtEl>
                                      </p:cBhvr>
                                    </p:animEffect>
                                  </p:childTnLst>
                                </p:cTn>
                              </p:par>
                              <p:par>
                                <p:cTn id="26" presetID="5" presetClass="entr" presetSubtype="10" fill="hold" grpId="1" nodeType="withEffect">
                                  <p:stCondLst>
                                    <p:cond delay="100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xEl>
                                              <p:pRg st="1" end="1"/>
                                            </p:txEl>
                                          </p:spTgt>
                                        </p:tgtEl>
                                        <p:attrNameLst>
                                          <p:attrName>style.visibility</p:attrName>
                                        </p:attrNameLst>
                                      </p:cBhvr>
                                      <p:to>
                                        <p:strVal val="visible"/>
                                      </p:to>
                                    </p:set>
                                    <p:animEffect transition="in" filter="fade">
                                      <p:cBhvr>
                                        <p:cTn id="33" dur="1000"/>
                                        <p:tgtEl>
                                          <p:spTgt spid="20">
                                            <p:txEl>
                                              <p:pRg st="1" end="1"/>
                                            </p:txEl>
                                          </p:spTgt>
                                        </p:tgtEl>
                                      </p:cBhvr>
                                    </p:animEffect>
                                    <p:anim calcmode="lin" valueType="num">
                                      <p:cBhvr>
                                        <p:cTn id="3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0">
                                            <p:txEl>
                                              <p:pRg st="2" end="2"/>
                                            </p:txEl>
                                          </p:spTgt>
                                        </p:tgtEl>
                                        <p:attrNameLst>
                                          <p:attrName>style.visibility</p:attrName>
                                        </p:attrNameLst>
                                      </p:cBhvr>
                                      <p:to>
                                        <p:strVal val="visible"/>
                                      </p:to>
                                    </p:set>
                                    <p:animEffect transition="in" filter="fade">
                                      <p:cBhvr>
                                        <p:cTn id="38" dur="1000"/>
                                        <p:tgtEl>
                                          <p:spTgt spid="20">
                                            <p:txEl>
                                              <p:pRg st="2" end="2"/>
                                            </p:txEl>
                                          </p:spTgt>
                                        </p:tgtEl>
                                      </p:cBhvr>
                                    </p:animEffect>
                                    <p:anim calcmode="lin" valueType="num">
                                      <p:cBhvr>
                                        <p:cTn id="3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grpId="0" nodeType="clickEffect">
                                  <p:stCondLst>
                                    <p:cond delay="0"/>
                                  </p:stCondLst>
                                  <p:childTnLst>
                                    <p:animRot by="21600000">
                                      <p:cBhvr>
                                        <p:cTn id="44" dur="2000" fill="hold"/>
                                        <p:tgtEl>
                                          <p:spTgt spid="5"/>
                                        </p:tgtEl>
                                        <p:attrNameLst>
                                          <p:attrName>r</p:attrName>
                                        </p:attrNameLst>
                                      </p:cBhvr>
                                    </p:animRot>
                                  </p:childTnLst>
                                </p:cTn>
                              </p:par>
                            </p:childTnLst>
                          </p:cTn>
                        </p:par>
                        <p:par>
                          <p:cTn id="45" fill="hold">
                            <p:stCondLst>
                              <p:cond delay="2000"/>
                            </p:stCondLst>
                            <p:childTnLst>
                              <p:par>
                                <p:cTn id="46" presetID="8" presetClass="exit" presetSubtype="32" fill="hold" grpId="1" nodeType="afterEffect">
                                  <p:stCondLst>
                                    <p:cond delay="1500"/>
                                  </p:stCondLst>
                                  <p:childTnLst>
                                    <p:animEffect transition="out" filter="diamond(out)">
                                      <p:cBhvr>
                                        <p:cTn id="47" dur="2000"/>
                                        <p:tgtEl>
                                          <p:spTgt spid="19"/>
                                        </p:tgtEl>
                                      </p:cBhvr>
                                    </p:animEffect>
                                    <p:set>
                                      <p:cBhvr>
                                        <p:cTn id="48" dur="1" fill="hold">
                                          <p:stCondLst>
                                            <p:cond delay="1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4" grpId="0" animBg="1"/>
      <p:bldP spid="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99247" y="1376177"/>
            <a:ext cx="11812555" cy="5264889"/>
          </a:xfrm>
          <a:solidFill>
            <a:schemeClr val="accent6">
              <a:lumMod val="40000"/>
              <a:lumOff val="60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94065" y="6591130"/>
            <a:ext cx="2743200" cy="365125"/>
          </a:xfrm>
        </p:spPr>
        <p:txBody>
          <a:bodyPr/>
          <a:lstStyle/>
          <a:p>
            <a:fld id="{45C2D28F-54A5-4CFF-A832-B99C2F1CE910}" type="slidenum">
              <a:rPr lang="en-CA" smtClean="0"/>
              <a:t>11</a:t>
            </a:fld>
            <a:endParaRPr lang="en-CA" dirty="0"/>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r="7433" b="33669"/>
          <a:stretch/>
        </p:blipFill>
        <p:spPr>
          <a:xfrm>
            <a:off x="1098956" y="118725"/>
            <a:ext cx="2525988" cy="14548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457649" y="1559066"/>
            <a:ext cx="676275" cy="952500"/>
          </a:xfrm>
          <a:prstGeom prst="snip2DiagRect">
            <a:avLst/>
          </a:prstGeom>
          <a:solidFill>
            <a:srgbClr val="FFFFFF">
              <a:shade val="85000"/>
            </a:srgbClr>
          </a:solidFill>
          <a:ln w="28575"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3253" y="1559066"/>
            <a:ext cx="809625" cy="952500"/>
          </a:xfrm>
          <a:prstGeom prst="rect">
            <a:avLst/>
          </a:prstGeom>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7633" y="1558438"/>
            <a:ext cx="1133475" cy="952500"/>
          </a:xfrm>
          <a:prstGeom prst="rect">
            <a:avLst/>
          </a:prstGeom>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99590" y="1603748"/>
            <a:ext cx="733425" cy="952500"/>
          </a:xfrm>
          <a:prstGeom prst="rect">
            <a:avLst/>
          </a:prstGeom>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5688766" y="271063"/>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endParaRPr lang="en-CA" dirty="0">
              <a:latin typeface="Bodoni MT Black" panose="02070A03080606020203" pitchFamily="18" charset="0"/>
            </a:endParaRPr>
          </a:p>
        </p:txBody>
      </p:sp>
      <p:cxnSp>
        <p:nvCxnSpPr>
          <p:cNvPr id="19" name="Straight Arrow Connector 18">
            <a:extLst>
              <a:ext uri="{FF2B5EF4-FFF2-40B4-BE49-F238E27FC236}">
                <a16:creationId xmlns:a16="http://schemas.microsoft.com/office/drawing/2014/main" id="{546EA539-B6DD-48A0-B7E2-F0492FFF16F2}"/>
              </a:ext>
            </a:extLst>
          </p:cNvPr>
          <p:cNvCxnSpPr>
            <a:cxnSpLocks/>
          </p:cNvCxnSpPr>
          <p:nvPr/>
        </p:nvCxnSpPr>
        <p:spPr>
          <a:xfrm flipH="1" flipV="1">
            <a:off x="4499590" y="2510938"/>
            <a:ext cx="4634334" cy="628"/>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1480E5-D281-47A7-B205-AC681840B3E2}"/>
              </a:ext>
            </a:extLst>
          </p:cNvPr>
          <p:cNvSpPr/>
          <p:nvPr/>
        </p:nvSpPr>
        <p:spPr>
          <a:xfrm>
            <a:off x="1639062" y="2701652"/>
            <a:ext cx="8872011" cy="1165572"/>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u="sng" dirty="0">
                <a:solidFill>
                  <a:srgbClr val="FFFF00"/>
                </a:solidFill>
              </a:rPr>
              <a:t>Resh</a:t>
            </a:r>
            <a:r>
              <a:rPr lang="en-CA" sz="2400" b="1" dirty="0">
                <a:solidFill>
                  <a:srgbClr val="FFFF00"/>
                </a:solidFill>
              </a:rPr>
              <a:t>,</a:t>
            </a:r>
            <a:r>
              <a:rPr lang="en-CA" sz="2400" dirty="0"/>
              <a:t> the second letter, is known as - the head, first, front, foremost, </a:t>
            </a:r>
            <a:br>
              <a:rPr lang="en-CA" sz="2400" dirty="0"/>
            </a:br>
            <a:r>
              <a:rPr lang="en-CA" sz="2400" b="1" dirty="0">
                <a:solidFill>
                  <a:srgbClr val="0000FF"/>
                </a:solidFill>
                <a:effectLst>
                  <a:glow rad="88900">
                    <a:srgbClr val="FFFF00"/>
                  </a:glow>
                  <a:outerShdw blurRad="50800" dist="50800" dir="5400000" sx="101000" sy="101000" algn="ctr" rotWithShape="0">
                    <a:srgbClr val="CC00FF"/>
                  </a:outerShdw>
                </a:effectLst>
              </a:rPr>
              <a:t>authority,</a:t>
            </a:r>
            <a:r>
              <a:rPr lang="en-CA" sz="2400" dirty="0"/>
              <a:t>  source, </a:t>
            </a:r>
            <a:r>
              <a:rPr lang="en-CA" sz="2400" b="1" dirty="0" err="1">
                <a:ln>
                  <a:solidFill>
                    <a:srgbClr val="FF0000"/>
                  </a:solidFill>
                </a:ln>
                <a:latin typeface="Arial Black" panose="020B0A04020102020204" pitchFamily="34" charset="0"/>
              </a:rPr>
              <a:t>Tzadiq</a:t>
            </a:r>
            <a:r>
              <a:rPr lang="en-CA" sz="2400" b="1" dirty="0">
                <a:ln>
                  <a:solidFill>
                    <a:srgbClr val="FF0000"/>
                  </a:solidFill>
                </a:ln>
                <a:latin typeface="Arial Black" panose="020B0A04020102020204" pitchFamily="34" charset="0"/>
              </a:rPr>
              <a:t>,</a:t>
            </a:r>
            <a:r>
              <a:rPr lang="en-CA" sz="2400" dirty="0"/>
              <a:t> decision maker …</a:t>
            </a:r>
          </a:p>
        </p:txBody>
      </p:sp>
      <p:sp>
        <p:nvSpPr>
          <p:cNvPr id="25" name="Rectangle 24">
            <a:extLst>
              <a:ext uri="{FF2B5EF4-FFF2-40B4-BE49-F238E27FC236}">
                <a16:creationId xmlns:a16="http://schemas.microsoft.com/office/drawing/2014/main" id="{9A1103C6-28CF-4E40-B3CB-76BE28CD589E}"/>
              </a:ext>
            </a:extLst>
          </p:cNvPr>
          <p:cNvSpPr/>
          <p:nvPr/>
        </p:nvSpPr>
        <p:spPr>
          <a:xfrm>
            <a:off x="305406" y="3979241"/>
            <a:ext cx="11649246" cy="1502582"/>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a:solidFill>
                  <a:schemeClr val="tx1"/>
                </a:solidFill>
              </a:rPr>
              <a:t>The first </a:t>
            </a:r>
            <a:r>
              <a:rPr lang="en-CA" sz="2800" u="sng" dirty="0">
                <a:solidFill>
                  <a:schemeClr val="tx1"/>
                </a:solidFill>
              </a:rPr>
              <a:t>whole Hebrew word</a:t>
            </a:r>
            <a:r>
              <a:rPr lang="en-CA" sz="2800" dirty="0">
                <a:solidFill>
                  <a:schemeClr val="tx1"/>
                </a:solidFill>
              </a:rPr>
              <a:t> (</a:t>
            </a:r>
            <a:r>
              <a:rPr lang="en-CA" sz="2800" dirty="0" err="1">
                <a:solidFill>
                  <a:schemeClr val="tx1"/>
                </a:solidFill>
              </a:rPr>
              <a:t>Rashyt</a:t>
            </a:r>
            <a:r>
              <a:rPr lang="en-CA" sz="2800" dirty="0">
                <a:solidFill>
                  <a:schemeClr val="tx1"/>
                </a:solidFill>
              </a:rPr>
              <a:t>) begins with the </a:t>
            </a:r>
            <a:r>
              <a:rPr lang="en-CA" sz="2800" b="1" dirty="0">
                <a:ln w="12700">
                  <a:solidFill>
                    <a:srgbClr val="0000FF"/>
                  </a:solidFill>
                </a:ln>
                <a:solidFill>
                  <a:srgbClr val="92D050"/>
                </a:solidFill>
                <a:effectLst>
                  <a:outerShdw blurRad="50800" dist="50800" dir="5400000" algn="ctr" rotWithShape="0">
                    <a:srgbClr val="00FF99"/>
                  </a:outerShdw>
                </a:effectLst>
                <a:latin typeface="Arial Black" panose="020B0A04020102020204" pitchFamily="34" charset="0"/>
              </a:rPr>
              <a:t>Central Authority</a:t>
            </a:r>
            <a:r>
              <a:rPr lang="en-CA" sz="2800" b="1" dirty="0">
                <a:ln w="12700">
                  <a:solidFill>
                    <a:srgbClr val="0000FF"/>
                  </a:solidFill>
                </a:ln>
                <a:solidFill>
                  <a:srgbClr val="92D050"/>
                </a:solidFill>
                <a:latin typeface="Arial Black" panose="020B0A04020102020204" pitchFamily="34" charset="0"/>
              </a:rPr>
              <a:t>, </a:t>
            </a:r>
            <a:br>
              <a:rPr lang="en-CA" sz="2800" b="1" dirty="0">
                <a:ln w="12700">
                  <a:solidFill>
                    <a:srgbClr val="0000FF"/>
                  </a:solidFill>
                </a:ln>
                <a:solidFill>
                  <a:srgbClr val="92D050"/>
                </a:solidFill>
              </a:rPr>
            </a:br>
            <a:r>
              <a:rPr lang="en-CA" sz="2800" b="1" dirty="0">
                <a:ln w="12700">
                  <a:solidFill>
                    <a:srgbClr val="0000FF"/>
                  </a:solidFill>
                </a:ln>
                <a:solidFill>
                  <a:srgbClr val="92D050"/>
                </a:solidFill>
              </a:rPr>
              <a:t>	</a:t>
            </a:r>
            <a:r>
              <a:rPr lang="en-CA" sz="2800" dirty="0">
                <a:solidFill>
                  <a:schemeClr val="tx1"/>
                </a:solidFill>
              </a:rPr>
              <a:t>the </a:t>
            </a:r>
            <a:r>
              <a:rPr lang="en-CA" sz="2800" u="sng" dirty="0">
                <a:ln>
                  <a:solidFill>
                    <a:srgbClr val="0000FF"/>
                  </a:solidFill>
                </a:ln>
                <a:solidFill>
                  <a:srgbClr val="00FFFF"/>
                </a:solidFill>
                <a:latin typeface="Arial Black" panose="020B0A04020102020204" pitchFamily="34" charset="0"/>
              </a:rPr>
              <a:t>One</a:t>
            </a:r>
            <a:r>
              <a:rPr lang="en-CA" sz="2800" dirty="0">
                <a:solidFill>
                  <a:schemeClr val="tx1"/>
                </a:solidFill>
              </a:rPr>
              <a:t> who controls &amp; makes decisions concerning this </a:t>
            </a:r>
            <a:br>
              <a:rPr lang="en-CA" sz="2800" dirty="0">
                <a:solidFill>
                  <a:schemeClr val="tx1"/>
                </a:solidFill>
              </a:rPr>
            </a:br>
            <a:r>
              <a:rPr lang="en-CA" sz="2800" dirty="0">
                <a:solidFill>
                  <a:schemeClr val="tx1"/>
                </a:solidFill>
              </a:rPr>
              <a:t>		</a:t>
            </a:r>
            <a:r>
              <a:rPr lang="en-CA" sz="2800" b="1" dirty="0">
                <a:ln>
                  <a:solidFill>
                    <a:srgbClr val="0000FF"/>
                  </a:solidFill>
                </a:ln>
                <a:solidFill>
                  <a:schemeClr val="tx1"/>
                </a:solidFill>
                <a:effectLst>
                  <a:glow rad="228600">
                    <a:schemeClr val="accent4">
                      <a:satMod val="175000"/>
                      <a:alpha val="40000"/>
                    </a:schemeClr>
                  </a:glow>
                </a:effectLst>
              </a:rPr>
              <a:t>Kingdom</a:t>
            </a:r>
            <a:r>
              <a:rPr lang="en-CA" sz="2800" dirty="0">
                <a:solidFill>
                  <a:schemeClr val="tx1"/>
                </a:solidFill>
              </a:rPr>
              <a:t>             being created,(</a:t>
            </a:r>
            <a:r>
              <a:rPr lang="en-CA" sz="2800" dirty="0">
                <a:ln w="19050">
                  <a:solidFill>
                    <a:srgbClr val="0000FF"/>
                  </a:solidFill>
                </a:ln>
                <a:solidFill>
                  <a:srgbClr val="FFFF00"/>
                </a:solidFill>
                <a:latin typeface="Ravie" panose="04040805050809020602" pitchFamily="82" charset="0"/>
              </a:rPr>
              <a:t>BRA</a:t>
            </a:r>
            <a:r>
              <a:rPr lang="en-CA" sz="2800" dirty="0">
                <a:solidFill>
                  <a:schemeClr val="tx1"/>
                </a:solidFill>
              </a:rPr>
              <a:t>).</a:t>
            </a:r>
          </a:p>
        </p:txBody>
      </p:sp>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V="1">
            <a:off x="3494317" y="1031456"/>
            <a:ext cx="3034845" cy="344722"/>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4331F75D-D885-424A-99D9-55C7B1D27D8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5295" y="1835075"/>
            <a:ext cx="1283767" cy="180812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7" name="Picture 26">
            <a:extLst>
              <a:ext uri="{FF2B5EF4-FFF2-40B4-BE49-F238E27FC236}">
                <a16:creationId xmlns:a16="http://schemas.microsoft.com/office/drawing/2014/main" id="{7D765711-1EBA-48E2-B971-0AAFC533BC8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00343" y="1558438"/>
            <a:ext cx="1076325" cy="952500"/>
          </a:xfrm>
          <a:prstGeom prst="rect">
            <a:avLst/>
          </a:prstGeom>
        </p:spPr>
      </p:pic>
      <p:cxnSp>
        <p:nvCxnSpPr>
          <p:cNvPr id="20" name="Straight Arrow Connector 19">
            <a:extLst>
              <a:ext uri="{FF2B5EF4-FFF2-40B4-BE49-F238E27FC236}">
                <a16:creationId xmlns:a16="http://schemas.microsoft.com/office/drawing/2014/main" id="{47FAF5E3-02CC-40F6-A1F7-95478EF32D92}"/>
              </a:ext>
            </a:extLst>
          </p:cNvPr>
          <p:cNvCxnSpPr>
            <a:cxnSpLocks/>
          </p:cNvCxnSpPr>
          <p:nvPr/>
        </p:nvCxnSpPr>
        <p:spPr>
          <a:xfrm flipH="1">
            <a:off x="8822368" y="1031456"/>
            <a:ext cx="15087" cy="525339"/>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3" name="Speech Bubble: Rectangle with Corners Rounded 22">
            <a:extLst>
              <a:ext uri="{FF2B5EF4-FFF2-40B4-BE49-F238E27FC236}">
                <a16:creationId xmlns:a16="http://schemas.microsoft.com/office/drawing/2014/main" id="{CD374885-8A15-4311-A5AD-F1353B1E726B}"/>
              </a:ext>
            </a:extLst>
          </p:cNvPr>
          <p:cNvSpPr/>
          <p:nvPr/>
        </p:nvSpPr>
        <p:spPr>
          <a:xfrm>
            <a:off x="10278233" y="805757"/>
            <a:ext cx="1329315" cy="1454839"/>
          </a:xfrm>
          <a:prstGeom prst="wedgeRoundRectCallout">
            <a:avLst>
              <a:gd name="adj1" fmla="val -124957"/>
              <a:gd name="adj2" fmla="val 47007"/>
              <a:gd name="adj3" fmla="val 16667"/>
            </a:avLst>
          </a:prstGeom>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Ancient</a:t>
            </a:r>
            <a:r>
              <a:rPr lang="en-CA" sz="2800" dirty="0"/>
              <a:t> </a:t>
            </a:r>
            <a:r>
              <a:rPr lang="en-CA" sz="2400" dirty="0"/>
              <a:t>Hebrew</a:t>
            </a:r>
            <a:r>
              <a:rPr lang="en-CA" sz="2000" dirty="0"/>
              <a:t> </a:t>
            </a:r>
            <a:r>
              <a:rPr lang="en-CA" sz="2400" b="1" dirty="0" err="1">
                <a:solidFill>
                  <a:srgbClr val="FFFF00"/>
                </a:solidFill>
              </a:rPr>
              <a:t>Resh</a:t>
            </a:r>
            <a:endParaRPr lang="en-CA" sz="2000" b="1" dirty="0">
              <a:solidFill>
                <a:srgbClr val="FFFF00"/>
              </a:solidFill>
            </a:endParaRPr>
          </a:p>
        </p:txBody>
      </p:sp>
      <p:sp>
        <p:nvSpPr>
          <p:cNvPr id="21" name="Rectangle 20">
            <a:extLst>
              <a:ext uri="{FF2B5EF4-FFF2-40B4-BE49-F238E27FC236}">
                <a16:creationId xmlns:a16="http://schemas.microsoft.com/office/drawing/2014/main" id="{4E44B2D8-A1CA-4D9F-BCE8-5253515996E4}"/>
              </a:ext>
            </a:extLst>
          </p:cNvPr>
          <p:cNvSpPr/>
          <p:nvPr/>
        </p:nvSpPr>
        <p:spPr>
          <a:xfrm>
            <a:off x="736980" y="5663622"/>
            <a:ext cx="8848608" cy="726045"/>
          </a:xfrm>
          <a:prstGeom prst="rect">
            <a:avLst/>
          </a:prstGeom>
          <a:solidFill>
            <a:schemeClr val="accent2">
              <a:lumMod val="50000"/>
            </a:schemeClr>
          </a:solidFill>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Might </a:t>
            </a:r>
            <a:r>
              <a:rPr lang="en-CA" sz="3200" b="1" i="1" dirty="0">
                <a:ln>
                  <a:solidFill>
                    <a:srgbClr val="0000FF"/>
                  </a:solidFill>
                </a:ln>
                <a:solidFill>
                  <a:srgbClr val="92D050"/>
                </a:solidFill>
                <a:effectLst>
                  <a:glow rad="127000">
                    <a:srgbClr val="CC00FF"/>
                  </a:glow>
                </a:effectLst>
                <a:latin typeface="Comic Sans MS" panose="030F0702030302020204" pitchFamily="66" charset="0"/>
              </a:rPr>
              <a:t>Yahusha Ha Mashiach </a:t>
            </a:r>
            <a:r>
              <a:rPr lang="en-CA" sz="2800" dirty="0">
                <a:solidFill>
                  <a:schemeClr val="tx1"/>
                </a:solidFill>
              </a:rPr>
              <a:t>“</a:t>
            </a:r>
            <a:r>
              <a:rPr lang="en-CA" sz="2800" i="1" dirty="0">
                <a:solidFill>
                  <a:schemeClr val="tx1"/>
                </a:solidFill>
              </a:rPr>
              <a:t>fit the sandals</a:t>
            </a:r>
            <a:r>
              <a:rPr lang="en-CA" sz="2800" dirty="0">
                <a:solidFill>
                  <a:schemeClr val="tx1"/>
                </a:solidFill>
              </a:rPr>
              <a:t>”?</a:t>
            </a:r>
          </a:p>
        </p:txBody>
      </p:sp>
      <p:sp>
        <p:nvSpPr>
          <p:cNvPr id="24" name="Arrow: Bent 23">
            <a:extLst>
              <a:ext uri="{FF2B5EF4-FFF2-40B4-BE49-F238E27FC236}">
                <a16:creationId xmlns:a16="http://schemas.microsoft.com/office/drawing/2014/main" id="{DB07D9AA-0AD3-4181-A866-D7BF1C4FF8AE}"/>
              </a:ext>
            </a:extLst>
          </p:cNvPr>
          <p:cNvSpPr/>
          <p:nvPr/>
        </p:nvSpPr>
        <p:spPr>
          <a:xfrm rot="10800000">
            <a:off x="9585587" y="4543424"/>
            <a:ext cx="1110988" cy="1926864"/>
          </a:xfrm>
          <a:prstGeom prst="bentArrow">
            <a:avLst>
              <a:gd name="adj1" fmla="val 25000"/>
              <a:gd name="adj2" fmla="val 42297"/>
              <a:gd name="adj3" fmla="val 41387"/>
              <a:gd name="adj4" fmla="val 43750"/>
            </a:avLst>
          </a:prstGeom>
          <a:solidFill>
            <a:srgbClr val="FFFF00"/>
          </a:solidFill>
          <a:ln w="28575">
            <a:solidFill>
              <a:srgbClr val="00FFFF"/>
            </a:solidFill>
          </a:ln>
          <a:scene3d>
            <a:camera prst="orthographicFront"/>
            <a:lightRig rig="sunset" dir="t"/>
          </a:scene3d>
          <a:sp3d>
            <a:bevelT w="1079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28" name="Picture 27">
            <a:extLst>
              <a:ext uri="{FF2B5EF4-FFF2-40B4-BE49-F238E27FC236}">
                <a16:creationId xmlns:a16="http://schemas.microsoft.com/office/drawing/2014/main" id="{7AA87580-CBAA-4427-A0A2-11047C8FB21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94944" y="4801505"/>
            <a:ext cx="585788" cy="781050"/>
          </a:xfrm>
          <a:prstGeom prst="rect">
            <a:avLst/>
          </a:prstGeom>
          <a:effectLst>
            <a:glow rad="203200">
              <a:schemeClr val="bg1">
                <a:alpha val="87000"/>
              </a:schemeClr>
            </a:glow>
            <a:softEdge rad="0"/>
          </a:effectLst>
        </p:spPr>
      </p:pic>
      <p:pic>
        <p:nvPicPr>
          <p:cNvPr id="29" name="Picture 28">
            <a:extLst>
              <a:ext uri="{FF2B5EF4-FFF2-40B4-BE49-F238E27FC236}">
                <a16:creationId xmlns:a16="http://schemas.microsoft.com/office/drawing/2014/main" id="{014804AB-83D3-4B05-BD25-607A5814FAC7}"/>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10226436" y="4995312"/>
            <a:ext cx="1728216" cy="1241172"/>
          </a:xfrm>
          <a:prstGeom prst="ellipse">
            <a:avLst/>
          </a:prstGeom>
          <a:ln w="63500" cap="rnd">
            <a:solidFill>
              <a:srgbClr val="CC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peech Bubble: Rectangle with Corners Rounded 3">
            <a:extLst>
              <a:ext uri="{FF2B5EF4-FFF2-40B4-BE49-F238E27FC236}">
                <a16:creationId xmlns:a16="http://schemas.microsoft.com/office/drawing/2014/main" id="{78E24483-9AEE-4D95-B692-0FF9D903F2B7}"/>
              </a:ext>
            </a:extLst>
          </p:cNvPr>
          <p:cNvSpPr/>
          <p:nvPr/>
        </p:nvSpPr>
        <p:spPr>
          <a:xfrm>
            <a:off x="79943" y="4919540"/>
            <a:ext cx="1405288" cy="726045"/>
          </a:xfrm>
          <a:prstGeom prst="wedgeRoundRectCallout">
            <a:avLst>
              <a:gd name="adj1" fmla="val 72823"/>
              <a:gd name="adj2" fmla="val -49099"/>
              <a:gd name="adj3" fmla="val 16667"/>
            </a:avLst>
          </a:prstGeom>
          <a:solidFill>
            <a:schemeClr val="accent1">
              <a:lumMod val="20000"/>
              <a:lumOff val="80000"/>
            </a:schemeClr>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effectLst>
                  <a:outerShdw blurRad="50800" dist="50800" dir="5400000" sx="103000" sy="103000" algn="ctr" rotWithShape="0">
                    <a:srgbClr val="00FF00"/>
                  </a:outerShdw>
                </a:effectLst>
              </a:rPr>
              <a:t>Shema</a:t>
            </a:r>
            <a:r>
              <a:rPr lang="en-CA" sz="2800" dirty="0">
                <a:solidFill>
                  <a:srgbClr val="0000FF"/>
                </a:solidFill>
                <a:effectLst>
                  <a:outerShdw blurRad="50800" dist="50800" dir="5400000" sx="103000" sy="103000" algn="ctr" rotWithShape="0">
                    <a:srgbClr val="00FF00"/>
                  </a:outerShdw>
                </a:effectLst>
              </a:rPr>
              <a:t>!</a:t>
            </a:r>
            <a:br>
              <a:rPr lang="en-CA" dirty="0">
                <a:solidFill>
                  <a:srgbClr val="0000FF"/>
                </a:solidFill>
              </a:rPr>
            </a:br>
            <a:r>
              <a:rPr lang="en-CA" dirty="0" err="1">
                <a:solidFill>
                  <a:srgbClr val="0000FF"/>
                </a:solidFill>
              </a:rPr>
              <a:t>Deut</a:t>
            </a:r>
            <a:r>
              <a:rPr lang="en-CA" dirty="0">
                <a:solidFill>
                  <a:srgbClr val="0000FF"/>
                </a:solidFill>
              </a:rPr>
              <a:t> 6:4</a:t>
            </a:r>
          </a:p>
        </p:txBody>
      </p:sp>
    </p:spTree>
    <p:extLst>
      <p:ext uri="{BB962C8B-B14F-4D97-AF65-F5344CB8AC3E}">
        <p14:creationId xmlns:p14="http://schemas.microsoft.com/office/powerpoint/2010/main" val="407185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1250"/>
                                        <p:tgtEl>
                                          <p:spTgt spid="25"/>
                                        </p:tgtEl>
                                      </p:cBhvr>
                                    </p:animEffect>
                                  </p:childTnLst>
                                </p:cTn>
                              </p:par>
                            </p:childTnLst>
                          </p:cTn>
                        </p:par>
                        <p:par>
                          <p:cTn id="15" fill="hold">
                            <p:stCondLst>
                              <p:cond delay="1250"/>
                            </p:stCondLst>
                            <p:childTnLst>
                              <p:par>
                                <p:cTn id="16" presetID="2" presetClass="entr" presetSubtype="1" fill="hold" grpId="0" nodeType="afterEffect">
                                  <p:stCondLst>
                                    <p:cond delay="20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250" fill="hold"/>
                                        <p:tgtEl>
                                          <p:spTgt spid="4"/>
                                        </p:tgtEl>
                                        <p:attrNameLst>
                                          <p:attrName>ppt_x</p:attrName>
                                        </p:attrNameLst>
                                      </p:cBhvr>
                                      <p:tavLst>
                                        <p:tav tm="0">
                                          <p:val>
                                            <p:strVal val="#ppt_x"/>
                                          </p:val>
                                        </p:tav>
                                        <p:tav tm="100000">
                                          <p:val>
                                            <p:strVal val="#ppt_x"/>
                                          </p:val>
                                        </p:tav>
                                      </p:tavLst>
                                    </p:anim>
                                    <p:anim calcmode="lin" valueType="num">
                                      <p:cBhvr additive="base">
                                        <p:cTn id="19" dur="1250" fill="hold"/>
                                        <p:tgtEl>
                                          <p:spTgt spid="4"/>
                                        </p:tgtEl>
                                        <p:attrNameLst>
                                          <p:attrName>ppt_y</p:attrName>
                                        </p:attrNameLst>
                                      </p:cBhvr>
                                      <p:tavLst>
                                        <p:tav tm="0">
                                          <p:val>
                                            <p:strVal val="0-#ppt_h/2"/>
                                          </p:val>
                                        </p:tav>
                                        <p:tav tm="100000">
                                          <p:val>
                                            <p:strVal val="#ppt_y"/>
                                          </p:val>
                                        </p:tav>
                                      </p:tavLst>
                                    </p:anim>
                                  </p:childTnLst>
                                </p:cTn>
                              </p:par>
                              <p:par>
                                <p:cTn id="20" presetID="8" presetClass="emph" presetSubtype="0" fill="hold" grpId="1" nodeType="withEffect">
                                  <p:stCondLst>
                                    <p:cond delay="2000"/>
                                  </p:stCondLst>
                                  <p:childTnLst>
                                    <p:animRot by="21600000">
                                      <p:cBhvr>
                                        <p:cTn id="21" dur="1250" fill="hold"/>
                                        <p:tgtEl>
                                          <p:spTgt spid="4"/>
                                        </p:tgtEl>
                                        <p:attrNameLst>
                                          <p:attrName>r</p:attrName>
                                        </p:attrNameLst>
                                      </p:cBhvr>
                                    </p:animRot>
                                  </p:childTnLst>
                                </p:cTn>
                              </p:par>
                            </p:childTnLst>
                          </p:cTn>
                        </p:par>
                        <p:par>
                          <p:cTn id="22" fill="hold">
                            <p:stCondLst>
                              <p:cond delay="4500"/>
                            </p:stCondLst>
                            <p:childTnLst>
                              <p:par>
                                <p:cTn id="23" presetID="53" presetClass="entr" presetSubtype="16" fill="hold" nodeType="afterEffect">
                                  <p:stCondLst>
                                    <p:cond delay="400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Effect transition="in" filter="fade">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right)">
                                      <p:cBhvr>
                                        <p:cTn id="32" dur="1250"/>
                                        <p:tgtEl>
                                          <p:spTgt spid="24"/>
                                        </p:tgtEl>
                                      </p:cBhvr>
                                    </p:animEffect>
                                  </p:childTnLst>
                                </p:cTn>
                              </p:par>
                            </p:childTnLst>
                          </p:cTn>
                        </p:par>
                        <p:par>
                          <p:cTn id="33" fill="hold">
                            <p:stCondLst>
                              <p:cond delay="1250"/>
                            </p:stCondLst>
                            <p:childTnLst>
                              <p:par>
                                <p:cTn id="34" presetID="35" presetClass="emph" presetSubtype="0" repeatCount="3000" fill="hold" grpId="1" nodeType="afterEffect">
                                  <p:stCondLst>
                                    <p:cond delay="0"/>
                                  </p:stCondLst>
                                  <p:childTnLst>
                                    <p:anim calcmode="discrete" valueType="str">
                                      <p:cBhvr>
                                        <p:cTn id="35" dur="1000" fill="hold"/>
                                        <p:tgtEl>
                                          <p:spTgt spid="24"/>
                                        </p:tgtEl>
                                        <p:attrNameLst>
                                          <p:attrName>style.visibility</p:attrName>
                                        </p:attrNameLst>
                                      </p:cBhvr>
                                      <p:tavLst>
                                        <p:tav tm="0">
                                          <p:val>
                                            <p:strVal val="hidden"/>
                                          </p:val>
                                        </p:tav>
                                        <p:tav tm="50000">
                                          <p:val>
                                            <p:strVal val="visible"/>
                                          </p:val>
                                        </p:tav>
                                      </p:tavLst>
                                    </p:anim>
                                  </p:childTnLst>
                                </p:cTn>
                              </p:par>
                            </p:childTnLst>
                          </p:cTn>
                        </p:par>
                        <p:par>
                          <p:cTn id="36" fill="hold">
                            <p:stCondLst>
                              <p:cond delay="4250"/>
                            </p:stCondLst>
                            <p:childTnLst>
                              <p:par>
                                <p:cTn id="37" presetID="31"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1000" fill="hold"/>
                                        <p:tgtEl>
                                          <p:spTgt spid="29"/>
                                        </p:tgtEl>
                                        <p:attrNameLst>
                                          <p:attrName>ppt_w</p:attrName>
                                        </p:attrNameLst>
                                      </p:cBhvr>
                                      <p:tavLst>
                                        <p:tav tm="0">
                                          <p:val>
                                            <p:fltVal val="0"/>
                                          </p:val>
                                        </p:tav>
                                        <p:tav tm="100000">
                                          <p:val>
                                            <p:strVal val="#ppt_w"/>
                                          </p:val>
                                        </p:tav>
                                      </p:tavLst>
                                    </p:anim>
                                    <p:anim calcmode="lin" valueType="num">
                                      <p:cBhvr>
                                        <p:cTn id="40" dur="1000" fill="hold"/>
                                        <p:tgtEl>
                                          <p:spTgt spid="29"/>
                                        </p:tgtEl>
                                        <p:attrNameLst>
                                          <p:attrName>ppt_h</p:attrName>
                                        </p:attrNameLst>
                                      </p:cBhvr>
                                      <p:tavLst>
                                        <p:tav tm="0">
                                          <p:val>
                                            <p:fltVal val="0"/>
                                          </p:val>
                                        </p:tav>
                                        <p:tav tm="100000">
                                          <p:val>
                                            <p:strVal val="#ppt_h"/>
                                          </p:val>
                                        </p:tav>
                                      </p:tavLst>
                                    </p:anim>
                                    <p:anim calcmode="lin" valueType="num">
                                      <p:cBhvr>
                                        <p:cTn id="41" dur="1000" fill="hold"/>
                                        <p:tgtEl>
                                          <p:spTgt spid="29"/>
                                        </p:tgtEl>
                                        <p:attrNameLst>
                                          <p:attrName>style.rotation</p:attrName>
                                        </p:attrNameLst>
                                      </p:cBhvr>
                                      <p:tavLst>
                                        <p:tav tm="0">
                                          <p:val>
                                            <p:fltVal val="90"/>
                                          </p:val>
                                        </p:tav>
                                        <p:tav tm="100000">
                                          <p:val>
                                            <p:fltVal val="0"/>
                                          </p:val>
                                        </p:tav>
                                      </p:tavLst>
                                    </p:anim>
                                    <p:animEffect transition="in" filter="fade">
                                      <p:cBhvr>
                                        <p:cTn id="42" dur="1000"/>
                                        <p:tgtEl>
                                          <p:spTgt spid="29"/>
                                        </p:tgtEl>
                                      </p:cBhvr>
                                    </p:animEffect>
                                  </p:childTnLst>
                                </p:cTn>
                              </p:par>
                            </p:childTnLst>
                          </p:cTn>
                        </p:par>
                        <p:par>
                          <p:cTn id="43" fill="hold">
                            <p:stCondLst>
                              <p:cond delay="5250"/>
                            </p:stCondLst>
                            <p:childTnLst>
                              <p:par>
                                <p:cTn id="44" presetID="6" presetClass="entr" presetSubtype="16"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P spid="24" grpId="0" animBg="1"/>
      <p:bldP spid="24" grpId="1" animBg="1"/>
      <p:bldP spid="4" grpId="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89722" y="1376177"/>
            <a:ext cx="11812555" cy="5264889"/>
          </a:xfrm>
          <a:solidFill>
            <a:schemeClr val="accent6">
              <a:lumMod val="40000"/>
              <a:lumOff val="60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48800" y="6573024"/>
            <a:ext cx="2743200" cy="365125"/>
          </a:xfrm>
        </p:spPr>
        <p:txBody>
          <a:bodyPr/>
          <a:lstStyle/>
          <a:p>
            <a:fld id="{45C2D28F-54A5-4CFF-A832-B99C2F1CE910}" type="slidenum">
              <a:rPr lang="en-CA" smtClean="0"/>
              <a:t>12</a:t>
            </a:fld>
            <a:endParaRPr lang="en-CA" dirty="0"/>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r="7433" b="33669"/>
          <a:stretch/>
        </p:blipFill>
        <p:spPr>
          <a:xfrm>
            <a:off x="1098956" y="118725"/>
            <a:ext cx="2525988" cy="14548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57649" y="1559066"/>
            <a:ext cx="676275" cy="952500"/>
          </a:xfrm>
          <a:prstGeom prst="rect">
            <a:avLst/>
          </a:prstGeom>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613253" y="1559066"/>
            <a:ext cx="809625" cy="952500"/>
          </a:xfrm>
          <a:prstGeom prst="snip2DiagRect">
            <a:avLst/>
          </a:prstGeom>
          <a:solidFill>
            <a:srgbClr val="FFFFFF">
              <a:shade val="85000"/>
            </a:srgbClr>
          </a:solidFill>
          <a:ln w="190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7633" y="1539993"/>
            <a:ext cx="1133475" cy="952500"/>
          </a:xfrm>
          <a:prstGeom prst="rect">
            <a:avLst/>
          </a:prstGeom>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69935" y="1595670"/>
            <a:ext cx="733425" cy="952500"/>
          </a:xfrm>
          <a:prstGeom prst="rect">
            <a:avLst/>
          </a:prstGeom>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4997330" y="290327"/>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endParaRPr lang="en-CA" dirty="0">
              <a:latin typeface="Bodoni MT Black" panose="02070A03080606020203" pitchFamily="18" charset="0"/>
            </a:endParaRPr>
          </a:p>
        </p:txBody>
      </p:sp>
      <p:cxnSp>
        <p:nvCxnSpPr>
          <p:cNvPr id="19" name="Straight Arrow Connector 18">
            <a:extLst>
              <a:ext uri="{FF2B5EF4-FFF2-40B4-BE49-F238E27FC236}">
                <a16:creationId xmlns:a16="http://schemas.microsoft.com/office/drawing/2014/main" id="{546EA539-B6DD-48A0-B7E2-F0492FFF16F2}"/>
              </a:ext>
            </a:extLst>
          </p:cNvPr>
          <p:cNvCxnSpPr>
            <a:cxnSpLocks/>
          </p:cNvCxnSpPr>
          <p:nvPr/>
        </p:nvCxnSpPr>
        <p:spPr>
          <a:xfrm flipH="1" flipV="1">
            <a:off x="4469935" y="2492493"/>
            <a:ext cx="4663989" cy="19073"/>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1480E5-D281-47A7-B205-AC681840B3E2}"/>
              </a:ext>
            </a:extLst>
          </p:cNvPr>
          <p:cNvSpPr/>
          <p:nvPr/>
        </p:nvSpPr>
        <p:spPr>
          <a:xfrm>
            <a:off x="1475716" y="2739136"/>
            <a:ext cx="10323652" cy="1454833"/>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FF0000"/>
                  </a:solidFill>
                </a:ln>
                <a:solidFill>
                  <a:srgbClr val="FFFF00"/>
                </a:solidFill>
                <a:latin typeface="Arial Black" panose="020B0A04020102020204" pitchFamily="34" charset="0"/>
              </a:rPr>
              <a:t>Aleph, </a:t>
            </a:r>
            <a:r>
              <a:rPr lang="en-CA" sz="2400" dirty="0"/>
              <a:t>the </a:t>
            </a:r>
            <a:r>
              <a:rPr lang="en-CA" sz="2400" b="1" dirty="0">
                <a:ln>
                  <a:solidFill>
                    <a:srgbClr val="C00000"/>
                  </a:solidFill>
                </a:ln>
                <a:solidFill>
                  <a:srgbClr val="FFFF00"/>
                </a:solidFill>
              </a:rPr>
              <a:t>ox head.  </a:t>
            </a:r>
            <a:r>
              <a:rPr lang="en-CA" sz="2400" dirty="0"/>
              <a:t>Why an </a:t>
            </a:r>
            <a:r>
              <a:rPr lang="en-CA" sz="2400" u="sng" dirty="0"/>
              <a:t>ox</a:t>
            </a:r>
            <a:r>
              <a:rPr lang="en-CA" sz="2400" dirty="0"/>
              <a:t>?  The ox in ancient times gave power to </a:t>
            </a:r>
            <a:br>
              <a:rPr lang="en-CA" sz="2400" dirty="0"/>
            </a:br>
            <a:r>
              <a:rPr lang="en-CA" sz="2400" dirty="0"/>
              <a:t>sustain life to every family.  It carried the wood for fire, the food to eat, the </a:t>
            </a:r>
            <a:br>
              <a:rPr lang="en-CA" sz="2400" dirty="0"/>
            </a:br>
            <a:r>
              <a:rPr lang="en-CA" sz="2400" dirty="0"/>
              <a:t>crops for commerce, the tent and family supplies for relocation and much more. </a:t>
            </a:r>
          </a:p>
        </p:txBody>
      </p:sp>
      <p:sp>
        <p:nvSpPr>
          <p:cNvPr id="25" name="Rectangle 24">
            <a:extLst>
              <a:ext uri="{FF2B5EF4-FFF2-40B4-BE49-F238E27FC236}">
                <a16:creationId xmlns:a16="http://schemas.microsoft.com/office/drawing/2014/main" id="{9A1103C6-28CF-4E40-B3CB-76BE28CD589E}"/>
              </a:ext>
            </a:extLst>
          </p:cNvPr>
          <p:cNvSpPr/>
          <p:nvPr/>
        </p:nvSpPr>
        <p:spPr>
          <a:xfrm>
            <a:off x="747252" y="4614736"/>
            <a:ext cx="10903974" cy="1786838"/>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It does not take much to realize that the   </a:t>
            </a:r>
            <a:r>
              <a:rPr lang="en-CA" sz="2800" dirty="0">
                <a:ln>
                  <a:solidFill>
                    <a:srgbClr val="0000FF"/>
                  </a:solidFill>
                </a:ln>
                <a:solidFill>
                  <a:srgbClr val="FF0000"/>
                </a:solidFill>
                <a:effectLst>
                  <a:glow rad="127000">
                    <a:srgbClr val="00FFFF"/>
                  </a:glow>
                </a:effectLst>
                <a:latin typeface="Ravie" panose="04040805050809020602" pitchFamily="82" charset="0"/>
              </a:rPr>
              <a:t>ox</a:t>
            </a:r>
            <a:r>
              <a:rPr lang="en-CA" sz="2800" dirty="0">
                <a:solidFill>
                  <a:schemeClr val="tx1"/>
                </a:solidFill>
              </a:rPr>
              <a:t>     is attributed to</a:t>
            </a:r>
            <a:br>
              <a:rPr lang="en-CA" sz="2800" dirty="0">
                <a:solidFill>
                  <a:schemeClr val="tx1"/>
                </a:solidFill>
              </a:rPr>
            </a:br>
            <a:r>
              <a:rPr lang="en-CA" sz="2800" dirty="0">
                <a:solidFill>
                  <a:schemeClr val="tx1"/>
                </a:solidFill>
              </a:rPr>
              <a:t> </a:t>
            </a:r>
            <a:br>
              <a:rPr lang="en-CA" sz="2800" dirty="0">
                <a:solidFill>
                  <a:schemeClr val="tx1"/>
                </a:solidFill>
              </a:rPr>
            </a:br>
            <a:r>
              <a:rPr lang="en-CA" sz="2800" b="1" dirty="0">
                <a:ln>
                  <a:solidFill>
                    <a:srgbClr val="0000FF"/>
                  </a:solidFill>
                </a:ln>
                <a:solidFill>
                  <a:srgbClr val="FFFF00"/>
                </a:solidFill>
                <a:latin typeface="Arial Black" panose="020B0A04020102020204" pitchFamily="34" charset="0"/>
              </a:rPr>
              <a:t>Yahuah</a:t>
            </a:r>
            <a:r>
              <a:rPr lang="en-CA" sz="2800" dirty="0">
                <a:solidFill>
                  <a:schemeClr val="tx1"/>
                </a:solidFill>
              </a:rPr>
              <a:t> Himself as </a:t>
            </a:r>
            <a:r>
              <a:rPr lang="en-CA" sz="2800" b="1" u="sng" dirty="0">
                <a:ln>
                  <a:solidFill>
                    <a:srgbClr val="0000FF"/>
                  </a:solidFill>
                </a:ln>
                <a:solidFill>
                  <a:srgbClr val="FFFF00"/>
                </a:solidFill>
                <a:latin typeface="Wide Latin" panose="020A0A07050505020404" pitchFamily="18" charset="0"/>
              </a:rPr>
              <a:t>THE</a:t>
            </a:r>
            <a:r>
              <a:rPr lang="en-CA" sz="2800" b="1" dirty="0">
                <a:ln>
                  <a:solidFill>
                    <a:srgbClr val="0000FF"/>
                  </a:solidFill>
                </a:ln>
                <a:solidFill>
                  <a:srgbClr val="FFFF00"/>
                </a:solidFill>
              </a:rPr>
              <a:t> </a:t>
            </a:r>
            <a:r>
              <a:rPr lang="en-CA" sz="2800" b="1" dirty="0">
                <a:ln w="19050">
                  <a:solidFill>
                    <a:srgbClr val="0000FF"/>
                  </a:solidFill>
                </a:ln>
                <a:solidFill>
                  <a:srgbClr val="FFFF00"/>
                </a:solidFill>
                <a:effectLst>
                  <a:outerShdw blurRad="50800" dist="50800" dir="5400000" algn="ctr" rotWithShape="0">
                    <a:srgbClr val="FF00FF"/>
                  </a:outerShdw>
                </a:effectLst>
                <a:latin typeface="Snap ITC" panose="04040A07060A02020202" pitchFamily="82" charset="0"/>
              </a:rPr>
              <a:t>SUSTAINER</a:t>
            </a:r>
            <a:r>
              <a:rPr lang="en-CA" sz="2800" b="1" dirty="0">
                <a:ln>
                  <a:solidFill>
                    <a:srgbClr val="0000FF"/>
                  </a:solidFill>
                </a:ln>
                <a:solidFill>
                  <a:srgbClr val="FFFF00"/>
                </a:solidFill>
              </a:rPr>
              <a:t> </a:t>
            </a:r>
            <a:r>
              <a:rPr lang="en-CA" sz="2800" dirty="0">
                <a:solidFill>
                  <a:schemeClr val="tx1"/>
                </a:solidFill>
              </a:rPr>
              <a:t>of </a:t>
            </a:r>
            <a:r>
              <a:rPr lang="en-CA" sz="3200" b="1" dirty="0">
                <a:ln>
                  <a:solidFill>
                    <a:srgbClr val="0000FF"/>
                  </a:solidFill>
                </a:ln>
                <a:solidFill>
                  <a:srgbClr val="00FFFF"/>
                </a:solidFill>
              </a:rPr>
              <a:t>Life</a:t>
            </a:r>
            <a:r>
              <a:rPr lang="en-CA" sz="2800" b="1" dirty="0">
                <a:ln>
                  <a:solidFill>
                    <a:srgbClr val="0000FF"/>
                  </a:solidFill>
                </a:ln>
                <a:solidFill>
                  <a:srgbClr val="00FFFF"/>
                </a:solidFill>
              </a:rPr>
              <a:t>. </a:t>
            </a:r>
          </a:p>
        </p:txBody>
      </p:sp>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V="1">
            <a:off x="3494317" y="938123"/>
            <a:ext cx="2272601" cy="438055"/>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DFB17BE-11D2-43B9-975E-DA405BFEBF50}"/>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5295" y="1703793"/>
            <a:ext cx="1566650" cy="18431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00343" y="1558438"/>
            <a:ext cx="1076325" cy="952500"/>
          </a:xfrm>
          <a:prstGeom prst="rect">
            <a:avLst/>
          </a:prstGeom>
        </p:spPr>
      </p:pic>
      <p:cxnSp>
        <p:nvCxnSpPr>
          <p:cNvPr id="23" name="Straight Arrow Connector 22">
            <a:extLst>
              <a:ext uri="{FF2B5EF4-FFF2-40B4-BE49-F238E27FC236}">
                <a16:creationId xmlns:a16="http://schemas.microsoft.com/office/drawing/2014/main" id="{A43B2CA9-7968-4024-9A03-3F87D7806D20}"/>
              </a:ext>
            </a:extLst>
          </p:cNvPr>
          <p:cNvCxnSpPr>
            <a:cxnSpLocks/>
          </p:cNvCxnSpPr>
          <p:nvPr/>
        </p:nvCxnSpPr>
        <p:spPr>
          <a:xfrm>
            <a:off x="7773270" y="1035867"/>
            <a:ext cx="0" cy="589627"/>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4" name="Speech Bubble: Rectangle with Corners Rounded 23">
            <a:extLst>
              <a:ext uri="{FF2B5EF4-FFF2-40B4-BE49-F238E27FC236}">
                <a16:creationId xmlns:a16="http://schemas.microsoft.com/office/drawing/2014/main" id="{5B34C6C6-3F12-4214-B9BE-A0E41574A624}"/>
              </a:ext>
            </a:extLst>
          </p:cNvPr>
          <p:cNvSpPr/>
          <p:nvPr/>
        </p:nvSpPr>
        <p:spPr>
          <a:xfrm>
            <a:off x="10169745" y="231947"/>
            <a:ext cx="1629623" cy="1471845"/>
          </a:xfrm>
          <a:prstGeom prst="wedgeRoundRectCallout">
            <a:avLst>
              <a:gd name="adj1" fmla="val -152561"/>
              <a:gd name="adj2" fmla="val 43035"/>
              <a:gd name="adj3" fmla="val 16667"/>
            </a:avLst>
          </a:prstGeom>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Ancient Hebrew </a:t>
            </a:r>
            <a:r>
              <a:rPr lang="en-CA" sz="2400" b="1" dirty="0">
                <a:solidFill>
                  <a:srgbClr val="FFFF00"/>
                </a:solidFill>
              </a:rPr>
              <a:t>Aleph</a:t>
            </a:r>
            <a:endParaRPr lang="en-CA" sz="2400" dirty="0"/>
          </a:p>
        </p:txBody>
      </p:sp>
      <p:pic>
        <p:nvPicPr>
          <p:cNvPr id="21" name="Picture 20">
            <a:extLst>
              <a:ext uri="{FF2B5EF4-FFF2-40B4-BE49-F238E27FC236}">
                <a16:creationId xmlns:a16="http://schemas.microsoft.com/office/drawing/2014/main" id="{72FB4BC2-34D8-4A94-9529-63F897FF60BB}"/>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180390" y="3962114"/>
            <a:ext cx="1953534" cy="18431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13753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1250"/>
                                        <p:tgtEl>
                                          <p:spTgt spid="25"/>
                                        </p:tgtEl>
                                      </p:cBhvr>
                                    </p:animEffect>
                                  </p:childTnLst>
                                </p:cTn>
                              </p:par>
                              <p:par>
                                <p:cTn id="15" presetID="47"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89722" y="1376177"/>
            <a:ext cx="11812555" cy="5264889"/>
          </a:xfrm>
          <a:solidFill>
            <a:schemeClr val="accent6">
              <a:lumMod val="40000"/>
              <a:lumOff val="60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48800" y="6573024"/>
            <a:ext cx="2743200" cy="365125"/>
          </a:xfrm>
        </p:spPr>
        <p:txBody>
          <a:bodyPr/>
          <a:lstStyle/>
          <a:p>
            <a:fld id="{45C2D28F-54A5-4CFF-A832-B99C2F1CE910}" type="slidenum">
              <a:rPr lang="en-CA" smtClean="0"/>
              <a:t>13</a:t>
            </a:fld>
            <a:endParaRPr lang="en-CA" dirty="0"/>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r="7433" b="33669"/>
          <a:stretch/>
        </p:blipFill>
        <p:spPr>
          <a:xfrm>
            <a:off x="1098956" y="118725"/>
            <a:ext cx="2525988" cy="14548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57649" y="1559066"/>
            <a:ext cx="676275" cy="952500"/>
          </a:xfrm>
          <a:prstGeom prst="rect">
            <a:avLst/>
          </a:prstGeom>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3253" y="1559066"/>
            <a:ext cx="809625" cy="952500"/>
          </a:xfrm>
          <a:prstGeom prst="rect">
            <a:avLst/>
          </a:prstGeom>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7633" y="1539993"/>
            <a:ext cx="1133475" cy="952500"/>
          </a:xfrm>
          <a:prstGeom prst="rect">
            <a:avLst/>
          </a:prstGeom>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69935" y="1595670"/>
            <a:ext cx="733425" cy="952500"/>
          </a:xfrm>
          <a:prstGeom prst="rect">
            <a:avLst/>
          </a:prstGeom>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5688766" y="271063"/>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endParaRPr lang="en-CA" dirty="0">
              <a:latin typeface="Bodoni MT Black" panose="02070A03080606020203" pitchFamily="18" charset="0"/>
            </a:endParaRPr>
          </a:p>
        </p:txBody>
      </p:sp>
      <p:cxnSp>
        <p:nvCxnSpPr>
          <p:cNvPr id="19" name="Straight Arrow Connector 18">
            <a:extLst>
              <a:ext uri="{FF2B5EF4-FFF2-40B4-BE49-F238E27FC236}">
                <a16:creationId xmlns:a16="http://schemas.microsoft.com/office/drawing/2014/main" id="{546EA539-B6DD-48A0-B7E2-F0492FFF16F2}"/>
              </a:ext>
            </a:extLst>
          </p:cNvPr>
          <p:cNvCxnSpPr>
            <a:cxnSpLocks/>
          </p:cNvCxnSpPr>
          <p:nvPr/>
        </p:nvCxnSpPr>
        <p:spPr>
          <a:xfrm flipH="1" flipV="1">
            <a:off x="4469935" y="2492493"/>
            <a:ext cx="4663989" cy="19073"/>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1480E5-D281-47A7-B205-AC681840B3E2}"/>
              </a:ext>
            </a:extLst>
          </p:cNvPr>
          <p:cNvSpPr/>
          <p:nvPr/>
        </p:nvSpPr>
        <p:spPr>
          <a:xfrm>
            <a:off x="782272" y="2740216"/>
            <a:ext cx="10922675" cy="1454833"/>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n>
                  <a:solidFill>
                    <a:srgbClr val="0000FF"/>
                  </a:solidFill>
                </a:ln>
                <a:solidFill>
                  <a:srgbClr val="FFFF00"/>
                </a:solidFill>
                <a:latin typeface="Arial Black" panose="020B0A04020102020204" pitchFamily="34" charset="0"/>
              </a:rPr>
              <a:t>Shin</a:t>
            </a:r>
            <a:r>
              <a:rPr lang="en-CA" sz="2400" dirty="0"/>
              <a:t> -  A </a:t>
            </a:r>
            <a:r>
              <a:rPr lang="en-CA" sz="2400" u="sng" dirty="0">
                <a:solidFill>
                  <a:srgbClr val="FFFF00"/>
                </a:solidFill>
              </a:rPr>
              <a:t>set of teeth</a:t>
            </a:r>
            <a:r>
              <a:rPr lang="en-CA" sz="2400" dirty="0">
                <a:solidFill>
                  <a:srgbClr val="FFFF00"/>
                </a:solidFill>
              </a:rPr>
              <a:t> </a:t>
            </a:r>
            <a:r>
              <a:rPr lang="en-CA" sz="2400" dirty="0"/>
              <a:t>which clamps on with </a:t>
            </a:r>
            <a:r>
              <a:rPr lang="en-CA" sz="2400" u="sng" dirty="0"/>
              <a:t>intensit</a:t>
            </a:r>
            <a:r>
              <a:rPr lang="en-CA" sz="2400" dirty="0"/>
              <a:t>y, cuts apart, sets apart, divides, distinguishes, spirit, refiner, </a:t>
            </a:r>
            <a:r>
              <a:rPr lang="en-CA" sz="2400" b="1" i="1" dirty="0">
                <a:ln>
                  <a:solidFill>
                    <a:srgbClr val="0000FF"/>
                  </a:solidFill>
                </a:ln>
                <a:solidFill>
                  <a:srgbClr val="00FF00"/>
                </a:solidFill>
              </a:rPr>
              <a:t>orderly alignment, </a:t>
            </a:r>
            <a:r>
              <a:rPr lang="en-CA" sz="2400" dirty="0"/>
              <a:t>a brilliance.</a:t>
            </a:r>
          </a:p>
        </p:txBody>
      </p:sp>
      <p:sp>
        <p:nvSpPr>
          <p:cNvPr id="25" name="Rectangle 24">
            <a:extLst>
              <a:ext uri="{FF2B5EF4-FFF2-40B4-BE49-F238E27FC236}">
                <a16:creationId xmlns:a16="http://schemas.microsoft.com/office/drawing/2014/main" id="{9A1103C6-28CF-4E40-B3CB-76BE28CD589E}"/>
              </a:ext>
            </a:extLst>
          </p:cNvPr>
          <p:cNvSpPr/>
          <p:nvPr/>
        </p:nvSpPr>
        <p:spPr>
          <a:xfrm>
            <a:off x="500743" y="4342325"/>
            <a:ext cx="11204203" cy="2035948"/>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00FFFF"/>
                </a:solidFill>
              </a:rPr>
              <a:t>The Authority above all (</a:t>
            </a:r>
            <a:r>
              <a:rPr lang="en-CA" sz="2800" b="1" dirty="0">
                <a:ln>
                  <a:solidFill>
                    <a:srgbClr val="0000FF"/>
                  </a:solidFill>
                </a:ln>
                <a:solidFill>
                  <a:srgbClr val="FF9900"/>
                </a:solidFill>
                <a:effectLst>
                  <a:glow rad="127000">
                    <a:schemeClr val="bg1"/>
                  </a:glow>
                </a:effectLst>
              </a:rPr>
              <a:t>Resh</a:t>
            </a:r>
            <a:r>
              <a:rPr lang="en-CA" sz="2800" b="1" dirty="0">
                <a:ln>
                  <a:solidFill>
                    <a:srgbClr val="0000FF"/>
                  </a:solidFill>
                </a:ln>
                <a:solidFill>
                  <a:srgbClr val="00FFFF"/>
                </a:solidFill>
              </a:rPr>
              <a:t> / </a:t>
            </a:r>
            <a:r>
              <a:rPr lang="en-CA" sz="2800" b="1" dirty="0">
                <a:ln>
                  <a:solidFill>
                    <a:srgbClr val="0000FF"/>
                  </a:solidFill>
                </a:ln>
                <a:solidFill>
                  <a:srgbClr val="FF9900"/>
                </a:solidFill>
                <a:effectLst>
                  <a:glow rad="127000">
                    <a:schemeClr val="bg1"/>
                  </a:glow>
                </a:effectLst>
              </a:rPr>
              <a:t>Aleph</a:t>
            </a:r>
            <a:r>
              <a:rPr lang="en-CA" sz="2800" b="1" dirty="0">
                <a:ln>
                  <a:solidFill>
                    <a:srgbClr val="0000FF"/>
                  </a:solidFill>
                </a:ln>
                <a:solidFill>
                  <a:srgbClr val="00FFFF"/>
                </a:solidFill>
              </a:rPr>
              <a:t>) is in the process of </a:t>
            </a:r>
            <a:r>
              <a:rPr lang="en-CA" sz="2800" b="1" u="sng" dirty="0">
                <a:ln>
                  <a:solidFill>
                    <a:srgbClr val="0000FF"/>
                  </a:solidFill>
                </a:ln>
                <a:solidFill>
                  <a:srgbClr val="00FFFF"/>
                </a:solidFill>
              </a:rPr>
              <a:t>establishin</a:t>
            </a:r>
            <a:r>
              <a:rPr lang="en-CA" sz="2800" b="1" dirty="0">
                <a:ln>
                  <a:solidFill>
                    <a:srgbClr val="0000FF"/>
                  </a:solidFill>
                </a:ln>
                <a:solidFill>
                  <a:srgbClr val="00FFFF"/>
                </a:solidFill>
              </a:rPr>
              <a:t>g creation’s foundation which will contain </a:t>
            </a:r>
            <a:r>
              <a:rPr lang="en-CA" sz="2800" b="1" dirty="0">
                <a:ln>
                  <a:solidFill>
                    <a:srgbClr val="0000FF"/>
                  </a:solidFill>
                </a:ln>
                <a:solidFill>
                  <a:srgbClr val="FFFF00"/>
                </a:solidFill>
              </a:rPr>
              <a:t>orderly alignment</a:t>
            </a:r>
            <a:r>
              <a:rPr lang="en-CA" sz="2800" b="1" dirty="0">
                <a:ln>
                  <a:solidFill>
                    <a:srgbClr val="0000FF"/>
                  </a:solidFill>
                </a:ln>
                <a:solidFill>
                  <a:srgbClr val="00FFFF"/>
                </a:solidFill>
              </a:rPr>
              <a:t> (</a:t>
            </a:r>
            <a:r>
              <a:rPr lang="en-CA" sz="2800" b="1" dirty="0">
                <a:ln>
                  <a:solidFill>
                    <a:srgbClr val="0000FF"/>
                  </a:solidFill>
                </a:ln>
                <a:solidFill>
                  <a:srgbClr val="FFFF00"/>
                </a:solidFill>
              </a:rPr>
              <a:t>Shin</a:t>
            </a:r>
            <a:r>
              <a:rPr lang="en-CA" sz="2800" b="1" dirty="0">
                <a:ln>
                  <a:solidFill>
                    <a:srgbClr val="0000FF"/>
                  </a:solidFill>
                </a:ln>
                <a:solidFill>
                  <a:srgbClr val="00FFFF"/>
                </a:solidFill>
              </a:rPr>
              <a:t>) and will be </a:t>
            </a:r>
            <a:r>
              <a:rPr lang="en-CA" sz="2800" b="1" dirty="0">
                <a:ln>
                  <a:solidFill>
                    <a:srgbClr val="0000FF"/>
                  </a:solidFill>
                </a:ln>
                <a:solidFill>
                  <a:srgbClr val="FF0000"/>
                </a:solidFill>
                <a:effectLst>
                  <a:glow rad="127000">
                    <a:schemeClr val="bg1">
                      <a:lumMod val="95000"/>
                    </a:schemeClr>
                  </a:glow>
                </a:effectLst>
              </a:rPr>
              <a:t>distinguished</a:t>
            </a:r>
            <a:r>
              <a:rPr lang="en-CA" sz="2800" b="1" dirty="0">
                <a:ln>
                  <a:solidFill>
                    <a:srgbClr val="0000FF"/>
                  </a:solidFill>
                </a:ln>
                <a:solidFill>
                  <a:srgbClr val="00FFFF"/>
                </a:solidFill>
              </a:rPr>
              <a:t> by its assigned (</a:t>
            </a:r>
            <a:r>
              <a:rPr lang="en-CA" sz="2800" b="1" dirty="0">
                <a:ln>
                  <a:solidFill>
                    <a:srgbClr val="0000FF"/>
                  </a:solidFill>
                </a:ln>
                <a:solidFill>
                  <a:srgbClr val="FF9900"/>
                </a:solidFill>
                <a:effectLst>
                  <a:glow rad="127000">
                    <a:schemeClr val="bg1"/>
                  </a:glow>
                </a:effectLst>
              </a:rPr>
              <a:t>Tav / </a:t>
            </a:r>
            <a:r>
              <a:rPr lang="en-CA" sz="2800" b="1" u="sng" dirty="0">
                <a:ln>
                  <a:solidFill>
                    <a:srgbClr val="0000FF"/>
                  </a:solidFill>
                </a:ln>
                <a:solidFill>
                  <a:srgbClr val="FF9900"/>
                </a:solidFill>
                <a:effectLst>
                  <a:glow rad="127000">
                    <a:schemeClr val="bg1"/>
                  </a:glow>
                </a:effectLst>
              </a:rPr>
              <a:t>Covenant</a:t>
            </a:r>
            <a:r>
              <a:rPr lang="en-CA" sz="2800" b="1" dirty="0">
                <a:ln>
                  <a:solidFill>
                    <a:srgbClr val="0000FF"/>
                  </a:solidFill>
                </a:ln>
                <a:solidFill>
                  <a:srgbClr val="00FFFF"/>
                </a:solidFill>
              </a:rPr>
              <a:t>) refinement in </a:t>
            </a:r>
            <a:r>
              <a:rPr lang="en-CA" sz="2800" b="1" dirty="0" err="1">
                <a:ln>
                  <a:solidFill>
                    <a:srgbClr val="0000FF"/>
                  </a:solidFill>
                </a:ln>
                <a:solidFill>
                  <a:srgbClr val="FF0000"/>
                </a:solidFill>
                <a:effectLst>
                  <a:glow rad="127000">
                    <a:schemeClr val="bg1"/>
                  </a:glow>
                </a:effectLst>
              </a:rPr>
              <a:t>Tzadiq</a:t>
            </a:r>
            <a:r>
              <a:rPr lang="en-CA" sz="2800" b="1" dirty="0">
                <a:ln>
                  <a:solidFill>
                    <a:srgbClr val="0000FF"/>
                  </a:solidFill>
                </a:ln>
                <a:solidFill>
                  <a:srgbClr val="FF0000"/>
                </a:solidFill>
                <a:effectLst>
                  <a:glow rad="127000">
                    <a:schemeClr val="bg1"/>
                  </a:glow>
                </a:effectLst>
              </a:rPr>
              <a:t> </a:t>
            </a:r>
            <a:br>
              <a:rPr lang="en-CA" sz="2800" b="1" dirty="0">
                <a:ln>
                  <a:solidFill>
                    <a:srgbClr val="0000FF"/>
                  </a:solidFill>
                </a:ln>
                <a:solidFill>
                  <a:srgbClr val="00FFFF"/>
                </a:solidFill>
              </a:rPr>
            </a:br>
            <a:r>
              <a:rPr lang="en-CA" sz="2800" b="1" dirty="0">
                <a:ln>
                  <a:solidFill>
                    <a:srgbClr val="0000FF"/>
                  </a:solidFill>
                </a:ln>
                <a:solidFill>
                  <a:srgbClr val="00FFFF"/>
                </a:solidFill>
              </a:rPr>
              <a:t>(</a:t>
            </a:r>
            <a:r>
              <a:rPr lang="en-CA" sz="2800" b="1" dirty="0">
                <a:ln>
                  <a:solidFill>
                    <a:srgbClr val="0000FF"/>
                  </a:solidFill>
                </a:ln>
                <a:solidFill>
                  <a:srgbClr val="00FFFF"/>
                </a:solidFill>
                <a:effectLst>
                  <a:outerShdw blurRad="50800" dist="50800" dir="5400000" algn="ctr" rotWithShape="0">
                    <a:srgbClr val="CC00FF"/>
                  </a:outerShdw>
                </a:effectLst>
              </a:rPr>
              <a:t>Righteousness</a:t>
            </a:r>
            <a:r>
              <a:rPr lang="en-CA" sz="2800" b="1" dirty="0">
                <a:ln>
                  <a:solidFill>
                    <a:srgbClr val="0000FF"/>
                  </a:solidFill>
                </a:ln>
                <a:solidFill>
                  <a:srgbClr val="00FFFF"/>
                </a:solidFill>
              </a:rPr>
              <a:t> within </a:t>
            </a:r>
            <a:r>
              <a:rPr lang="en-CA" sz="2800" b="1" dirty="0">
                <a:ln>
                  <a:solidFill>
                    <a:srgbClr val="0000FF"/>
                  </a:solidFill>
                </a:ln>
                <a:solidFill>
                  <a:srgbClr val="00FFFF"/>
                </a:solidFill>
                <a:effectLst>
                  <a:outerShdw blurRad="50800" dist="50800" dir="5400000" algn="ctr" rotWithShape="0">
                    <a:srgbClr val="CC00FF"/>
                  </a:outerShdw>
                </a:effectLst>
              </a:rPr>
              <a:t>Perfection</a:t>
            </a:r>
            <a:r>
              <a:rPr lang="en-CA" sz="2800" b="1" dirty="0">
                <a:ln>
                  <a:solidFill>
                    <a:srgbClr val="0000FF"/>
                  </a:solidFill>
                </a:ln>
                <a:solidFill>
                  <a:srgbClr val="00FFFF"/>
                </a:solidFill>
              </a:rPr>
              <a:t>, [</a:t>
            </a:r>
            <a:r>
              <a:rPr lang="en-CA" sz="2800" b="1" dirty="0" err="1">
                <a:ln>
                  <a:solidFill>
                    <a:srgbClr val="0000FF"/>
                  </a:solidFill>
                </a:ln>
                <a:solidFill>
                  <a:srgbClr val="00FFFF"/>
                </a:solidFill>
                <a:effectLst>
                  <a:outerShdw blurRad="50800" dist="50800" dir="5400000" algn="ctr" rotWithShape="0">
                    <a:srgbClr val="CC00FF"/>
                  </a:outerShdw>
                </a:effectLst>
              </a:rPr>
              <a:t>Thummin</a:t>
            </a:r>
            <a:r>
              <a:rPr lang="en-CA" sz="2800" b="1" dirty="0">
                <a:ln>
                  <a:solidFill>
                    <a:srgbClr val="0000FF"/>
                  </a:solidFill>
                </a:ln>
                <a:solidFill>
                  <a:srgbClr val="00FFFF"/>
                </a:solidFill>
              </a:rPr>
              <a:t>, </a:t>
            </a:r>
            <a:r>
              <a:rPr lang="en-CA" sz="2800" b="1" dirty="0">
                <a:ln>
                  <a:solidFill>
                    <a:srgbClr val="0000FF"/>
                  </a:solidFill>
                </a:ln>
                <a:solidFill>
                  <a:schemeClr val="accent2">
                    <a:lumMod val="75000"/>
                  </a:schemeClr>
                </a:solidFill>
              </a:rPr>
              <a:t>Breastplate of </a:t>
            </a:r>
            <a:r>
              <a:rPr lang="en-CA" sz="2800" b="1" dirty="0" err="1">
                <a:ln>
                  <a:solidFill>
                    <a:srgbClr val="0000FF"/>
                  </a:solidFill>
                </a:ln>
                <a:solidFill>
                  <a:schemeClr val="accent2">
                    <a:lumMod val="75000"/>
                  </a:schemeClr>
                </a:solidFill>
              </a:rPr>
              <a:t>Aharon</a:t>
            </a:r>
            <a:r>
              <a:rPr lang="en-CA" sz="2800" b="1" dirty="0">
                <a:ln>
                  <a:solidFill>
                    <a:srgbClr val="0000FF"/>
                  </a:solidFill>
                </a:ln>
                <a:solidFill>
                  <a:srgbClr val="00FFFF"/>
                </a:solidFill>
              </a:rPr>
              <a:t>]). </a:t>
            </a:r>
          </a:p>
        </p:txBody>
      </p:sp>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V="1">
            <a:off x="3494317" y="919050"/>
            <a:ext cx="3006026" cy="457128"/>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500343" y="1558438"/>
            <a:ext cx="1076325" cy="952500"/>
          </a:xfrm>
          <a:prstGeom prst="snip2DiagRect">
            <a:avLst/>
          </a:prstGeom>
          <a:solidFill>
            <a:srgbClr val="FFFFFF">
              <a:shade val="85000"/>
            </a:srgbClr>
          </a:solidFill>
          <a:ln w="190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8D86E5D6-FAA2-400A-9E30-3D7AF6A80757}"/>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59384" y="1365646"/>
            <a:ext cx="1826846" cy="161667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24" name="Straight Arrow Connector 23">
            <a:extLst>
              <a:ext uri="{FF2B5EF4-FFF2-40B4-BE49-F238E27FC236}">
                <a16:creationId xmlns:a16="http://schemas.microsoft.com/office/drawing/2014/main" id="{AD500E7C-D44F-4DA7-BD27-562DC40D8159}"/>
              </a:ext>
            </a:extLst>
          </p:cNvPr>
          <p:cNvCxnSpPr>
            <a:cxnSpLocks/>
          </p:cNvCxnSpPr>
          <p:nvPr/>
        </p:nvCxnSpPr>
        <p:spPr>
          <a:xfrm flipH="1">
            <a:off x="7179398" y="1009492"/>
            <a:ext cx="590788" cy="881985"/>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id="{EA617AB8-2CC0-436D-BF47-0C25ED60BA65}"/>
              </a:ext>
            </a:extLst>
          </p:cNvPr>
          <p:cNvSpPr/>
          <p:nvPr/>
        </p:nvSpPr>
        <p:spPr>
          <a:xfrm>
            <a:off x="10177591" y="702057"/>
            <a:ext cx="1629623" cy="1454833"/>
          </a:xfrm>
          <a:prstGeom prst="wedgeRoundRectCallout">
            <a:avLst>
              <a:gd name="adj1" fmla="val -48754"/>
              <a:gd name="adj2" fmla="val 26573"/>
              <a:gd name="adj3" fmla="val 16667"/>
            </a:avLst>
          </a:prstGeom>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Ancient Hebrew</a:t>
            </a:r>
          </a:p>
          <a:p>
            <a:pPr algn="ctr"/>
            <a:r>
              <a:rPr lang="en-CA" sz="2400" b="1" dirty="0">
                <a:solidFill>
                  <a:srgbClr val="FFFF00"/>
                </a:solidFill>
              </a:rPr>
              <a:t>Shin</a:t>
            </a:r>
          </a:p>
        </p:txBody>
      </p:sp>
      <p:sp>
        <p:nvSpPr>
          <p:cNvPr id="4" name="Right Brace 3">
            <a:extLst>
              <a:ext uri="{FF2B5EF4-FFF2-40B4-BE49-F238E27FC236}">
                <a16:creationId xmlns:a16="http://schemas.microsoft.com/office/drawing/2014/main" id="{98C5D5D3-FF19-4007-BABA-B64643206E42}"/>
              </a:ext>
            </a:extLst>
          </p:cNvPr>
          <p:cNvSpPr/>
          <p:nvPr/>
        </p:nvSpPr>
        <p:spPr>
          <a:xfrm rot="16200000">
            <a:off x="9393679" y="1186241"/>
            <a:ext cx="360630" cy="3709968"/>
          </a:xfrm>
          <a:prstGeom prst="rightBrace">
            <a:avLst>
              <a:gd name="adj1" fmla="val 65205"/>
              <a:gd name="adj2" fmla="val 50000"/>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Speech Bubble: Rectangle with Corners Rounded 5">
            <a:extLst>
              <a:ext uri="{FF2B5EF4-FFF2-40B4-BE49-F238E27FC236}">
                <a16:creationId xmlns:a16="http://schemas.microsoft.com/office/drawing/2014/main" id="{DD91F325-898D-4650-9666-7B598E42CE4C}"/>
              </a:ext>
            </a:extLst>
          </p:cNvPr>
          <p:cNvSpPr/>
          <p:nvPr/>
        </p:nvSpPr>
        <p:spPr>
          <a:xfrm>
            <a:off x="9986560" y="2347603"/>
            <a:ext cx="1938077" cy="522547"/>
          </a:xfrm>
          <a:prstGeom prst="wedgeRoundRectCallout">
            <a:avLst>
              <a:gd name="adj1" fmla="val -67495"/>
              <a:gd name="adj2" fmla="val 23017"/>
              <a:gd name="adj3" fmla="val 16667"/>
            </a:avLst>
          </a:prstGeom>
          <a:solidFill>
            <a:schemeClr val="accent1">
              <a:lumMod val="20000"/>
              <a:lumOff val="80000"/>
            </a:schemeClr>
          </a:solidFill>
          <a:ln w="28575">
            <a:solidFill>
              <a:srgbClr val="00FF99"/>
            </a:solidFill>
          </a:ln>
          <a:scene3d>
            <a:camera prst="orthographicFront"/>
            <a:lightRig rig="threePt" dir="t"/>
          </a:scene3d>
          <a:sp3d>
            <a:bevelT w="1079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FF3300"/>
                </a:solidFill>
              </a:rPr>
              <a:t>Matt 10:34</a:t>
            </a:r>
          </a:p>
        </p:txBody>
      </p:sp>
      <p:pic>
        <p:nvPicPr>
          <p:cNvPr id="9" name="Picture 8">
            <a:extLst>
              <a:ext uri="{FF2B5EF4-FFF2-40B4-BE49-F238E27FC236}">
                <a16:creationId xmlns:a16="http://schemas.microsoft.com/office/drawing/2014/main" id="{28BAC83C-EF03-0B0F-7C30-E85D913C5D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6572" y="3323420"/>
            <a:ext cx="1465706" cy="1334346"/>
          </a:xfrm>
          <a:prstGeom prst="ellipse">
            <a:avLst/>
          </a:prstGeom>
          <a:ln>
            <a:noFill/>
          </a:ln>
          <a:effectLst>
            <a:softEdge rad="112500"/>
          </a:effectLst>
        </p:spPr>
      </p:pic>
    </p:spTree>
    <p:extLst>
      <p:ext uri="{BB962C8B-B14F-4D97-AF65-F5344CB8AC3E}">
        <p14:creationId xmlns:p14="http://schemas.microsoft.com/office/powerpoint/2010/main" val="402071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circle(in)">
                                      <p:cBhvr>
                                        <p:cTn id="26"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89722" y="1376177"/>
            <a:ext cx="11812555" cy="5264889"/>
          </a:xfrm>
          <a:solidFill>
            <a:schemeClr val="accent6">
              <a:lumMod val="40000"/>
              <a:lumOff val="60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48800" y="6573024"/>
            <a:ext cx="2743200" cy="365125"/>
          </a:xfrm>
        </p:spPr>
        <p:txBody>
          <a:bodyPr/>
          <a:lstStyle/>
          <a:p>
            <a:fld id="{45C2D28F-54A5-4CFF-A832-B99C2F1CE910}" type="slidenum">
              <a:rPr lang="en-CA" smtClean="0"/>
              <a:t>14</a:t>
            </a:fld>
            <a:endParaRPr lang="en-CA" dirty="0"/>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r="7433" b="33669"/>
          <a:stretch/>
        </p:blipFill>
        <p:spPr>
          <a:xfrm>
            <a:off x="1098956" y="118725"/>
            <a:ext cx="2525988" cy="14548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57649" y="1559066"/>
            <a:ext cx="676275" cy="952500"/>
          </a:xfrm>
          <a:prstGeom prst="rect">
            <a:avLst/>
          </a:prstGeom>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3253" y="1559066"/>
            <a:ext cx="809625" cy="952500"/>
          </a:xfrm>
          <a:prstGeom prst="rect">
            <a:avLst/>
          </a:prstGeom>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277633" y="1539993"/>
            <a:ext cx="1133475" cy="952500"/>
          </a:xfrm>
          <a:prstGeom prst="snip2DiagRect">
            <a:avLst/>
          </a:prstGeom>
          <a:solidFill>
            <a:srgbClr val="FFFFFF">
              <a:shade val="85000"/>
            </a:srgbClr>
          </a:solidFill>
          <a:ln w="190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69935" y="1595670"/>
            <a:ext cx="733425" cy="952500"/>
          </a:xfrm>
          <a:prstGeom prst="rect">
            <a:avLst/>
          </a:prstGeom>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4664002" y="291836"/>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endParaRPr lang="en-CA" dirty="0">
              <a:latin typeface="Bodoni MT Black" panose="02070A03080606020203" pitchFamily="18" charset="0"/>
            </a:endParaRPr>
          </a:p>
        </p:txBody>
      </p:sp>
      <p:cxnSp>
        <p:nvCxnSpPr>
          <p:cNvPr id="19" name="Straight Arrow Connector 18">
            <a:extLst>
              <a:ext uri="{FF2B5EF4-FFF2-40B4-BE49-F238E27FC236}">
                <a16:creationId xmlns:a16="http://schemas.microsoft.com/office/drawing/2014/main" id="{546EA539-B6DD-48A0-B7E2-F0492FFF16F2}"/>
              </a:ext>
            </a:extLst>
          </p:cNvPr>
          <p:cNvCxnSpPr>
            <a:cxnSpLocks/>
          </p:cNvCxnSpPr>
          <p:nvPr/>
        </p:nvCxnSpPr>
        <p:spPr>
          <a:xfrm flipH="1" flipV="1">
            <a:off x="4469935" y="2492493"/>
            <a:ext cx="4663989" cy="19073"/>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1480E5-D281-47A7-B205-AC681840B3E2}"/>
              </a:ext>
            </a:extLst>
          </p:cNvPr>
          <p:cNvSpPr/>
          <p:nvPr/>
        </p:nvSpPr>
        <p:spPr>
          <a:xfrm>
            <a:off x="1013069" y="2740216"/>
            <a:ext cx="10165858" cy="1169677"/>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0000FF"/>
                  </a:solidFill>
                </a:ln>
                <a:solidFill>
                  <a:srgbClr val="FFFF00"/>
                </a:solidFill>
                <a:latin typeface="Arial Black" panose="020B0A04020102020204" pitchFamily="34" charset="0"/>
              </a:rPr>
              <a:t>Yod, </a:t>
            </a:r>
            <a:r>
              <a:rPr lang="en-CA" sz="2400" dirty="0"/>
              <a:t>the </a:t>
            </a:r>
            <a:r>
              <a:rPr lang="en-CA" sz="2400" u="sng" dirty="0"/>
              <a:t>hand of</a:t>
            </a:r>
            <a:r>
              <a:rPr lang="en-CA" sz="2400" dirty="0"/>
              <a:t> </a:t>
            </a:r>
            <a:r>
              <a:rPr lang="en-CA" sz="2400" b="1" u="sng" dirty="0">
                <a:ln>
                  <a:solidFill>
                    <a:srgbClr val="0000FF"/>
                  </a:solidFill>
                </a:ln>
                <a:solidFill>
                  <a:srgbClr val="FFFF00"/>
                </a:solidFill>
              </a:rPr>
              <a:t>Yah</a:t>
            </a:r>
            <a:r>
              <a:rPr lang="en-CA" sz="2400" b="1" dirty="0">
                <a:ln>
                  <a:solidFill>
                    <a:srgbClr val="0000FF"/>
                  </a:solidFill>
                </a:ln>
                <a:solidFill>
                  <a:srgbClr val="FFFF00"/>
                </a:solidFill>
              </a:rPr>
              <a:t>,</a:t>
            </a:r>
            <a:r>
              <a:rPr lang="en-CA" sz="2400" dirty="0"/>
              <a:t> </a:t>
            </a:r>
            <a:r>
              <a:rPr lang="en-CA" sz="2400" i="1" dirty="0">
                <a:solidFill>
                  <a:schemeClr val="tx1"/>
                </a:solidFill>
              </a:rPr>
              <a:t>also</a:t>
            </a:r>
            <a:r>
              <a:rPr lang="en-CA" sz="2400" dirty="0"/>
              <a:t> – the </a:t>
            </a:r>
            <a:r>
              <a:rPr lang="en-CA" sz="2400" u="sng" dirty="0"/>
              <a:t>arm of</a:t>
            </a:r>
            <a:r>
              <a:rPr lang="en-CA" sz="2400" dirty="0"/>
              <a:t> </a:t>
            </a:r>
            <a:r>
              <a:rPr lang="en-CA" sz="2400" b="1" u="sng" dirty="0">
                <a:ln>
                  <a:solidFill>
                    <a:srgbClr val="0000FF"/>
                  </a:solidFill>
                </a:ln>
                <a:solidFill>
                  <a:srgbClr val="FFFF00"/>
                </a:solidFill>
              </a:rPr>
              <a:t>Yah</a:t>
            </a:r>
            <a:r>
              <a:rPr lang="en-CA" sz="2400" b="1" dirty="0">
                <a:ln>
                  <a:solidFill>
                    <a:srgbClr val="0000FF"/>
                  </a:solidFill>
                </a:ln>
                <a:solidFill>
                  <a:srgbClr val="FFFF00"/>
                </a:solidFill>
              </a:rPr>
              <a:t>,</a:t>
            </a:r>
            <a:r>
              <a:rPr lang="en-CA" sz="2400" dirty="0"/>
              <a:t> the </a:t>
            </a:r>
            <a:r>
              <a:rPr lang="en-CA" sz="2400" u="sng" dirty="0"/>
              <a:t>works of</a:t>
            </a:r>
            <a:r>
              <a:rPr lang="en-CA" sz="2400" dirty="0"/>
              <a:t> </a:t>
            </a:r>
            <a:r>
              <a:rPr lang="en-CA" sz="2400" b="1" u="sng" dirty="0">
                <a:ln>
                  <a:solidFill>
                    <a:srgbClr val="0000FF"/>
                  </a:solidFill>
                </a:ln>
                <a:solidFill>
                  <a:srgbClr val="FFFF00"/>
                </a:solidFill>
              </a:rPr>
              <a:t>Yah</a:t>
            </a:r>
            <a:r>
              <a:rPr lang="en-CA" sz="2400" b="1" dirty="0">
                <a:ln>
                  <a:solidFill>
                    <a:srgbClr val="0000FF"/>
                  </a:solidFill>
                </a:ln>
                <a:solidFill>
                  <a:srgbClr val="FFFF00"/>
                </a:solidFill>
              </a:rPr>
              <a:t>,</a:t>
            </a:r>
            <a:r>
              <a:rPr lang="en-CA" sz="2400" dirty="0"/>
              <a:t> strength, </a:t>
            </a:r>
            <a:br>
              <a:rPr lang="en-CA" sz="2400" dirty="0"/>
            </a:br>
            <a:r>
              <a:rPr lang="en-CA" sz="2400" dirty="0"/>
              <a:t>plumb line, maintain, restore, manifest, potter’s hand.  </a:t>
            </a:r>
          </a:p>
        </p:txBody>
      </p:sp>
      <p:sp>
        <p:nvSpPr>
          <p:cNvPr id="25" name="Rectangle 24">
            <a:extLst>
              <a:ext uri="{FF2B5EF4-FFF2-40B4-BE49-F238E27FC236}">
                <a16:creationId xmlns:a16="http://schemas.microsoft.com/office/drawing/2014/main" id="{9A1103C6-28CF-4E40-B3CB-76BE28CD589E}"/>
              </a:ext>
            </a:extLst>
          </p:cNvPr>
          <p:cNvSpPr/>
          <p:nvPr/>
        </p:nvSpPr>
        <p:spPr>
          <a:xfrm>
            <a:off x="487051" y="5455794"/>
            <a:ext cx="11217897" cy="914960"/>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00FFFF"/>
                </a:solidFill>
              </a:rPr>
              <a:t>These 4 Hebrew letters all culminate into the </a:t>
            </a:r>
            <a:r>
              <a:rPr lang="en-CA" sz="2800" b="1" u="sng" dirty="0">
                <a:ln>
                  <a:solidFill>
                    <a:srgbClr val="0000FF"/>
                  </a:solidFill>
                </a:ln>
                <a:solidFill>
                  <a:srgbClr val="00FFFF"/>
                </a:solidFill>
              </a:rPr>
              <a:t>last letter</a:t>
            </a:r>
            <a:r>
              <a:rPr lang="en-CA" sz="2800" b="1" dirty="0">
                <a:ln>
                  <a:solidFill>
                    <a:srgbClr val="0000FF"/>
                  </a:solidFill>
                </a:ln>
                <a:solidFill>
                  <a:srgbClr val="00FFFF"/>
                </a:solidFill>
              </a:rPr>
              <a:t> of this 1</a:t>
            </a:r>
            <a:r>
              <a:rPr lang="en-CA" sz="2800" b="1" baseline="30000" dirty="0">
                <a:ln>
                  <a:solidFill>
                    <a:srgbClr val="0000FF"/>
                  </a:solidFill>
                </a:ln>
                <a:solidFill>
                  <a:srgbClr val="00FFFF"/>
                </a:solidFill>
              </a:rPr>
              <a:t>st</a:t>
            </a:r>
            <a:r>
              <a:rPr lang="en-CA" sz="2800" b="1" dirty="0">
                <a:ln>
                  <a:solidFill>
                    <a:srgbClr val="0000FF"/>
                  </a:solidFill>
                </a:ln>
                <a:solidFill>
                  <a:srgbClr val="00FFFF"/>
                </a:solidFill>
              </a:rPr>
              <a:t> word.  </a:t>
            </a:r>
          </a:p>
        </p:txBody>
      </p:sp>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V="1">
            <a:off x="3494317" y="981512"/>
            <a:ext cx="1783316" cy="394667"/>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00343" y="1558438"/>
            <a:ext cx="1076325" cy="952500"/>
          </a:xfrm>
          <a:prstGeom prst="rect">
            <a:avLst/>
          </a:prstGeom>
        </p:spPr>
      </p:pic>
      <p:pic>
        <p:nvPicPr>
          <p:cNvPr id="24" name="Picture 23">
            <a:extLst>
              <a:ext uri="{FF2B5EF4-FFF2-40B4-BE49-F238E27FC236}">
                <a16:creationId xmlns:a16="http://schemas.microsoft.com/office/drawing/2014/main" id="{8652E352-DA7E-4CFF-87F0-5FF68115EB4E}"/>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23394" y="1350261"/>
            <a:ext cx="1717547" cy="14433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23" name="Straight Arrow Connector 22">
            <a:extLst>
              <a:ext uri="{FF2B5EF4-FFF2-40B4-BE49-F238E27FC236}">
                <a16:creationId xmlns:a16="http://schemas.microsoft.com/office/drawing/2014/main" id="{9E3591BB-DABC-43D2-AFA9-739BCD704BFE}"/>
              </a:ext>
            </a:extLst>
          </p:cNvPr>
          <p:cNvCxnSpPr>
            <a:cxnSpLocks/>
          </p:cNvCxnSpPr>
          <p:nvPr/>
        </p:nvCxnSpPr>
        <p:spPr>
          <a:xfrm flipH="1">
            <a:off x="5953940" y="1219194"/>
            <a:ext cx="63733" cy="797049"/>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id="{E55E8891-B8C1-4380-AE27-2D0A6F67232E}"/>
              </a:ext>
            </a:extLst>
          </p:cNvPr>
          <p:cNvSpPr/>
          <p:nvPr/>
        </p:nvSpPr>
        <p:spPr>
          <a:xfrm>
            <a:off x="9939770" y="118725"/>
            <a:ext cx="1622573" cy="1435631"/>
          </a:xfrm>
          <a:prstGeom prst="wedgeRoundRectCallout">
            <a:avLst>
              <a:gd name="adj1" fmla="val -49997"/>
              <a:gd name="adj2" fmla="val 25783"/>
              <a:gd name="adj3" fmla="val 16667"/>
            </a:avLst>
          </a:prstGeom>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Ancient Hebrew</a:t>
            </a:r>
          </a:p>
          <a:p>
            <a:pPr algn="ctr"/>
            <a:r>
              <a:rPr lang="en-CA" sz="2400" b="1" dirty="0">
                <a:solidFill>
                  <a:srgbClr val="FFFF00"/>
                </a:solidFill>
              </a:rPr>
              <a:t>Yod &amp; </a:t>
            </a:r>
            <a:r>
              <a:rPr lang="en-CA" sz="2400" b="1" dirty="0" err="1">
                <a:solidFill>
                  <a:srgbClr val="FFFF00"/>
                </a:solidFill>
              </a:rPr>
              <a:t>Tav</a:t>
            </a:r>
            <a:endParaRPr lang="en-CA" sz="2400" dirty="0"/>
          </a:p>
        </p:txBody>
      </p:sp>
      <p:sp>
        <p:nvSpPr>
          <p:cNvPr id="4" name="Speech Bubble: Rectangle with Corners Rounded 3">
            <a:extLst>
              <a:ext uri="{FF2B5EF4-FFF2-40B4-BE49-F238E27FC236}">
                <a16:creationId xmlns:a16="http://schemas.microsoft.com/office/drawing/2014/main" id="{6932A2A8-FB9A-4221-8C3F-93BFDB9058A3}"/>
              </a:ext>
            </a:extLst>
          </p:cNvPr>
          <p:cNvSpPr/>
          <p:nvPr/>
        </p:nvSpPr>
        <p:spPr>
          <a:xfrm>
            <a:off x="423393" y="4086770"/>
            <a:ext cx="11578883" cy="612648"/>
          </a:xfrm>
          <a:prstGeom prst="wedgeRoundRectCallout">
            <a:avLst/>
          </a:prstGeom>
          <a:solidFill>
            <a:schemeClr val="accent2">
              <a:lumMod val="50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dirty="0">
                <a:ln>
                  <a:solidFill>
                    <a:srgbClr val="FFFF00"/>
                  </a:solidFill>
                </a:ln>
                <a:solidFill>
                  <a:srgbClr val="0000FF"/>
                </a:solidFill>
                <a:effectLst>
                  <a:glow rad="127000">
                    <a:srgbClr val="00FFFF"/>
                  </a:glow>
                </a:effectLst>
                <a:latin typeface="Ravie" panose="04040805050809020602" pitchFamily="82" charset="0"/>
              </a:rPr>
              <a:t>Tav</a:t>
            </a:r>
            <a:r>
              <a:rPr lang="en-CA" sz="3600" dirty="0"/>
              <a:t> – Covenant/ Signature, Sign, Seal &amp; Mark! </a:t>
            </a:r>
          </a:p>
        </p:txBody>
      </p:sp>
      <p:sp>
        <p:nvSpPr>
          <p:cNvPr id="6" name="Left Brace 5">
            <a:extLst>
              <a:ext uri="{FF2B5EF4-FFF2-40B4-BE49-F238E27FC236}">
                <a16:creationId xmlns:a16="http://schemas.microsoft.com/office/drawing/2014/main" id="{168D3316-5373-4505-B28D-2030C4A172A3}"/>
              </a:ext>
            </a:extLst>
          </p:cNvPr>
          <p:cNvSpPr/>
          <p:nvPr/>
        </p:nvSpPr>
        <p:spPr>
          <a:xfrm rot="5400000">
            <a:off x="8023780" y="4760186"/>
            <a:ext cx="410531" cy="1438022"/>
          </a:xfrm>
          <a:prstGeom prst="leftBrace">
            <a:avLst>
              <a:gd name="adj1" fmla="val 43251"/>
              <a:gd name="adj2" fmla="val 50000"/>
            </a:avLst>
          </a:prstGeom>
          <a:solidFill>
            <a:schemeClr val="accent2">
              <a:lumMod val="50000"/>
            </a:schemeClr>
          </a:solidFill>
          <a:ln w="38100">
            <a:solidFill>
              <a:srgbClr val="FFFF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Arrow: Bent 20">
            <a:extLst>
              <a:ext uri="{FF2B5EF4-FFF2-40B4-BE49-F238E27FC236}">
                <a16:creationId xmlns:a16="http://schemas.microsoft.com/office/drawing/2014/main" id="{3DE8299B-5DD0-47A3-B290-01AABCF8D40A}"/>
              </a:ext>
            </a:extLst>
          </p:cNvPr>
          <p:cNvSpPr/>
          <p:nvPr/>
        </p:nvSpPr>
        <p:spPr>
          <a:xfrm rot="16200000">
            <a:off x="4389392" y="1408982"/>
            <a:ext cx="549220" cy="7130090"/>
          </a:xfrm>
          <a:prstGeom prst="bentArrow">
            <a:avLst>
              <a:gd name="adj1" fmla="val 25000"/>
              <a:gd name="adj2" fmla="val 42297"/>
              <a:gd name="adj3" fmla="val 41387"/>
              <a:gd name="adj4" fmla="val 43750"/>
            </a:avLst>
          </a:prstGeom>
          <a:solidFill>
            <a:srgbClr val="FFFF00"/>
          </a:solidFill>
          <a:ln w="28575">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ectangle 7">
            <a:extLst>
              <a:ext uri="{FF2B5EF4-FFF2-40B4-BE49-F238E27FC236}">
                <a16:creationId xmlns:a16="http://schemas.microsoft.com/office/drawing/2014/main" id="{C3978E4F-3A63-4910-B20D-03EE9655C3AE}"/>
              </a:ext>
            </a:extLst>
          </p:cNvPr>
          <p:cNvSpPr/>
          <p:nvPr/>
        </p:nvSpPr>
        <p:spPr>
          <a:xfrm>
            <a:off x="9644895" y="4067848"/>
            <a:ext cx="2351009" cy="650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prstClr val="white"/>
                </a:solidFill>
              </a:rPr>
              <a:t>(of whom)?</a:t>
            </a:r>
            <a:endParaRPr lang="en-CA" dirty="0"/>
          </a:p>
        </p:txBody>
      </p:sp>
      <p:sp>
        <p:nvSpPr>
          <p:cNvPr id="27" name="Arrow: Bent 26">
            <a:extLst>
              <a:ext uri="{FF2B5EF4-FFF2-40B4-BE49-F238E27FC236}">
                <a16:creationId xmlns:a16="http://schemas.microsoft.com/office/drawing/2014/main" id="{5298D3D5-3DD7-4035-A8B9-56D14DFEDFAA}"/>
              </a:ext>
            </a:extLst>
          </p:cNvPr>
          <p:cNvSpPr/>
          <p:nvPr/>
        </p:nvSpPr>
        <p:spPr>
          <a:xfrm flipH="1">
            <a:off x="9112672" y="1539993"/>
            <a:ext cx="2140527" cy="2672749"/>
          </a:xfrm>
          <a:prstGeom prst="bentArrow">
            <a:avLst>
              <a:gd name="adj1" fmla="val 19032"/>
              <a:gd name="adj2" fmla="val 25036"/>
              <a:gd name="adj3" fmla="val 34964"/>
              <a:gd name="adj4" fmla="val 43750"/>
            </a:avLst>
          </a:prstGeom>
          <a:solidFill>
            <a:srgbClr val="CC00FF"/>
          </a:solidFill>
          <a:ln w="57150">
            <a:solidFill>
              <a:srgbClr val="00FFFF"/>
            </a:solidFill>
          </a:ln>
          <a:scene3d>
            <a:camera prst="orthographicFront"/>
            <a:lightRig rig="sunset" dir="t"/>
          </a:scene3d>
          <a:sp3d>
            <a:bevelT w="184150" h="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28" name="Picture 27">
            <a:extLst>
              <a:ext uri="{FF2B5EF4-FFF2-40B4-BE49-F238E27FC236}">
                <a16:creationId xmlns:a16="http://schemas.microsoft.com/office/drawing/2014/main" id="{D780A540-725D-4FA8-A92F-EF6B128972F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6096" y="3121312"/>
            <a:ext cx="733425" cy="952500"/>
          </a:xfrm>
          <a:prstGeom prst="snip2DiagRect">
            <a:avLst/>
          </a:prstGeom>
          <a:solidFill>
            <a:srgbClr val="FFFFFF">
              <a:shade val="85000"/>
            </a:srgbClr>
          </a:solidFill>
          <a:ln w="88900" cap="sq">
            <a:solidFill>
              <a:srgbClr val="CC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Rectangle: Rounded Corners 11">
            <a:extLst>
              <a:ext uri="{FF2B5EF4-FFF2-40B4-BE49-F238E27FC236}">
                <a16:creationId xmlns:a16="http://schemas.microsoft.com/office/drawing/2014/main" id="{FAB52530-86AF-4CD3-9763-AB3C747BB754}"/>
              </a:ext>
            </a:extLst>
          </p:cNvPr>
          <p:cNvSpPr/>
          <p:nvPr/>
        </p:nvSpPr>
        <p:spPr>
          <a:xfrm>
            <a:off x="8526376" y="4745885"/>
            <a:ext cx="3475900" cy="612648"/>
          </a:xfrm>
          <a:prstGeom prst="roundRect">
            <a:avLst/>
          </a:prstGeom>
          <a:solidFill>
            <a:srgbClr val="CC00FF"/>
          </a:solidFill>
          <a:ln w="28575">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n>
                  <a:solidFill>
                    <a:srgbClr val="0000FF"/>
                  </a:solidFill>
                </a:ln>
                <a:solidFill>
                  <a:srgbClr val="00FF00"/>
                </a:solidFill>
                <a:latin typeface="Ravie" panose="04040805050809020602" pitchFamily="82" charset="0"/>
              </a:rPr>
              <a:t>OH! </a:t>
            </a:r>
            <a:r>
              <a:rPr lang="en-CA" b="1" dirty="0">
                <a:solidFill>
                  <a:schemeClr val="tx1"/>
                </a:solidFill>
              </a:rPr>
              <a:t>Did we just go “full circle”? A Cycle?  A Hebraic Trait?</a:t>
            </a:r>
          </a:p>
        </p:txBody>
      </p:sp>
    </p:spTree>
    <p:extLst>
      <p:ext uri="{BB962C8B-B14F-4D97-AF65-F5344CB8AC3E}">
        <p14:creationId xmlns:p14="http://schemas.microsoft.com/office/powerpoint/2010/main" val="303685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anim calcmode="lin" valueType="num">
                                      <p:cBhvr>
                                        <p:cTn id="8" dur="1500" fill="hold"/>
                                        <p:tgtEl>
                                          <p:spTgt spid="24"/>
                                        </p:tgtEl>
                                        <p:attrNameLst>
                                          <p:attrName>ppt_x</p:attrName>
                                        </p:attrNameLst>
                                      </p:cBhvr>
                                      <p:tavLst>
                                        <p:tav tm="0">
                                          <p:val>
                                            <p:strVal val="#ppt_x"/>
                                          </p:val>
                                        </p:tav>
                                        <p:tav tm="100000">
                                          <p:val>
                                            <p:strVal val="#ppt_x"/>
                                          </p:val>
                                        </p:tav>
                                      </p:tavLst>
                                    </p:anim>
                                    <p:anim calcmode="lin" valueType="num">
                                      <p:cBhvr>
                                        <p:cTn id="9" dur="1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125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22" presetClass="entr" presetSubtype="2" fill="hold" grpId="0" nodeType="withEffect">
                                  <p:stCondLst>
                                    <p:cond delay="75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1250"/>
                                        <p:tgtEl>
                                          <p:spTgt spid="21"/>
                                        </p:tgtEl>
                                      </p:cBhvr>
                                    </p:animEffect>
                                  </p:childTnLst>
                                </p:cTn>
                              </p:par>
                            </p:childTnLst>
                          </p:cTn>
                        </p:par>
                        <p:par>
                          <p:cTn id="25" fill="hold">
                            <p:stCondLst>
                              <p:cond delay="2000"/>
                            </p:stCondLst>
                            <p:childTnLst>
                              <p:par>
                                <p:cTn id="26" presetID="5" presetClass="entr" presetSubtype="5"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down)">
                                      <p:cBhvr>
                                        <p:cTn id="28" dur="500"/>
                                        <p:tgtEl>
                                          <p:spTgt spid="4"/>
                                        </p:tgtEl>
                                      </p:cBhvr>
                                    </p:animEffect>
                                  </p:childTnLst>
                                </p:cTn>
                              </p:par>
                              <p:par>
                                <p:cTn id="29" presetID="47"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125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22" presetClass="entr" presetSubtype="2" fill="hold" grpId="0" nodeType="withEffect">
                                  <p:stCondLst>
                                    <p:cond delay="200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125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6" grpId="0" animBg="1"/>
      <p:bldP spid="21" grpId="0" animBg="1"/>
      <p:bldP spid="8" grpId="0"/>
      <p:bldP spid="2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89722" y="1376177"/>
            <a:ext cx="11812555" cy="5264889"/>
          </a:xfrm>
          <a:solidFill>
            <a:schemeClr val="accent6">
              <a:lumMod val="40000"/>
              <a:lumOff val="60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48800" y="6573024"/>
            <a:ext cx="2743200" cy="365125"/>
          </a:xfrm>
        </p:spPr>
        <p:txBody>
          <a:bodyPr/>
          <a:lstStyle/>
          <a:p>
            <a:fld id="{45C2D28F-54A5-4CFF-A832-B99C2F1CE910}" type="slidenum">
              <a:rPr lang="en-CA" smtClean="0"/>
              <a:t>15</a:t>
            </a:fld>
            <a:endParaRPr lang="en-CA" dirty="0"/>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r="7433" b="33669"/>
          <a:stretch/>
        </p:blipFill>
        <p:spPr>
          <a:xfrm>
            <a:off x="1098956" y="118725"/>
            <a:ext cx="2525988" cy="14548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57649" y="1559066"/>
            <a:ext cx="676275" cy="952500"/>
          </a:xfrm>
          <a:prstGeom prst="rect">
            <a:avLst/>
          </a:prstGeom>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3253" y="1559066"/>
            <a:ext cx="809625" cy="952500"/>
          </a:xfrm>
          <a:prstGeom prst="rect">
            <a:avLst/>
          </a:prstGeom>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7633" y="1539993"/>
            <a:ext cx="1133475" cy="952500"/>
          </a:xfrm>
          <a:prstGeom prst="rect">
            <a:avLst/>
          </a:prstGeom>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69935" y="1595670"/>
            <a:ext cx="733425" cy="952500"/>
          </a:xfrm>
          <a:prstGeom prst="snip2DiagRect">
            <a:avLst/>
          </a:prstGeom>
          <a:solidFill>
            <a:srgbClr val="FFFFFF">
              <a:shade val="85000"/>
            </a:srgbClr>
          </a:solidFill>
          <a:ln w="88900" cap="sq">
            <a:solidFill>
              <a:srgbClr val="0000FF"/>
            </a:solidFill>
            <a:miter lim="800000"/>
          </a:ln>
          <a:effectLst>
            <a:glow rad="88900">
              <a:srgbClr val="FF00FF"/>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4444942" y="279517"/>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endParaRPr lang="en-CA" dirty="0">
              <a:latin typeface="Bodoni MT Black" panose="02070A03080606020203" pitchFamily="18" charset="0"/>
            </a:endParaRPr>
          </a:p>
        </p:txBody>
      </p:sp>
      <p:cxnSp>
        <p:nvCxnSpPr>
          <p:cNvPr id="19" name="Straight Arrow Connector 18">
            <a:extLst>
              <a:ext uri="{FF2B5EF4-FFF2-40B4-BE49-F238E27FC236}">
                <a16:creationId xmlns:a16="http://schemas.microsoft.com/office/drawing/2014/main" id="{546EA539-B6DD-48A0-B7E2-F0492FFF16F2}"/>
              </a:ext>
            </a:extLst>
          </p:cNvPr>
          <p:cNvCxnSpPr>
            <a:cxnSpLocks/>
          </p:cNvCxnSpPr>
          <p:nvPr/>
        </p:nvCxnSpPr>
        <p:spPr>
          <a:xfrm flipH="1" flipV="1">
            <a:off x="4469935" y="2492493"/>
            <a:ext cx="4663989" cy="19073"/>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1480E5-D281-47A7-B205-AC681840B3E2}"/>
              </a:ext>
            </a:extLst>
          </p:cNvPr>
          <p:cNvSpPr/>
          <p:nvPr/>
        </p:nvSpPr>
        <p:spPr>
          <a:xfrm>
            <a:off x="634660" y="2711985"/>
            <a:ext cx="10922675" cy="757801"/>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n>
                  <a:solidFill>
                    <a:srgbClr val="0000FF"/>
                  </a:solidFill>
                </a:ln>
                <a:solidFill>
                  <a:srgbClr val="00FF00"/>
                </a:solidFill>
                <a:effectLst>
                  <a:glow rad="127000">
                    <a:srgbClr val="00FFFF"/>
                  </a:glow>
                </a:effectLst>
                <a:latin typeface="Arial Black" panose="020B0A04020102020204" pitchFamily="34" charset="0"/>
              </a:rPr>
              <a:t>Tav,</a:t>
            </a:r>
            <a:r>
              <a:rPr lang="en-CA" sz="2400" dirty="0">
                <a:solidFill>
                  <a:srgbClr val="00FF00"/>
                </a:solidFill>
                <a:latin typeface="Arial Black" panose="020B0A04020102020204" pitchFamily="34" charset="0"/>
              </a:rPr>
              <a:t> </a:t>
            </a:r>
            <a:r>
              <a:rPr lang="en-CA" sz="2400" dirty="0">
                <a:solidFill>
                  <a:schemeClr val="tx1"/>
                </a:solidFill>
              </a:rPr>
              <a:t>a</a:t>
            </a:r>
            <a:r>
              <a:rPr lang="en-CA" sz="2400" dirty="0">
                <a:solidFill>
                  <a:srgbClr val="00FF00"/>
                </a:solidFill>
                <a:latin typeface="Arial Black" panose="020B0A04020102020204" pitchFamily="34" charset="0"/>
              </a:rPr>
              <a:t> </a:t>
            </a:r>
            <a:r>
              <a:rPr lang="en-CA" sz="2400" dirty="0">
                <a:ln>
                  <a:solidFill>
                    <a:sysClr val="windowText" lastClr="000000"/>
                  </a:solidFill>
                </a:ln>
                <a:solidFill>
                  <a:srgbClr val="00FF00"/>
                </a:solidFill>
                <a:latin typeface="Arial Black" panose="020B0A04020102020204" pitchFamily="34" charset="0"/>
              </a:rPr>
              <a:t>Sign, Seal, Mark, </a:t>
            </a:r>
            <a:r>
              <a:rPr lang="en-CA" sz="2400" dirty="0">
                <a:ln w="19050">
                  <a:solidFill>
                    <a:srgbClr val="0000FF"/>
                  </a:solidFill>
                </a:ln>
                <a:solidFill>
                  <a:srgbClr val="00FF00"/>
                </a:solidFill>
                <a:effectLst>
                  <a:glow rad="127000">
                    <a:srgbClr val="00FFFF"/>
                  </a:glow>
                  <a:outerShdw blurRad="50800" dist="50800" dir="5400000" algn="ctr" rotWithShape="0">
                    <a:srgbClr val="FF9900"/>
                  </a:outerShdw>
                </a:effectLst>
                <a:latin typeface="Arial Black" panose="020B0A04020102020204" pitchFamily="34" charset="0"/>
              </a:rPr>
              <a:t>Signature</a:t>
            </a:r>
            <a:r>
              <a:rPr lang="en-CA" sz="2400" dirty="0">
                <a:ln w="19050">
                  <a:solidFill>
                    <a:srgbClr val="0000FF"/>
                  </a:solidFill>
                </a:ln>
                <a:solidFill>
                  <a:srgbClr val="00FF00"/>
                </a:solidFill>
                <a:effectLst>
                  <a:glow rad="127000">
                    <a:srgbClr val="00FFFF"/>
                  </a:glow>
                </a:effectLst>
                <a:latin typeface="Arial Black" panose="020B0A04020102020204" pitchFamily="34" charset="0"/>
              </a:rPr>
              <a:t>,</a:t>
            </a:r>
            <a:r>
              <a:rPr lang="en-CA" sz="2400" dirty="0">
                <a:solidFill>
                  <a:srgbClr val="00FF00"/>
                </a:solidFill>
                <a:latin typeface="Arial Black" panose="020B0A04020102020204" pitchFamily="34" charset="0"/>
              </a:rPr>
              <a:t> </a:t>
            </a:r>
            <a:r>
              <a:rPr lang="en-CA" sz="2400" dirty="0">
                <a:solidFill>
                  <a:schemeClr val="tx1"/>
                </a:solidFill>
              </a:rPr>
              <a:t>and/or </a:t>
            </a:r>
            <a:r>
              <a:rPr lang="en-CA" sz="2400" dirty="0">
                <a:ln>
                  <a:solidFill>
                    <a:srgbClr val="0000FF"/>
                  </a:solidFill>
                </a:ln>
                <a:solidFill>
                  <a:srgbClr val="FFFF00"/>
                </a:solidFill>
                <a:effectLst>
                  <a:outerShdw blurRad="50800" dist="50800" dir="5400000" algn="ctr" rotWithShape="0">
                    <a:srgbClr val="CC00FF"/>
                  </a:outerShdw>
                </a:effectLst>
                <a:latin typeface="Wide Latin" panose="020A0A07050505020404" pitchFamily="18" charset="0"/>
              </a:rPr>
              <a:t>COVENANT</a:t>
            </a:r>
          </a:p>
        </p:txBody>
      </p:sp>
      <p:sp>
        <p:nvSpPr>
          <p:cNvPr id="25" name="Rectangle 24">
            <a:extLst>
              <a:ext uri="{FF2B5EF4-FFF2-40B4-BE49-F238E27FC236}">
                <a16:creationId xmlns:a16="http://schemas.microsoft.com/office/drawing/2014/main" id="{9A1103C6-28CF-4E40-B3CB-76BE28CD589E}"/>
              </a:ext>
            </a:extLst>
          </p:cNvPr>
          <p:cNvSpPr/>
          <p:nvPr/>
        </p:nvSpPr>
        <p:spPr>
          <a:xfrm>
            <a:off x="487050" y="3665472"/>
            <a:ext cx="11217897" cy="2825896"/>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00FFFF"/>
                </a:solidFill>
              </a:rPr>
              <a:t> </a:t>
            </a:r>
            <a:r>
              <a:rPr lang="en-CA" sz="2800" b="1" dirty="0">
                <a:ln>
                  <a:solidFill>
                    <a:sysClr val="windowText" lastClr="000000"/>
                  </a:solidFill>
                </a:ln>
                <a:solidFill>
                  <a:srgbClr val="00B050"/>
                </a:solidFill>
              </a:rPr>
              <a:t>Within this </a:t>
            </a:r>
            <a:r>
              <a:rPr lang="en-CA" sz="2800" b="1" dirty="0">
                <a:ln>
                  <a:solidFill>
                    <a:srgbClr val="0000FF"/>
                  </a:solidFill>
                </a:ln>
                <a:solidFill>
                  <a:srgbClr val="00FFFF"/>
                </a:solidFill>
                <a:effectLst>
                  <a:glow rad="228600">
                    <a:schemeClr val="accent4">
                      <a:satMod val="175000"/>
                      <a:alpha val="40000"/>
                    </a:schemeClr>
                  </a:glow>
                </a:effectLst>
                <a:latin typeface="Algerian" panose="04020705040A02060702" pitchFamily="82" charset="0"/>
              </a:rPr>
              <a:t>house</a:t>
            </a:r>
            <a:r>
              <a:rPr lang="en-CA" sz="2800" b="1" dirty="0">
                <a:ln>
                  <a:solidFill>
                    <a:srgbClr val="0000FF"/>
                  </a:solidFill>
                </a:ln>
                <a:solidFill>
                  <a:srgbClr val="00FFFF"/>
                </a:solidFill>
              </a:rPr>
              <a:t> (</a:t>
            </a:r>
            <a:r>
              <a:rPr lang="en-CA" sz="2800" b="1" dirty="0" err="1">
                <a:ln>
                  <a:solidFill>
                    <a:srgbClr val="0000FF"/>
                  </a:solidFill>
                </a:ln>
                <a:solidFill>
                  <a:srgbClr val="FFFF00"/>
                </a:solidFill>
              </a:rPr>
              <a:t>beit</a:t>
            </a:r>
            <a:r>
              <a:rPr lang="en-CA" sz="2800" b="1" dirty="0">
                <a:ln>
                  <a:solidFill>
                    <a:srgbClr val="0000FF"/>
                  </a:solidFill>
                </a:ln>
                <a:solidFill>
                  <a:srgbClr val="00FFFF"/>
                </a:solidFill>
              </a:rPr>
              <a:t>) </a:t>
            </a:r>
            <a:r>
              <a:rPr lang="en-CA" sz="2800" b="1" dirty="0">
                <a:ln>
                  <a:solidFill>
                    <a:sysClr val="windowText" lastClr="000000"/>
                  </a:solidFill>
                </a:ln>
                <a:solidFill>
                  <a:srgbClr val="00B050"/>
                </a:solidFill>
              </a:rPr>
              <a:t>the absolute </a:t>
            </a:r>
            <a:r>
              <a:rPr lang="en-CA" sz="2800" b="1" dirty="0">
                <a:ln>
                  <a:solidFill>
                    <a:srgbClr val="0000FF"/>
                  </a:solidFill>
                </a:ln>
                <a:solidFill>
                  <a:srgbClr val="00FFFF"/>
                </a:solidFill>
              </a:rPr>
              <a:t>AUTHORITY (</a:t>
            </a:r>
            <a:r>
              <a:rPr lang="en-CA" sz="2800" b="1" dirty="0">
                <a:ln>
                  <a:solidFill>
                    <a:srgbClr val="0000FF"/>
                  </a:solidFill>
                </a:ln>
                <a:solidFill>
                  <a:srgbClr val="FFFF00"/>
                </a:solidFill>
              </a:rPr>
              <a:t>Resh</a:t>
            </a:r>
            <a:r>
              <a:rPr lang="en-CA" sz="2800" b="1" dirty="0">
                <a:ln>
                  <a:solidFill>
                    <a:srgbClr val="0000FF"/>
                  </a:solidFill>
                </a:ln>
                <a:solidFill>
                  <a:srgbClr val="00FFFF"/>
                </a:solidFill>
              </a:rPr>
              <a:t>), </a:t>
            </a:r>
            <a:r>
              <a:rPr lang="en-CA" sz="2800" b="1" u="sng" dirty="0">
                <a:ln>
                  <a:solidFill>
                    <a:srgbClr val="0000FF"/>
                  </a:solidFill>
                </a:ln>
                <a:solidFill>
                  <a:sysClr val="windowText" lastClr="000000"/>
                </a:solidFill>
              </a:rPr>
              <a:t>THE</a:t>
            </a:r>
            <a:r>
              <a:rPr lang="en-CA" sz="2800" b="1" dirty="0">
                <a:ln>
                  <a:solidFill>
                    <a:srgbClr val="0000FF"/>
                  </a:solidFill>
                </a:ln>
                <a:solidFill>
                  <a:sysClr val="windowText" lastClr="000000"/>
                </a:solidFill>
              </a:rPr>
              <a:t> </a:t>
            </a:r>
            <a:r>
              <a:rPr lang="en-CA" sz="2800" b="1" u="sng" dirty="0">
                <a:ln>
                  <a:solidFill>
                    <a:srgbClr val="0000FF"/>
                  </a:solidFill>
                </a:ln>
                <a:solidFill>
                  <a:srgbClr val="00FFFF"/>
                </a:solidFill>
              </a:rPr>
              <a:t>One</a:t>
            </a:r>
            <a:r>
              <a:rPr lang="en-CA" sz="2800" b="1" dirty="0">
                <a:ln>
                  <a:solidFill>
                    <a:srgbClr val="0000FF"/>
                  </a:solidFill>
                </a:ln>
                <a:solidFill>
                  <a:srgbClr val="00FFFF"/>
                </a:solidFill>
              </a:rPr>
              <a:t> </a:t>
            </a:r>
            <a:r>
              <a:rPr lang="en-CA" sz="2800" b="1" dirty="0">
                <a:ln>
                  <a:solidFill>
                    <a:sysClr val="windowText" lastClr="000000"/>
                  </a:solidFill>
                </a:ln>
                <a:solidFill>
                  <a:srgbClr val="00B050"/>
                </a:solidFill>
              </a:rPr>
              <a:t>that supplies and sustains all</a:t>
            </a:r>
            <a:r>
              <a:rPr lang="en-CA" sz="2800" b="1" dirty="0">
                <a:ln>
                  <a:solidFill>
                    <a:srgbClr val="0000FF"/>
                  </a:solidFill>
                </a:ln>
                <a:solidFill>
                  <a:srgbClr val="00FFFF"/>
                </a:solidFill>
              </a:rPr>
              <a:t> </a:t>
            </a:r>
            <a:r>
              <a:rPr lang="en-CA" sz="2800" b="1" dirty="0">
                <a:ln>
                  <a:solidFill>
                    <a:srgbClr val="0000FF"/>
                  </a:solidFill>
                </a:ln>
                <a:solidFill>
                  <a:srgbClr val="00FFFF"/>
                </a:solidFill>
                <a:latin typeface="Ravie" panose="04040805050809020602" pitchFamily="82" charset="0"/>
              </a:rPr>
              <a:t>LIFE (</a:t>
            </a:r>
            <a:r>
              <a:rPr lang="en-CA" sz="2800" b="1" dirty="0">
                <a:ln>
                  <a:solidFill>
                    <a:srgbClr val="0000FF"/>
                  </a:solidFill>
                </a:ln>
                <a:solidFill>
                  <a:srgbClr val="00FFFF"/>
                </a:solidFill>
                <a:effectLst>
                  <a:glow rad="127000">
                    <a:srgbClr val="FFFF00"/>
                  </a:glow>
                </a:effectLst>
                <a:latin typeface="Ravie" panose="04040805050809020602" pitchFamily="82" charset="0"/>
              </a:rPr>
              <a:t>Aleph</a:t>
            </a:r>
            <a:r>
              <a:rPr lang="en-CA" sz="2800" b="1" dirty="0">
                <a:ln>
                  <a:solidFill>
                    <a:srgbClr val="0000FF"/>
                  </a:solidFill>
                </a:ln>
                <a:solidFill>
                  <a:srgbClr val="00FFFF"/>
                </a:solidFill>
                <a:latin typeface="Ravie" panose="04040805050809020602" pitchFamily="82" charset="0"/>
              </a:rPr>
              <a:t>),</a:t>
            </a:r>
            <a:r>
              <a:rPr lang="en-CA" sz="2800" b="1" dirty="0">
                <a:ln>
                  <a:solidFill>
                    <a:srgbClr val="0000FF"/>
                  </a:solidFill>
                </a:ln>
                <a:solidFill>
                  <a:srgbClr val="00FFFF"/>
                </a:solidFill>
              </a:rPr>
              <a:t>  </a:t>
            </a:r>
            <a:r>
              <a:rPr lang="en-CA" sz="2800" b="1" dirty="0">
                <a:ln>
                  <a:solidFill>
                    <a:sysClr val="windowText" lastClr="000000"/>
                  </a:solidFill>
                </a:ln>
                <a:solidFill>
                  <a:srgbClr val="00B050"/>
                </a:solidFill>
              </a:rPr>
              <a:t>has formed and applied a </a:t>
            </a:r>
            <a:r>
              <a:rPr lang="en-CA" sz="2800" b="1" dirty="0">
                <a:ln>
                  <a:solidFill>
                    <a:srgbClr val="0000FF"/>
                  </a:solidFill>
                </a:ln>
                <a:solidFill>
                  <a:srgbClr val="FFFF00"/>
                </a:solidFill>
              </a:rPr>
              <a:t>distinguishing</a:t>
            </a:r>
            <a:r>
              <a:rPr lang="en-CA" sz="2800" b="1" dirty="0">
                <a:ln>
                  <a:solidFill>
                    <a:srgbClr val="0000FF"/>
                  </a:solidFill>
                </a:ln>
                <a:solidFill>
                  <a:srgbClr val="00FFFF"/>
                </a:solidFill>
              </a:rPr>
              <a:t> (</a:t>
            </a:r>
            <a:r>
              <a:rPr lang="en-CA" sz="2800" b="1" dirty="0">
                <a:ln>
                  <a:solidFill>
                    <a:srgbClr val="0000FF"/>
                  </a:solidFill>
                </a:ln>
                <a:solidFill>
                  <a:srgbClr val="FFFF00"/>
                </a:solidFill>
              </a:rPr>
              <a:t>Shin</a:t>
            </a:r>
            <a:r>
              <a:rPr lang="en-CA" sz="2800" b="1" dirty="0">
                <a:ln>
                  <a:solidFill>
                    <a:srgbClr val="0000FF"/>
                  </a:solidFill>
                </a:ln>
                <a:solidFill>
                  <a:srgbClr val="00FFFF"/>
                </a:solidFill>
              </a:rPr>
              <a:t>) character, </a:t>
            </a:r>
            <a:r>
              <a:rPr lang="en-CA" sz="2800" b="1" dirty="0">
                <a:ln>
                  <a:solidFill>
                    <a:sysClr val="windowText" lastClr="000000"/>
                  </a:solidFill>
                </a:ln>
                <a:solidFill>
                  <a:srgbClr val="00B050"/>
                </a:solidFill>
              </a:rPr>
              <a:t>through the</a:t>
            </a:r>
            <a:r>
              <a:rPr lang="en-CA" sz="2800" b="1" dirty="0">
                <a:ln>
                  <a:solidFill>
                    <a:sysClr val="windowText" lastClr="000000"/>
                  </a:solidFill>
                </a:ln>
                <a:solidFill>
                  <a:srgbClr val="00FFFF"/>
                </a:solidFill>
              </a:rPr>
              <a:t> </a:t>
            </a:r>
            <a:r>
              <a:rPr lang="en-CA" sz="2800" b="1" dirty="0">
                <a:ln>
                  <a:solidFill>
                    <a:srgbClr val="0000FF"/>
                  </a:solidFill>
                </a:ln>
                <a:solidFill>
                  <a:srgbClr val="00FFFF"/>
                </a:solidFill>
              </a:rPr>
              <a:t>work of Elohim (</a:t>
            </a:r>
            <a:r>
              <a:rPr lang="en-CA" sz="2800" b="1" dirty="0">
                <a:ln>
                  <a:solidFill>
                    <a:srgbClr val="0000FF"/>
                  </a:solidFill>
                </a:ln>
                <a:solidFill>
                  <a:srgbClr val="FFFF00"/>
                </a:solidFill>
              </a:rPr>
              <a:t>Yod</a:t>
            </a:r>
            <a:r>
              <a:rPr lang="en-CA" sz="2800" b="1" dirty="0">
                <a:ln>
                  <a:solidFill>
                    <a:srgbClr val="0000FF"/>
                  </a:solidFill>
                </a:ln>
                <a:solidFill>
                  <a:srgbClr val="00FFFF"/>
                </a:solidFill>
              </a:rPr>
              <a:t>), </a:t>
            </a:r>
            <a:r>
              <a:rPr lang="en-CA" sz="2800" b="1" dirty="0">
                <a:ln>
                  <a:solidFill>
                    <a:sysClr val="windowText" lastClr="000000"/>
                  </a:solidFill>
                </a:ln>
                <a:solidFill>
                  <a:srgbClr val="00B050"/>
                </a:solidFill>
              </a:rPr>
              <a:t>and has placed </a:t>
            </a:r>
            <a:r>
              <a:rPr lang="en-CA" sz="2800" b="1" dirty="0">
                <a:ln>
                  <a:solidFill>
                    <a:srgbClr val="0000FF"/>
                  </a:solidFill>
                </a:ln>
                <a:solidFill>
                  <a:srgbClr val="00FFFF"/>
                </a:solidFill>
              </a:rPr>
              <a:t>His Seal </a:t>
            </a:r>
            <a:r>
              <a:rPr lang="en-CA" sz="2800" b="1" dirty="0">
                <a:ln>
                  <a:solidFill>
                    <a:sysClr val="windowText" lastClr="000000"/>
                  </a:solidFill>
                </a:ln>
                <a:solidFill>
                  <a:srgbClr val="00B050"/>
                </a:solidFill>
              </a:rPr>
              <a:t>of</a:t>
            </a:r>
            <a:r>
              <a:rPr lang="en-CA" sz="2800" b="1" dirty="0">
                <a:ln>
                  <a:solidFill>
                    <a:srgbClr val="0000FF"/>
                  </a:solidFill>
                </a:ln>
                <a:solidFill>
                  <a:srgbClr val="00FFFF"/>
                </a:solidFill>
              </a:rPr>
              <a:t> Authorship </a:t>
            </a:r>
            <a:r>
              <a:rPr lang="en-CA" sz="2800" b="1" dirty="0">
                <a:ln>
                  <a:solidFill>
                    <a:sysClr val="windowText" lastClr="000000"/>
                  </a:solidFill>
                </a:ln>
                <a:solidFill>
                  <a:srgbClr val="00B050"/>
                </a:solidFill>
              </a:rPr>
              <a:t>and</a:t>
            </a:r>
            <a:r>
              <a:rPr lang="en-CA" sz="2800" b="1" dirty="0">
                <a:ln>
                  <a:solidFill>
                    <a:srgbClr val="0000FF"/>
                  </a:solidFill>
                </a:ln>
                <a:solidFill>
                  <a:srgbClr val="00FFFF"/>
                </a:solidFill>
              </a:rPr>
              <a:t> Authority </a:t>
            </a:r>
            <a:r>
              <a:rPr lang="en-CA" sz="2800" b="1" dirty="0">
                <a:ln>
                  <a:solidFill>
                    <a:sysClr val="windowText" lastClr="000000"/>
                  </a:solidFill>
                </a:ln>
                <a:solidFill>
                  <a:srgbClr val="00B050"/>
                </a:solidFill>
              </a:rPr>
              <a:t>in the form of a</a:t>
            </a:r>
            <a:r>
              <a:rPr lang="en-CA" sz="2800" b="1" dirty="0">
                <a:ln>
                  <a:solidFill>
                    <a:srgbClr val="0000FF"/>
                  </a:solidFill>
                </a:ln>
                <a:solidFill>
                  <a:srgbClr val="00B050"/>
                </a:solidFill>
              </a:rPr>
              <a:t> </a:t>
            </a:r>
            <a:r>
              <a:rPr lang="en-CA" sz="2800" b="1" dirty="0">
                <a:ln>
                  <a:solidFill>
                    <a:srgbClr val="0000FF"/>
                  </a:solidFill>
                </a:ln>
                <a:solidFill>
                  <a:srgbClr val="00FFFF"/>
                </a:solidFill>
              </a:rPr>
              <a:t>Covenanted </a:t>
            </a:r>
            <a:r>
              <a:rPr lang="en-CA" sz="2800" b="1" dirty="0">
                <a:ln>
                  <a:solidFill>
                    <a:srgbClr val="0000FF"/>
                  </a:solidFill>
                </a:ln>
                <a:solidFill>
                  <a:srgbClr val="00FFFF"/>
                </a:solidFill>
                <a:effectLst>
                  <a:glow rad="127000">
                    <a:srgbClr val="FF9900"/>
                  </a:glow>
                </a:effectLst>
              </a:rPr>
              <a:t>SIGNATURE</a:t>
            </a:r>
            <a:r>
              <a:rPr lang="en-CA" sz="2800" b="1" dirty="0">
                <a:ln>
                  <a:solidFill>
                    <a:srgbClr val="0000FF"/>
                  </a:solidFill>
                </a:ln>
                <a:solidFill>
                  <a:srgbClr val="00FFFF"/>
                </a:solidFill>
              </a:rPr>
              <a:t> (</a:t>
            </a:r>
            <a:r>
              <a:rPr lang="en-CA" sz="2800" b="1" dirty="0">
                <a:ln>
                  <a:solidFill>
                    <a:srgbClr val="0000FF"/>
                  </a:solidFill>
                </a:ln>
                <a:solidFill>
                  <a:srgbClr val="FFFF00"/>
                </a:solidFill>
                <a:latin typeface="Wide Latin" panose="020A0A07050505020404" pitchFamily="18" charset="0"/>
              </a:rPr>
              <a:t>Tav</a:t>
            </a:r>
            <a:r>
              <a:rPr lang="en-CA" sz="2800" b="1" dirty="0">
                <a:ln>
                  <a:solidFill>
                    <a:srgbClr val="0000FF"/>
                  </a:solidFill>
                </a:ln>
                <a:solidFill>
                  <a:srgbClr val="00FFFF"/>
                </a:solidFill>
              </a:rPr>
              <a:t>) </a:t>
            </a:r>
            <a:r>
              <a:rPr lang="en-CA" sz="2800" b="1" dirty="0">
                <a:ln>
                  <a:solidFill>
                    <a:sysClr val="windowText" lastClr="000000"/>
                  </a:solidFill>
                </a:ln>
                <a:solidFill>
                  <a:srgbClr val="00B050"/>
                </a:solidFill>
              </a:rPr>
              <a:t>which reveals the (</a:t>
            </a:r>
            <a:r>
              <a:rPr lang="en-CA" sz="2800" b="1" dirty="0" err="1">
                <a:ln w="12700">
                  <a:solidFill>
                    <a:sysClr val="windowText" lastClr="000000"/>
                  </a:solidFill>
                </a:ln>
                <a:solidFill>
                  <a:schemeClr val="accent4">
                    <a:lumMod val="60000"/>
                    <a:lumOff val="40000"/>
                  </a:schemeClr>
                </a:solidFill>
                <a:effectLst>
                  <a:outerShdw blurRad="50800" dist="50800" dir="5400000" algn="ctr" rotWithShape="0">
                    <a:srgbClr val="CC00FF"/>
                  </a:outerShdw>
                </a:effectLst>
              </a:rPr>
              <a:t>Shyt</a:t>
            </a:r>
            <a:r>
              <a:rPr lang="en-CA" sz="2800" b="1" dirty="0">
                <a:ln w="12700">
                  <a:solidFill>
                    <a:sysClr val="windowText" lastClr="000000"/>
                  </a:solidFill>
                </a:ln>
                <a:solidFill>
                  <a:schemeClr val="accent4">
                    <a:lumMod val="60000"/>
                    <a:lumOff val="40000"/>
                  </a:schemeClr>
                </a:solidFill>
                <a:effectLst>
                  <a:outerShdw blurRad="50800" dist="50800" dir="5400000" algn="ctr" rotWithShape="0">
                    <a:srgbClr val="CC00FF"/>
                  </a:outerShdw>
                </a:effectLst>
              </a:rPr>
              <a:t> [GARMENT of PROTECTION]</a:t>
            </a:r>
            <a:r>
              <a:rPr lang="en-CA" sz="2800" b="1" dirty="0">
                <a:ln>
                  <a:solidFill>
                    <a:sysClr val="windowText" lastClr="000000"/>
                  </a:solidFill>
                </a:ln>
                <a:solidFill>
                  <a:srgbClr val="00B050"/>
                </a:solidFill>
              </a:rPr>
              <a:t>) </a:t>
            </a:r>
            <a:r>
              <a:rPr lang="en-CA" sz="2800" b="1" dirty="0">
                <a:ln>
                  <a:solidFill>
                    <a:srgbClr val="0000FF"/>
                  </a:solidFill>
                </a:ln>
                <a:solidFill>
                  <a:srgbClr val="FFFF00"/>
                </a:solidFill>
                <a:effectLst>
                  <a:glow rad="127000">
                    <a:srgbClr val="00FF00"/>
                  </a:glow>
                </a:effectLst>
              </a:rPr>
              <a:t>Code of Righteousness</a:t>
            </a:r>
            <a:r>
              <a:rPr lang="en-CA" sz="2800" b="1" dirty="0">
                <a:ln>
                  <a:solidFill>
                    <a:srgbClr val="0000FF"/>
                  </a:solidFill>
                </a:ln>
                <a:solidFill>
                  <a:srgbClr val="FFFF00"/>
                </a:solidFill>
              </a:rPr>
              <a:t> </a:t>
            </a:r>
            <a:r>
              <a:rPr lang="en-CA" sz="2800" b="1" dirty="0">
                <a:ln>
                  <a:solidFill>
                    <a:sysClr val="windowText" lastClr="000000"/>
                  </a:solidFill>
                </a:ln>
                <a:solidFill>
                  <a:srgbClr val="00B050"/>
                </a:solidFill>
              </a:rPr>
              <a:t>which </a:t>
            </a:r>
            <a:r>
              <a:rPr lang="en-CA" sz="2800" b="1" dirty="0">
                <a:ln>
                  <a:solidFill>
                    <a:sysClr val="windowText" lastClr="000000"/>
                  </a:solidFill>
                </a:ln>
                <a:solidFill>
                  <a:srgbClr val="FF9900"/>
                </a:solidFill>
              </a:rPr>
              <a:t>WAS DESIGNED TO ENVELOP </a:t>
            </a:r>
            <a:r>
              <a:rPr lang="en-CA" sz="2800" b="1" dirty="0">
                <a:ln>
                  <a:solidFill>
                    <a:sysClr val="windowText" lastClr="000000"/>
                  </a:solidFill>
                </a:ln>
                <a:solidFill>
                  <a:srgbClr val="00B050"/>
                </a:solidFill>
              </a:rPr>
              <a:t>this earth</a:t>
            </a:r>
            <a:r>
              <a:rPr lang="en-CA" sz="2800" b="1" dirty="0">
                <a:ln>
                  <a:solidFill>
                    <a:sysClr val="windowText" lastClr="000000"/>
                  </a:solidFill>
                </a:ln>
                <a:solidFill>
                  <a:srgbClr val="FFFF00"/>
                </a:solidFill>
                <a:latin typeface="Ravie" panose="04040805050809020602" pitchFamily="82" charset="0"/>
              </a:rPr>
              <a:t>!</a:t>
            </a:r>
            <a:r>
              <a:rPr lang="en-CA" sz="2800" b="1" dirty="0">
                <a:ln>
                  <a:solidFill>
                    <a:sysClr val="windowText" lastClr="000000"/>
                  </a:solidFill>
                </a:ln>
                <a:solidFill>
                  <a:srgbClr val="00B050"/>
                </a:solidFill>
              </a:rPr>
              <a:t>   </a:t>
            </a:r>
          </a:p>
        </p:txBody>
      </p:sp>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V="1">
            <a:off x="3494317" y="947959"/>
            <a:ext cx="1903400" cy="428219"/>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00343" y="1558438"/>
            <a:ext cx="1076325" cy="952500"/>
          </a:xfrm>
          <a:prstGeom prst="rect">
            <a:avLst/>
          </a:prstGeom>
        </p:spPr>
      </p:pic>
      <p:pic>
        <p:nvPicPr>
          <p:cNvPr id="23" name="Picture 22">
            <a:extLst>
              <a:ext uri="{FF2B5EF4-FFF2-40B4-BE49-F238E27FC236}">
                <a16:creationId xmlns:a16="http://schemas.microsoft.com/office/drawing/2014/main" id="{25759529-4F8A-46B2-88BC-432D6D98B173}"/>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78958" y="1380734"/>
            <a:ext cx="1236051" cy="160526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24" name="Straight Arrow Connector 23">
            <a:extLst>
              <a:ext uri="{FF2B5EF4-FFF2-40B4-BE49-F238E27FC236}">
                <a16:creationId xmlns:a16="http://schemas.microsoft.com/office/drawing/2014/main" id="{864D1528-1AD1-41B3-8632-89CFCB0A0532}"/>
              </a:ext>
            </a:extLst>
          </p:cNvPr>
          <p:cNvCxnSpPr>
            <a:cxnSpLocks/>
          </p:cNvCxnSpPr>
          <p:nvPr/>
        </p:nvCxnSpPr>
        <p:spPr>
          <a:xfrm flipH="1">
            <a:off x="4980304" y="1093689"/>
            <a:ext cx="506649" cy="610291"/>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id="{8EBDB0D4-F236-429F-BF8C-1AB0A4C9C6B0}"/>
              </a:ext>
            </a:extLst>
          </p:cNvPr>
          <p:cNvSpPr/>
          <p:nvPr/>
        </p:nvSpPr>
        <p:spPr>
          <a:xfrm>
            <a:off x="10278234" y="537882"/>
            <a:ext cx="1426714" cy="1395090"/>
          </a:xfrm>
          <a:prstGeom prst="wedgeRoundRectCallout">
            <a:avLst>
              <a:gd name="adj1" fmla="val -48925"/>
              <a:gd name="adj2" fmla="val 32566"/>
              <a:gd name="adj3" fmla="val 16667"/>
            </a:avLst>
          </a:prstGeom>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Ancient Hebrew</a:t>
            </a:r>
            <a:br>
              <a:rPr lang="en-CA" sz="2400" dirty="0"/>
            </a:br>
            <a:r>
              <a:rPr lang="en-CA" sz="2400" b="1" dirty="0" err="1">
                <a:solidFill>
                  <a:srgbClr val="FFFF00"/>
                </a:solidFill>
              </a:rPr>
              <a:t>Tav</a:t>
            </a:r>
            <a:endParaRPr lang="en-CA" sz="2400" dirty="0"/>
          </a:p>
        </p:txBody>
      </p:sp>
    </p:spTree>
    <p:extLst>
      <p:ext uri="{BB962C8B-B14F-4D97-AF65-F5344CB8AC3E}">
        <p14:creationId xmlns:p14="http://schemas.microsoft.com/office/powerpoint/2010/main" val="315168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48800" y="6573024"/>
            <a:ext cx="2743200" cy="365125"/>
          </a:xfrm>
        </p:spPr>
        <p:txBody>
          <a:bodyPr/>
          <a:lstStyle/>
          <a:p>
            <a:fld id="{45C2D28F-54A5-4CFF-A832-B99C2F1CE910}" type="slidenum">
              <a:rPr lang="en-CA" smtClean="0"/>
              <a:t>16</a:t>
            </a:fld>
            <a:endParaRPr lang="en-CA" dirty="0"/>
          </a:p>
        </p:txBody>
      </p:sp>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68532" y="712975"/>
            <a:ext cx="676275" cy="952500"/>
          </a:xfrm>
          <a:prstGeom prst="rect">
            <a:avLst/>
          </a:prstGeom>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84825" y="1372016"/>
            <a:ext cx="809625" cy="952500"/>
          </a:xfrm>
          <a:prstGeom prst="rect">
            <a:avLst/>
          </a:prstGeom>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06669" y="2842689"/>
            <a:ext cx="1133475" cy="952500"/>
          </a:xfrm>
          <a:prstGeom prst="rect">
            <a:avLst/>
          </a:prstGeom>
        </p:spPr>
      </p:pic>
      <p:sp>
        <p:nvSpPr>
          <p:cNvPr id="25" name="Rectangle 24">
            <a:extLst>
              <a:ext uri="{FF2B5EF4-FFF2-40B4-BE49-F238E27FC236}">
                <a16:creationId xmlns:a16="http://schemas.microsoft.com/office/drawing/2014/main" id="{9A1103C6-28CF-4E40-B3CB-76BE28CD589E}"/>
              </a:ext>
            </a:extLst>
          </p:cNvPr>
          <p:cNvSpPr/>
          <p:nvPr/>
        </p:nvSpPr>
        <p:spPr>
          <a:xfrm>
            <a:off x="150820" y="-1"/>
            <a:ext cx="11930743" cy="6637881"/>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50000" t="50000" r="50000" b="50000"/>
            </a:path>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Arial" panose="020B0604020202020204" pitchFamily="34" charset="0"/>
              <a:buChar char="•"/>
            </a:pPr>
            <a:r>
              <a:rPr lang="en-CA" sz="3200" b="1" dirty="0">
                <a:ln>
                  <a:solidFill>
                    <a:sysClr val="windowText" lastClr="000000"/>
                  </a:solidFill>
                </a:ln>
                <a:solidFill>
                  <a:srgbClr val="00B050"/>
                </a:solidFill>
              </a:rPr>
              <a:t>Within this </a:t>
            </a:r>
            <a:r>
              <a:rPr lang="en-CA" sz="3200" b="1" dirty="0">
                <a:ln>
                  <a:solidFill>
                    <a:srgbClr val="0000FF"/>
                  </a:solidFill>
                </a:ln>
                <a:solidFill>
                  <a:srgbClr val="00FFFF"/>
                </a:solidFill>
                <a:effectLst>
                  <a:glow rad="228600">
                    <a:schemeClr val="accent4">
                      <a:satMod val="175000"/>
                      <a:alpha val="40000"/>
                    </a:schemeClr>
                  </a:glow>
                </a:effectLst>
                <a:latin typeface="Algerian" panose="04020705040A02060702" pitchFamily="82" charset="0"/>
              </a:rPr>
              <a:t>house</a:t>
            </a:r>
            <a:r>
              <a:rPr lang="en-CA" sz="3200" b="1" dirty="0">
                <a:ln>
                  <a:solidFill>
                    <a:srgbClr val="0000FF"/>
                  </a:solidFill>
                </a:ln>
                <a:solidFill>
                  <a:srgbClr val="00FFFF"/>
                </a:solidFill>
              </a:rPr>
              <a:t> (</a:t>
            </a:r>
            <a:r>
              <a:rPr lang="en-CA" sz="3200" b="1" dirty="0" err="1">
                <a:ln>
                  <a:solidFill>
                    <a:srgbClr val="0000FF"/>
                  </a:solidFill>
                </a:ln>
                <a:solidFill>
                  <a:srgbClr val="FFFF00"/>
                </a:solidFill>
              </a:rPr>
              <a:t>beit</a:t>
            </a:r>
            <a:r>
              <a:rPr lang="en-CA" sz="3200" b="1" dirty="0">
                <a:ln>
                  <a:solidFill>
                    <a:srgbClr val="0000FF"/>
                  </a:solidFill>
                </a:ln>
                <a:solidFill>
                  <a:srgbClr val="00FFFF"/>
                </a:solidFill>
              </a:rPr>
              <a:t>) </a:t>
            </a:r>
          </a:p>
          <a:p>
            <a:pPr marL="457200" indent="-457200">
              <a:lnSpc>
                <a:spcPct val="150000"/>
              </a:lnSpc>
              <a:buFont typeface="Arial" panose="020B0604020202020204" pitchFamily="34" charset="0"/>
              <a:buChar char="•"/>
            </a:pPr>
            <a:r>
              <a:rPr lang="en-CA" sz="3200" b="1" dirty="0">
                <a:ln>
                  <a:solidFill>
                    <a:sysClr val="windowText" lastClr="000000"/>
                  </a:solidFill>
                </a:ln>
                <a:solidFill>
                  <a:srgbClr val="00B050"/>
                </a:solidFill>
              </a:rPr>
              <a:t>the </a:t>
            </a:r>
            <a:r>
              <a:rPr lang="en-CA" sz="3200" b="1" u="sng" dirty="0">
                <a:ln>
                  <a:solidFill>
                    <a:sysClr val="windowText" lastClr="000000"/>
                  </a:solidFill>
                </a:ln>
                <a:solidFill>
                  <a:srgbClr val="00B050"/>
                </a:solidFill>
              </a:rPr>
              <a:t>absolute</a:t>
            </a:r>
            <a:r>
              <a:rPr lang="en-CA" sz="3200" b="1" dirty="0">
                <a:ln>
                  <a:solidFill>
                    <a:sysClr val="windowText" lastClr="000000"/>
                  </a:solidFill>
                </a:ln>
                <a:solidFill>
                  <a:srgbClr val="00B050"/>
                </a:solidFill>
              </a:rPr>
              <a:t> </a:t>
            </a:r>
            <a:r>
              <a:rPr lang="en-CA" sz="3200" b="1" dirty="0">
                <a:ln>
                  <a:solidFill>
                    <a:srgbClr val="0000FF"/>
                  </a:solidFill>
                </a:ln>
                <a:solidFill>
                  <a:srgbClr val="00FFFF"/>
                </a:solidFill>
              </a:rPr>
              <a:t>AUTHORITY (</a:t>
            </a:r>
            <a:r>
              <a:rPr lang="en-CA" sz="3200" b="1" dirty="0">
                <a:ln>
                  <a:solidFill>
                    <a:srgbClr val="0000FF"/>
                  </a:solidFill>
                </a:ln>
                <a:solidFill>
                  <a:srgbClr val="FFFF00"/>
                </a:solidFill>
              </a:rPr>
              <a:t>Resh</a:t>
            </a:r>
            <a:r>
              <a:rPr lang="en-CA" sz="3200" b="1" dirty="0">
                <a:ln>
                  <a:solidFill>
                    <a:srgbClr val="0000FF"/>
                  </a:solidFill>
                </a:ln>
                <a:solidFill>
                  <a:srgbClr val="00FFFF"/>
                </a:solidFill>
              </a:rPr>
              <a:t>), </a:t>
            </a:r>
          </a:p>
          <a:p>
            <a:pPr marL="457200" indent="-457200">
              <a:lnSpc>
                <a:spcPct val="150000"/>
              </a:lnSpc>
              <a:buFont typeface="Arial" panose="020B0604020202020204" pitchFamily="34" charset="0"/>
              <a:buChar char="•"/>
            </a:pPr>
            <a:r>
              <a:rPr lang="en-CA" sz="3200" b="1" u="sng" dirty="0">
                <a:ln>
                  <a:solidFill>
                    <a:srgbClr val="0000FF"/>
                  </a:solidFill>
                </a:ln>
                <a:solidFill>
                  <a:sysClr val="windowText" lastClr="000000"/>
                </a:solidFill>
              </a:rPr>
              <a:t>THE</a:t>
            </a:r>
            <a:r>
              <a:rPr lang="en-CA" sz="3200" b="1" dirty="0">
                <a:ln>
                  <a:solidFill>
                    <a:srgbClr val="0000FF"/>
                  </a:solidFill>
                </a:ln>
                <a:solidFill>
                  <a:sysClr val="windowText" lastClr="000000"/>
                </a:solidFill>
              </a:rPr>
              <a:t> </a:t>
            </a:r>
            <a:r>
              <a:rPr lang="en-CA" sz="3200" b="1" u="sng" dirty="0">
                <a:ln>
                  <a:solidFill>
                    <a:srgbClr val="0000FF"/>
                  </a:solidFill>
                </a:ln>
                <a:solidFill>
                  <a:srgbClr val="00FFFF"/>
                </a:solidFill>
              </a:rPr>
              <a:t>ONE</a:t>
            </a:r>
            <a:r>
              <a:rPr lang="en-CA" sz="3200" b="1" dirty="0">
                <a:ln>
                  <a:solidFill>
                    <a:srgbClr val="0000FF"/>
                  </a:solidFill>
                </a:ln>
                <a:solidFill>
                  <a:srgbClr val="00FFFF"/>
                </a:solidFill>
              </a:rPr>
              <a:t> </a:t>
            </a:r>
            <a:r>
              <a:rPr lang="en-CA" sz="3200" b="1" dirty="0">
                <a:ln>
                  <a:solidFill>
                    <a:sysClr val="windowText" lastClr="000000"/>
                  </a:solidFill>
                </a:ln>
                <a:solidFill>
                  <a:srgbClr val="00B050"/>
                </a:solidFill>
              </a:rPr>
              <a:t>that supplies and sustains all</a:t>
            </a:r>
            <a:r>
              <a:rPr lang="en-CA" sz="3200" b="1" dirty="0">
                <a:ln>
                  <a:solidFill>
                    <a:srgbClr val="0000FF"/>
                  </a:solidFill>
                </a:ln>
                <a:solidFill>
                  <a:srgbClr val="00FFFF"/>
                </a:solidFill>
              </a:rPr>
              <a:t> </a:t>
            </a:r>
            <a:r>
              <a:rPr lang="en-CA" sz="3200" b="1" dirty="0">
                <a:ln>
                  <a:solidFill>
                    <a:srgbClr val="0000FF"/>
                  </a:solidFill>
                </a:ln>
                <a:solidFill>
                  <a:srgbClr val="00FFFF"/>
                </a:solidFill>
                <a:latin typeface="Ravie" panose="04040805050809020602" pitchFamily="82" charset="0"/>
              </a:rPr>
              <a:t>LIFE (</a:t>
            </a:r>
            <a:r>
              <a:rPr lang="en-CA" sz="3200" b="1" dirty="0">
                <a:ln>
                  <a:solidFill>
                    <a:srgbClr val="0000FF"/>
                  </a:solidFill>
                </a:ln>
                <a:solidFill>
                  <a:srgbClr val="00FFFF"/>
                </a:solidFill>
                <a:effectLst>
                  <a:glow rad="127000">
                    <a:srgbClr val="FFFF00"/>
                  </a:glow>
                </a:effectLst>
                <a:latin typeface="Ravie" panose="04040805050809020602" pitchFamily="82" charset="0"/>
              </a:rPr>
              <a:t>Aleph</a:t>
            </a:r>
            <a:r>
              <a:rPr lang="en-CA" sz="3200" b="1" dirty="0">
                <a:ln>
                  <a:solidFill>
                    <a:srgbClr val="0000FF"/>
                  </a:solidFill>
                </a:ln>
                <a:solidFill>
                  <a:srgbClr val="00FFFF"/>
                </a:solidFill>
                <a:latin typeface="Ravie" panose="04040805050809020602" pitchFamily="82" charset="0"/>
              </a:rPr>
              <a:t>),</a:t>
            </a:r>
            <a:r>
              <a:rPr lang="en-CA" sz="3200" b="1" dirty="0">
                <a:ln>
                  <a:solidFill>
                    <a:srgbClr val="0000FF"/>
                  </a:solidFill>
                </a:ln>
                <a:solidFill>
                  <a:srgbClr val="00FFFF"/>
                </a:solidFill>
              </a:rPr>
              <a:t>  </a:t>
            </a:r>
          </a:p>
          <a:p>
            <a:pPr marL="457200" indent="-457200">
              <a:lnSpc>
                <a:spcPct val="150000"/>
              </a:lnSpc>
              <a:buFont typeface="Arial" panose="020B0604020202020204" pitchFamily="34" charset="0"/>
              <a:buChar char="•"/>
            </a:pPr>
            <a:r>
              <a:rPr lang="en-CA" sz="3200" b="1" dirty="0">
                <a:ln>
                  <a:solidFill>
                    <a:sysClr val="windowText" lastClr="000000"/>
                  </a:solidFill>
                </a:ln>
                <a:solidFill>
                  <a:srgbClr val="00B050"/>
                </a:solidFill>
              </a:rPr>
              <a:t>has formed and applied a </a:t>
            </a:r>
            <a:r>
              <a:rPr lang="en-CA" sz="3200" b="1" dirty="0">
                <a:ln>
                  <a:solidFill>
                    <a:srgbClr val="0000FF"/>
                  </a:solidFill>
                </a:ln>
                <a:solidFill>
                  <a:srgbClr val="FFFF00"/>
                </a:solidFill>
              </a:rPr>
              <a:t>distinguishing</a:t>
            </a:r>
            <a:r>
              <a:rPr lang="en-CA" sz="3200" b="1" dirty="0">
                <a:ln>
                  <a:solidFill>
                    <a:srgbClr val="0000FF"/>
                  </a:solidFill>
                </a:ln>
                <a:solidFill>
                  <a:srgbClr val="00FFFF"/>
                </a:solidFill>
              </a:rPr>
              <a:t> (</a:t>
            </a:r>
            <a:r>
              <a:rPr lang="en-CA" sz="3200" b="1" dirty="0">
                <a:ln>
                  <a:solidFill>
                    <a:srgbClr val="0000FF"/>
                  </a:solidFill>
                </a:ln>
                <a:solidFill>
                  <a:srgbClr val="FFFF00"/>
                </a:solidFill>
              </a:rPr>
              <a:t>Shin</a:t>
            </a:r>
            <a:r>
              <a:rPr lang="en-CA" sz="3200" b="1" dirty="0">
                <a:ln>
                  <a:solidFill>
                    <a:srgbClr val="0000FF"/>
                  </a:solidFill>
                </a:ln>
                <a:solidFill>
                  <a:srgbClr val="00FFFF"/>
                </a:solidFill>
              </a:rPr>
              <a:t>)             character, </a:t>
            </a:r>
          </a:p>
          <a:p>
            <a:pPr marL="457200" indent="-457200">
              <a:lnSpc>
                <a:spcPct val="150000"/>
              </a:lnSpc>
              <a:buFont typeface="Arial" panose="020B0604020202020204" pitchFamily="34" charset="0"/>
              <a:buChar char="•"/>
            </a:pPr>
            <a:r>
              <a:rPr lang="en-CA" sz="3200" b="1" dirty="0">
                <a:ln>
                  <a:solidFill>
                    <a:sysClr val="windowText" lastClr="000000"/>
                  </a:solidFill>
                </a:ln>
                <a:solidFill>
                  <a:srgbClr val="00B050"/>
                </a:solidFill>
              </a:rPr>
              <a:t>through the</a:t>
            </a:r>
            <a:r>
              <a:rPr lang="en-CA" sz="3200" b="1" dirty="0">
                <a:ln>
                  <a:solidFill>
                    <a:sysClr val="windowText" lastClr="000000"/>
                  </a:solidFill>
                </a:ln>
                <a:solidFill>
                  <a:srgbClr val="00FFFF"/>
                </a:solidFill>
              </a:rPr>
              <a:t> </a:t>
            </a:r>
            <a:r>
              <a:rPr lang="en-CA" sz="3200" b="1" dirty="0">
                <a:ln>
                  <a:solidFill>
                    <a:srgbClr val="0000FF"/>
                  </a:solidFill>
                </a:ln>
                <a:solidFill>
                  <a:srgbClr val="00FFFF"/>
                </a:solidFill>
              </a:rPr>
              <a:t>work of Elohim (</a:t>
            </a:r>
            <a:r>
              <a:rPr lang="en-CA" sz="3200" b="1" dirty="0">
                <a:ln>
                  <a:solidFill>
                    <a:srgbClr val="0000FF"/>
                  </a:solidFill>
                </a:ln>
                <a:solidFill>
                  <a:srgbClr val="FFFF00"/>
                </a:solidFill>
              </a:rPr>
              <a:t>Yod</a:t>
            </a:r>
            <a:r>
              <a:rPr lang="en-CA" sz="3200" b="1" dirty="0">
                <a:ln>
                  <a:solidFill>
                    <a:srgbClr val="0000FF"/>
                  </a:solidFill>
                </a:ln>
                <a:solidFill>
                  <a:srgbClr val="00FFFF"/>
                </a:solidFill>
              </a:rPr>
              <a:t>), </a:t>
            </a:r>
          </a:p>
          <a:p>
            <a:pPr marL="457200" indent="-457200">
              <a:lnSpc>
                <a:spcPct val="150000"/>
              </a:lnSpc>
              <a:buFont typeface="Arial" panose="020B0604020202020204" pitchFamily="34" charset="0"/>
              <a:buChar char="•"/>
            </a:pPr>
            <a:r>
              <a:rPr lang="en-CA" sz="3200" b="1" dirty="0">
                <a:ln>
                  <a:solidFill>
                    <a:sysClr val="windowText" lastClr="000000"/>
                  </a:solidFill>
                </a:ln>
                <a:solidFill>
                  <a:srgbClr val="00B050"/>
                </a:solidFill>
              </a:rPr>
              <a:t>and has placed </a:t>
            </a:r>
            <a:r>
              <a:rPr lang="en-CA" sz="3200" b="1" dirty="0">
                <a:ln>
                  <a:solidFill>
                    <a:srgbClr val="0000FF"/>
                  </a:solidFill>
                </a:ln>
                <a:solidFill>
                  <a:srgbClr val="00FFFF"/>
                </a:solidFill>
              </a:rPr>
              <a:t>His Seal </a:t>
            </a:r>
            <a:r>
              <a:rPr lang="en-CA" sz="3200" b="1" dirty="0">
                <a:ln>
                  <a:solidFill>
                    <a:sysClr val="windowText" lastClr="000000"/>
                  </a:solidFill>
                </a:ln>
                <a:solidFill>
                  <a:srgbClr val="00B050"/>
                </a:solidFill>
              </a:rPr>
              <a:t>of</a:t>
            </a:r>
            <a:r>
              <a:rPr lang="en-CA" sz="3200" b="1" dirty="0">
                <a:ln>
                  <a:solidFill>
                    <a:srgbClr val="0000FF"/>
                  </a:solidFill>
                </a:ln>
                <a:solidFill>
                  <a:srgbClr val="00FFFF"/>
                </a:solidFill>
              </a:rPr>
              <a:t> Authorship </a:t>
            </a:r>
            <a:r>
              <a:rPr lang="en-CA" sz="3200" b="1" dirty="0">
                <a:ln>
                  <a:solidFill>
                    <a:sysClr val="windowText" lastClr="000000"/>
                  </a:solidFill>
                </a:ln>
                <a:solidFill>
                  <a:srgbClr val="00B050"/>
                </a:solidFill>
              </a:rPr>
              <a:t>and</a:t>
            </a:r>
            <a:r>
              <a:rPr lang="en-CA" sz="3200" b="1" dirty="0">
                <a:ln>
                  <a:solidFill>
                    <a:srgbClr val="0000FF"/>
                  </a:solidFill>
                </a:ln>
                <a:solidFill>
                  <a:srgbClr val="00FFFF"/>
                </a:solidFill>
              </a:rPr>
              <a:t> Authority </a:t>
            </a:r>
            <a:r>
              <a:rPr lang="en-CA" sz="3200" b="1" dirty="0">
                <a:ln>
                  <a:solidFill>
                    <a:sysClr val="windowText" lastClr="000000"/>
                  </a:solidFill>
                </a:ln>
                <a:solidFill>
                  <a:srgbClr val="00B050"/>
                </a:solidFill>
              </a:rPr>
              <a:t>in the form of a</a:t>
            </a:r>
            <a:r>
              <a:rPr lang="en-CA" sz="3200" b="1" dirty="0">
                <a:ln>
                  <a:solidFill>
                    <a:srgbClr val="0000FF"/>
                  </a:solidFill>
                </a:ln>
                <a:solidFill>
                  <a:srgbClr val="00B050"/>
                </a:solidFill>
              </a:rPr>
              <a:t> </a:t>
            </a:r>
            <a:r>
              <a:rPr lang="en-CA" sz="3200" b="1" dirty="0">
                <a:ln>
                  <a:solidFill>
                    <a:srgbClr val="0000FF"/>
                  </a:solidFill>
                </a:ln>
                <a:solidFill>
                  <a:srgbClr val="00FFFF"/>
                </a:solidFill>
              </a:rPr>
              <a:t>Covenanted </a:t>
            </a:r>
            <a:r>
              <a:rPr lang="en-CA" sz="3200" b="1" dirty="0">
                <a:ln>
                  <a:solidFill>
                    <a:srgbClr val="0000FF"/>
                  </a:solidFill>
                </a:ln>
                <a:solidFill>
                  <a:srgbClr val="00FFFF"/>
                </a:solidFill>
                <a:effectLst>
                  <a:glow rad="127000">
                    <a:srgbClr val="FF9900"/>
                  </a:glow>
                </a:effectLst>
              </a:rPr>
              <a:t>SIGNATURE</a:t>
            </a:r>
            <a:r>
              <a:rPr lang="en-CA" sz="3200" b="1" dirty="0">
                <a:ln>
                  <a:solidFill>
                    <a:srgbClr val="0000FF"/>
                  </a:solidFill>
                </a:ln>
                <a:solidFill>
                  <a:srgbClr val="00FFFF"/>
                </a:solidFill>
              </a:rPr>
              <a:t> (</a:t>
            </a:r>
            <a:r>
              <a:rPr lang="en-CA" sz="3200" b="1" dirty="0" err="1">
                <a:ln>
                  <a:solidFill>
                    <a:srgbClr val="0000FF"/>
                  </a:solidFill>
                </a:ln>
                <a:solidFill>
                  <a:srgbClr val="FFFF00"/>
                </a:solidFill>
                <a:latin typeface="Wide Latin" panose="020A0A07050505020404" pitchFamily="18" charset="0"/>
              </a:rPr>
              <a:t>Tav</a:t>
            </a:r>
            <a:r>
              <a:rPr lang="en-CA" sz="3200" b="1" dirty="0">
                <a:ln>
                  <a:solidFill>
                    <a:srgbClr val="0000FF"/>
                  </a:solidFill>
                </a:ln>
                <a:solidFill>
                  <a:srgbClr val="00FFFF"/>
                </a:solidFill>
              </a:rPr>
              <a:t>), </a:t>
            </a:r>
          </a:p>
          <a:p>
            <a:pPr marL="457200" indent="-457200">
              <a:lnSpc>
                <a:spcPct val="150000"/>
              </a:lnSpc>
              <a:buFont typeface="Arial" panose="020B0604020202020204" pitchFamily="34" charset="0"/>
              <a:buChar char="•"/>
            </a:pPr>
            <a:r>
              <a:rPr lang="en-CA" sz="3200" b="1" dirty="0">
                <a:ln>
                  <a:solidFill>
                    <a:sysClr val="windowText" lastClr="000000"/>
                  </a:solidFill>
                </a:ln>
                <a:solidFill>
                  <a:srgbClr val="00B050"/>
                </a:solidFill>
              </a:rPr>
              <a:t>which reveals the (</a:t>
            </a:r>
            <a:r>
              <a:rPr lang="en-CA" sz="3200" b="1" dirty="0" err="1">
                <a:ln w="12700">
                  <a:solidFill>
                    <a:sysClr val="windowText" lastClr="000000"/>
                  </a:solidFill>
                </a:ln>
                <a:solidFill>
                  <a:schemeClr val="accent4">
                    <a:lumMod val="60000"/>
                    <a:lumOff val="40000"/>
                  </a:schemeClr>
                </a:solidFill>
                <a:effectLst>
                  <a:outerShdw blurRad="50800" dist="50800" dir="5400000" algn="ctr" rotWithShape="0">
                    <a:srgbClr val="CC00FF"/>
                  </a:outerShdw>
                </a:effectLst>
              </a:rPr>
              <a:t>Shyt</a:t>
            </a:r>
            <a:r>
              <a:rPr lang="en-CA" sz="3200" b="1" dirty="0">
                <a:ln w="12700">
                  <a:solidFill>
                    <a:sysClr val="windowText" lastClr="000000"/>
                  </a:solidFill>
                </a:ln>
                <a:solidFill>
                  <a:schemeClr val="accent4">
                    <a:lumMod val="60000"/>
                    <a:lumOff val="40000"/>
                  </a:schemeClr>
                </a:solidFill>
                <a:effectLst>
                  <a:outerShdw blurRad="50800" dist="50800" dir="5400000" algn="ctr" rotWithShape="0">
                    <a:srgbClr val="CC00FF"/>
                  </a:outerShdw>
                </a:effectLst>
              </a:rPr>
              <a:t>               [GARMENT of PROTECTION]</a:t>
            </a:r>
            <a:r>
              <a:rPr lang="en-CA" sz="3200" b="1" dirty="0">
                <a:ln>
                  <a:solidFill>
                    <a:sysClr val="windowText" lastClr="000000"/>
                  </a:solidFill>
                </a:ln>
                <a:solidFill>
                  <a:srgbClr val="00B050"/>
                </a:solidFill>
              </a:rPr>
              <a:t>) </a:t>
            </a:r>
            <a:r>
              <a:rPr lang="en-CA" sz="3200" b="1" dirty="0">
                <a:ln>
                  <a:solidFill>
                    <a:srgbClr val="0000FF"/>
                  </a:solidFill>
                </a:ln>
                <a:solidFill>
                  <a:srgbClr val="FFFF00"/>
                </a:solidFill>
                <a:effectLst>
                  <a:glow rad="127000">
                    <a:srgbClr val="00FF00"/>
                  </a:glow>
                </a:effectLst>
              </a:rPr>
              <a:t>Code of Righteousness</a:t>
            </a:r>
            <a:r>
              <a:rPr lang="en-CA" sz="3200" b="1" dirty="0">
                <a:ln>
                  <a:solidFill>
                    <a:srgbClr val="0000FF"/>
                  </a:solidFill>
                </a:ln>
                <a:solidFill>
                  <a:srgbClr val="FFFF00"/>
                </a:solidFill>
              </a:rPr>
              <a:t> </a:t>
            </a:r>
            <a:r>
              <a:rPr lang="en-CA" sz="3200" b="1" dirty="0">
                <a:ln>
                  <a:solidFill>
                    <a:sysClr val="windowText" lastClr="000000"/>
                  </a:solidFill>
                </a:ln>
                <a:solidFill>
                  <a:srgbClr val="00B050"/>
                </a:solidFill>
              </a:rPr>
              <a:t>which </a:t>
            </a:r>
            <a:r>
              <a:rPr lang="en-CA" sz="3200" b="1" dirty="0">
                <a:ln>
                  <a:solidFill>
                    <a:sysClr val="windowText" lastClr="000000"/>
                  </a:solidFill>
                </a:ln>
                <a:solidFill>
                  <a:srgbClr val="FF9900"/>
                </a:solidFill>
              </a:rPr>
              <a:t>WAS DESIGNED TO ENVELOP </a:t>
            </a:r>
            <a:r>
              <a:rPr lang="en-CA" sz="3200" b="1" dirty="0">
                <a:ln>
                  <a:solidFill>
                    <a:sysClr val="windowText" lastClr="000000"/>
                  </a:solidFill>
                </a:ln>
                <a:solidFill>
                  <a:srgbClr val="00B050"/>
                </a:solidFill>
              </a:rPr>
              <a:t>this earth</a:t>
            </a:r>
            <a:r>
              <a:rPr lang="en-CA" sz="3200" b="1" dirty="0">
                <a:ln>
                  <a:solidFill>
                    <a:sysClr val="windowText" lastClr="000000"/>
                  </a:solidFill>
                </a:ln>
                <a:solidFill>
                  <a:srgbClr val="FFFF00"/>
                </a:solidFill>
                <a:latin typeface="Ravie" panose="04040805050809020602" pitchFamily="82" charset="0"/>
              </a:rPr>
              <a:t>!</a:t>
            </a:r>
            <a:r>
              <a:rPr lang="en-CA" sz="3200" b="1" dirty="0">
                <a:ln>
                  <a:solidFill>
                    <a:sysClr val="windowText" lastClr="000000"/>
                  </a:solidFill>
                </a:ln>
                <a:solidFill>
                  <a:srgbClr val="00B050"/>
                </a:solidFill>
              </a:rPr>
              <a:t>   </a:t>
            </a:r>
            <a:endParaRPr lang="en-CA" sz="2400" b="1" dirty="0">
              <a:ln>
                <a:solidFill>
                  <a:sysClr val="windowText" lastClr="000000"/>
                </a:solidFill>
              </a:ln>
              <a:solidFill>
                <a:srgbClr val="00B050"/>
              </a:solidFill>
            </a:endParaRPr>
          </a:p>
        </p:txBody>
      </p:sp>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18663" y="2169673"/>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1" name="Picture 10">
            <a:extLst>
              <a:ext uri="{FF2B5EF4-FFF2-40B4-BE49-F238E27FC236}">
                <a16:creationId xmlns:a16="http://schemas.microsoft.com/office/drawing/2014/main" id="{8624CCF1-F71B-A6F8-81B9-D7A1245C11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96031">
            <a:off x="7910229" y="64323"/>
            <a:ext cx="2065550" cy="14734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7" name="Picture 26">
            <a:extLst>
              <a:ext uri="{FF2B5EF4-FFF2-40B4-BE49-F238E27FC236}">
                <a16:creationId xmlns:a16="http://schemas.microsoft.com/office/drawing/2014/main" id="{7A573004-538A-BC50-F737-D3D51C5697F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02608" y="22188"/>
            <a:ext cx="682259" cy="90967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8" name="Picture 27">
            <a:extLst>
              <a:ext uri="{FF2B5EF4-FFF2-40B4-BE49-F238E27FC236}">
                <a16:creationId xmlns:a16="http://schemas.microsoft.com/office/drawing/2014/main" id="{0E5C36A7-C8F4-D3F3-8F1B-DC16ACA3FE4F}"/>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706693" y="4347947"/>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9" name="Picture 28">
            <a:extLst>
              <a:ext uri="{FF2B5EF4-FFF2-40B4-BE49-F238E27FC236}">
                <a16:creationId xmlns:a16="http://schemas.microsoft.com/office/drawing/2014/main" id="{6710E62F-B021-252F-4E31-DC94B75416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99934" y="787923"/>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0" name="Picture 29">
            <a:extLst>
              <a:ext uri="{FF2B5EF4-FFF2-40B4-BE49-F238E27FC236}">
                <a16:creationId xmlns:a16="http://schemas.microsoft.com/office/drawing/2014/main" id="{1D5BB65D-1004-4C4E-8181-B92AAE9E15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40377" y="2889821"/>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1" name="Picture 30">
            <a:extLst>
              <a:ext uri="{FF2B5EF4-FFF2-40B4-BE49-F238E27FC236}">
                <a16:creationId xmlns:a16="http://schemas.microsoft.com/office/drawing/2014/main" id="{450F2DF0-DBFA-59ED-7825-1646A26053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7082" y="144295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2" name="Picture 31">
            <a:extLst>
              <a:ext uri="{FF2B5EF4-FFF2-40B4-BE49-F238E27FC236}">
                <a16:creationId xmlns:a16="http://schemas.microsoft.com/office/drawing/2014/main" id="{5D7B854D-2457-3EBE-87BD-2B5AFE466E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4266" y="64323"/>
            <a:ext cx="2065550" cy="14734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nvGrpSpPr>
          <p:cNvPr id="36" name="Group 35">
            <a:extLst>
              <a:ext uri="{FF2B5EF4-FFF2-40B4-BE49-F238E27FC236}">
                <a16:creationId xmlns:a16="http://schemas.microsoft.com/office/drawing/2014/main" id="{A109FD0F-40F0-3012-CF47-CA7EDC343332}"/>
              </a:ext>
            </a:extLst>
          </p:cNvPr>
          <p:cNvGrpSpPr/>
          <p:nvPr/>
        </p:nvGrpSpPr>
        <p:grpSpPr>
          <a:xfrm>
            <a:off x="4679825" y="5401792"/>
            <a:ext cx="1153655" cy="505626"/>
            <a:chOff x="5987374" y="6667256"/>
            <a:chExt cx="2918957" cy="981876"/>
          </a:xfrm>
          <a:scene3d>
            <a:camera prst="orthographicFront">
              <a:rot lat="0" lon="0" rev="0"/>
            </a:camera>
            <a:lightRig rig="glow" dir="t">
              <a:rot lat="0" lon="0" rev="4800000"/>
            </a:lightRig>
          </a:scene3d>
        </p:grpSpPr>
        <p:pic>
          <p:nvPicPr>
            <p:cNvPr id="33" name="Picture 32">
              <a:extLst>
                <a:ext uri="{FF2B5EF4-FFF2-40B4-BE49-F238E27FC236}">
                  <a16:creationId xmlns:a16="http://schemas.microsoft.com/office/drawing/2014/main" id="{F2D52246-1EF7-69F7-4D6A-2D8285C9542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30006" y="6685011"/>
              <a:ext cx="1076325" cy="952500"/>
            </a:xfrm>
            <a:prstGeom prst="rect">
              <a:avLst/>
            </a:prstGeom>
            <a:ln>
              <a:noFill/>
            </a:ln>
            <a:effectLst>
              <a:outerShdw blurRad="190500" dist="228600" dir="2700000" algn="ctr">
                <a:srgbClr val="000000">
                  <a:alpha val="30000"/>
                </a:srgbClr>
              </a:outerShdw>
            </a:effectLst>
            <a:sp3d prstMaterial="matte">
              <a:bevelT w="127000" h="63500"/>
            </a:sp3d>
          </p:spPr>
        </p:pic>
        <p:pic>
          <p:nvPicPr>
            <p:cNvPr id="34" name="Picture 33">
              <a:extLst>
                <a:ext uri="{FF2B5EF4-FFF2-40B4-BE49-F238E27FC236}">
                  <a16:creationId xmlns:a16="http://schemas.microsoft.com/office/drawing/2014/main" id="{37FECEBF-1D37-F641-93D8-9BC070A2F7C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987374" y="6696632"/>
              <a:ext cx="733425" cy="952500"/>
            </a:xfrm>
            <a:prstGeom prst="rect">
              <a:avLst/>
            </a:prstGeom>
            <a:ln>
              <a:noFill/>
            </a:ln>
            <a:effectLst>
              <a:outerShdw blurRad="190500" dist="228600" dir="2700000" algn="ctr">
                <a:srgbClr val="000000">
                  <a:alpha val="30000"/>
                </a:srgbClr>
              </a:outerShdw>
            </a:effectLst>
            <a:sp3d prstMaterial="matte">
              <a:bevelT w="127000" h="63500"/>
            </a:sp3d>
          </p:spPr>
        </p:pic>
        <p:pic>
          <p:nvPicPr>
            <p:cNvPr id="35" name="Picture 34">
              <a:extLst>
                <a:ext uri="{FF2B5EF4-FFF2-40B4-BE49-F238E27FC236}">
                  <a16:creationId xmlns:a16="http://schemas.microsoft.com/office/drawing/2014/main" id="{611950A7-A3A7-8927-CF70-3F1D499DE6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20799" y="6667256"/>
              <a:ext cx="1133475" cy="952500"/>
            </a:xfrm>
            <a:prstGeom prst="rect">
              <a:avLst/>
            </a:prstGeom>
            <a:ln>
              <a:noFill/>
            </a:ln>
            <a:effectLst>
              <a:outerShdw blurRad="190500" dist="228600" dir="2700000" algn="ctr">
                <a:srgbClr val="000000">
                  <a:alpha val="30000"/>
                </a:srgbClr>
              </a:outerShdw>
            </a:effectLst>
            <a:sp3d prstMaterial="matte">
              <a:bevelT w="127000" h="63500"/>
            </a:sp3d>
          </p:spPr>
        </p:pic>
      </p:grpSp>
      <p:pic>
        <p:nvPicPr>
          <p:cNvPr id="19" name="Picture 18">
            <a:extLst>
              <a:ext uri="{FF2B5EF4-FFF2-40B4-BE49-F238E27FC236}">
                <a16:creationId xmlns:a16="http://schemas.microsoft.com/office/drawing/2014/main" id="{1A1E205A-E777-4851-A187-DECC10E67BE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flipH="1">
            <a:off x="6761687" y="215690"/>
            <a:ext cx="1078992" cy="774912"/>
          </a:xfrm>
          <a:prstGeom prst="ellipse">
            <a:avLst/>
          </a:prstGeom>
          <a:ln w="63500" cap="rnd">
            <a:solidFill>
              <a:srgbClr val="CC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Speech Bubble: Rectangle with Corners Rounded 1">
            <a:extLst>
              <a:ext uri="{FF2B5EF4-FFF2-40B4-BE49-F238E27FC236}">
                <a16:creationId xmlns:a16="http://schemas.microsoft.com/office/drawing/2014/main" id="{0655A51D-9791-4A46-8AA6-4D3A7AEFFFB1}"/>
              </a:ext>
            </a:extLst>
          </p:cNvPr>
          <p:cNvSpPr/>
          <p:nvPr/>
        </p:nvSpPr>
        <p:spPr>
          <a:xfrm>
            <a:off x="7673852" y="4533485"/>
            <a:ext cx="4407711" cy="708629"/>
          </a:xfrm>
          <a:prstGeom prst="wedgeRoundRectCallout">
            <a:avLst>
              <a:gd name="adj1" fmla="val -43054"/>
              <a:gd name="adj2" fmla="val 74252"/>
              <a:gd name="adj3" fmla="val 16667"/>
            </a:avLst>
          </a:prstGeom>
          <a:solidFill>
            <a:srgbClr val="00B0F0"/>
          </a:solidFill>
          <a:ln w="38100">
            <a:solidFill>
              <a:srgbClr val="E983DD"/>
            </a:solidFill>
          </a:ln>
          <a:scene3d>
            <a:camera prst="orthographicFront"/>
            <a:lightRig rig="threePt" dir="t"/>
          </a:scene3d>
          <a:sp3d>
            <a:bevelT w="146050" h="1079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ln w="12700">
                  <a:solidFill>
                    <a:srgbClr val="0000FF"/>
                  </a:solidFill>
                </a:ln>
                <a:solidFill>
                  <a:srgbClr val="0066FF"/>
                </a:solidFill>
                <a:effectLst>
                  <a:glow rad="88900">
                    <a:srgbClr val="FFFF00"/>
                  </a:glow>
                  <a:outerShdw blurRad="50800" dist="50800" dir="5400000" algn="ctr" rotWithShape="0">
                    <a:srgbClr val="FF3300"/>
                  </a:outerShdw>
                </a:effectLst>
                <a:latin typeface="Aharoni" panose="02010803020104030203" pitchFamily="2" charset="-79"/>
                <a:cs typeface="Aharoni" panose="02010803020104030203" pitchFamily="2" charset="-79"/>
              </a:rPr>
              <a:t>Tzadiq</a:t>
            </a:r>
            <a:r>
              <a:rPr lang="en-CA" sz="2800" dirty="0">
                <a:ln w="12700">
                  <a:solidFill>
                    <a:srgbClr val="0000FF"/>
                  </a:solidFill>
                </a:ln>
                <a:solidFill>
                  <a:srgbClr val="CC00FF"/>
                </a:solidFill>
                <a:effectLst>
                  <a:glow rad="88900">
                    <a:srgbClr val="FFFF00"/>
                  </a:glow>
                  <a:outerShdw blurRad="50800" dist="50800" dir="5400000" algn="ctr" rotWithShape="0">
                    <a:srgbClr val="FF3300"/>
                  </a:outerShdw>
                </a:effectLst>
                <a:latin typeface="Aharoni" panose="02010803020104030203" pitchFamily="2" charset="-79"/>
                <a:cs typeface="Aharoni" panose="02010803020104030203" pitchFamily="2" charset="-79"/>
              </a:rPr>
              <a:t> - Righteousness</a:t>
            </a:r>
          </a:p>
        </p:txBody>
      </p:sp>
    </p:spTree>
    <p:extLst>
      <p:ext uri="{BB962C8B-B14F-4D97-AF65-F5344CB8AC3E}">
        <p14:creationId xmlns:p14="http://schemas.microsoft.com/office/powerpoint/2010/main" val="38159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1250" fill="hold"/>
                                        <p:tgtEl>
                                          <p:spTgt spid="11"/>
                                        </p:tgtEl>
                                        <p:attrNameLst>
                                          <p:attrName>ppt_w</p:attrName>
                                        </p:attrNameLst>
                                      </p:cBhvr>
                                      <p:tavLst>
                                        <p:tav tm="0">
                                          <p:val>
                                            <p:fltVal val="0"/>
                                          </p:val>
                                        </p:tav>
                                        <p:tav tm="100000">
                                          <p:val>
                                            <p:strVal val="#ppt_w"/>
                                          </p:val>
                                        </p:tav>
                                      </p:tavLst>
                                    </p:anim>
                                    <p:anim calcmode="lin" valueType="num">
                                      <p:cBhvr>
                                        <p:cTn id="8" dur="125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250" fill="hold"/>
                                        <p:tgtEl>
                                          <p:spTgt spid="32"/>
                                        </p:tgtEl>
                                        <p:attrNameLst>
                                          <p:attrName>ppt_w</p:attrName>
                                        </p:attrNameLst>
                                      </p:cBhvr>
                                      <p:tavLst>
                                        <p:tav tm="0">
                                          <p:val>
                                            <p:fltVal val="0"/>
                                          </p:val>
                                        </p:tav>
                                        <p:tav tm="100000">
                                          <p:val>
                                            <p:strVal val="#ppt_w"/>
                                          </p:val>
                                        </p:tav>
                                      </p:tavLst>
                                    </p:anim>
                                    <p:anim calcmode="lin" valueType="num">
                                      <p:cBhvr>
                                        <p:cTn id="12" dur="1250" fill="hold"/>
                                        <p:tgtEl>
                                          <p:spTgt spid="32"/>
                                        </p:tgtEl>
                                        <p:attrNameLst>
                                          <p:attrName>ppt_h</p:attrName>
                                        </p:attrNameLst>
                                      </p:cBhvr>
                                      <p:tavLst>
                                        <p:tav tm="0">
                                          <p:val>
                                            <p:strVal val="#ppt_h"/>
                                          </p:val>
                                        </p:tav>
                                        <p:tav tm="100000">
                                          <p:val>
                                            <p:strVal val="#ppt_h"/>
                                          </p:val>
                                        </p:tav>
                                      </p:tavLst>
                                    </p:anim>
                                  </p:childTnLst>
                                </p:cTn>
                              </p:par>
                              <p:par>
                                <p:cTn id="13" presetID="32" presetClass="emph" presetSubtype="0" repeatCount="3000" fill="hold" nodeType="withEffect">
                                  <p:stCondLst>
                                    <p:cond delay="0"/>
                                  </p:stCondLst>
                                  <p:childTnLst>
                                    <p:animRot by="120000">
                                      <p:cBhvr>
                                        <p:cTn id="14" dur="100" fill="hold">
                                          <p:stCondLst>
                                            <p:cond delay="0"/>
                                          </p:stCondLst>
                                        </p:cTn>
                                        <p:tgtEl>
                                          <p:spTgt spid="11"/>
                                        </p:tgtEl>
                                        <p:attrNameLst>
                                          <p:attrName>r</p:attrName>
                                        </p:attrNameLst>
                                      </p:cBhvr>
                                    </p:animRot>
                                    <p:animRot by="-240000">
                                      <p:cBhvr>
                                        <p:cTn id="15" dur="200" fill="hold">
                                          <p:stCondLst>
                                            <p:cond delay="200"/>
                                          </p:stCondLst>
                                        </p:cTn>
                                        <p:tgtEl>
                                          <p:spTgt spid="11"/>
                                        </p:tgtEl>
                                        <p:attrNameLst>
                                          <p:attrName>r</p:attrName>
                                        </p:attrNameLst>
                                      </p:cBhvr>
                                    </p:animRot>
                                    <p:animRot by="240000">
                                      <p:cBhvr>
                                        <p:cTn id="16" dur="200" fill="hold">
                                          <p:stCondLst>
                                            <p:cond delay="400"/>
                                          </p:stCondLst>
                                        </p:cTn>
                                        <p:tgtEl>
                                          <p:spTgt spid="11"/>
                                        </p:tgtEl>
                                        <p:attrNameLst>
                                          <p:attrName>r</p:attrName>
                                        </p:attrNameLst>
                                      </p:cBhvr>
                                    </p:animRot>
                                    <p:animRot by="-240000">
                                      <p:cBhvr>
                                        <p:cTn id="17" dur="200" fill="hold">
                                          <p:stCondLst>
                                            <p:cond delay="600"/>
                                          </p:stCondLst>
                                        </p:cTn>
                                        <p:tgtEl>
                                          <p:spTgt spid="11"/>
                                        </p:tgtEl>
                                        <p:attrNameLst>
                                          <p:attrName>r</p:attrName>
                                        </p:attrNameLst>
                                      </p:cBhvr>
                                    </p:animRot>
                                    <p:animRot by="120000">
                                      <p:cBhvr>
                                        <p:cTn id="18" dur="200" fill="hold">
                                          <p:stCondLst>
                                            <p:cond delay="800"/>
                                          </p:stCondLst>
                                        </p:cTn>
                                        <p:tgtEl>
                                          <p:spTgt spid="11"/>
                                        </p:tgtEl>
                                        <p:attrNameLst>
                                          <p:attrName>r</p:attrName>
                                        </p:attrNameLst>
                                      </p:cBhvr>
                                    </p:animRot>
                                  </p:childTnLst>
                                </p:cTn>
                              </p:par>
                              <p:par>
                                <p:cTn id="19" presetID="32" presetClass="emph" presetSubtype="0" repeatCount="3000" fill="hold" nodeType="withEffect">
                                  <p:stCondLst>
                                    <p:cond delay="0"/>
                                  </p:stCondLst>
                                  <p:childTnLst>
                                    <p:animRot by="120000">
                                      <p:cBhvr>
                                        <p:cTn id="20" dur="100" fill="hold">
                                          <p:stCondLst>
                                            <p:cond delay="0"/>
                                          </p:stCondLst>
                                        </p:cTn>
                                        <p:tgtEl>
                                          <p:spTgt spid="32"/>
                                        </p:tgtEl>
                                        <p:attrNameLst>
                                          <p:attrName>r</p:attrName>
                                        </p:attrNameLst>
                                      </p:cBhvr>
                                    </p:animRot>
                                    <p:animRot by="-240000">
                                      <p:cBhvr>
                                        <p:cTn id="21" dur="200" fill="hold">
                                          <p:stCondLst>
                                            <p:cond delay="200"/>
                                          </p:stCondLst>
                                        </p:cTn>
                                        <p:tgtEl>
                                          <p:spTgt spid="32"/>
                                        </p:tgtEl>
                                        <p:attrNameLst>
                                          <p:attrName>r</p:attrName>
                                        </p:attrNameLst>
                                      </p:cBhvr>
                                    </p:animRot>
                                    <p:animRot by="240000">
                                      <p:cBhvr>
                                        <p:cTn id="22" dur="200" fill="hold">
                                          <p:stCondLst>
                                            <p:cond delay="400"/>
                                          </p:stCondLst>
                                        </p:cTn>
                                        <p:tgtEl>
                                          <p:spTgt spid="32"/>
                                        </p:tgtEl>
                                        <p:attrNameLst>
                                          <p:attrName>r</p:attrName>
                                        </p:attrNameLst>
                                      </p:cBhvr>
                                    </p:animRot>
                                    <p:animRot by="-240000">
                                      <p:cBhvr>
                                        <p:cTn id="23" dur="200" fill="hold">
                                          <p:stCondLst>
                                            <p:cond delay="600"/>
                                          </p:stCondLst>
                                        </p:cTn>
                                        <p:tgtEl>
                                          <p:spTgt spid="32"/>
                                        </p:tgtEl>
                                        <p:attrNameLst>
                                          <p:attrName>r</p:attrName>
                                        </p:attrNameLst>
                                      </p:cBhvr>
                                    </p:animRot>
                                    <p:animRot by="120000">
                                      <p:cBhvr>
                                        <p:cTn id="24" dur="200" fill="hold">
                                          <p:stCondLst>
                                            <p:cond delay="800"/>
                                          </p:stCondLst>
                                        </p:cTn>
                                        <p:tgtEl>
                                          <p:spTgt spid="32"/>
                                        </p:tgtEl>
                                        <p:attrNameLst>
                                          <p:attrName>r</p:attrName>
                                        </p:attrNameLst>
                                      </p:cBhvr>
                                    </p:animRo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87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7" dur="87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8" dur="875" accel="50000" fill="hold">
                                          <p:stCondLst>
                                            <p:cond delay="875"/>
                                          </p:stCondLst>
                                        </p:cTn>
                                        <p:tgtEl>
                                          <p:spTgt spid="2"/>
                                        </p:tgtEl>
                                        <p:attrNameLst>
                                          <p:attrName>ppt_w</p:attrName>
                                        </p:attrNameLst>
                                      </p:cBhvr>
                                      <p:tavLst>
                                        <p:tav tm="0">
                                          <p:val>
                                            <p:strVal val="#ppt_w*.05"/>
                                          </p:val>
                                        </p:tav>
                                        <p:tav tm="100000">
                                          <p:val>
                                            <p:strVal val="#ppt_w"/>
                                          </p:val>
                                        </p:tav>
                                      </p:tavLst>
                                    </p:anim>
                                    <p:anim calcmode="lin" valueType="num">
                                      <p:cBhvr>
                                        <p:cTn id="39" dur="1750" fill="hold"/>
                                        <p:tgtEl>
                                          <p:spTgt spid="2"/>
                                        </p:tgtEl>
                                        <p:attrNameLst>
                                          <p:attrName>ppt_h</p:attrName>
                                        </p:attrNameLst>
                                      </p:cBhvr>
                                      <p:tavLst>
                                        <p:tav tm="0">
                                          <p:val>
                                            <p:strVal val="#ppt_h"/>
                                          </p:val>
                                        </p:tav>
                                        <p:tav tm="100000">
                                          <p:val>
                                            <p:strVal val="#ppt_h"/>
                                          </p:val>
                                        </p:tav>
                                      </p:tavLst>
                                    </p:anim>
                                    <p:anim calcmode="lin" valueType="num">
                                      <p:cBhvr>
                                        <p:cTn id="40" dur="87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1" dur="87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2" dur="875" accel="50000" fill="hold">
                                          <p:stCondLst>
                                            <p:cond delay="875"/>
                                          </p:stCondLst>
                                        </p:cTn>
                                        <p:tgtEl>
                                          <p:spTgt spid="2"/>
                                        </p:tgtEl>
                                        <p:attrNameLst>
                                          <p:attrName>ppt_y</p:attrName>
                                        </p:attrNameLst>
                                      </p:cBhvr>
                                      <p:tavLst>
                                        <p:tav tm="0">
                                          <p:val>
                                            <p:strVal val="#ppt_y+.1"/>
                                          </p:val>
                                        </p:tav>
                                        <p:tav tm="100000">
                                          <p:val>
                                            <p:strVal val="#ppt_y"/>
                                          </p:val>
                                        </p:tav>
                                      </p:tavLst>
                                    </p:anim>
                                    <p:animEffect transition="in" filter="fade">
                                      <p:cBhvr>
                                        <p:cTn id="43" dur="175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89722" y="1376177"/>
            <a:ext cx="11812555" cy="5264889"/>
          </a:xfrm>
          <a:solidFill>
            <a:schemeClr val="accent6">
              <a:lumMod val="40000"/>
              <a:lumOff val="60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48800" y="6573024"/>
            <a:ext cx="2743200" cy="365125"/>
          </a:xfrm>
        </p:spPr>
        <p:txBody>
          <a:bodyPr/>
          <a:lstStyle/>
          <a:p>
            <a:fld id="{45C2D28F-54A5-4CFF-A832-B99C2F1CE910}" type="slidenum">
              <a:rPr lang="en-CA" smtClean="0"/>
              <a:t>17</a:t>
            </a:fld>
            <a:endParaRPr lang="en-CA" dirty="0"/>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r="7433" b="33669"/>
          <a:stretch/>
        </p:blipFill>
        <p:spPr>
          <a:xfrm>
            <a:off x="1098956" y="118725"/>
            <a:ext cx="2525988" cy="14548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57649" y="1559066"/>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3253" y="1559066"/>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7633" y="1539993"/>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469935" y="1595670"/>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5688766" y="271063"/>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endParaRPr lang="en-CA" dirty="0">
              <a:latin typeface="Bodoni MT Black" panose="02070A03080606020203" pitchFamily="18" charset="0"/>
            </a:endParaRPr>
          </a:p>
        </p:txBody>
      </p:sp>
      <p:sp>
        <p:nvSpPr>
          <p:cNvPr id="21" name="Speech Bubble: Rectangle with Corners Rounded 20">
            <a:extLst>
              <a:ext uri="{FF2B5EF4-FFF2-40B4-BE49-F238E27FC236}">
                <a16:creationId xmlns:a16="http://schemas.microsoft.com/office/drawing/2014/main" id="{E03EECF6-00BE-4699-AB4B-457057711305}"/>
              </a:ext>
            </a:extLst>
          </p:cNvPr>
          <p:cNvSpPr/>
          <p:nvPr/>
        </p:nvSpPr>
        <p:spPr>
          <a:xfrm>
            <a:off x="10283419" y="824979"/>
            <a:ext cx="1629623" cy="795947"/>
          </a:xfrm>
          <a:prstGeom prst="wedgeRoundRectCallout">
            <a:avLst>
              <a:gd name="adj1" fmla="val -106511"/>
              <a:gd name="adj2" fmla="val 74563"/>
              <a:gd name="adj3" fmla="val 16667"/>
            </a:avLst>
          </a:prstGeom>
          <a:ln w="3810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Ancient Hebrew</a:t>
            </a:r>
          </a:p>
        </p:txBody>
      </p:sp>
      <p:sp>
        <p:nvSpPr>
          <p:cNvPr id="22" name="Rectangle 21">
            <a:extLst>
              <a:ext uri="{FF2B5EF4-FFF2-40B4-BE49-F238E27FC236}">
                <a16:creationId xmlns:a16="http://schemas.microsoft.com/office/drawing/2014/main" id="{2F1480E5-D281-47A7-B205-AC681840B3E2}"/>
              </a:ext>
            </a:extLst>
          </p:cNvPr>
          <p:cNvSpPr/>
          <p:nvPr/>
        </p:nvSpPr>
        <p:spPr>
          <a:xfrm>
            <a:off x="487050" y="2495874"/>
            <a:ext cx="11217897" cy="1178374"/>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As we see, the modern Hebrew accumulates these letters down into one word – </a:t>
            </a:r>
            <a:r>
              <a:rPr lang="en-CA" sz="2400" dirty="0" err="1">
                <a:solidFill>
                  <a:schemeClr val="tx1"/>
                </a:solidFill>
                <a:latin typeface="Wide Latin" panose="020A0A07050505020404" pitchFamily="18" charset="0"/>
              </a:rPr>
              <a:t>Rashyt</a:t>
            </a:r>
            <a:r>
              <a:rPr lang="en-CA" sz="2400" dirty="0">
                <a:solidFill>
                  <a:schemeClr val="tx1"/>
                </a:solidFill>
                <a:latin typeface="Wide Latin" panose="020A0A07050505020404" pitchFamily="18" charset="0"/>
              </a:rPr>
              <a:t>.</a:t>
            </a:r>
            <a:r>
              <a:rPr lang="en-CA" sz="2400" dirty="0">
                <a:solidFill>
                  <a:schemeClr val="tx1"/>
                </a:solidFill>
              </a:rPr>
              <a:t>  Let’s have a look. </a:t>
            </a:r>
            <a:r>
              <a:rPr lang="en-CA" sz="2400" dirty="0">
                <a:solidFill>
                  <a:schemeClr val="tx1"/>
                </a:solidFill>
                <a:sym typeface="Wingdings" panose="05000000000000000000" pitchFamily="2" charset="2"/>
              </a:rPr>
              <a:t></a:t>
            </a:r>
            <a:endParaRPr lang="en-CA" sz="2400" dirty="0">
              <a:solidFill>
                <a:schemeClr val="tx1"/>
              </a:solidFill>
            </a:endParaRPr>
          </a:p>
        </p:txBody>
      </p:sp>
      <p:sp>
        <p:nvSpPr>
          <p:cNvPr id="25" name="Rectangle 24">
            <a:extLst>
              <a:ext uri="{FF2B5EF4-FFF2-40B4-BE49-F238E27FC236}">
                <a16:creationId xmlns:a16="http://schemas.microsoft.com/office/drawing/2014/main" id="{9A1103C6-28CF-4E40-B3CB-76BE28CD589E}"/>
              </a:ext>
            </a:extLst>
          </p:cNvPr>
          <p:cNvSpPr/>
          <p:nvPr/>
        </p:nvSpPr>
        <p:spPr>
          <a:xfrm>
            <a:off x="487050" y="3766071"/>
            <a:ext cx="11217897" cy="2690240"/>
          </a:xfrm>
          <a:prstGeom prst="rect">
            <a:avLst/>
          </a:prstGeom>
          <a:ln w="28575">
            <a:solidFill>
              <a:srgbClr val="FF9900"/>
            </a:solidFill>
          </a:ln>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00FFFF"/>
                </a:solidFill>
              </a:rPr>
              <a:t> This first word </a:t>
            </a:r>
            <a:r>
              <a:rPr lang="en-CA" sz="2800" b="1" dirty="0" err="1">
                <a:ln>
                  <a:solidFill>
                    <a:srgbClr val="0000FF"/>
                  </a:solidFill>
                </a:ln>
                <a:solidFill>
                  <a:srgbClr val="FFFF00"/>
                </a:solidFill>
              </a:rPr>
              <a:t>b’rashyt</a:t>
            </a:r>
            <a:r>
              <a:rPr lang="en-CA" sz="2800" b="1" dirty="0">
                <a:ln>
                  <a:solidFill>
                    <a:srgbClr val="0000FF"/>
                  </a:solidFill>
                </a:ln>
                <a:solidFill>
                  <a:srgbClr val="FFFF00"/>
                </a:solidFill>
              </a:rPr>
              <a:t>, </a:t>
            </a:r>
            <a:r>
              <a:rPr lang="en-CA" sz="2800" b="1" dirty="0">
                <a:ln>
                  <a:solidFill>
                    <a:srgbClr val="0000FF"/>
                  </a:solidFill>
                </a:ln>
                <a:solidFill>
                  <a:srgbClr val="00FFFF"/>
                </a:solidFill>
              </a:rPr>
              <a:t>used 5 times in this specific spelling order,  </a:t>
            </a:r>
            <a:br>
              <a:rPr lang="en-CA" sz="2800" b="1" dirty="0">
                <a:ln>
                  <a:solidFill>
                    <a:srgbClr val="0000FF"/>
                  </a:solidFill>
                </a:ln>
                <a:solidFill>
                  <a:srgbClr val="00FFFF"/>
                </a:solidFill>
              </a:rPr>
            </a:br>
            <a:r>
              <a:rPr lang="en-CA" sz="2800" b="1" dirty="0">
                <a:ln>
                  <a:solidFill>
                    <a:srgbClr val="0000FF"/>
                  </a:solidFill>
                </a:ln>
                <a:solidFill>
                  <a:srgbClr val="00FFFF"/>
                </a:solidFill>
              </a:rPr>
              <a:t>Gen 1:1, </a:t>
            </a:r>
            <a:r>
              <a:rPr lang="en-CA" sz="2800" b="1" dirty="0" err="1">
                <a:ln>
                  <a:solidFill>
                    <a:srgbClr val="0000FF"/>
                  </a:solidFill>
                </a:ln>
                <a:solidFill>
                  <a:srgbClr val="00FFFF"/>
                </a:solidFill>
              </a:rPr>
              <a:t>Jer</a:t>
            </a:r>
            <a:r>
              <a:rPr lang="en-CA" sz="2800" b="1" dirty="0">
                <a:ln>
                  <a:solidFill>
                    <a:srgbClr val="0000FF"/>
                  </a:solidFill>
                </a:ln>
                <a:solidFill>
                  <a:srgbClr val="00FFFF"/>
                </a:solidFill>
              </a:rPr>
              <a:t> 26:1, 27:1, 28:1, &amp; 49:34, is always transliterated as </a:t>
            </a:r>
            <a:r>
              <a:rPr lang="en-CA" sz="2800" b="1" dirty="0">
                <a:ln>
                  <a:solidFill>
                    <a:srgbClr val="0000FF"/>
                  </a:solidFill>
                </a:ln>
                <a:solidFill>
                  <a:srgbClr val="FFFF00"/>
                </a:solidFill>
              </a:rPr>
              <a:t>“in the beginning.”</a:t>
            </a:r>
            <a:r>
              <a:rPr lang="en-CA" sz="2800" b="1" dirty="0">
                <a:ln>
                  <a:solidFill>
                    <a:srgbClr val="0000FF"/>
                  </a:solidFill>
                </a:ln>
                <a:solidFill>
                  <a:srgbClr val="00FFFF"/>
                </a:solidFill>
              </a:rPr>
              <a:t> The root word </a:t>
            </a:r>
            <a:r>
              <a:rPr lang="en-CA" sz="2800" b="1" dirty="0">
                <a:ln>
                  <a:solidFill>
                    <a:srgbClr val="0000FF"/>
                  </a:solidFill>
                </a:ln>
                <a:solidFill>
                  <a:srgbClr val="C00000"/>
                </a:solidFill>
              </a:rPr>
              <a:t>R</a:t>
            </a:r>
            <a:r>
              <a:rPr lang="en-CA" sz="2800" b="1" dirty="0">
                <a:ln>
                  <a:solidFill>
                    <a:srgbClr val="0000FF"/>
                  </a:solidFill>
                </a:ln>
                <a:solidFill>
                  <a:srgbClr val="FFFF00"/>
                </a:solidFill>
              </a:rPr>
              <a:t>esh </a:t>
            </a:r>
            <a:r>
              <a:rPr lang="en-CA" sz="2800" b="1" dirty="0">
                <a:ln>
                  <a:solidFill>
                    <a:srgbClr val="0000FF"/>
                  </a:solidFill>
                </a:ln>
                <a:solidFill>
                  <a:srgbClr val="C00000"/>
                </a:solidFill>
              </a:rPr>
              <a:t>A</a:t>
            </a:r>
            <a:r>
              <a:rPr lang="en-CA" sz="2800" b="1" dirty="0">
                <a:ln>
                  <a:solidFill>
                    <a:srgbClr val="0000FF"/>
                  </a:solidFill>
                </a:ln>
                <a:solidFill>
                  <a:srgbClr val="FFFF00"/>
                </a:solidFill>
              </a:rPr>
              <a:t>leph </a:t>
            </a:r>
            <a:r>
              <a:rPr lang="en-CA" sz="2800" b="1" dirty="0">
                <a:ln>
                  <a:solidFill>
                    <a:srgbClr val="0000FF"/>
                  </a:solidFill>
                </a:ln>
                <a:solidFill>
                  <a:srgbClr val="C00000"/>
                </a:solidFill>
              </a:rPr>
              <a:t>Sh</a:t>
            </a:r>
            <a:r>
              <a:rPr lang="en-CA" sz="2800" b="1" dirty="0">
                <a:ln>
                  <a:solidFill>
                    <a:srgbClr val="0000FF"/>
                  </a:solidFill>
                </a:ln>
                <a:solidFill>
                  <a:srgbClr val="FFFF00"/>
                </a:solidFill>
              </a:rPr>
              <a:t>in </a:t>
            </a:r>
            <a:r>
              <a:rPr lang="en-CA" sz="2800" b="1" dirty="0">
                <a:ln>
                  <a:solidFill>
                    <a:srgbClr val="0000FF"/>
                  </a:solidFill>
                </a:ln>
                <a:solidFill>
                  <a:srgbClr val="00FFFF"/>
                </a:solidFill>
              </a:rPr>
              <a:t>– shows - </a:t>
            </a:r>
            <a:r>
              <a:rPr lang="en-CA" sz="2800" b="1" u="sng" dirty="0">
                <a:ln>
                  <a:solidFill>
                    <a:srgbClr val="0000FF"/>
                  </a:solidFill>
                </a:ln>
                <a:solidFill>
                  <a:srgbClr val="FF9900"/>
                </a:solidFill>
              </a:rPr>
              <a:t>A</a:t>
            </a:r>
            <a:r>
              <a:rPr lang="en-CA" sz="2800" b="1" dirty="0">
                <a:ln>
                  <a:solidFill>
                    <a:srgbClr val="0000FF"/>
                  </a:solidFill>
                </a:ln>
                <a:solidFill>
                  <a:srgbClr val="FF9900"/>
                </a:solidFill>
              </a:rPr>
              <a:t> </a:t>
            </a:r>
            <a:r>
              <a:rPr lang="en-CA" sz="2800" b="1" u="sng" dirty="0">
                <a:ln w="19050">
                  <a:solidFill>
                    <a:srgbClr val="0000FF"/>
                  </a:solidFill>
                </a:ln>
                <a:solidFill>
                  <a:srgbClr val="FF9900"/>
                </a:solidFill>
                <a:latin typeface="Arial Black" panose="020B0A04020102020204" pitchFamily="34" charset="0"/>
              </a:rPr>
              <a:t>TOP</a:t>
            </a:r>
            <a:r>
              <a:rPr lang="en-CA" sz="2800" b="1" dirty="0">
                <a:ln>
                  <a:solidFill>
                    <a:srgbClr val="0000FF"/>
                  </a:solidFill>
                </a:ln>
                <a:solidFill>
                  <a:srgbClr val="FF9900"/>
                </a:solidFill>
              </a:rPr>
              <a:t> </a:t>
            </a:r>
            <a:r>
              <a:rPr lang="en-CA" sz="2800" b="1" u="sng" dirty="0">
                <a:ln>
                  <a:solidFill>
                    <a:srgbClr val="0000FF"/>
                  </a:solidFill>
                </a:ln>
                <a:solidFill>
                  <a:srgbClr val="FF9900"/>
                </a:solidFill>
              </a:rPr>
              <a:t>PRIORITY</a:t>
            </a:r>
            <a:r>
              <a:rPr lang="en-CA" sz="2800" b="1" dirty="0">
                <a:ln>
                  <a:solidFill>
                    <a:srgbClr val="0000FF"/>
                  </a:solidFill>
                </a:ln>
                <a:solidFill>
                  <a:srgbClr val="FF9900"/>
                </a:solidFill>
              </a:rPr>
              <a:t>. </a:t>
            </a:r>
          </a:p>
          <a:p>
            <a:pPr algn="ctr"/>
            <a:r>
              <a:rPr lang="en-CA" sz="5400" b="1" u="sng" dirty="0">
                <a:ln>
                  <a:solidFill>
                    <a:srgbClr val="0000FF"/>
                  </a:solidFill>
                </a:ln>
                <a:solidFill>
                  <a:srgbClr val="FF9900"/>
                </a:solidFill>
              </a:rPr>
              <a:t>FIRST</a:t>
            </a:r>
            <a:r>
              <a:rPr lang="en-CA" sz="2800" b="1" dirty="0">
                <a:ln>
                  <a:solidFill>
                    <a:srgbClr val="0000FF"/>
                  </a:solidFill>
                </a:ln>
                <a:solidFill>
                  <a:srgbClr val="FF9900"/>
                </a:solidFill>
              </a:rPr>
              <a:t> and </a:t>
            </a:r>
            <a:r>
              <a:rPr lang="en-CA" sz="5400" b="1" u="sng" dirty="0">
                <a:ln>
                  <a:solidFill>
                    <a:srgbClr val="0000FF"/>
                  </a:solidFill>
                </a:ln>
                <a:solidFill>
                  <a:srgbClr val="FF9900"/>
                </a:solidFill>
              </a:rPr>
              <a:t>FOREMOST</a:t>
            </a:r>
            <a:r>
              <a:rPr lang="en-CA" sz="2800" b="1" dirty="0">
                <a:ln>
                  <a:solidFill>
                    <a:srgbClr val="0000FF"/>
                  </a:solidFill>
                </a:ln>
                <a:solidFill>
                  <a:srgbClr val="FF9900"/>
                </a:solidFill>
              </a:rPr>
              <a:t> – </a:t>
            </a:r>
            <a:r>
              <a:rPr lang="en-CA" sz="2800" b="1" dirty="0">
                <a:ln>
                  <a:solidFill>
                    <a:srgbClr val="0000FF"/>
                  </a:solidFill>
                </a:ln>
                <a:solidFill>
                  <a:schemeClr val="tx1"/>
                </a:solidFill>
              </a:rPr>
              <a:t>“SIEMPRE”!  </a:t>
            </a:r>
            <a:r>
              <a:rPr lang="en-CA" sz="2800" b="1" dirty="0">
                <a:ln>
                  <a:solidFill>
                    <a:srgbClr val="0000FF"/>
                  </a:solidFill>
                </a:ln>
                <a:solidFill>
                  <a:schemeClr val="tx1"/>
                </a:solidFill>
                <a:sym typeface="Wingdings" panose="05000000000000000000" pitchFamily="2" charset="2"/>
              </a:rPr>
              <a:t>  (Always)</a:t>
            </a:r>
            <a:endParaRPr lang="en-CA" sz="2800" b="1" dirty="0">
              <a:ln>
                <a:solidFill>
                  <a:srgbClr val="0000FF"/>
                </a:solidFill>
              </a:ln>
              <a:solidFill>
                <a:schemeClr val="tx1"/>
              </a:solidFill>
            </a:endParaRPr>
          </a:p>
        </p:txBody>
      </p:sp>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V="1">
            <a:off x="3494317" y="919050"/>
            <a:ext cx="3006026" cy="457128"/>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00343" y="1558438"/>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6" name="Straight Connector 5">
            <a:extLst>
              <a:ext uri="{FF2B5EF4-FFF2-40B4-BE49-F238E27FC236}">
                <a16:creationId xmlns:a16="http://schemas.microsoft.com/office/drawing/2014/main" id="{E0A4F15F-3450-4B16-8CC9-BEC8FF9663BC}"/>
              </a:ext>
            </a:extLst>
          </p:cNvPr>
          <p:cNvCxnSpPr>
            <a:cxnSpLocks/>
          </p:cNvCxnSpPr>
          <p:nvPr/>
        </p:nvCxnSpPr>
        <p:spPr>
          <a:xfrm flipH="1">
            <a:off x="8586834" y="5821251"/>
            <a:ext cx="30907" cy="3348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1250"/>
                                        <p:tgtEl>
                                          <p:spTgt spid="25"/>
                                        </p:tgtEl>
                                      </p:cBhvr>
                                    </p:animEffect>
                                  </p:childTnLst>
                                </p:cTn>
                              </p:par>
                              <p:par>
                                <p:cTn id="8" presetID="47"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543068" y="6591678"/>
            <a:ext cx="2743200" cy="365125"/>
          </a:xfrm>
        </p:spPr>
        <p:txBody>
          <a:bodyPr/>
          <a:lstStyle/>
          <a:p>
            <a:fld id="{45C2D28F-54A5-4CFF-A832-B99C2F1CE910}" type="slidenum">
              <a:rPr lang="en-CA" smtClean="0"/>
              <a:t>18</a:t>
            </a:fld>
            <a:endParaRPr lang="en-CA" dirty="0"/>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t="10970" r="7433" b="33669"/>
          <a:stretch/>
        </p:blipFill>
        <p:spPr>
          <a:xfrm>
            <a:off x="601265" y="140331"/>
            <a:ext cx="2525988" cy="12142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92154" y="359325"/>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482529" y="271201"/>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06204" y="251059"/>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4" name="Picture 3">
            <a:extLst>
              <a:ext uri="{FF2B5EF4-FFF2-40B4-BE49-F238E27FC236}">
                <a16:creationId xmlns:a16="http://schemas.microsoft.com/office/drawing/2014/main" id="{55606FB2-A732-42C9-AAB4-25F5F75D031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8781" y="1553890"/>
            <a:ext cx="4991449" cy="4994809"/>
          </a:xfrm>
          <a:prstGeom prst="rect">
            <a:avLst/>
          </a:prstGeom>
        </p:spPr>
      </p:pic>
      <p:sp>
        <p:nvSpPr>
          <p:cNvPr id="17" name="Rectangle: Rounded Corners 16">
            <a:extLst>
              <a:ext uri="{FF2B5EF4-FFF2-40B4-BE49-F238E27FC236}">
                <a16:creationId xmlns:a16="http://schemas.microsoft.com/office/drawing/2014/main" id="{E99D85CF-7AC3-4C06-AFC1-1852A4FC74BB}"/>
              </a:ext>
            </a:extLst>
          </p:cNvPr>
          <p:cNvSpPr/>
          <p:nvPr/>
        </p:nvSpPr>
        <p:spPr>
          <a:xfrm>
            <a:off x="3443607" y="378375"/>
            <a:ext cx="3538307"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endParaRPr lang="en-CA" dirty="0">
              <a:latin typeface="Bodoni MT Black" panose="02070A03080606020203" pitchFamily="18" charset="0"/>
            </a:endParaRPr>
          </a:p>
        </p:txBody>
      </p:sp>
      <p:pic>
        <p:nvPicPr>
          <p:cNvPr id="19" name="Picture 18">
            <a:extLst>
              <a:ext uri="{FF2B5EF4-FFF2-40B4-BE49-F238E27FC236}">
                <a16:creationId xmlns:a16="http://schemas.microsoft.com/office/drawing/2014/main" id="{31CC40A7-6409-4697-9169-620DFACF5D7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60114" y="326491"/>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a:extLst>
              <a:ext uri="{FF2B5EF4-FFF2-40B4-BE49-F238E27FC236}">
                <a16:creationId xmlns:a16="http://schemas.microsoft.com/office/drawing/2014/main" id="{D74C3A46-A88B-4EF9-889E-4D6CF3AE366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452416" y="382168"/>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6" name="Straight Connector 5">
            <a:extLst>
              <a:ext uri="{FF2B5EF4-FFF2-40B4-BE49-F238E27FC236}">
                <a16:creationId xmlns:a16="http://schemas.microsoft.com/office/drawing/2014/main" id="{942259DC-D2D1-43E4-9804-7ED3C895FC75}"/>
              </a:ext>
            </a:extLst>
          </p:cNvPr>
          <p:cNvCxnSpPr/>
          <p:nvPr/>
        </p:nvCxnSpPr>
        <p:spPr>
          <a:xfrm>
            <a:off x="1239140" y="3862699"/>
            <a:ext cx="1692067"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594865-962C-460F-B9C7-B46408CAC97F}"/>
              </a:ext>
            </a:extLst>
          </p:cNvPr>
          <p:cNvCxnSpPr>
            <a:cxnSpLocks/>
          </p:cNvCxnSpPr>
          <p:nvPr/>
        </p:nvCxnSpPr>
        <p:spPr>
          <a:xfrm>
            <a:off x="2707593" y="5493521"/>
            <a:ext cx="2419884"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71A0B1-7FF1-466A-9450-9959051172CC}"/>
              </a:ext>
            </a:extLst>
          </p:cNvPr>
          <p:cNvCxnSpPr>
            <a:cxnSpLocks/>
          </p:cNvCxnSpPr>
          <p:nvPr/>
        </p:nvCxnSpPr>
        <p:spPr>
          <a:xfrm>
            <a:off x="673693" y="5741349"/>
            <a:ext cx="625268"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6DE98A-74EE-4481-92B4-4B2EB98B0D01}"/>
              </a:ext>
            </a:extLst>
          </p:cNvPr>
          <p:cNvCxnSpPr>
            <a:cxnSpLocks/>
          </p:cNvCxnSpPr>
          <p:nvPr/>
        </p:nvCxnSpPr>
        <p:spPr>
          <a:xfrm>
            <a:off x="2204815" y="6476288"/>
            <a:ext cx="1348811"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B06D77E-B62A-4154-8E90-F5B579D843B1}"/>
              </a:ext>
            </a:extLst>
          </p:cNvPr>
          <p:cNvSpPr/>
          <p:nvPr/>
        </p:nvSpPr>
        <p:spPr>
          <a:xfrm>
            <a:off x="6096000" y="1781483"/>
            <a:ext cx="5196154" cy="4539622"/>
          </a:xfrm>
          <a:prstGeom prst="rect">
            <a:avLst/>
          </a:prstGeom>
          <a:solidFill>
            <a:schemeClr val="accent2">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Remember the </a:t>
            </a:r>
            <a:r>
              <a:rPr lang="en-CA" sz="2800" b="1" u="sng" dirty="0">
                <a:solidFill>
                  <a:schemeClr val="tx1"/>
                </a:solidFill>
              </a:rPr>
              <a:t>first</a:t>
            </a:r>
            <a:r>
              <a:rPr lang="en-CA" sz="2800" dirty="0"/>
              <a:t> cutting? </a:t>
            </a:r>
            <a:br>
              <a:rPr lang="en-CA" sz="2800" dirty="0"/>
            </a:br>
            <a:r>
              <a:rPr lang="en-CA" sz="2800" dirty="0"/>
              <a:t>Once that sickle touched the stalk of wheat the very </a:t>
            </a:r>
            <a:r>
              <a:rPr lang="en-CA" sz="2800" b="1" u="sng" dirty="0">
                <a:solidFill>
                  <a:schemeClr val="tx1"/>
                </a:solidFill>
              </a:rPr>
              <a:t>first time</a:t>
            </a:r>
            <a:r>
              <a:rPr lang="en-CA" sz="2800" dirty="0"/>
              <a:t> and instant, it was </a:t>
            </a:r>
            <a:r>
              <a:rPr lang="en-CA" sz="2800" u="sng" dirty="0"/>
              <a:t>onl</a:t>
            </a:r>
            <a:r>
              <a:rPr lang="en-CA" sz="2800" dirty="0"/>
              <a:t>y </a:t>
            </a:r>
            <a:r>
              <a:rPr lang="en-CA" sz="2800" u="sng" dirty="0"/>
              <a:t>that cuttin</a:t>
            </a:r>
            <a:r>
              <a:rPr lang="en-CA" sz="2800" dirty="0"/>
              <a:t>g </a:t>
            </a:r>
            <a:r>
              <a:rPr lang="en-CA" sz="2800" b="1" u="sng" dirty="0">
                <a:solidFill>
                  <a:schemeClr val="tx1"/>
                </a:solidFill>
              </a:rPr>
              <a:t>ALONE</a:t>
            </a:r>
            <a:r>
              <a:rPr lang="en-CA" sz="2800" b="1" dirty="0">
                <a:solidFill>
                  <a:schemeClr val="tx1"/>
                </a:solidFill>
              </a:rPr>
              <a:t>,</a:t>
            </a:r>
            <a:r>
              <a:rPr lang="en-CA" sz="2800" dirty="0"/>
              <a:t> that could suffice to be presented to </a:t>
            </a:r>
            <a:r>
              <a:rPr lang="en-CA" sz="2800" dirty="0">
                <a:solidFill>
                  <a:srgbClr val="0000FF"/>
                </a:solidFill>
                <a:effectLst>
                  <a:glow rad="127000">
                    <a:schemeClr val="bg1"/>
                  </a:glow>
                </a:effectLst>
              </a:rPr>
              <a:t>Yahuah</a:t>
            </a:r>
            <a:r>
              <a:rPr lang="en-CA" sz="2800" dirty="0"/>
              <a:t> as </a:t>
            </a:r>
            <a:br>
              <a:rPr lang="en-CA" sz="2800" dirty="0"/>
            </a:br>
            <a:r>
              <a:rPr lang="en-CA" sz="2800" b="1" u="sng" dirty="0">
                <a:solidFill>
                  <a:srgbClr val="0000FF"/>
                </a:solidFill>
                <a:effectLst>
                  <a:glow rad="228600">
                    <a:schemeClr val="accent6">
                      <a:satMod val="175000"/>
                      <a:alpha val="40000"/>
                    </a:schemeClr>
                  </a:glow>
                </a:effectLst>
              </a:rPr>
              <a:t>THE FIRST CUTTING</a:t>
            </a:r>
            <a:r>
              <a:rPr lang="en-CA" sz="2800" dirty="0"/>
              <a:t> in the form </a:t>
            </a:r>
            <a:br>
              <a:rPr lang="en-CA" sz="2800" dirty="0"/>
            </a:br>
            <a:r>
              <a:rPr lang="en-CA" sz="2800" dirty="0"/>
              <a:t>of a sheaf of wheat. </a:t>
            </a:r>
          </a:p>
          <a:p>
            <a:pPr algn="ctr"/>
            <a:r>
              <a:rPr lang="en-CA" sz="2800" dirty="0">
                <a:solidFill>
                  <a:srgbClr val="FF0000"/>
                </a:solidFill>
                <a:effectLst>
                  <a:glow rad="127000">
                    <a:schemeClr val="bg1">
                      <a:lumMod val="85000"/>
                    </a:schemeClr>
                  </a:glow>
                </a:effectLst>
              </a:rPr>
              <a:t>A </a:t>
            </a:r>
            <a:r>
              <a:rPr lang="en-CA" sz="2800" u="sng" dirty="0">
                <a:solidFill>
                  <a:srgbClr val="FF0000"/>
                </a:solidFill>
                <a:effectLst>
                  <a:glow rad="127000">
                    <a:schemeClr val="bg1">
                      <a:lumMod val="85000"/>
                    </a:schemeClr>
                  </a:glow>
                </a:effectLst>
              </a:rPr>
              <a:t>second</a:t>
            </a:r>
            <a:r>
              <a:rPr lang="en-CA" sz="2800" dirty="0">
                <a:solidFill>
                  <a:srgbClr val="FF0000"/>
                </a:solidFill>
                <a:effectLst>
                  <a:glow rad="127000">
                    <a:schemeClr val="bg1">
                      <a:lumMod val="85000"/>
                    </a:schemeClr>
                  </a:glow>
                </a:effectLst>
              </a:rPr>
              <a:t> cutting sheaf would be nothing short of rebellion. </a:t>
            </a:r>
          </a:p>
        </p:txBody>
      </p:sp>
      <p:cxnSp>
        <p:nvCxnSpPr>
          <p:cNvPr id="7" name="Straight Connector 6">
            <a:extLst>
              <a:ext uri="{FF2B5EF4-FFF2-40B4-BE49-F238E27FC236}">
                <a16:creationId xmlns:a16="http://schemas.microsoft.com/office/drawing/2014/main" id="{6BB4E6F4-0534-462C-BB93-1057887387E8}"/>
              </a:ext>
            </a:extLst>
          </p:cNvPr>
          <p:cNvCxnSpPr/>
          <p:nvPr/>
        </p:nvCxnSpPr>
        <p:spPr>
          <a:xfrm>
            <a:off x="3288484" y="5025006"/>
            <a:ext cx="1451296"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66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89722" y="1574851"/>
            <a:ext cx="11812555" cy="5123963"/>
          </a:xfrm>
          <a:solidFill>
            <a:schemeClr val="accent6">
              <a:lumMod val="40000"/>
              <a:lumOff val="60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543068" y="6591678"/>
            <a:ext cx="2743200" cy="365125"/>
          </a:xfrm>
        </p:spPr>
        <p:txBody>
          <a:bodyPr/>
          <a:lstStyle/>
          <a:p>
            <a:fld id="{45C2D28F-54A5-4CFF-A832-B99C2F1CE910}" type="slidenum">
              <a:rPr lang="en-CA" smtClean="0"/>
              <a:t>19</a:t>
            </a:fld>
            <a:endParaRPr lang="en-CA" dirty="0"/>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t="10970" r="7433" b="33669"/>
          <a:stretch/>
        </p:blipFill>
        <p:spPr>
          <a:xfrm>
            <a:off x="1098956" y="140331"/>
            <a:ext cx="2525988" cy="12142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0299" y="359325"/>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70674" y="271201"/>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4721633" y="574669"/>
            <a:ext cx="2974552"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hsaR</a:t>
            </a:r>
            <a:endParaRPr lang="en-CA" dirty="0">
              <a:latin typeface="Bodoni MT Black" panose="02070A03080606020203" pitchFamily="18" charset="0"/>
            </a:endParaRPr>
          </a:p>
        </p:txBody>
      </p:sp>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349" y="251059"/>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Content Placeholder 4">
            <a:extLst>
              <a:ext uri="{FF2B5EF4-FFF2-40B4-BE49-F238E27FC236}">
                <a16:creationId xmlns:a16="http://schemas.microsoft.com/office/drawing/2014/main" id="{619E7E97-3034-4EF9-8E3D-9F043951A0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0250" y="1656770"/>
            <a:ext cx="6048131" cy="4919496"/>
          </a:xfrm>
          <a:prstGeom prst="rect">
            <a:avLst/>
          </a:prstGeom>
        </p:spPr>
      </p:pic>
      <p:cxnSp>
        <p:nvCxnSpPr>
          <p:cNvPr id="6" name="Straight Connector 5">
            <a:extLst>
              <a:ext uri="{FF2B5EF4-FFF2-40B4-BE49-F238E27FC236}">
                <a16:creationId xmlns:a16="http://schemas.microsoft.com/office/drawing/2014/main" id="{ED680E40-246E-4F1A-AE86-9C2D8FF35CF4}"/>
              </a:ext>
            </a:extLst>
          </p:cNvPr>
          <p:cNvCxnSpPr>
            <a:cxnSpLocks/>
          </p:cNvCxnSpPr>
          <p:nvPr/>
        </p:nvCxnSpPr>
        <p:spPr>
          <a:xfrm>
            <a:off x="1564850" y="2305086"/>
            <a:ext cx="4678147" cy="18854"/>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8307DF-188E-4E53-B557-86EB2224FFC3}"/>
              </a:ext>
            </a:extLst>
          </p:cNvPr>
          <p:cNvCxnSpPr>
            <a:cxnSpLocks/>
          </p:cNvCxnSpPr>
          <p:nvPr/>
        </p:nvCxnSpPr>
        <p:spPr>
          <a:xfrm>
            <a:off x="487054" y="2586966"/>
            <a:ext cx="3547618" cy="18854"/>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0C02188-5769-4802-BC05-7A034FF69B72}"/>
              </a:ext>
            </a:extLst>
          </p:cNvPr>
          <p:cNvCxnSpPr>
            <a:cxnSpLocks/>
          </p:cNvCxnSpPr>
          <p:nvPr/>
        </p:nvCxnSpPr>
        <p:spPr>
          <a:xfrm>
            <a:off x="661448" y="3180643"/>
            <a:ext cx="4678147" cy="18854"/>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3C73DBC-3EAE-490E-8612-E5E93C2F5209}"/>
              </a:ext>
            </a:extLst>
          </p:cNvPr>
          <p:cNvCxnSpPr>
            <a:cxnSpLocks/>
          </p:cNvCxnSpPr>
          <p:nvPr/>
        </p:nvCxnSpPr>
        <p:spPr>
          <a:xfrm>
            <a:off x="1170496" y="3774320"/>
            <a:ext cx="4278197" cy="0"/>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1274A0F-24B7-4E53-A689-586ABEA00BF3}"/>
              </a:ext>
            </a:extLst>
          </p:cNvPr>
          <p:cNvCxnSpPr>
            <a:cxnSpLocks/>
          </p:cNvCxnSpPr>
          <p:nvPr/>
        </p:nvCxnSpPr>
        <p:spPr>
          <a:xfrm>
            <a:off x="487054" y="5634319"/>
            <a:ext cx="3137890" cy="0"/>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pic>
        <p:nvPicPr>
          <p:cNvPr id="27" name="Content Placeholder 4">
            <a:extLst>
              <a:ext uri="{FF2B5EF4-FFF2-40B4-BE49-F238E27FC236}">
                <a16:creationId xmlns:a16="http://schemas.microsoft.com/office/drawing/2014/main" id="{959486AC-F781-4303-8E71-62BDFF850FB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82790" y="1675624"/>
            <a:ext cx="5534773" cy="2331143"/>
          </a:xfrm>
          <a:prstGeom prst="rect">
            <a:avLst/>
          </a:prstGeom>
        </p:spPr>
      </p:pic>
      <p:cxnSp>
        <p:nvCxnSpPr>
          <p:cNvPr id="28" name="Straight Connector 27">
            <a:extLst>
              <a:ext uri="{FF2B5EF4-FFF2-40B4-BE49-F238E27FC236}">
                <a16:creationId xmlns:a16="http://schemas.microsoft.com/office/drawing/2014/main" id="{377ACFF6-D77F-46C2-8B30-49F4DFEE500F}"/>
              </a:ext>
            </a:extLst>
          </p:cNvPr>
          <p:cNvCxnSpPr>
            <a:cxnSpLocks/>
          </p:cNvCxnSpPr>
          <p:nvPr/>
        </p:nvCxnSpPr>
        <p:spPr>
          <a:xfrm>
            <a:off x="6617616" y="2264127"/>
            <a:ext cx="3982136" cy="19682"/>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8D56361-7F00-4C40-80DD-051F753E7A67}"/>
              </a:ext>
            </a:extLst>
          </p:cNvPr>
          <p:cNvCxnSpPr>
            <a:cxnSpLocks/>
          </p:cNvCxnSpPr>
          <p:nvPr/>
        </p:nvCxnSpPr>
        <p:spPr>
          <a:xfrm>
            <a:off x="6478427" y="2513733"/>
            <a:ext cx="4678147" cy="18854"/>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FD3A90-85E3-468B-83AD-E4946C2F7C3F}"/>
              </a:ext>
            </a:extLst>
          </p:cNvPr>
          <p:cNvCxnSpPr>
            <a:cxnSpLocks/>
          </p:cNvCxnSpPr>
          <p:nvPr/>
        </p:nvCxnSpPr>
        <p:spPr>
          <a:xfrm>
            <a:off x="8465270" y="3128921"/>
            <a:ext cx="3452293"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544789D-9F4F-47E8-863E-8D651239CE9D}"/>
              </a:ext>
            </a:extLst>
          </p:cNvPr>
          <p:cNvCxnSpPr>
            <a:cxnSpLocks/>
          </p:cNvCxnSpPr>
          <p:nvPr/>
        </p:nvCxnSpPr>
        <p:spPr>
          <a:xfrm>
            <a:off x="6469000" y="3381865"/>
            <a:ext cx="543913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EDD35F7-820C-47F1-B58F-7CC5915EDE4F}"/>
              </a:ext>
            </a:extLst>
          </p:cNvPr>
          <p:cNvCxnSpPr>
            <a:cxnSpLocks/>
          </p:cNvCxnSpPr>
          <p:nvPr/>
        </p:nvCxnSpPr>
        <p:spPr>
          <a:xfrm>
            <a:off x="6470568" y="3675670"/>
            <a:ext cx="543913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F5C517C-2168-46E3-A872-CB0AD41A7E80}"/>
              </a:ext>
            </a:extLst>
          </p:cNvPr>
          <p:cNvCxnSpPr>
            <a:cxnSpLocks/>
          </p:cNvCxnSpPr>
          <p:nvPr/>
        </p:nvCxnSpPr>
        <p:spPr>
          <a:xfrm>
            <a:off x="6478427" y="3949419"/>
            <a:ext cx="96874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85228DD-D1BC-416A-A756-AD99D358E5C1}"/>
              </a:ext>
            </a:extLst>
          </p:cNvPr>
          <p:cNvSpPr/>
          <p:nvPr/>
        </p:nvSpPr>
        <p:spPr>
          <a:xfrm>
            <a:off x="7861955" y="1241141"/>
            <a:ext cx="4023008" cy="371292"/>
          </a:xfrm>
          <a:prstGeom prst="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 Hebrew Lexicon J Parkhurst pg. 552    </a:t>
            </a:r>
          </a:p>
        </p:txBody>
      </p:sp>
      <p:sp>
        <p:nvSpPr>
          <p:cNvPr id="38" name="Rectangle: Rounded Corners 37">
            <a:extLst>
              <a:ext uri="{FF2B5EF4-FFF2-40B4-BE49-F238E27FC236}">
                <a16:creationId xmlns:a16="http://schemas.microsoft.com/office/drawing/2014/main" id="{2191A4FF-3127-4EF7-A665-418EF92D0A99}"/>
              </a:ext>
            </a:extLst>
          </p:cNvPr>
          <p:cNvSpPr/>
          <p:nvPr/>
        </p:nvSpPr>
        <p:spPr>
          <a:xfrm>
            <a:off x="6382790" y="4197344"/>
            <a:ext cx="5619487" cy="2170570"/>
          </a:xfrm>
          <a:prstGeom prst="roundRect">
            <a:avLst/>
          </a:prstGeom>
          <a:solidFill>
            <a:schemeClr val="bg1">
              <a:lumMod val="85000"/>
            </a:schemeClr>
          </a:solidFill>
          <a:ln w="28575"/>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When </a:t>
            </a:r>
            <a:r>
              <a:rPr lang="en-CA" sz="2400" dirty="0">
                <a:solidFill>
                  <a:srgbClr val="0000FF"/>
                </a:solidFill>
                <a:latin typeface="Algerian" panose="04020705040A02060702" pitchFamily="82" charset="0"/>
              </a:rPr>
              <a:t>RASH</a:t>
            </a:r>
            <a:r>
              <a:rPr lang="en-CA" sz="2400" dirty="0">
                <a:solidFill>
                  <a:schemeClr val="tx1"/>
                </a:solidFill>
              </a:rPr>
              <a:t> is applied to time; then adding the Yod (work of </a:t>
            </a:r>
            <a:r>
              <a:rPr lang="en-CA" sz="2400" b="1" dirty="0">
                <a:solidFill>
                  <a:srgbClr val="0000FF"/>
                </a:solidFill>
              </a:rPr>
              <a:t>Yah</a:t>
            </a:r>
            <a:r>
              <a:rPr lang="en-CA" sz="2400" dirty="0">
                <a:solidFill>
                  <a:schemeClr val="tx1"/>
                </a:solidFill>
              </a:rPr>
              <a:t>); and the </a:t>
            </a:r>
            <a:r>
              <a:rPr lang="en-CA" sz="2400" b="1" dirty="0">
                <a:solidFill>
                  <a:srgbClr val="0000FF"/>
                </a:solidFill>
                <a:latin typeface="Algerian" panose="04020705040A02060702" pitchFamily="82" charset="0"/>
              </a:rPr>
              <a:t>Tav</a:t>
            </a:r>
            <a:r>
              <a:rPr lang="en-CA" sz="2400" dirty="0">
                <a:solidFill>
                  <a:schemeClr val="tx1"/>
                </a:solidFill>
              </a:rPr>
              <a:t> (</a:t>
            </a:r>
            <a:r>
              <a:rPr lang="en-CA" sz="2400" b="1" i="1" dirty="0">
                <a:solidFill>
                  <a:srgbClr val="0000FF"/>
                </a:solidFill>
              </a:rPr>
              <a:t>SIGNATURE</a:t>
            </a:r>
            <a:r>
              <a:rPr lang="en-CA" sz="2400" dirty="0">
                <a:solidFill>
                  <a:schemeClr val="tx1"/>
                </a:solidFill>
              </a:rPr>
              <a:t>) thoughts, it becomes quite clear this word speaks to the initial moments of creation seen in Genesis 1:1. </a:t>
            </a:r>
          </a:p>
        </p:txBody>
      </p:sp>
      <p:cxnSp>
        <p:nvCxnSpPr>
          <p:cNvPr id="7" name="Straight Connector 6">
            <a:extLst>
              <a:ext uri="{FF2B5EF4-FFF2-40B4-BE49-F238E27FC236}">
                <a16:creationId xmlns:a16="http://schemas.microsoft.com/office/drawing/2014/main" id="{92600D14-8C3E-47DD-855D-DE7470A7B41A}"/>
              </a:ext>
            </a:extLst>
          </p:cNvPr>
          <p:cNvCxnSpPr/>
          <p:nvPr/>
        </p:nvCxnSpPr>
        <p:spPr>
          <a:xfrm>
            <a:off x="2052251" y="1322618"/>
            <a:ext cx="769545" cy="0"/>
          </a:xfrm>
          <a:prstGeom prst="line">
            <a:avLst/>
          </a:prstGeom>
          <a:ln w="76200">
            <a:solidFill>
              <a:srgbClr val="00FF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CD8815-E177-4B5B-B216-50F4A6A2038D}"/>
              </a:ext>
            </a:extLst>
          </p:cNvPr>
          <p:cNvCxnSpPr>
            <a:cxnSpLocks/>
          </p:cNvCxnSpPr>
          <p:nvPr/>
        </p:nvCxnSpPr>
        <p:spPr>
          <a:xfrm>
            <a:off x="1886760" y="652897"/>
            <a:ext cx="1099721" cy="0"/>
          </a:xfrm>
          <a:prstGeom prst="line">
            <a:avLst/>
          </a:prstGeom>
          <a:ln w="76200">
            <a:solidFill>
              <a:srgbClr val="00FF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739893-4462-489F-A845-220EA77CCA74}"/>
              </a:ext>
            </a:extLst>
          </p:cNvPr>
          <p:cNvCxnSpPr>
            <a:cxnSpLocks/>
          </p:cNvCxnSpPr>
          <p:nvPr/>
        </p:nvCxnSpPr>
        <p:spPr>
          <a:xfrm>
            <a:off x="329411" y="1961580"/>
            <a:ext cx="694046" cy="0"/>
          </a:xfrm>
          <a:prstGeom prst="line">
            <a:avLst/>
          </a:prstGeom>
          <a:ln w="28575">
            <a:solidFill>
              <a:srgbClr val="00FF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58CD1EE-B202-40BA-B9F0-35BAC2724D04}"/>
              </a:ext>
            </a:extLst>
          </p:cNvPr>
          <p:cNvSpPr/>
          <p:nvPr/>
        </p:nvSpPr>
        <p:spPr>
          <a:xfrm>
            <a:off x="3330429" y="3491846"/>
            <a:ext cx="914400" cy="317198"/>
          </a:xfrm>
          <a:prstGeom prst="rect">
            <a:avLst/>
          </a:prstGeom>
          <a:noFill/>
          <a:ln w="38100">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C81A9790-0B33-45D8-87F0-E97C06D35C14}"/>
              </a:ext>
            </a:extLst>
          </p:cNvPr>
          <p:cNvSpPr/>
          <p:nvPr/>
        </p:nvSpPr>
        <p:spPr>
          <a:xfrm>
            <a:off x="10801456" y="1961580"/>
            <a:ext cx="1200515" cy="363370"/>
          </a:xfrm>
          <a:prstGeom prst="rect">
            <a:avLst/>
          </a:prstGeom>
          <a:noFill/>
          <a:ln w="38100">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E271A30-4378-436D-9451-2067FAE18BD5}"/>
              </a:ext>
            </a:extLst>
          </p:cNvPr>
          <p:cNvSpPr/>
          <p:nvPr/>
        </p:nvSpPr>
        <p:spPr>
          <a:xfrm>
            <a:off x="5067099" y="80327"/>
            <a:ext cx="2196269" cy="355104"/>
          </a:xfrm>
          <a:prstGeom prst="rect">
            <a:avLst/>
          </a:prstGeom>
          <a:solidFill>
            <a:schemeClr val="accent2">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Foreword to - </a:t>
            </a:r>
            <a:r>
              <a:rPr lang="en-CA" b="1" dirty="0">
                <a:solidFill>
                  <a:srgbClr val="0000FF"/>
                </a:solidFill>
                <a:effectLst>
                  <a:glow rad="127000">
                    <a:srgbClr val="FFFF00"/>
                  </a:glow>
                </a:effectLst>
              </a:rPr>
              <a:t>Rash</a:t>
            </a:r>
          </a:p>
        </p:txBody>
      </p:sp>
    </p:spTree>
    <p:extLst>
      <p:ext uri="{BB962C8B-B14F-4D97-AF65-F5344CB8AC3E}">
        <p14:creationId xmlns:p14="http://schemas.microsoft.com/office/powerpoint/2010/main" val="206205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alpha val="6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95943" y="1688841"/>
            <a:ext cx="11812555" cy="4653236"/>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sunset" dir="t"/>
          </a:scene3d>
          <a:sp3d>
            <a:bevelT w="241300" h="120650" prst="angle"/>
          </a:sp3d>
        </p:spPr>
        <p:txBody>
          <a:bodyPr anchor="ctr">
            <a:normAutofit fontScale="90000"/>
          </a:bodyPr>
          <a:lstStyle/>
          <a:p>
            <a:br>
              <a:rPr lang="en-CA" dirty="0"/>
            </a:br>
            <a:br>
              <a:rPr lang="en-CA" dirty="0"/>
            </a:br>
            <a:r>
              <a:rPr lang="en-CA" sz="7300" b="1" dirty="0">
                <a:ln w="38100">
                  <a:solidFill>
                    <a:sysClr val="windowText" lastClr="000000"/>
                  </a:solidFill>
                </a:ln>
                <a:solidFill>
                  <a:srgbClr val="9966FF"/>
                </a:solidFill>
                <a:effectLst>
                  <a:glow rad="63500">
                    <a:srgbClr val="FFFF00"/>
                  </a:glow>
                  <a:outerShdw blurRad="50800" dist="50800" dir="5400000" sx="102000" sy="102000" algn="ctr" rotWithShape="0">
                    <a:srgbClr val="9966FF"/>
                  </a:outerShdw>
                </a:effectLst>
                <a:latin typeface="Bauhaus 93" panose="04030905020B02020C02" pitchFamily="82" charset="0"/>
              </a:rPr>
              <a:t>Is</a:t>
            </a:r>
            <a:r>
              <a:rPr lang="en-CA" sz="7300" b="1" dirty="0">
                <a:solidFill>
                  <a:srgbClr val="9966FF"/>
                </a:solidFill>
                <a:effectLst>
                  <a:glow rad="63500">
                    <a:srgbClr val="FFFF00"/>
                  </a:glow>
                  <a:outerShdw blurRad="50800" dist="50800" dir="5400000" sx="102000" sy="102000" algn="ctr" rotWithShape="0">
                    <a:srgbClr val="9966FF"/>
                  </a:outerShdw>
                </a:effectLst>
                <a:latin typeface="Bauhaus 93" panose="04030905020B02020C02" pitchFamily="82" charset="0"/>
              </a:rPr>
              <a:t> </a:t>
            </a:r>
            <a:r>
              <a:rPr lang="en-CA" sz="7300" b="1" dirty="0">
                <a:ln w="57150">
                  <a:solidFill>
                    <a:srgbClr val="0000FF"/>
                  </a:solidFill>
                </a:ln>
                <a:solidFill>
                  <a:srgbClr val="9966FF"/>
                </a:solidFill>
                <a:effectLst>
                  <a:glow rad="63500">
                    <a:srgbClr val="FFFF00"/>
                  </a:glow>
                  <a:outerShdw blurRad="50800" dist="50800" dir="5400000" sx="102000" sy="102000" algn="ctr" rotWithShape="0">
                    <a:srgbClr val="9966FF"/>
                  </a:outerShdw>
                </a:effectLst>
                <a:latin typeface="Bauhaus 93" panose="04030905020B02020C02" pitchFamily="82" charset="0"/>
              </a:rPr>
              <a:t>Gen 1:1 </a:t>
            </a:r>
            <a:br>
              <a:rPr lang="en-CA" sz="7300" b="1" dirty="0">
                <a:ln w="57150">
                  <a:solidFill>
                    <a:srgbClr val="0000FF"/>
                  </a:solidFill>
                </a:ln>
                <a:solidFill>
                  <a:srgbClr val="9966FF"/>
                </a:solidFill>
                <a:effectLst>
                  <a:glow rad="63500">
                    <a:srgbClr val="FFFF00"/>
                  </a:glow>
                  <a:outerShdw blurRad="50800" dist="50800" dir="5400000" sx="102000" sy="102000" algn="ctr" rotWithShape="0">
                    <a:srgbClr val="9966FF"/>
                  </a:outerShdw>
                </a:effectLst>
                <a:latin typeface="Bauhaus 93" panose="04030905020B02020C02" pitchFamily="82" charset="0"/>
              </a:rPr>
            </a:br>
            <a:r>
              <a:rPr lang="en-CA" sz="73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a:t>
            </a:r>
            <a:br>
              <a:rPr lang="en-CA" sz="73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br>
            <a:r>
              <a:rPr lang="en-CA" sz="73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A </a:t>
            </a:r>
            <a:r>
              <a:rPr lang="en-CA" sz="7300" b="1" dirty="0">
                <a:solidFill>
                  <a:srgbClr val="FF0000"/>
                </a:solidFill>
                <a:effectLst>
                  <a:glow rad="114300">
                    <a:srgbClr val="FFFF00"/>
                  </a:glow>
                  <a:outerShdw blurRad="50800" dist="50800" dir="5400000" sx="108000" sy="108000" algn="ctr" rotWithShape="0">
                    <a:srgbClr val="9966FF"/>
                  </a:outerShdw>
                </a:effectLst>
                <a:latin typeface="Bradley Hand ITC" panose="03070402050302030203" pitchFamily="66" charset="0"/>
              </a:rPr>
              <a:t>Feather</a:t>
            </a:r>
            <a:r>
              <a:rPr lang="en-CA" sz="73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Soft Intro </a:t>
            </a:r>
            <a:br>
              <a:rPr lang="en-CA" sz="73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br>
            <a:r>
              <a:rPr lang="en-CA" sz="67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ea typeface="+mn-ea"/>
                <a:cs typeface="+mn-cs"/>
              </a:rPr>
              <a:t>to </a:t>
            </a:r>
            <a:r>
              <a:rPr lang="en-CA" sz="6700" b="1" dirty="0">
                <a:solidFill>
                  <a:srgbClr val="0000FF"/>
                </a:solidFill>
                <a:effectLst>
                  <a:glow rad="63500">
                    <a:srgbClr val="FFFF00"/>
                  </a:glow>
                  <a:outerShdw blurRad="50800" dist="50800" dir="5400000" sx="102000" sy="102000" algn="ctr" rotWithShape="0">
                    <a:srgbClr val="9966FF"/>
                  </a:outerShdw>
                </a:effectLst>
                <a:latin typeface="Bradley Hand ITC" panose="03070402050302030203" pitchFamily="66" charset="0"/>
                <a:ea typeface="+mn-ea"/>
                <a:cs typeface="+mn-cs"/>
              </a:rPr>
              <a:t>Creation Week?</a:t>
            </a:r>
            <a:br>
              <a:rPr lang="en-CA" dirty="0"/>
            </a:br>
            <a:br>
              <a:rPr lang="en-CA" dirty="0"/>
            </a:br>
            <a:endParaRPr lang="en-CA" dirty="0"/>
          </a:p>
        </p:txBody>
      </p:sp>
      <p:sp>
        <p:nvSpPr>
          <p:cNvPr id="4" name="Rectangle: Rounded Corners 3">
            <a:extLst>
              <a:ext uri="{FF2B5EF4-FFF2-40B4-BE49-F238E27FC236}">
                <a16:creationId xmlns:a16="http://schemas.microsoft.com/office/drawing/2014/main" id="{727A6291-E261-4CA8-87D5-F851D1BCA02A}"/>
              </a:ext>
            </a:extLst>
          </p:cNvPr>
          <p:cNvSpPr/>
          <p:nvPr/>
        </p:nvSpPr>
        <p:spPr>
          <a:xfrm>
            <a:off x="1554860" y="181463"/>
            <a:ext cx="9082280" cy="1208096"/>
          </a:xfrm>
          <a:prstGeom prst="roundRect">
            <a:avLst/>
          </a:prstGeom>
          <a:solidFill>
            <a:srgbClr val="FFFF00"/>
          </a:solidFill>
          <a:ln w="76200">
            <a:solidFill>
              <a:srgbClr val="9966FF"/>
            </a:solidFill>
          </a:ln>
          <a:scene3d>
            <a:camera prst="orthographicFront"/>
            <a:lightRig rig="chilly"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ln>
                  <a:solidFill>
                    <a:srgbClr val="00FF99"/>
                  </a:solidFill>
                </a:ln>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Creation’s Curtain Call</a:t>
            </a:r>
            <a:endParaRPr lang="en-CA" dirty="0">
              <a:latin typeface="Bodoni MT Black" panose="02070A03080606020203" pitchFamily="18" charset="0"/>
            </a:endParaRPr>
          </a:p>
        </p:txBody>
      </p:sp>
      <p:sp>
        <p:nvSpPr>
          <p:cNvPr id="5" name="Slide Number Placeholder 2">
            <a:extLst>
              <a:ext uri="{FF2B5EF4-FFF2-40B4-BE49-F238E27FC236}">
                <a16:creationId xmlns:a16="http://schemas.microsoft.com/office/drawing/2014/main" id="{5307BA4A-7E71-4BE1-2669-0B5276CF70FA}"/>
              </a:ext>
            </a:extLst>
          </p:cNvPr>
          <p:cNvSpPr>
            <a:spLocks noGrp="1"/>
          </p:cNvSpPr>
          <p:nvPr>
            <p:ph type="sldNum" sz="quarter" idx="12"/>
          </p:nvPr>
        </p:nvSpPr>
        <p:spPr>
          <a:xfrm>
            <a:off x="11505234" y="6434169"/>
            <a:ext cx="640466" cy="489884"/>
          </a:xfrm>
        </p:spPr>
        <p:txBody>
          <a:bodyPr/>
          <a:lstStyle/>
          <a:p>
            <a:fld id="{45C2D28F-54A5-4CFF-A832-B99C2F1CE910}" type="slidenum">
              <a:rPr lang="en-CA" smtClean="0">
                <a:solidFill>
                  <a:schemeClr val="bg1"/>
                </a:solidFill>
              </a:rPr>
              <a:t>2</a:t>
            </a:fld>
            <a:endParaRPr lang="en-CA" dirty="0">
              <a:solidFill>
                <a:schemeClr val="bg1"/>
              </a:solidFill>
            </a:endParaRPr>
          </a:p>
        </p:txBody>
      </p:sp>
    </p:spTree>
    <p:extLst>
      <p:ext uri="{BB962C8B-B14F-4D97-AF65-F5344CB8AC3E}">
        <p14:creationId xmlns:p14="http://schemas.microsoft.com/office/powerpoint/2010/main" val="203935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89722" y="1574851"/>
            <a:ext cx="11812555" cy="5123963"/>
          </a:xfrm>
          <a:solidFill>
            <a:schemeClr val="accent6">
              <a:lumMod val="40000"/>
              <a:lumOff val="60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79631" y="359325"/>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70006" y="271201"/>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983115" y="204891"/>
            <a:ext cx="6761526" cy="1192689"/>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prstClr val="black"/>
                </a:solidFill>
                <a:effectLst>
                  <a:outerShdw blurRad="50800" dist="50800" dir="5400000" algn="ctr" rotWithShape="0">
                    <a:srgbClr val="FF00FF"/>
                  </a:outerShdw>
                </a:effectLst>
                <a:latin typeface="Arial" panose="020B0604020202020204" pitchFamily="34" charset="0"/>
                <a:ea typeface="+mj-ea"/>
                <a:cs typeface="Arial" panose="020B0604020202020204" pitchFamily="34" charset="0"/>
              </a:rPr>
              <a:t>Please read these definitions again, </a:t>
            </a:r>
            <a:br>
              <a:rPr lang="en-CA" sz="2800" dirty="0">
                <a:solidFill>
                  <a:prstClr val="black"/>
                </a:solidFill>
                <a:effectLst>
                  <a:outerShdw blurRad="50800" dist="50800" dir="5400000" algn="ctr" rotWithShape="0">
                    <a:srgbClr val="FF00FF"/>
                  </a:outerShdw>
                </a:effectLst>
                <a:latin typeface="Arial" panose="020B0604020202020204" pitchFamily="34" charset="0"/>
                <a:ea typeface="+mj-ea"/>
                <a:cs typeface="Arial" panose="020B0604020202020204" pitchFamily="34" charset="0"/>
              </a:rPr>
            </a:br>
            <a:r>
              <a:rPr lang="en-CA" sz="2800" dirty="0">
                <a:solidFill>
                  <a:prstClr val="black"/>
                </a:solidFill>
                <a:effectLst>
                  <a:outerShdw blurRad="50800" dist="50800" dir="5400000" algn="ctr" rotWithShape="0">
                    <a:srgbClr val="FF00FF"/>
                  </a:outerShdw>
                </a:effectLst>
                <a:latin typeface="Aharoni" panose="02010803020104030203" pitchFamily="2" charset="-79"/>
                <a:ea typeface="+mj-ea"/>
                <a:cs typeface="Aharoni" panose="02010803020104030203" pitchFamily="2" charset="-79"/>
              </a:rPr>
              <a:t>VERY CAREFULLY!</a:t>
            </a:r>
            <a:endParaRPr lang="en-CA" sz="2800" dirty="0">
              <a:latin typeface="Aharoni" panose="02010803020104030203" pitchFamily="2" charset="-79"/>
              <a:cs typeface="Aharoni" panose="02010803020104030203" pitchFamily="2" charset="-79"/>
            </a:endParaRPr>
          </a:p>
        </p:txBody>
      </p:sp>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93681" y="251059"/>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Content Placeholder 4">
            <a:extLst>
              <a:ext uri="{FF2B5EF4-FFF2-40B4-BE49-F238E27FC236}">
                <a16:creationId xmlns:a16="http://schemas.microsoft.com/office/drawing/2014/main" id="{619E7E97-3034-4EF9-8E3D-9F043951A03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7942"/>
          <a:stretch/>
        </p:blipFill>
        <p:spPr>
          <a:xfrm>
            <a:off x="250250" y="1656770"/>
            <a:ext cx="6048131" cy="1577082"/>
          </a:xfrm>
          <a:prstGeom prst="rect">
            <a:avLst/>
          </a:prstGeom>
        </p:spPr>
      </p:pic>
      <p:cxnSp>
        <p:nvCxnSpPr>
          <p:cNvPr id="6" name="Straight Connector 5">
            <a:extLst>
              <a:ext uri="{FF2B5EF4-FFF2-40B4-BE49-F238E27FC236}">
                <a16:creationId xmlns:a16="http://schemas.microsoft.com/office/drawing/2014/main" id="{ED680E40-246E-4F1A-AE86-9C2D8FF35CF4}"/>
              </a:ext>
            </a:extLst>
          </p:cNvPr>
          <p:cNvCxnSpPr>
            <a:cxnSpLocks/>
          </p:cNvCxnSpPr>
          <p:nvPr/>
        </p:nvCxnSpPr>
        <p:spPr>
          <a:xfrm>
            <a:off x="1564850" y="2305086"/>
            <a:ext cx="4678147" cy="18854"/>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8307DF-188E-4E53-B557-86EB2224FFC3}"/>
              </a:ext>
            </a:extLst>
          </p:cNvPr>
          <p:cNvCxnSpPr>
            <a:cxnSpLocks/>
          </p:cNvCxnSpPr>
          <p:nvPr/>
        </p:nvCxnSpPr>
        <p:spPr>
          <a:xfrm>
            <a:off x="487054" y="2586966"/>
            <a:ext cx="3547618" cy="18854"/>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85228DD-D1BC-416A-A756-AD99D358E5C1}"/>
              </a:ext>
            </a:extLst>
          </p:cNvPr>
          <p:cNvSpPr/>
          <p:nvPr/>
        </p:nvSpPr>
        <p:spPr>
          <a:xfrm>
            <a:off x="7861955" y="1241141"/>
            <a:ext cx="4023008" cy="371292"/>
          </a:xfrm>
          <a:prstGeom prst="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 Hebrew Lexicon J Parkhurst pg. 552    </a:t>
            </a:r>
          </a:p>
        </p:txBody>
      </p:sp>
      <p:sp>
        <p:nvSpPr>
          <p:cNvPr id="38" name="Rectangle: Rounded Corners 37">
            <a:extLst>
              <a:ext uri="{FF2B5EF4-FFF2-40B4-BE49-F238E27FC236}">
                <a16:creationId xmlns:a16="http://schemas.microsoft.com/office/drawing/2014/main" id="{2191A4FF-3127-4EF7-A665-418EF92D0A99}"/>
              </a:ext>
            </a:extLst>
          </p:cNvPr>
          <p:cNvSpPr/>
          <p:nvPr/>
        </p:nvSpPr>
        <p:spPr>
          <a:xfrm>
            <a:off x="404069" y="3694675"/>
            <a:ext cx="11383860" cy="2754071"/>
          </a:xfrm>
          <a:prstGeom prst="roundRect">
            <a:avLst/>
          </a:prstGeom>
          <a:solidFill>
            <a:schemeClr val="bg1">
              <a:lumMod val="85000"/>
            </a:schemeClr>
          </a:solidFill>
          <a:ln w="28575"/>
          <a:scene3d>
            <a:camera prst="orthographicFront"/>
            <a:lightRig rig="freezing" dir="t"/>
          </a:scene3d>
          <a:sp3d>
            <a:bevelT w="1714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Did </a:t>
            </a:r>
            <a:r>
              <a:rPr lang="en-CA" sz="2800" dirty="0" err="1">
                <a:solidFill>
                  <a:schemeClr val="tx1"/>
                </a:solidFill>
              </a:rPr>
              <a:t>Mosheh</a:t>
            </a:r>
            <a:r>
              <a:rPr lang="en-CA" sz="2800" dirty="0">
                <a:solidFill>
                  <a:schemeClr val="tx1"/>
                </a:solidFill>
              </a:rPr>
              <a:t>  “</a:t>
            </a:r>
            <a:r>
              <a:rPr lang="en-CA" sz="2800" dirty="0">
                <a:solidFill>
                  <a:schemeClr val="tx1"/>
                </a:solidFill>
                <a:latin typeface="Arial Black" panose="020B0A04020102020204" pitchFamily="34" charset="0"/>
              </a:rPr>
              <a:t>DROP THE MEMO</a:t>
            </a:r>
            <a:r>
              <a:rPr lang="en-CA" sz="2800" dirty="0">
                <a:solidFill>
                  <a:schemeClr val="tx1"/>
                </a:solidFill>
              </a:rPr>
              <a:t>” from </a:t>
            </a:r>
            <a:r>
              <a:rPr lang="en-CA" sz="2800" b="1" dirty="0">
                <a:solidFill>
                  <a:srgbClr val="0000FF"/>
                </a:solidFill>
              </a:rPr>
              <a:t>Yahuah</a:t>
            </a:r>
            <a:r>
              <a:rPr lang="en-CA" sz="2800" dirty="0">
                <a:solidFill>
                  <a:schemeClr val="tx1"/>
                </a:solidFill>
              </a:rPr>
              <a:t> indicating that </a:t>
            </a:r>
            <a:br>
              <a:rPr lang="en-CA" sz="2800" dirty="0">
                <a:solidFill>
                  <a:schemeClr val="tx1"/>
                </a:solidFill>
              </a:rPr>
            </a:br>
            <a:r>
              <a:rPr lang="en-CA" sz="2800" dirty="0">
                <a:ln>
                  <a:solidFill>
                    <a:srgbClr val="0000FF"/>
                  </a:solidFill>
                </a:ln>
                <a:solidFill>
                  <a:srgbClr val="0066FF"/>
                </a:solidFill>
                <a:latin typeface="Ravie" panose="04040805050809020602" pitchFamily="82" charset="0"/>
              </a:rPr>
              <a:t>time</a:t>
            </a:r>
            <a:r>
              <a:rPr lang="en-CA" sz="2800" dirty="0">
                <a:solidFill>
                  <a:schemeClr val="tx1"/>
                </a:solidFill>
              </a:rPr>
              <a:t> did not begin </a:t>
            </a:r>
            <a:r>
              <a:rPr lang="en-CA" sz="2800" b="1" i="1" dirty="0">
                <a:solidFill>
                  <a:srgbClr val="C00000"/>
                </a:solidFill>
              </a:rPr>
              <a:t>until the 4</a:t>
            </a:r>
            <a:r>
              <a:rPr lang="en-CA" sz="2800" b="1" i="1" baseline="30000" dirty="0">
                <a:solidFill>
                  <a:srgbClr val="C00000"/>
                </a:solidFill>
              </a:rPr>
              <a:t>th</a:t>
            </a:r>
            <a:r>
              <a:rPr lang="en-CA" sz="2800" b="1" i="1" dirty="0">
                <a:solidFill>
                  <a:srgbClr val="C00000"/>
                </a:solidFill>
              </a:rPr>
              <a:t> cycle </a:t>
            </a:r>
            <a:r>
              <a:rPr lang="en-CA" sz="2800" dirty="0">
                <a:solidFill>
                  <a:schemeClr val="tx1"/>
                </a:solidFill>
              </a:rPr>
              <a:t>of creation?  </a:t>
            </a:r>
            <a:br>
              <a:rPr lang="en-CA" sz="2800" dirty="0">
                <a:solidFill>
                  <a:schemeClr val="tx1"/>
                </a:solidFill>
              </a:rPr>
            </a:br>
            <a:r>
              <a:rPr lang="en-CA" sz="2800" dirty="0">
                <a:solidFill>
                  <a:schemeClr val="tx1"/>
                </a:solidFill>
              </a:rPr>
              <a:t>Zadok / Enoch,  DSS, if the Sun, Moon, Mazzaroth and stars were not created until the 4</a:t>
            </a:r>
            <a:r>
              <a:rPr lang="en-CA" sz="2800" baseline="30000" dirty="0">
                <a:solidFill>
                  <a:schemeClr val="tx1"/>
                </a:solidFill>
              </a:rPr>
              <a:t>th</a:t>
            </a:r>
            <a:r>
              <a:rPr lang="en-CA" sz="2800" dirty="0">
                <a:solidFill>
                  <a:schemeClr val="tx1"/>
                </a:solidFill>
              </a:rPr>
              <a:t> cycle of creation week, </a:t>
            </a:r>
            <a:br>
              <a:rPr lang="en-CA" sz="2800" dirty="0">
                <a:solidFill>
                  <a:schemeClr val="tx1"/>
                </a:solidFill>
              </a:rPr>
            </a:br>
            <a:r>
              <a:rPr lang="en-CA" sz="2800" b="1" dirty="0">
                <a:solidFill>
                  <a:schemeClr val="tx1"/>
                </a:solidFill>
                <a:effectLst>
                  <a:outerShdw blurRad="50800" dist="50800" dir="5400000" sx="101000" sy="101000" algn="ctr" rotWithShape="0">
                    <a:srgbClr val="CC00FF"/>
                  </a:outerShdw>
                </a:effectLst>
              </a:rPr>
              <a:t>WHY IS THIS WORD </a:t>
            </a:r>
            <a:r>
              <a:rPr lang="en-CA" sz="2800" b="1" u="sng" dirty="0">
                <a:ln w="12700">
                  <a:solidFill>
                    <a:srgbClr val="0000FF"/>
                  </a:solidFill>
                </a:ln>
                <a:solidFill>
                  <a:srgbClr val="00FF00"/>
                </a:solidFill>
                <a:effectLst>
                  <a:outerShdw blurRad="50800" dist="50800" dir="5400000" sx="101000" sy="101000" algn="ctr" rotWithShape="0">
                    <a:srgbClr val="CC00FF"/>
                  </a:outerShdw>
                </a:effectLst>
                <a:latin typeface="Ravie" panose="04040805050809020602" pitchFamily="82" charset="0"/>
              </a:rPr>
              <a:t>RASH</a:t>
            </a:r>
            <a:r>
              <a:rPr lang="en-CA" sz="2800" b="1" dirty="0">
                <a:solidFill>
                  <a:schemeClr val="tx1"/>
                </a:solidFill>
                <a:effectLst>
                  <a:outerShdw blurRad="50800" dist="50800" dir="5400000" sx="101000" sy="101000" algn="ctr" rotWithShape="0">
                    <a:srgbClr val="CC00FF"/>
                  </a:outerShdw>
                </a:effectLst>
              </a:rPr>
              <a:t> NOT SEEN IN Genesis 1:14 – 18?</a:t>
            </a:r>
            <a:r>
              <a:rPr lang="en-CA" sz="2800" dirty="0">
                <a:solidFill>
                  <a:schemeClr val="tx1"/>
                </a:solidFill>
              </a:rPr>
              <a:t>  </a:t>
            </a:r>
          </a:p>
        </p:txBody>
      </p:sp>
      <p:cxnSp>
        <p:nvCxnSpPr>
          <p:cNvPr id="33" name="Straight Connector 32">
            <a:extLst>
              <a:ext uri="{FF2B5EF4-FFF2-40B4-BE49-F238E27FC236}">
                <a16:creationId xmlns:a16="http://schemas.microsoft.com/office/drawing/2014/main" id="{54739893-4462-489F-A845-220EA77CCA74}"/>
              </a:ext>
            </a:extLst>
          </p:cNvPr>
          <p:cNvCxnSpPr>
            <a:cxnSpLocks/>
          </p:cNvCxnSpPr>
          <p:nvPr/>
        </p:nvCxnSpPr>
        <p:spPr>
          <a:xfrm>
            <a:off x="329411" y="1961580"/>
            <a:ext cx="694046" cy="0"/>
          </a:xfrm>
          <a:prstGeom prst="line">
            <a:avLst/>
          </a:prstGeom>
          <a:ln w="28575">
            <a:solidFill>
              <a:srgbClr val="00FF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58CD1EE-B202-40BA-B9F0-35BAC2724D04}"/>
              </a:ext>
            </a:extLst>
          </p:cNvPr>
          <p:cNvSpPr/>
          <p:nvPr/>
        </p:nvSpPr>
        <p:spPr>
          <a:xfrm>
            <a:off x="1954635" y="2826101"/>
            <a:ext cx="3445488" cy="489670"/>
          </a:xfrm>
          <a:prstGeom prst="rect">
            <a:avLst/>
          </a:prstGeom>
          <a:noFill/>
          <a:ln w="76200">
            <a:solidFill>
              <a:srgbClr val="00FF00"/>
            </a:solidFill>
          </a:ln>
          <a:effectLst>
            <a:glow rad="228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9" name="Content Placeholder 4">
            <a:extLst>
              <a:ext uri="{FF2B5EF4-FFF2-40B4-BE49-F238E27FC236}">
                <a16:creationId xmlns:a16="http://schemas.microsoft.com/office/drawing/2014/main" id="{5085727A-DE9A-4D25-B33E-D3E753BA89D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055" t="24736" r="16011" b="67896"/>
          <a:stretch/>
        </p:blipFill>
        <p:spPr>
          <a:xfrm>
            <a:off x="6382296" y="2212910"/>
            <a:ext cx="5559454" cy="606390"/>
          </a:xfrm>
          <a:prstGeom prst="rect">
            <a:avLst/>
          </a:prstGeom>
          <a:ln w="127000" cap="sq">
            <a:solidFill>
              <a:srgbClr val="0000FF"/>
            </a:solidFill>
            <a:miter lim="800000"/>
          </a:ln>
          <a:effectLst>
            <a:outerShdw blurRad="57150" dist="50800" dir="2700000" algn="tl" rotWithShape="0">
              <a:srgbClr val="000000">
                <a:alpha val="40000"/>
              </a:srgbClr>
            </a:outerShdw>
          </a:effectLst>
        </p:spPr>
      </p:pic>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543068" y="6591678"/>
            <a:ext cx="2743200" cy="365125"/>
          </a:xfrm>
        </p:spPr>
        <p:txBody>
          <a:bodyPr/>
          <a:lstStyle/>
          <a:p>
            <a:fld id="{45C2D28F-54A5-4CFF-A832-B99C2F1CE910}" type="slidenum">
              <a:rPr lang="en-CA" smtClean="0"/>
              <a:t>20</a:t>
            </a:fld>
            <a:endParaRPr lang="en-CA" dirty="0"/>
          </a:p>
        </p:txBody>
      </p:sp>
    </p:spTree>
    <p:extLst>
      <p:ext uri="{BB962C8B-B14F-4D97-AF65-F5344CB8AC3E}">
        <p14:creationId xmlns:p14="http://schemas.microsoft.com/office/powerpoint/2010/main" val="2554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ppt_w+.3"/>
                                          </p:val>
                                        </p:tav>
                                        <p:tav tm="100000">
                                          <p:val>
                                            <p:strVal val="#ppt_w"/>
                                          </p:val>
                                        </p:tav>
                                      </p:tavLst>
                                    </p:anim>
                                    <p:anim calcmode="lin" valueType="num">
                                      <p:cBhvr>
                                        <p:cTn id="8" dur="2000" fill="hold"/>
                                        <p:tgtEl>
                                          <p:spTgt spid="18"/>
                                        </p:tgtEl>
                                        <p:attrNameLst>
                                          <p:attrName>ppt_h</p:attrName>
                                        </p:attrNameLst>
                                      </p:cBhvr>
                                      <p:tavLst>
                                        <p:tav tm="0">
                                          <p:val>
                                            <p:strVal val="#ppt_h"/>
                                          </p:val>
                                        </p:tav>
                                        <p:tav tm="100000">
                                          <p:val>
                                            <p:strVal val="#ppt_h"/>
                                          </p:val>
                                        </p:tav>
                                      </p:tavLst>
                                    </p:anim>
                                    <p:animEffect transition="in" filter="fade">
                                      <p:cBhvr>
                                        <p:cTn id="9" dur="2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10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39"/>
                                        </p:tgtEl>
                                        <p:attrNameLst>
                                          <p:attrName>ppt_w</p:attrName>
                                        </p:attrNameLst>
                                      </p:cBhvr>
                                      <p:tavLst>
                                        <p:tav tm="0">
                                          <p:val>
                                            <p:strVal val="#ppt_w*.05"/>
                                          </p:val>
                                        </p:tav>
                                        <p:tav tm="100000">
                                          <p:val>
                                            <p:strVal val="#ppt_w"/>
                                          </p:val>
                                        </p:tav>
                                      </p:tavLst>
                                    </p:anim>
                                    <p:anim calcmode="lin" valueType="num">
                                      <p:cBhvr>
                                        <p:cTn id="17" dur="2000" fill="hold"/>
                                        <p:tgtEl>
                                          <p:spTgt spid="39"/>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39"/>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checkerboard(across)">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82780" y="6501246"/>
            <a:ext cx="2743200" cy="365125"/>
          </a:xfrm>
        </p:spPr>
        <p:txBody>
          <a:bodyPr/>
          <a:lstStyle/>
          <a:p>
            <a:fld id="{45C2D28F-54A5-4CFF-A832-B99C2F1CE910}" type="slidenum">
              <a:rPr lang="en-CA" smtClean="0"/>
              <a:t>21</a:t>
            </a:fld>
            <a:endParaRPr lang="en-CA" dirty="0"/>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t="10970" r="7433" b="33669"/>
          <a:stretch/>
        </p:blipFill>
        <p:spPr>
          <a:xfrm>
            <a:off x="1098956" y="140331"/>
            <a:ext cx="2525988" cy="12142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80299" y="359325"/>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70674" y="271201"/>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4755721" y="309301"/>
            <a:ext cx="2974552"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hsaR</a:t>
            </a:r>
            <a:endParaRPr lang="en-CA" dirty="0">
              <a:latin typeface="Bodoni MT Black" panose="02070A03080606020203" pitchFamily="18" charset="0"/>
            </a:endParaRPr>
          </a:p>
        </p:txBody>
      </p:sp>
      <p:pic>
        <p:nvPicPr>
          <p:cNvPr id="20" name="Picture 19">
            <a:extLst>
              <a:ext uri="{FF2B5EF4-FFF2-40B4-BE49-F238E27FC236}">
                <a16:creationId xmlns:a16="http://schemas.microsoft.com/office/drawing/2014/main" id="{4B085E66-1E1B-489F-B8D5-D49B116563E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349" y="251059"/>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a:extLst>
              <a:ext uri="{FF2B5EF4-FFF2-40B4-BE49-F238E27FC236}">
                <a16:creationId xmlns:a16="http://schemas.microsoft.com/office/drawing/2014/main" id="{AAA91DE4-A8D8-4064-80EF-3DA67C95D5C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64775" y="2165664"/>
            <a:ext cx="5464818" cy="2118488"/>
          </a:xfrm>
          <a:prstGeom prst="rect">
            <a:avLst/>
          </a:prstGeom>
          <a:ln>
            <a:solidFill>
              <a:srgbClr val="002060"/>
            </a:solidFill>
          </a:ln>
        </p:spPr>
      </p:pic>
      <p:sp>
        <p:nvSpPr>
          <p:cNvPr id="11" name="Rectangle 10">
            <a:extLst>
              <a:ext uri="{FF2B5EF4-FFF2-40B4-BE49-F238E27FC236}">
                <a16:creationId xmlns:a16="http://schemas.microsoft.com/office/drawing/2014/main" id="{9B7BEB31-9809-4CC7-AB7D-26B8DF7D2051}"/>
              </a:ext>
            </a:extLst>
          </p:cNvPr>
          <p:cNvSpPr/>
          <p:nvPr/>
        </p:nvSpPr>
        <p:spPr>
          <a:xfrm>
            <a:off x="2072640" y="1715329"/>
            <a:ext cx="4659562" cy="2936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 Hebrew Lexicon  W H Barker  (1776) Pg. 189</a:t>
            </a:r>
          </a:p>
        </p:txBody>
      </p:sp>
      <p:cxnSp>
        <p:nvCxnSpPr>
          <p:cNvPr id="14" name="Straight Connector 13">
            <a:extLst>
              <a:ext uri="{FF2B5EF4-FFF2-40B4-BE49-F238E27FC236}">
                <a16:creationId xmlns:a16="http://schemas.microsoft.com/office/drawing/2014/main" id="{B5465924-36C6-4B33-A66A-365BA80351C9}"/>
              </a:ext>
            </a:extLst>
          </p:cNvPr>
          <p:cNvCxnSpPr/>
          <p:nvPr/>
        </p:nvCxnSpPr>
        <p:spPr>
          <a:xfrm>
            <a:off x="2347889" y="2445122"/>
            <a:ext cx="4563611" cy="0"/>
          </a:xfrm>
          <a:prstGeom prst="line">
            <a:avLst/>
          </a:pr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B344AA6-CCA3-4247-9EDB-D9DBDE063A85}"/>
              </a:ext>
            </a:extLst>
          </p:cNvPr>
          <p:cNvCxnSpPr/>
          <p:nvPr/>
        </p:nvCxnSpPr>
        <p:spPr>
          <a:xfrm>
            <a:off x="2072640" y="2681412"/>
            <a:ext cx="4563611" cy="0"/>
          </a:xfrm>
          <a:prstGeom prst="line">
            <a:avLst/>
          </a:pr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551CE7-5117-4E22-81EC-8660CD2E7277}"/>
              </a:ext>
            </a:extLst>
          </p:cNvPr>
          <p:cNvCxnSpPr>
            <a:cxnSpLocks/>
          </p:cNvCxnSpPr>
          <p:nvPr/>
        </p:nvCxnSpPr>
        <p:spPr>
          <a:xfrm>
            <a:off x="1996949" y="2941471"/>
            <a:ext cx="3840760" cy="0"/>
          </a:xfrm>
          <a:prstGeom prst="line">
            <a:avLst/>
          </a:pr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13E92678-D206-45A7-8B08-4862D92C234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92393" y="4585814"/>
            <a:ext cx="5464818" cy="1407281"/>
          </a:xfrm>
          <a:prstGeom prst="rect">
            <a:avLst/>
          </a:prstGeom>
          <a:ln>
            <a:solidFill>
              <a:srgbClr val="002060"/>
            </a:solidFill>
          </a:ln>
        </p:spPr>
      </p:pic>
      <p:cxnSp>
        <p:nvCxnSpPr>
          <p:cNvPr id="36" name="Straight Connector 35">
            <a:extLst>
              <a:ext uri="{FF2B5EF4-FFF2-40B4-BE49-F238E27FC236}">
                <a16:creationId xmlns:a16="http://schemas.microsoft.com/office/drawing/2014/main" id="{AD01D07A-FCC7-4244-BC3F-BE3667B4B16E}"/>
              </a:ext>
            </a:extLst>
          </p:cNvPr>
          <p:cNvCxnSpPr>
            <a:cxnSpLocks/>
          </p:cNvCxnSpPr>
          <p:nvPr/>
        </p:nvCxnSpPr>
        <p:spPr>
          <a:xfrm>
            <a:off x="8204433" y="5231173"/>
            <a:ext cx="2952141" cy="0"/>
          </a:xfrm>
          <a:prstGeom prst="line">
            <a:avLst/>
          </a:pr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E81312-F494-49B9-B9C6-2A15893AB8EC}"/>
              </a:ext>
            </a:extLst>
          </p:cNvPr>
          <p:cNvCxnSpPr>
            <a:cxnSpLocks/>
          </p:cNvCxnSpPr>
          <p:nvPr/>
        </p:nvCxnSpPr>
        <p:spPr>
          <a:xfrm>
            <a:off x="6242997" y="5470774"/>
            <a:ext cx="2179432" cy="0"/>
          </a:xfrm>
          <a:prstGeom prst="line">
            <a:avLst/>
          </a:pr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FF5EA47-5213-4BD9-9D99-59D772E190FE}"/>
              </a:ext>
            </a:extLst>
          </p:cNvPr>
          <p:cNvCxnSpPr/>
          <p:nvPr/>
        </p:nvCxnSpPr>
        <p:spPr>
          <a:xfrm>
            <a:off x="2050991" y="1292069"/>
            <a:ext cx="769121" cy="0"/>
          </a:xfrm>
          <a:prstGeom prst="line">
            <a:avLst/>
          </a:prstGeom>
          <a:ln w="38100">
            <a:solidFill>
              <a:srgbClr val="00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Arrow: Bent 18">
            <a:extLst>
              <a:ext uri="{FF2B5EF4-FFF2-40B4-BE49-F238E27FC236}">
                <a16:creationId xmlns:a16="http://schemas.microsoft.com/office/drawing/2014/main" id="{2C52766E-1276-46F2-B182-08299A093516}"/>
              </a:ext>
            </a:extLst>
          </p:cNvPr>
          <p:cNvSpPr/>
          <p:nvPr/>
        </p:nvSpPr>
        <p:spPr>
          <a:xfrm rot="10800000" flipH="1">
            <a:off x="3989826" y="4348370"/>
            <a:ext cx="1701930" cy="1407281"/>
          </a:xfrm>
          <a:prstGeom prst="bentArrow">
            <a:avLst>
              <a:gd name="adj1" fmla="val 15962"/>
              <a:gd name="adj2" fmla="val 25225"/>
              <a:gd name="adj3" fmla="val 41387"/>
              <a:gd name="adj4" fmla="val 43750"/>
            </a:avLst>
          </a:prstGeom>
          <a:solidFill>
            <a:srgbClr val="FFFF00"/>
          </a:solidFill>
          <a:ln w="28575">
            <a:solidFill>
              <a:srgbClr val="00FFFF"/>
            </a:solidFill>
          </a:ln>
          <a:scene3d>
            <a:camera prst="orthographicFront"/>
            <a:lightRig rig="sunset" dir="t"/>
          </a:scene3d>
          <a:sp3d>
            <a:bevelT w="1079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2932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par>
                                <p:cTn id="14" presetID="14"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randombar(horizontal)">
                                      <p:cBhvr>
                                        <p:cTn id="23" dur="500"/>
                                        <p:tgtEl>
                                          <p:spTgt spid="33"/>
                                        </p:tgtEl>
                                      </p:cBhvr>
                                    </p:animEffect>
                                  </p:childTnLst>
                                </p:cTn>
                              </p:par>
                              <p:par>
                                <p:cTn id="24" presetID="14" presetClass="entr" presetSubtype="1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randombar(horizontal)">
                                      <p:cBhvr>
                                        <p:cTn id="26" dur="500"/>
                                        <p:tgtEl>
                                          <p:spTgt spid="36"/>
                                        </p:tgtEl>
                                      </p:cBhvr>
                                    </p:animEffect>
                                  </p:childTnLst>
                                </p:cTn>
                              </p:par>
                              <p:par>
                                <p:cTn id="27" presetID="14" presetClass="entr" presetSubtype="1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right)">
                                      <p:cBhvr>
                                        <p:cTn id="32"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E881F9-459D-411C-88AE-531EBF703C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57383" y="434564"/>
            <a:ext cx="4783341" cy="210695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0933"/>
            <a:ext cx="2743200" cy="365125"/>
          </a:xfrm>
        </p:spPr>
        <p:txBody>
          <a:bodyPr/>
          <a:lstStyle/>
          <a:p>
            <a:fld id="{45C2D28F-54A5-4CFF-A832-B99C2F1CE910}" type="slidenum">
              <a:rPr lang="en-CA" smtClean="0">
                <a:solidFill>
                  <a:schemeClr val="tx1"/>
                </a:solidFill>
              </a:rPr>
              <a:t>22</a:t>
            </a:fld>
            <a:endParaRPr lang="en-CA" dirty="0">
              <a:solidFill>
                <a:schemeClr val="tx1"/>
              </a:solidFill>
            </a:endParaRPr>
          </a:p>
        </p:txBody>
      </p:sp>
      <p:pic>
        <p:nvPicPr>
          <p:cNvPr id="6" name="Picture 5">
            <a:extLst>
              <a:ext uri="{FF2B5EF4-FFF2-40B4-BE49-F238E27FC236}">
                <a16:creationId xmlns:a16="http://schemas.microsoft.com/office/drawing/2014/main" id="{BD6512E1-651A-4794-AB44-3616D20258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0910" y="-95862"/>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0ED4B0AB-92CF-4640-9FA6-D7E27FFFDB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83212" y="-40185"/>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a:extLst>
              <a:ext uri="{FF2B5EF4-FFF2-40B4-BE49-F238E27FC236}">
                <a16:creationId xmlns:a16="http://schemas.microsoft.com/office/drawing/2014/main" id="{97091806-4A65-4F5D-8C35-A4A53179F1A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13620" y="-77417"/>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8">
            <a:extLst>
              <a:ext uri="{FF2B5EF4-FFF2-40B4-BE49-F238E27FC236}">
                <a16:creationId xmlns:a16="http://schemas.microsoft.com/office/drawing/2014/main" id="{E190A8DC-5A1B-47E3-9202-CF1F308F556A}"/>
              </a:ext>
            </a:extLst>
          </p:cNvPr>
          <p:cNvSpPr/>
          <p:nvPr/>
        </p:nvSpPr>
        <p:spPr>
          <a:xfrm>
            <a:off x="367531" y="822122"/>
            <a:ext cx="6234605" cy="1628862"/>
          </a:xfrm>
          <a:prstGeom prst="rect">
            <a:avLst/>
          </a:prstGeom>
          <a:ln w="28575">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Time to go a bit </a:t>
            </a:r>
            <a:r>
              <a:rPr lang="en-CA" sz="2400" u="sng" dirty="0">
                <a:solidFill>
                  <a:schemeClr val="tx1"/>
                </a:solidFill>
                <a:latin typeface="Arial Black" panose="020B0A04020102020204" pitchFamily="34" charset="0"/>
              </a:rPr>
              <a:t>DEEPER</a:t>
            </a:r>
            <a:r>
              <a:rPr lang="en-CA" sz="2400" dirty="0"/>
              <a:t> in the 1</a:t>
            </a:r>
            <a:r>
              <a:rPr lang="en-CA" sz="2400" baseline="30000" dirty="0"/>
              <a:t>st</a:t>
            </a:r>
            <a:r>
              <a:rPr lang="en-CA" sz="2400" dirty="0"/>
              <a:t> Word of Scripture.  Note the </a:t>
            </a:r>
            <a:r>
              <a:rPr lang="en-CA" sz="2400" b="1" dirty="0">
                <a:solidFill>
                  <a:srgbClr val="FF9900"/>
                </a:solidFill>
              </a:rPr>
              <a:t>last 3</a:t>
            </a:r>
            <a:r>
              <a:rPr lang="en-CA" sz="2400" dirty="0"/>
              <a:t> letters:</a:t>
            </a:r>
            <a:br>
              <a:rPr lang="en-CA" sz="2400" dirty="0"/>
            </a:br>
            <a:r>
              <a:rPr lang="en-CA" sz="2400" dirty="0"/>
              <a:t> </a:t>
            </a:r>
            <a:r>
              <a:rPr lang="en-CA" sz="2400" dirty="0">
                <a:ln>
                  <a:solidFill>
                    <a:srgbClr val="0000FF"/>
                  </a:solidFill>
                </a:ln>
                <a:solidFill>
                  <a:srgbClr val="FFFF00"/>
                </a:solidFill>
                <a:latin typeface="Wide Latin" panose="020A0A07050505020404" pitchFamily="18" charset="0"/>
              </a:rPr>
              <a:t>Shin Yod Tav.  H789</a:t>
            </a:r>
            <a:r>
              <a:rPr lang="en-CA" sz="2400" u="sng" dirty="0">
                <a:ln>
                  <a:solidFill>
                    <a:srgbClr val="0000FF"/>
                  </a:solidFill>
                </a:ln>
                <a:solidFill>
                  <a:srgbClr val="CC00FF"/>
                </a:solidFill>
                <a:latin typeface="Wide Latin" panose="020A0A07050505020404" pitchFamily="18" charset="0"/>
              </a:rPr>
              <a:t>6</a:t>
            </a:r>
          </a:p>
          <a:p>
            <a:pPr algn="ctr"/>
            <a:r>
              <a:rPr lang="en-CA" sz="2400" dirty="0">
                <a:solidFill>
                  <a:schemeClr val="bg1"/>
                </a:solidFill>
              </a:rPr>
              <a:t>Could there be more meaning here too?</a:t>
            </a:r>
          </a:p>
        </p:txBody>
      </p:sp>
      <p:cxnSp>
        <p:nvCxnSpPr>
          <p:cNvPr id="16" name="Straight Connector 15">
            <a:extLst>
              <a:ext uri="{FF2B5EF4-FFF2-40B4-BE49-F238E27FC236}">
                <a16:creationId xmlns:a16="http://schemas.microsoft.com/office/drawing/2014/main" id="{E212F52B-FA5C-4ACD-A35E-6BBD03728632}"/>
              </a:ext>
            </a:extLst>
          </p:cNvPr>
          <p:cNvCxnSpPr>
            <a:cxnSpLocks/>
          </p:cNvCxnSpPr>
          <p:nvPr/>
        </p:nvCxnSpPr>
        <p:spPr>
          <a:xfrm>
            <a:off x="7031372" y="2505301"/>
            <a:ext cx="3089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817060-00F0-4560-BEA7-1FF42D2F5F2E}"/>
              </a:ext>
            </a:extLst>
          </p:cNvPr>
          <p:cNvSpPr/>
          <p:nvPr/>
        </p:nvSpPr>
        <p:spPr>
          <a:xfrm>
            <a:off x="169682" y="2564091"/>
            <a:ext cx="6656045" cy="4199870"/>
          </a:xfrm>
          <a:prstGeom prst="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4400" dirty="0">
                <a:solidFill>
                  <a:srgbClr val="0A0A0A"/>
                </a:solidFill>
                <a:latin typeface="Ravie" panose="04040805050809020602" pitchFamily="82" charset="0"/>
              </a:rPr>
              <a:t>Something </a:t>
            </a:r>
            <a:r>
              <a:rPr lang="en-US" sz="4400" dirty="0">
                <a:solidFill>
                  <a:srgbClr val="0000FF"/>
                </a:solidFill>
                <a:effectLst>
                  <a:glow rad="127000">
                    <a:srgbClr val="FFFF00"/>
                  </a:glow>
                  <a:outerShdw blurRad="50800" dist="50800" dir="5400000" sx="101000" sy="101000" algn="ctr" rotWithShape="0">
                    <a:srgbClr val="CC00FF"/>
                  </a:outerShdw>
                </a:effectLst>
                <a:latin typeface="Ravie" panose="04040805050809020602" pitchFamily="82" charset="0"/>
              </a:rPr>
              <a:t>QODESH</a:t>
            </a:r>
            <a:r>
              <a:rPr lang="en-US" sz="4400" dirty="0">
                <a:solidFill>
                  <a:srgbClr val="0A0A0A"/>
                </a:solidFill>
                <a:latin typeface="Ravie" panose="04040805050809020602" pitchFamily="82" charset="0"/>
              </a:rPr>
              <a:t> </a:t>
            </a:r>
            <a:r>
              <a:rPr lang="en-US" sz="3200" dirty="0">
                <a:solidFill>
                  <a:srgbClr val="0A0A0A"/>
                </a:solidFill>
                <a:latin typeface="arial" panose="020B0604020202020204" pitchFamily="34" charset="0"/>
              </a:rPr>
              <a:t>was being PREPARED </a:t>
            </a:r>
            <a:r>
              <a:rPr lang="en-US" sz="3200" u="sng" dirty="0">
                <a:ln w="19050">
                  <a:solidFill>
                    <a:srgbClr val="0000FF"/>
                  </a:solidFill>
                </a:ln>
                <a:solidFill>
                  <a:srgbClr val="00FF99"/>
                </a:solidFill>
                <a:effectLst>
                  <a:glow rad="127000">
                    <a:srgbClr val="E983DD"/>
                  </a:glow>
                </a:effectLst>
                <a:latin typeface="Snap ITC" panose="04040A07060A02020202" pitchFamily="82" charset="0"/>
              </a:rPr>
              <a:t>FOR</a:t>
            </a:r>
            <a:r>
              <a:rPr lang="en-US" sz="3200" dirty="0">
                <a:solidFill>
                  <a:srgbClr val="0A0A0A"/>
                </a:solidFill>
                <a:latin typeface="arial" panose="020B0604020202020204" pitchFamily="34" charset="0"/>
              </a:rPr>
              <a:t> THIS EARTH AND HEAVENS, EVEN BEFORE IT WAS CREATED – </a:t>
            </a:r>
            <a:r>
              <a:rPr lang="en-US" sz="3200" dirty="0">
                <a:ln w="28575">
                  <a:solidFill>
                    <a:srgbClr val="0000FF"/>
                  </a:solidFill>
                </a:ln>
                <a:solidFill>
                  <a:srgbClr val="00FFFF"/>
                </a:solidFill>
                <a:latin typeface="Ravie" panose="04040805050809020602" pitchFamily="82" charset="0"/>
              </a:rPr>
              <a:t>BRA!</a:t>
            </a:r>
          </a:p>
          <a:p>
            <a:pPr algn="ctr"/>
            <a:r>
              <a:rPr lang="en-US" sz="3200" dirty="0">
                <a:solidFill>
                  <a:srgbClr val="0A0A0A"/>
                </a:solidFill>
                <a:latin typeface="arial" panose="020B0604020202020204" pitchFamily="34" charset="0"/>
              </a:rPr>
              <a:t>A </a:t>
            </a:r>
            <a:r>
              <a:rPr lang="en-US" sz="3200" b="1" dirty="0">
                <a:solidFill>
                  <a:srgbClr val="0000FF"/>
                </a:solidFill>
                <a:effectLst>
                  <a:glow rad="228600">
                    <a:schemeClr val="accent4">
                      <a:satMod val="175000"/>
                      <a:alpha val="40000"/>
                    </a:schemeClr>
                  </a:glow>
                </a:effectLst>
                <a:latin typeface="arial" panose="020B0604020202020204" pitchFamily="34" charset="0"/>
              </a:rPr>
              <a:t>“</a:t>
            </a:r>
            <a:r>
              <a:rPr lang="en-US" sz="3200" b="1" dirty="0">
                <a:solidFill>
                  <a:srgbClr val="0000FF"/>
                </a:solidFill>
                <a:effectLst>
                  <a:glow rad="228600">
                    <a:schemeClr val="accent4">
                      <a:satMod val="175000"/>
                      <a:alpha val="40000"/>
                    </a:schemeClr>
                  </a:glow>
                  <a:outerShdw blurRad="50800" dist="50800" dir="5400000" algn="ctr" rotWithShape="0">
                    <a:srgbClr val="00FF00"/>
                  </a:outerShdw>
                </a:effectLst>
                <a:latin typeface="arial" panose="020B0604020202020204" pitchFamily="34" charset="0"/>
              </a:rPr>
              <a:t>RECEIVING BLANKET</a:t>
            </a:r>
            <a:r>
              <a:rPr lang="en-US" sz="3200" b="1" dirty="0">
                <a:solidFill>
                  <a:srgbClr val="0000FF"/>
                </a:solidFill>
                <a:effectLst>
                  <a:glow rad="228600">
                    <a:schemeClr val="accent4">
                      <a:satMod val="175000"/>
                      <a:alpha val="40000"/>
                    </a:schemeClr>
                  </a:glow>
                </a:effectLst>
                <a:latin typeface="arial" panose="020B0604020202020204" pitchFamily="34" charset="0"/>
              </a:rPr>
              <a:t>” </a:t>
            </a:r>
            <a:r>
              <a:rPr lang="en-US" sz="3200" dirty="0">
                <a:solidFill>
                  <a:srgbClr val="0A0A0A"/>
                </a:solidFill>
                <a:latin typeface="arial" panose="020B0604020202020204" pitchFamily="34" charset="0"/>
              </a:rPr>
              <a:t>FOR THE </a:t>
            </a:r>
            <a:r>
              <a:rPr lang="en-US" sz="3200" b="1" dirty="0">
                <a:solidFill>
                  <a:srgbClr val="0000FF"/>
                </a:solidFill>
                <a:effectLst>
                  <a:glow rad="63500">
                    <a:srgbClr val="FF00FF"/>
                  </a:glow>
                </a:effectLst>
                <a:latin typeface="arial" panose="020B0604020202020204" pitchFamily="34" charset="0"/>
              </a:rPr>
              <a:t>“NEW BIRTH” </a:t>
            </a:r>
            <a:r>
              <a:rPr lang="en-US" sz="3200" b="1" dirty="0">
                <a:solidFill>
                  <a:srgbClr val="0A0A0A"/>
                </a:solidFill>
                <a:latin typeface="arial" panose="020B0604020202020204" pitchFamily="34" charset="0"/>
              </a:rPr>
              <a:t>Gen 2:</a:t>
            </a:r>
            <a:r>
              <a:rPr lang="en-US" sz="3200" b="1" u="sng" dirty="0">
                <a:solidFill>
                  <a:srgbClr val="FF0000"/>
                </a:solidFill>
                <a:latin typeface="arial" panose="020B0604020202020204" pitchFamily="34" charset="0"/>
              </a:rPr>
              <a:t>4</a:t>
            </a:r>
            <a:r>
              <a:rPr lang="en-US" sz="3200" b="1" dirty="0">
                <a:solidFill>
                  <a:srgbClr val="0A0A0A"/>
                </a:solidFill>
                <a:latin typeface="arial" panose="020B0604020202020204" pitchFamily="34" charset="0"/>
              </a:rPr>
              <a:t>,   </a:t>
            </a:r>
            <a:br>
              <a:rPr lang="en-US" sz="3200" dirty="0">
                <a:solidFill>
                  <a:srgbClr val="0A0A0A"/>
                </a:solidFill>
                <a:latin typeface="arial" panose="020B0604020202020204" pitchFamily="34" charset="0"/>
              </a:rPr>
            </a:br>
            <a:r>
              <a:rPr lang="en-US" sz="2000" dirty="0">
                <a:solidFill>
                  <a:srgbClr val="0A0A0A"/>
                </a:solidFill>
                <a:latin typeface="arial" panose="020B0604020202020204" pitchFamily="34" charset="0"/>
              </a:rPr>
              <a:t>(if you will?).</a:t>
            </a:r>
            <a:endParaRPr lang="en-CA" sz="2000" dirty="0"/>
          </a:p>
        </p:txBody>
      </p:sp>
      <p:sp>
        <p:nvSpPr>
          <p:cNvPr id="2" name="Rectangle 1">
            <a:extLst>
              <a:ext uri="{FF2B5EF4-FFF2-40B4-BE49-F238E27FC236}">
                <a16:creationId xmlns:a16="http://schemas.microsoft.com/office/drawing/2014/main" id="{1432DA42-8676-4F38-B432-03B21D6724BF}"/>
              </a:ext>
            </a:extLst>
          </p:cNvPr>
          <p:cNvSpPr/>
          <p:nvPr/>
        </p:nvSpPr>
        <p:spPr>
          <a:xfrm>
            <a:off x="9036865" y="635149"/>
            <a:ext cx="647350" cy="492861"/>
          </a:xfrm>
          <a:prstGeom prst="rect">
            <a:avLst/>
          </a:prstGeom>
          <a:noFill/>
          <a:ln w="762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102A717-0BE1-4089-A215-179D54FB562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948587" y="2622989"/>
            <a:ext cx="4783340" cy="398150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cxnSp>
        <p:nvCxnSpPr>
          <p:cNvPr id="11" name="Straight Connector 10">
            <a:extLst>
              <a:ext uri="{FF2B5EF4-FFF2-40B4-BE49-F238E27FC236}">
                <a16:creationId xmlns:a16="http://schemas.microsoft.com/office/drawing/2014/main" id="{D8FDB0AB-37C3-4B26-8173-D801F955A092}"/>
              </a:ext>
            </a:extLst>
          </p:cNvPr>
          <p:cNvCxnSpPr/>
          <p:nvPr/>
        </p:nvCxnSpPr>
        <p:spPr>
          <a:xfrm>
            <a:off x="7826928" y="3974140"/>
            <a:ext cx="28690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68DCC3-BE37-4224-BF9A-09FFC2D0C5EB}"/>
              </a:ext>
            </a:extLst>
          </p:cNvPr>
          <p:cNvCxnSpPr>
            <a:cxnSpLocks/>
          </p:cNvCxnSpPr>
          <p:nvPr/>
        </p:nvCxnSpPr>
        <p:spPr>
          <a:xfrm>
            <a:off x="7826928" y="4243986"/>
            <a:ext cx="3480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BBC1D3-E375-433E-A27E-0C50D6260F6D}"/>
              </a:ext>
            </a:extLst>
          </p:cNvPr>
          <p:cNvCxnSpPr>
            <a:cxnSpLocks/>
          </p:cNvCxnSpPr>
          <p:nvPr/>
        </p:nvCxnSpPr>
        <p:spPr>
          <a:xfrm>
            <a:off x="7467599" y="3161806"/>
            <a:ext cx="7703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163A44C-56B0-44F2-BEE3-F502CB0F868E}"/>
              </a:ext>
            </a:extLst>
          </p:cNvPr>
          <p:cNvCxnSpPr>
            <a:cxnSpLocks/>
          </p:cNvCxnSpPr>
          <p:nvPr/>
        </p:nvCxnSpPr>
        <p:spPr>
          <a:xfrm>
            <a:off x="8332413" y="5203902"/>
            <a:ext cx="20519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Speech Bubble: Rectangle with Corners Rounded 2">
            <a:extLst>
              <a:ext uri="{FF2B5EF4-FFF2-40B4-BE49-F238E27FC236}">
                <a16:creationId xmlns:a16="http://schemas.microsoft.com/office/drawing/2014/main" id="{A4DBB470-61FC-4926-B436-8AB7D84AA3B1}"/>
              </a:ext>
            </a:extLst>
          </p:cNvPr>
          <p:cNvSpPr/>
          <p:nvPr/>
        </p:nvSpPr>
        <p:spPr>
          <a:xfrm>
            <a:off x="6507991" y="655550"/>
            <a:ext cx="2249423" cy="492853"/>
          </a:xfrm>
          <a:prstGeom prst="wedgeRoundRectCallout">
            <a:avLst>
              <a:gd name="adj1" fmla="val 59408"/>
              <a:gd name="adj2" fmla="val 13809"/>
              <a:gd name="adj3" fmla="val 16667"/>
            </a:avLst>
          </a:prstGeom>
          <a:solidFill>
            <a:srgbClr val="FF9900"/>
          </a:solidFill>
          <a:ln w="57150">
            <a:solidFill>
              <a:srgbClr val="9966FF"/>
            </a:solidFill>
          </a:ln>
          <a:scene3d>
            <a:camera prst="orthographicFront"/>
            <a:lightRig rig="threePt" dir="t"/>
          </a:scene3d>
          <a:sp3d contourW="25400">
            <a:bevelT w="158750" h="139700" prst="cross"/>
            <a:contourClr>
              <a:srgbClr val="00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dirty="0" err="1"/>
              <a:t>B’Ra</a:t>
            </a:r>
            <a:r>
              <a:rPr lang="en-CA" sz="4000" b="1" dirty="0" err="1">
                <a:ln w="12700">
                  <a:solidFill>
                    <a:srgbClr val="0000FF"/>
                  </a:solidFill>
                </a:ln>
                <a:solidFill>
                  <a:srgbClr val="00FF00"/>
                </a:solidFill>
                <a:effectLst>
                  <a:glow rad="127000">
                    <a:srgbClr val="CC00FF"/>
                  </a:glow>
                </a:effectLst>
              </a:rPr>
              <a:t>shyt</a:t>
            </a:r>
            <a:endParaRPr lang="en-CA" sz="4000" b="1" dirty="0">
              <a:ln w="12700">
                <a:solidFill>
                  <a:srgbClr val="0000FF"/>
                </a:solidFill>
              </a:ln>
              <a:solidFill>
                <a:srgbClr val="00FF00"/>
              </a:solidFill>
              <a:effectLst>
                <a:glow rad="127000">
                  <a:srgbClr val="CC00FF"/>
                </a:glow>
              </a:effectLst>
            </a:endParaRPr>
          </a:p>
        </p:txBody>
      </p:sp>
      <p:sp>
        <p:nvSpPr>
          <p:cNvPr id="13" name="Speech Bubble: Rectangle with Corners Rounded 12">
            <a:extLst>
              <a:ext uri="{FF2B5EF4-FFF2-40B4-BE49-F238E27FC236}">
                <a16:creationId xmlns:a16="http://schemas.microsoft.com/office/drawing/2014/main" id="{F5ADFC5A-6D38-4F6F-B37A-7D8D901652CF}"/>
              </a:ext>
            </a:extLst>
          </p:cNvPr>
          <p:cNvSpPr/>
          <p:nvPr/>
        </p:nvSpPr>
        <p:spPr>
          <a:xfrm>
            <a:off x="9684215" y="2551320"/>
            <a:ext cx="2302150" cy="1212625"/>
          </a:xfrm>
          <a:prstGeom prst="wedgeRoundRectCallout">
            <a:avLst>
              <a:gd name="adj1" fmla="val -50117"/>
              <a:gd name="adj2" fmla="val 10023"/>
              <a:gd name="adj3" fmla="val 16667"/>
            </a:avLst>
          </a:prstGeom>
          <a:solidFill>
            <a:schemeClr val="accent2">
              <a:lumMod val="50000"/>
            </a:schemeClr>
          </a:solidFill>
          <a:ln>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dirty="0">
                <a:solidFill>
                  <a:srgbClr val="00FF99"/>
                </a:solidFill>
              </a:rPr>
              <a:t>This is not referencing earth proper!</a:t>
            </a:r>
          </a:p>
        </p:txBody>
      </p:sp>
      <p:sp>
        <p:nvSpPr>
          <p:cNvPr id="15" name="Speech Bubble: Rectangle with Corners Rounded 14">
            <a:extLst>
              <a:ext uri="{FF2B5EF4-FFF2-40B4-BE49-F238E27FC236}">
                <a16:creationId xmlns:a16="http://schemas.microsoft.com/office/drawing/2014/main" id="{6DD783FB-AB89-4787-95B8-12AF583B3889}"/>
              </a:ext>
            </a:extLst>
          </p:cNvPr>
          <p:cNvSpPr/>
          <p:nvPr/>
        </p:nvSpPr>
        <p:spPr>
          <a:xfrm>
            <a:off x="9261444" y="4315655"/>
            <a:ext cx="2930556" cy="675785"/>
          </a:xfrm>
          <a:prstGeom prst="wedgeRoundRectCallout">
            <a:avLst>
              <a:gd name="adj1" fmla="val -57295"/>
              <a:gd name="adj2" fmla="val 54284"/>
              <a:gd name="adj3" fmla="val 16667"/>
            </a:avLst>
          </a:prstGeom>
          <a:solidFill>
            <a:schemeClr val="accent1">
              <a:lumMod val="20000"/>
              <a:lumOff val="80000"/>
            </a:schemeClr>
          </a:solidFill>
          <a:ln w="28575">
            <a:solidFill>
              <a:srgbClr val="00FF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3300"/>
                </a:solidFill>
              </a:rPr>
              <a:t>The </a:t>
            </a:r>
            <a:r>
              <a:rPr lang="en-CA" u="sng" dirty="0">
                <a:solidFill>
                  <a:srgbClr val="FF3300"/>
                </a:solidFill>
              </a:rPr>
              <a:t>tem</a:t>
            </a:r>
            <a:r>
              <a:rPr lang="en-CA" dirty="0">
                <a:solidFill>
                  <a:srgbClr val="FF3300"/>
                </a:solidFill>
              </a:rPr>
              <a:t>p</a:t>
            </a:r>
            <a:r>
              <a:rPr lang="en-CA" u="sng" dirty="0">
                <a:solidFill>
                  <a:srgbClr val="FF3300"/>
                </a:solidFill>
              </a:rPr>
              <a:t>orar</a:t>
            </a:r>
            <a:r>
              <a:rPr lang="en-CA" dirty="0">
                <a:solidFill>
                  <a:srgbClr val="FF3300"/>
                </a:solidFill>
              </a:rPr>
              <a:t>y </a:t>
            </a:r>
            <a:r>
              <a:rPr lang="en-CA" dirty="0" err="1">
                <a:solidFill>
                  <a:schemeClr val="tx1"/>
                </a:solidFill>
              </a:rPr>
              <a:t>Aharonic</a:t>
            </a:r>
            <a:r>
              <a:rPr lang="en-CA" dirty="0">
                <a:solidFill>
                  <a:schemeClr val="tx1"/>
                </a:solidFill>
              </a:rPr>
              <a:t> Priesthood,</a:t>
            </a:r>
            <a:r>
              <a:rPr lang="en-CA" dirty="0">
                <a:solidFill>
                  <a:srgbClr val="FF3300"/>
                </a:solidFill>
              </a:rPr>
              <a:t> type of </a:t>
            </a:r>
            <a:r>
              <a:rPr lang="en-CA" dirty="0" err="1">
                <a:ln>
                  <a:solidFill>
                    <a:schemeClr val="tx1"/>
                  </a:solidFill>
                </a:ln>
                <a:solidFill>
                  <a:srgbClr val="FF3300"/>
                </a:solidFill>
                <a:latin typeface="Ravie" panose="04040805050809020602" pitchFamily="82" charset="0"/>
              </a:rPr>
              <a:t>shyt</a:t>
            </a:r>
            <a:r>
              <a:rPr lang="en-CA" dirty="0">
                <a:ln>
                  <a:solidFill>
                    <a:schemeClr val="tx1"/>
                  </a:solidFill>
                </a:ln>
                <a:solidFill>
                  <a:srgbClr val="FF3300"/>
                </a:solidFill>
                <a:latin typeface="Ravie" panose="04040805050809020602" pitchFamily="82" charset="0"/>
              </a:rPr>
              <a:t>.</a:t>
            </a:r>
          </a:p>
        </p:txBody>
      </p:sp>
    </p:spTree>
    <p:extLst>
      <p:ext uri="{BB962C8B-B14F-4D97-AF65-F5344CB8AC3E}">
        <p14:creationId xmlns:p14="http://schemas.microsoft.com/office/powerpoint/2010/main" val="74903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3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250" fill="hold"/>
                                        <p:tgtEl>
                                          <p:spTgt spid="3"/>
                                        </p:tgtEl>
                                        <p:attrNameLst>
                                          <p:attrName>ppt_x</p:attrName>
                                        </p:attrNameLst>
                                      </p:cBhvr>
                                      <p:tavLst>
                                        <p:tav tm="0">
                                          <p:val>
                                            <p:strVal val="#ppt_x"/>
                                          </p:val>
                                        </p:tav>
                                        <p:tav tm="100000">
                                          <p:val>
                                            <p:strVal val="#ppt_x"/>
                                          </p:val>
                                        </p:tav>
                                      </p:tavLst>
                                    </p:anim>
                                    <p:anim calcmode="lin" valueType="num">
                                      <p:cBhvr additive="base">
                                        <p:cTn id="11"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amond(in)">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strVal val="#ppt_w+.3"/>
                                          </p:val>
                                        </p:tav>
                                        <p:tav tm="100000">
                                          <p:val>
                                            <p:strVal val="#ppt_w"/>
                                          </p:val>
                                        </p:tav>
                                      </p:tavLst>
                                    </p:anim>
                                    <p:anim calcmode="lin" valueType="num">
                                      <p:cBhvr>
                                        <p:cTn id="27" dur="1000" fill="hold"/>
                                        <p:tgtEl>
                                          <p:spTgt spid="15"/>
                                        </p:tgtEl>
                                        <p:attrNameLst>
                                          <p:attrName>ppt_h</p:attrName>
                                        </p:attrNameLst>
                                      </p:cBhvr>
                                      <p:tavLst>
                                        <p:tav tm="0">
                                          <p:val>
                                            <p:strVal val="#ppt_h"/>
                                          </p:val>
                                        </p:tav>
                                        <p:tav tm="100000">
                                          <p:val>
                                            <p:strVal val="#ppt_h"/>
                                          </p:val>
                                        </p:tav>
                                      </p:tavLst>
                                    </p:anim>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E881F9-459D-411C-88AE-531EBF703C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48994" y="434564"/>
            <a:ext cx="4783341" cy="2106950"/>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0933"/>
            <a:ext cx="2743200" cy="365125"/>
          </a:xfrm>
        </p:spPr>
        <p:txBody>
          <a:bodyPr/>
          <a:lstStyle/>
          <a:p>
            <a:fld id="{45C2D28F-54A5-4CFF-A832-B99C2F1CE910}" type="slidenum">
              <a:rPr lang="en-CA" smtClean="0">
                <a:solidFill>
                  <a:schemeClr val="tx1"/>
                </a:solidFill>
              </a:rPr>
              <a:t>23</a:t>
            </a:fld>
            <a:endParaRPr lang="en-CA" dirty="0">
              <a:solidFill>
                <a:schemeClr val="tx1"/>
              </a:solidFill>
            </a:endParaRPr>
          </a:p>
        </p:txBody>
      </p:sp>
      <p:pic>
        <p:nvPicPr>
          <p:cNvPr id="6" name="Picture 5">
            <a:extLst>
              <a:ext uri="{FF2B5EF4-FFF2-40B4-BE49-F238E27FC236}">
                <a16:creationId xmlns:a16="http://schemas.microsoft.com/office/drawing/2014/main" id="{BD6512E1-651A-4794-AB44-3616D20258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90910" y="-95862"/>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0ED4B0AB-92CF-4640-9FA6-D7E27FFFDB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83212" y="-40185"/>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a:extLst>
              <a:ext uri="{FF2B5EF4-FFF2-40B4-BE49-F238E27FC236}">
                <a16:creationId xmlns:a16="http://schemas.microsoft.com/office/drawing/2014/main" id="{97091806-4A65-4F5D-8C35-A4A53179F1A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13620" y="-77417"/>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8">
            <a:extLst>
              <a:ext uri="{FF2B5EF4-FFF2-40B4-BE49-F238E27FC236}">
                <a16:creationId xmlns:a16="http://schemas.microsoft.com/office/drawing/2014/main" id="{E190A8DC-5A1B-47E3-9202-CF1F308F556A}"/>
              </a:ext>
            </a:extLst>
          </p:cNvPr>
          <p:cNvSpPr/>
          <p:nvPr/>
        </p:nvSpPr>
        <p:spPr>
          <a:xfrm>
            <a:off x="407378" y="1079925"/>
            <a:ext cx="4383697" cy="1131223"/>
          </a:xfrm>
          <a:prstGeom prst="rect">
            <a:avLst/>
          </a:prstGeom>
          <a:ln w="28575">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n>
                  <a:solidFill>
                    <a:srgbClr val="0000FF"/>
                  </a:solidFill>
                </a:ln>
                <a:solidFill>
                  <a:srgbClr val="FFFF00"/>
                </a:solidFill>
                <a:latin typeface="Wide Latin" panose="020A0A07050505020404" pitchFamily="18" charset="0"/>
              </a:rPr>
              <a:t>Shin </a:t>
            </a:r>
            <a:r>
              <a:rPr lang="en-CA" sz="2400" dirty="0" err="1">
                <a:ln>
                  <a:solidFill>
                    <a:srgbClr val="0000FF"/>
                  </a:solidFill>
                </a:ln>
                <a:solidFill>
                  <a:srgbClr val="FFFF00"/>
                </a:solidFill>
                <a:latin typeface="Wide Latin" panose="020A0A07050505020404" pitchFamily="18" charset="0"/>
              </a:rPr>
              <a:t>Yod</a:t>
            </a:r>
            <a:r>
              <a:rPr lang="en-CA" sz="2400" dirty="0">
                <a:ln>
                  <a:solidFill>
                    <a:srgbClr val="0000FF"/>
                  </a:solidFill>
                </a:ln>
                <a:solidFill>
                  <a:srgbClr val="FFFF00"/>
                </a:solidFill>
                <a:latin typeface="Wide Latin" panose="020A0A07050505020404" pitchFamily="18" charset="0"/>
              </a:rPr>
              <a:t> Tav. </a:t>
            </a:r>
          </a:p>
          <a:p>
            <a:pPr algn="ctr"/>
            <a:r>
              <a:rPr lang="en-CA" sz="2400" dirty="0">
                <a:solidFill>
                  <a:schemeClr val="tx1"/>
                </a:solidFill>
                <a:latin typeface="Arial Black" panose="020B0A04020102020204" pitchFamily="34" charset="0"/>
              </a:rPr>
              <a:t>A “BLANKET”?    ????</a:t>
            </a:r>
          </a:p>
        </p:txBody>
      </p:sp>
      <p:cxnSp>
        <p:nvCxnSpPr>
          <p:cNvPr id="16" name="Straight Connector 15">
            <a:extLst>
              <a:ext uri="{FF2B5EF4-FFF2-40B4-BE49-F238E27FC236}">
                <a16:creationId xmlns:a16="http://schemas.microsoft.com/office/drawing/2014/main" id="{E212F52B-FA5C-4ACD-A35E-6BBD03728632}"/>
              </a:ext>
            </a:extLst>
          </p:cNvPr>
          <p:cNvCxnSpPr>
            <a:cxnSpLocks/>
          </p:cNvCxnSpPr>
          <p:nvPr/>
        </p:nvCxnSpPr>
        <p:spPr>
          <a:xfrm>
            <a:off x="7031372" y="2505301"/>
            <a:ext cx="3089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817060-00F0-4560-BEA7-1FF42D2F5F2E}"/>
              </a:ext>
            </a:extLst>
          </p:cNvPr>
          <p:cNvSpPr/>
          <p:nvPr/>
        </p:nvSpPr>
        <p:spPr>
          <a:xfrm>
            <a:off x="457200" y="2592649"/>
            <a:ext cx="11283524" cy="1114979"/>
          </a:xfrm>
          <a:prstGeom prst="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A0A0A"/>
                </a:solidFill>
                <a:latin typeface="arial" panose="020B0604020202020204" pitchFamily="34" charset="0"/>
              </a:rPr>
              <a:t>Is a </a:t>
            </a:r>
            <a:r>
              <a:rPr lang="en-US" sz="3200" b="1" dirty="0">
                <a:solidFill>
                  <a:srgbClr val="0000FF"/>
                </a:solidFill>
                <a:effectLst>
                  <a:glow rad="228600">
                    <a:schemeClr val="accent4">
                      <a:satMod val="175000"/>
                      <a:alpha val="40000"/>
                    </a:schemeClr>
                  </a:glow>
                </a:effectLst>
                <a:latin typeface="arial" panose="020B0604020202020204" pitchFamily="34" charset="0"/>
              </a:rPr>
              <a:t>“</a:t>
            </a:r>
            <a:r>
              <a:rPr lang="en-US" sz="3200" b="1" dirty="0">
                <a:solidFill>
                  <a:srgbClr val="0000FF"/>
                </a:solidFill>
                <a:effectLst>
                  <a:glow rad="228600">
                    <a:schemeClr val="accent4">
                      <a:satMod val="175000"/>
                      <a:alpha val="40000"/>
                    </a:schemeClr>
                  </a:glow>
                  <a:outerShdw blurRad="50800" dist="50800" dir="5400000" algn="ctr" rotWithShape="0">
                    <a:srgbClr val="00FF00"/>
                  </a:outerShdw>
                </a:effectLst>
                <a:latin typeface="arial" panose="020B0604020202020204" pitchFamily="34" charset="0"/>
              </a:rPr>
              <a:t>RECEIVING BLANKET</a:t>
            </a:r>
            <a:r>
              <a:rPr lang="en-US" sz="3200" b="1" dirty="0">
                <a:solidFill>
                  <a:srgbClr val="0000FF"/>
                </a:solidFill>
                <a:effectLst>
                  <a:glow rad="228600">
                    <a:schemeClr val="accent4">
                      <a:satMod val="175000"/>
                      <a:alpha val="40000"/>
                    </a:schemeClr>
                  </a:glow>
                </a:effectLst>
                <a:latin typeface="arial" panose="020B0604020202020204" pitchFamily="34" charset="0"/>
              </a:rPr>
              <a:t>” </a:t>
            </a:r>
            <a:r>
              <a:rPr lang="en-US" sz="3200" dirty="0">
                <a:solidFill>
                  <a:srgbClr val="0A0A0A"/>
                </a:solidFill>
                <a:latin typeface="arial" panose="020B0604020202020204" pitchFamily="34" charset="0"/>
              </a:rPr>
              <a:t>for the </a:t>
            </a:r>
            <a:r>
              <a:rPr lang="en-US" sz="3200" b="1" dirty="0">
                <a:solidFill>
                  <a:srgbClr val="0000FF"/>
                </a:solidFill>
                <a:effectLst>
                  <a:glow rad="63500">
                    <a:srgbClr val="FF00FF"/>
                  </a:glow>
                </a:effectLst>
                <a:latin typeface="arial" panose="020B0604020202020204" pitchFamily="34" charset="0"/>
              </a:rPr>
              <a:t>“NEW BIRTH” </a:t>
            </a:r>
            <a:br>
              <a:rPr lang="en-US" sz="3200" b="1" dirty="0">
                <a:solidFill>
                  <a:srgbClr val="0000FF"/>
                </a:solidFill>
                <a:effectLst>
                  <a:glow rad="63500">
                    <a:srgbClr val="FF00FF"/>
                  </a:glow>
                </a:effectLst>
                <a:latin typeface="arial" panose="020B0604020202020204" pitchFamily="34" charset="0"/>
              </a:rPr>
            </a:br>
            <a:r>
              <a:rPr lang="en-US" sz="3200" dirty="0">
                <a:solidFill>
                  <a:srgbClr val="0A0A0A"/>
                </a:solidFill>
                <a:latin typeface="arial" panose="020B0604020202020204" pitchFamily="34" charset="0"/>
              </a:rPr>
              <a:t>just a bit “</a:t>
            </a:r>
            <a:r>
              <a:rPr lang="en-US" sz="3200" i="1" u="sng" dirty="0">
                <a:solidFill>
                  <a:srgbClr val="0A0A0A"/>
                </a:solidFill>
                <a:latin typeface="arial" panose="020B0604020202020204" pitchFamily="34" charset="0"/>
              </a:rPr>
              <a:t>out there</a:t>
            </a:r>
            <a:r>
              <a:rPr lang="en-US" sz="3200" dirty="0">
                <a:solidFill>
                  <a:srgbClr val="0A0A0A"/>
                </a:solidFill>
                <a:latin typeface="arial" panose="020B0604020202020204" pitchFamily="34" charset="0"/>
              </a:rPr>
              <a:t>”?   Beyond acceptable? </a:t>
            </a:r>
            <a:endParaRPr lang="en-US" sz="3200" dirty="0">
              <a:solidFill>
                <a:prstClr val="black"/>
              </a:solidFill>
              <a:latin typeface="Georgia" panose="02040502050405020303" pitchFamily="18" charset="0"/>
            </a:endParaRPr>
          </a:p>
        </p:txBody>
      </p:sp>
      <p:sp>
        <p:nvSpPr>
          <p:cNvPr id="2" name="Rectangle 1">
            <a:extLst>
              <a:ext uri="{FF2B5EF4-FFF2-40B4-BE49-F238E27FC236}">
                <a16:creationId xmlns:a16="http://schemas.microsoft.com/office/drawing/2014/main" id="{1432DA42-8676-4F38-B432-03B21D6724BF}"/>
              </a:ext>
            </a:extLst>
          </p:cNvPr>
          <p:cNvSpPr/>
          <p:nvPr/>
        </p:nvSpPr>
        <p:spPr>
          <a:xfrm>
            <a:off x="9036865" y="635149"/>
            <a:ext cx="647350" cy="492861"/>
          </a:xfrm>
          <a:prstGeom prst="rect">
            <a:avLst/>
          </a:prstGeom>
          <a:noFill/>
          <a:ln w="762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peech Bubble: Rectangle with Corners Rounded 2">
            <a:extLst>
              <a:ext uri="{FF2B5EF4-FFF2-40B4-BE49-F238E27FC236}">
                <a16:creationId xmlns:a16="http://schemas.microsoft.com/office/drawing/2014/main" id="{A4DBB470-61FC-4926-B436-8AB7D84AA3B1}"/>
              </a:ext>
            </a:extLst>
          </p:cNvPr>
          <p:cNvSpPr/>
          <p:nvPr/>
        </p:nvSpPr>
        <p:spPr>
          <a:xfrm>
            <a:off x="6507991" y="655550"/>
            <a:ext cx="2249423" cy="492853"/>
          </a:xfrm>
          <a:prstGeom prst="wedgeRoundRectCallout">
            <a:avLst>
              <a:gd name="adj1" fmla="val 59408"/>
              <a:gd name="adj2" fmla="val 13809"/>
              <a:gd name="adj3" fmla="val 16667"/>
            </a:avLst>
          </a:prstGeom>
          <a:solidFill>
            <a:srgbClr val="FF9900"/>
          </a:solidFill>
          <a:ln w="57150">
            <a:solidFill>
              <a:srgbClr val="9966FF"/>
            </a:solidFill>
          </a:ln>
          <a:scene3d>
            <a:camera prst="orthographicFront"/>
            <a:lightRig rig="threePt" dir="t"/>
          </a:scene3d>
          <a:sp3d contourW="25400">
            <a:bevelT w="158750" h="139700" prst="cross"/>
            <a:contourClr>
              <a:srgbClr val="00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dirty="0" err="1"/>
              <a:t>B’Ra</a:t>
            </a:r>
            <a:r>
              <a:rPr lang="en-CA" sz="4000" b="1" dirty="0" err="1">
                <a:ln w="12700">
                  <a:solidFill>
                    <a:srgbClr val="0000FF"/>
                  </a:solidFill>
                </a:ln>
                <a:solidFill>
                  <a:srgbClr val="00FF00"/>
                </a:solidFill>
                <a:effectLst>
                  <a:glow rad="127000">
                    <a:srgbClr val="CC00FF"/>
                  </a:glow>
                </a:effectLst>
              </a:rPr>
              <a:t>shyt</a:t>
            </a:r>
            <a:endParaRPr lang="en-CA" sz="4000" b="1" dirty="0">
              <a:ln w="12700">
                <a:solidFill>
                  <a:srgbClr val="0000FF"/>
                </a:solidFill>
              </a:ln>
              <a:solidFill>
                <a:srgbClr val="00FF00"/>
              </a:solidFill>
              <a:effectLst>
                <a:glow rad="127000">
                  <a:srgbClr val="CC00FF"/>
                </a:glow>
              </a:effectLst>
            </a:endParaRPr>
          </a:p>
        </p:txBody>
      </p:sp>
      <p:sp>
        <p:nvSpPr>
          <p:cNvPr id="15" name="Rectangle 14">
            <a:extLst>
              <a:ext uri="{FF2B5EF4-FFF2-40B4-BE49-F238E27FC236}">
                <a16:creationId xmlns:a16="http://schemas.microsoft.com/office/drawing/2014/main" id="{531A8D58-88D8-42FE-A600-81B90738C902}"/>
              </a:ext>
            </a:extLst>
          </p:cNvPr>
          <p:cNvSpPr/>
          <p:nvPr/>
        </p:nvSpPr>
        <p:spPr>
          <a:xfrm>
            <a:off x="581025" y="3810107"/>
            <a:ext cx="11029950" cy="1746614"/>
          </a:xfrm>
          <a:prstGeom prst="rect">
            <a:avLst/>
          </a:prstGeom>
          <a:solidFill>
            <a:schemeClr val="accent2">
              <a:lumMod val="40000"/>
              <a:lumOff val="60000"/>
            </a:schemeClr>
          </a:solidFill>
          <a:scene3d>
            <a:camera prst="orthographicFront"/>
            <a:lightRig rig="sunset" dir="t"/>
          </a:scene3d>
          <a:sp3d>
            <a:bevelT w="171450"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8080"/>
                </a:solidFill>
                <a:latin typeface="Georgia" panose="02040502050405020303" pitchFamily="18" charset="0"/>
              </a:rPr>
              <a:t>Gen 2:4</a:t>
            </a:r>
            <a:r>
              <a:rPr lang="en-US" sz="3200" dirty="0">
                <a:solidFill>
                  <a:prstClr val="black"/>
                </a:solidFill>
                <a:latin typeface="Georgia" panose="02040502050405020303" pitchFamily="18" charset="0"/>
              </a:rPr>
              <a:t>  These are the </a:t>
            </a:r>
            <a:r>
              <a:rPr lang="en-US" sz="3200" u="sng" dirty="0">
                <a:ln w="19050">
                  <a:solidFill>
                    <a:srgbClr val="0000FF"/>
                  </a:solidFill>
                </a:ln>
                <a:solidFill>
                  <a:srgbClr val="FF9900"/>
                </a:solidFill>
                <a:latin typeface="Elephant" panose="02020904090505020303" pitchFamily="18" charset="0"/>
              </a:rPr>
              <a:t>BIRTHS</a:t>
            </a:r>
            <a:r>
              <a:rPr lang="en-US" sz="3200" dirty="0">
                <a:solidFill>
                  <a:prstClr val="black"/>
                </a:solidFill>
                <a:latin typeface="Georgia" panose="02040502050405020303" pitchFamily="18" charset="0"/>
              </a:rPr>
              <a:t> of the heavens and the earth when they were created, in </a:t>
            </a:r>
            <a:r>
              <a:rPr lang="en-US" sz="3200" b="1" dirty="0">
                <a:solidFill>
                  <a:prstClr val="black"/>
                </a:solidFill>
                <a:effectLst>
                  <a:glow rad="127000">
                    <a:srgbClr val="FFFF00"/>
                  </a:glow>
                </a:effectLst>
                <a:latin typeface="Georgia" panose="02040502050405020303" pitchFamily="18" charset="0"/>
              </a:rPr>
              <a:t>the day </a:t>
            </a:r>
            <a:r>
              <a:rPr lang="en-US" sz="3200" dirty="0">
                <a:solidFill>
                  <a:prstClr val="black"/>
                </a:solidFill>
                <a:latin typeface="Georgia" panose="02040502050405020303" pitchFamily="18" charset="0"/>
              </a:rPr>
              <a:t>that </a:t>
            </a:r>
            <a:r>
              <a:rPr lang="he-IL" sz="3200" b="1" dirty="0">
                <a:solidFill>
                  <a:srgbClr val="0000FF"/>
                </a:solidFill>
                <a:latin typeface="Times New Roman" panose="02020603050405020304" pitchFamily="18" charset="0"/>
                <a:cs typeface="Times New Roman" panose="02020603050405020304" pitchFamily="18" charset="0"/>
              </a:rPr>
              <a:t>יהוה</a:t>
            </a:r>
            <a:r>
              <a:rPr lang="en-US" sz="3200" dirty="0">
                <a:solidFill>
                  <a:prstClr val="black"/>
                </a:solidFill>
                <a:latin typeface="Georgia" panose="02040502050405020303" pitchFamily="18" charset="0"/>
              </a:rPr>
              <a:t> Elohim made earth and heavens.</a:t>
            </a:r>
            <a:endParaRPr lang="en-CA" dirty="0"/>
          </a:p>
        </p:txBody>
      </p:sp>
      <p:pic>
        <p:nvPicPr>
          <p:cNvPr id="20" name="Picture 4" descr="C:\Users\Rae\Desktop\BLUE FACE 1 CLEAR.png">
            <a:extLst>
              <a:ext uri="{FF2B5EF4-FFF2-40B4-BE49-F238E27FC236}">
                <a16:creationId xmlns:a16="http://schemas.microsoft.com/office/drawing/2014/main" id="{7DCD243E-CCBC-4D3B-9605-9615140255F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80310" y="831971"/>
            <a:ext cx="1860550"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97EBF3E-76B6-41C4-8220-A3F475502F06}"/>
              </a:ext>
            </a:extLst>
          </p:cNvPr>
          <p:cNvSpPr/>
          <p:nvPr/>
        </p:nvSpPr>
        <p:spPr>
          <a:xfrm>
            <a:off x="702946" y="5655685"/>
            <a:ext cx="8416076" cy="1077804"/>
          </a:xfrm>
          <a:prstGeom prst="rect">
            <a:avLst/>
          </a:prstGeom>
          <a:solidFill>
            <a:srgbClr val="9966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prstClr val="black"/>
                </a:solidFill>
                <a:latin typeface="Georgia" panose="02040502050405020303" pitchFamily="18" charset="0"/>
              </a:rPr>
              <a:t>Maybe a </a:t>
            </a:r>
            <a:r>
              <a:rPr lang="en-US" sz="3200" b="1" dirty="0">
                <a:ln>
                  <a:solidFill>
                    <a:srgbClr val="0000FF"/>
                  </a:solidFill>
                </a:ln>
                <a:solidFill>
                  <a:srgbClr val="FF9900"/>
                </a:solidFill>
                <a:latin typeface="Georgia" panose="02040502050405020303" pitchFamily="18" charset="0"/>
              </a:rPr>
              <a:t>“swaddling blanket of </a:t>
            </a:r>
            <a:r>
              <a:rPr lang="en-US" sz="3200" b="1" dirty="0">
                <a:ln>
                  <a:solidFill>
                    <a:srgbClr val="0000FF"/>
                  </a:solidFill>
                </a:ln>
                <a:solidFill>
                  <a:srgbClr val="FF9900"/>
                </a:solidFill>
                <a:effectLst>
                  <a:glow rad="127000">
                    <a:srgbClr val="00FFFF"/>
                  </a:glow>
                </a:effectLst>
                <a:latin typeface="Georgia" panose="02040502050405020303" pitchFamily="18" charset="0"/>
              </a:rPr>
              <a:t>Light</a:t>
            </a:r>
            <a:r>
              <a:rPr lang="en-US" sz="3200" b="1" dirty="0">
                <a:ln>
                  <a:solidFill>
                    <a:srgbClr val="0000FF"/>
                  </a:solidFill>
                </a:ln>
                <a:solidFill>
                  <a:srgbClr val="FF9900"/>
                </a:solidFill>
                <a:latin typeface="Georgia" panose="02040502050405020303" pitchFamily="18" charset="0"/>
              </a:rPr>
              <a:t> in Righteousness”</a:t>
            </a:r>
            <a:r>
              <a:rPr lang="en-US" sz="3200" dirty="0">
                <a:solidFill>
                  <a:prstClr val="black"/>
                </a:solidFill>
                <a:latin typeface="Georgia" panose="02040502050405020303" pitchFamily="18" charset="0"/>
              </a:rPr>
              <a:t> makes a bit more sense?</a:t>
            </a:r>
            <a:endParaRPr lang="en-US" sz="3200" dirty="0">
              <a:solidFill>
                <a:srgbClr val="0A0A0A"/>
              </a:solidFill>
              <a:latin typeface="arial" panose="020B0604020202020204" pitchFamily="34" charset="0"/>
            </a:endParaRPr>
          </a:p>
        </p:txBody>
      </p:sp>
    </p:spTree>
    <p:extLst>
      <p:ext uri="{BB962C8B-B14F-4D97-AF65-F5344CB8AC3E}">
        <p14:creationId xmlns:p14="http://schemas.microsoft.com/office/powerpoint/2010/main" val="126616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par>
                          <p:cTn id="8" fill="hold">
                            <p:stCondLst>
                              <p:cond delay="1000"/>
                            </p:stCondLst>
                            <p:childTnLst>
                              <p:par>
                                <p:cTn id="9" presetID="21" presetClass="entr" presetSubtype="8" repeatCount="3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8)">
                                      <p:cBhvr>
                                        <p:cTn id="11" dur="2000"/>
                                        <p:tgtEl>
                                          <p:spTgt spid="2"/>
                                        </p:tgtEl>
                                      </p:cBhvr>
                                    </p:animEffect>
                                  </p:childTnLst>
                                </p:cTn>
                              </p:par>
                            </p:childTnLst>
                          </p:cTn>
                        </p:par>
                        <p:par>
                          <p:cTn id="12" fill="hold">
                            <p:stCondLst>
                              <p:cond delay="7000"/>
                            </p:stCondLst>
                            <p:childTnLst>
                              <p:par>
                                <p:cTn id="13" presetID="47"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125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15"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507523" y="6540933"/>
            <a:ext cx="2743200" cy="365125"/>
          </a:xfrm>
        </p:spPr>
        <p:txBody>
          <a:bodyPr/>
          <a:lstStyle/>
          <a:p>
            <a:fld id="{45C2D28F-54A5-4CFF-A832-B99C2F1CE910}" type="slidenum">
              <a:rPr lang="en-CA" smtClean="0">
                <a:solidFill>
                  <a:schemeClr val="tx1"/>
                </a:solidFill>
              </a:rPr>
              <a:t>24</a:t>
            </a:fld>
            <a:endParaRPr lang="en-CA" dirty="0">
              <a:solidFill>
                <a:schemeClr val="tx1"/>
              </a:solidFill>
            </a:endParaRPr>
          </a:p>
        </p:txBody>
      </p:sp>
      <p:sp>
        <p:nvSpPr>
          <p:cNvPr id="15" name="Rectangle 14">
            <a:extLst>
              <a:ext uri="{FF2B5EF4-FFF2-40B4-BE49-F238E27FC236}">
                <a16:creationId xmlns:a16="http://schemas.microsoft.com/office/drawing/2014/main" id="{531A8D58-88D8-42FE-A600-81B90738C902}"/>
              </a:ext>
            </a:extLst>
          </p:cNvPr>
          <p:cNvSpPr/>
          <p:nvPr/>
        </p:nvSpPr>
        <p:spPr>
          <a:xfrm>
            <a:off x="581025" y="1095285"/>
            <a:ext cx="11029950" cy="1746614"/>
          </a:xfrm>
          <a:prstGeom prst="rect">
            <a:avLst/>
          </a:prstGeom>
          <a:solidFill>
            <a:schemeClr val="accent2">
              <a:lumMod val="40000"/>
              <a:lumOff val="60000"/>
            </a:schemeClr>
          </a:solidFill>
          <a:scene3d>
            <a:camera prst="orthographicFront"/>
            <a:lightRig rig="sunset" dir="t"/>
          </a:scene3d>
          <a:sp3d>
            <a:bevelT w="171450"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8080"/>
                </a:solidFill>
                <a:latin typeface="Georgia" panose="02040502050405020303" pitchFamily="18" charset="0"/>
              </a:rPr>
              <a:t>Gen 2:4</a:t>
            </a:r>
            <a:r>
              <a:rPr lang="en-US" sz="3200" dirty="0">
                <a:solidFill>
                  <a:prstClr val="black"/>
                </a:solidFill>
                <a:latin typeface="Georgia" panose="02040502050405020303" pitchFamily="18" charset="0"/>
              </a:rPr>
              <a:t>  These are the </a:t>
            </a:r>
            <a:r>
              <a:rPr lang="en-US" sz="3200" u="sng" dirty="0">
                <a:ln w="19050">
                  <a:solidFill>
                    <a:srgbClr val="0000FF"/>
                  </a:solidFill>
                </a:ln>
                <a:solidFill>
                  <a:srgbClr val="FF9900"/>
                </a:solidFill>
                <a:latin typeface="Elephant" panose="02020904090505020303" pitchFamily="18" charset="0"/>
              </a:rPr>
              <a:t>BIRTHS</a:t>
            </a:r>
            <a:r>
              <a:rPr lang="en-US" sz="3200" dirty="0">
                <a:solidFill>
                  <a:prstClr val="black"/>
                </a:solidFill>
                <a:latin typeface="Georgia" panose="02040502050405020303" pitchFamily="18" charset="0"/>
              </a:rPr>
              <a:t> of the heavens and the earth when they were </a:t>
            </a:r>
            <a:r>
              <a:rPr lang="en-US" sz="3200" dirty="0">
                <a:solidFill>
                  <a:prstClr val="black"/>
                </a:solidFill>
                <a:effectLst>
                  <a:glow rad="127000">
                    <a:srgbClr val="00FFFF"/>
                  </a:glow>
                </a:effectLst>
                <a:latin typeface="Georgia" panose="02040502050405020303" pitchFamily="18" charset="0"/>
              </a:rPr>
              <a:t>created,</a:t>
            </a:r>
            <a:r>
              <a:rPr lang="en-US" sz="3200" dirty="0">
                <a:solidFill>
                  <a:prstClr val="black"/>
                </a:solidFill>
                <a:latin typeface="Georgia" panose="02040502050405020303" pitchFamily="18" charset="0"/>
              </a:rPr>
              <a:t> in </a:t>
            </a:r>
            <a:r>
              <a:rPr lang="en-US" sz="3200" b="1" dirty="0">
                <a:solidFill>
                  <a:prstClr val="black"/>
                </a:solidFill>
                <a:effectLst>
                  <a:glow rad="127000">
                    <a:srgbClr val="FFFF00"/>
                  </a:glow>
                </a:effectLst>
                <a:latin typeface="Georgia" panose="02040502050405020303" pitchFamily="18" charset="0"/>
              </a:rPr>
              <a:t>the day </a:t>
            </a:r>
            <a:r>
              <a:rPr lang="en-US" sz="3200" dirty="0">
                <a:solidFill>
                  <a:prstClr val="black"/>
                </a:solidFill>
                <a:latin typeface="Georgia" panose="02040502050405020303" pitchFamily="18" charset="0"/>
              </a:rPr>
              <a:t>that </a:t>
            </a:r>
            <a:r>
              <a:rPr lang="he-IL" sz="3200" b="1" dirty="0">
                <a:solidFill>
                  <a:srgbClr val="0000FF"/>
                </a:solidFill>
                <a:latin typeface="Times New Roman" panose="02020603050405020304" pitchFamily="18" charset="0"/>
                <a:cs typeface="Times New Roman" panose="02020603050405020304" pitchFamily="18" charset="0"/>
              </a:rPr>
              <a:t>יהוה</a:t>
            </a:r>
            <a:r>
              <a:rPr lang="en-US" sz="3200" dirty="0">
                <a:solidFill>
                  <a:prstClr val="black"/>
                </a:solidFill>
                <a:latin typeface="Georgia" panose="02040502050405020303" pitchFamily="18" charset="0"/>
              </a:rPr>
              <a:t> Elohim</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made   earth and        heavens.    </a:t>
            </a:r>
            <a:endParaRPr lang="en-CA" dirty="0"/>
          </a:p>
        </p:txBody>
      </p:sp>
      <p:pic>
        <p:nvPicPr>
          <p:cNvPr id="11" name="Picture 10">
            <a:extLst>
              <a:ext uri="{FF2B5EF4-FFF2-40B4-BE49-F238E27FC236}">
                <a16:creationId xmlns:a16="http://schemas.microsoft.com/office/drawing/2014/main" id="{8680E309-9E91-40EA-B6E7-1437EDB02A06}"/>
              </a:ext>
            </a:extLst>
          </p:cNvPr>
          <p:cNvPicPr>
            <a:picLocks noChangeAspect="1"/>
          </p:cNvPicPr>
          <p:nvPr/>
        </p:nvPicPr>
        <p:blipFill rotWithShape="1">
          <a:blip r:embed="rId2"/>
          <a:srcRect l="61094" t="17651" r="12422" b="70000"/>
          <a:stretch/>
        </p:blipFill>
        <p:spPr>
          <a:xfrm>
            <a:off x="890098" y="2883925"/>
            <a:ext cx="10411804" cy="1365498"/>
          </a:xfrm>
          <a:prstGeom prst="rect">
            <a:avLst/>
          </a:prstGeom>
          <a:ln>
            <a:solidFill>
              <a:srgbClr val="002060"/>
            </a:solidFill>
          </a:ln>
        </p:spPr>
      </p:pic>
      <p:sp>
        <p:nvSpPr>
          <p:cNvPr id="17" name="Rectangle 16">
            <a:extLst>
              <a:ext uri="{FF2B5EF4-FFF2-40B4-BE49-F238E27FC236}">
                <a16:creationId xmlns:a16="http://schemas.microsoft.com/office/drawing/2014/main" id="{63B095BD-FEC1-4A7F-BB2A-9BBCD3042B1E}"/>
              </a:ext>
            </a:extLst>
          </p:cNvPr>
          <p:cNvSpPr/>
          <p:nvPr/>
        </p:nvSpPr>
        <p:spPr>
          <a:xfrm>
            <a:off x="3867150" y="122724"/>
            <a:ext cx="4457700" cy="848826"/>
          </a:xfrm>
          <a:prstGeom prst="rect">
            <a:avLst/>
          </a:prstGeom>
          <a:solidFill>
            <a:srgbClr val="9966FF"/>
          </a:solidFill>
          <a:scene3d>
            <a:camera prst="orthographicFront"/>
            <a:lightRig rig="sunset" dir="t"/>
          </a:scene3d>
          <a:sp3d>
            <a:bevelT w="171450"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dirty="0">
                <a:latin typeface="Arial Black" panose="020B0A04020102020204" pitchFamily="34" charset="0"/>
              </a:rPr>
              <a:t>Attention!</a:t>
            </a:r>
          </a:p>
        </p:txBody>
      </p:sp>
      <p:sp>
        <p:nvSpPr>
          <p:cNvPr id="12" name="Arrow: Bent 11">
            <a:extLst>
              <a:ext uri="{FF2B5EF4-FFF2-40B4-BE49-F238E27FC236}">
                <a16:creationId xmlns:a16="http://schemas.microsoft.com/office/drawing/2014/main" id="{54FCF5F3-242F-462D-A8A1-209DA98AD4CD}"/>
              </a:ext>
            </a:extLst>
          </p:cNvPr>
          <p:cNvSpPr/>
          <p:nvPr/>
        </p:nvSpPr>
        <p:spPr>
          <a:xfrm rot="6185115" flipH="1">
            <a:off x="5645231" y="1793503"/>
            <a:ext cx="2098365" cy="2561133"/>
          </a:xfrm>
          <a:prstGeom prst="bentArrow">
            <a:avLst>
              <a:gd name="adj1" fmla="val 12457"/>
              <a:gd name="adj2" fmla="val 25000"/>
              <a:gd name="adj3" fmla="val 35423"/>
              <a:gd name="adj4" fmla="val 43750"/>
            </a:avLst>
          </a:prstGeom>
          <a:gradFill>
            <a:gsLst>
              <a:gs pos="0">
                <a:srgbClr val="00B050"/>
              </a:gs>
              <a:gs pos="41000">
                <a:srgbClr val="0000FF"/>
              </a:gs>
              <a:gs pos="84000">
                <a:srgbClr val="CC00FF"/>
              </a:gs>
            </a:gsLst>
            <a:lin ang="16200000" scaled="1"/>
          </a:gradFill>
          <a:effectLst>
            <a:glow rad="127000">
              <a:srgbClr val="FFFF00"/>
            </a:glow>
            <a:innerShdw blurRad="63500" dist="50800" dir="16200000">
              <a:prstClr val="black">
                <a:alpha val="50000"/>
              </a:prstClr>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Rounded Corners 12">
            <a:extLst>
              <a:ext uri="{FF2B5EF4-FFF2-40B4-BE49-F238E27FC236}">
                <a16:creationId xmlns:a16="http://schemas.microsoft.com/office/drawing/2014/main" id="{C374A8E3-DDEC-4B5D-9F28-C5804FB2C080}"/>
              </a:ext>
            </a:extLst>
          </p:cNvPr>
          <p:cNvSpPr/>
          <p:nvPr/>
        </p:nvSpPr>
        <p:spPr>
          <a:xfrm>
            <a:off x="411061" y="4227740"/>
            <a:ext cx="11501306" cy="2607893"/>
          </a:xfrm>
          <a:prstGeom prst="roundRect">
            <a:avLst>
              <a:gd name="adj" fmla="val 9286"/>
            </a:avLst>
          </a:prstGeom>
          <a:solidFill>
            <a:srgbClr val="9966FF"/>
          </a:solidFill>
          <a:scene3d>
            <a:camera prst="orthographicFront"/>
            <a:lightRig rig="sunrise" dir="t"/>
          </a:scene3d>
          <a:sp3d>
            <a:bevelT w="139700" h="152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Why do the Scriptures declare, the </a:t>
            </a:r>
            <a:r>
              <a:rPr lang="en-CA" sz="2800" b="1" dirty="0">
                <a:ln>
                  <a:solidFill>
                    <a:srgbClr val="0000FF"/>
                  </a:solidFill>
                </a:ln>
                <a:effectLst>
                  <a:glow rad="127000">
                    <a:srgbClr val="FFFF00"/>
                  </a:glow>
                </a:effectLst>
              </a:rPr>
              <a:t>heavens</a:t>
            </a:r>
            <a:r>
              <a:rPr lang="en-CA" sz="2800" dirty="0"/>
              <a:t> were made </a:t>
            </a:r>
            <a:r>
              <a:rPr lang="en-CA" sz="2800" b="1" dirty="0">
                <a:solidFill>
                  <a:srgbClr val="0000FF"/>
                </a:solidFill>
                <a:effectLst>
                  <a:glow rad="76200">
                    <a:srgbClr val="00FFFF"/>
                  </a:glow>
                  <a:outerShdw blurRad="50800" dist="50800" dir="5400000" algn="ctr" rotWithShape="0">
                    <a:srgbClr val="00FF00"/>
                  </a:outerShdw>
                </a:effectLst>
              </a:rPr>
              <a:t>IN ONE DAY, </a:t>
            </a:r>
            <a:r>
              <a:rPr lang="en-CA" sz="2800" dirty="0"/>
              <a:t>being the </a:t>
            </a:r>
            <a:r>
              <a:rPr lang="en-CA" sz="2800" u="sng" dirty="0"/>
              <a:t>exact same da</a:t>
            </a:r>
            <a:r>
              <a:rPr lang="en-CA" sz="2800" dirty="0"/>
              <a:t>y </a:t>
            </a:r>
            <a:r>
              <a:rPr lang="en-CA" sz="2800" u="sng" dirty="0"/>
              <a:t>as the earth</a:t>
            </a:r>
            <a:r>
              <a:rPr lang="en-CA" sz="2800" dirty="0"/>
              <a:t>, BUT YET WE ARE BANTERED WITH THE IDEA THAT THE CELESTIAL IDENTITIES WERE NOT CREATED UNTIL THE 4</a:t>
            </a:r>
            <a:r>
              <a:rPr lang="en-CA" sz="2800" baseline="30000" dirty="0"/>
              <a:t>TH</a:t>
            </a:r>
            <a:r>
              <a:rPr lang="en-CA" sz="2800" dirty="0"/>
              <a:t> CYCLE? </a:t>
            </a:r>
          </a:p>
          <a:p>
            <a:pPr algn="ctr"/>
            <a:r>
              <a:rPr lang="en-CA" sz="2800" dirty="0"/>
              <a:t>Even when the Hebrew word </a:t>
            </a:r>
            <a:r>
              <a:rPr lang="en-CA" sz="2800" dirty="0">
                <a:ln>
                  <a:solidFill>
                    <a:srgbClr val="0000FF"/>
                  </a:solidFill>
                </a:ln>
                <a:solidFill>
                  <a:srgbClr val="FF3300"/>
                </a:solidFill>
                <a:latin typeface="Arial Black" panose="020B0A04020102020204" pitchFamily="34" charset="0"/>
              </a:rPr>
              <a:t>Bra</a:t>
            </a:r>
            <a:r>
              <a:rPr lang="en-CA" sz="2800" dirty="0"/>
              <a:t> </a:t>
            </a:r>
            <a:r>
              <a:rPr lang="en-CA" sz="2800" dirty="0">
                <a:solidFill>
                  <a:schemeClr val="tx1"/>
                </a:solidFill>
              </a:rPr>
              <a:t>(</a:t>
            </a:r>
            <a:r>
              <a:rPr lang="en-CA" sz="2800" dirty="0">
                <a:solidFill>
                  <a:schemeClr val="tx1"/>
                </a:solidFill>
                <a:effectLst>
                  <a:outerShdw blurRad="50800" dist="50800" dir="5400000" algn="ctr" rotWithShape="0">
                    <a:srgbClr val="00FF00"/>
                  </a:outerShdw>
                </a:effectLst>
              </a:rPr>
              <a:t>to create out of that which </a:t>
            </a:r>
            <a:br>
              <a:rPr lang="en-CA" sz="2800" dirty="0">
                <a:solidFill>
                  <a:schemeClr val="tx1"/>
                </a:solidFill>
                <a:effectLst>
                  <a:outerShdw blurRad="50800" dist="50800" dir="5400000" algn="ctr" rotWithShape="0">
                    <a:srgbClr val="00FF00"/>
                  </a:outerShdw>
                </a:effectLst>
              </a:rPr>
            </a:br>
            <a:r>
              <a:rPr lang="en-CA" sz="2800" dirty="0">
                <a:solidFill>
                  <a:schemeClr val="tx1"/>
                </a:solidFill>
                <a:effectLst>
                  <a:outerShdw blurRad="50800" dist="50800" dir="5400000" algn="ctr" rotWithShape="0">
                    <a:srgbClr val="00FF00"/>
                  </a:outerShdw>
                </a:effectLst>
              </a:rPr>
              <a:t>does not exist</a:t>
            </a:r>
            <a:r>
              <a:rPr lang="en-CA" sz="2800" dirty="0">
                <a:solidFill>
                  <a:schemeClr val="tx1"/>
                </a:solidFill>
              </a:rPr>
              <a:t>), </a:t>
            </a:r>
            <a:r>
              <a:rPr lang="en-CA" sz="2800" dirty="0"/>
              <a:t>is not present in cycle #4?  </a:t>
            </a:r>
          </a:p>
        </p:txBody>
      </p:sp>
      <p:sp>
        <p:nvSpPr>
          <p:cNvPr id="14" name="Rectangle 13">
            <a:extLst>
              <a:ext uri="{FF2B5EF4-FFF2-40B4-BE49-F238E27FC236}">
                <a16:creationId xmlns:a16="http://schemas.microsoft.com/office/drawing/2014/main" id="{FB9D4F54-D406-40A6-980A-96D924D989EA}"/>
              </a:ext>
            </a:extLst>
          </p:cNvPr>
          <p:cNvSpPr/>
          <p:nvPr/>
        </p:nvSpPr>
        <p:spPr>
          <a:xfrm>
            <a:off x="5692878" y="2883924"/>
            <a:ext cx="1327354" cy="660605"/>
          </a:xfrm>
          <a:prstGeom prst="rect">
            <a:avLst/>
          </a:prstGeom>
          <a:noFill/>
          <a:ln w="76200">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Bent 18">
            <a:extLst>
              <a:ext uri="{FF2B5EF4-FFF2-40B4-BE49-F238E27FC236}">
                <a16:creationId xmlns:a16="http://schemas.microsoft.com/office/drawing/2014/main" id="{763F5D07-5812-4973-B6DF-F1601DBAB0F0}"/>
              </a:ext>
            </a:extLst>
          </p:cNvPr>
          <p:cNvSpPr/>
          <p:nvPr/>
        </p:nvSpPr>
        <p:spPr>
          <a:xfrm rot="16200000">
            <a:off x="5092372" y="2142694"/>
            <a:ext cx="1160821" cy="1180734"/>
          </a:xfrm>
          <a:prstGeom prst="bentArrow">
            <a:avLst>
              <a:gd name="adj1" fmla="val 12950"/>
              <a:gd name="adj2" fmla="val 20378"/>
              <a:gd name="adj3" fmla="val 19606"/>
              <a:gd name="adj4" fmla="val 43750"/>
            </a:avLst>
          </a:prstGeom>
          <a:gradFill>
            <a:gsLst>
              <a:gs pos="23000">
                <a:srgbClr val="00B050"/>
              </a:gs>
              <a:gs pos="91000">
                <a:srgbClr val="0000FF"/>
              </a:gs>
              <a:gs pos="54000">
                <a:srgbClr val="FFFF00"/>
              </a:gs>
            </a:gsLst>
            <a:lin ang="16200000" scaled="1"/>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Speech Bubble: Rectangle with Corners Rounded 20">
            <a:extLst>
              <a:ext uri="{FF2B5EF4-FFF2-40B4-BE49-F238E27FC236}">
                <a16:creationId xmlns:a16="http://schemas.microsoft.com/office/drawing/2014/main" id="{46ABD177-A613-4560-B945-6E9031A0B486}"/>
              </a:ext>
            </a:extLst>
          </p:cNvPr>
          <p:cNvSpPr/>
          <p:nvPr/>
        </p:nvSpPr>
        <p:spPr>
          <a:xfrm>
            <a:off x="279633" y="3544529"/>
            <a:ext cx="4319464" cy="612648"/>
          </a:xfrm>
          <a:prstGeom prst="wedgeRoundRectCallout">
            <a:avLst>
              <a:gd name="adj1" fmla="val 56105"/>
              <a:gd name="adj2" fmla="val -22558"/>
              <a:gd name="adj3" fmla="val 16667"/>
            </a:avLst>
          </a:prstGeom>
          <a:solidFill>
            <a:srgbClr val="FFFF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solidFill>
                  <a:schemeClr val="tx1"/>
                </a:solidFill>
              </a:rPr>
              <a:t>Yowm</a:t>
            </a:r>
            <a:r>
              <a:rPr lang="en-CA" sz="3200" dirty="0">
                <a:solidFill>
                  <a:schemeClr val="tx1"/>
                </a:solidFill>
              </a:rPr>
              <a:t> is </a:t>
            </a:r>
            <a:r>
              <a:rPr lang="en-CA" sz="3200" u="sng" dirty="0">
                <a:solidFill>
                  <a:schemeClr val="tx1"/>
                </a:solidFill>
              </a:rPr>
              <a:t>NOT PLURAL</a:t>
            </a:r>
            <a:r>
              <a:rPr lang="en-CA" sz="3200" dirty="0">
                <a:solidFill>
                  <a:schemeClr val="tx1"/>
                </a:solidFill>
              </a:rPr>
              <a:t>!</a:t>
            </a:r>
          </a:p>
        </p:txBody>
      </p:sp>
      <p:pic>
        <p:nvPicPr>
          <p:cNvPr id="22" name="Picture 10" descr="C:\Users\Rae\Desktop\Art on Desktop\white man clip art\yellow-blue smiley faces\question face yellow png.png">
            <a:extLst>
              <a:ext uri="{FF2B5EF4-FFF2-40B4-BE49-F238E27FC236}">
                <a16:creationId xmlns:a16="http://schemas.microsoft.com/office/drawing/2014/main" id="{264C3E18-FA43-4276-BD1A-9A9F6B355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7078" y="5660538"/>
            <a:ext cx="1695289" cy="128160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0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anim calcmode="lin" valueType="num">
                                      <p:cBhvr>
                                        <p:cTn id="8" dur="800" fill="hold"/>
                                        <p:tgtEl>
                                          <p:spTgt spid="17"/>
                                        </p:tgtEl>
                                        <p:attrNameLst>
                                          <p:attrName>ppt_x</p:attrName>
                                        </p:attrNameLst>
                                      </p:cBhvr>
                                      <p:tavLst>
                                        <p:tav tm="0">
                                          <p:val>
                                            <p:strVal val="#ppt_x"/>
                                          </p:val>
                                        </p:tav>
                                        <p:tav tm="100000">
                                          <p:val>
                                            <p:strVal val="#ppt_x"/>
                                          </p:val>
                                        </p:tav>
                                      </p:tavLst>
                                    </p:anim>
                                    <p:anim calcmode="lin" valueType="num">
                                      <p:cBhvr>
                                        <p:cTn id="9" dur="800" fill="hold"/>
                                        <p:tgtEl>
                                          <p:spTgt spid="17"/>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2000"/>
                            </p:stCondLst>
                            <p:childTnLst>
                              <p:par>
                                <p:cTn id="13" presetID="6" presetClass="entr" presetSubtype="16" fill="hold" grpId="0" nodeType="afterEffect">
                                  <p:stCondLst>
                                    <p:cond delay="25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2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500"/>
                                        <p:tgtEl>
                                          <p:spTgt spid="11"/>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1250"/>
                                        <p:tgtEl>
                                          <p:spTgt spid="12"/>
                                        </p:tgtEl>
                                      </p:cBhvr>
                                    </p:animEffect>
                                  </p:childTnLst>
                                </p:cTn>
                              </p:par>
                            </p:childTnLst>
                          </p:cTn>
                        </p:par>
                        <p:par>
                          <p:cTn id="25" fill="hold">
                            <p:stCondLst>
                              <p:cond delay="1750"/>
                            </p:stCondLst>
                            <p:childTnLst>
                              <p:par>
                                <p:cTn id="26" presetID="6"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1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8)">
                                      <p:cBhvr>
                                        <p:cTn id="33" dur="2000"/>
                                        <p:tgtEl>
                                          <p:spTgt spid="14"/>
                                        </p:tgtEl>
                                      </p:cBhvr>
                                    </p:animEffect>
                                  </p:childTnLst>
                                </p:cTn>
                              </p:par>
                            </p:childTnLst>
                          </p:cTn>
                        </p:par>
                        <p:par>
                          <p:cTn id="34" fill="hold">
                            <p:stCondLst>
                              <p:cond delay="2000"/>
                            </p:stCondLst>
                            <p:childTnLst>
                              <p:par>
                                <p:cTn id="35" presetID="22" presetClass="entr" presetSubtype="4"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125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1250"/>
                                        <p:tgtEl>
                                          <p:spTgt spid="13"/>
                                        </p:tgtEl>
                                      </p:cBhvr>
                                    </p:animEffect>
                                  </p:childTnLst>
                                </p:cTn>
                              </p:par>
                            </p:childTnLst>
                          </p:cTn>
                        </p:par>
                        <p:par>
                          <p:cTn id="43" fill="hold">
                            <p:stCondLst>
                              <p:cond delay="1250"/>
                            </p:stCondLst>
                            <p:childTnLst>
                              <p:par>
                                <p:cTn id="44" presetID="17" presetClass="entr" presetSubtype="10" fill="hold" nodeType="afterEffect">
                                  <p:stCondLst>
                                    <p:cond delay="8500"/>
                                  </p:stCondLst>
                                  <p:childTnLst>
                                    <p:set>
                                      <p:cBhvr>
                                        <p:cTn id="45" dur="1" fill="hold">
                                          <p:stCondLst>
                                            <p:cond delay="0"/>
                                          </p:stCondLst>
                                        </p:cTn>
                                        <p:tgtEl>
                                          <p:spTgt spid="22"/>
                                        </p:tgtEl>
                                        <p:attrNameLst>
                                          <p:attrName>style.visibility</p:attrName>
                                        </p:attrNameLst>
                                      </p:cBhvr>
                                      <p:to>
                                        <p:strVal val="visible"/>
                                      </p:to>
                                    </p:set>
                                    <p:anim calcmode="lin" valueType="num">
                                      <p:cBhvr>
                                        <p:cTn id="46" dur="2000" fill="hold"/>
                                        <p:tgtEl>
                                          <p:spTgt spid="22"/>
                                        </p:tgtEl>
                                        <p:attrNameLst>
                                          <p:attrName>ppt_w</p:attrName>
                                        </p:attrNameLst>
                                      </p:cBhvr>
                                      <p:tavLst>
                                        <p:tav tm="0">
                                          <p:val>
                                            <p:fltVal val="0"/>
                                          </p:val>
                                        </p:tav>
                                        <p:tav tm="100000">
                                          <p:val>
                                            <p:strVal val="#ppt_w"/>
                                          </p:val>
                                        </p:tav>
                                      </p:tavLst>
                                    </p:anim>
                                    <p:anim calcmode="lin" valueType="num">
                                      <p:cBhvr>
                                        <p:cTn id="47"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2" grpId="0" animBg="1"/>
      <p:bldP spid="13" grpId="0" animBg="1"/>
      <p:bldP spid="14" grpId="0" animBg="1"/>
      <p:bldP spid="19"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1A8D58-88D8-42FE-A600-81B90738C902}"/>
              </a:ext>
            </a:extLst>
          </p:cNvPr>
          <p:cNvSpPr/>
          <p:nvPr/>
        </p:nvSpPr>
        <p:spPr>
          <a:xfrm>
            <a:off x="581025" y="1095285"/>
            <a:ext cx="11029950" cy="1746614"/>
          </a:xfrm>
          <a:prstGeom prst="rect">
            <a:avLst/>
          </a:prstGeom>
          <a:solidFill>
            <a:schemeClr val="accent2">
              <a:lumMod val="40000"/>
              <a:lumOff val="60000"/>
            </a:schemeClr>
          </a:solidFill>
          <a:scene3d>
            <a:camera prst="orthographicFront"/>
            <a:lightRig rig="sunset" dir="t"/>
          </a:scene3d>
          <a:sp3d>
            <a:bevelT w="171450"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8080"/>
                </a:solidFill>
                <a:latin typeface="Georgia" panose="02040502050405020303" pitchFamily="18" charset="0"/>
              </a:rPr>
              <a:t>Gen 2:4</a:t>
            </a:r>
            <a:r>
              <a:rPr lang="en-US" sz="3200" dirty="0">
                <a:solidFill>
                  <a:prstClr val="black"/>
                </a:solidFill>
                <a:latin typeface="Georgia" panose="02040502050405020303" pitchFamily="18" charset="0"/>
              </a:rPr>
              <a:t>  These are the </a:t>
            </a:r>
            <a:r>
              <a:rPr lang="en-US" sz="3200" u="sng" dirty="0">
                <a:ln w="19050">
                  <a:solidFill>
                    <a:srgbClr val="0000FF"/>
                  </a:solidFill>
                </a:ln>
                <a:solidFill>
                  <a:srgbClr val="FF9900"/>
                </a:solidFill>
                <a:latin typeface="Elephant" panose="02020904090505020303" pitchFamily="18" charset="0"/>
              </a:rPr>
              <a:t>BIRTHS</a:t>
            </a:r>
            <a:r>
              <a:rPr lang="en-US" sz="3200" dirty="0">
                <a:solidFill>
                  <a:prstClr val="black"/>
                </a:solidFill>
                <a:latin typeface="Georgia" panose="02040502050405020303" pitchFamily="18" charset="0"/>
              </a:rPr>
              <a:t> of the heavens and the earth when they were </a:t>
            </a:r>
            <a:r>
              <a:rPr lang="en-US" sz="3200" dirty="0">
                <a:solidFill>
                  <a:prstClr val="black"/>
                </a:solidFill>
                <a:effectLst>
                  <a:glow rad="127000">
                    <a:srgbClr val="00FFFF"/>
                  </a:glow>
                </a:effectLst>
                <a:latin typeface="Georgia" panose="02040502050405020303" pitchFamily="18" charset="0"/>
              </a:rPr>
              <a:t>created,</a:t>
            </a:r>
            <a:r>
              <a:rPr lang="en-US" sz="3200" dirty="0">
                <a:solidFill>
                  <a:prstClr val="black"/>
                </a:solidFill>
                <a:latin typeface="Georgia" panose="02040502050405020303" pitchFamily="18" charset="0"/>
              </a:rPr>
              <a:t> in </a:t>
            </a:r>
            <a:r>
              <a:rPr lang="en-US" sz="3200" b="1" dirty="0">
                <a:solidFill>
                  <a:prstClr val="black"/>
                </a:solidFill>
                <a:effectLst>
                  <a:glow rad="127000">
                    <a:srgbClr val="FFFF00"/>
                  </a:glow>
                </a:effectLst>
                <a:latin typeface="Georgia" panose="02040502050405020303" pitchFamily="18" charset="0"/>
              </a:rPr>
              <a:t>the day </a:t>
            </a:r>
            <a:r>
              <a:rPr lang="en-US" sz="3200" dirty="0">
                <a:solidFill>
                  <a:prstClr val="black"/>
                </a:solidFill>
                <a:latin typeface="Georgia" panose="02040502050405020303" pitchFamily="18" charset="0"/>
              </a:rPr>
              <a:t>that </a:t>
            </a:r>
            <a:r>
              <a:rPr lang="he-IL" sz="3200" b="1" dirty="0">
                <a:solidFill>
                  <a:srgbClr val="0000FF"/>
                </a:solidFill>
                <a:latin typeface="Times New Roman" panose="02020603050405020304" pitchFamily="18" charset="0"/>
                <a:cs typeface="Times New Roman" panose="02020603050405020304" pitchFamily="18" charset="0"/>
              </a:rPr>
              <a:t>יהוה</a:t>
            </a:r>
            <a:r>
              <a:rPr lang="en-US" sz="3200" dirty="0">
                <a:solidFill>
                  <a:prstClr val="black"/>
                </a:solidFill>
                <a:latin typeface="Georgia" panose="02040502050405020303" pitchFamily="18" charset="0"/>
              </a:rPr>
              <a:t> Elohim</a:t>
            </a:r>
            <a:br>
              <a:rPr lang="en-US" sz="3200" dirty="0">
                <a:solidFill>
                  <a:prstClr val="black"/>
                </a:solidFill>
                <a:latin typeface="Georgia" panose="02040502050405020303" pitchFamily="18" charset="0"/>
              </a:rPr>
            </a:br>
            <a:r>
              <a:rPr lang="en-US" sz="3200" dirty="0">
                <a:solidFill>
                  <a:prstClr val="black"/>
                </a:solidFill>
                <a:latin typeface="Georgia" panose="02040502050405020303" pitchFamily="18" charset="0"/>
              </a:rPr>
              <a:t>                made   earth and        heavens.    </a:t>
            </a:r>
            <a:endParaRPr lang="en-CA" dirty="0"/>
          </a:p>
        </p:txBody>
      </p:sp>
      <p:pic>
        <p:nvPicPr>
          <p:cNvPr id="11" name="Picture 10">
            <a:extLst>
              <a:ext uri="{FF2B5EF4-FFF2-40B4-BE49-F238E27FC236}">
                <a16:creationId xmlns:a16="http://schemas.microsoft.com/office/drawing/2014/main" id="{8680E309-9E91-40EA-B6E7-1437EDB02A06}"/>
              </a:ext>
            </a:extLst>
          </p:cNvPr>
          <p:cNvPicPr>
            <a:picLocks noChangeAspect="1"/>
          </p:cNvPicPr>
          <p:nvPr/>
        </p:nvPicPr>
        <p:blipFill rotWithShape="1">
          <a:blip r:embed="rId2"/>
          <a:srcRect l="61094" t="17651" r="12422" b="70000"/>
          <a:stretch/>
        </p:blipFill>
        <p:spPr>
          <a:xfrm>
            <a:off x="890098" y="2883925"/>
            <a:ext cx="10411804" cy="1365498"/>
          </a:xfrm>
          <a:prstGeom prst="rect">
            <a:avLst/>
          </a:prstGeom>
          <a:ln>
            <a:solidFill>
              <a:srgbClr val="002060"/>
            </a:solidFill>
          </a:ln>
        </p:spPr>
      </p:pic>
      <p:sp>
        <p:nvSpPr>
          <p:cNvPr id="17" name="Rectangle 16">
            <a:extLst>
              <a:ext uri="{FF2B5EF4-FFF2-40B4-BE49-F238E27FC236}">
                <a16:creationId xmlns:a16="http://schemas.microsoft.com/office/drawing/2014/main" id="{63B095BD-FEC1-4A7F-BB2A-9BBCD3042B1E}"/>
              </a:ext>
            </a:extLst>
          </p:cNvPr>
          <p:cNvSpPr/>
          <p:nvPr/>
        </p:nvSpPr>
        <p:spPr>
          <a:xfrm>
            <a:off x="890098" y="109951"/>
            <a:ext cx="3778508" cy="848826"/>
          </a:xfrm>
          <a:prstGeom prst="rect">
            <a:avLst/>
          </a:prstGeom>
          <a:solidFill>
            <a:srgbClr val="9966FF"/>
          </a:solidFill>
          <a:scene3d>
            <a:camera prst="orthographicFront"/>
            <a:lightRig rig="sunset" dir="t"/>
          </a:scene3d>
          <a:sp3d>
            <a:bevelT w="171450"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dirty="0">
                <a:latin typeface="Arial Black" panose="020B0A04020102020204" pitchFamily="34" charset="0"/>
              </a:rPr>
              <a:t>Attention! </a:t>
            </a:r>
          </a:p>
        </p:txBody>
      </p:sp>
      <p:sp>
        <p:nvSpPr>
          <p:cNvPr id="12" name="Arrow: Bent 11">
            <a:extLst>
              <a:ext uri="{FF2B5EF4-FFF2-40B4-BE49-F238E27FC236}">
                <a16:creationId xmlns:a16="http://schemas.microsoft.com/office/drawing/2014/main" id="{54FCF5F3-242F-462D-A8A1-209DA98AD4CD}"/>
              </a:ext>
            </a:extLst>
          </p:cNvPr>
          <p:cNvSpPr/>
          <p:nvPr/>
        </p:nvSpPr>
        <p:spPr>
          <a:xfrm rot="6185115" flipH="1">
            <a:off x="5645231" y="1793503"/>
            <a:ext cx="2098365" cy="2561133"/>
          </a:xfrm>
          <a:prstGeom prst="bentArrow">
            <a:avLst>
              <a:gd name="adj1" fmla="val 12457"/>
              <a:gd name="adj2" fmla="val 25000"/>
              <a:gd name="adj3" fmla="val 35423"/>
              <a:gd name="adj4" fmla="val 43750"/>
            </a:avLst>
          </a:prstGeom>
          <a:gradFill>
            <a:gsLst>
              <a:gs pos="0">
                <a:srgbClr val="00B050"/>
              </a:gs>
              <a:gs pos="41000">
                <a:srgbClr val="0000FF"/>
              </a:gs>
              <a:gs pos="84000">
                <a:srgbClr val="CC00FF"/>
              </a:gs>
            </a:gsLst>
            <a:lin ang="16200000" scaled="1"/>
          </a:gradFill>
          <a:effectLst>
            <a:glow rad="127000">
              <a:srgbClr val="FFFF00"/>
            </a:glow>
            <a:innerShdw blurRad="63500" dist="50800" dir="16200000">
              <a:prstClr val="black">
                <a:alpha val="50000"/>
              </a:prstClr>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Rounded Corners 12">
            <a:extLst>
              <a:ext uri="{FF2B5EF4-FFF2-40B4-BE49-F238E27FC236}">
                <a16:creationId xmlns:a16="http://schemas.microsoft.com/office/drawing/2014/main" id="{C374A8E3-DDEC-4B5D-9F28-C5804FB2C080}"/>
              </a:ext>
            </a:extLst>
          </p:cNvPr>
          <p:cNvSpPr/>
          <p:nvPr/>
        </p:nvSpPr>
        <p:spPr>
          <a:xfrm>
            <a:off x="92278" y="4202573"/>
            <a:ext cx="11996257" cy="2607893"/>
          </a:xfrm>
          <a:prstGeom prst="roundRect">
            <a:avLst>
              <a:gd name="adj" fmla="val 9286"/>
            </a:avLst>
          </a:prstGeom>
          <a:solidFill>
            <a:srgbClr val="9966FF"/>
          </a:solidFill>
          <a:scene3d>
            <a:camera prst="orthographicFront"/>
            <a:lightRig rig="sunrise" dir="t"/>
          </a:scene3d>
          <a:sp3d>
            <a:bevelT w="139700" h="1524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If the Heavens were created </a:t>
            </a:r>
            <a:r>
              <a:rPr lang="en-CA" sz="2800" b="1" dirty="0"/>
              <a:t>(</a:t>
            </a:r>
            <a:r>
              <a:rPr lang="en-CA" sz="2800" b="1" dirty="0">
                <a:solidFill>
                  <a:schemeClr val="tx1"/>
                </a:solidFill>
              </a:rPr>
              <a:t>EMPTY</a:t>
            </a:r>
            <a:r>
              <a:rPr lang="en-CA" sz="2800" b="1" dirty="0"/>
              <a:t>) </a:t>
            </a:r>
            <a:r>
              <a:rPr lang="en-CA" sz="2800" dirty="0"/>
              <a:t>on the 1</a:t>
            </a:r>
            <a:r>
              <a:rPr lang="en-CA" sz="2800" baseline="30000" dirty="0"/>
              <a:t>st</a:t>
            </a:r>
            <a:r>
              <a:rPr lang="en-CA" sz="2800" dirty="0"/>
              <a:t> cycle, </a:t>
            </a:r>
            <a:r>
              <a:rPr lang="en-CA" sz="2800" b="1" u="sng" dirty="0">
                <a:solidFill>
                  <a:schemeClr val="tx1"/>
                </a:solidFill>
              </a:rPr>
              <a:t>and</a:t>
            </a:r>
            <a:r>
              <a:rPr lang="en-CA" sz="2800" dirty="0"/>
              <a:t> the Sun, Moon, Mazzaroth and stars were created on the </a:t>
            </a:r>
            <a:r>
              <a:rPr lang="en-CA" sz="2800" b="1" dirty="0">
                <a:ln>
                  <a:solidFill>
                    <a:srgbClr val="0000FF"/>
                  </a:solidFill>
                </a:ln>
                <a:solidFill>
                  <a:srgbClr val="FF3300"/>
                </a:solidFill>
                <a:effectLst>
                  <a:glow rad="127000">
                    <a:schemeClr val="tx1"/>
                  </a:glow>
                </a:effectLst>
              </a:rPr>
              <a:t>4</a:t>
            </a:r>
            <a:r>
              <a:rPr lang="en-CA" sz="2800" b="1" baseline="30000" dirty="0">
                <a:ln>
                  <a:solidFill>
                    <a:srgbClr val="0000FF"/>
                  </a:solidFill>
                </a:ln>
                <a:solidFill>
                  <a:srgbClr val="FF3300"/>
                </a:solidFill>
                <a:effectLst>
                  <a:glow rad="127000">
                    <a:schemeClr val="tx1"/>
                  </a:glow>
                </a:effectLst>
              </a:rPr>
              <a:t>th</a:t>
            </a:r>
            <a:r>
              <a:rPr lang="en-CA" sz="2800" dirty="0"/>
              <a:t> cycle, this word – </a:t>
            </a:r>
            <a:r>
              <a:rPr lang="en-CA" sz="2800" b="1" dirty="0">
                <a:ln>
                  <a:solidFill>
                    <a:srgbClr val="0000FF"/>
                  </a:solidFill>
                </a:ln>
                <a:solidFill>
                  <a:srgbClr val="FFFF00"/>
                </a:solidFill>
                <a:latin typeface="Ravie" panose="04040805050809020602" pitchFamily="82" charset="0"/>
              </a:rPr>
              <a:t>YOWM</a:t>
            </a:r>
            <a:r>
              <a:rPr lang="en-CA" sz="2800" dirty="0"/>
              <a:t> in the </a:t>
            </a:r>
            <a:r>
              <a:rPr lang="en-CA" sz="2800" u="sng" dirty="0"/>
              <a:t>sin</a:t>
            </a:r>
            <a:r>
              <a:rPr lang="en-CA" sz="2800" dirty="0"/>
              <a:t>g</a:t>
            </a:r>
            <a:r>
              <a:rPr lang="en-CA" sz="2800" u="sng" dirty="0"/>
              <a:t>ular format</a:t>
            </a:r>
            <a:r>
              <a:rPr lang="en-CA" sz="2800" dirty="0"/>
              <a:t>, would be </a:t>
            </a:r>
            <a:r>
              <a:rPr lang="en-CA" sz="2800" b="1" u="sng" dirty="0">
                <a:solidFill>
                  <a:schemeClr val="tx1"/>
                </a:solidFill>
              </a:rPr>
              <a:t>INCORRECT</a:t>
            </a:r>
            <a:r>
              <a:rPr lang="en-CA" sz="2800" b="1" dirty="0">
                <a:solidFill>
                  <a:schemeClr val="tx1"/>
                </a:solidFill>
              </a:rPr>
              <a:t>!</a:t>
            </a:r>
            <a:r>
              <a:rPr lang="en-CA" sz="2800" dirty="0"/>
              <a:t>  If multiple (</a:t>
            </a:r>
            <a:r>
              <a:rPr lang="en-CA" sz="2800" dirty="0">
                <a:solidFill>
                  <a:schemeClr val="tx1"/>
                </a:solidFill>
              </a:rPr>
              <a:t>2</a:t>
            </a:r>
            <a:r>
              <a:rPr lang="en-CA" sz="2800" dirty="0"/>
              <a:t>) cycles were needed to create </a:t>
            </a:r>
            <a:r>
              <a:rPr lang="en-CA" sz="2800" b="1" u="sng" dirty="0"/>
              <a:t>ALL</a:t>
            </a:r>
            <a:r>
              <a:rPr lang="en-CA" sz="2800" dirty="0"/>
              <a:t> these identities, it would be </a:t>
            </a:r>
            <a:r>
              <a:rPr lang="en-CA" sz="2800" b="1" dirty="0">
                <a:solidFill>
                  <a:schemeClr val="tx1"/>
                </a:solidFill>
              </a:rPr>
              <a:t>necessary</a:t>
            </a:r>
            <a:r>
              <a:rPr lang="en-CA" sz="2800" dirty="0"/>
              <a:t> for </a:t>
            </a:r>
            <a:r>
              <a:rPr lang="en-CA" sz="2800" dirty="0">
                <a:ln>
                  <a:solidFill>
                    <a:schemeClr val="tx1"/>
                  </a:solidFill>
                </a:ln>
                <a:solidFill>
                  <a:srgbClr val="FFFF00"/>
                </a:solidFill>
                <a:latin typeface="Ravie" panose="04040805050809020602" pitchFamily="82" charset="0"/>
              </a:rPr>
              <a:t>YOWM</a:t>
            </a:r>
            <a:r>
              <a:rPr lang="en-CA" sz="2800" dirty="0"/>
              <a:t> to be </a:t>
            </a:r>
            <a:r>
              <a:rPr lang="en-CA" sz="2800" b="1" dirty="0">
                <a:solidFill>
                  <a:schemeClr val="tx1"/>
                </a:solidFill>
              </a:rPr>
              <a:t>p</a:t>
            </a:r>
            <a:r>
              <a:rPr lang="en-CA" sz="2800" b="1" u="sng" dirty="0">
                <a:solidFill>
                  <a:schemeClr val="tx1"/>
                </a:solidFill>
              </a:rPr>
              <a:t>lural</a:t>
            </a:r>
            <a:r>
              <a:rPr lang="en-CA" sz="2800" dirty="0"/>
              <a:t> </a:t>
            </a:r>
            <a:br>
              <a:rPr lang="en-CA" sz="2800" dirty="0"/>
            </a:br>
            <a:r>
              <a:rPr lang="en-CA" sz="2800" dirty="0"/>
              <a:t>as in </a:t>
            </a:r>
            <a:r>
              <a:rPr lang="en-CA" sz="2800" b="1" dirty="0">
                <a:ln>
                  <a:solidFill>
                    <a:srgbClr val="0000FF"/>
                  </a:solidFill>
                </a:ln>
                <a:solidFill>
                  <a:srgbClr val="FFFF00"/>
                </a:solidFill>
                <a:latin typeface="Ravie" panose="04040805050809020602" pitchFamily="82" charset="0"/>
              </a:rPr>
              <a:t>YOWM</a:t>
            </a:r>
            <a:r>
              <a:rPr lang="en-CA" sz="2800" b="1" u="sng" dirty="0">
                <a:ln>
                  <a:solidFill>
                    <a:srgbClr val="0000FF"/>
                  </a:solidFill>
                </a:ln>
                <a:solidFill>
                  <a:srgbClr val="FF3300"/>
                </a:solidFill>
                <a:latin typeface="Ravie" panose="04040805050809020602" pitchFamily="82" charset="0"/>
              </a:rPr>
              <a:t>IM</a:t>
            </a:r>
            <a:r>
              <a:rPr lang="en-CA" sz="2800" b="1" dirty="0">
                <a:ln>
                  <a:solidFill>
                    <a:srgbClr val="0000FF"/>
                  </a:solidFill>
                </a:ln>
                <a:solidFill>
                  <a:srgbClr val="FFFF00"/>
                </a:solidFill>
                <a:latin typeface="Ravie" panose="04040805050809020602" pitchFamily="82" charset="0"/>
              </a:rPr>
              <a:t>!</a:t>
            </a:r>
            <a:r>
              <a:rPr lang="en-CA" sz="2800" dirty="0"/>
              <a:t>     </a:t>
            </a:r>
            <a:r>
              <a:rPr lang="en-CA" sz="2800" b="1" dirty="0">
                <a:solidFill>
                  <a:schemeClr val="tx1"/>
                </a:solidFill>
              </a:rPr>
              <a:t>But that is </a:t>
            </a:r>
            <a:r>
              <a:rPr lang="en-CA" sz="2800" b="1" u="sng" dirty="0">
                <a:solidFill>
                  <a:schemeClr val="tx1"/>
                </a:solidFill>
              </a:rPr>
              <a:t>not</a:t>
            </a:r>
            <a:r>
              <a:rPr lang="en-CA" sz="2800" b="1" dirty="0">
                <a:solidFill>
                  <a:schemeClr val="tx1"/>
                </a:solidFill>
              </a:rPr>
              <a:t> what is </a:t>
            </a:r>
            <a:r>
              <a:rPr lang="en-CA" sz="2800" b="1" u="sng" dirty="0">
                <a:solidFill>
                  <a:srgbClr val="0000FF"/>
                </a:solidFill>
                <a:effectLst>
                  <a:outerShdw blurRad="50800" dist="50800" dir="5400000" sx="102000" sy="102000" algn="ctr" rotWithShape="0">
                    <a:srgbClr val="FFCCFF"/>
                  </a:outerShdw>
                </a:effectLst>
                <a:latin typeface="Arial Black" panose="020B0A04020102020204" pitchFamily="34" charset="0"/>
              </a:rPr>
              <a:t>WRITTEN</a:t>
            </a:r>
            <a:r>
              <a:rPr lang="en-CA" sz="2800" b="1" dirty="0">
                <a:solidFill>
                  <a:srgbClr val="0000FF"/>
                </a:solidFill>
                <a:effectLst>
                  <a:outerShdw blurRad="50800" dist="50800" dir="5400000" sx="102000" sy="102000" algn="ctr" rotWithShape="0">
                    <a:srgbClr val="FFCCFF"/>
                  </a:outerShdw>
                </a:effectLst>
                <a:latin typeface="Arial Black" panose="020B0A04020102020204" pitchFamily="34" charset="0"/>
              </a:rPr>
              <a:t>!</a:t>
            </a:r>
          </a:p>
        </p:txBody>
      </p:sp>
      <p:sp>
        <p:nvSpPr>
          <p:cNvPr id="14" name="Rectangle 13">
            <a:extLst>
              <a:ext uri="{FF2B5EF4-FFF2-40B4-BE49-F238E27FC236}">
                <a16:creationId xmlns:a16="http://schemas.microsoft.com/office/drawing/2014/main" id="{FB9D4F54-D406-40A6-980A-96D924D989EA}"/>
              </a:ext>
            </a:extLst>
          </p:cNvPr>
          <p:cNvSpPr/>
          <p:nvPr/>
        </p:nvSpPr>
        <p:spPr>
          <a:xfrm>
            <a:off x="5692878" y="2883924"/>
            <a:ext cx="1327354" cy="660605"/>
          </a:xfrm>
          <a:prstGeom prst="rect">
            <a:avLst/>
          </a:prstGeom>
          <a:noFill/>
          <a:ln w="76200">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Arrow: Bent 18">
            <a:extLst>
              <a:ext uri="{FF2B5EF4-FFF2-40B4-BE49-F238E27FC236}">
                <a16:creationId xmlns:a16="http://schemas.microsoft.com/office/drawing/2014/main" id="{763F5D07-5812-4973-B6DF-F1601DBAB0F0}"/>
              </a:ext>
            </a:extLst>
          </p:cNvPr>
          <p:cNvSpPr/>
          <p:nvPr/>
        </p:nvSpPr>
        <p:spPr>
          <a:xfrm rot="16200000">
            <a:off x="5092372" y="2142694"/>
            <a:ext cx="1160821" cy="1180734"/>
          </a:xfrm>
          <a:prstGeom prst="bentArrow">
            <a:avLst>
              <a:gd name="adj1" fmla="val 12950"/>
              <a:gd name="adj2" fmla="val 20378"/>
              <a:gd name="adj3" fmla="val 19606"/>
              <a:gd name="adj4" fmla="val 43750"/>
            </a:avLst>
          </a:prstGeom>
          <a:gradFill>
            <a:gsLst>
              <a:gs pos="23000">
                <a:srgbClr val="00B050"/>
              </a:gs>
              <a:gs pos="91000">
                <a:srgbClr val="0000FF"/>
              </a:gs>
              <a:gs pos="54000">
                <a:srgbClr val="FFFF00"/>
              </a:gs>
            </a:gsLst>
            <a:lin ang="16200000" scaled="1"/>
          </a:gra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Speech Bubble: Rectangle with Corners Rounded 20">
            <a:extLst>
              <a:ext uri="{FF2B5EF4-FFF2-40B4-BE49-F238E27FC236}">
                <a16:creationId xmlns:a16="http://schemas.microsoft.com/office/drawing/2014/main" id="{46ABD177-A613-4560-B945-6E9031A0B486}"/>
              </a:ext>
            </a:extLst>
          </p:cNvPr>
          <p:cNvSpPr/>
          <p:nvPr/>
        </p:nvSpPr>
        <p:spPr>
          <a:xfrm>
            <a:off x="279633" y="3544529"/>
            <a:ext cx="4319464" cy="612648"/>
          </a:xfrm>
          <a:prstGeom prst="wedgeRoundRectCallout">
            <a:avLst>
              <a:gd name="adj1" fmla="val 56105"/>
              <a:gd name="adj2" fmla="val -22558"/>
              <a:gd name="adj3" fmla="val 16667"/>
            </a:avLst>
          </a:prstGeom>
          <a:solidFill>
            <a:srgbClr val="FFFF0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solidFill>
                  <a:schemeClr val="tx1"/>
                </a:solidFill>
              </a:rPr>
              <a:t>Yowm</a:t>
            </a:r>
            <a:r>
              <a:rPr lang="en-CA" sz="3200" dirty="0">
                <a:solidFill>
                  <a:schemeClr val="tx1"/>
                </a:solidFill>
              </a:rPr>
              <a:t> is </a:t>
            </a:r>
            <a:r>
              <a:rPr lang="en-CA" sz="3200" u="sng" dirty="0">
                <a:solidFill>
                  <a:schemeClr val="tx1"/>
                </a:solidFill>
              </a:rPr>
              <a:t>NOT PLURAL</a:t>
            </a:r>
            <a:r>
              <a:rPr lang="en-CA" sz="3200" dirty="0">
                <a:solidFill>
                  <a:schemeClr val="tx1"/>
                </a:solidFill>
              </a:rPr>
              <a:t>!</a:t>
            </a:r>
          </a:p>
        </p:txBody>
      </p:sp>
      <p:sp>
        <p:nvSpPr>
          <p:cNvPr id="18" name="Rectangle 17">
            <a:extLst>
              <a:ext uri="{FF2B5EF4-FFF2-40B4-BE49-F238E27FC236}">
                <a16:creationId xmlns:a16="http://schemas.microsoft.com/office/drawing/2014/main" id="{7347F0CD-826D-406B-A70D-ACCDCCA68962}"/>
              </a:ext>
            </a:extLst>
          </p:cNvPr>
          <p:cNvSpPr/>
          <p:nvPr/>
        </p:nvSpPr>
        <p:spPr>
          <a:xfrm>
            <a:off x="5398824" y="81212"/>
            <a:ext cx="3527062" cy="945819"/>
          </a:xfrm>
          <a:prstGeom prst="rect">
            <a:avLst/>
          </a:prstGeom>
          <a:solidFill>
            <a:srgbClr val="FF3300"/>
          </a:solidFill>
          <a:scene3d>
            <a:camera prst="orthographicFront"/>
            <a:lightRig rig="sunset" dir="t"/>
          </a:scene3d>
          <a:sp3d>
            <a:bevelT w="171450"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dirty="0">
                <a:ln w="19050">
                  <a:solidFill>
                    <a:srgbClr val="0000FF"/>
                  </a:solidFill>
                </a:ln>
                <a:solidFill>
                  <a:srgbClr val="00FF00"/>
                </a:solidFill>
                <a:latin typeface="Arial Black" panose="020B0A04020102020204" pitchFamily="34" charset="0"/>
              </a:rPr>
              <a:t>AGAIN!</a:t>
            </a:r>
          </a:p>
        </p:txBody>
      </p:sp>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144000" y="6470508"/>
            <a:ext cx="2743200" cy="365125"/>
          </a:xfrm>
        </p:spPr>
        <p:txBody>
          <a:bodyPr/>
          <a:lstStyle/>
          <a:p>
            <a:fld id="{45C2D28F-54A5-4CFF-A832-B99C2F1CE910}" type="slidenum">
              <a:rPr lang="en-CA" smtClean="0">
                <a:solidFill>
                  <a:schemeClr val="tx1"/>
                </a:solidFill>
              </a:rPr>
              <a:t>25</a:t>
            </a:fld>
            <a:endParaRPr lang="en-CA" dirty="0">
              <a:solidFill>
                <a:schemeClr val="tx1"/>
              </a:solidFill>
            </a:endParaRPr>
          </a:p>
        </p:txBody>
      </p:sp>
    </p:spTree>
    <p:extLst>
      <p:ext uri="{BB962C8B-B14F-4D97-AF65-F5344CB8AC3E}">
        <p14:creationId xmlns:p14="http://schemas.microsoft.com/office/powerpoint/2010/main" val="38182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anim calcmode="lin" valueType="num">
                                      <p:cBhvr>
                                        <p:cTn id="8" dur="800" fill="hold"/>
                                        <p:tgtEl>
                                          <p:spTgt spid="17"/>
                                        </p:tgtEl>
                                        <p:attrNameLst>
                                          <p:attrName>ppt_x</p:attrName>
                                        </p:attrNameLst>
                                      </p:cBhvr>
                                      <p:tavLst>
                                        <p:tav tm="0">
                                          <p:val>
                                            <p:strVal val="#ppt_x"/>
                                          </p:val>
                                        </p:tav>
                                        <p:tav tm="100000">
                                          <p:val>
                                            <p:strVal val="#ppt_x"/>
                                          </p:val>
                                        </p:tav>
                                      </p:tavLst>
                                    </p:anim>
                                    <p:anim calcmode="lin" valueType="num">
                                      <p:cBhvr>
                                        <p:cTn id="9" dur="800" fill="hold"/>
                                        <p:tgtEl>
                                          <p:spTgt spid="17"/>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2000"/>
                            </p:stCondLst>
                            <p:childTnLst>
                              <p:par>
                                <p:cTn id="13" presetID="43"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
                                        <p:tgtEl>
                                          <p:spTgt spid="18"/>
                                        </p:tgtEl>
                                      </p:cBhvr>
                                    </p:animEffect>
                                    <p:anim calcmode="lin" valueType="num">
                                      <p:cBhvr>
                                        <p:cTn id="16" dur="800" fill="hold"/>
                                        <p:tgtEl>
                                          <p:spTgt spid="18"/>
                                        </p:tgtEl>
                                        <p:attrNameLst>
                                          <p:attrName>ppt_x</p:attrName>
                                        </p:attrNameLst>
                                      </p:cBhvr>
                                      <p:tavLst>
                                        <p:tav tm="0">
                                          <p:val>
                                            <p:strVal val="#ppt_x"/>
                                          </p:val>
                                        </p:tav>
                                        <p:tav tm="100000">
                                          <p:val>
                                            <p:strVal val="#ppt_x"/>
                                          </p:val>
                                        </p:tav>
                                      </p:tavLst>
                                    </p:anim>
                                    <p:anim calcmode="lin" valueType="num">
                                      <p:cBhvr>
                                        <p:cTn id="17" dur="800" fill="hold"/>
                                        <p:tgtEl>
                                          <p:spTgt spid="18"/>
                                        </p:tgtEl>
                                        <p:attrNameLst>
                                          <p:attrName>ppt_y</p:attrName>
                                        </p:attrNameLst>
                                      </p:cBhvr>
                                      <p:tavLst>
                                        <p:tav tm="0">
                                          <p:val>
                                            <p:strVal val="#ppt_y+0.31"/>
                                          </p:val>
                                        </p:tav>
                                        <p:tav tm="100000">
                                          <p:val>
                                            <p:strVal val="#ppt_y+0.31"/>
                                          </p:val>
                                        </p:tav>
                                      </p:tavLst>
                                    </p:anim>
                                    <p:anim calcmode="lin" valueType="num">
                                      <p:cBhvr>
                                        <p:cTn id="18" dur="1200" decel="50000" fill="hold">
                                          <p:stCondLst>
                                            <p:cond delay="8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1200" decel="50000" fill="hold">
                                          <p:stCondLst>
                                            <p:cond delay="8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4000"/>
                            </p:stCondLst>
                            <p:childTnLst>
                              <p:par>
                                <p:cTn id="21" presetID="6" presetClass="entr" presetSubtype="16" fill="hold" grpId="0" nodeType="afterEffect">
                                  <p:stCondLst>
                                    <p:cond delay="25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1250"/>
                                        <p:tgtEl>
                                          <p:spTgt spid="15"/>
                                        </p:tgtEl>
                                      </p:cBhvr>
                                    </p:animEffect>
                                  </p:childTnLst>
                                </p:cTn>
                              </p:par>
                            </p:childTnLst>
                          </p:cTn>
                        </p:par>
                        <p:par>
                          <p:cTn id="24" fill="hold">
                            <p:stCondLst>
                              <p:cond delay="5500"/>
                            </p:stCondLst>
                            <p:childTnLst>
                              <p:par>
                                <p:cTn id="25" presetID="18" presetClass="entr" presetSubtype="1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par>
                          <p:cTn id="28" fill="hold">
                            <p:stCondLst>
                              <p:cond delay="6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1250"/>
                                        <p:tgtEl>
                                          <p:spTgt spid="12"/>
                                        </p:tgtEl>
                                      </p:cBhvr>
                                    </p:animEffect>
                                  </p:childTnLst>
                                </p:cTn>
                              </p:par>
                            </p:childTnLst>
                          </p:cTn>
                        </p:par>
                        <p:par>
                          <p:cTn id="32" fill="hold">
                            <p:stCondLst>
                              <p:cond delay="7250"/>
                            </p:stCondLst>
                            <p:childTnLst>
                              <p:par>
                                <p:cTn id="33" presetID="6" presetClass="entr" presetSubtype="16"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ircle(in)">
                                      <p:cBhvr>
                                        <p:cTn id="35" dur="1500"/>
                                        <p:tgtEl>
                                          <p:spTgt spid="21"/>
                                        </p:tgtEl>
                                      </p:cBhvr>
                                    </p:animEffect>
                                  </p:childTnLst>
                                </p:cTn>
                              </p:par>
                            </p:childTnLst>
                          </p:cTn>
                        </p:par>
                        <p:par>
                          <p:cTn id="36" fill="hold">
                            <p:stCondLst>
                              <p:cond delay="8750"/>
                            </p:stCondLst>
                            <p:childTnLst>
                              <p:par>
                                <p:cTn id="37" presetID="8" presetClass="emph" presetSubtype="0" fill="hold" grpId="1" nodeType="afterEffect">
                                  <p:stCondLst>
                                    <p:cond delay="250"/>
                                  </p:stCondLst>
                                  <p:childTnLst>
                                    <p:animRot by="21600000">
                                      <p:cBhvr>
                                        <p:cTn id="38" dur="2000" fill="hold"/>
                                        <p:tgtEl>
                                          <p:spTgt spid="21"/>
                                        </p:tgtEl>
                                        <p:attrNameLst>
                                          <p:attrName>r</p:attrName>
                                        </p:attrNameLst>
                                      </p:cBhvr>
                                    </p:animRot>
                                  </p:childTnLst>
                                </p:cTn>
                              </p:par>
                            </p:childTnLst>
                          </p:cTn>
                        </p:par>
                        <p:par>
                          <p:cTn id="39" fill="hold">
                            <p:stCondLst>
                              <p:cond delay="11000"/>
                            </p:stCondLst>
                            <p:childTnLst>
                              <p:par>
                                <p:cTn id="40" presetID="21"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8)">
                                      <p:cBhvr>
                                        <p:cTn id="42" dur="2000"/>
                                        <p:tgtEl>
                                          <p:spTgt spid="14"/>
                                        </p:tgtEl>
                                      </p:cBhvr>
                                    </p:animEffect>
                                  </p:childTnLst>
                                </p:cTn>
                              </p:par>
                            </p:childTnLst>
                          </p:cTn>
                        </p:par>
                        <p:par>
                          <p:cTn id="43" fill="hold">
                            <p:stCondLst>
                              <p:cond delay="13000"/>
                            </p:stCondLst>
                            <p:childTnLst>
                              <p:par>
                                <p:cTn id="44" presetID="22" presetClass="entr" presetSubtype="4"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125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ssolve">
                                      <p:cBhvr>
                                        <p:cTn id="51"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2" grpId="0" animBg="1"/>
      <p:bldP spid="13" grpId="0" animBg="1"/>
      <p:bldP spid="14" grpId="0" animBg="1"/>
      <p:bldP spid="19" grpId="0" animBg="1"/>
      <p:bldP spid="21" grpId="0" animBg="1"/>
      <p:bldP spid="21" grpId="1"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3941004" y="6552955"/>
            <a:ext cx="2743200" cy="365125"/>
          </a:xfrm>
        </p:spPr>
        <p:txBody>
          <a:bodyPr/>
          <a:lstStyle/>
          <a:p>
            <a:fld id="{45C2D28F-54A5-4CFF-A832-B99C2F1CE910}" type="slidenum">
              <a:rPr lang="en-CA" smtClean="0">
                <a:solidFill>
                  <a:schemeClr val="tx1"/>
                </a:solidFill>
              </a:rPr>
              <a:t>26</a:t>
            </a:fld>
            <a:endParaRPr lang="en-CA" dirty="0">
              <a:solidFill>
                <a:schemeClr val="tx1"/>
              </a:solidFill>
            </a:endParaRPr>
          </a:p>
        </p:txBody>
      </p:sp>
      <p:pic>
        <p:nvPicPr>
          <p:cNvPr id="6" name="Picture 5">
            <a:extLst>
              <a:ext uri="{FF2B5EF4-FFF2-40B4-BE49-F238E27FC236}">
                <a16:creationId xmlns:a16="http://schemas.microsoft.com/office/drawing/2014/main" id="{BD6512E1-651A-4794-AB44-3616D20258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45290" y="38362"/>
            <a:ext cx="1133475" cy="952500"/>
          </a:xfrm>
          <a:prstGeom prst="rect">
            <a:avLst/>
          </a:prstGeom>
        </p:spPr>
      </p:pic>
      <p:pic>
        <p:nvPicPr>
          <p:cNvPr id="7" name="Picture 6">
            <a:extLst>
              <a:ext uri="{FF2B5EF4-FFF2-40B4-BE49-F238E27FC236}">
                <a16:creationId xmlns:a16="http://schemas.microsoft.com/office/drawing/2014/main" id="{0ED4B0AB-92CF-4640-9FA6-D7E27FFFD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37592" y="94039"/>
            <a:ext cx="733425" cy="952500"/>
          </a:xfrm>
          <a:prstGeom prst="rect">
            <a:avLst/>
          </a:prstGeom>
        </p:spPr>
      </p:pic>
      <p:pic>
        <p:nvPicPr>
          <p:cNvPr id="8" name="Picture 7">
            <a:extLst>
              <a:ext uri="{FF2B5EF4-FFF2-40B4-BE49-F238E27FC236}">
                <a16:creationId xmlns:a16="http://schemas.microsoft.com/office/drawing/2014/main" id="{97091806-4A65-4F5D-8C35-A4A53179F1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68000" y="56807"/>
            <a:ext cx="1076325" cy="952500"/>
          </a:xfrm>
          <a:prstGeom prst="rect">
            <a:avLst/>
          </a:prstGeom>
        </p:spPr>
      </p:pic>
      <p:sp>
        <p:nvSpPr>
          <p:cNvPr id="9" name="Rectangle 8">
            <a:extLst>
              <a:ext uri="{FF2B5EF4-FFF2-40B4-BE49-F238E27FC236}">
                <a16:creationId xmlns:a16="http://schemas.microsoft.com/office/drawing/2014/main" id="{E190A8DC-5A1B-47E3-9202-CF1F308F556A}"/>
              </a:ext>
            </a:extLst>
          </p:cNvPr>
          <p:cNvSpPr/>
          <p:nvPr/>
        </p:nvSpPr>
        <p:spPr>
          <a:xfrm>
            <a:off x="316194" y="931178"/>
            <a:ext cx="6277553" cy="1519805"/>
          </a:xfrm>
          <a:prstGeom prst="rect">
            <a:avLst/>
          </a:prstGeom>
          <a:ln w="28575">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a:solidFill>
                  <a:schemeClr val="tx1"/>
                </a:solidFill>
              </a:rPr>
              <a:t>Can</a:t>
            </a:r>
            <a:r>
              <a:rPr lang="en-CA" sz="2400" dirty="0"/>
              <a:t> </a:t>
            </a:r>
            <a:r>
              <a:rPr lang="en-CA" sz="2400" dirty="0">
                <a:ln>
                  <a:solidFill>
                    <a:schemeClr val="tx1"/>
                  </a:solidFill>
                </a:ln>
                <a:solidFill>
                  <a:srgbClr val="FFFF00"/>
                </a:solidFill>
                <a:latin typeface="Wide Latin" panose="020A0A07050505020404" pitchFamily="18" charset="0"/>
              </a:rPr>
              <a:t>Shin </a:t>
            </a:r>
            <a:r>
              <a:rPr lang="en-CA" sz="2400" dirty="0" err="1">
                <a:ln>
                  <a:solidFill>
                    <a:schemeClr val="tx1"/>
                  </a:solidFill>
                </a:ln>
                <a:solidFill>
                  <a:srgbClr val="FFFF00"/>
                </a:solidFill>
                <a:latin typeface="Wide Latin" panose="020A0A07050505020404" pitchFamily="18" charset="0"/>
              </a:rPr>
              <a:t>Yod</a:t>
            </a:r>
            <a:r>
              <a:rPr lang="en-CA" sz="2400" dirty="0">
                <a:ln>
                  <a:solidFill>
                    <a:schemeClr val="tx1"/>
                  </a:solidFill>
                </a:ln>
                <a:solidFill>
                  <a:srgbClr val="FFFF00"/>
                </a:solidFill>
                <a:latin typeface="Wide Latin" panose="020A0A07050505020404" pitchFamily="18" charset="0"/>
              </a:rPr>
              <a:t> Tav </a:t>
            </a:r>
            <a:r>
              <a:rPr lang="en-CA" sz="2400" dirty="0">
                <a:ln>
                  <a:solidFill>
                    <a:schemeClr val="tx1"/>
                  </a:solidFill>
                </a:ln>
                <a:solidFill>
                  <a:srgbClr val="FF9900"/>
                </a:solidFill>
                <a:latin typeface="Aharoni" panose="02010803020104030203" pitchFamily="2" charset="-79"/>
                <a:cs typeface="Aharoni" panose="02010803020104030203" pitchFamily="2" charset="-79"/>
              </a:rPr>
              <a:t>equate to </a:t>
            </a:r>
            <a:br>
              <a:rPr lang="en-CA" sz="2400" dirty="0">
                <a:ln>
                  <a:solidFill>
                    <a:schemeClr val="tx1"/>
                  </a:solidFill>
                </a:ln>
                <a:solidFill>
                  <a:srgbClr val="FF9900"/>
                </a:solidFill>
                <a:latin typeface="Aharoni" panose="02010803020104030203" pitchFamily="2" charset="-79"/>
                <a:cs typeface="Aharoni" panose="02010803020104030203" pitchFamily="2" charset="-79"/>
              </a:rPr>
            </a:br>
            <a:r>
              <a:rPr lang="en-CA" sz="2400" dirty="0">
                <a:ln>
                  <a:solidFill>
                    <a:schemeClr val="tx1"/>
                  </a:solidFill>
                </a:ln>
                <a:solidFill>
                  <a:srgbClr val="FF9900"/>
                </a:solidFill>
                <a:latin typeface="Aharoni" panose="02010803020104030203" pitchFamily="2" charset="-79"/>
                <a:cs typeface="Aharoni" panose="02010803020104030203" pitchFamily="2" charset="-79"/>
              </a:rPr>
              <a:t>the </a:t>
            </a:r>
            <a:r>
              <a:rPr lang="en-CA" sz="2400" u="sng" dirty="0">
                <a:ln>
                  <a:solidFill>
                    <a:schemeClr val="tx1"/>
                  </a:solidFill>
                </a:ln>
                <a:solidFill>
                  <a:srgbClr val="FF9900"/>
                </a:solidFill>
                <a:latin typeface="Aharoni" panose="02010803020104030203" pitchFamily="2" charset="-79"/>
                <a:cs typeface="Aharoni" panose="02010803020104030203" pitchFamily="2" charset="-79"/>
              </a:rPr>
              <a:t>KINGDOM</a:t>
            </a:r>
            <a:r>
              <a:rPr lang="en-CA" sz="2400" dirty="0">
                <a:ln>
                  <a:solidFill>
                    <a:schemeClr val="tx1"/>
                  </a:solidFill>
                </a:ln>
                <a:solidFill>
                  <a:srgbClr val="FFFF00"/>
                </a:solidFill>
                <a:latin typeface="Aharoni" panose="02010803020104030203" pitchFamily="2" charset="-79"/>
                <a:cs typeface="Aharoni" panose="02010803020104030203" pitchFamily="2" charset="-79"/>
              </a:rPr>
              <a:t> </a:t>
            </a:r>
            <a:br>
              <a:rPr lang="en-CA" sz="2400" dirty="0">
                <a:solidFill>
                  <a:srgbClr val="FFFF00"/>
                </a:solidFill>
                <a:latin typeface="Wide Latin" panose="020A0A07050505020404" pitchFamily="18" charset="0"/>
              </a:rPr>
            </a:br>
            <a:r>
              <a:rPr lang="en-CA" sz="2400" dirty="0">
                <a:ln>
                  <a:solidFill>
                    <a:srgbClr val="0000FF"/>
                  </a:solidFill>
                </a:ln>
                <a:solidFill>
                  <a:srgbClr val="FFFF00"/>
                </a:solidFill>
                <a:effectLst>
                  <a:outerShdw blurRad="50800" dist="50800" dir="5400000" algn="ctr" rotWithShape="0">
                    <a:srgbClr val="FF00FF"/>
                  </a:outerShdw>
                </a:effectLst>
                <a:latin typeface="Wide Latin" panose="020A0A07050505020404" pitchFamily="18" charset="0"/>
              </a:rPr>
              <a:t>“RECEIVING BLANKET?” </a:t>
            </a:r>
          </a:p>
        </p:txBody>
      </p:sp>
      <p:sp>
        <p:nvSpPr>
          <p:cNvPr id="18" name="Rectangle 17">
            <a:extLst>
              <a:ext uri="{FF2B5EF4-FFF2-40B4-BE49-F238E27FC236}">
                <a16:creationId xmlns:a16="http://schemas.microsoft.com/office/drawing/2014/main" id="{99817060-00F0-4560-BEA7-1FF42D2F5F2E}"/>
              </a:ext>
            </a:extLst>
          </p:cNvPr>
          <p:cNvSpPr/>
          <p:nvPr/>
        </p:nvSpPr>
        <p:spPr>
          <a:xfrm>
            <a:off x="169683" y="2564091"/>
            <a:ext cx="6554968" cy="4058319"/>
          </a:xfrm>
          <a:prstGeom prst="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A0A0A"/>
                </a:solidFill>
                <a:latin typeface="arial" panose="020B0604020202020204" pitchFamily="34" charset="0"/>
              </a:rPr>
              <a:t>Let’s look at two verses!</a:t>
            </a:r>
          </a:p>
          <a:p>
            <a:pPr algn="ctr"/>
            <a:r>
              <a:rPr lang="en-US" dirty="0">
                <a:solidFill>
                  <a:srgbClr val="0A0A0A"/>
                </a:solidFill>
                <a:latin typeface="arial" panose="020B0604020202020204" pitchFamily="34" charset="0"/>
              </a:rPr>
              <a:t>Ps 73:6   </a:t>
            </a:r>
            <a:r>
              <a:rPr lang="en-US" sz="2400" dirty="0">
                <a:solidFill>
                  <a:srgbClr val="0A0A0A"/>
                </a:solidFill>
                <a:latin typeface="arial" panose="020B0604020202020204" pitchFamily="34" charset="0"/>
              </a:rPr>
              <a:t>Therefore pride </a:t>
            </a:r>
            <a:r>
              <a:rPr lang="en-US" sz="2400" b="1" u="sng" dirty="0" err="1">
                <a:solidFill>
                  <a:srgbClr val="0A0A0A"/>
                </a:solidFill>
                <a:latin typeface="arial" panose="020B0604020202020204" pitchFamily="34" charset="0"/>
              </a:rPr>
              <a:t>com</a:t>
            </a:r>
            <a:r>
              <a:rPr lang="en-US" sz="2400" b="1" dirty="0" err="1">
                <a:solidFill>
                  <a:srgbClr val="0A0A0A"/>
                </a:solidFill>
                <a:latin typeface="arial" panose="020B0604020202020204" pitchFamily="34" charset="0"/>
              </a:rPr>
              <a:t>p</a:t>
            </a:r>
            <a:r>
              <a:rPr lang="en-US" sz="2400" b="1" u="sng" dirty="0" err="1">
                <a:solidFill>
                  <a:srgbClr val="0A0A0A"/>
                </a:solidFill>
                <a:latin typeface="arial" panose="020B0604020202020204" pitchFamily="34" charset="0"/>
              </a:rPr>
              <a:t>asseth</a:t>
            </a:r>
            <a:r>
              <a:rPr lang="en-US" sz="2400" dirty="0">
                <a:solidFill>
                  <a:srgbClr val="0A0A0A"/>
                </a:solidFill>
                <a:latin typeface="arial" panose="020B0604020202020204" pitchFamily="34" charset="0"/>
              </a:rPr>
              <a:t> them about as a chain; violence </a:t>
            </a:r>
            <a:r>
              <a:rPr lang="en-US" sz="2400" b="1" u="sng" dirty="0" err="1">
                <a:solidFill>
                  <a:srgbClr val="0A0A0A"/>
                </a:solidFill>
                <a:latin typeface="arial" panose="020B0604020202020204" pitchFamily="34" charset="0"/>
              </a:rPr>
              <a:t>covereth</a:t>
            </a:r>
            <a:r>
              <a:rPr lang="en-US" sz="2400" dirty="0">
                <a:solidFill>
                  <a:srgbClr val="0A0A0A"/>
                </a:solidFill>
                <a:latin typeface="arial" panose="020B0604020202020204" pitchFamily="34" charset="0"/>
              </a:rPr>
              <a:t> them </a:t>
            </a:r>
            <a:r>
              <a:rPr lang="en-US" sz="2400" i="1" dirty="0">
                <a:solidFill>
                  <a:srgbClr val="0A0A0A"/>
                </a:solidFill>
                <a:latin typeface="arial" panose="020B0604020202020204" pitchFamily="34" charset="0"/>
              </a:rPr>
              <a:t>as</a:t>
            </a:r>
            <a:r>
              <a:rPr lang="en-US" sz="2400" dirty="0">
                <a:solidFill>
                  <a:srgbClr val="0A0A0A"/>
                </a:solidFill>
                <a:latin typeface="arial" panose="020B0604020202020204" pitchFamily="34" charset="0"/>
              </a:rPr>
              <a:t> a </a:t>
            </a:r>
            <a:r>
              <a:rPr lang="en-US" sz="2400" b="1" dirty="0">
                <a:ln>
                  <a:solidFill>
                    <a:srgbClr val="0000FF"/>
                  </a:solidFill>
                </a:ln>
                <a:solidFill>
                  <a:srgbClr val="FFFF00"/>
                </a:solidFill>
                <a:effectLst>
                  <a:outerShdw blurRad="50800" dist="50800" dir="5400000" algn="ctr" rotWithShape="0">
                    <a:srgbClr val="FF00FF"/>
                  </a:outerShdw>
                </a:effectLst>
                <a:latin typeface="Arial Black" panose="020B0A04020102020204" pitchFamily="34" charset="0"/>
              </a:rPr>
              <a:t>garment.</a:t>
            </a:r>
            <a:r>
              <a:rPr lang="en-US" baseline="30000" dirty="0">
                <a:solidFill>
                  <a:srgbClr val="0A0A0A"/>
                </a:solidFill>
                <a:latin typeface="Arial Black" panose="020B0A04020102020204" pitchFamily="34" charset="0"/>
              </a:rPr>
              <a:t> </a:t>
            </a:r>
            <a:r>
              <a:rPr lang="en-US" b="1" baseline="30000" dirty="0">
                <a:solidFill>
                  <a:srgbClr val="9E0B0F"/>
                </a:solidFill>
                <a:latin typeface="arial" panose="020B0604020202020204" pitchFamily="34" charset="0"/>
                <a:hlinkClick r:id="rId5">
                  <a:extLst>
                    <a:ext uri="{A12FA001-AC4F-418D-AE19-62706E023703}">
                      <ahyp:hlinkClr xmlns:ahyp="http://schemas.microsoft.com/office/drawing/2018/hyperlinkcolor" val="tx"/>
                    </a:ext>
                  </a:extLst>
                </a:hlinkClick>
              </a:rPr>
              <a:t>H7897</a:t>
            </a:r>
            <a:endParaRPr lang="en-US" b="1" baseline="30000" dirty="0">
              <a:solidFill>
                <a:srgbClr val="9E0B0F"/>
              </a:solidFill>
              <a:latin typeface="arial" panose="020B0604020202020204" pitchFamily="34" charset="0"/>
            </a:endParaRPr>
          </a:p>
          <a:p>
            <a:pPr algn="ctr"/>
            <a:r>
              <a:rPr lang="en-US" dirty="0">
                <a:solidFill>
                  <a:srgbClr val="0A0A0A"/>
                </a:solidFill>
                <a:latin typeface="arial" panose="020B0604020202020204" pitchFamily="34" charset="0"/>
              </a:rPr>
              <a:t>Prov 7:10   </a:t>
            </a:r>
            <a:r>
              <a:rPr lang="en-US" sz="2400" dirty="0">
                <a:solidFill>
                  <a:srgbClr val="0A0A0A"/>
                </a:solidFill>
                <a:latin typeface="arial" panose="020B0604020202020204" pitchFamily="34" charset="0"/>
              </a:rPr>
              <a:t>And, behold, there met him a woman </a:t>
            </a:r>
            <a:r>
              <a:rPr lang="en-US" sz="2400" i="1" dirty="0">
                <a:solidFill>
                  <a:srgbClr val="0A0A0A"/>
                </a:solidFill>
                <a:latin typeface="arial" panose="020B0604020202020204" pitchFamily="34" charset="0"/>
              </a:rPr>
              <a:t>with</a:t>
            </a:r>
            <a:r>
              <a:rPr lang="en-US" sz="2400" dirty="0">
                <a:solidFill>
                  <a:srgbClr val="0A0A0A"/>
                </a:solidFill>
                <a:latin typeface="arial" panose="020B0604020202020204" pitchFamily="34" charset="0"/>
              </a:rPr>
              <a:t> the </a:t>
            </a:r>
            <a:r>
              <a:rPr lang="en-US" sz="2400" dirty="0">
                <a:ln>
                  <a:solidFill>
                    <a:srgbClr val="0000FF"/>
                  </a:solidFill>
                </a:ln>
                <a:solidFill>
                  <a:srgbClr val="FFFF00"/>
                </a:solidFill>
                <a:effectLst>
                  <a:outerShdw blurRad="50800" dist="50800" dir="5400000" algn="ctr" rotWithShape="0">
                    <a:srgbClr val="FF00FF"/>
                  </a:outerShdw>
                </a:effectLst>
                <a:latin typeface="Arial Black" panose="020B0A04020102020204" pitchFamily="34" charset="0"/>
              </a:rPr>
              <a:t>attire</a:t>
            </a:r>
            <a:r>
              <a:rPr lang="en-US" sz="2400" baseline="30000" dirty="0">
                <a:solidFill>
                  <a:srgbClr val="0A0A0A"/>
                </a:solidFill>
                <a:latin typeface="arial" panose="020B0604020202020204" pitchFamily="34" charset="0"/>
              </a:rPr>
              <a:t> </a:t>
            </a:r>
            <a:r>
              <a:rPr lang="en-US" b="1" baseline="30000" dirty="0">
                <a:solidFill>
                  <a:srgbClr val="9E0B0F"/>
                </a:solidFill>
                <a:latin typeface="arial" panose="020B0604020202020204" pitchFamily="34" charset="0"/>
                <a:hlinkClick r:id="rId5">
                  <a:extLst>
                    <a:ext uri="{A12FA001-AC4F-418D-AE19-62706E023703}">
                      <ahyp:hlinkClr xmlns:ahyp="http://schemas.microsoft.com/office/drawing/2018/hyperlinkcolor" val="tx"/>
                    </a:ext>
                  </a:extLst>
                </a:hlinkClick>
              </a:rPr>
              <a:t>H7897</a:t>
            </a:r>
            <a:r>
              <a:rPr lang="en-US" sz="2400" dirty="0">
                <a:solidFill>
                  <a:srgbClr val="0A0A0A"/>
                </a:solidFill>
                <a:latin typeface="arial" panose="020B0604020202020204" pitchFamily="34" charset="0"/>
              </a:rPr>
              <a:t> of an harlot, and </a:t>
            </a:r>
            <a:r>
              <a:rPr lang="en-US" sz="2400" dirty="0" err="1">
                <a:solidFill>
                  <a:srgbClr val="0A0A0A"/>
                </a:solidFill>
                <a:latin typeface="arial" panose="020B0604020202020204" pitchFamily="34" charset="0"/>
              </a:rPr>
              <a:t>subtil</a:t>
            </a:r>
            <a:r>
              <a:rPr lang="en-US" sz="2400" dirty="0">
                <a:solidFill>
                  <a:srgbClr val="0A0A0A"/>
                </a:solidFill>
                <a:latin typeface="arial" panose="020B0604020202020204" pitchFamily="34" charset="0"/>
              </a:rPr>
              <a:t> of heart.</a:t>
            </a:r>
          </a:p>
          <a:p>
            <a:pPr algn="ctr"/>
            <a:endParaRPr lang="en-US" sz="2400" dirty="0">
              <a:solidFill>
                <a:srgbClr val="0A0A0A"/>
              </a:solidFill>
              <a:latin typeface="arial" panose="020B0604020202020204" pitchFamily="34" charset="0"/>
            </a:endParaRPr>
          </a:p>
          <a:p>
            <a:pPr algn="ctr"/>
            <a:r>
              <a:rPr lang="en-US" sz="2400" b="1" dirty="0">
                <a:ln>
                  <a:solidFill>
                    <a:srgbClr val="0000FF"/>
                  </a:solidFill>
                </a:ln>
                <a:solidFill>
                  <a:srgbClr val="FFFF00"/>
                </a:solidFill>
                <a:effectLst>
                  <a:outerShdw blurRad="50800" dist="50800" dir="5400000" algn="ctr" rotWithShape="0">
                    <a:srgbClr val="FF00FF"/>
                  </a:outerShdw>
                </a:effectLst>
                <a:latin typeface="Arial Black" panose="020B0A04020102020204" pitchFamily="34" charset="0"/>
              </a:rPr>
              <a:t>SHYT</a:t>
            </a:r>
            <a:r>
              <a:rPr lang="en-US" sz="2400" dirty="0">
                <a:solidFill>
                  <a:srgbClr val="0A0A0A"/>
                </a:solidFill>
                <a:latin typeface="arial" panose="020B0604020202020204" pitchFamily="34" charset="0"/>
              </a:rPr>
              <a:t> =  </a:t>
            </a:r>
            <a:r>
              <a:rPr lang="en-US" sz="2400" b="1" u="sng" dirty="0">
                <a:solidFill>
                  <a:srgbClr val="0A0A0A"/>
                </a:solidFill>
                <a:latin typeface="arial" panose="020B0604020202020204" pitchFamily="34" charset="0"/>
              </a:rPr>
              <a:t>Garment</a:t>
            </a:r>
            <a:r>
              <a:rPr lang="en-US" sz="2400" dirty="0">
                <a:solidFill>
                  <a:srgbClr val="0A0A0A"/>
                </a:solidFill>
                <a:latin typeface="arial" panose="020B0604020202020204" pitchFamily="34" charset="0"/>
              </a:rPr>
              <a:t>, </a:t>
            </a:r>
            <a:r>
              <a:rPr lang="en-US" sz="2400" b="1" u="sng" dirty="0">
                <a:solidFill>
                  <a:srgbClr val="0A0A0A"/>
                </a:solidFill>
                <a:latin typeface="arial" panose="020B0604020202020204" pitchFamily="34" charset="0"/>
              </a:rPr>
              <a:t>Attire</a:t>
            </a:r>
            <a:r>
              <a:rPr lang="en-US" sz="2400" dirty="0">
                <a:solidFill>
                  <a:srgbClr val="0A0A0A"/>
                </a:solidFill>
                <a:latin typeface="arial" panose="020B0604020202020204" pitchFamily="34" charset="0"/>
              </a:rPr>
              <a:t>. (a </a:t>
            </a:r>
            <a:r>
              <a:rPr lang="en-US" sz="2400" b="1" dirty="0">
                <a:solidFill>
                  <a:srgbClr val="0A0A0A"/>
                </a:solidFill>
                <a:latin typeface="arial" panose="020B0604020202020204" pitchFamily="34" charset="0"/>
              </a:rPr>
              <a:t>Robe</a:t>
            </a:r>
            <a:r>
              <a:rPr lang="en-US" sz="2400" dirty="0">
                <a:solidFill>
                  <a:srgbClr val="0A0A0A"/>
                </a:solidFill>
                <a:latin typeface="arial" panose="020B0604020202020204" pitchFamily="34" charset="0"/>
              </a:rPr>
              <a:t>)</a:t>
            </a:r>
            <a:endParaRPr lang="en-CA" sz="2400" dirty="0"/>
          </a:p>
        </p:txBody>
      </p:sp>
      <p:pic>
        <p:nvPicPr>
          <p:cNvPr id="17" name="Picture 11" descr="C:\Users\Rae\Desktop\Art on Desktop\white man clip art\yellow-blue smiley faces\Smiley Decision Questions png.png">
            <a:extLst>
              <a:ext uri="{FF2B5EF4-FFF2-40B4-BE49-F238E27FC236}">
                <a16:creationId xmlns:a16="http://schemas.microsoft.com/office/drawing/2014/main" id="{58F89D5C-9242-4DBB-AE07-098E87BD5E1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50282" y="1369389"/>
            <a:ext cx="1277724" cy="14374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676CDEFD-0019-4824-B9B5-0093DB85CE2D}"/>
              </a:ext>
            </a:extLst>
          </p:cNvPr>
          <p:cNvCxnSpPr/>
          <p:nvPr/>
        </p:nvCxnSpPr>
        <p:spPr>
          <a:xfrm flipH="1">
            <a:off x="5554766" y="2806828"/>
            <a:ext cx="880217" cy="622172"/>
          </a:xfrm>
          <a:prstGeom prst="straightConnector1">
            <a:avLst/>
          </a:prstGeom>
          <a:ln w="76200">
            <a:solidFill>
              <a:srgbClr val="00FF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326A0B0-64CB-42C6-9152-73E853B409A2}"/>
              </a:ext>
            </a:extLst>
          </p:cNvPr>
          <p:cNvCxnSpPr>
            <a:cxnSpLocks/>
          </p:cNvCxnSpPr>
          <p:nvPr/>
        </p:nvCxnSpPr>
        <p:spPr>
          <a:xfrm flipH="1" flipV="1">
            <a:off x="5312604" y="4134251"/>
            <a:ext cx="884181" cy="412113"/>
          </a:xfrm>
          <a:prstGeom prst="straightConnector1">
            <a:avLst/>
          </a:prstGeom>
          <a:ln w="76200">
            <a:solidFill>
              <a:srgbClr val="00FF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135613F-8706-47CA-AFA2-A9161FDFD4CC}"/>
              </a:ext>
            </a:extLst>
          </p:cNvPr>
          <p:cNvCxnSpPr>
            <a:cxnSpLocks/>
          </p:cNvCxnSpPr>
          <p:nvPr/>
        </p:nvCxnSpPr>
        <p:spPr>
          <a:xfrm>
            <a:off x="1307507" y="4338298"/>
            <a:ext cx="1042418" cy="0"/>
          </a:xfrm>
          <a:prstGeom prst="straightConnector1">
            <a:avLst/>
          </a:prstGeom>
          <a:ln w="76200">
            <a:solidFill>
              <a:srgbClr val="00FF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622D25D-FD7E-4B59-90DB-3C38C8A01C44}"/>
              </a:ext>
            </a:extLst>
          </p:cNvPr>
          <p:cNvCxnSpPr>
            <a:cxnSpLocks/>
          </p:cNvCxnSpPr>
          <p:nvPr/>
        </p:nvCxnSpPr>
        <p:spPr>
          <a:xfrm flipV="1">
            <a:off x="1394538" y="5199228"/>
            <a:ext cx="1322099" cy="545764"/>
          </a:xfrm>
          <a:prstGeom prst="straightConnector1">
            <a:avLst/>
          </a:prstGeom>
          <a:ln w="76200">
            <a:solidFill>
              <a:srgbClr val="00FF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FA7C8D9D-9002-4939-867B-698944F5E99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12589" y="514612"/>
            <a:ext cx="5309595" cy="6071335"/>
          </a:xfrm>
          <a:prstGeom prst="rect">
            <a:avLst/>
          </a:prstGeom>
          <a:ln w="19050" cap="sq">
            <a:solidFill>
              <a:srgbClr val="E983DD"/>
            </a:solidFill>
            <a:miter lim="800000"/>
          </a:ln>
          <a:effectLst>
            <a:outerShdw blurRad="57150" dist="50800" dir="2700000" algn="tl" rotWithShape="0">
              <a:srgbClr val="000000">
                <a:alpha val="40000"/>
              </a:srgbClr>
            </a:outerShdw>
          </a:effectLst>
        </p:spPr>
      </p:pic>
      <p:sp>
        <p:nvSpPr>
          <p:cNvPr id="2" name="Rectangle 1">
            <a:extLst>
              <a:ext uri="{FF2B5EF4-FFF2-40B4-BE49-F238E27FC236}">
                <a16:creationId xmlns:a16="http://schemas.microsoft.com/office/drawing/2014/main" id="{1432DA42-8676-4F38-B432-03B21D6724BF}"/>
              </a:ext>
            </a:extLst>
          </p:cNvPr>
          <p:cNvSpPr/>
          <p:nvPr/>
        </p:nvSpPr>
        <p:spPr>
          <a:xfrm>
            <a:off x="9219449" y="523548"/>
            <a:ext cx="805149" cy="492861"/>
          </a:xfrm>
          <a:prstGeom prst="rect">
            <a:avLst/>
          </a:prstGeom>
          <a:noFill/>
          <a:ln w="762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F55F5424-AB9F-498D-9AFB-74366CCE39B9}"/>
              </a:ext>
            </a:extLst>
          </p:cNvPr>
          <p:cNvSpPr/>
          <p:nvPr/>
        </p:nvSpPr>
        <p:spPr>
          <a:xfrm>
            <a:off x="9622023" y="2349301"/>
            <a:ext cx="1912752" cy="492861"/>
          </a:xfrm>
          <a:prstGeom prst="rect">
            <a:avLst/>
          </a:prstGeom>
          <a:noFill/>
          <a:ln w="76200">
            <a:solidFill>
              <a:srgbClr val="9966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6B179E4B-6A5F-4986-837D-37A5C58D097C}"/>
              </a:ext>
            </a:extLst>
          </p:cNvPr>
          <p:cNvSpPr/>
          <p:nvPr/>
        </p:nvSpPr>
        <p:spPr>
          <a:xfrm>
            <a:off x="7015755" y="5274893"/>
            <a:ext cx="1356720" cy="492861"/>
          </a:xfrm>
          <a:prstGeom prst="rect">
            <a:avLst/>
          </a:prstGeom>
          <a:noFill/>
          <a:ln w="76200">
            <a:solidFill>
              <a:srgbClr val="9966FF"/>
            </a:solidFill>
            <a:prstDash val="sysDot"/>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199FDC5C-ACBB-450B-8F7B-083651C2F260}"/>
              </a:ext>
            </a:extLst>
          </p:cNvPr>
          <p:cNvSpPr/>
          <p:nvPr/>
        </p:nvSpPr>
        <p:spPr>
          <a:xfrm>
            <a:off x="6812589" y="6219152"/>
            <a:ext cx="5303512" cy="492861"/>
          </a:xfrm>
          <a:prstGeom prst="rect">
            <a:avLst/>
          </a:prstGeom>
          <a:noFill/>
          <a:ln w="76200">
            <a:solidFill>
              <a:srgbClr val="9966FF"/>
            </a:solidFill>
            <a:prstDash val="sysDot"/>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4">
            <a:extLst>
              <a:ext uri="{FF2B5EF4-FFF2-40B4-BE49-F238E27FC236}">
                <a16:creationId xmlns:a16="http://schemas.microsoft.com/office/drawing/2014/main" id="{941B1FB8-3F33-4E34-8FFB-72A7DBE80DD5}"/>
              </a:ext>
            </a:extLst>
          </p:cNvPr>
          <p:cNvSpPr/>
          <p:nvPr/>
        </p:nvSpPr>
        <p:spPr>
          <a:xfrm>
            <a:off x="22209" y="235590"/>
            <a:ext cx="2715383" cy="495930"/>
          </a:xfrm>
          <a:prstGeom prst="roundRect">
            <a:avLst/>
          </a:prstGeom>
          <a:solidFill>
            <a:srgbClr val="92D050"/>
          </a:solidFill>
          <a:ln>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solidFill>
              </a:rPr>
              <a:t>Back to Genesis 1:1</a:t>
            </a:r>
          </a:p>
        </p:txBody>
      </p:sp>
      <p:sp>
        <p:nvSpPr>
          <p:cNvPr id="21" name="Arrow: Bent 20">
            <a:extLst>
              <a:ext uri="{FF2B5EF4-FFF2-40B4-BE49-F238E27FC236}">
                <a16:creationId xmlns:a16="http://schemas.microsoft.com/office/drawing/2014/main" id="{9A263DF5-7111-45F1-85B6-2D9338B27F23}"/>
              </a:ext>
            </a:extLst>
          </p:cNvPr>
          <p:cNvSpPr/>
          <p:nvPr/>
        </p:nvSpPr>
        <p:spPr>
          <a:xfrm rot="10800000">
            <a:off x="8372475" y="1025344"/>
            <a:ext cx="1127236" cy="4719647"/>
          </a:xfrm>
          <a:prstGeom prst="bentArrow">
            <a:avLst>
              <a:gd name="adj1" fmla="val 12457"/>
              <a:gd name="adj2" fmla="val 25000"/>
              <a:gd name="adj3" fmla="val 35423"/>
              <a:gd name="adj4" fmla="val 43750"/>
            </a:avLst>
          </a:prstGeom>
          <a:gradFill>
            <a:gsLst>
              <a:gs pos="0">
                <a:srgbClr val="00B050"/>
              </a:gs>
              <a:gs pos="41000">
                <a:srgbClr val="0000FF"/>
              </a:gs>
              <a:gs pos="84000">
                <a:srgbClr val="CC00FF"/>
              </a:gs>
            </a:gsLst>
            <a:lin ang="16200000" scaled="1"/>
          </a:gradFill>
          <a:effectLst>
            <a:glow rad="127000">
              <a:srgbClr val="FFFF00"/>
            </a:glow>
            <a:innerShdw blurRad="63500" dist="50800" dir="16200000">
              <a:prstClr val="black">
                <a:alpha val="50000"/>
              </a:prstClr>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Speech Bubble: Rectangle with Corners Rounded 2">
            <a:extLst>
              <a:ext uri="{FF2B5EF4-FFF2-40B4-BE49-F238E27FC236}">
                <a16:creationId xmlns:a16="http://schemas.microsoft.com/office/drawing/2014/main" id="{A4DBB470-61FC-4926-B436-8AB7D84AA3B1}"/>
              </a:ext>
            </a:extLst>
          </p:cNvPr>
          <p:cNvSpPr/>
          <p:nvPr/>
        </p:nvSpPr>
        <p:spPr>
          <a:xfrm>
            <a:off x="6019586" y="249134"/>
            <a:ext cx="2966221" cy="683070"/>
          </a:xfrm>
          <a:prstGeom prst="wedgeRoundRectCallout">
            <a:avLst>
              <a:gd name="adj1" fmla="val 69991"/>
              <a:gd name="adj2" fmla="val 250518"/>
              <a:gd name="adj3" fmla="val 16667"/>
            </a:avLst>
          </a:prstGeom>
          <a:solidFill>
            <a:srgbClr val="FF9900"/>
          </a:solidFill>
          <a:ln w="57150">
            <a:solidFill>
              <a:srgbClr val="9966FF"/>
            </a:solidFill>
          </a:ln>
          <a:scene3d>
            <a:camera prst="orthographicFront"/>
            <a:lightRig rig="threePt" dir="t"/>
          </a:scene3d>
          <a:sp3d contourW="25400">
            <a:bevelT w="158750" h="139700" prst="cross"/>
            <a:contourClr>
              <a:srgbClr val="00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b="1" dirty="0">
                <a:ln w="12700">
                  <a:solidFill>
                    <a:srgbClr val="0000FF"/>
                  </a:solidFill>
                </a:ln>
                <a:solidFill>
                  <a:srgbClr val="00FF00"/>
                </a:solidFill>
                <a:effectLst>
                  <a:glow rad="127000">
                    <a:srgbClr val="CC00FF"/>
                  </a:glow>
                </a:effectLst>
              </a:rPr>
              <a:t>H789</a:t>
            </a:r>
            <a:r>
              <a:rPr lang="en-CA" sz="4000" b="1" u="sng" dirty="0">
                <a:ln w="12700">
                  <a:solidFill>
                    <a:srgbClr val="0000FF"/>
                  </a:solidFill>
                </a:ln>
                <a:solidFill>
                  <a:srgbClr val="FFFF00"/>
                </a:solidFill>
                <a:effectLst>
                  <a:glow rad="127000">
                    <a:srgbClr val="CC00FF"/>
                  </a:glow>
                </a:effectLst>
              </a:rPr>
              <a:t>7</a:t>
            </a:r>
            <a:r>
              <a:rPr lang="en-CA" sz="4000" b="1" dirty="0">
                <a:ln w="12700">
                  <a:solidFill>
                    <a:srgbClr val="0000FF"/>
                  </a:solidFill>
                </a:ln>
                <a:solidFill>
                  <a:srgbClr val="00FF00"/>
                </a:solidFill>
                <a:effectLst>
                  <a:glow rad="127000">
                    <a:srgbClr val="CC00FF"/>
                  </a:glow>
                </a:effectLst>
              </a:rPr>
              <a:t> </a:t>
            </a:r>
            <a:r>
              <a:rPr lang="en-CA" sz="4000" b="1" dirty="0" err="1">
                <a:ln w="12700">
                  <a:solidFill>
                    <a:srgbClr val="0000FF"/>
                  </a:solidFill>
                </a:ln>
                <a:solidFill>
                  <a:srgbClr val="00FF00"/>
                </a:solidFill>
                <a:effectLst>
                  <a:glow rad="127000">
                    <a:srgbClr val="CC00FF"/>
                  </a:glow>
                </a:effectLst>
              </a:rPr>
              <a:t>shyt</a:t>
            </a:r>
            <a:endParaRPr lang="en-CA" sz="4000" b="1" dirty="0">
              <a:ln w="12700">
                <a:solidFill>
                  <a:srgbClr val="0000FF"/>
                </a:solidFill>
              </a:ln>
              <a:solidFill>
                <a:srgbClr val="00FF00"/>
              </a:solidFill>
              <a:effectLst>
                <a:glow rad="127000">
                  <a:srgbClr val="CC00FF"/>
                </a:glow>
              </a:effectLst>
            </a:endParaRPr>
          </a:p>
        </p:txBody>
      </p:sp>
    </p:spTree>
    <p:extLst>
      <p:ext uri="{BB962C8B-B14F-4D97-AF65-F5344CB8AC3E}">
        <p14:creationId xmlns:p14="http://schemas.microsoft.com/office/powerpoint/2010/main" val="292600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250" fill="hold"/>
                                        <p:tgtEl>
                                          <p:spTgt spid="3"/>
                                        </p:tgtEl>
                                        <p:attrNameLst>
                                          <p:attrName>ppt_x</p:attrName>
                                        </p:attrNameLst>
                                      </p:cBhvr>
                                      <p:tavLst>
                                        <p:tav tm="0">
                                          <p:val>
                                            <p:strVal val="#ppt_x"/>
                                          </p:val>
                                        </p:tav>
                                        <p:tav tm="100000">
                                          <p:val>
                                            <p:strVal val="#ppt_x"/>
                                          </p:val>
                                        </p:tav>
                                      </p:tavLst>
                                    </p:anim>
                                    <p:anim calcmode="lin" valueType="num">
                                      <p:cBhvr additive="base">
                                        <p:cTn id="25" dur="125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1750"/>
                            </p:stCondLst>
                            <p:childTnLst>
                              <p:par>
                                <p:cTn id="27" presetID="21" presetClass="entr" presetSubtype="4"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4)">
                                      <p:cBhvr>
                                        <p:cTn id="29" dur="2000"/>
                                        <p:tgtEl>
                                          <p:spTgt spid="24"/>
                                        </p:tgtEl>
                                      </p:cBhvr>
                                    </p:animEffect>
                                  </p:childTnLst>
                                </p:cTn>
                              </p:par>
                              <p:par>
                                <p:cTn id="30" presetID="21"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heel(4)">
                                      <p:cBhvr>
                                        <p:cTn id="32" dur="2000"/>
                                        <p:tgtEl>
                                          <p:spTgt spid="26"/>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heel(4)">
                                      <p:cBhvr>
                                        <p:cTn id="35" dur="2000"/>
                                        <p:tgtEl>
                                          <p:spTgt spid="27"/>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125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amond(in)">
                                      <p:cBhvr>
                                        <p:cTn id="44" dur="2000"/>
                                        <p:tgtEl>
                                          <p:spTgt spid="18"/>
                                        </p:tgtEl>
                                      </p:cBhvr>
                                    </p:animEffect>
                                  </p:childTnLst>
                                </p:cTn>
                              </p:par>
                              <p:par>
                                <p:cTn id="45" presetID="22" presetClass="entr" presetSubtype="1" fill="hold" nodeType="with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3000"/>
                                        <p:tgtEl>
                                          <p:spTgt spid="15"/>
                                        </p:tgtEl>
                                      </p:cBhvr>
                                    </p:animEffect>
                                  </p:childTnLst>
                                </p:cTn>
                              </p:par>
                              <p:par>
                                <p:cTn id="48" presetID="22" presetClass="entr" presetSubtype="4" fill="hold" nodeType="withEffect">
                                  <p:stCondLst>
                                    <p:cond delay="150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3000"/>
                                        <p:tgtEl>
                                          <p:spTgt spid="20"/>
                                        </p:tgtEl>
                                      </p:cBhvr>
                                    </p:animEffect>
                                  </p:childTnLst>
                                </p:cTn>
                              </p:par>
                              <p:par>
                                <p:cTn id="51" presetID="22" presetClass="entr" presetSubtype="8" fill="hold" nodeType="withEffect">
                                  <p:stCondLst>
                                    <p:cond delay="150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3000"/>
                                        <p:tgtEl>
                                          <p:spTgt spid="23"/>
                                        </p:tgtEl>
                                      </p:cBhvr>
                                    </p:animEffect>
                                  </p:childTnLst>
                                </p:cTn>
                              </p:par>
                              <p:par>
                                <p:cTn id="54" presetID="22" presetClass="entr" presetSubtype="8" fill="hold" nodeType="withEffect">
                                  <p:stCondLst>
                                    <p:cond delay="150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6" grpId="0" animBg="1"/>
      <p:bldP spid="27" grpId="0" animBg="1"/>
      <p:bldP spid="5" grpId="0" animBg="1"/>
      <p:bldP spid="21"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9986"/>
            <a:ext cx="2743200" cy="365125"/>
          </a:xfrm>
        </p:spPr>
        <p:txBody>
          <a:bodyPr/>
          <a:lstStyle/>
          <a:p>
            <a:fld id="{45C2D28F-54A5-4CFF-A832-B99C2F1CE910}" type="slidenum">
              <a:rPr lang="en-CA" smtClean="0">
                <a:solidFill>
                  <a:schemeClr val="tx1"/>
                </a:solidFill>
              </a:rPr>
              <a:t>27</a:t>
            </a:fld>
            <a:endParaRPr lang="en-CA" dirty="0">
              <a:solidFill>
                <a:schemeClr val="tx1"/>
              </a:solidFill>
            </a:endParaRPr>
          </a:p>
        </p:txBody>
      </p:sp>
      <p:pic>
        <p:nvPicPr>
          <p:cNvPr id="6" name="Picture 5">
            <a:extLst>
              <a:ext uri="{FF2B5EF4-FFF2-40B4-BE49-F238E27FC236}">
                <a16:creationId xmlns:a16="http://schemas.microsoft.com/office/drawing/2014/main" id="{BD6512E1-651A-4794-AB44-3616D20258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9479" y="38362"/>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0ED4B0AB-92CF-4640-9FA6-D7E27FFFD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1781" y="94039"/>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a:extLst>
              <a:ext uri="{FF2B5EF4-FFF2-40B4-BE49-F238E27FC236}">
                <a16:creationId xmlns:a16="http://schemas.microsoft.com/office/drawing/2014/main" id="{97091806-4A65-4F5D-8C35-A4A53179F1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62189" y="56807"/>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8" name="Rectangle: Rounded Corners 17">
            <a:extLst>
              <a:ext uri="{FF2B5EF4-FFF2-40B4-BE49-F238E27FC236}">
                <a16:creationId xmlns:a16="http://schemas.microsoft.com/office/drawing/2014/main" id="{FF383F41-5EFB-4BBB-A7C1-80F97D7DE681}"/>
              </a:ext>
            </a:extLst>
          </p:cNvPr>
          <p:cNvSpPr/>
          <p:nvPr/>
        </p:nvSpPr>
        <p:spPr>
          <a:xfrm>
            <a:off x="5092897" y="218476"/>
            <a:ext cx="5176007" cy="914400"/>
          </a:xfrm>
          <a:prstGeom prst="roundRect">
            <a:avLst>
              <a:gd name="adj" fmla="val 50000"/>
            </a:avLst>
          </a:prstGeom>
          <a:solidFill>
            <a:srgbClr val="00FFFF"/>
          </a:solidFill>
          <a:ln w="76200">
            <a:solidFill>
              <a:srgbClr val="0000FF"/>
            </a:solidFill>
          </a:ln>
          <a:scene3d>
            <a:camera prst="orthographicFront"/>
            <a:lightRig rig="threePt" dir="t"/>
          </a:scene3d>
          <a:sp3d>
            <a:bevelT w="215900" h="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b="1" dirty="0">
                <a:ln>
                  <a:solidFill>
                    <a:srgbClr val="0000FF"/>
                  </a:solidFill>
                </a:ln>
                <a:solidFill>
                  <a:srgbClr val="E983DD"/>
                </a:solidFill>
                <a:effectLst>
                  <a:outerShdw blurRad="60007" dist="310007" dir="7680000" sy="30000" kx="1300200" algn="ctr" rotWithShape="0">
                    <a:prstClr val="black">
                      <a:alpha val="32000"/>
                    </a:prstClr>
                  </a:outerShdw>
                </a:effectLst>
              </a:rPr>
              <a:t>SHYT</a:t>
            </a:r>
            <a:r>
              <a:rPr lang="en-CA" sz="4000" b="1" dirty="0">
                <a:ln>
                  <a:solidFill>
                    <a:srgbClr val="0000FF"/>
                  </a:solidFill>
                </a:ln>
                <a:solidFill>
                  <a:srgbClr val="E983DD"/>
                </a:solidFill>
              </a:rPr>
              <a:t> - a Garment?</a:t>
            </a:r>
          </a:p>
        </p:txBody>
      </p:sp>
      <p:sp>
        <p:nvSpPr>
          <p:cNvPr id="19" name="Rectangle 18">
            <a:extLst>
              <a:ext uri="{FF2B5EF4-FFF2-40B4-BE49-F238E27FC236}">
                <a16:creationId xmlns:a16="http://schemas.microsoft.com/office/drawing/2014/main" id="{995CBA14-2B95-4EB6-A9CD-A2EC48712325}"/>
              </a:ext>
            </a:extLst>
          </p:cNvPr>
          <p:cNvSpPr/>
          <p:nvPr/>
        </p:nvSpPr>
        <p:spPr>
          <a:xfrm>
            <a:off x="386498" y="1301672"/>
            <a:ext cx="11217897" cy="31854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Within - </a:t>
            </a:r>
            <a:r>
              <a:rPr lang="en-CA" sz="3200" b="1" u="sng" dirty="0" err="1">
                <a:solidFill>
                  <a:srgbClr val="C00000"/>
                </a:solidFill>
              </a:rPr>
              <a:t>Bra</a:t>
            </a:r>
            <a:r>
              <a:rPr lang="en-CA" sz="3200" b="1" dirty="0" err="1">
                <a:solidFill>
                  <a:srgbClr val="0000FF"/>
                </a:solidFill>
              </a:rPr>
              <a:t>shyt</a:t>
            </a:r>
            <a:r>
              <a:rPr lang="en-CA" sz="3200" b="1" dirty="0">
                <a:solidFill>
                  <a:srgbClr val="0000FF"/>
                </a:solidFill>
              </a:rPr>
              <a:t>,</a:t>
            </a:r>
            <a:r>
              <a:rPr lang="en-CA" sz="3200" dirty="0">
                <a:solidFill>
                  <a:srgbClr val="0000FF"/>
                </a:solidFill>
              </a:rPr>
              <a:t> </a:t>
            </a:r>
            <a:r>
              <a:rPr lang="en-CA" sz="3200" dirty="0">
                <a:solidFill>
                  <a:schemeClr val="tx1"/>
                </a:solidFill>
              </a:rPr>
              <a:t>-</a:t>
            </a:r>
            <a:r>
              <a:rPr lang="en-CA" sz="3200" dirty="0">
                <a:solidFill>
                  <a:srgbClr val="0000FF"/>
                </a:solidFill>
              </a:rPr>
              <a:t> </a:t>
            </a:r>
            <a:r>
              <a:rPr lang="en-CA" sz="3200" dirty="0">
                <a:solidFill>
                  <a:schemeClr val="tx1"/>
                </a:solidFill>
              </a:rPr>
              <a:t>are the 3 letters for the word </a:t>
            </a:r>
            <a:r>
              <a:rPr lang="en-CA" sz="3200" dirty="0">
                <a:solidFill>
                  <a:srgbClr val="C00000"/>
                </a:solidFill>
              </a:rPr>
              <a:t>Bra</a:t>
            </a:r>
            <a:r>
              <a:rPr lang="en-CA" sz="3200" dirty="0">
                <a:solidFill>
                  <a:schemeClr val="tx1"/>
                </a:solidFill>
              </a:rPr>
              <a:t> – </a:t>
            </a:r>
            <a:r>
              <a:rPr lang="en-CA" sz="3200" u="sng" dirty="0">
                <a:solidFill>
                  <a:schemeClr val="tx1"/>
                </a:solidFill>
              </a:rPr>
              <a:t>to create</a:t>
            </a:r>
            <a:r>
              <a:rPr lang="en-CA" sz="3200" dirty="0">
                <a:solidFill>
                  <a:schemeClr val="tx1"/>
                </a:solidFill>
              </a:rPr>
              <a:t>!  </a:t>
            </a:r>
          </a:p>
          <a:p>
            <a:pPr algn="ctr"/>
            <a:r>
              <a:rPr lang="en-CA" sz="3200" dirty="0">
                <a:solidFill>
                  <a:schemeClr val="tx1"/>
                </a:solidFill>
              </a:rPr>
              <a:t>What was being created, </a:t>
            </a:r>
            <a:r>
              <a:rPr lang="en-CA" sz="3200" u="sng" dirty="0">
                <a:solidFill>
                  <a:schemeClr val="tx1"/>
                </a:solidFill>
              </a:rPr>
              <a:t>FORMULATED</a:t>
            </a:r>
            <a:r>
              <a:rPr lang="en-CA" sz="3200" dirty="0">
                <a:solidFill>
                  <a:schemeClr val="tx1"/>
                </a:solidFill>
              </a:rPr>
              <a:t>, for a </a:t>
            </a:r>
            <a:r>
              <a:rPr lang="en-CA" sz="3200" b="1" dirty="0">
                <a:solidFill>
                  <a:srgbClr val="0000FF"/>
                </a:solidFill>
              </a:rPr>
              <a:t>GARMENT</a:t>
            </a:r>
            <a:r>
              <a:rPr lang="en-CA" sz="3200" dirty="0">
                <a:solidFill>
                  <a:schemeClr val="tx1"/>
                </a:solidFill>
              </a:rPr>
              <a:t> (</a:t>
            </a:r>
            <a:r>
              <a:rPr lang="en-CA" sz="3200" b="1" u="sng" dirty="0">
                <a:solidFill>
                  <a:srgbClr val="0000FF"/>
                </a:solidFill>
              </a:rPr>
              <a:t>SHYT</a:t>
            </a:r>
            <a:r>
              <a:rPr lang="en-CA" sz="3200" dirty="0">
                <a:solidFill>
                  <a:schemeClr val="tx1"/>
                </a:solidFill>
              </a:rPr>
              <a:t>) with which to place (envelope/ cradle) this earth in </a:t>
            </a:r>
            <a:r>
              <a:rPr lang="en-CA" sz="3200" b="1" u="sng" dirty="0">
                <a:solidFill>
                  <a:srgbClr val="0000FF"/>
                </a:solidFill>
              </a:rPr>
              <a:t>order</a:t>
            </a:r>
            <a:r>
              <a:rPr lang="en-CA" sz="3200" dirty="0">
                <a:solidFill>
                  <a:schemeClr val="tx1"/>
                </a:solidFill>
              </a:rPr>
              <a:t> to exude a </a:t>
            </a:r>
            <a:r>
              <a:rPr lang="en-CA" sz="3200" b="1" dirty="0">
                <a:solidFill>
                  <a:srgbClr val="C00000"/>
                </a:solidFill>
              </a:rPr>
              <a:t>DISTINGUISHING</a:t>
            </a:r>
            <a:r>
              <a:rPr lang="en-CA" sz="3200" dirty="0">
                <a:solidFill>
                  <a:schemeClr val="tx1"/>
                </a:solidFill>
              </a:rPr>
              <a:t> (</a:t>
            </a:r>
            <a:r>
              <a:rPr lang="en-CA" sz="3200" dirty="0">
                <a:solidFill>
                  <a:srgbClr val="C00000"/>
                </a:solidFill>
              </a:rPr>
              <a:t>Shin</a:t>
            </a:r>
            <a:r>
              <a:rPr lang="en-CA" sz="3200" dirty="0">
                <a:solidFill>
                  <a:schemeClr val="tx1"/>
                </a:solidFill>
              </a:rPr>
              <a:t>),  </a:t>
            </a:r>
            <a:r>
              <a:rPr lang="en-CA" sz="3200" b="1" dirty="0">
                <a:solidFill>
                  <a:srgbClr val="0000FF"/>
                </a:solidFill>
              </a:rPr>
              <a:t>ATTIRE (</a:t>
            </a:r>
            <a:r>
              <a:rPr lang="en-CA" sz="3200" b="1" u="sng" dirty="0">
                <a:solidFill>
                  <a:srgbClr val="0000FF"/>
                </a:solidFill>
              </a:rPr>
              <a:t>SHYT</a:t>
            </a:r>
            <a:r>
              <a:rPr lang="en-CA" sz="3200" b="1" dirty="0">
                <a:solidFill>
                  <a:srgbClr val="0000FF"/>
                </a:solidFill>
              </a:rPr>
              <a:t>) </a:t>
            </a:r>
            <a:r>
              <a:rPr lang="en-CA" sz="3200" dirty="0">
                <a:solidFill>
                  <a:schemeClr val="tx1"/>
                </a:solidFill>
              </a:rPr>
              <a:t> of </a:t>
            </a:r>
            <a:r>
              <a:rPr lang="en-CA" sz="3200" b="1" dirty="0">
                <a:solidFill>
                  <a:srgbClr val="0000FF"/>
                </a:solidFill>
              </a:rPr>
              <a:t>Righteousness?</a:t>
            </a:r>
            <a:r>
              <a:rPr lang="en-CA" sz="3200" dirty="0">
                <a:solidFill>
                  <a:schemeClr val="tx1"/>
                </a:solidFill>
              </a:rPr>
              <a:t>  </a:t>
            </a:r>
          </a:p>
          <a:p>
            <a:pPr algn="ctr"/>
            <a:r>
              <a:rPr lang="en-CA" sz="3200" dirty="0">
                <a:solidFill>
                  <a:schemeClr val="tx1"/>
                </a:solidFill>
              </a:rPr>
              <a:t>The </a:t>
            </a:r>
            <a:r>
              <a:rPr lang="en-CA" sz="3200" b="1" dirty="0">
                <a:solidFill>
                  <a:srgbClr val="0000FF"/>
                </a:solidFill>
              </a:rPr>
              <a:t>Righteousness</a:t>
            </a:r>
            <a:r>
              <a:rPr lang="en-CA" sz="3200" dirty="0">
                <a:solidFill>
                  <a:schemeClr val="tx1"/>
                </a:solidFill>
              </a:rPr>
              <a:t> is seen from the </a:t>
            </a:r>
            <a:r>
              <a:rPr lang="en-CA" sz="3200" b="1" dirty="0">
                <a:solidFill>
                  <a:srgbClr val="0000FF"/>
                </a:solidFill>
              </a:rPr>
              <a:t>Aleph      ,</a:t>
            </a:r>
            <a:r>
              <a:rPr lang="en-CA" sz="3200" dirty="0">
                <a:solidFill>
                  <a:schemeClr val="tx1"/>
                </a:solidFill>
              </a:rPr>
              <a:t> the </a:t>
            </a:r>
            <a:r>
              <a:rPr lang="en-CA" sz="3200" b="1" dirty="0" err="1">
                <a:solidFill>
                  <a:srgbClr val="0000FF"/>
                </a:solidFill>
              </a:rPr>
              <a:t>Resh</a:t>
            </a:r>
            <a:r>
              <a:rPr lang="en-CA" sz="3200" b="1" dirty="0">
                <a:solidFill>
                  <a:srgbClr val="0000FF"/>
                </a:solidFill>
              </a:rPr>
              <a:t>   </a:t>
            </a:r>
            <a:r>
              <a:rPr lang="en-CA" sz="3200" dirty="0">
                <a:solidFill>
                  <a:schemeClr val="tx1"/>
                </a:solidFill>
              </a:rPr>
              <a:t> </a:t>
            </a:r>
            <a:br>
              <a:rPr lang="en-CA" sz="3200" dirty="0">
                <a:solidFill>
                  <a:schemeClr val="tx1"/>
                </a:solidFill>
              </a:rPr>
            </a:br>
            <a:r>
              <a:rPr lang="en-CA" sz="3200" dirty="0">
                <a:solidFill>
                  <a:schemeClr val="tx1"/>
                </a:solidFill>
              </a:rPr>
              <a:t>and </a:t>
            </a:r>
            <a:r>
              <a:rPr lang="en-CA" sz="3200" b="1" u="sng" dirty="0">
                <a:solidFill>
                  <a:srgbClr val="CC00FF"/>
                </a:solidFill>
              </a:rPr>
              <a:t>SEALED BY</a:t>
            </a:r>
            <a:r>
              <a:rPr lang="en-CA" sz="3200" b="1" dirty="0">
                <a:solidFill>
                  <a:srgbClr val="CC00FF"/>
                </a:solidFill>
              </a:rPr>
              <a:t> A </a:t>
            </a:r>
            <a:r>
              <a:rPr lang="en-CA" sz="3200" b="1" u="sng" dirty="0">
                <a:ln>
                  <a:solidFill>
                    <a:sysClr val="windowText" lastClr="000000"/>
                  </a:solidFill>
                </a:ln>
                <a:solidFill>
                  <a:srgbClr val="CC00FF"/>
                </a:solidFill>
                <a:latin typeface="Algerian" panose="04020705040A02060702" pitchFamily="82" charset="0"/>
              </a:rPr>
              <a:t>SIGNATURE COVENANT</a:t>
            </a:r>
            <a:r>
              <a:rPr lang="en-CA" sz="3200" dirty="0">
                <a:solidFill>
                  <a:schemeClr val="tx1"/>
                </a:solidFill>
              </a:rPr>
              <a:t> within the </a:t>
            </a:r>
            <a:r>
              <a:rPr lang="en-CA" sz="3200" b="1" dirty="0" err="1">
                <a:solidFill>
                  <a:srgbClr val="0000FF"/>
                </a:solidFill>
              </a:rPr>
              <a:t>Tav</a:t>
            </a:r>
            <a:r>
              <a:rPr lang="en-CA" sz="3200" b="1" dirty="0">
                <a:solidFill>
                  <a:srgbClr val="0000FF"/>
                </a:solidFill>
              </a:rPr>
              <a:t>      .</a:t>
            </a:r>
          </a:p>
        </p:txBody>
      </p:sp>
      <p:sp>
        <p:nvSpPr>
          <p:cNvPr id="20" name="Rectangle 19">
            <a:extLst>
              <a:ext uri="{FF2B5EF4-FFF2-40B4-BE49-F238E27FC236}">
                <a16:creationId xmlns:a16="http://schemas.microsoft.com/office/drawing/2014/main" id="{C4DBCD04-1511-4EED-B99C-34C29AB35711}"/>
              </a:ext>
            </a:extLst>
          </p:cNvPr>
          <p:cNvSpPr/>
          <p:nvPr/>
        </p:nvSpPr>
        <p:spPr>
          <a:xfrm>
            <a:off x="386498" y="4571826"/>
            <a:ext cx="11217897" cy="215768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8800" b="1" dirty="0">
                <a:solidFill>
                  <a:schemeClr val="tx1"/>
                </a:solidFill>
              </a:rPr>
              <a:t>AND WHY </a:t>
            </a:r>
            <a:r>
              <a:rPr lang="en-CA" sz="8800" b="1" dirty="0">
                <a:solidFill>
                  <a:srgbClr val="0000FF"/>
                </a:solidFill>
              </a:rPr>
              <a:t>“</a:t>
            </a:r>
            <a:r>
              <a:rPr lang="en-CA" sz="8800" b="1" dirty="0">
                <a:solidFill>
                  <a:srgbClr val="0000FF"/>
                </a:solidFill>
                <a:effectLst>
                  <a:outerShdw blurRad="60007" dist="310007" dir="7680000" sy="30000" kx="1300200" algn="ctr" rotWithShape="0">
                    <a:prstClr val="black">
                      <a:alpha val="32000"/>
                    </a:prstClr>
                  </a:outerShdw>
                </a:effectLst>
              </a:rPr>
              <a:t>SHYT</a:t>
            </a:r>
            <a:r>
              <a:rPr lang="en-CA" sz="8800" b="1" dirty="0">
                <a:solidFill>
                  <a:srgbClr val="0000FF"/>
                </a:solidFill>
              </a:rPr>
              <a:t>” </a:t>
            </a:r>
            <a:br>
              <a:rPr lang="en-CA" sz="8800" b="1" dirty="0">
                <a:solidFill>
                  <a:srgbClr val="0000FF"/>
                </a:solidFill>
              </a:rPr>
            </a:br>
            <a:r>
              <a:rPr lang="en-CA" sz="2400" b="1" dirty="0">
                <a:solidFill>
                  <a:schemeClr val="tx1"/>
                </a:solidFill>
              </a:rPr>
              <a:t>when there are many other words that contain definitions for garment/ “clothing”?</a:t>
            </a:r>
          </a:p>
          <a:p>
            <a:pPr algn="ctr"/>
            <a:r>
              <a:rPr lang="en-CA" sz="2400" dirty="0">
                <a:solidFill>
                  <a:schemeClr val="tx1"/>
                </a:solidFill>
              </a:rPr>
              <a:t>H8071,</a:t>
            </a:r>
            <a:r>
              <a:rPr lang="en-CA" sz="2400" b="1" dirty="0">
                <a:solidFill>
                  <a:schemeClr val="tx1"/>
                </a:solidFill>
              </a:rPr>
              <a:t> </a:t>
            </a:r>
            <a:r>
              <a:rPr lang="en-CA" sz="2400" dirty="0">
                <a:solidFill>
                  <a:schemeClr val="tx1"/>
                </a:solidFill>
              </a:rPr>
              <a:t>H3801, H155, H899, H4055, H8008, H8509, H3830   ???</a:t>
            </a:r>
          </a:p>
        </p:txBody>
      </p:sp>
      <p:sp>
        <p:nvSpPr>
          <p:cNvPr id="2" name="Rectangle 1">
            <a:extLst>
              <a:ext uri="{FF2B5EF4-FFF2-40B4-BE49-F238E27FC236}">
                <a16:creationId xmlns:a16="http://schemas.microsoft.com/office/drawing/2014/main" id="{61BD8F09-8CC9-47CE-A7D8-A55D4415749B}"/>
              </a:ext>
            </a:extLst>
          </p:cNvPr>
          <p:cNvSpPr/>
          <p:nvPr/>
        </p:nvSpPr>
        <p:spPr>
          <a:xfrm>
            <a:off x="4043492" y="4771959"/>
            <a:ext cx="6225411" cy="100606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B3B2CEA2-689A-0248-258B-EA47F51DFB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84634" y="3817570"/>
            <a:ext cx="515584" cy="669590"/>
          </a:xfrm>
          <a:prstGeom prst="rect">
            <a:avLst/>
          </a:prstGeom>
        </p:spPr>
      </p:pic>
      <p:pic>
        <p:nvPicPr>
          <p:cNvPr id="5" name="Picture 4">
            <a:extLst>
              <a:ext uri="{FF2B5EF4-FFF2-40B4-BE49-F238E27FC236}">
                <a16:creationId xmlns:a16="http://schemas.microsoft.com/office/drawing/2014/main" id="{57DA18A0-CE0F-8BD0-0CEE-ED1540B5361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655265" y="3330404"/>
            <a:ext cx="475409" cy="669590"/>
          </a:xfrm>
          <a:prstGeom prst="rect">
            <a:avLst/>
          </a:prstGeom>
        </p:spPr>
      </p:pic>
      <p:pic>
        <p:nvPicPr>
          <p:cNvPr id="9" name="Picture 8">
            <a:extLst>
              <a:ext uri="{FF2B5EF4-FFF2-40B4-BE49-F238E27FC236}">
                <a16:creationId xmlns:a16="http://schemas.microsoft.com/office/drawing/2014/main" id="{EDF07B7E-5A4F-4743-BCC5-26856E29C7A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434299" y="3330404"/>
            <a:ext cx="569152" cy="669591"/>
          </a:xfrm>
          <a:prstGeom prst="rect">
            <a:avLst/>
          </a:prstGeom>
        </p:spPr>
      </p:pic>
    </p:spTree>
    <p:extLst>
      <p:ext uri="{BB962C8B-B14F-4D97-AF65-F5344CB8AC3E}">
        <p14:creationId xmlns:p14="http://schemas.microsoft.com/office/powerpoint/2010/main" val="167541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8)">
                                      <p:cBhvr>
                                        <p:cTn id="13"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553662" y="796705"/>
            <a:ext cx="11084675" cy="5454837"/>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sunset" dir="t"/>
          </a:scene3d>
          <a:sp3d>
            <a:bevelT w="241300" h="120650" prst="angle"/>
          </a:sp3d>
        </p:spPr>
        <p:txBody>
          <a:bodyPr anchor="ctr">
            <a:normAutofit/>
          </a:bodyPr>
          <a:lstStyle/>
          <a:p>
            <a:br>
              <a:rPr lang="en-CA" dirty="0"/>
            </a:br>
            <a:r>
              <a:rPr lang="en-CA" sz="36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a:t>
            </a:r>
            <a:br>
              <a:rPr lang="en-CA" dirty="0"/>
            </a:br>
            <a:r>
              <a:rPr lang="en-CA" dirty="0"/>
              <a:t>    </a:t>
            </a:r>
            <a:br>
              <a:rPr lang="en-CA" dirty="0"/>
            </a:br>
            <a:br>
              <a:rPr lang="en-CA" dirty="0"/>
            </a:br>
            <a:endParaRPr lang="en-CA" dirty="0"/>
          </a:p>
        </p:txBody>
      </p:sp>
      <p:sp>
        <p:nvSpPr>
          <p:cNvPr id="5" name="Speech Bubble: Rectangle with Corners Rounded 4">
            <a:extLst>
              <a:ext uri="{FF2B5EF4-FFF2-40B4-BE49-F238E27FC236}">
                <a16:creationId xmlns:a16="http://schemas.microsoft.com/office/drawing/2014/main" id="{BAB639CB-21EF-4BCE-B39E-3619B9B9F45C}"/>
              </a:ext>
            </a:extLst>
          </p:cNvPr>
          <p:cNvSpPr/>
          <p:nvPr/>
        </p:nvSpPr>
        <p:spPr>
          <a:xfrm>
            <a:off x="1679418" y="1575303"/>
            <a:ext cx="8833164" cy="3739081"/>
          </a:xfrm>
          <a:prstGeom prst="wedgeRoundRectCallout">
            <a:avLst>
              <a:gd name="adj1" fmla="val 17975"/>
              <a:gd name="adj2" fmla="val -49556"/>
              <a:gd name="adj3" fmla="val 16667"/>
            </a:avLst>
          </a:prstGeom>
          <a:noFill/>
          <a:ln w="76200">
            <a:solidFill>
              <a:schemeClr val="accent4">
                <a:lumMod val="20000"/>
                <a:lumOff val="80000"/>
              </a:schemeClr>
            </a:solidFill>
          </a:ln>
          <a:scene3d>
            <a:camera prst="orthographicFront"/>
            <a:lightRig rig="sunset" dir="t"/>
          </a:scene3d>
          <a:sp3d>
            <a:bevelT w="184150" h="1778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i="1" dirty="0">
                <a:ln>
                  <a:solidFill>
                    <a:srgbClr val="0000FF"/>
                  </a:solidFill>
                </a:ln>
                <a:solidFill>
                  <a:srgbClr val="FFFF00"/>
                </a:solidFill>
                <a:latin typeface="Comic Sans MS" panose="030F0702030302020204" pitchFamily="66" charset="0"/>
              </a:rPr>
              <a:t>As we go through the next set of slides for </a:t>
            </a:r>
            <a:r>
              <a:rPr lang="en-CA" sz="4800" b="1" i="1" dirty="0" err="1">
                <a:ln>
                  <a:solidFill>
                    <a:srgbClr val="0000FF"/>
                  </a:solidFill>
                </a:ln>
                <a:solidFill>
                  <a:srgbClr val="FFFF00"/>
                </a:solidFill>
                <a:effectLst>
                  <a:outerShdw blurRad="50800" dist="50800" dir="5400000" sx="102000" sy="102000" algn="ctr" rotWithShape="0">
                    <a:srgbClr val="E983DD"/>
                  </a:outerShdw>
                </a:effectLst>
                <a:latin typeface="Snap ITC" panose="04040A07060A02020202" pitchFamily="82" charset="0"/>
              </a:rPr>
              <a:t>Shyt</a:t>
            </a:r>
            <a:r>
              <a:rPr lang="en-CA" sz="4800" b="1" i="1" dirty="0">
                <a:ln>
                  <a:solidFill>
                    <a:srgbClr val="0000FF"/>
                  </a:solidFill>
                </a:ln>
                <a:solidFill>
                  <a:srgbClr val="FFFF00"/>
                </a:solidFill>
                <a:latin typeface="Snap ITC" panose="04040A07060A02020202" pitchFamily="82" charset="0"/>
              </a:rPr>
              <a:t>, </a:t>
            </a:r>
            <a:r>
              <a:rPr lang="en-CA" sz="2800" b="1" i="1" dirty="0">
                <a:ln>
                  <a:solidFill>
                    <a:srgbClr val="0000FF"/>
                  </a:solidFill>
                </a:ln>
                <a:solidFill>
                  <a:srgbClr val="FFFF00"/>
                </a:solidFill>
                <a:latin typeface="Comic Sans MS" panose="030F0702030302020204" pitchFamily="66" charset="0"/>
              </a:rPr>
              <a:t>please understand, we are looking at the </a:t>
            </a:r>
            <a:r>
              <a:rPr lang="en-CA" sz="2800" b="1" i="1" u="sng" dirty="0">
                <a:ln>
                  <a:solidFill>
                    <a:srgbClr val="0000FF"/>
                  </a:solidFill>
                </a:ln>
                <a:solidFill>
                  <a:srgbClr val="FFFF00"/>
                </a:solidFill>
                <a:latin typeface="Comic Sans MS" panose="030F0702030302020204" pitchFamily="66" charset="0"/>
              </a:rPr>
              <a:t>USAGE</a:t>
            </a:r>
            <a:r>
              <a:rPr lang="en-CA" sz="2800" b="1" i="1" dirty="0">
                <a:ln>
                  <a:solidFill>
                    <a:srgbClr val="0000FF"/>
                  </a:solidFill>
                </a:ln>
                <a:solidFill>
                  <a:srgbClr val="FFFF00"/>
                </a:solidFill>
                <a:latin typeface="Comic Sans MS" panose="030F0702030302020204" pitchFamily="66" charset="0"/>
              </a:rPr>
              <a:t> of the </a:t>
            </a:r>
            <a:r>
              <a:rPr lang="en-CA" sz="2800" b="1" i="1" dirty="0">
                <a:ln>
                  <a:solidFill>
                    <a:srgbClr val="0000FF"/>
                  </a:solidFill>
                </a:ln>
                <a:solidFill>
                  <a:srgbClr val="FFFF00"/>
                </a:solidFill>
                <a:latin typeface="Snap ITC" panose="04040A07060A02020202" pitchFamily="82" charset="0"/>
              </a:rPr>
              <a:t>SHYT</a:t>
            </a:r>
            <a:r>
              <a:rPr lang="en-CA" sz="2800" b="1" i="1" dirty="0">
                <a:ln>
                  <a:solidFill>
                    <a:srgbClr val="0000FF"/>
                  </a:solidFill>
                </a:ln>
                <a:solidFill>
                  <a:srgbClr val="FFFF00"/>
                </a:solidFill>
                <a:latin typeface="Comic Sans MS" panose="030F0702030302020204" pitchFamily="66" charset="0"/>
              </a:rPr>
              <a:t> </a:t>
            </a:r>
            <a:r>
              <a:rPr lang="en-CA" sz="2800" b="1" i="1" u="sng" dirty="0">
                <a:ln>
                  <a:solidFill>
                    <a:srgbClr val="0000FF"/>
                  </a:solidFill>
                </a:ln>
                <a:solidFill>
                  <a:srgbClr val="C00000"/>
                </a:solidFill>
                <a:effectLst>
                  <a:outerShdw blurRad="50800" dist="50800" dir="5400000" sx="101000" sy="101000" algn="ctr" rotWithShape="0">
                    <a:srgbClr val="00FF00"/>
                  </a:outerShdw>
                </a:effectLst>
                <a:latin typeface="Comic Sans MS" panose="030F0702030302020204" pitchFamily="66" charset="0"/>
              </a:rPr>
              <a:t>ROOT</a:t>
            </a:r>
            <a:r>
              <a:rPr lang="en-CA" sz="2800" b="1" i="1" dirty="0">
                <a:ln>
                  <a:solidFill>
                    <a:srgbClr val="0000FF"/>
                  </a:solidFill>
                </a:ln>
                <a:solidFill>
                  <a:srgbClr val="FFFF00"/>
                </a:solidFill>
                <a:latin typeface="Comic Sans MS" panose="030F0702030302020204" pitchFamily="66" charset="0"/>
              </a:rPr>
              <a:t> in the revealing of </a:t>
            </a:r>
            <a:r>
              <a:rPr lang="en-CA" sz="2800" b="1" i="1" u="sng" dirty="0">
                <a:ln>
                  <a:solidFill>
                    <a:srgbClr val="0000FF"/>
                  </a:solidFill>
                </a:ln>
                <a:solidFill>
                  <a:srgbClr val="C00000"/>
                </a:solidFill>
                <a:latin typeface="Comic Sans MS" panose="030F0702030302020204" pitchFamily="66" charset="0"/>
              </a:rPr>
              <a:t>different a</a:t>
            </a:r>
            <a:r>
              <a:rPr lang="en-CA" sz="2800" b="1" i="1" dirty="0">
                <a:ln>
                  <a:solidFill>
                    <a:srgbClr val="0000FF"/>
                  </a:solidFill>
                </a:ln>
                <a:solidFill>
                  <a:srgbClr val="C00000"/>
                </a:solidFill>
                <a:latin typeface="Comic Sans MS" panose="030F0702030302020204" pitchFamily="66" charset="0"/>
              </a:rPr>
              <a:t>pp</a:t>
            </a:r>
            <a:r>
              <a:rPr lang="en-CA" sz="2800" b="1" i="1" u="sng" dirty="0">
                <a:ln>
                  <a:solidFill>
                    <a:srgbClr val="0000FF"/>
                  </a:solidFill>
                </a:ln>
                <a:solidFill>
                  <a:srgbClr val="C00000"/>
                </a:solidFill>
                <a:latin typeface="Comic Sans MS" panose="030F0702030302020204" pitchFamily="66" charset="0"/>
              </a:rPr>
              <a:t>lications</a:t>
            </a:r>
            <a:r>
              <a:rPr lang="en-CA" sz="2800" b="1" i="1" dirty="0">
                <a:ln>
                  <a:solidFill>
                    <a:srgbClr val="0000FF"/>
                  </a:solidFill>
                </a:ln>
                <a:solidFill>
                  <a:srgbClr val="C00000"/>
                </a:solidFill>
                <a:latin typeface="Comic Sans MS" panose="030F0702030302020204" pitchFamily="66" charset="0"/>
              </a:rPr>
              <a:t> </a:t>
            </a:r>
            <a:r>
              <a:rPr lang="en-CA" sz="2800" b="1" i="1" dirty="0">
                <a:ln>
                  <a:solidFill>
                    <a:srgbClr val="0000FF"/>
                  </a:solidFill>
                </a:ln>
                <a:solidFill>
                  <a:srgbClr val="FFFF00"/>
                </a:solidFill>
                <a:latin typeface="Comic Sans MS" panose="030F0702030302020204" pitchFamily="66" charset="0"/>
              </a:rPr>
              <a:t>of this root.</a:t>
            </a:r>
          </a:p>
        </p:txBody>
      </p:sp>
      <p:sp>
        <p:nvSpPr>
          <p:cNvPr id="3" name="Rectangle 2">
            <a:extLst>
              <a:ext uri="{FF2B5EF4-FFF2-40B4-BE49-F238E27FC236}">
                <a16:creationId xmlns:a16="http://schemas.microsoft.com/office/drawing/2014/main" id="{A0386576-D68D-4FA1-8B97-7C3294CD1A25}"/>
              </a:ext>
            </a:extLst>
          </p:cNvPr>
          <p:cNvSpPr/>
          <p:nvPr/>
        </p:nvSpPr>
        <p:spPr>
          <a:xfrm>
            <a:off x="0" y="9054"/>
            <a:ext cx="12192000" cy="6290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C00000"/>
                </a:solidFill>
                <a:effectLst>
                  <a:glow rad="127000">
                    <a:schemeClr val="bg1"/>
                  </a:glow>
                </a:effectLst>
              </a:rPr>
              <a:t>Slide design is not by accident. We are attempting to look deeper than a surface understanding. It is imperative!</a:t>
            </a:r>
          </a:p>
        </p:txBody>
      </p:sp>
      <p:sp>
        <p:nvSpPr>
          <p:cNvPr id="4" name="Slide Number Placeholder 2">
            <a:extLst>
              <a:ext uri="{FF2B5EF4-FFF2-40B4-BE49-F238E27FC236}">
                <a16:creationId xmlns:a16="http://schemas.microsoft.com/office/drawing/2014/main" id="{A5476919-8041-1AB8-CBB3-65EFB4DCA928}"/>
              </a:ext>
            </a:extLst>
          </p:cNvPr>
          <p:cNvSpPr>
            <a:spLocks noGrp="1"/>
          </p:cNvSpPr>
          <p:nvPr>
            <p:ph type="sldNum" sz="quarter" idx="12"/>
          </p:nvPr>
        </p:nvSpPr>
        <p:spPr>
          <a:xfrm>
            <a:off x="11505234" y="6434169"/>
            <a:ext cx="640466" cy="489884"/>
          </a:xfrm>
        </p:spPr>
        <p:txBody>
          <a:bodyPr/>
          <a:lstStyle/>
          <a:p>
            <a:fld id="{45C2D28F-54A5-4CFF-A832-B99C2F1CE910}" type="slidenum">
              <a:rPr lang="en-CA" smtClean="0">
                <a:solidFill>
                  <a:schemeClr val="bg1"/>
                </a:solidFill>
              </a:rPr>
              <a:t>28</a:t>
            </a:fld>
            <a:endParaRPr lang="en-CA" dirty="0">
              <a:solidFill>
                <a:schemeClr val="bg1"/>
              </a:solidFill>
            </a:endParaRPr>
          </a:p>
        </p:txBody>
      </p:sp>
    </p:spTree>
    <p:extLst>
      <p:ext uri="{BB962C8B-B14F-4D97-AF65-F5344CB8AC3E}">
        <p14:creationId xmlns:p14="http://schemas.microsoft.com/office/powerpoint/2010/main" val="156114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0933"/>
            <a:ext cx="2743200" cy="365125"/>
          </a:xfrm>
        </p:spPr>
        <p:txBody>
          <a:bodyPr/>
          <a:lstStyle/>
          <a:p>
            <a:fld id="{45C2D28F-54A5-4CFF-A832-B99C2F1CE910}" type="slidenum">
              <a:rPr lang="en-CA" smtClean="0">
                <a:solidFill>
                  <a:schemeClr val="tx1"/>
                </a:solidFill>
              </a:rPr>
              <a:t>29</a:t>
            </a:fld>
            <a:endParaRPr lang="en-CA" dirty="0">
              <a:solidFill>
                <a:schemeClr val="tx1"/>
              </a:solidFill>
            </a:endParaRPr>
          </a:p>
        </p:txBody>
      </p:sp>
      <p:pic>
        <p:nvPicPr>
          <p:cNvPr id="6" name="Picture 5">
            <a:extLst>
              <a:ext uri="{FF2B5EF4-FFF2-40B4-BE49-F238E27FC236}">
                <a16:creationId xmlns:a16="http://schemas.microsoft.com/office/drawing/2014/main" id="{BD6512E1-651A-4794-AB44-3616D20258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9479" y="-206069"/>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0ED4B0AB-92CF-4640-9FA6-D7E27FFFD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1781" y="-150392"/>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a:extLst>
              <a:ext uri="{FF2B5EF4-FFF2-40B4-BE49-F238E27FC236}">
                <a16:creationId xmlns:a16="http://schemas.microsoft.com/office/drawing/2014/main" id="{97091806-4A65-4F5D-8C35-A4A53179F1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47227" y="-206069"/>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8">
            <a:extLst>
              <a:ext uri="{FF2B5EF4-FFF2-40B4-BE49-F238E27FC236}">
                <a16:creationId xmlns:a16="http://schemas.microsoft.com/office/drawing/2014/main" id="{E190A8DC-5A1B-47E3-9202-CF1F308F556A}"/>
              </a:ext>
            </a:extLst>
          </p:cNvPr>
          <p:cNvSpPr/>
          <p:nvPr/>
        </p:nvSpPr>
        <p:spPr>
          <a:xfrm>
            <a:off x="454991" y="601908"/>
            <a:ext cx="5339224" cy="620784"/>
          </a:xfrm>
          <a:prstGeom prst="rect">
            <a:avLst/>
          </a:prstGeom>
          <a:ln w="28575">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solidFill>
                  <a:schemeClr val="tx1"/>
                </a:solidFill>
              </a:rPr>
              <a:t>Gesenius</a:t>
            </a:r>
            <a:r>
              <a:rPr lang="en-CA" sz="3200" dirty="0">
                <a:solidFill>
                  <a:schemeClr val="tx1"/>
                </a:solidFill>
              </a:rPr>
              <a:t>’ Lexicon - </a:t>
            </a:r>
            <a:r>
              <a:rPr lang="en-CA" sz="2400" b="1" dirty="0">
                <a:ln>
                  <a:solidFill>
                    <a:srgbClr val="0000FF"/>
                  </a:solidFill>
                </a:ln>
                <a:solidFill>
                  <a:srgbClr val="FFFF00"/>
                </a:solidFill>
                <a:latin typeface="Wide Latin" panose="020A0A07050505020404" pitchFamily="18" charset="0"/>
              </a:rPr>
              <a:t>SHYT</a:t>
            </a:r>
            <a:endParaRPr lang="en-CA" sz="2400" dirty="0">
              <a:solidFill>
                <a:schemeClr val="bg1"/>
              </a:solidFill>
            </a:endParaRPr>
          </a:p>
        </p:txBody>
      </p:sp>
      <p:pic>
        <p:nvPicPr>
          <p:cNvPr id="3" name="Picture 2">
            <a:extLst>
              <a:ext uri="{FF2B5EF4-FFF2-40B4-BE49-F238E27FC236}">
                <a16:creationId xmlns:a16="http://schemas.microsoft.com/office/drawing/2014/main" id="{85D924A0-71BC-4240-9B6F-D01046A9A60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1205" y="2676151"/>
            <a:ext cx="5264644" cy="396456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93DDD2C5-8F98-4AFA-87DA-21A457EDEA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1205" y="1483683"/>
            <a:ext cx="5264644" cy="1205039"/>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cxnSp>
        <p:nvCxnSpPr>
          <p:cNvPr id="19" name="Straight Connector 18">
            <a:extLst>
              <a:ext uri="{FF2B5EF4-FFF2-40B4-BE49-F238E27FC236}">
                <a16:creationId xmlns:a16="http://schemas.microsoft.com/office/drawing/2014/main" id="{AC0048B1-0A0D-4D68-8762-1F66B5F9961C}"/>
              </a:ext>
            </a:extLst>
          </p:cNvPr>
          <p:cNvCxnSpPr/>
          <p:nvPr/>
        </p:nvCxnSpPr>
        <p:spPr>
          <a:xfrm>
            <a:off x="869124" y="3947310"/>
            <a:ext cx="181069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7B45CE-2E23-4E26-B2E9-4E9E5AE5B48A}"/>
              </a:ext>
            </a:extLst>
          </p:cNvPr>
          <p:cNvCxnSpPr>
            <a:cxnSpLocks/>
          </p:cNvCxnSpPr>
          <p:nvPr/>
        </p:nvCxnSpPr>
        <p:spPr>
          <a:xfrm>
            <a:off x="1892164" y="3692303"/>
            <a:ext cx="134947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26EC2ED-A45C-4301-ADD4-D72C0D63DEE8}"/>
              </a:ext>
            </a:extLst>
          </p:cNvPr>
          <p:cNvCxnSpPr>
            <a:cxnSpLocks/>
          </p:cNvCxnSpPr>
          <p:nvPr/>
        </p:nvCxnSpPr>
        <p:spPr>
          <a:xfrm>
            <a:off x="867615" y="4190244"/>
            <a:ext cx="1468169"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21AC375-5933-484A-8895-C6689D9DC0C8}"/>
              </a:ext>
            </a:extLst>
          </p:cNvPr>
          <p:cNvCxnSpPr>
            <a:cxnSpLocks/>
          </p:cNvCxnSpPr>
          <p:nvPr/>
        </p:nvCxnSpPr>
        <p:spPr>
          <a:xfrm>
            <a:off x="4688178" y="3947310"/>
            <a:ext cx="90685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3DBD48-F146-41DB-B5CF-DA75E5DB02B7}"/>
              </a:ext>
            </a:extLst>
          </p:cNvPr>
          <p:cNvCxnSpPr>
            <a:cxnSpLocks/>
          </p:cNvCxnSpPr>
          <p:nvPr/>
        </p:nvCxnSpPr>
        <p:spPr>
          <a:xfrm>
            <a:off x="5077477" y="4905469"/>
            <a:ext cx="43607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D9ED9CC-EE87-4905-A526-CF387D0B97DA}"/>
              </a:ext>
            </a:extLst>
          </p:cNvPr>
          <p:cNvCxnSpPr>
            <a:cxnSpLocks/>
          </p:cNvCxnSpPr>
          <p:nvPr/>
        </p:nvCxnSpPr>
        <p:spPr>
          <a:xfrm>
            <a:off x="822348" y="5177073"/>
            <a:ext cx="198303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44883E4-F8A2-46D0-B3F0-6FBAF9A11FE5}"/>
              </a:ext>
            </a:extLst>
          </p:cNvPr>
          <p:cNvCxnSpPr>
            <a:cxnSpLocks/>
          </p:cNvCxnSpPr>
          <p:nvPr/>
        </p:nvCxnSpPr>
        <p:spPr>
          <a:xfrm>
            <a:off x="2566902" y="6136740"/>
            <a:ext cx="3028129"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980CD92-7FF3-49CC-B587-4FFDB6F38880}"/>
              </a:ext>
            </a:extLst>
          </p:cNvPr>
          <p:cNvCxnSpPr>
            <a:cxnSpLocks/>
          </p:cNvCxnSpPr>
          <p:nvPr/>
        </p:nvCxnSpPr>
        <p:spPr>
          <a:xfrm>
            <a:off x="908518" y="6363076"/>
            <a:ext cx="5224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1B1084FA-D468-4E64-A346-BEC3E0234F60}"/>
              </a:ext>
            </a:extLst>
          </p:cNvPr>
          <p:cNvSpPr/>
          <p:nvPr/>
        </p:nvSpPr>
        <p:spPr>
          <a:xfrm>
            <a:off x="6195628" y="161017"/>
            <a:ext cx="5613803" cy="5055410"/>
          </a:xfrm>
          <a:prstGeom prst="roundRect">
            <a:avLst>
              <a:gd name="adj" fmla="val 13222"/>
            </a:avLst>
          </a:prstGeom>
          <a:solidFill>
            <a:schemeClr val="accent2">
              <a:lumMod val="50000"/>
            </a:schemeClr>
          </a:solidFill>
          <a:ln w="28575">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Is a 7000 year “</a:t>
            </a:r>
            <a:r>
              <a:rPr lang="en-CA" sz="2800" u="sng" dirty="0">
                <a:solidFill>
                  <a:srgbClr val="FF9900"/>
                </a:solidFill>
              </a:rPr>
              <a:t>WATCH</a:t>
            </a:r>
            <a:r>
              <a:rPr lang="en-CA" sz="2800" dirty="0"/>
              <a:t>” </a:t>
            </a:r>
            <a:r>
              <a:rPr lang="en-CA" sz="2800" b="1" dirty="0">
                <a:ln>
                  <a:solidFill>
                    <a:srgbClr val="0000FF"/>
                  </a:solidFill>
                </a:ln>
                <a:solidFill>
                  <a:srgbClr val="00FFFF"/>
                </a:solidFill>
              </a:rPr>
              <a:t>“Garment</a:t>
            </a:r>
            <a:r>
              <a:rPr lang="en-CA" sz="2800" dirty="0"/>
              <a:t> of </a:t>
            </a:r>
            <a:r>
              <a:rPr lang="en-CA" sz="2800" dirty="0" err="1">
                <a:solidFill>
                  <a:srgbClr val="00FFFF"/>
                </a:solidFill>
              </a:rPr>
              <a:t>Tzadiq</a:t>
            </a:r>
            <a:r>
              <a:rPr lang="en-CA" sz="2800" dirty="0">
                <a:solidFill>
                  <a:srgbClr val="00FFFF"/>
                </a:solidFill>
              </a:rPr>
              <a:t>” (Righteousness) </a:t>
            </a:r>
            <a:br>
              <a:rPr lang="en-CA" sz="2800" dirty="0">
                <a:solidFill>
                  <a:srgbClr val="00FFFF"/>
                </a:solidFill>
              </a:rPr>
            </a:br>
            <a:r>
              <a:rPr lang="en-CA" sz="2800" u="sng" dirty="0"/>
              <a:t>too far fetched</a:t>
            </a:r>
            <a:r>
              <a:rPr lang="en-CA" sz="2800" dirty="0"/>
              <a:t> to accept?</a:t>
            </a:r>
          </a:p>
          <a:p>
            <a:pPr algn="ctr"/>
            <a:r>
              <a:rPr lang="en-US" sz="2800" dirty="0">
                <a:solidFill>
                  <a:schemeClr val="accent6">
                    <a:lumMod val="60000"/>
                    <a:lumOff val="40000"/>
                  </a:schemeClr>
                </a:solidFill>
                <a:latin typeface="Georgia" panose="02040502050405020303" pitchFamily="18" charset="0"/>
              </a:rPr>
              <a:t>2Ti 4:8  </a:t>
            </a:r>
            <a:r>
              <a:rPr lang="en-US" sz="2800" dirty="0">
                <a:solidFill>
                  <a:prstClr val="black"/>
                </a:solidFill>
                <a:latin typeface="Georgia" panose="02040502050405020303" pitchFamily="18" charset="0"/>
              </a:rPr>
              <a:t>For the rest, there is laid up for me the </a:t>
            </a:r>
            <a:r>
              <a:rPr lang="en-US" sz="2800" b="1" dirty="0">
                <a:ln>
                  <a:solidFill>
                    <a:srgbClr val="0000FF"/>
                  </a:solidFill>
                </a:ln>
                <a:solidFill>
                  <a:srgbClr val="00FFFF"/>
                </a:solidFill>
                <a:latin typeface="Georgia" panose="02040502050405020303" pitchFamily="18" charset="0"/>
              </a:rPr>
              <a:t>crown of righteousness,</a:t>
            </a:r>
            <a:r>
              <a:rPr lang="en-US" sz="2800" dirty="0">
                <a:solidFill>
                  <a:prstClr val="black"/>
                </a:solidFill>
                <a:latin typeface="Georgia" panose="02040502050405020303" pitchFamily="18" charset="0"/>
              </a:rPr>
              <a:t> which the Master, the righteous Judge, shall give to me </a:t>
            </a:r>
            <a:r>
              <a:rPr lang="en-US" sz="2800" dirty="0">
                <a:solidFill>
                  <a:prstClr val="black"/>
                </a:solidFill>
                <a:effectLst>
                  <a:glow rad="127000">
                    <a:srgbClr val="00FFFF"/>
                  </a:glow>
                </a:effectLst>
                <a:latin typeface="Georgia" panose="02040502050405020303" pitchFamily="18" charset="0"/>
              </a:rPr>
              <a:t>on that Day, </a:t>
            </a:r>
            <a:r>
              <a:rPr lang="en-US" sz="2800" dirty="0">
                <a:solidFill>
                  <a:prstClr val="black"/>
                </a:solidFill>
                <a:latin typeface="Georgia" panose="02040502050405020303" pitchFamily="18" charset="0"/>
              </a:rPr>
              <a:t>and not to me only but also to all those loving His appearing. </a:t>
            </a:r>
            <a:endParaRPr lang="en-CA" sz="2800" dirty="0"/>
          </a:p>
        </p:txBody>
      </p:sp>
      <p:sp>
        <p:nvSpPr>
          <p:cNvPr id="5" name="Rectangle: Rounded Corners 4">
            <a:extLst>
              <a:ext uri="{FF2B5EF4-FFF2-40B4-BE49-F238E27FC236}">
                <a16:creationId xmlns:a16="http://schemas.microsoft.com/office/drawing/2014/main" id="{46A0A0CD-A5CD-46C2-82F4-21D7048D7164}"/>
              </a:ext>
            </a:extLst>
          </p:cNvPr>
          <p:cNvSpPr/>
          <p:nvPr/>
        </p:nvSpPr>
        <p:spPr>
          <a:xfrm>
            <a:off x="6896456" y="5301885"/>
            <a:ext cx="4657369" cy="1457838"/>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00FF"/>
                </a:solidFill>
                <a:effectLst>
                  <a:glow rad="127000">
                    <a:srgbClr val="E983DD"/>
                  </a:glow>
                  <a:outerShdw blurRad="50800" dist="50800" dir="5400000" sx="103000" sy="103000" algn="ctr" rotWithShape="0">
                    <a:srgbClr val="FF9900"/>
                  </a:outerShdw>
                </a:effectLst>
              </a:rPr>
              <a:t>Righteousness - </a:t>
            </a:r>
            <a:r>
              <a:rPr lang="en-CA" sz="2800" dirty="0" err="1">
                <a:solidFill>
                  <a:srgbClr val="0000FF"/>
                </a:solidFill>
                <a:effectLst>
                  <a:glow rad="127000">
                    <a:srgbClr val="E983DD"/>
                  </a:glow>
                  <a:outerShdw blurRad="50800" dist="50800" dir="5400000" sx="103000" sy="103000" algn="ctr" rotWithShape="0">
                    <a:srgbClr val="FF9900"/>
                  </a:outerShdw>
                </a:effectLst>
                <a:latin typeface="Ravie" panose="04040805050809020602" pitchFamily="82" charset="0"/>
              </a:rPr>
              <a:t>Tzadiq</a:t>
            </a:r>
            <a:r>
              <a:rPr lang="en-CA" sz="2800" dirty="0">
                <a:solidFill>
                  <a:srgbClr val="0000FF"/>
                </a:solidFill>
                <a:effectLst>
                  <a:glow rad="127000">
                    <a:srgbClr val="E983DD"/>
                  </a:glow>
                  <a:outerShdw blurRad="50800" dist="50800" dir="5400000" sx="103000" sy="103000" algn="ctr" rotWithShape="0">
                    <a:srgbClr val="FF9900"/>
                  </a:outerShdw>
                </a:effectLst>
              </a:rPr>
              <a:t> – </a:t>
            </a:r>
            <a:br>
              <a:rPr lang="en-CA" sz="2800" dirty="0"/>
            </a:br>
            <a:r>
              <a:rPr lang="en-CA" sz="2800" dirty="0">
                <a:solidFill>
                  <a:srgbClr val="002060"/>
                </a:solidFill>
              </a:rPr>
              <a:t>End from the beginning!  </a:t>
            </a:r>
          </a:p>
          <a:p>
            <a:pPr algn="ctr"/>
            <a:r>
              <a:rPr lang="en-CA" sz="2800" dirty="0">
                <a:solidFill>
                  <a:srgbClr val="0000FF"/>
                </a:solidFill>
              </a:rPr>
              <a:t>Seed within …   </a:t>
            </a:r>
            <a:r>
              <a:rPr lang="en-CA" sz="2800" dirty="0">
                <a:solidFill>
                  <a:srgbClr val="002060"/>
                </a:solidFill>
              </a:rPr>
              <a:t>HHMMM!</a:t>
            </a:r>
          </a:p>
        </p:txBody>
      </p:sp>
      <p:cxnSp>
        <p:nvCxnSpPr>
          <p:cNvPr id="11" name="Straight Arrow Connector 10">
            <a:extLst>
              <a:ext uri="{FF2B5EF4-FFF2-40B4-BE49-F238E27FC236}">
                <a16:creationId xmlns:a16="http://schemas.microsoft.com/office/drawing/2014/main" id="{C1AE0375-AF57-4764-99E6-FB18B6F3CB2E}"/>
              </a:ext>
            </a:extLst>
          </p:cNvPr>
          <p:cNvCxnSpPr>
            <a:cxnSpLocks/>
          </p:cNvCxnSpPr>
          <p:nvPr/>
        </p:nvCxnSpPr>
        <p:spPr>
          <a:xfrm flipH="1" flipV="1">
            <a:off x="5595031" y="4942527"/>
            <a:ext cx="1403975" cy="620785"/>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82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95943" y="1688841"/>
            <a:ext cx="11812555" cy="4653236"/>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sunset" dir="t"/>
          </a:scene3d>
          <a:sp3d>
            <a:bevelT w="241300" h="120650" prst="angle"/>
          </a:sp3d>
        </p:spPr>
        <p:txBody>
          <a:bodyPr anchor="ctr">
            <a:normAutofit fontScale="90000"/>
          </a:bodyPr>
          <a:lstStyle/>
          <a:p>
            <a:br>
              <a:rPr lang="en-CA" dirty="0"/>
            </a:br>
            <a:r>
              <a:rPr lang="en-CA" sz="73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Gen 1:1 </a:t>
            </a:r>
            <a:br>
              <a:rPr lang="en-CA" sz="88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br>
            <a:r>
              <a:rPr lang="en-CA" sz="36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a:t>
            </a:r>
            <a:br>
              <a:rPr lang="en-CA" dirty="0"/>
            </a:br>
            <a:r>
              <a:rPr lang="en-CA" dirty="0"/>
              <a:t>    </a:t>
            </a:r>
            <a:br>
              <a:rPr lang="en-CA" dirty="0"/>
            </a:br>
            <a:br>
              <a:rPr lang="en-CA" dirty="0"/>
            </a:br>
            <a:br>
              <a:rPr lang="en-CA" dirty="0"/>
            </a:br>
            <a:br>
              <a:rPr lang="en-CA" dirty="0"/>
            </a:br>
            <a:endParaRPr lang="en-CA" dirty="0"/>
          </a:p>
        </p:txBody>
      </p:sp>
      <p:sp>
        <p:nvSpPr>
          <p:cNvPr id="4" name="Rectangle: Rounded Corners 3">
            <a:extLst>
              <a:ext uri="{FF2B5EF4-FFF2-40B4-BE49-F238E27FC236}">
                <a16:creationId xmlns:a16="http://schemas.microsoft.com/office/drawing/2014/main" id="{727A6291-E261-4CA8-87D5-F851D1BCA02A}"/>
              </a:ext>
            </a:extLst>
          </p:cNvPr>
          <p:cNvSpPr/>
          <p:nvPr/>
        </p:nvSpPr>
        <p:spPr>
          <a:xfrm>
            <a:off x="1554860" y="336559"/>
            <a:ext cx="9082280" cy="987907"/>
          </a:xfrm>
          <a:prstGeom prst="roundRect">
            <a:avLst/>
          </a:prstGeom>
          <a:solidFill>
            <a:srgbClr val="FFFF00"/>
          </a:solidFill>
          <a:ln w="76200">
            <a:solidFill>
              <a:srgbClr val="9966FF"/>
            </a:solidFill>
          </a:ln>
          <a:scene3d>
            <a:camera prst="orthographicFront"/>
            <a:lightRig rig="chilly"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ln>
                  <a:solidFill>
                    <a:srgbClr val="00FF99"/>
                  </a:solidFill>
                </a:ln>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Creation’s Curtain Call</a:t>
            </a:r>
            <a:endParaRPr lang="en-CA" dirty="0">
              <a:latin typeface="Bodoni MT Black" panose="02070A03080606020203" pitchFamily="18" charset="0"/>
            </a:endParaRPr>
          </a:p>
        </p:txBody>
      </p:sp>
      <p:sp>
        <p:nvSpPr>
          <p:cNvPr id="6" name="Rectangle: Rounded Corners 5">
            <a:extLst>
              <a:ext uri="{FF2B5EF4-FFF2-40B4-BE49-F238E27FC236}">
                <a16:creationId xmlns:a16="http://schemas.microsoft.com/office/drawing/2014/main" id="{2958E49B-BB03-41C5-B0A1-87A268457BC0}"/>
              </a:ext>
            </a:extLst>
          </p:cNvPr>
          <p:cNvSpPr/>
          <p:nvPr/>
        </p:nvSpPr>
        <p:spPr>
          <a:xfrm>
            <a:off x="556181" y="3007151"/>
            <a:ext cx="10671143" cy="25263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7200" dirty="0">
                <a:ln w="19050">
                  <a:solidFill>
                    <a:srgbClr val="0000FF"/>
                  </a:solidFill>
                </a:ln>
                <a:solidFill>
                  <a:srgbClr val="CC00FF"/>
                </a:solidFill>
                <a:effectLst>
                  <a:glow rad="63500">
                    <a:srgbClr val="00FF00"/>
                  </a:glow>
                  <a:outerShdw blurRad="50800" dist="50800" dir="5400000" sx="102000" sy="102000" algn="ctr" rotWithShape="0">
                    <a:srgbClr val="FF9900"/>
                  </a:outerShdw>
                </a:effectLst>
                <a:latin typeface="Ravie" panose="04040805050809020602" pitchFamily="82" charset="0"/>
              </a:rPr>
              <a:t>A SEVEN WORD DOCUMENTARY?</a:t>
            </a:r>
          </a:p>
        </p:txBody>
      </p:sp>
      <p:sp>
        <p:nvSpPr>
          <p:cNvPr id="3" name="Rectangle: Rounded Corners 2">
            <a:extLst>
              <a:ext uri="{FF2B5EF4-FFF2-40B4-BE49-F238E27FC236}">
                <a16:creationId xmlns:a16="http://schemas.microsoft.com/office/drawing/2014/main" id="{5EECBA3F-D2EA-432B-99FA-DBF4D1BC163F}"/>
              </a:ext>
            </a:extLst>
          </p:cNvPr>
          <p:cNvSpPr/>
          <p:nvPr/>
        </p:nvSpPr>
        <p:spPr>
          <a:xfrm rot="20039863">
            <a:off x="1639899" y="2237967"/>
            <a:ext cx="914400" cy="599064"/>
          </a:xfrm>
          <a:prstGeom prst="roundRect">
            <a:avLst/>
          </a:prstGeom>
          <a:solidFill>
            <a:srgbClr val="C00000"/>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w="19050">
                  <a:solidFill>
                    <a:sysClr val="windowText" lastClr="000000"/>
                  </a:solidFill>
                </a:ln>
                <a:solidFill>
                  <a:srgbClr val="9966FF"/>
                </a:solidFill>
                <a:latin typeface="Bauhaus 93" panose="04030905020B02020C02" pitchFamily="82" charset="0"/>
              </a:rPr>
              <a:t>OR</a:t>
            </a:r>
          </a:p>
        </p:txBody>
      </p:sp>
      <p:sp>
        <p:nvSpPr>
          <p:cNvPr id="5" name="Slide Number Placeholder 2">
            <a:extLst>
              <a:ext uri="{FF2B5EF4-FFF2-40B4-BE49-F238E27FC236}">
                <a16:creationId xmlns:a16="http://schemas.microsoft.com/office/drawing/2014/main" id="{6AAD9D78-52BA-A666-DFEF-AD6E564DED44}"/>
              </a:ext>
            </a:extLst>
          </p:cNvPr>
          <p:cNvSpPr>
            <a:spLocks noGrp="1"/>
          </p:cNvSpPr>
          <p:nvPr>
            <p:ph type="sldNum" sz="quarter" idx="12"/>
          </p:nvPr>
        </p:nvSpPr>
        <p:spPr>
          <a:xfrm>
            <a:off x="11505234" y="6434169"/>
            <a:ext cx="640466" cy="489884"/>
          </a:xfrm>
        </p:spPr>
        <p:txBody>
          <a:bodyPr/>
          <a:lstStyle/>
          <a:p>
            <a:fld id="{45C2D28F-54A5-4CFF-A832-B99C2F1CE910}" type="slidenum">
              <a:rPr lang="en-CA" smtClean="0">
                <a:solidFill>
                  <a:schemeClr val="bg1"/>
                </a:solidFill>
              </a:rPr>
              <a:t>3</a:t>
            </a:fld>
            <a:endParaRPr lang="en-CA" dirty="0">
              <a:solidFill>
                <a:schemeClr val="bg1"/>
              </a:solidFill>
            </a:endParaRPr>
          </a:p>
        </p:txBody>
      </p:sp>
    </p:spTree>
    <p:extLst>
      <p:ext uri="{BB962C8B-B14F-4D97-AF65-F5344CB8AC3E}">
        <p14:creationId xmlns:p14="http://schemas.microsoft.com/office/powerpoint/2010/main" val="3502268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250"/>
                                        <p:tgtEl>
                                          <p:spTgt spid="2"/>
                                        </p:tgtEl>
                                      </p:cBhvr>
                                    </p:animEffect>
                                  </p:childTnLst>
                                </p:cTn>
                              </p:par>
                            </p:childTnLst>
                          </p:cTn>
                        </p:par>
                        <p:par>
                          <p:cTn id="12" fill="hold">
                            <p:stCondLst>
                              <p:cond delay="3000"/>
                            </p:stCondLst>
                            <p:childTnLst>
                              <p:par>
                                <p:cTn id="13" presetID="4" presetClass="entr" presetSubtype="3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out)">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0933"/>
            <a:ext cx="2743200" cy="365125"/>
          </a:xfrm>
        </p:spPr>
        <p:txBody>
          <a:bodyPr/>
          <a:lstStyle/>
          <a:p>
            <a:fld id="{45C2D28F-54A5-4CFF-A832-B99C2F1CE910}" type="slidenum">
              <a:rPr lang="en-CA" smtClean="0">
                <a:solidFill>
                  <a:schemeClr val="tx1"/>
                </a:solidFill>
              </a:rPr>
              <a:t>30</a:t>
            </a:fld>
            <a:endParaRPr lang="en-CA" dirty="0">
              <a:solidFill>
                <a:schemeClr val="tx1"/>
              </a:solidFill>
            </a:endParaRPr>
          </a:p>
        </p:txBody>
      </p:sp>
      <p:pic>
        <p:nvPicPr>
          <p:cNvPr id="6" name="Picture 5">
            <a:extLst>
              <a:ext uri="{FF2B5EF4-FFF2-40B4-BE49-F238E27FC236}">
                <a16:creationId xmlns:a16="http://schemas.microsoft.com/office/drawing/2014/main" id="{BD6512E1-651A-4794-AB44-3616D20258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9479" y="-206069"/>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0ED4B0AB-92CF-4640-9FA6-D7E27FFFD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1781" y="-150392"/>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a:extLst>
              <a:ext uri="{FF2B5EF4-FFF2-40B4-BE49-F238E27FC236}">
                <a16:creationId xmlns:a16="http://schemas.microsoft.com/office/drawing/2014/main" id="{97091806-4A65-4F5D-8C35-A4A53179F1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47227" y="-206069"/>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8">
            <a:extLst>
              <a:ext uri="{FF2B5EF4-FFF2-40B4-BE49-F238E27FC236}">
                <a16:creationId xmlns:a16="http://schemas.microsoft.com/office/drawing/2014/main" id="{E190A8DC-5A1B-47E3-9202-CF1F308F556A}"/>
              </a:ext>
            </a:extLst>
          </p:cNvPr>
          <p:cNvSpPr/>
          <p:nvPr/>
        </p:nvSpPr>
        <p:spPr>
          <a:xfrm>
            <a:off x="454991" y="576741"/>
            <a:ext cx="5339224" cy="620784"/>
          </a:xfrm>
          <a:prstGeom prst="rect">
            <a:avLst/>
          </a:prstGeom>
          <a:ln w="28575">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solidFill>
                  <a:schemeClr val="tx1"/>
                </a:solidFill>
              </a:rPr>
              <a:t>Gesenius</a:t>
            </a:r>
            <a:r>
              <a:rPr lang="en-CA" sz="3200" dirty="0">
                <a:solidFill>
                  <a:schemeClr val="tx1"/>
                </a:solidFill>
              </a:rPr>
              <a:t>’ Lexicon - </a:t>
            </a:r>
            <a:r>
              <a:rPr lang="en-CA" sz="2400" b="1" dirty="0">
                <a:ln>
                  <a:solidFill>
                    <a:srgbClr val="0000FF"/>
                  </a:solidFill>
                </a:ln>
                <a:solidFill>
                  <a:srgbClr val="FFFF00"/>
                </a:solidFill>
                <a:latin typeface="Wide Latin" panose="020A0A07050505020404" pitchFamily="18" charset="0"/>
              </a:rPr>
              <a:t>SHYT</a:t>
            </a:r>
            <a:endParaRPr lang="en-CA" sz="2400" dirty="0">
              <a:solidFill>
                <a:schemeClr val="bg1"/>
              </a:solidFill>
            </a:endParaRPr>
          </a:p>
        </p:txBody>
      </p:sp>
      <p:pic>
        <p:nvPicPr>
          <p:cNvPr id="35" name="Picture 34">
            <a:extLst>
              <a:ext uri="{FF2B5EF4-FFF2-40B4-BE49-F238E27FC236}">
                <a16:creationId xmlns:a16="http://schemas.microsoft.com/office/drawing/2014/main" id="{8BCC4D82-9993-4FBD-8378-9D56645D92C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72481" y="1832779"/>
            <a:ext cx="4994105" cy="482837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cxnSp>
        <p:nvCxnSpPr>
          <p:cNvPr id="42" name="Straight Connector 41">
            <a:extLst>
              <a:ext uri="{FF2B5EF4-FFF2-40B4-BE49-F238E27FC236}">
                <a16:creationId xmlns:a16="http://schemas.microsoft.com/office/drawing/2014/main" id="{B1169C4A-9DD7-4BD3-A742-28D93B5DF93E}"/>
              </a:ext>
            </a:extLst>
          </p:cNvPr>
          <p:cNvCxnSpPr>
            <a:cxnSpLocks/>
          </p:cNvCxnSpPr>
          <p:nvPr/>
        </p:nvCxnSpPr>
        <p:spPr>
          <a:xfrm>
            <a:off x="9025807" y="2061745"/>
            <a:ext cx="2450662"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616BB57-AC33-4E3D-9B83-8D5197AAFAED}"/>
              </a:ext>
            </a:extLst>
          </p:cNvPr>
          <p:cNvCxnSpPr>
            <a:cxnSpLocks/>
          </p:cNvCxnSpPr>
          <p:nvPr/>
        </p:nvCxnSpPr>
        <p:spPr>
          <a:xfrm>
            <a:off x="7924483" y="2315242"/>
            <a:ext cx="204911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8855435-DEF5-4C1C-99C3-6C31340C1866}"/>
              </a:ext>
            </a:extLst>
          </p:cNvPr>
          <p:cNvCxnSpPr>
            <a:cxnSpLocks/>
          </p:cNvCxnSpPr>
          <p:nvPr/>
        </p:nvCxnSpPr>
        <p:spPr>
          <a:xfrm>
            <a:off x="9851611" y="3030466"/>
            <a:ext cx="162485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F3416EB-52DA-4D33-967E-86951F15E142}"/>
              </a:ext>
            </a:extLst>
          </p:cNvPr>
          <p:cNvCxnSpPr>
            <a:cxnSpLocks/>
          </p:cNvCxnSpPr>
          <p:nvPr/>
        </p:nvCxnSpPr>
        <p:spPr>
          <a:xfrm>
            <a:off x="6758095" y="3311123"/>
            <a:ext cx="471837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28BEA9B-E4BF-49F7-B028-5C81E0C66A42}"/>
              </a:ext>
            </a:extLst>
          </p:cNvPr>
          <p:cNvCxnSpPr>
            <a:cxnSpLocks/>
          </p:cNvCxnSpPr>
          <p:nvPr/>
        </p:nvCxnSpPr>
        <p:spPr>
          <a:xfrm>
            <a:off x="6834994" y="3544853"/>
            <a:ext cx="38709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52AAFF5-E66C-4720-843B-49348E960652}"/>
              </a:ext>
            </a:extLst>
          </p:cNvPr>
          <p:cNvCxnSpPr>
            <a:cxnSpLocks/>
          </p:cNvCxnSpPr>
          <p:nvPr/>
        </p:nvCxnSpPr>
        <p:spPr>
          <a:xfrm>
            <a:off x="10481213" y="6028657"/>
            <a:ext cx="108208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F2D498F-405A-42C1-93B2-6CF65511A09F}"/>
              </a:ext>
            </a:extLst>
          </p:cNvPr>
          <p:cNvCxnSpPr>
            <a:cxnSpLocks/>
          </p:cNvCxnSpPr>
          <p:nvPr/>
        </p:nvCxnSpPr>
        <p:spPr>
          <a:xfrm>
            <a:off x="6834994" y="6364218"/>
            <a:ext cx="431314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8859940B-11F1-4CA0-9165-759EEA2469B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13256" y="506757"/>
            <a:ext cx="4994105" cy="482695"/>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cxnSp>
        <p:nvCxnSpPr>
          <p:cNvPr id="38" name="Straight Connector 37">
            <a:extLst>
              <a:ext uri="{FF2B5EF4-FFF2-40B4-BE49-F238E27FC236}">
                <a16:creationId xmlns:a16="http://schemas.microsoft.com/office/drawing/2014/main" id="{8B9CA0FD-EE31-4DDF-952B-9200A3268543}"/>
              </a:ext>
            </a:extLst>
          </p:cNvPr>
          <p:cNvCxnSpPr>
            <a:cxnSpLocks/>
          </p:cNvCxnSpPr>
          <p:nvPr/>
        </p:nvCxnSpPr>
        <p:spPr>
          <a:xfrm>
            <a:off x="6479554" y="970912"/>
            <a:ext cx="27356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F0912D0-102A-4271-91DE-326D1985CBD2}"/>
              </a:ext>
            </a:extLst>
          </p:cNvPr>
          <p:cNvCxnSpPr>
            <a:cxnSpLocks/>
          </p:cNvCxnSpPr>
          <p:nvPr/>
        </p:nvCxnSpPr>
        <p:spPr>
          <a:xfrm>
            <a:off x="11144816" y="727511"/>
            <a:ext cx="18861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36486A8D-3FBC-42A3-9BB5-828FD0FF3621}"/>
              </a:ext>
            </a:extLst>
          </p:cNvPr>
          <p:cNvSpPr/>
          <p:nvPr/>
        </p:nvSpPr>
        <p:spPr>
          <a:xfrm>
            <a:off x="153824" y="1259206"/>
            <a:ext cx="6259432" cy="5464289"/>
          </a:xfrm>
          <a:prstGeom prst="roundRect">
            <a:avLst>
              <a:gd name="adj" fmla="val 6052"/>
            </a:avLst>
          </a:prstGeom>
          <a:solidFill>
            <a:schemeClr val="accent2">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a:t>If this </a:t>
            </a:r>
            <a:r>
              <a:rPr lang="en-CA" sz="3200" dirty="0">
                <a:ln w="19050">
                  <a:solidFill>
                    <a:srgbClr val="0000FF"/>
                  </a:solidFill>
                </a:ln>
                <a:latin typeface="Arial Black" panose="020B0A04020102020204" pitchFamily="34" charset="0"/>
              </a:rPr>
              <a:t>SHYT</a:t>
            </a:r>
            <a:r>
              <a:rPr lang="en-CA" sz="3200" dirty="0">
                <a:latin typeface="Arial Black" panose="020B0A04020102020204" pitchFamily="34" charset="0"/>
              </a:rPr>
              <a:t> </a:t>
            </a:r>
            <a:r>
              <a:rPr lang="en-CA" sz="3200" b="1" i="1" dirty="0">
                <a:ln>
                  <a:solidFill>
                    <a:srgbClr val="0000FF"/>
                  </a:solidFill>
                </a:ln>
                <a:solidFill>
                  <a:srgbClr val="E983DD"/>
                </a:solidFill>
                <a:effectLst>
                  <a:glow rad="127000">
                    <a:schemeClr val="bg1">
                      <a:lumMod val="95000"/>
                    </a:schemeClr>
                  </a:glow>
                </a:effectLst>
              </a:rPr>
              <a:t>(Garment)</a:t>
            </a:r>
            <a:r>
              <a:rPr lang="en-CA" sz="3600" dirty="0"/>
              <a:t> </a:t>
            </a:r>
            <a:r>
              <a:rPr lang="en-CA" sz="3200" dirty="0"/>
              <a:t>were indeed designed to protect a new birth (earth) - to </a:t>
            </a:r>
            <a:r>
              <a:rPr lang="en-CA" sz="3200" b="1" dirty="0">
                <a:ln>
                  <a:solidFill>
                    <a:srgbClr val="0000FF"/>
                  </a:solidFill>
                </a:ln>
                <a:solidFill>
                  <a:srgbClr val="E983DD"/>
                </a:solidFill>
              </a:rPr>
              <a:t>whom</a:t>
            </a:r>
            <a:r>
              <a:rPr lang="en-CA" sz="3200" dirty="0"/>
              <a:t> would the </a:t>
            </a:r>
            <a:r>
              <a:rPr lang="en-CA" sz="3200" u="sng" dirty="0"/>
              <a:t>APPOINTMENT</a:t>
            </a:r>
            <a:r>
              <a:rPr lang="en-CA" sz="3200" dirty="0"/>
              <a:t> of </a:t>
            </a:r>
            <a:r>
              <a:rPr lang="en-CA" sz="3200" b="1" dirty="0">
                <a:ln>
                  <a:solidFill>
                    <a:srgbClr val="0000FF"/>
                  </a:solidFill>
                </a:ln>
                <a:solidFill>
                  <a:srgbClr val="E983DD"/>
                </a:solidFill>
              </a:rPr>
              <a:t>Judge</a:t>
            </a:r>
            <a:r>
              <a:rPr lang="en-CA" sz="3200" dirty="0">
                <a:ln>
                  <a:solidFill>
                    <a:srgbClr val="0000FF"/>
                  </a:solidFill>
                </a:ln>
                <a:solidFill>
                  <a:srgbClr val="E983DD"/>
                </a:solidFill>
              </a:rPr>
              <a:t> </a:t>
            </a:r>
            <a:r>
              <a:rPr lang="en-CA" sz="3200" dirty="0"/>
              <a:t>within the </a:t>
            </a:r>
            <a:r>
              <a:rPr lang="en-CA" sz="3200" dirty="0">
                <a:ln w="19050">
                  <a:solidFill>
                    <a:srgbClr val="0000FF"/>
                  </a:solidFill>
                </a:ln>
                <a:solidFill>
                  <a:srgbClr val="00FFFF"/>
                </a:solidFill>
                <a:effectLst>
                  <a:glow rad="228600">
                    <a:schemeClr val="accent4">
                      <a:satMod val="175000"/>
                      <a:alpha val="40000"/>
                    </a:schemeClr>
                  </a:glow>
                </a:effectLst>
                <a:latin typeface="Snap ITC" panose="04040A07060A02020202" pitchFamily="82" charset="0"/>
              </a:rPr>
              <a:t>SHYT </a:t>
            </a:r>
            <a:r>
              <a:rPr lang="en-CA" sz="3200" dirty="0"/>
              <a:t>of</a:t>
            </a:r>
            <a:r>
              <a:rPr lang="en-CA" sz="3200" dirty="0">
                <a:ln w="19050">
                  <a:solidFill>
                    <a:srgbClr val="0000FF"/>
                  </a:solidFill>
                </a:ln>
                <a:solidFill>
                  <a:srgbClr val="00FFFF"/>
                </a:solidFill>
                <a:effectLst>
                  <a:glow rad="228600">
                    <a:schemeClr val="accent4">
                      <a:satMod val="175000"/>
                      <a:alpha val="40000"/>
                    </a:schemeClr>
                  </a:glow>
                </a:effectLst>
                <a:latin typeface="Snap ITC" panose="04040A07060A02020202" pitchFamily="82" charset="0"/>
              </a:rPr>
              <a:t> </a:t>
            </a:r>
            <a:r>
              <a:rPr lang="en-CA" sz="3200" dirty="0" err="1">
                <a:ln w="19050">
                  <a:solidFill>
                    <a:srgbClr val="CC00FF"/>
                  </a:solidFill>
                </a:ln>
                <a:solidFill>
                  <a:srgbClr val="00FFFF"/>
                </a:solidFill>
                <a:effectLst>
                  <a:glow rad="127000">
                    <a:schemeClr val="tx1"/>
                  </a:glow>
                  <a:outerShdw blurRad="50800" dist="50800" dir="5400000" algn="ctr" rotWithShape="0">
                    <a:srgbClr val="00FF00"/>
                  </a:outerShdw>
                </a:effectLst>
                <a:latin typeface="Ravie" panose="04040805050809020602" pitchFamily="82" charset="0"/>
              </a:rPr>
              <a:t>Tzadiq</a:t>
            </a:r>
            <a:r>
              <a:rPr lang="en-CA" sz="3200" dirty="0">
                <a:ln w="19050">
                  <a:solidFill>
                    <a:srgbClr val="CC00FF"/>
                  </a:solidFill>
                </a:ln>
                <a:solidFill>
                  <a:srgbClr val="00FFFF"/>
                </a:solidFill>
                <a:effectLst>
                  <a:glow rad="127000">
                    <a:schemeClr val="tx1"/>
                  </a:glow>
                  <a:outerShdw blurRad="50800" dist="50800" dir="5400000" algn="ctr" rotWithShape="0">
                    <a:srgbClr val="00FF00"/>
                  </a:outerShdw>
                </a:effectLst>
                <a:latin typeface="Ravie" panose="04040805050809020602" pitchFamily="82" charset="0"/>
              </a:rPr>
              <a:t> </a:t>
            </a:r>
            <a:r>
              <a:rPr lang="en-CA" sz="3200" dirty="0">
                <a:solidFill>
                  <a:srgbClr val="00FFFF"/>
                </a:solidFill>
              </a:rPr>
              <a:t>(Righteousness), </a:t>
            </a:r>
            <a:r>
              <a:rPr lang="en-CA" sz="3200" dirty="0"/>
              <a:t>be assigned to?   </a:t>
            </a:r>
            <a:br>
              <a:rPr lang="en-CA" sz="3200" dirty="0"/>
            </a:br>
            <a:r>
              <a:rPr lang="en-CA" sz="3200" dirty="0"/>
              <a:t>Will the </a:t>
            </a:r>
            <a:r>
              <a:rPr lang="en-CA" sz="3200" dirty="0">
                <a:solidFill>
                  <a:srgbClr val="FFFF00"/>
                </a:solidFill>
              </a:rPr>
              <a:t>first 3 Hebrew letters reveal the answer most brilliantly?  </a:t>
            </a:r>
            <a:br>
              <a:rPr lang="en-CA" sz="3200" dirty="0"/>
            </a:br>
            <a:r>
              <a:rPr lang="en-CA" sz="3200" dirty="0"/>
              <a:t>Or, did </a:t>
            </a:r>
            <a:r>
              <a:rPr lang="en-CA" sz="3200" dirty="0">
                <a:solidFill>
                  <a:srgbClr val="0000FF"/>
                </a:solidFill>
                <a:effectLst>
                  <a:glow rad="228600">
                    <a:schemeClr val="accent4">
                      <a:satMod val="175000"/>
                      <a:alpha val="40000"/>
                    </a:schemeClr>
                  </a:glow>
                </a:effectLst>
              </a:rPr>
              <a:t>Yahuah</a:t>
            </a:r>
            <a:r>
              <a:rPr lang="en-CA" sz="3200" dirty="0"/>
              <a:t> </a:t>
            </a:r>
            <a:r>
              <a:rPr lang="en-CA" sz="3200" u="sng" dirty="0"/>
              <a:t>hide</a:t>
            </a:r>
            <a:r>
              <a:rPr lang="en-CA" sz="3200" dirty="0"/>
              <a:t> this </a:t>
            </a:r>
            <a:r>
              <a:rPr lang="en-CA" sz="3200" b="1" dirty="0">
                <a:ln>
                  <a:solidFill>
                    <a:srgbClr val="0000FF"/>
                  </a:solidFill>
                </a:ln>
                <a:solidFill>
                  <a:srgbClr val="FF0000"/>
                </a:solidFill>
                <a:effectLst>
                  <a:glow rad="228600">
                    <a:schemeClr val="accent6">
                      <a:satMod val="175000"/>
                      <a:alpha val="40000"/>
                    </a:schemeClr>
                  </a:glow>
                </a:effectLst>
              </a:rPr>
              <a:t>AUTHORITY </a:t>
            </a:r>
            <a:r>
              <a:rPr lang="en-CA" sz="3200" dirty="0"/>
              <a:t>from His children?  </a:t>
            </a:r>
          </a:p>
        </p:txBody>
      </p:sp>
      <p:cxnSp>
        <p:nvCxnSpPr>
          <p:cNvPr id="10" name="Straight Arrow Connector 9">
            <a:extLst>
              <a:ext uri="{FF2B5EF4-FFF2-40B4-BE49-F238E27FC236}">
                <a16:creationId xmlns:a16="http://schemas.microsoft.com/office/drawing/2014/main" id="{FF37C848-7609-4A02-8ED7-3450CA14BA63}"/>
              </a:ext>
            </a:extLst>
          </p:cNvPr>
          <p:cNvCxnSpPr>
            <a:cxnSpLocks/>
          </p:cNvCxnSpPr>
          <p:nvPr/>
        </p:nvCxnSpPr>
        <p:spPr>
          <a:xfrm flipH="1">
            <a:off x="5834525" y="989452"/>
            <a:ext cx="645029" cy="520348"/>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D0984AE-9C79-44A3-AB00-8B49720A7E33}"/>
              </a:ext>
            </a:extLst>
          </p:cNvPr>
          <p:cNvGrpSpPr/>
          <p:nvPr/>
        </p:nvGrpSpPr>
        <p:grpSpPr>
          <a:xfrm>
            <a:off x="6635299" y="1140065"/>
            <a:ext cx="5221781" cy="592644"/>
            <a:chOff x="6733666" y="1138746"/>
            <a:chExt cx="5221781" cy="592644"/>
          </a:xfrm>
        </p:grpSpPr>
        <p:grpSp>
          <p:nvGrpSpPr>
            <p:cNvPr id="11" name="Group 10">
              <a:extLst>
                <a:ext uri="{FF2B5EF4-FFF2-40B4-BE49-F238E27FC236}">
                  <a16:creationId xmlns:a16="http://schemas.microsoft.com/office/drawing/2014/main" id="{5C695CF8-E5E0-42B5-9907-D762DF69BCAE}"/>
                </a:ext>
              </a:extLst>
            </p:cNvPr>
            <p:cNvGrpSpPr/>
            <p:nvPr/>
          </p:nvGrpSpPr>
          <p:grpSpPr>
            <a:xfrm>
              <a:off x="6733666" y="1138746"/>
              <a:ext cx="5221781" cy="592644"/>
              <a:chOff x="6724141" y="1138746"/>
              <a:chExt cx="5221781" cy="592644"/>
            </a:xfrm>
          </p:grpSpPr>
          <p:sp>
            <p:nvSpPr>
              <p:cNvPr id="3" name="Rectangle: Rounded Corners 2">
                <a:extLst>
                  <a:ext uri="{FF2B5EF4-FFF2-40B4-BE49-F238E27FC236}">
                    <a16:creationId xmlns:a16="http://schemas.microsoft.com/office/drawing/2014/main" id="{4624F607-A7BF-4FC9-A7D3-4007C8E0F2A3}"/>
                  </a:ext>
                </a:extLst>
              </p:cNvPr>
              <p:cNvSpPr/>
              <p:nvPr/>
            </p:nvSpPr>
            <p:spPr>
              <a:xfrm>
                <a:off x="6724141" y="1138746"/>
                <a:ext cx="5221781" cy="592644"/>
              </a:xfrm>
              <a:prstGeom prst="roundRect">
                <a:avLst>
                  <a:gd name="adj" fmla="val 42146"/>
                </a:avLst>
              </a:prstGeom>
              <a:solidFill>
                <a:srgbClr val="FF33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a:t>LOOK</a:t>
                </a:r>
                <a:r>
                  <a:rPr lang="en-CA" sz="4000" dirty="0"/>
                  <a:t> for the </a:t>
                </a:r>
                <a:r>
                  <a:rPr lang="en-CA" sz="4000" b="1" i="1" dirty="0">
                    <a:ln>
                      <a:solidFill>
                        <a:srgbClr val="0000FF"/>
                      </a:solidFill>
                    </a:ln>
                    <a:solidFill>
                      <a:srgbClr val="00FFFF"/>
                    </a:solidFill>
                    <a:latin typeface="Comic Sans MS" panose="030F0702030302020204" pitchFamily="66" charset="0"/>
                  </a:rPr>
                  <a:t>Watch!</a:t>
                </a:r>
              </a:p>
            </p:txBody>
          </p:sp>
          <p:sp>
            <p:nvSpPr>
              <p:cNvPr id="5" name="Oval 4">
                <a:extLst>
                  <a:ext uri="{FF2B5EF4-FFF2-40B4-BE49-F238E27FC236}">
                    <a16:creationId xmlns:a16="http://schemas.microsoft.com/office/drawing/2014/main" id="{2EB47902-9FD1-4674-8691-8E5B5AFAC59D}"/>
                  </a:ext>
                </a:extLst>
              </p:cNvPr>
              <p:cNvSpPr/>
              <p:nvPr/>
            </p:nvSpPr>
            <p:spPr>
              <a:xfrm>
                <a:off x="7379734" y="1451553"/>
                <a:ext cx="161968" cy="109057"/>
              </a:xfrm>
              <a:prstGeom prst="ellipse">
                <a:avLst/>
              </a:prstGeom>
              <a:solidFill>
                <a:srgbClr val="00B0F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 name="Oval 21">
              <a:extLst>
                <a:ext uri="{FF2B5EF4-FFF2-40B4-BE49-F238E27FC236}">
                  <a16:creationId xmlns:a16="http://schemas.microsoft.com/office/drawing/2014/main" id="{E00AE190-0D60-40CE-999F-45D1AD6C8D33}"/>
                </a:ext>
              </a:extLst>
            </p:cNvPr>
            <p:cNvSpPr/>
            <p:nvPr/>
          </p:nvSpPr>
          <p:spPr>
            <a:xfrm>
              <a:off x="7725081" y="1452951"/>
              <a:ext cx="161968" cy="109057"/>
            </a:xfrm>
            <a:prstGeom prst="ellipse">
              <a:avLst/>
            </a:prstGeom>
            <a:solidFill>
              <a:srgbClr val="00B0F0"/>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05645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875"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7" dur="875"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8" dur="875" accel="50000" fill="hold">
                                          <p:stCondLst>
                                            <p:cond delay="875"/>
                                          </p:stCondLst>
                                        </p:cTn>
                                        <p:tgtEl>
                                          <p:spTgt spid="12"/>
                                        </p:tgtEl>
                                        <p:attrNameLst>
                                          <p:attrName>ppt_w</p:attrName>
                                        </p:attrNameLst>
                                      </p:cBhvr>
                                      <p:tavLst>
                                        <p:tav tm="0">
                                          <p:val>
                                            <p:strVal val="#ppt_w*.05"/>
                                          </p:val>
                                        </p:tav>
                                        <p:tav tm="100000">
                                          <p:val>
                                            <p:strVal val="#ppt_w"/>
                                          </p:val>
                                        </p:tav>
                                      </p:tavLst>
                                    </p:anim>
                                    <p:anim calcmode="lin" valueType="num">
                                      <p:cBhvr>
                                        <p:cTn id="19" dur="1750" fill="hold"/>
                                        <p:tgtEl>
                                          <p:spTgt spid="12"/>
                                        </p:tgtEl>
                                        <p:attrNameLst>
                                          <p:attrName>ppt_h</p:attrName>
                                        </p:attrNameLst>
                                      </p:cBhvr>
                                      <p:tavLst>
                                        <p:tav tm="0">
                                          <p:val>
                                            <p:strVal val="#ppt_h"/>
                                          </p:val>
                                        </p:tav>
                                        <p:tav tm="100000">
                                          <p:val>
                                            <p:strVal val="#ppt_h"/>
                                          </p:val>
                                        </p:tav>
                                      </p:tavLst>
                                    </p:anim>
                                    <p:anim calcmode="lin" valueType="num">
                                      <p:cBhvr>
                                        <p:cTn id="20" dur="875"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1" dur="875"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2" dur="875" accel="50000" fill="hold">
                                          <p:stCondLst>
                                            <p:cond delay="875"/>
                                          </p:stCondLst>
                                        </p:cTn>
                                        <p:tgtEl>
                                          <p:spTgt spid="12"/>
                                        </p:tgtEl>
                                        <p:attrNameLst>
                                          <p:attrName>ppt_y</p:attrName>
                                        </p:attrNameLst>
                                      </p:cBhvr>
                                      <p:tavLst>
                                        <p:tav tm="0">
                                          <p:val>
                                            <p:strVal val="#ppt_y+.1"/>
                                          </p:val>
                                        </p:tav>
                                        <p:tav tm="100000">
                                          <p:val>
                                            <p:strVal val="#ppt_y"/>
                                          </p:val>
                                        </p:tav>
                                      </p:tavLst>
                                    </p:anim>
                                    <p:animEffect transition="in" filter="fade">
                                      <p:cBhvr>
                                        <p:cTn id="23" dur="1750" decel="50000">
                                          <p:stCondLst>
                                            <p:cond delay="0"/>
                                          </p:stCondLst>
                                        </p:cTn>
                                        <p:tgtEl>
                                          <p:spTgt spid="12"/>
                                        </p:tgtEl>
                                      </p:cBhvr>
                                    </p:animEffect>
                                  </p:childTnLst>
                                </p:cTn>
                              </p:par>
                            </p:childTnLst>
                          </p:cTn>
                        </p:par>
                        <p:par>
                          <p:cTn id="24" fill="hold">
                            <p:stCondLst>
                              <p:cond delay="1750"/>
                            </p:stCondLst>
                            <p:childTnLst>
                              <p:par>
                                <p:cTn id="25" presetID="14" presetClass="entr" presetSubtype="1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randombar(horizontal)">
                                      <p:cBhvr>
                                        <p:cTn id="27" dur="1000"/>
                                        <p:tgtEl>
                                          <p:spTgt spid="35"/>
                                        </p:tgtEl>
                                      </p:cBhvr>
                                    </p:animEffect>
                                  </p:childTnLst>
                                </p:cTn>
                              </p:par>
                              <p:par>
                                <p:cTn id="28" presetID="14" presetClass="entr" presetSubtype="1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randombar(horizontal)">
                                      <p:cBhvr>
                                        <p:cTn id="30" dur="500"/>
                                        <p:tgtEl>
                                          <p:spTgt spid="42"/>
                                        </p:tgtEl>
                                      </p:cBhvr>
                                    </p:animEffect>
                                  </p:childTnLst>
                                </p:cTn>
                              </p:par>
                              <p:par>
                                <p:cTn id="31" presetID="14" presetClass="entr" presetSubtype="1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randombar(horizontal)">
                                      <p:cBhvr>
                                        <p:cTn id="33" dur="500"/>
                                        <p:tgtEl>
                                          <p:spTgt spid="44"/>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500"/>
                                        <p:tgtEl>
                                          <p:spTgt spid="46"/>
                                        </p:tgtEl>
                                      </p:cBhvr>
                                    </p:animEffect>
                                  </p:childTnLst>
                                </p:cTn>
                              </p:par>
                              <p:par>
                                <p:cTn id="37" presetID="14" presetClass="entr" presetSubtype="1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randombar(horizontal)">
                                      <p:cBhvr>
                                        <p:cTn id="39" dur="500"/>
                                        <p:tgtEl>
                                          <p:spTgt spid="48"/>
                                        </p:tgtEl>
                                      </p:cBhvr>
                                    </p:animEffect>
                                  </p:childTnLst>
                                </p:cTn>
                              </p:par>
                              <p:par>
                                <p:cTn id="40" presetID="14" presetClass="entr" presetSubtype="1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randombar(horizontal)">
                                      <p:cBhvr>
                                        <p:cTn id="42" dur="500"/>
                                        <p:tgtEl>
                                          <p:spTgt spid="53"/>
                                        </p:tgtEl>
                                      </p:cBhvr>
                                    </p:animEffect>
                                  </p:childTnLst>
                                </p:cTn>
                              </p:par>
                              <p:par>
                                <p:cTn id="43" presetID="14" presetClass="entr" presetSubtype="1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randombar(horizontal)">
                                      <p:cBhvr>
                                        <p:cTn id="45" dur="500"/>
                                        <p:tgtEl>
                                          <p:spTgt spid="55"/>
                                        </p:tgtEl>
                                      </p:cBhvr>
                                    </p:animEffect>
                                  </p:childTnLst>
                                </p:cTn>
                              </p:par>
                              <p:par>
                                <p:cTn id="46" presetID="14" presetClass="entr" presetSubtype="10" fill="hold"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0933"/>
            <a:ext cx="2743200" cy="365125"/>
          </a:xfrm>
        </p:spPr>
        <p:txBody>
          <a:bodyPr/>
          <a:lstStyle/>
          <a:p>
            <a:fld id="{45C2D28F-54A5-4CFF-A832-B99C2F1CE910}" type="slidenum">
              <a:rPr lang="en-CA" smtClean="0">
                <a:solidFill>
                  <a:schemeClr val="tx1"/>
                </a:solidFill>
              </a:rPr>
              <a:t>31</a:t>
            </a:fld>
            <a:endParaRPr lang="en-CA" dirty="0">
              <a:solidFill>
                <a:schemeClr val="tx1"/>
              </a:solidFill>
            </a:endParaRPr>
          </a:p>
        </p:txBody>
      </p:sp>
      <p:pic>
        <p:nvPicPr>
          <p:cNvPr id="6" name="Picture 5">
            <a:extLst>
              <a:ext uri="{FF2B5EF4-FFF2-40B4-BE49-F238E27FC236}">
                <a16:creationId xmlns:a16="http://schemas.microsoft.com/office/drawing/2014/main" id="{BD6512E1-651A-4794-AB44-3616D20258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9479" y="-206069"/>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0ED4B0AB-92CF-4640-9FA6-D7E27FFFD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1781" y="-150392"/>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a:extLst>
              <a:ext uri="{FF2B5EF4-FFF2-40B4-BE49-F238E27FC236}">
                <a16:creationId xmlns:a16="http://schemas.microsoft.com/office/drawing/2014/main" id="{97091806-4A65-4F5D-8C35-A4A53179F1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47227" y="-206069"/>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8">
            <a:extLst>
              <a:ext uri="{FF2B5EF4-FFF2-40B4-BE49-F238E27FC236}">
                <a16:creationId xmlns:a16="http://schemas.microsoft.com/office/drawing/2014/main" id="{E190A8DC-5A1B-47E3-9202-CF1F308F556A}"/>
              </a:ext>
            </a:extLst>
          </p:cNvPr>
          <p:cNvSpPr/>
          <p:nvPr/>
        </p:nvSpPr>
        <p:spPr>
          <a:xfrm>
            <a:off x="454991" y="601908"/>
            <a:ext cx="5339224" cy="620784"/>
          </a:xfrm>
          <a:prstGeom prst="rect">
            <a:avLst/>
          </a:prstGeom>
          <a:ln w="28575">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solidFill>
                  <a:schemeClr val="tx1"/>
                </a:solidFill>
              </a:rPr>
              <a:t>Gesenius</a:t>
            </a:r>
            <a:r>
              <a:rPr lang="en-CA" sz="3200" dirty="0">
                <a:solidFill>
                  <a:schemeClr val="tx1"/>
                </a:solidFill>
              </a:rPr>
              <a:t>’ Lexicon - </a:t>
            </a:r>
            <a:r>
              <a:rPr lang="en-CA" sz="2400" b="1" dirty="0">
                <a:ln>
                  <a:solidFill>
                    <a:srgbClr val="0000FF"/>
                  </a:solidFill>
                </a:ln>
                <a:solidFill>
                  <a:srgbClr val="FFFF00"/>
                </a:solidFill>
                <a:latin typeface="Wide Latin" panose="020A0A07050505020404" pitchFamily="18" charset="0"/>
              </a:rPr>
              <a:t>SHYT</a:t>
            </a:r>
            <a:endParaRPr lang="en-CA" sz="2400" dirty="0">
              <a:solidFill>
                <a:schemeClr val="bg1"/>
              </a:solidFill>
            </a:endParaRPr>
          </a:p>
        </p:txBody>
      </p:sp>
      <p:pic>
        <p:nvPicPr>
          <p:cNvPr id="2" name="Picture 1">
            <a:extLst>
              <a:ext uri="{FF2B5EF4-FFF2-40B4-BE49-F238E27FC236}">
                <a16:creationId xmlns:a16="http://schemas.microsoft.com/office/drawing/2014/main" id="{D02E2071-C7F4-42A7-9A91-1EC9625AB1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4991" y="1297636"/>
            <a:ext cx="5282146" cy="544711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cxnSp>
        <p:nvCxnSpPr>
          <p:cNvPr id="28" name="Straight Connector 27">
            <a:extLst>
              <a:ext uri="{FF2B5EF4-FFF2-40B4-BE49-F238E27FC236}">
                <a16:creationId xmlns:a16="http://schemas.microsoft.com/office/drawing/2014/main" id="{1BE91C07-185E-4E10-91C8-327C8609AA07}"/>
              </a:ext>
            </a:extLst>
          </p:cNvPr>
          <p:cNvCxnSpPr>
            <a:cxnSpLocks/>
          </p:cNvCxnSpPr>
          <p:nvPr/>
        </p:nvCxnSpPr>
        <p:spPr>
          <a:xfrm>
            <a:off x="1341038" y="2057077"/>
            <a:ext cx="4254419"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8D513BF-6671-4478-81C6-1B57E916AFC5}"/>
              </a:ext>
            </a:extLst>
          </p:cNvPr>
          <p:cNvCxnSpPr>
            <a:cxnSpLocks/>
          </p:cNvCxnSpPr>
          <p:nvPr/>
        </p:nvCxnSpPr>
        <p:spPr>
          <a:xfrm>
            <a:off x="627975" y="2317136"/>
            <a:ext cx="248434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E10E8A-5885-4048-AAD8-C6D0C15C4827}"/>
              </a:ext>
            </a:extLst>
          </p:cNvPr>
          <p:cNvCxnSpPr>
            <a:cxnSpLocks/>
          </p:cNvCxnSpPr>
          <p:nvPr/>
        </p:nvCxnSpPr>
        <p:spPr>
          <a:xfrm flipV="1">
            <a:off x="4637912" y="2327299"/>
            <a:ext cx="957545" cy="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9ABE770-24D3-4ED9-98DF-2FE31FBABF69}"/>
              </a:ext>
            </a:extLst>
          </p:cNvPr>
          <p:cNvCxnSpPr>
            <a:cxnSpLocks/>
          </p:cNvCxnSpPr>
          <p:nvPr/>
        </p:nvCxnSpPr>
        <p:spPr>
          <a:xfrm>
            <a:off x="627975" y="2577194"/>
            <a:ext cx="4967482"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36CAAAB-8E40-4852-8AC5-37F48D83E401}"/>
              </a:ext>
            </a:extLst>
          </p:cNvPr>
          <p:cNvCxnSpPr>
            <a:cxnSpLocks/>
          </p:cNvCxnSpPr>
          <p:nvPr/>
        </p:nvCxnSpPr>
        <p:spPr>
          <a:xfrm>
            <a:off x="627975" y="2820475"/>
            <a:ext cx="60380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5C26549-F8C7-442F-838A-D974E240E191}"/>
              </a:ext>
            </a:extLst>
          </p:cNvPr>
          <p:cNvCxnSpPr>
            <a:cxnSpLocks/>
          </p:cNvCxnSpPr>
          <p:nvPr/>
        </p:nvCxnSpPr>
        <p:spPr>
          <a:xfrm>
            <a:off x="2582610" y="2839027"/>
            <a:ext cx="3012847"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456FB4B-DF9F-48DF-8DAA-5B5E120BA5E9}"/>
              </a:ext>
            </a:extLst>
          </p:cNvPr>
          <p:cNvCxnSpPr>
            <a:cxnSpLocks/>
          </p:cNvCxnSpPr>
          <p:nvPr/>
        </p:nvCxnSpPr>
        <p:spPr>
          <a:xfrm>
            <a:off x="604990" y="3105701"/>
            <a:ext cx="1360216"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1F35F6-21DA-4CF8-AF31-FA2D3B17DFA2}"/>
              </a:ext>
            </a:extLst>
          </p:cNvPr>
          <p:cNvCxnSpPr>
            <a:cxnSpLocks/>
          </p:cNvCxnSpPr>
          <p:nvPr/>
        </p:nvCxnSpPr>
        <p:spPr>
          <a:xfrm>
            <a:off x="1948428" y="3625818"/>
            <a:ext cx="3068189"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03D991-6FE8-4923-A12C-35AFA1F3C638}"/>
              </a:ext>
            </a:extLst>
          </p:cNvPr>
          <p:cNvCxnSpPr>
            <a:cxnSpLocks/>
          </p:cNvCxnSpPr>
          <p:nvPr/>
        </p:nvCxnSpPr>
        <p:spPr>
          <a:xfrm>
            <a:off x="1423996" y="3869100"/>
            <a:ext cx="257755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3CA08D0-600E-40BF-9A80-B7302ADC272F}"/>
              </a:ext>
            </a:extLst>
          </p:cNvPr>
          <p:cNvCxnSpPr>
            <a:cxnSpLocks/>
          </p:cNvCxnSpPr>
          <p:nvPr/>
        </p:nvCxnSpPr>
        <p:spPr>
          <a:xfrm>
            <a:off x="1282316" y="4926112"/>
            <a:ext cx="431314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04B1402-84FF-4061-83B7-F52BCEFCFA6E}"/>
              </a:ext>
            </a:extLst>
          </p:cNvPr>
          <p:cNvCxnSpPr>
            <a:cxnSpLocks/>
          </p:cNvCxnSpPr>
          <p:nvPr/>
        </p:nvCxnSpPr>
        <p:spPr>
          <a:xfrm>
            <a:off x="604990" y="5194560"/>
            <a:ext cx="256796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BC315DDC-1C7B-466A-9AFF-5D38714E6F3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289734" y="41946"/>
            <a:ext cx="4536483" cy="6762536"/>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cxnSp>
        <p:nvCxnSpPr>
          <p:cNvPr id="56" name="Straight Connector 55">
            <a:extLst>
              <a:ext uri="{FF2B5EF4-FFF2-40B4-BE49-F238E27FC236}">
                <a16:creationId xmlns:a16="http://schemas.microsoft.com/office/drawing/2014/main" id="{F43D6EB2-638E-4B04-B40C-B1204BFB485F}"/>
              </a:ext>
            </a:extLst>
          </p:cNvPr>
          <p:cNvCxnSpPr>
            <a:cxnSpLocks/>
          </p:cNvCxnSpPr>
          <p:nvPr/>
        </p:nvCxnSpPr>
        <p:spPr>
          <a:xfrm>
            <a:off x="9012222" y="288398"/>
            <a:ext cx="1670807"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737C446-D9BE-4BAE-8060-1BA64B3CEEB0}"/>
              </a:ext>
            </a:extLst>
          </p:cNvPr>
          <p:cNvCxnSpPr>
            <a:cxnSpLocks/>
          </p:cNvCxnSpPr>
          <p:nvPr/>
        </p:nvCxnSpPr>
        <p:spPr>
          <a:xfrm>
            <a:off x="9263891" y="472955"/>
            <a:ext cx="187554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52FE697-68B2-46F1-8003-DEC7EBBC24FA}"/>
              </a:ext>
            </a:extLst>
          </p:cNvPr>
          <p:cNvCxnSpPr>
            <a:cxnSpLocks/>
          </p:cNvCxnSpPr>
          <p:nvPr/>
        </p:nvCxnSpPr>
        <p:spPr>
          <a:xfrm>
            <a:off x="7485623" y="699269"/>
            <a:ext cx="4127186" cy="521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CE869F9-7583-4156-B8C1-3A20FBA12E55}"/>
              </a:ext>
            </a:extLst>
          </p:cNvPr>
          <p:cNvCxnSpPr>
            <a:cxnSpLocks/>
          </p:cNvCxnSpPr>
          <p:nvPr/>
        </p:nvCxnSpPr>
        <p:spPr>
          <a:xfrm>
            <a:off x="7494382" y="909691"/>
            <a:ext cx="4127186" cy="521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D03DC4C-3100-4F42-BDC7-352B109B404B}"/>
              </a:ext>
            </a:extLst>
          </p:cNvPr>
          <p:cNvCxnSpPr>
            <a:cxnSpLocks/>
          </p:cNvCxnSpPr>
          <p:nvPr/>
        </p:nvCxnSpPr>
        <p:spPr>
          <a:xfrm>
            <a:off x="7494382" y="1112747"/>
            <a:ext cx="460827"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952DE61-F6CF-4698-B783-EE91C8E3F4E5}"/>
              </a:ext>
            </a:extLst>
          </p:cNvPr>
          <p:cNvCxnSpPr>
            <a:cxnSpLocks/>
          </p:cNvCxnSpPr>
          <p:nvPr/>
        </p:nvCxnSpPr>
        <p:spPr>
          <a:xfrm>
            <a:off x="7494382" y="1329867"/>
            <a:ext cx="1517840" cy="1083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E4E0854-C5B1-46B8-8939-C2E3BCC48706}"/>
              </a:ext>
            </a:extLst>
          </p:cNvPr>
          <p:cNvCxnSpPr>
            <a:cxnSpLocks/>
          </p:cNvCxnSpPr>
          <p:nvPr/>
        </p:nvCxnSpPr>
        <p:spPr>
          <a:xfrm>
            <a:off x="7922122" y="1755660"/>
            <a:ext cx="3690687" cy="2699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291BC8E-CB45-4F90-B742-B9EB2051AAE1}"/>
              </a:ext>
            </a:extLst>
          </p:cNvPr>
          <p:cNvCxnSpPr>
            <a:cxnSpLocks/>
          </p:cNvCxnSpPr>
          <p:nvPr/>
        </p:nvCxnSpPr>
        <p:spPr>
          <a:xfrm>
            <a:off x="7497721" y="1980157"/>
            <a:ext cx="1900394"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554880C-D1F4-4B05-971C-7A0D0612385C}"/>
              </a:ext>
            </a:extLst>
          </p:cNvPr>
          <p:cNvCxnSpPr>
            <a:cxnSpLocks/>
          </p:cNvCxnSpPr>
          <p:nvPr/>
        </p:nvCxnSpPr>
        <p:spPr>
          <a:xfrm>
            <a:off x="11033968" y="2202829"/>
            <a:ext cx="58760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A94762-BA0B-470A-B616-5DA28B30AED1}"/>
              </a:ext>
            </a:extLst>
          </p:cNvPr>
          <p:cNvCxnSpPr>
            <a:cxnSpLocks/>
          </p:cNvCxnSpPr>
          <p:nvPr/>
        </p:nvCxnSpPr>
        <p:spPr>
          <a:xfrm>
            <a:off x="7485623" y="2404544"/>
            <a:ext cx="3355399" cy="2699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75" name="Speech Bubble: Rectangle with Corners Rounded 74">
            <a:extLst>
              <a:ext uri="{FF2B5EF4-FFF2-40B4-BE49-F238E27FC236}">
                <a16:creationId xmlns:a16="http://schemas.microsoft.com/office/drawing/2014/main" id="{32838178-3628-4846-8D44-F77CEFC314D9}"/>
              </a:ext>
            </a:extLst>
          </p:cNvPr>
          <p:cNvSpPr/>
          <p:nvPr/>
        </p:nvSpPr>
        <p:spPr>
          <a:xfrm>
            <a:off x="5850625" y="928115"/>
            <a:ext cx="1327060" cy="4556430"/>
          </a:xfrm>
          <a:prstGeom prst="wedgeRoundRectCallout">
            <a:avLst>
              <a:gd name="adj1" fmla="val 70081"/>
              <a:gd name="adj2" fmla="val -18368"/>
              <a:gd name="adj3" fmla="val 16667"/>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CC00FF"/>
                </a:solidFill>
              </a:rPr>
              <a:t>Is </a:t>
            </a:r>
            <a:r>
              <a:rPr lang="en-CA" b="1" dirty="0" err="1">
                <a:solidFill>
                  <a:srgbClr val="CC00FF"/>
                </a:solidFill>
              </a:rPr>
              <a:t>B’Ra</a:t>
            </a:r>
            <a:r>
              <a:rPr lang="en-CA" b="1" dirty="0">
                <a:solidFill>
                  <a:srgbClr val="CC00FF"/>
                </a:solidFill>
              </a:rPr>
              <a:t>- </a:t>
            </a:r>
            <a:br>
              <a:rPr lang="en-CA" b="1" dirty="0">
                <a:solidFill>
                  <a:srgbClr val="CC00FF"/>
                </a:solidFill>
              </a:rPr>
            </a:br>
            <a:r>
              <a:rPr lang="en-CA" b="1" dirty="0">
                <a:solidFill>
                  <a:srgbClr val="CC00FF"/>
                </a:solidFill>
                <a:effectLst>
                  <a:glow rad="127000">
                    <a:srgbClr val="FFFF00"/>
                  </a:glow>
                  <a:outerShdw blurRad="50800" dist="50800" dir="5400000" algn="ctr" rotWithShape="0">
                    <a:srgbClr val="00FFFF"/>
                  </a:outerShdw>
                </a:effectLst>
              </a:rPr>
              <a:t>SHYT </a:t>
            </a:r>
            <a:br>
              <a:rPr lang="en-CA" b="1" dirty="0">
                <a:solidFill>
                  <a:srgbClr val="CC00FF"/>
                </a:solidFill>
                <a:effectLst>
                  <a:glow rad="127000">
                    <a:srgbClr val="FFFF00"/>
                  </a:glow>
                  <a:outerShdw blurRad="50800" dist="50800" dir="5400000" algn="ctr" rotWithShape="0">
                    <a:srgbClr val="00FFFF"/>
                  </a:outerShdw>
                </a:effectLst>
              </a:rPr>
            </a:br>
            <a:r>
              <a:rPr lang="en-CA" b="1" dirty="0">
                <a:solidFill>
                  <a:srgbClr val="CC00FF"/>
                </a:solidFill>
              </a:rPr>
              <a:t>the  1</a:t>
            </a:r>
            <a:r>
              <a:rPr lang="en-CA" b="1" baseline="30000" dirty="0">
                <a:solidFill>
                  <a:srgbClr val="CC00FF"/>
                </a:solidFill>
              </a:rPr>
              <a:t>st</a:t>
            </a:r>
            <a:r>
              <a:rPr lang="en-CA" b="1" dirty="0">
                <a:solidFill>
                  <a:srgbClr val="CC00FF"/>
                </a:solidFill>
              </a:rPr>
              <a:t> revealing</a:t>
            </a:r>
            <a:br>
              <a:rPr lang="en-CA" b="1" dirty="0">
                <a:solidFill>
                  <a:srgbClr val="CC00FF"/>
                </a:solidFill>
              </a:rPr>
            </a:br>
            <a:r>
              <a:rPr lang="en-CA" b="1" dirty="0">
                <a:solidFill>
                  <a:srgbClr val="CC00FF"/>
                </a:solidFill>
              </a:rPr>
              <a:t>of – </a:t>
            </a:r>
            <a:r>
              <a:rPr lang="en-CA" b="1" dirty="0">
                <a:solidFill>
                  <a:srgbClr val="CC00FF"/>
                </a:solidFill>
                <a:effectLst>
                  <a:glow rad="88900">
                    <a:srgbClr val="FFFF00"/>
                  </a:glow>
                </a:effectLst>
              </a:rPr>
              <a:t>Seed within a Seed accord-</a:t>
            </a:r>
            <a:br>
              <a:rPr lang="en-CA" b="1" dirty="0">
                <a:solidFill>
                  <a:srgbClr val="CC00FF"/>
                </a:solidFill>
                <a:effectLst>
                  <a:glow rad="88900">
                    <a:srgbClr val="FFFF00"/>
                  </a:glow>
                </a:effectLst>
              </a:rPr>
            </a:br>
            <a:r>
              <a:rPr lang="en-CA" b="1" dirty="0" err="1">
                <a:solidFill>
                  <a:srgbClr val="CC00FF"/>
                </a:solidFill>
                <a:effectLst>
                  <a:glow rad="88900">
                    <a:srgbClr val="FFFF00"/>
                  </a:glow>
                </a:effectLst>
              </a:rPr>
              <a:t>ing</a:t>
            </a:r>
            <a:r>
              <a:rPr lang="en-CA" b="1" dirty="0">
                <a:solidFill>
                  <a:srgbClr val="CC00FF"/>
                </a:solidFill>
                <a:effectLst>
                  <a:glow rad="88900">
                    <a:srgbClr val="FFFF00"/>
                  </a:glow>
                </a:effectLst>
              </a:rPr>
              <a:t> to </a:t>
            </a:r>
            <a:br>
              <a:rPr lang="en-CA" b="1" dirty="0">
                <a:solidFill>
                  <a:srgbClr val="CC00FF"/>
                </a:solidFill>
                <a:effectLst>
                  <a:glow rad="88900">
                    <a:srgbClr val="FFFF00"/>
                  </a:glow>
                </a:effectLst>
              </a:rPr>
            </a:br>
            <a:r>
              <a:rPr lang="en-CA" b="1" dirty="0">
                <a:solidFill>
                  <a:srgbClr val="CC00FF"/>
                </a:solidFill>
                <a:effectLst>
                  <a:glow rad="88900">
                    <a:srgbClr val="FFFF00"/>
                  </a:glow>
                </a:effectLst>
              </a:rPr>
              <a:t>its kind, </a:t>
            </a:r>
            <a:r>
              <a:rPr lang="en-CA" b="1" dirty="0">
                <a:solidFill>
                  <a:srgbClr val="FF9900"/>
                </a:solidFill>
                <a:effectLst>
                  <a:glow rad="88900">
                    <a:srgbClr val="FFFF00"/>
                  </a:glow>
                </a:effectLst>
              </a:rPr>
              <a:t> </a:t>
            </a:r>
            <a:r>
              <a:rPr lang="en-CA" b="1" dirty="0">
                <a:solidFill>
                  <a:srgbClr val="FF9900"/>
                </a:solidFill>
              </a:rPr>
              <a:t>“DNA” STIPULA-</a:t>
            </a:r>
            <a:br>
              <a:rPr lang="en-CA" b="1" dirty="0">
                <a:solidFill>
                  <a:srgbClr val="FF9900"/>
                </a:solidFill>
              </a:rPr>
            </a:br>
            <a:r>
              <a:rPr lang="en-CA" b="1" dirty="0">
                <a:solidFill>
                  <a:srgbClr val="FF9900"/>
                </a:solidFill>
              </a:rPr>
              <a:t>TION?</a:t>
            </a:r>
            <a:br>
              <a:rPr lang="en-CA" b="1" dirty="0">
                <a:solidFill>
                  <a:srgbClr val="FF9900"/>
                </a:solidFill>
              </a:rPr>
            </a:br>
            <a:r>
              <a:rPr lang="en-CA" b="1" dirty="0">
                <a:solidFill>
                  <a:srgbClr val="FF00FF"/>
                </a:solidFill>
              </a:rPr>
              <a:t>Gen 1:11,</a:t>
            </a:r>
            <a:br>
              <a:rPr lang="en-CA" b="1" dirty="0">
                <a:solidFill>
                  <a:srgbClr val="FF00FF"/>
                </a:solidFill>
              </a:rPr>
            </a:br>
            <a:r>
              <a:rPr lang="en-CA" b="1" dirty="0">
                <a:solidFill>
                  <a:srgbClr val="FF00FF"/>
                </a:solidFill>
              </a:rPr>
              <a:t>12!</a:t>
            </a:r>
          </a:p>
        </p:txBody>
      </p:sp>
      <p:cxnSp>
        <p:nvCxnSpPr>
          <p:cNvPr id="76" name="Straight Connector 75">
            <a:extLst>
              <a:ext uri="{FF2B5EF4-FFF2-40B4-BE49-F238E27FC236}">
                <a16:creationId xmlns:a16="http://schemas.microsoft.com/office/drawing/2014/main" id="{D68A1A16-A4E8-45F4-83D3-13C8E73FB093}"/>
              </a:ext>
            </a:extLst>
          </p:cNvPr>
          <p:cNvCxnSpPr>
            <a:cxnSpLocks/>
          </p:cNvCxnSpPr>
          <p:nvPr/>
        </p:nvCxnSpPr>
        <p:spPr>
          <a:xfrm>
            <a:off x="7832037" y="2628606"/>
            <a:ext cx="981789"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7E5D9943-0AB5-4972-A39B-428A9AAD3CF5}"/>
              </a:ext>
            </a:extLst>
          </p:cNvPr>
          <p:cNvCxnSpPr>
            <a:cxnSpLocks/>
          </p:cNvCxnSpPr>
          <p:nvPr/>
        </p:nvCxnSpPr>
        <p:spPr>
          <a:xfrm flipV="1">
            <a:off x="6805916" y="2628607"/>
            <a:ext cx="976754" cy="210420"/>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37C20D-353F-4E54-8EF9-F0EBFAD98656}"/>
              </a:ext>
            </a:extLst>
          </p:cNvPr>
          <p:cNvCxnSpPr>
            <a:cxnSpLocks/>
          </p:cNvCxnSpPr>
          <p:nvPr/>
        </p:nvCxnSpPr>
        <p:spPr>
          <a:xfrm>
            <a:off x="8967348" y="3053427"/>
            <a:ext cx="75892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45B241-37DF-4772-A897-6920B3F62C92}"/>
              </a:ext>
            </a:extLst>
          </p:cNvPr>
          <p:cNvCxnSpPr>
            <a:cxnSpLocks/>
          </p:cNvCxnSpPr>
          <p:nvPr/>
        </p:nvCxnSpPr>
        <p:spPr>
          <a:xfrm>
            <a:off x="7467321" y="4136200"/>
            <a:ext cx="2258947" cy="12097"/>
          </a:xfrm>
          <a:prstGeom prst="line">
            <a:avLst/>
          </a:prstGeom>
          <a:ln w="28575">
            <a:solidFill>
              <a:srgbClr val="FF00FF"/>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CF29D07-C8CB-4644-BCB1-BF8FE72B5C49}"/>
              </a:ext>
            </a:extLst>
          </p:cNvPr>
          <p:cNvCxnSpPr>
            <a:cxnSpLocks/>
          </p:cNvCxnSpPr>
          <p:nvPr/>
        </p:nvCxnSpPr>
        <p:spPr>
          <a:xfrm>
            <a:off x="11033968" y="3921172"/>
            <a:ext cx="620558" cy="0"/>
          </a:xfrm>
          <a:prstGeom prst="line">
            <a:avLst/>
          </a:prstGeom>
          <a:ln w="28575">
            <a:solidFill>
              <a:srgbClr val="FF00FF"/>
            </a:solidFill>
          </a:ln>
          <a:effectLst>
            <a:glow rad="228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3AE9D35-E217-4CCD-97B7-B4A8E3449917}"/>
              </a:ext>
            </a:extLst>
          </p:cNvPr>
          <p:cNvCxnSpPr>
            <a:cxnSpLocks/>
          </p:cNvCxnSpPr>
          <p:nvPr/>
        </p:nvCxnSpPr>
        <p:spPr>
          <a:xfrm>
            <a:off x="7955209" y="5227728"/>
            <a:ext cx="3270308" cy="12097"/>
          </a:xfrm>
          <a:prstGeom prst="line">
            <a:avLst/>
          </a:prstGeom>
          <a:ln w="28575">
            <a:solidFill>
              <a:srgbClr val="FF00FF"/>
            </a:solidFill>
          </a:ln>
          <a:effectLst>
            <a:glow rad="50800">
              <a:srgbClr val="00FF00"/>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A51108-E5CB-435D-A056-974F78C88CA6}"/>
              </a:ext>
            </a:extLst>
          </p:cNvPr>
          <p:cNvCxnSpPr>
            <a:cxnSpLocks/>
          </p:cNvCxnSpPr>
          <p:nvPr/>
        </p:nvCxnSpPr>
        <p:spPr>
          <a:xfrm>
            <a:off x="7955209" y="6768057"/>
            <a:ext cx="2037528" cy="0"/>
          </a:xfrm>
          <a:prstGeom prst="line">
            <a:avLst/>
          </a:prstGeom>
          <a:ln w="28575">
            <a:solidFill>
              <a:srgbClr val="FF00FF"/>
            </a:solidFill>
          </a:ln>
          <a:effectLst>
            <a:glow rad="50800">
              <a:srgbClr val="00FF00"/>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3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randombar(horizontal)">
                                      <p:cBhvr>
                                        <p:cTn id="10" dur="500"/>
                                        <p:tgtEl>
                                          <p:spTgt spid="56"/>
                                        </p:tgtEl>
                                      </p:cBhvr>
                                    </p:animEffect>
                                  </p:childTnLst>
                                </p:cTn>
                              </p:par>
                              <p:par>
                                <p:cTn id="11" presetID="14" presetClass="entr" presetSubtype="10" fill="hold"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randombar(horizontal)">
                                      <p:cBhvr>
                                        <p:cTn id="13" dur="500"/>
                                        <p:tgtEl>
                                          <p:spTgt spid="58"/>
                                        </p:tgtEl>
                                      </p:cBhvr>
                                    </p:animEffect>
                                  </p:childTnLst>
                                </p:cTn>
                              </p:par>
                              <p:par>
                                <p:cTn id="14" presetID="14" presetClass="entr" presetSubtype="1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randombar(horizontal)">
                                      <p:cBhvr>
                                        <p:cTn id="16" dur="500"/>
                                        <p:tgtEl>
                                          <p:spTgt spid="59"/>
                                        </p:tgtEl>
                                      </p:cBhvr>
                                    </p:animEffect>
                                  </p:childTnLst>
                                </p:cTn>
                              </p:par>
                              <p:par>
                                <p:cTn id="17" presetID="14" presetClass="entr" presetSubtype="1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randombar(horizontal)">
                                      <p:cBhvr>
                                        <p:cTn id="19" dur="500"/>
                                        <p:tgtEl>
                                          <p:spTgt spid="61"/>
                                        </p:tgtEl>
                                      </p:cBhvr>
                                    </p:animEffect>
                                  </p:childTnLst>
                                </p:cTn>
                              </p:par>
                              <p:par>
                                <p:cTn id="20" presetID="14" presetClass="entr" presetSubtype="1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randombar(horizontal)">
                                      <p:cBhvr>
                                        <p:cTn id="22" dur="500"/>
                                        <p:tgtEl>
                                          <p:spTgt spid="62"/>
                                        </p:tgtEl>
                                      </p:cBhvr>
                                    </p:animEffect>
                                  </p:childTnLst>
                                </p:cTn>
                              </p:par>
                              <p:par>
                                <p:cTn id="23" presetID="14" presetClass="entr" presetSubtype="1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randombar(horizontal)">
                                      <p:cBhvr>
                                        <p:cTn id="25" dur="500"/>
                                        <p:tgtEl>
                                          <p:spTgt spid="65"/>
                                        </p:tgtEl>
                                      </p:cBhvr>
                                    </p:animEffect>
                                  </p:childTnLst>
                                </p:cTn>
                              </p:par>
                              <p:par>
                                <p:cTn id="26" presetID="14" presetClass="entr" presetSubtype="10" fill="hold"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randombar(horizontal)">
                                      <p:cBhvr>
                                        <p:cTn id="28" dur="500"/>
                                        <p:tgtEl>
                                          <p:spTgt spid="67"/>
                                        </p:tgtEl>
                                      </p:cBhvr>
                                    </p:animEffect>
                                  </p:childTnLst>
                                </p:cTn>
                              </p:par>
                              <p:par>
                                <p:cTn id="29" presetID="14" presetClass="entr" presetSubtype="1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randombar(horizontal)">
                                      <p:cBhvr>
                                        <p:cTn id="31" dur="500"/>
                                        <p:tgtEl>
                                          <p:spTgt spid="69"/>
                                        </p:tgtEl>
                                      </p:cBhvr>
                                    </p:animEffect>
                                  </p:childTnLst>
                                </p:cTn>
                              </p:par>
                              <p:par>
                                <p:cTn id="32" presetID="14" presetClass="entr" presetSubtype="1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randombar(horizontal)">
                                      <p:cBhvr>
                                        <p:cTn id="34" dur="500"/>
                                        <p:tgtEl>
                                          <p:spTgt spid="71"/>
                                        </p:tgtEl>
                                      </p:cBhvr>
                                    </p:animEffect>
                                  </p:childTnLst>
                                </p:cTn>
                              </p:par>
                              <p:par>
                                <p:cTn id="35" presetID="14" presetClass="entr" presetSubtype="10" fill="hold"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randombar(horizontal)">
                                      <p:cBhvr>
                                        <p:cTn id="37" dur="500"/>
                                        <p:tgtEl>
                                          <p:spTgt spid="73"/>
                                        </p:tgtEl>
                                      </p:cBhvr>
                                    </p:animEffect>
                                  </p:childTnLst>
                                </p:cTn>
                              </p:par>
                              <p:par>
                                <p:cTn id="38" presetID="14" presetClass="entr" presetSubtype="10" fill="hold"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randombar(horizontal)">
                                      <p:cBhvr>
                                        <p:cTn id="40" dur="500"/>
                                        <p:tgtEl>
                                          <p:spTgt spid="76"/>
                                        </p:tgtEl>
                                      </p:cBhvr>
                                    </p:animEffect>
                                  </p:childTnLst>
                                </p:cTn>
                              </p:par>
                              <p:par>
                                <p:cTn id="41" presetID="14" presetClass="entr" presetSubtype="1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par>
                                <p:cTn id="44" presetID="14" presetClass="entr" presetSubtype="1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randombar(horizontal)">
                                      <p:cBhvr>
                                        <p:cTn id="49" dur="500"/>
                                        <p:tgtEl>
                                          <p:spTgt spid="40"/>
                                        </p:tgtEl>
                                      </p:cBhvr>
                                    </p:animEffect>
                                  </p:childTnLst>
                                </p:cTn>
                              </p:par>
                              <p:par>
                                <p:cTn id="50" presetID="14" presetClass="entr" presetSubtype="1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randombar(horizontal)">
                                      <p:cBhvr>
                                        <p:cTn id="52" dur="500"/>
                                        <p:tgtEl>
                                          <p:spTgt spid="42"/>
                                        </p:tgtEl>
                                      </p:cBhvr>
                                    </p:animEffect>
                                  </p:childTnLst>
                                </p:cTn>
                              </p:par>
                              <p:par>
                                <p:cTn id="53" presetID="14" presetClass="entr" presetSubtype="1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randombar(horizontal)">
                                      <p:cBhvr>
                                        <p:cTn id="55" dur="500"/>
                                        <p:tgtEl>
                                          <p:spTgt spid="44"/>
                                        </p:tgtEl>
                                      </p:cBhvr>
                                    </p:animEffect>
                                  </p:childTnLst>
                                </p:cTn>
                              </p:par>
                            </p:childTnLst>
                          </p:cTn>
                        </p:par>
                        <p:par>
                          <p:cTn id="56" fill="hold">
                            <p:stCondLst>
                              <p:cond delay="500"/>
                            </p:stCondLst>
                            <p:childTnLst>
                              <p:par>
                                <p:cTn id="57" presetID="6" presetClass="entr" presetSubtype="16"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circle(in)">
                                      <p:cBhvr>
                                        <p:cTn id="59" dur="2000"/>
                                        <p:tgtEl>
                                          <p:spTgt spid="75"/>
                                        </p:tgtEl>
                                      </p:cBhvr>
                                    </p:animEffect>
                                  </p:childTnLst>
                                </p:cTn>
                              </p:par>
                            </p:childTnLst>
                          </p:cTn>
                        </p:par>
                        <p:par>
                          <p:cTn id="60" fill="hold">
                            <p:stCondLst>
                              <p:cond delay="2500"/>
                            </p:stCondLst>
                            <p:childTnLst>
                              <p:par>
                                <p:cTn id="61" presetID="22" presetClass="entr" presetSubtype="8"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12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03770"/>
            <a:ext cx="2743200" cy="365125"/>
          </a:xfrm>
        </p:spPr>
        <p:txBody>
          <a:bodyPr/>
          <a:lstStyle/>
          <a:p>
            <a:fld id="{45C2D28F-54A5-4CFF-A832-B99C2F1CE910}" type="slidenum">
              <a:rPr lang="en-CA" smtClean="0">
                <a:solidFill>
                  <a:schemeClr val="tx1"/>
                </a:solidFill>
              </a:rPr>
              <a:t>32</a:t>
            </a:fld>
            <a:endParaRPr lang="en-CA" dirty="0">
              <a:solidFill>
                <a:schemeClr val="tx1"/>
              </a:solidFill>
            </a:endParaRPr>
          </a:p>
        </p:txBody>
      </p:sp>
      <p:pic>
        <p:nvPicPr>
          <p:cNvPr id="6" name="Picture 5">
            <a:extLst>
              <a:ext uri="{FF2B5EF4-FFF2-40B4-BE49-F238E27FC236}">
                <a16:creationId xmlns:a16="http://schemas.microsoft.com/office/drawing/2014/main" id="{BD6512E1-651A-4794-AB44-3616D20258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173" y="-206069"/>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0ED4B0AB-92CF-4640-9FA6-D7E27FFFD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475" y="-150392"/>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a:extLst>
              <a:ext uri="{FF2B5EF4-FFF2-40B4-BE49-F238E27FC236}">
                <a16:creationId xmlns:a16="http://schemas.microsoft.com/office/drawing/2014/main" id="{97091806-4A65-4F5D-8C35-A4A53179F1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78921" y="-206069"/>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8">
            <a:extLst>
              <a:ext uri="{FF2B5EF4-FFF2-40B4-BE49-F238E27FC236}">
                <a16:creationId xmlns:a16="http://schemas.microsoft.com/office/drawing/2014/main" id="{E190A8DC-5A1B-47E3-9202-CF1F308F556A}"/>
              </a:ext>
            </a:extLst>
          </p:cNvPr>
          <p:cNvSpPr/>
          <p:nvPr/>
        </p:nvSpPr>
        <p:spPr>
          <a:xfrm>
            <a:off x="174918" y="713835"/>
            <a:ext cx="5596604" cy="620784"/>
          </a:xfrm>
          <a:prstGeom prst="rect">
            <a:avLst/>
          </a:prstGeom>
          <a:ln w="28575">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a:solidFill>
                  <a:schemeClr val="tx1"/>
                </a:solidFill>
                <a:effectLst>
                  <a:outerShdw blurRad="50800" dist="50800" dir="5400000" algn="ctr" rotWithShape="0">
                    <a:srgbClr val="00FF99"/>
                  </a:outerShdw>
                </a:effectLst>
                <a:latin typeface="Ravie" panose="04040805050809020602" pitchFamily="82" charset="0"/>
              </a:rPr>
              <a:t>AMPLIFYING</a:t>
            </a:r>
            <a:r>
              <a:rPr lang="en-CA" sz="3200" dirty="0">
                <a:solidFill>
                  <a:schemeClr val="tx1"/>
                </a:solidFill>
                <a:latin typeface="Ravie" panose="04040805050809020602" pitchFamily="82" charset="0"/>
              </a:rPr>
              <a:t> </a:t>
            </a:r>
            <a:r>
              <a:rPr lang="en-CA" sz="3200" dirty="0">
                <a:solidFill>
                  <a:schemeClr val="tx1"/>
                </a:solidFill>
              </a:rPr>
              <a:t>- </a:t>
            </a:r>
            <a:r>
              <a:rPr lang="en-CA" sz="2400" b="1" dirty="0">
                <a:ln>
                  <a:solidFill>
                    <a:srgbClr val="0000FF"/>
                  </a:solidFill>
                </a:ln>
                <a:solidFill>
                  <a:srgbClr val="FFFF00"/>
                </a:solidFill>
                <a:latin typeface="Wide Latin" panose="020A0A07050505020404" pitchFamily="18" charset="0"/>
              </a:rPr>
              <a:t>SHYT</a:t>
            </a:r>
            <a:endParaRPr lang="en-CA" sz="2400" dirty="0">
              <a:solidFill>
                <a:schemeClr val="bg1"/>
              </a:solidFill>
            </a:endParaRPr>
          </a:p>
        </p:txBody>
      </p:sp>
      <p:grpSp>
        <p:nvGrpSpPr>
          <p:cNvPr id="11" name="Group 10">
            <a:extLst>
              <a:ext uri="{FF2B5EF4-FFF2-40B4-BE49-F238E27FC236}">
                <a16:creationId xmlns:a16="http://schemas.microsoft.com/office/drawing/2014/main" id="{1800EE8C-4772-80A1-2C44-41C34DA49C0F}"/>
              </a:ext>
            </a:extLst>
          </p:cNvPr>
          <p:cNvGrpSpPr/>
          <p:nvPr/>
        </p:nvGrpSpPr>
        <p:grpSpPr>
          <a:xfrm>
            <a:off x="903749" y="3183199"/>
            <a:ext cx="4536483" cy="257117"/>
            <a:chOff x="6884617" y="1746048"/>
            <a:chExt cx="4536483" cy="257117"/>
          </a:xfrm>
        </p:grpSpPr>
        <p:pic>
          <p:nvPicPr>
            <p:cNvPr id="37" name="Picture 36">
              <a:extLst>
                <a:ext uri="{FF2B5EF4-FFF2-40B4-BE49-F238E27FC236}">
                  <a16:creationId xmlns:a16="http://schemas.microsoft.com/office/drawing/2014/main" id="{BC315DDC-1C7B-466A-9AFF-5D38714E6F3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84617" y="1746048"/>
              <a:ext cx="4536483" cy="257117"/>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cxnSp>
          <p:nvCxnSpPr>
            <p:cNvPr id="56" name="Straight Connector 55">
              <a:extLst>
                <a:ext uri="{FF2B5EF4-FFF2-40B4-BE49-F238E27FC236}">
                  <a16:creationId xmlns:a16="http://schemas.microsoft.com/office/drawing/2014/main" id="{F43D6EB2-638E-4B04-B40C-B1204BFB485F}"/>
                </a:ext>
              </a:extLst>
            </p:cNvPr>
            <p:cNvCxnSpPr>
              <a:cxnSpLocks/>
            </p:cNvCxnSpPr>
            <p:nvPr/>
          </p:nvCxnSpPr>
          <p:spPr>
            <a:xfrm>
              <a:off x="8607105" y="1992499"/>
              <a:ext cx="1670807"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Speech Bubble: Rectangle with Corners Rounded 2">
            <a:extLst>
              <a:ext uri="{FF2B5EF4-FFF2-40B4-BE49-F238E27FC236}">
                <a16:creationId xmlns:a16="http://schemas.microsoft.com/office/drawing/2014/main" id="{2F832AE2-27A9-4222-BC17-5C14E6696548}"/>
              </a:ext>
            </a:extLst>
          </p:cNvPr>
          <p:cNvSpPr/>
          <p:nvPr/>
        </p:nvSpPr>
        <p:spPr>
          <a:xfrm>
            <a:off x="434170" y="1596542"/>
            <a:ext cx="5337351" cy="1275870"/>
          </a:xfrm>
          <a:prstGeom prst="wedgeRoundRectCallout">
            <a:avLst>
              <a:gd name="adj1" fmla="val 14299"/>
              <a:gd name="adj2" fmla="val 76123"/>
              <a:gd name="adj3" fmla="val 16667"/>
            </a:avLst>
          </a:prstGeom>
          <a:solidFill>
            <a:srgbClr val="FFC000"/>
          </a:solidFill>
          <a:scene3d>
            <a:camera prst="orthographicFront"/>
            <a:lightRig rig="threePt" dir="t"/>
          </a:scene3d>
          <a:sp3d contourW="76200">
            <a:bevelT w="177800" h="196850" prst="cross"/>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a:ln>
                  <a:solidFill>
                    <a:sysClr val="windowText" lastClr="000000"/>
                  </a:solidFill>
                </a:ln>
                <a:solidFill>
                  <a:srgbClr val="FF00FF"/>
                </a:solidFill>
                <a:effectLst>
                  <a:glow rad="127000">
                    <a:srgbClr val="00FF00"/>
                  </a:glow>
                </a:effectLst>
                <a:latin typeface="Ravie" panose="04040805050809020602" pitchFamily="82" charset="0"/>
              </a:rPr>
              <a:t>Ornament</a:t>
            </a:r>
            <a:r>
              <a:rPr lang="en-CA" sz="2800" dirty="0"/>
              <a:t> </a:t>
            </a:r>
            <a:r>
              <a:rPr lang="en-CA" sz="2800" dirty="0">
                <a:solidFill>
                  <a:schemeClr val="bg2">
                    <a:lumMod val="50000"/>
                  </a:schemeClr>
                </a:solidFill>
              </a:rPr>
              <a:t>of</a:t>
            </a:r>
            <a:r>
              <a:rPr lang="en-CA" sz="2800" dirty="0"/>
              <a:t> </a:t>
            </a:r>
            <a:r>
              <a:rPr lang="en-CA" sz="2800" b="1" dirty="0">
                <a:solidFill>
                  <a:schemeClr val="tx1"/>
                </a:solidFill>
              </a:rPr>
              <a:t>contamination</a:t>
            </a:r>
            <a:r>
              <a:rPr lang="en-CA" sz="2800" dirty="0"/>
              <a:t> </a:t>
            </a:r>
            <a:r>
              <a:rPr lang="en-CA" sz="2800" dirty="0">
                <a:solidFill>
                  <a:schemeClr val="tx1"/>
                </a:solidFill>
              </a:rPr>
              <a:t>or of </a:t>
            </a:r>
            <a:r>
              <a:rPr lang="en-CA" sz="2800" dirty="0">
                <a:ln>
                  <a:solidFill>
                    <a:sysClr val="windowText" lastClr="000000"/>
                  </a:solidFill>
                </a:ln>
                <a:solidFill>
                  <a:srgbClr val="0000FF"/>
                </a:solidFill>
                <a:effectLst>
                  <a:glow rad="63500">
                    <a:srgbClr val="FF00FF"/>
                  </a:glow>
                  <a:outerShdw blurRad="50800" dist="50800" dir="5400000" sx="102000" sy="102000" algn="ctr" rotWithShape="0">
                    <a:srgbClr val="00FFFF"/>
                  </a:outerShdw>
                </a:effectLst>
                <a:latin typeface="Arial Black" panose="020B0A04020102020204" pitchFamily="34" charset="0"/>
              </a:rPr>
              <a:t>Righteousness?</a:t>
            </a:r>
          </a:p>
        </p:txBody>
      </p:sp>
      <p:sp>
        <p:nvSpPr>
          <p:cNvPr id="10" name="Rectangle 9">
            <a:extLst>
              <a:ext uri="{FF2B5EF4-FFF2-40B4-BE49-F238E27FC236}">
                <a16:creationId xmlns:a16="http://schemas.microsoft.com/office/drawing/2014/main" id="{D3891828-7775-466B-8CCA-29B70A8B2A9C}"/>
              </a:ext>
            </a:extLst>
          </p:cNvPr>
          <p:cNvSpPr/>
          <p:nvPr/>
        </p:nvSpPr>
        <p:spPr>
          <a:xfrm>
            <a:off x="748421" y="5611488"/>
            <a:ext cx="4886648" cy="1143396"/>
          </a:xfrm>
          <a:prstGeom prst="rect">
            <a:avLst/>
          </a:prstGeom>
          <a:solidFill>
            <a:srgbClr val="FF9900"/>
          </a:solidFill>
          <a:scene3d>
            <a:camera prst="orthographicFront"/>
            <a:lightRig rig="threePt" dir="t"/>
          </a:scene3d>
          <a:sp3d contourW="114300">
            <a:bevelT w="133350" h="139700" prst="convex"/>
            <a:contourClr>
              <a:srgbClr val="00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solidFill>
                  <a:schemeClr val="tx1"/>
                </a:solidFill>
              </a:rPr>
              <a:t>Would</a:t>
            </a:r>
            <a:r>
              <a:rPr lang="en-CA" sz="2800" b="1" dirty="0">
                <a:solidFill>
                  <a:schemeClr val="tx1"/>
                </a:solidFill>
              </a:rPr>
              <a:t> </a:t>
            </a:r>
            <a:r>
              <a:rPr lang="en-CA" sz="2800" b="1" u="sng" dirty="0">
                <a:solidFill>
                  <a:srgbClr val="0000FF"/>
                </a:solidFill>
              </a:rPr>
              <a:t>Yahusha</a:t>
            </a:r>
            <a:r>
              <a:rPr lang="en-CA" sz="2800" b="1" dirty="0">
                <a:solidFill>
                  <a:schemeClr val="tx1"/>
                </a:solidFill>
              </a:rPr>
              <a:t> </a:t>
            </a:r>
            <a:r>
              <a:rPr lang="en-CA" sz="2800" b="1" u="sng" dirty="0">
                <a:solidFill>
                  <a:schemeClr val="tx1"/>
                </a:solidFill>
              </a:rPr>
              <a:t>do this</a:t>
            </a:r>
            <a:r>
              <a:rPr lang="en-CA" sz="2800" b="1" dirty="0">
                <a:solidFill>
                  <a:schemeClr val="tx1"/>
                </a:solidFill>
              </a:rPr>
              <a:t>, </a:t>
            </a:r>
            <a:br>
              <a:rPr lang="en-CA" sz="2800" b="1" dirty="0">
                <a:solidFill>
                  <a:schemeClr val="tx1"/>
                </a:solidFill>
              </a:rPr>
            </a:br>
            <a:r>
              <a:rPr lang="en-CA" sz="2800" b="1" u="sng" dirty="0">
                <a:solidFill>
                  <a:srgbClr val="C00000"/>
                </a:solidFill>
                <a:effectLst>
                  <a:glow rad="228600">
                    <a:schemeClr val="accent6">
                      <a:satMod val="175000"/>
                      <a:alpha val="40000"/>
                    </a:schemeClr>
                  </a:glow>
                </a:effectLst>
              </a:rPr>
              <a:t>knowin</a:t>
            </a:r>
            <a:r>
              <a:rPr lang="en-CA" sz="2800" b="1" dirty="0">
                <a:solidFill>
                  <a:srgbClr val="C00000"/>
                </a:solidFill>
                <a:effectLst>
                  <a:glow rad="228600">
                    <a:schemeClr val="accent6">
                      <a:satMod val="175000"/>
                      <a:alpha val="40000"/>
                    </a:schemeClr>
                  </a:glow>
                </a:effectLst>
              </a:rPr>
              <a:t>g</a:t>
            </a:r>
            <a:r>
              <a:rPr lang="en-CA" sz="2800" b="1" dirty="0">
                <a:solidFill>
                  <a:schemeClr val="tx1"/>
                </a:solidFill>
              </a:rPr>
              <a:t> </a:t>
            </a:r>
            <a:r>
              <a:rPr lang="en-CA" sz="2800" b="1" u="sng" dirty="0">
                <a:solidFill>
                  <a:schemeClr val="tx1"/>
                </a:solidFill>
              </a:rPr>
              <a:t>He was</a:t>
            </a:r>
            <a:r>
              <a:rPr lang="en-CA" sz="2800" b="1" dirty="0">
                <a:solidFill>
                  <a:schemeClr val="tx1"/>
                </a:solidFill>
              </a:rPr>
              <a:t> g</a:t>
            </a:r>
            <a:r>
              <a:rPr lang="en-CA" sz="2800" b="1" u="sng" dirty="0">
                <a:solidFill>
                  <a:schemeClr val="tx1"/>
                </a:solidFill>
              </a:rPr>
              <a:t>oin</a:t>
            </a:r>
            <a:r>
              <a:rPr lang="en-CA" sz="2800" b="1" dirty="0">
                <a:solidFill>
                  <a:schemeClr val="tx1"/>
                </a:solidFill>
              </a:rPr>
              <a:t>g </a:t>
            </a:r>
            <a:r>
              <a:rPr lang="en-CA" sz="2800" b="1" u="sng" dirty="0">
                <a:solidFill>
                  <a:schemeClr val="tx1"/>
                </a:solidFill>
              </a:rPr>
              <a:t>to DIE</a:t>
            </a:r>
            <a:r>
              <a:rPr lang="en-CA" sz="2800" b="1" dirty="0">
                <a:solidFill>
                  <a:schemeClr val="tx1"/>
                </a:solidFill>
              </a:rPr>
              <a:t>?</a:t>
            </a:r>
          </a:p>
        </p:txBody>
      </p:sp>
      <p:sp>
        <p:nvSpPr>
          <p:cNvPr id="2" name="Rectangle: Rounded Corners 1">
            <a:extLst>
              <a:ext uri="{FF2B5EF4-FFF2-40B4-BE49-F238E27FC236}">
                <a16:creationId xmlns:a16="http://schemas.microsoft.com/office/drawing/2014/main" id="{21DE7C6F-4734-42A7-8C2A-D614721D24A3}"/>
              </a:ext>
            </a:extLst>
          </p:cNvPr>
          <p:cNvSpPr/>
          <p:nvPr/>
        </p:nvSpPr>
        <p:spPr>
          <a:xfrm>
            <a:off x="3730029" y="159037"/>
            <a:ext cx="2486300" cy="460579"/>
          </a:xfrm>
          <a:prstGeom prst="roundRect">
            <a:avLst>
              <a:gd name="adj" fmla="val 50000"/>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solidFill>
                  <a:sysClr val="windowText" lastClr="000000"/>
                </a:solidFill>
              </a:rPr>
              <a:t>A 2</a:t>
            </a:r>
            <a:r>
              <a:rPr lang="en-CA" sz="2800" b="1" u="sng" baseline="30000" dirty="0">
                <a:solidFill>
                  <a:sysClr val="windowText" lastClr="000000"/>
                </a:solidFill>
              </a:rPr>
              <a:t>ND</a:t>
            </a:r>
            <a:r>
              <a:rPr lang="en-CA" sz="2800" b="1" u="sng" dirty="0">
                <a:solidFill>
                  <a:sysClr val="windowText" lastClr="000000"/>
                </a:solidFill>
              </a:rPr>
              <a:t> LOOK</a:t>
            </a:r>
            <a:r>
              <a:rPr lang="en-CA" sz="2800" b="1" dirty="0">
                <a:solidFill>
                  <a:sysClr val="windowText" lastClr="000000"/>
                </a:solidFill>
              </a:rPr>
              <a:t>!</a:t>
            </a:r>
          </a:p>
        </p:txBody>
      </p:sp>
      <p:grpSp>
        <p:nvGrpSpPr>
          <p:cNvPr id="14" name="Group 13">
            <a:extLst>
              <a:ext uri="{FF2B5EF4-FFF2-40B4-BE49-F238E27FC236}">
                <a16:creationId xmlns:a16="http://schemas.microsoft.com/office/drawing/2014/main" id="{C4AA2734-6D8C-61F9-6FEF-3818E4C6DC76}"/>
              </a:ext>
            </a:extLst>
          </p:cNvPr>
          <p:cNvGrpSpPr/>
          <p:nvPr/>
        </p:nvGrpSpPr>
        <p:grpSpPr>
          <a:xfrm>
            <a:off x="894141" y="4774358"/>
            <a:ext cx="4536483" cy="682816"/>
            <a:chOff x="6875600" y="3508515"/>
            <a:chExt cx="4536483" cy="682816"/>
          </a:xfrm>
        </p:grpSpPr>
        <p:pic>
          <p:nvPicPr>
            <p:cNvPr id="28" name="Picture 27">
              <a:extLst>
                <a:ext uri="{FF2B5EF4-FFF2-40B4-BE49-F238E27FC236}">
                  <a16:creationId xmlns:a16="http://schemas.microsoft.com/office/drawing/2014/main" id="{5FD7C4BD-2629-498E-9C1D-9D368DEE5F0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75600" y="3508515"/>
              <a:ext cx="4536483" cy="68281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cxnSp>
          <p:nvCxnSpPr>
            <p:cNvPr id="69" name="Straight Connector 68">
              <a:extLst>
                <a:ext uri="{FF2B5EF4-FFF2-40B4-BE49-F238E27FC236}">
                  <a16:creationId xmlns:a16="http://schemas.microsoft.com/office/drawing/2014/main" id="{8291BC8E-CB45-4F90-B742-B9EB2051AAE1}"/>
                </a:ext>
              </a:extLst>
            </p:cNvPr>
            <p:cNvCxnSpPr>
              <a:cxnSpLocks/>
            </p:cNvCxnSpPr>
            <p:nvPr/>
          </p:nvCxnSpPr>
          <p:spPr>
            <a:xfrm>
              <a:off x="7092604" y="4127878"/>
              <a:ext cx="1900394"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E4E0854-C5B1-46B8-8939-C2E3BCC48706}"/>
                </a:ext>
              </a:extLst>
            </p:cNvPr>
            <p:cNvCxnSpPr>
              <a:cxnSpLocks/>
            </p:cNvCxnSpPr>
            <p:nvPr/>
          </p:nvCxnSpPr>
          <p:spPr>
            <a:xfrm>
              <a:off x="7525764" y="3923352"/>
              <a:ext cx="3690687" cy="2699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A63B7C2D-C4D2-83CF-FB62-A9024B3B0B8A}"/>
              </a:ext>
            </a:extLst>
          </p:cNvPr>
          <p:cNvGrpSpPr/>
          <p:nvPr/>
        </p:nvGrpSpPr>
        <p:grpSpPr>
          <a:xfrm>
            <a:off x="903749" y="3591597"/>
            <a:ext cx="4536483" cy="1062242"/>
            <a:chOff x="6884617" y="2217946"/>
            <a:chExt cx="4536483" cy="1062242"/>
          </a:xfrm>
        </p:grpSpPr>
        <p:pic>
          <p:nvPicPr>
            <p:cNvPr id="25" name="Picture 24">
              <a:extLst>
                <a:ext uri="{FF2B5EF4-FFF2-40B4-BE49-F238E27FC236}">
                  <a16:creationId xmlns:a16="http://schemas.microsoft.com/office/drawing/2014/main" id="{C185A49E-A926-4589-A3F4-8600C8BCA0C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884617" y="2217946"/>
              <a:ext cx="4536483" cy="1051408"/>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cxnSp>
          <p:nvCxnSpPr>
            <p:cNvPr id="58" name="Straight Connector 57">
              <a:extLst>
                <a:ext uri="{FF2B5EF4-FFF2-40B4-BE49-F238E27FC236}">
                  <a16:creationId xmlns:a16="http://schemas.microsoft.com/office/drawing/2014/main" id="{F737C446-D9BE-4BAE-8060-1BA64B3CEEB0}"/>
                </a:ext>
              </a:extLst>
            </p:cNvPr>
            <p:cNvCxnSpPr>
              <a:cxnSpLocks/>
            </p:cNvCxnSpPr>
            <p:nvPr/>
          </p:nvCxnSpPr>
          <p:spPr>
            <a:xfrm>
              <a:off x="8867473" y="2421490"/>
              <a:ext cx="187554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52FE697-68B2-46F1-8003-DEC7EBBC24FA}"/>
                </a:ext>
              </a:extLst>
            </p:cNvPr>
            <p:cNvCxnSpPr>
              <a:cxnSpLocks/>
            </p:cNvCxnSpPr>
            <p:nvPr/>
          </p:nvCxnSpPr>
          <p:spPr>
            <a:xfrm>
              <a:off x="7080506" y="2846981"/>
              <a:ext cx="4127186" cy="521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CE869F9-7583-4156-B8C1-3A20FBA12E55}"/>
                </a:ext>
              </a:extLst>
            </p:cNvPr>
            <p:cNvCxnSpPr>
              <a:cxnSpLocks/>
            </p:cNvCxnSpPr>
            <p:nvPr/>
          </p:nvCxnSpPr>
          <p:spPr>
            <a:xfrm>
              <a:off x="7089265" y="3057403"/>
              <a:ext cx="4127186" cy="521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952DE61-F6CF-4698-B783-EE91C8E3F4E5}"/>
                </a:ext>
              </a:extLst>
            </p:cNvPr>
            <p:cNvCxnSpPr>
              <a:cxnSpLocks/>
            </p:cNvCxnSpPr>
            <p:nvPr/>
          </p:nvCxnSpPr>
          <p:spPr>
            <a:xfrm>
              <a:off x="7089265" y="3269354"/>
              <a:ext cx="1517840" cy="1083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07C03EC-4677-4E2C-A06E-94B0C9BB66EF}"/>
                </a:ext>
              </a:extLst>
            </p:cNvPr>
            <p:cNvCxnSpPr>
              <a:cxnSpLocks/>
            </p:cNvCxnSpPr>
            <p:nvPr/>
          </p:nvCxnSpPr>
          <p:spPr>
            <a:xfrm>
              <a:off x="10743013" y="2646318"/>
              <a:ext cx="47343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566FC47-CBF0-4701-BAEC-FF3372784720}"/>
                </a:ext>
              </a:extLst>
            </p:cNvPr>
            <p:cNvCxnSpPr>
              <a:cxnSpLocks/>
            </p:cNvCxnSpPr>
            <p:nvPr/>
          </p:nvCxnSpPr>
          <p:spPr>
            <a:xfrm>
              <a:off x="9650994" y="3269354"/>
              <a:ext cx="1595653"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29F24C32-47BF-447A-8476-255E79AED2A7}"/>
              </a:ext>
            </a:extLst>
          </p:cNvPr>
          <p:cNvSpPr/>
          <p:nvPr/>
        </p:nvSpPr>
        <p:spPr>
          <a:xfrm>
            <a:off x="2984380" y="4972090"/>
            <a:ext cx="1442906" cy="224561"/>
          </a:xfrm>
          <a:prstGeom prst="rect">
            <a:avLst/>
          </a:prstGeom>
          <a:no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a:extLst>
              <a:ext uri="{FF2B5EF4-FFF2-40B4-BE49-F238E27FC236}">
                <a16:creationId xmlns:a16="http://schemas.microsoft.com/office/drawing/2014/main" id="{D33053E0-B73A-8B29-A9EA-ED3958BBC521}"/>
              </a:ext>
            </a:extLst>
          </p:cNvPr>
          <p:cNvGrpSpPr/>
          <p:nvPr/>
        </p:nvGrpSpPr>
        <p:grpSpPr>
          <a:xfrm>
            <a:off x="6869934" y="6008472"/>
            <a:ext cx="4536483" cy="652076"/>
            <a:chOff x="6895334" y="5894172"/>
            <a:chExt cx="4536483" cy="652076"/>
          </a:xfrm>
        </p:grpSpPr>
        <p:pic>
          <p:nvPicPr>
            <p:cNvPr id="35" name="Picture 34">
              <a:extLst>
                <a:ext uri="{FF2B5EF4-FFF2-40B4-BE49-F238E27FC236}">
                  <a16:creationId xmlns:a16="http://schemas.microsoft.com/office/drawing/2014/main" id="{00B81FBA-B110-4984-8BB4-B97E3C21CC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895334" y="5894172"/>
              <a:ext cx="4536483" cy="65207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cxnSp>
          <p:nvCxnSpPr>
            <p:cNvPr id="71" name="Straight Connector 70">
              <a:extLst>
                <a:ext uri="{FF2B5EF4-FFF2-40B4-BE49-F238E27FC236}">
                  <a16:creationId xmlns:a16="http://schemas.microsoft.com/office/drawing/2014/main" id="{D554880C-D1F4-4B05-971C-7A0D0612385C}"/>
                </a:ext>
              </a:extLst>
            </p:cNvPr>
            <p:cNvCxnSpPr>
              <a:cxnSpLocks/>
            </p:cNvCxnSpPr>
            <p:nvPr/>
          </p:nvCxnSpPr>
          <p:spPr>
            <a:xfrm>
              <a:off x="10735186" y="6097855"/>
              <a:ext cx="472506"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A94762-BA0B-470A-B616-5DA28B30AED1}"/>
                </a:ext>
              </a:extLst>
            </p:cNvPr>
            <p:cNvCxnSpPr>
              <a:cxnSpLocks/>
            </p:cNvCxnSpPr>
            <p:nvPr/>
          </p:nvCxnSpPr>
          <p:spPr>
            <a:xfrm>
              <a:off x="7080506" y="6326729"/>
              <a:ext cx="4166141" cy="1988"/>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68A1A16-A4E8-45F4-83D3-13C8E73FB093}"/>
                </a:ext>
              </a:extLst>
            </p:cNvPr>
            <p:cNvCxnSpPr>
              <a:cxnSpLocks/>
            </p:cNvCxnSpPr>
            <p:nvPr/>
          </p:nvCxnSpPr>
          <p:spPr>
            <a:xfrm>
              <a:off x="7034541" y="6523632"/>
              <a:ext cx="3401363"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75" name="Rectangle: Rounded Corners 74">
            <a:extLst>
              <a:ext uri="{FF2B5EF4-FFF2-40B4-BE49-F238E27FC236}">
                <a16:creationId xmlns:a16="http://schemas.microsoft.com/office/drawing/2014/main" id="{32838178-3628-4846-8D44-F77CEFC314D9}"/>
              </a:ext>
            </a:extLst>
          </p:cNvPr>
          <p:cNvSpPr/>
          <p:nvPr/>
        </p:nvSpPr>
        <p:spPr>
          <a:xfrm>
            <a:off x="5950769" y="613325"/>
            <a:ext cx="6102068" cy="5200232"/>
          </a:xfrm>
          <a:prstGeom prst="roundRect">
            <a:avLst>
              <a:gd name="adj" fmla="val 10073"/>
            </a:avLst>
          </a:prstGeom>
          <a:solidFill>
            <a:schemeClr val="tx1">
              <a:lumMod val="95000"/>
              <a:lumOff val="5000"/>
            </a:schemeClr>
          </a:solidFill>
          <a:ln w="571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400" b="1" dirty="0">
                <a:solidFill>
                  <a:srgbClr val="CC00FF"/>
                </a:solidFill>
              </a:rPr>
              <a:t>What was being </a:t>
            </a:r>
            <a:r>
              <a:rPr lang="en-CA" sz="3400" b="1" dirty="0">
                <a:solidFill>
                  <a:srgbClr val="CC00FF"/>
                </a:solidFill>
                <a:effectLst>
                  <a:glow rad="127000">
                    <a:srgbClr val="FFFF00"/>
                  </a:glow>
                </a:effectLst>
              </a:rPr>
              <a:t>SEEDED?</a:t>
            </a:r>
            <a:r>
              <a:rPr lang="en-CA" sz="3400" b="1" dirty="0">
                <a:solidFill>
                  <a:srgbClr val="CC00FF"/>
                </a:solidFill>
              </a:rPr>
              <a:t>  </a:t>
            </a:r>
            <a:br>
              <a:rPr lang="en-CA" sz="3400" b="1" dirty="0">
                <a:solidFill>
                  <a:srgbClr val="CC00FF"/>
                </a:solidFill>
              </a:rPr>
            </a:br>
            <a:r>
              <a:rPr lang="en-CA" sz="3400" b="1" dirty="0">
                <a:solidFill>
                  <a:srgbClr val="CC00FF"/>
                </a:solidFill>
              </a:rPr>
              <a:t>Was it </a:t>
            </a:r>
            <a:r>
              <a:rPr lang="en-CA" sz="3400" b="1" dirty="0" err="1">
                <a:solidFill>
                  <a:srgbClr val="CC9900"/>
                </a:solidFill>
              </a:rPr>
              <a:t>choshek</a:t>
            </a:r>
            <a:r>
              <a:rPr lang="en-CA" sz="3400" b="1" dirty="0">
                <a:solidFill>
                  <a:srgbClr val="CC00FF"/>
                </a:solidFill>
              </a:rPr>
              <a:t> (</a:t>
            </a:r>
            <a:r>
              <a:rPr lang="en-CA" sz="3400" b="1" dirty="0">
                <a:solidFill>
                  <a:srgbClr val="CC00FF"/>
                </a:solidFill>
                <a:effectLst>
                  <a:outerShdw blurRad="50800" dist="50800" dir="5400000" algn="ctr" rotWithShape="0">
                    <a:srgbClr val="00FF00"/>
                  </a:outerShdw>
                </a:effectLst>
              </a:rPr>
              <a:t>confusion in emptiness and waste</a:t>
            </a:r>
            <a:r>
              <a:rPr lang="en-CA" sz="3400" b="1" dirty="0">
                <a:solidFill>
                  <a:srgbClr val="CC00FF"/>
                </a:solidFill>
              </a:rPr>
              <a:t>) of contamination </a:t>
            </a:r>
            <a:r>
              <a:rPr lang="en-CA" sz="3400" b="1" u="sng" dirty="0">
                <a:solidFill>
                  <a:srgbClr val="C00000"/>
                </a:solidFill>
              </a:rPr>
              <a:t>bein</a:t>
            </a:r>
            <a:r>
              <a:rPr lang="en-CA" sz="3400" b="1" dirty="0">
                <a:solidFill>
                  <a:srgbClr val="C00000"/>
                </a:solidFill>
              </a:rPr>
              <a:t>g </a:t>
            </a:r>
            <a:r>
              <a:rPr lang="en-CA" sz="3400" b="1" u="sng" dirty="0">
                <a:solidFill>
                  <a:srgbClr val="C00000"/>
                </a:solidFill>
              </a:rPr>
              <a:t>seeded</a:t>
            </a:r>
            <a:r>
              <a:rPr lang="en-CA" sz="3400" b="1" dirty="0">
                <a:solidFill>
                  <a:srgbClr val="C00000"/>
                </a:solidFill>
              </a:rPr>
              <a:t>?</a:t>
            </a:r>
            <a:r>
              <a:rPr lang="en-CA" sz="3400" b="1" u="sng" dirty="0">
                <a:solidFill>
                  <a:srgbClr val="C00000"/>
                </a:solidFill>
              </a:rPr>
              <a:t> </a:t>
            </a:r>
          </a:p>
          <a:p>
            <a:pPr algn="ctr"/>
            <a:r>
              <a:rPr lang="en-CA" sz="3600" b="1" dirty="0">
                <a:solidFill>
                  <a:srgbClr val="CC00FF"/>
                </a:solidFill>
              </a:rPr>
              <a:t>Or is it possible that </a:t>
            </a:r>
            <a:r>
              <a:rPr lang="en-CA" sz="3600" b="1" dirty="0">
                <a:ln>
                  <a:solidFill>
                    <a:schemeClr val="bg1"/>
                  </a:solidFill>
                </a:ln>
                <a:solidFill>
                  <a:srgbClr val="0000FF"/>
                </a:solidFill>
              </a:rPr>
              <a:t>Righteousness</a:t>
            </a:r>
            <a:r>
              <a:rPr lang="en-CA" sz="3600" b="1" dirty="0">
                <a:solidFill>
                  <a:srgbClr val="CC00FF"/>
                </a:solidFill>
              </a:rPr>
              <a:t> of the </a:t>
            </a:r>
            <a:r>
              <a:rPr lang="en-CA" sz="3600" b="1" dirty="0" err="1">
                <a:ln>
                  <a:solidFill>
                    <a:schemeClr val="bg1"/>
                  </a:solidFill>
                </a:ln>
                <a:solidFill>
                  <a:srgbClr val="0000FF"/>
                </a:solidFill>
                <a:effectLst>
                  <a:outerShdw blurRad="50800" dist="50800" dir="5400000" algn="ctr" rotWithShape="0">
                    <a:srgbClr val="FFFF00"/>
                  </a:outerShdw>
                </a:effectLst>
              </a:rPr>
              <a:t>MelkiTzedek</a:t>
            </a:r>
            <a:r>
              <a:rPr lang="en-CA" sz="3600" b="1" dirty="0">
                <a:solidFill>
                  <a:srgbClr val="0000FF"/>
                </a:solidFill>
                <a:effectLst>
                  <a:outerShdw blurRad="50800" dist="50800" dir="5400000" algn="ctr" rotWithShape="0">
                    <a:srgbClr val="FFFF00"/>
                  </a:outerShdw>
                </a:effectLst>
              </a:rPr>
              <a:t> </a:t>
            </a:r>
            <a:r>
              <a:rPr lang="en-CA" sz="3600" b="1" dirty="0">
                <a:ln>
                  <a:solidFill>
                    <a:schemeClr val="bg1"/>
                  </a:solidFill>
                </a:ln>
                <a:solidFill>
                  <a:srgbClr val="0000FF"/>
                </a:solidFill>
                <a:effectLst>
                  <a:outerShdw blurRad="50800" dist="50800" dir="5400000" algn="ctr" rotWithShape="0">
                    <a:srgbClr val="FFFF00"/>
                  </a:outerShdw>
                </a:effectLst>
              </a:rPr>
              <a:t>Order</a:t>
            </a:r>
            <a:r>
              <a:rPr lang="en-CA" sz="3600" b="1" dirty="0">
                <a:solidFill>
                  <a:srgbClr val="0000FF"/>
                </a:solidFill>
                <a:effectLst>
                  <a:outerShdw blurRad="50800" dist="50800" dir="5400000" algn="ctr" rotWithShape="0">
                    <a:srgbClr val="FFFF00"/>
                  </a:outerShdw>
                </a:effectLst>
              </a:rPr>
              <a:t> </a:t>
            </a:r>
            <a:r>
              <a:rPr lang="en-CA" sz="3600" b="1" dirty="0">
                <a:solidFill>
                  <a:srgbClr val="CC00FF"/>
                </a:solidFill>
              </a:rPr>
              <a:t>was being </a:t>
            </a:r>
            <a:r>
              <a:rPr lang="en-CA" sz="3600" b="1" u="sng" dirty="0">
                <a:solidFill>
                  <a:srgbClr val="CC00FF"/>
                </a:solidFill>
              </a:rPr>
              <a:t>SEEDED</a:t>
            </a:r>
            <a:r>
              <a:rPr lang="en-CA" sz="3600" b="1" dirty="0">
                <a:solidFill>
                  <a:srgbClr val="CC00FF"/>
                </a:solidFill>
              </a:rPr>
              <a:t> on this earth as the </a:t>
            </a:r>
            <a:r>
              <a:rPr lang="en-CA" sz="3600" b="1" u="sng" dirty="0">
                <a:solidFill>
                  <a:srgbClr val="00FFFF"/>
                </a:solidFill>
                <a:latin typeface="Arial Black" panose="020B0A04020102020204" pitchFamily="34" charset="0"/>
              </a:rPr>
              <a:t>FIRST</a:t>
            </a:r>
            <a:r>
              <a:rPr lang="en-CA" sz="3600" b="1" dirty="0">
                <a:solidFill>
                  <a:srgbClr val="00FFFF"/>
                </a:solidFill>
              </a:rPr>
              <a:t> </a:t>
            </a:r>
            <a:r>
              <a:rPr lang="en-CA" sz="2800" b="1" u="sng" dirty="0">
                <a:solidFill>
                  <a:srgbClr val="FFFF00"/>
                </a:solidFill>
                <a:latin typeface="Ravie" panose="04040805050809020602" pitchFamily="82" charset="0"/>
              </a:rPr>
              <a:t>in</a:t>
            </a:r>
            <a:r>
              <a:rPr lang="en-CA" sz="2800" b="1" dirty="0">
                <a:solidFill>
                  <a:srgbClr val="FFFF00"/>
                </a:solidFill>
                <a:latin typeface="Ravie" panose="04040805050809020602" pitchFamily="82" charset="0"/>
              </a:rPr>
              <a:t> </a:t>
            </a:r>
            <a:r>
              <a:rPr lang="en-CA" sz="3200" b="1" u="sng" dirty="0">
                <a:ln w="28575">
                  <a:solidFill>
                    <a:srgbClr val="0000FF"/>
                  </a:solidFill>
                </a:ln>
                <a:solidFill>
                  <a:srgbClr val="00FFFF"/>
                </a:solidFill>
                <a:effectLst>
                  <a:glow rad="76200">
                    <a:srgbClr val="FFFF00"/>
                  </a:glow>
                </a:effectLst>
                <a:latin typeface="Ravie" panose="04040805050809020602" pitchFamily="82" charset="0"/>
              </a:rPr>
              <a:t>ORDER</a:t>
            </a:r>
            <a:r>
              <a:rPr lang="en-CA" sz="3600" b="1" dirty="0">
                <a:ln w="28575">
                  <a:solidFill>
                    <a:srgbClr val="0000FF"/>
                  </a:solidFill>
                </a:ln>
                <a:solidFill>
                  <a:srgbClr val="00FFFF"/>
                </a:solidFill>
                <a:effectLst>
                  <a:glow rad="76200">
                    <a:srgbClr val="FFFF00"/>
                  </a:glow>
                </a:effectLst>
                <a:latin typeface="Ravie" panose="04040805050809020602" pitchFamily="82" charset="0"/>
              </a:rPr>
              <a:t>?</a:t>
            </a:r>
          </a:p>
        </p:txBody>
      </p:sp>
      <p:sp>
        <p:nvSpPr>
          <p:cNvPr id="5" name="Rectangle 4">
            <a:extLst>
              <a:ext uri="{FF2B5EF4-FFF2-40B4-BE49-F238E27FC236}">
                <a16:creationId xmlns:a16="http://schemas.microsoft.com/office/drawing/2014/main" id="{8044EF94-012F-4513-B76B-9E062DBA4E09}"/>
              </a:ext>
            </a:extLst>
          </p:cNvPr>
          <p:cNvSpPr/>
          <p:nvPr/>
        </p:nvSpPr>
        <p:spPr>
          <a:xfrm>
            <a:off x="3604803" y="1434208"/>
            <a:ext cx="2124075" cy="422394"/>
          </a:xfrm>
          <a:prstGeom prst="rect">
            <a:avLst/>
          </a:prstGeom>
          <a:solidFill>
            <a:schemeClr val="accent2">
              <a:lumMod val="75000"/>
            </a:schemeClr>
          </a:solidFill>
          <a:ln w="28575">
            <a:solidFill>
              <a:srgbClr val="99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a:solidFill>
                  <a:schemeClr val="tx1"/>
                </a:solidFill>
                <a:latin typeface="Arial Black" panose="020B0A04020102020204" pitchFamily="34" charset="0"/>
              </a:rPr>
              <a:t>CHOSHEK?</a:t>
            </a:r>
          </a:p>
        </p:txBody>
      </p:sp>
      <p:cxnSp>
        <p:nvCxnSpPr>
          <p:cNvPr id="16" name="Straight Arrow Connector 15">
            <a:extLst>
              <a:ext uri="{FF2B5EF4-FFF2-40B4-BE49-F238E27FC236}">
                <a16:creationId xmlns:a16="http://schemas.microsoft.com/office/drawing/2014/main" id="{160D57FC-EA84-4255-84EF-F68EC79D9CC6}"/>
              </a:ext>
            </a:extLst>
          </p:cNvPr>
          <p:cNvCxnSpPr/>
          <p:nvPr/>
        </p:nvCxnSpPr>
        <p:spPr>
          <a:xfrm flipV="1">
            <a:off x="3135364" y="5239634"/>
            <a:ext cx="0" cy="597369"/>
          </a:xfrm>
          <a:prstGeom prst="straightConnector1">
            <a:avLst/>
          </a:prstGeom>
          <a:ln w="76200">
            <a:solidFill>
              <a:srgbClr val="0000FF"/>
            </a:solidFill>
            <a:tailEnd type="triangle"/>
          </a:ln>
          <a:effectLst>
            <a:glow rad="88900">
              <a:srgbClr val="FFCCFF"/>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37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cTn>
                              </p:par>
                              <p:par>
                                <p:cTn id="22" presetID="22" presetClass="entr" presetSubtype="1" fill="hold" grpId="0" nodeType="withEffect">
                                  <p:stCondLst>
                                    <p:cond delay="200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par>
                          <p:cTn id="25" fill="hold">
                            <p:stCondLst>
                              <p:cond delay="5000"/>
                            </p:stCondLst>
                            <p:childTnLst>
                              <p:par>
                                <p:cTn id="26" presetID="47"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500"/>
                            </p:stCondLst>
                            <p:childTnLst>
                              <p:par>
                                <p:cTn id="42" presetID="21" presetClass="entr" presetSubtype="2" repeatCount="300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heel(2)">
                                      <p:cBhvr>
                                        <p:cTn id="44" dur="2000"/>
                                        <p:tgtEl>
                                          <p:spTgt spid="19"/>
                                        </p:tgtEl>
                                      </p:cBhvr>
                                    </p:animEffect>
                                  </p:childTnLst>
                                </p:cTn>
                              </p:par>
                            </p:childTnLst>
                          </p:cTn>
                        </p:par>
                        <p:par>
                          <p:cTn id="45" fill="hold">
                            <p:stCondLst>
                              <p:cond delay="6500"/>
                            </p:stCondLst>
                            <p:childTnLst>
                              <p:par>
                                <p:cTn id="46" presetID="6" presetClass="entr" presetSubtype="16" fill="hold" grpId="0" nodeType="afterEffect">
                                  <p:stCondLst>
                                    <p:cond delay="75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par>
                          <p:cTn id="49" fill="hold">
                            <p:stCondLst>
                              <p:cond delay="9250"/>
                            </p:stCondLst>
                            <p:childTnLst>
                              <p:par>
                                <p:cTn id="50" presetID="22" presetClass="entr" presetSubtype="4"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blinds(horizontal)">
                                      <p:cBhvr>
                                        <p:cTn id="57" dur="20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0" grpId="0" animBg="1"/>
      <p:bldP spid="2" grpId="0" animBg="1"/>
      <p:bldP spid="19" grpId="0" animBg="1"/>
      <p:bldP spid="75"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0933"/>
            <a:ext cx="2743200" cy="365125"/>
          </a:xfrm>
        </p:spPr>
        <p:txBody>
          <a:bodyPr/>
          <a:lstStyle/>
          <a:p>
            <a:fld id="{45C2D28F-54A5-4CFF-A832-B99C2F1CE910}" type="slidenum">
              <a:rPr lang="en-CA" smtClean="0">
                <a:solidFill>
                  <a:schemeClr val="tx1"/>
                </a:solidFill>
              </a:rPr>
              <a:t>33</a:t>
            </a:fld>
            <a:endParaRPr lang="en-CA" dirty="0">
              <a:solidFill>
                <a:schemeClr val="tx1"/>
              </a:solidFill>
            </a:endParaRPr>
          </a:p>
        </p:txBody>
      </p:sp>
      <p:pic>
        <p:nvPicPr>
          <p:cNvPr id="6" name="Picture 5">
            <a:extLst>
              <a:ext uri="{FF2B5EF4-FFF2-40B4-BE49-F238E27FC236}">
                <a16:creationId xmlns:a16="http://schemas.microsoft.com/office/drawing/2014/main" id="{BD6512E1-651A-4794-AB44-3616D20258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39479" y="38362"/>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6">
            <a:extLst>
              <a:ext uri="{FF2B5EF4-FFF2-40B4-BE49-F238E27FC236}">
                <a16:creationId xmlns:a16="http://schemas.microsoft.com/office/drawing/2014/main" id="{0ED4B0AB-92CF-4640-9FA6-D7E27FFFDB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1781" y="94039"/>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icture 7">
            <a:extLst>
              <a:ext uri="{FF2B5EF4-FFF2-40B4-BE49-F238E27FC236}">
                <a16:creationId xmlns:a16="http://schemas.microsoft.com/office/drawing/2014/main" id="{97091806-4A65-4F5D-8C35-A4A53179F1A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62189" y="56807"/>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8">
            <a:extLst>
              <a:ext uri="{FF2B5EF4-FFF2-40B4-BE49-F238E27FC236}">
                <a16:creationId xmlns:a16="http://schemas.microsoft.com/office/drawing/2014/main" id="{E190A8DC-5A1B-47E3-9202-CF1F308F556A}"/>
              </a:ext>
            </a:extLst>
          </p:cNvPr>
          <p:cNvSpPr/>
          <p:nvPr/>
        </p:nvSpPr>
        <p:spPr>
          <a:xfrm>
            <a:off x="292032" y="1199628"/>
            <a:ext cx="6465066" cy="620784"/>
          </a:xfrm>
          <a:prstGeom prst="rect">
            <a:avLst/>
          </a:prstGeom>
          <a:ln w="28575">
            <a:solidFill>
              <a:srgbClr val="FFC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For </a:t>
            </a:r>
            <a:r>
              <a:rPr lang="en-CA" sz="2400" b="1" dirty="0">
                <a:ln>
                  <a:solidFill>
                    <a:srgbClr val="0000FF"/>
                  </a:solidFill>
                </a:ln>
                <a:solidFill>
                  <a:srgbClr val="FFFF00"/>
                </a:solidFill>
                <a:latin typeface="Wide Latin" panose="020A0A07050505020404" pitchFamily="18" charset="0"/>
              </a:rPr>
              <a:t>SHYT,</a:t>
            </a:r>
            <a:r>
              <a:rPr lang="en-CA" sz="2400" dirty="0"/>
              <a:t> What does W H Barker </a:t>
            </a:r>
            <a:r>
              <a:rPr lang="en-CA" sz="2400" b="1" dirty="0">
                <a:solidFill>
                  <a:srgbClr val="C00000"/>
                </a:solidFill>
              </a:rPr>
              <a:t>direct?</a:t>
            </a:r>
          </a:p>
        </p:txBody>
      </p:sp>
      <p:pic>
        <p:nvPicPr>
          <p:cNvPr id="2" name="Picture 1">
            <a:extLst>
              <a:ext uri="{FF2B5EF4-FFF2-40B4-BE49-F238E27FC236}">
                <a16:creationId xmlns:a16="http://schemas.microsoft.com/office/drawing/2014/main" id="{AAE063E4-1947-43C3-81E7-7BDEA7C57B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46832" y="326443"/>
            <a:ext cx="6946085" cy="726388"/>
          </a:xfrm>
          <a:prstGeom prst="rect">
            <a:avLst/>
          </a:prstGeom>
          <a:ln>
            <a:solidFill>
              <a:srgbClr val="002060"/>
            </a:solidFill>
          </a:ln>
        </p:spPr>
      </p:pic>
      <p:cxnSp>
        <p:nvCxnSpPr>
          <p:cNvPr id="10" name="Straight Connector 9">
            <a:extLst>
              <a:ext uri="{FF2B5EF4-FFF2-40B4-BE49-F238E27FC236}">
                <a16:creationId xmlns:a16="http://schemas.microsoft.com/office/drawing/2014/main" id="{6EC11D56-0427-422D-A43B-135DF0C44E23}"/>
              </a:ext>
            </a:extLst>
          </p:cNvPr>
          <p:cNvCxnSpPr/>
          <p:nvPr/>
        </p:nvCxnSpPr>
        <p:spPr>
          <a:xfrm>
            <a:off x="8640661" y="748360"/>
            <a:ext cx="50333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88F7D9-1301-4859-96DA-D2AC79FD0B4B}"/>
              </a:ext>
            </a:extLst>
          </p:cNvPr>
          <p:cNvCxnSpPr/>
          <p:nvPr/>
        </p:nvCxnSpPr>
        <p:spPr>
          <a:xfrm>
            <a:off x="9336947" y="689637"/>
            <a:ext cx="70467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DC16B10-A036-4B2F-84EF-F0FD874E9C5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9462" y="1887653"/>
            <a:ext cx="6577635" cy="4734758"/>
          </a:xfrm>
          <a:prstGeom prst="rect">
            <a:avLst/>
          </a:prstGeom>
          <a:ln>
            <a:solidFill>
              <a:srgbClr val="002060"/>
            </a:solidFill>
          </a:ln>
        </p:spPr>
      </p:pic>
      <p:cxnSp>
        <p:nvCxnSpPr>
          <p:cNvPr id="5" name="Straight Connector 4">
            <a:extLst>
              <a:ext uri="{FF2B5EF4-FFF2-40B4-BE49-F238E27FC236}">
                <a16:creationId xmlns:a16="http://schemas.microsoft.com/office/drawing/2014/main" id="{23AE750D-F067-4991-A625-8673CBEFF9CE}"/>
              </a:ext>
            </a:extLst>
          </p:cNvPr>
          <p:cNvCxnSpPr/>
          <p:nvPr/>
        </p:nvCxnSpPr>
        <p:spPr>
          <a:xfrm>
            <a:off x="940037" y="2179178"/>
            <a:ext cx="55804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2F156F9-EBF4-4340-BDE9-D5B8A4373F60}"/>
              </a:ext>
            </a:extLst>
          </p:cNvPr>
          <p:cNvCxnSpPr>
            <a:cxnSpLocks/>
          </p:cNvCxnSpPr>
          <p:nvPr/>
        </p:nvCxnSpPr>
        <p:spPr>
          <a:xfrm>
            <a:off x="382752" y="2519585"/>
            <a:ext cx="613768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6B7D20-BB56-4A17-BF3E-7C8FE2061B44}"/>
              </a:ext>
            </a:extLst>
          </p:cNvPr>
          <p:cNvCxnSpPr>
            <a:cxnSpLocks/>
          </p:cNvCxnSpPr>
          <p:nvPr/>
        </p:nvCxnSpPr>
        <p:spPr>
          <a:xfrm>
            <a:off x="382752" y="2834355"/>
            <a:ext cx="2879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7DE8800-2A4F-4461-AD7C-A5AC2CDD5184}"/>
              </a:ext>
            </a:extLst>
          </p:cNvPr>
          <p:cNvSpPr/>
          <p:nvPr/>
        </p:nvSpPr>
        <p:spPr>
          <a:xfrm>
            <a:off x="6757096" y="1603961"/>
            <a:ext cx="5434903" cy="5018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2060"/>
                </a:solidFill>
              </a:rPr>
              <a:t>Interestingly, we see </a:t>
            </a:r>
            <a:r>
              <a:rPr lang="en-CA" sz="2400" dirty="0">
                <a:solidFill>
                  <a:srgbClr val="FF0000"/>
                </a:solidFill>
              </a:rPr>
              <a:t>“ERROR”</a:t>
            </a:r>
            <a:r>
              <a:rPr lang="en-CA" sz="2400" dirty="0">
                <a:solidFill>
                  <a:srgbClr val="002060"/>
                </a:solidFill>
              </a:rPr>
              <a:t> and </a:t>
            </a:r>
            <a:r>
              <a:rPr lang="en-CA" sz="2400" dirty="0">
                <a:solidFill>
                  <a:srgbClr val="FF0000"/>
                </a:solidFill>
              </a:rPr>
              <a:t>“TO BE DECEIVED,”</a:t>
            </a:r>
            <a:r>
              <a:rPr lang="en-CA" sz="2400" dirty="0">
                <a:solidFill>
                  <a:srgbClr val="002060"/>
                </a:solidFill>
              </a:rPr>
              <a:t> directly from this word!</a:t>
            </a:r>
            <a:br>
              <a:rPr lang="en-CA" sz="2400" dirty="0">
                <a:solidFill>
                  <a:srgbClr val="002060"/>
                </a:solidFill>
              </a:rPr>
            </a:br>
            <a:r>
              <a:rPr lang="en-CA" sz="2400" dirty="0">
                <a:solidFill>
                  <a:srgbClr val="002060"/>
                </a:solidFill>
              </a:rPr>
              <a:t>  </a:t>
            </a:r>
          </a:p>
          <a:p>
            <a:pPr algn="ctr"/>
            <a:r>
              <a:rPr lang="en-CA" sz="2400" dirty="0">
                <a:solidFill>
                  <a:srgbClr val="002060"/>
                </a:solidFill>
              </a:rPr>
              <a:t>Is it possible the highly specific letters in </a:t>
            </a:r>
            <a:r>
              <a:rPr lang="en-CA" sz="2400" dirty="0" err="1">
                <a:solidFill>
                  <a:srgbClr val="002060"/>
                </a:solidFill>
              </a:rPr>
              <a:t>Brashyt</a:t>
            </a:r>
            <a:r>
              <a:rPr lang="en-CA" sz="2400" dirty="0">
                <a:solidFill>
                  <a:srgbClr val="002060"/>
                </a:solidFill>
              </a:rPr>
              <a:t> are there to positively identify </a:t>
            </a:r>
            <a:r>
              <a:rPr lang="en-CA" sz="2400" b="1" dirty="0">
                <a:solidFill>
                  <a:srgbClr val="0000FF"/>
                </a:solidFill>
                <a:effectLst>
                  <a:glow rad="127000">
                    <a:srgbClr val="FFFF00"/>
                  </a:glow>
                  <a:outerShdw blurRad="50800" dist="50800" dir="5400000" algn="ctr" rotWithShape="0">
                    <a:srgbClr val="FF00FF"/>
                  </a:outerShdw>
                </a:effectLst>
              </a:rPr>
              <a:t>Yahuah’s  SIGNATURE  OF RIGHTEOUSNESS</a:t>
            </a:r>
            <a:r>
              <a:rPr lang="en-CA" sz="2400" dirty="0">
                <a:solidFill>
                  <a:srgbClr val="002060"/>
                </a:solidFill>
              </a:rPr>
              <a:t> (</a:t>
            </a:r>
            <a:r>
              <a:rPr lang="en-CA" sz="2400" dirty="0">
                <a:ln>
                  <a:solidFill>
                    <a:srgbClr val="0000FF"/>
                  </a:solidFill>
                </a:ln>
                <a:solidFill>
                  <a:srgbClr val="00FFFF"/>
                </a:solidFill>
                <a:effectLst>
                  <a:glow rad="127000">
                    <a:srgbClr val="E983DD"/>
                  </a:glow>
                  <a:outerShdw blurRad="50800" dist="50800" dir="5400000" sx="102000" sy="102000" algn="ctr" rotWithShape="0">
                    <a:srgbClr val="FF9900"/>
                  </a:outerShdw>
                </a:effectLst>
                <a:latin typeface="Snap ITC" panose="04040A07060A02020202" pitchFamily="82" charset="0"/>
              </a:rPr>
              <a:t>Tav</a:t>
            </a:r>
            <a:r>
              <a:rPr lang="en-CA" sz="2400" dirty="0">
                <a:solidFill>
                  <a:srgbClr val="002060"/>
                </a:solidFill>
              </a:rPr>
              <a:t>) describing the </a:t>
            </a:r>
            <a:r>
              <a:rPr lang="en-CA" sz="2400" b="1" u="sng" dirty="0">
                <a:ln>
                  <a:solidFill>
                    <a:srgbClr val="0000FF"/>
                  </a:solidFill>
                </a:ln>
                <a:solidFill>
                  <a:srgbClr val="FF00FF"/>
                </a:solidFill>
              </a:rPr>
              <a:t>GARMENT</a:t>
            </a:r>
            <a:r>
              <a:rPr lang="en-CA" sz="2400" dirty="0">
                <a:solidFill>
                  <a:srgbClr val="002060"/>
                </a:solidFill>
              </a:rPr>
              <a:t> intended for this earth? </a:t>
            </a:r>
            <a:br>
              <a:rPr lang="en-CA" sz="2400" dirty="0">
                <a:solidFill>
                  <a:srgbClr val="002060"/>
                </a:solidFill>
              </a:rPr>
            </a:br>
            <a:endParaRPr lang="en-CA" sz="2400" dirty="0">
              <a:solidFill>
                <a:srgbClr val="002060"/>
              </a:solidFill>
            </a:endParaRPr>
          </a:p>
          <a:p>
            <a:pPr algn="ctr"/>
            <a:r>
              <a:rPr lang="en-CA" sz="2400" dirty="0">
                <a:solidFill>
                  <a:srgbClr val="002060"/>
                </a:solidFill>
              </a:rPr>
              <a:t>Was this </a:t>
            </a:r>
            <a:r>
              <a:rPr lang="en-CA" sz="2400" b="1" dirty="0">
                <a:ln>
                  <a:solidFill>
                    <a:srgbClr val="0000FF"/>
                  </a:solidFill>
                </a:ln>
                <a:solidFill>
                  <a:srgbClr val="FF00FF"/>
                </a:solidFill>
              </a:rPr>
              <a:t>GARMENT</a:t>
            </a:r>
            <a:r>
              <a:rPr lang="en-CA" sz="2400" dirty="0">
                <a:solidFill>
                  <a:srgbClr val="002060"/>
                </a:solidFill>
              </a:rPr>
              <a:t> intended </a:t>
            </a:r>
            <a:r>
              <a:rPr lang="en-CA" sz="2400" u="sng" dirty="0">
                <a:solidFill>
                  <a:srgbClr val="002060"/>
                </a:solidFill>
              </a:rPr>
              <a:t>to</a:t>
            </a:r>
            <a:r>
              <a:rPr lang="en-CA" sz="2400" dirty="0">
                <a:solidFill>
                  <a:srgbClr val="002060"/>
                </a:solidFill>
              </a:rPr>
              <a:t> </a:t>
            </a:r>
            <a:r>
              <a:rPr lang="en-CA" sz="2400" b="1" dirty="0">
                <a:solidFill>
                  <a:srgbClr val="C00000"/>
                </a:solidFill>
                <a:effectLst>
                  <a:glow rad="127000">
                    <a:srgbClr val="00FFFF"/>
                  </a:glow>
                </a:effectLst>
              </a:rPr>
              <a:t>p</a:t>
            </a:r>
            <a:r>
              <a:rPr lang="en-CA" sz="2400" b="1" u="sng" dirty="0">
                <a:solidFill>
                  <a:srgbClr val="C00000"/>
                </a:solidFill>
                <a:effectLst>
                  <a:glow rad="127000">
                    <a:srgbClr val="00FFFF"/>
                  </a:glow>
                </a:effectLst>
              </a:rPr>
              <a:t>revent man from</a:t>
            </a:r>
            <a:r>
              <a:rPr lang="en-CA" sz="2400" b="1" dirty="0">
                <a:solidFill>
                  <a:srgbClr val="C00000"/>
                </a:solidFill>
                <a:effectLst>
                  <a:glow rad="127000">
                    <a:srgbClr val="00FFFF"/>
                  </a:glow>
                </a:effectLst>
              </a:rPr>
              <a:t> g</a:t>
            </a:r>
            <a:r>
              <a:rPr lang="en-CA" sz="2400" b="1" u="sng" dirty="0">
                <a:solidFill>
                  <a:srgbClr val="C00000"/>
                </a:solidFill>
                <a:effectLst>
                  <a:glow rad="127000">
                    <a:srgbClr val="00FFFF"/>
                  </a:glow>
                </a:effectLst>
              </a:rPr>
              <a:t>oin</a:t>
            </a:r>
            <a:r>
              <a:rPr lang="en-CA" sz="2400" b="1" dirty="0">
                <a:solidFill>
                  <a:srgbClr val="C00000"/>
                </a:solidFill>
                <a:effectLst>
                  <a:glow rad="127000">
                    <a:srgbClr val="00FFFF"/>
                  </a:glow>
                </a:effectLst>
              </a:rPr>
              <a:t>g </a:t>
            </a:r>
            <a:r>
              <a:rPr lang="en-CA" sz="2400" b="1" u="sng" dirty="0">
                <a:solidFill>
                  <a:srgbClr val="C00000"/>
                </a:solidFill>
                <a:effectLst>
                  <a:glow rad="127000">
                    <a:srgbClr val="00FFFF"/>
                  </a:glow>
                </a:effectLst>
              </a:rPr>
              <a:t>astra</a:t>
            </a:r>
            <a:r>
              <a:rPr lang="en-CA" sz="2400" b="1" dirty="0">
                <a:solidFill>
                  <a:srgbClr val="C00000"/>
                </a:solidFill>
                <a:effectLst>
                  <a:glow rad="127000">
                    <a:srgbClr val="00FFFF"/>
                  </a:glow>
                </a:effectLst>
              </a:rPr>
              <a:t>y </a:t>
            </a:r>
            <a:r>
              <a:rPr lang="en-CA" sz="2400" dirty="0">
                <a:solidFill>
                  <a:srgbClr val="002060"/>
                </a:solidFill>
              </a:rPr>
              <a:t>by the theme of </a:t>
            </a:r>
            <a:r>
              <a:rPr lang="en-CA" sz="2400" b="1" dirty="0">
                <a:solidFill>
                  <a:srgbClr val="0000FF"/>
                </a:solidFill>
              </a:rPr>
              <a:t>Righteousness</a:t>
            </a:r>
            <a:r>
              <a:rPr lang="en-CA" sz="2400" dirty="0">
                <a:solidFill>
                  <a:srgbClr val="002060"/>
                </a:solidFill>
              </a:rPr>
              <a:t> </a:t>
            </a:r>
            <a:r>
              <a:rPr lang="en-CA" sz="2400" b="1" u="sng" dirty="0">
                <a:solidFill>
                  <a:srgbClr val="002060"/>
                </a:solidFill>
              </a:rPr>
              <a:t>SEEDED FROM</a:t>
            </a:r>
            <a:r>
              <a:rPr lang="en-CA" sz="2400" b="1" dirty="0">
                <a:solidFill>
                  <a:srgbClr val="002060"/>
                </a:solidFill>
              </a:rPr>
              <a:t>  </a:t>
            </a:r>
            <a:r>
              <a:rPr lang="en-CA" sz="2400" dirty="0">
                <a:solidFill>
                  <a:srgbClr val="002060"/>
                </a:solidFill>
              </a:rPr>
              <a:t>the Heavenly city of </a:t>
            </a:r>
            <a:r>
              <a:rPr lang="en-CA" sz="2400" b="1" dirty="0" err="1">
                <a:ln>
                  <a:solidFill>
                    <a:srgbClr val="0000FF"/>
                  </a:solidFill>
                </a:ln>
                <a:solidFill>
                  <a:srgbClr val="00FFFF"/>
                </a:solidFill>
                <a:effectLst>
                  <a:glow rad="127000">
                    <a:srgbClr val="FF9900"/>
                  </a:glow>
                </a:effectLst>
              </a:rPr>
              <a:t>Tzyon</a:t>
            </a:r>
            <a:r>
              <a:rPr lang="en-CA" sz="2400" b="1" dirty="0">
                <a:ln>
                  <a:solidFill>
                    <a:srgbClr val="0000FF"/>
                  </a:solidFill>
                </a:ln>
                <a:solidFill>
                  <a:srgbClr val="00FFFF"/>
                </a:solidFill>
                <a:effectLst>
                  <a:glow rad="127000">
                    <a:srgbClr val="FF9900"/>
                  </a:glow>
                </a:effectLst>
              </a:rPr>
              <a:t>? </a:t>
            </a:r>
          </a:p>
        </p:txBody>
      </p:sp>
      <p:sp>
        <p:nvSpPr>
          <p:cNvPr id="3" name="Arrow: Bent 2">
            <a:extLst>
              <a:ext uri="{FF2B5EF4-FFF2-40B4-BE49-F238E27FC236}">
                <a16:creationId xmlns:a16="http://schemas.microsoft.com/office/drawing/2014/main" id="{7C57989F-1EAD-4CA0-A30D-AAF14F50D80D}"/>
              </a:ext>
            </a:extLst>
          </p:cNvPr>
          <p:cNvSpPr/>
          <p:nvPr/>
        </p:nvSpPr>
        <p:spPr>
          <a:xfrm rot="16200000" flipV="1">
            <a:off x="7844101" y="-504820"/>
            <a:ext cx="855603" cy="3361961"/>
          </a:xfrm>
          <a:prstGeom prst="bentArrow">
            <a:avLst>
              <a:gd name="adj1" fmla="val 25000"/>
              <a:gd name="adj2" fmla="val 46188"/>
              <a:gd name="adj3" fmla="val 47435"/>
              <a:gd name="adj4" fmla="val 43750"/>
            </a:avLst>
          </a:prstGeom>
          <a:gradFill>
            <a:gsLst>
              <a:gs pos="0">
                <a:srgbClr val="FF0000"/>
              </a:gs>
              <a:gs pos="55000">
                <a:schemeClr val="accent1">
                  <a:lumMod val="45000"/>
                  <a:lumOff val="55000"/>
                </a:schemeClr>
              </a:gs>
              <a:gs pos="100000">
                <a:srgbClr val="FFFF00"/>
              </a:gs>
            </a:gsLst>
            <a:lin ang="16200000" scaled="1"/>
          </a:gra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8" name="Straight Connector 17">
            <a:extLst>
              <a:ext uri="{FF2B5EF4-FFF2-40B4-BE49-F238E27FC236}">
                <a16:creationId xmlns:a16="http://schemas.microsoft.com/office/drawing/2014/main" id="{385ABE32-2DB4-4BCC-9376-2D352164FFBB}"/>
              </a:ext>
            </a:extLst>
          </p:cNvPr>
          <p:cNvCxnSpPr>
            <a:cxnSpLocks/>
          </p:cNvCxnSpPr>
          <p:nvPr/>
        </p:nvCxnSpPr>
        <p:spPr>
          <a:xfrm>
            <a:off x="3107113" y="4743127"/>
            <a:ext cx="34133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6360DE5-A34F-43FD-A4D7-85014CD56596}"/>
              </a:ext>
            </a:extLst>
          </p:cNvPr>
          <p:cNvCxnSpPr>
            <a:cxnSpLocks/>
          </p:cNvCxnSpPr>
          <p:nvPr/>
        </p:nvCxnSpPr>
        <p:spPr>
          <a:xfrm>
            <a:off x="382752" y="5050945"/>
            <a:ext cx="165672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2271C4-305D-4FEA-81DF-6D9DCA8E2CB7}"/>
              </a:ext>
            </a:extLst>
          </p:cNvPr>
          <p:cNvCxnSpPr>
            <a:cxnSpLocks/>
          </p:cNvCxnSpPr>
          <p:nvPr/>
        </p:nvCxnSpPr>
        <p:spPr>
          <a:xfrm>
            <a:off x="1231781" y="6054371"/>
            <a:ext cx="517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302040C-7703-46B9-BF3D-9F3F065DEE3B}"/>
              </a:ext>
            </a:extLst>
          </p:cNvPr>
          <p:cNvCxnSpPr>
            <a:cxnSpLocks/>
          </p:cNvCxnSpPr>
          <p:nvPr/>
        </p:nvCxnSpPr>
        <p:spPr>
          <a:xfrm>
            <a:off x="382752" y="6362189"/>
            <a:ext cx="15824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8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22" presetClass="entr" presetSubtype="1"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par>
                          <p:cTn id="11" fill="hold">
                            <p:stCondLst>
                              <p:cond delay="3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par>
                          <p:cTn id="15" fill="hold">
                            <p:stCondLst>
                              <p:cond delay="4000"/>
                            </p:stCondLst>
                            <p:childTnLst>
                              <p:par>
                                <p:cTn id="16" presetID="14" presetClass="entr" presetSubtype="1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par>
                          <p:cTn id="19" fill="hold">
                            <p:stCondLst>
                              <p:cond delay="4500"/>
                            </p:stCondLst>
                            <p:childTnLst>
                              <p:par>
                                <p:cTn id="20" presetID="14" presetClass="entr" presetSubtype="1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par>
                          <p:cTn id="23" fill="hold">
                            <p:stCondLst>
                              <p:cond delay="5000"/>
                            </p:stCondLst>
                            <p:childTnLst>
                              <p:par>
                                <p:cTn id="24" presetID="14" presetClass="entr" presetSubtype="1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par>
                          <p:cTn id="27" fill="hold">
                            <p:stCondLst>
                              <p:cond delay="5500"/>
                            </p:stCondLst>
                            <p:childTnLst>
                              <p:par>
                                <p:cTn id="28" presetID="14" presetClass="entr" presetSubtype="1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par>
                          <p:cTn id="31" fill="hold">
                            <p:stCondLst>
                              <p:cond delay="6000"/>
                            </p:stCondLst>
                            <p:childTnLst>
                              <p:par>
                                <p:cTn id="32" presetID="14" presetClass="entr" presetSubtype="1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par>
                          <p:cTn id="35" fill="hold">
                            <p:stCondLst>
                              <p:cond delay="6500"/>
                            </p:stCondLst>
                            <p:childTnLst>
                              <p:par>
                                <p:cTn id="36" presetID="14" presetClass="entr" presetSubtype="1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250" fill="hold"/>
                                        <p:tgtEl>
                                          <p:spTgt spid="14"/>
                                        </p:tgtEl>
                                        <p:attrNameLst>
                                          <p:attrName>ppt_w</p:attrName>
                                        </p:attrNameLst>
                                      </p:cBhvr>
                                      <p:tavLst>
                                        <p:tav tm="0">
                                          <p:val>
                                            <p:fltVal val="0"/>
                                          </p:val>
                                        </p:tav>
                                        <p:tav tm="100000">
                                          <p:val>
                                            <p:strVal val="#ppt_w"/>
                                          </p:val>
                                        </p:tav>
                                      </p:tavLst>
                                    </p:anim>
                                    <p:anim calcmode="lin" valueType="num">
                                      <p:cBhvr>
                                        <p:cTn id="44" dur="1250" fill="hold"/>
                                        <p:tgtEl>
                                          <p:spTgt spid="14"/>
                                        </p:tgtEl>
                                        <p:attrNameLst>
                                          <p:attrName>ppt_h</p:attrName>
                                        </p:attrNameLst>
                                      </p:cBhvr>
                                      <p:tavLst>
                                        <p:tav tm="0">
                                          <p:val>
                                            <p:fltVal val="0"/>
                                          </p:val>
                                        </p:tav>
                                        <p:tav tm="100000">
                                          <p:val>
                                            <p:strVal val="#ppt_h"/>
                                          </p:val>
                                        </p:tav>
                                      </p:tavLst>
                                    </p:anim>
                                    <p:animEffect transition="in" filter="fade">
                                      <p:cBhvr>
                                        <p:cTn id="45"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553662" y="796705"/>
            <a:ext cx="11084675" cy="5454837"/>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sunset" dir="t"/>
          </a:scene3d>
          <a:sp3d>
            <a:bevelT w="241300" h="120650" prst="angle"/>
          </a:sp3d>
        </p:spPr>
        <p:txBody>
          <a:bodyPr anchor="ctr">
            <a:normAutofit/>
          </a:bodyPr>
          <a:lstStyle/>
          <a:p>
            <a:br>
              <a:rPr lang="en-CA" dirty="0"/>
            </a:br>
            <a:r>
              <a:rPr lang="en-CA" sz="36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a:t>
            </a:r>
            <a:br>
              <a:rPr lang="en-CA" dirty="0"/>
            </a:br>
            <a:r>
              <a:rPr lang="en-CA" dirty="0"/>
              <a:t>    </a:t>
            </a:r>
            <a:br>
              <a:rPr lang="en-CA" dirty="0"/>
            </a:br>
            <a:br>
              <a:rPr lang="en-CA" dirty="0"/>
            </a:br>
            <a:endParaRPr lang="en-CA" dirty="0"/>
          </a:p>
        </p:txBody>
      </p:sp>
      <p:sp>
        <p:nvSpPr>
          <p:cNvPr id="5" name="Speech Bubble: Rectangle with Corners Rounded 4">
            <a:extLst>
              <a:ext uri="{FF2B5EF4-FFF2-40B4-BE49-F238E27FC236}">
                <a16:creationId xmlns:a16="http://schemas.microsoft.com/office/drawing/2014/main" id="{BAB639CB-21EF-4BCE-B39E-3619B9B9F45C}"/>
              </a:ext>
            </a:extLst>
          </p:cNvPr>
          <p:cNvSpPr/>
          <p:nvPr/>
        </p:nvSpPr>
        <p:spPr>
          <a:xfrm>
            <a:off x="1679418" y="1715003"/>
            <a:ext cx="8833164" cy="3739081"/>
          </a:xfrm>
          <a:prstGeom prst="wedgeRoundRectCallout">
            <a:avLst>
              <a:gd name="adj1" fmla="val 17975"/>
              <a:gd name="adj2" fmla="val -49556"/>
              <a:gd name="adj3" fmla="val 16667"/>
            </a:avLst>
          </a:prstGeom>
          <a:noFill/>
          <a:ln w="76200">
            <a:solidFill>
              <a:schemeClr val="accent4">
                <a:lumMod val="20000"/>
                <a:lumOff val="80000"/>
              </a:schemeClr>
            </a:solidFill>
          </a:ln>
          <a:scene3d>
            <a:camera prst="orthographicFront"/>
            <a:lightRig rig="sunset" dir="t"/>
          </a:scene3d>
          <a:sp3d>
            <a:bevelT w="184150" h="1778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i="1" dirty="0">
                <a:ln>
                  <a:solidFill>
                    <a:srgbClr val="0000FF"/>
                  </a:solidFill>
                </a:ln>
                <a:solidFill>
                  <a:srgbClr val="FFFF00"/>
                </a:solidFill>
                <a:latin typeface="Comic Sans MS" panose="030F0702030302020204" pitchFamily="66" charset="0"/>
              </a:rPr>
              <a:t>We are transitioning (</a:t>
            </a:r>
            <a:r>
              <a:rPr lang="en-CA" sz="2800" b="1" i="1" dirty="0" err="1">
                <a:ln>
                  <a:solidFill>
                    <a:srgbClr val="0000FF"/>
                  </a:solidFill>
                </a:ln>
                <a:solidFill>
                  <a:srgbClr val="00FF00"/>
                </a:solidFill>
                <a:latin typeface="Comic Sans MS" panose="030F0702030302020204" pitchFamily="66" charset="0"/>
              </a:rPr>
              <a:t>hayatah</a:t>
            </a:r>
            <a:r>
              <a:rPr lang="en-CA" sz="2800" b="1" i="1" dirty="0">
                <a:ln>
                  <a:solidFill>
                    <a:srgbClr val="0000FF"/>
                  </a:solidFill>
                </a:ln>
                <a:solidFill>
                  <a:srgbClr val="FFFF00"/>
                </a:solidFill>
                <a:latin typeface="Comic Sans MS" panose="030F0702030302020204" pitchFamily="66" charset="0"/>
              </a:rPr>
              <a:t>) </a:t>
            </a:r>
            <a:br>
              <a:rPr lang="en-CA" sz="2800" b="1" i="1" dirty="0">
                <a:ln>
                  <a:solidFill>
                    <a:srgbClr val="0000FF"/>
                  </a:solidFill>
                </a:ln>
                <a:solidFill>
                  <a:srgbClr val="FFFF00"/>
                </a:solidFill>
                <a:latin typeface="Comic Sans MS" panose="030F0702030302020204" pitchFamily="66" charset="0"/>
              </a:rPr>
            </a:br>
            <a:r>
              <a:rPr lang="en-CA" sz="4800" b="1" i="1" dirty="0">
                <a:ln>
                  <a:solidFill>
                    <a:srgbClr val="0000FF"/>
                  </a:solidFill>
                </a:ln>
                <a:solidFill>
                  <a:srgbClr val="FFFF00"/>
                </a:solidFill>
                <a:latin typeface="Comic Sans MS" panose="030F0702030302020204" pitchFamily="66" charset="0"/>
              </a:rPr>
              <a:t>to - </a:t>
            </a:r>
            <a:r>
              <a:rPr lang="en-CA" sz="4800" b="1" i="1" dirty="0">
                <a:ln>
                  <a:solidFill>
                    <a:srgbClr val="0000FF"/>
                  </a:solidFill>
                </a:ln>
                <a:solidFill>
                  <a:srgbClr val="FFFF00"/>
                </a:solidFill>
                <a:effectLst>
                  <a:outerShdw blurRad="50800" dist="50800" dir="5400000" sx="102000" sy="102000" algn="ctr" rotWithShape="0">
                    <a:srgbClr val="E983DD"/>
                  </a:outerShdw>
                </a:effectLst>
                <a:latin typeface="Snap ITC" panose="04040A07060A02020202" pitchFamily="82" charset="0"/>
              </a:rPr>
              <a:t>RASH</a:t>
            </a:r>
            <a:r>
              <a:rPr lang="en-CA" sz="4800" b="1" i="1" dirty="0">
                <a:ln>
                  <a:solidFill>
                    <a:srgbClr val="0000FF"/>
                  </a:solidFill>
                </a:ln>
                <a:solidFill>
                  <a:srgbClr val="FFFF00"/>
                </a:solidFill>
                <a:latin typeface="Snap ITC" panose="04040A07060A02020202" pitchFamily="82" charset="0"/>
              </a:rPr>
              <a:t>, </a:t>
            </a:r>
            <a:br>
              <a:rPr lang="en-CA" sz="4800" b="1" i="1" dirty="0">
                <a:ln>
                  <a:solidFill>
                    <a:srgbClr val="0000FF"/>
                  </a:solidFill>
                </a:ln>
                <a:solidFill>
                  <a:srgbClr val="FFFF00"/>
                </a:solidFill>
                <a:latin typeface="Snap ITC" panose="04040A07060A02020202" pitchFamily="82" charset="0"/>
              </a:rPr>
            </a:br>
            <a:r>
              <a:rPr lang="en-CA" sz="2800" b="1" i="1" dirty="0">
                <a:ln>
                  <a:solidFill>
                    <a:srgbClr val="0000FF"/>
                  </a:solidFill>
                </a:ln>
                <a:solidFill>
                  <a:srgbClr val="00FF00"/>
                </a:solidFill>
                <a:latin typeface="Comic Sans MS" panose="030F0702030302020204" pitchFamily="66" charset="0"/>
              </a:rPr>
              <a:t>another word built inside of </a:t>
            </a:r>
            <a:br>
              <a:rPr lang="en-CA" sz="2800" b="1" i="1" dirty="0">
                <a:ln>
                  <a:solidFill>
                    <a:srgbClr val="0000FF"/>
                  </a:solidFill>
                </a:ln>
                <a:solidFill>
                  <a:srgbClr val="00FF00"/>
                </a:solidFill>
                <a:latin typeface="Comic Sans MS" panose="030F0702030302020204" pitchFamily="66" charset="0"/>
              </a:rPr>
            </a:br>
            <a:r>
              <a:rPr lang="en-CA" sz="4400" b="1" i="1" dirty="0" err="1">
                <a:ln>
                  <a:solidFill>
                    <a:srgbClr val="0000FF"/>
                  </a:solidFill>
                </a:ln>
                <a:solidFill>
                  <a:srgbClr val="FFFF00"/>
                </a:solidFill>
                <a:latin typeface="Comic Sans MS" panose="030F0702030302020204" pitchFamily="66" charset="0"/>
              </a:rPr>
              <a:t>B’</a:t>
            </a:r>
            <a:r>
              <a:rPr lang="en-CA" sz="4400" b="1" i="1" dirty="0" err="1">
                <a:ln>
                  <a:solidFill>
                    <a:srgbClr val="0000FF"/>
                  </a:solidFill>
                </a:ln>
                <a:solidFill>
                  <a:srgbClr val="E983DD"/>
                </a:solidFill>
                <a:effectLst>
                  <a:outerShdw blurRad="50800" dist="50800" dir="5400000" sx="102000" sy="102000" algn="ctr" rotWithShape="0">
                    <a:srgbClr val="00FF00"/>
                  </a:outerShdw>
                </a:effectLst>
                <a:latin typeface="Comic Sans MS" panose="030F0702030302020204" pitchFamily="66" charset="0"/>
              </a:rPr>
              <a:t>Rash</a:t>
            </a:r>
            <a:r>
              <a:rPr lang="en-CA" sz="4400" b="1" i="1" dirty="0" err="1">
                <a:ln>
                  <a:solidFill>
                    <a:srgbClr val="0000FF"/>
                  </a:solidFill>
                </a:ln>
                <a:solidFill>
                  <a:srgbClr val="FFFF00"/>
                </a:solidFill>
                <a:latin typeface="Comic Sans MS" panose="030F0702030302020204" pitchFamily="66" charset="0"/>
              </a:rPr>
              <a:t>yt</a:t>
            </a:r>
            <a:r>
              <a:rPr lang="en-CA" sz="4400" b="1" i="1" dirty="0">
                <a:ln>
                  <a:solidFill>
                    <a:srgbClr val="0000FF"/>
                  </a:solidFill>
                </a:ln>
                <a:solidFill>
                  <a:srgbClr val="FFFF00"/>
                </a:solidFill>
                <a:latin typeface="Comic Sans MS" panose="030F0702030302020204" pitchFamily="66" charset="0"/>
              </a:rPr>
              <a:t>!</a:t>
            </a:r>
            <a:r>
              <a:rPr lang="en-CA" sz="2800" b="1" i="1" dirty="0">
                <a:ln>
                  <a:solidFill>
                    <a:srgbClr val="0000FF"/>
                  </a:solidFill>
                </a:ln>
                <a:solidFill>
                  <a:srgbClr val="FFFF00"/>
                </a:solidFill>
                <a:latin typeface="Comic Sans MS" panose="030F0702030302020204" pitchFamily="66" charset="0"/>
              </a:rPr>
              <a:t> </a:t>
            </a:r>
            <a:r>
              <a:rPr lang="en-CA" sz="4800" b="1" i="1" dirty="0">
                <a:ln>
                  <a:solidFill>
                    <a:srgbClr val="0000FF"/>
                  </a:solidFill>
                </a:ln>
                <a:solidFill>
                  <a:srgbClr val="FFFF00"/>
                </a:solidFill>
                <a:latin typeface="Snap ITC" panose="04040A07060A02020202" pitchFamily="82" charset="0"/>
              </a:rPr>
              <a:t> </a:t>
            </a:r>
            <a:endParaRPr lang="en-CA" sz="2800" b="1" i="1" dirty="0">
              <a:ln>
                <a:solidFill>
                  <a:srgbClr val="0000FF"/>
                </a:solidFill>
              </a:ln>
              <a:solidFill>
                <a:srgbClr val="FFFF00"/>
              </a:solidFill>
              <a:latin typeface="Comic Sans MS" panose="030F0702030302020204" pitchFamily="66" charset="0"/>
            </a:endParaRPr>
          </a:p>
        </p:txBody>
      </p:sp>
      <p:sp>
        <p:nvSpPr>
          <p:cNvPr id="3" name="Slide Number Placeholder 2">
            <a:extLst>
              <a:ext uri="{FF2B5EF4-FFF2-40B4-BE49-F238E27FC236}">
                <a16:creationId xmlns:a16="http://schemas.microsoft.com/office/drawing/2014/main" id="{D95129D1-04BC-9F96-9E1E-1CA8D141ED56}"/>
              </a:ext>
            </a:extLst>
          </p:cNvPr>
          <p:cNvSpPr>
            <a:spLocks noGrp="1"/>
          </p:cNvSpPr>
          <p:nvPr>
            <p:ph type="sldNum" sz="quarter" idx="12"/>
          </p:nvPr>
        </p:nvSpPr>
        <p:spPr>
          <a:xfrm>
            <a:off x="11505234" y="6446869"/>
            <a:ext cx="640466" cy="489884"/>
          </a:xfrm>
        </p:spPr>
        <p:txBody>
          <a:bodyPr/>
          <a:lstStyle/>
          <a:p>
            <a:fld id="{45C2D28F-54A5-4CFF-A832-B99C2F1CE910}" type="slidenum">
              <a:rPr lang="en-CA" smtClean="0">
                <a:solidFill>
                  <a:schemeClr val="bg1"/>
                </a:solidFill>
              </a:rPr>
              <a:t>34</a:t>
            </a:fld>
            <a:endParaRPr lang="en-CA" dirty="0">
              <a:solidFill>
                <a:schemeClr val="bg1"/>
              </a:solidFill>
            </a:endParaRPr>
          </a:p>
        </p:txBody>
      </p:sp>
    </p:spTree>
    <p:extLst>
      <p:ext uri="{BB962C8B-B14F-4D97-AF65-F5344CB8AC3E}">
        <p14:creationId xmlns:p14="http://schemas.microsoft.com/office/powerpoint/2010/main" val="28954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97243"/>
            <a:ext cx="2743200" cy="365125"/>
          </a:xfrm>
        </p:spPr>
        <p:txBody>
          <a:bodyPr/>
          <a:lstStyle/>
          <a:p>
            <a:fld id="{45C2D28F-54A5-4CFF-A832-B99C2F1CE910}" type="slidenum">
              <a:rPr lang="en-CA" smtClean="0">
                <a:solidFill>
                  <a:schemeClr val="tx1"/>
                </a:solidFill>
              </a:rPr>
              <a:t>35</a:t>
            </a:fld>
            <a:endParaRPr lang="en-CA" dirty="0">
              <a:solidFill>
                <a:schemeClr val="tx1"/>
              </a:solidFill>
            </a:endParaRPr>
          </a:p>
        </p:txBody>
      </p:sp>
      <p:pic>
        <p:nvPicPr>
          <p:cNvPr id="3" name="Picture 2">
            <a:extLst>
              <a:ext uri="{FF2B5EF4-FFF2-40B4-BE49-F238E27FC236}">
                <a16:creationId xmlns:a16="http://schemas.microsoft.com/office/drawing/2014/main" id="{79A7EFDD-C5D5-4BA6-AB40-7DC0D1B970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17452" y="102669"/>
            <a:ext cx="4924338" cy="2530697"/>
          </a:xfrm>
          <a:prstGeom prst="rect">
            <a:avLst/>
          </a:prstGeom>
        </p:spPr>
      </p:pic>
      <p:pic>
        <p:nvPicPr>
          <p:cNvPr id="18" name="Picture 17">
            <a:extLst>
              <a:ext uri="{FF2B5EF4-FFF2-40B4-BE49-F238E27FC236}">
                <a16:creationId xmlns:a16="http://schemas.microsoft.com/office/drawing/2014/main" id="{A6686B1E-A463-4E4A-A15A-A20AD8EF59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4849" t="10970" r="7433" b="33669"/>
          <a:stretch/>
        </p:blipFill>
        <p:spPr>
          <a:xfrm>
            <a:off x="1631729" y="147018"/>
            <a:ext cx="2525988" cy="12142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FEE5A31F-9EE2-4D83-9024-722CE1525C5C}"/>
              </a:ext>
            </a:extLst>
          </p:cNvPr>
          <p:cNvSpPr/>
          <p:nvPr/>
        </p:nvSpPr>
        <p:spPr>
          <a:xfrm>
            <a:off x="45265" y="1433681"/>
            <a:ext cx="6642156" cy="5356418"/>
          </a:xfrm>
          <a:prstGeom prst="roundRect">
            <a:avLst/>
          </a:prstGeom>
          <a:solidFill>
            <a:srgbClr val="92D050"/>
          </a:solidFill>
          <a:scene3d>
            <a:camera prst="orthographicFront"/>
            <a:lightRig rig="threePt" dir="t"/>
          </a:scene3d>
          <a:sp3d>
            <a:bevelT w="177800" h="1270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solidFill>
                  <a:srgbClr val="7030A0"/>
                </a:solidFill>
              </a:rPr>
              <a:t>Before moving to the next context, let’s take a brief look at another aspect of </a:t>
            </a:r>
            <a:r>
              <a:rPr lang="en-CA" sz="2800" dirty="0" err="1">
                <a:solidFill>
                  <a:srgbClr val="7030A0"/>
                </a:solidFill>
              </a:rPr>
              <a:t>B’Rashyt</a:t>
            </a:r>
            <a:r>
              <a:rPr lang="en-CA" sz="2800" dirty="0">
                <a:solidFill>
                  <a:srgbClr val="7030A0"/>
                </a:solidFill>
              </a:rPr>
              <a:t>.  Note the letters </a:t>
            </a:r>
            <a:r>
              <a:rPr lang="en-CA" sz="2800" b="1" dirty="0">
                <a:ln>
                  <a:solidFill>
                    <a:sysClr val="windowText" lastClr="000000"/>
                  </a:solidFill>
                </a:ln>
                <a:solidFill>
                  <a:srgbClr val="7030A0"/>
                </a:solidFill>
                <a:effectLst>
                  <a:outerShdw blurRad="50800" dist="50800" dir="5400000" algn="ctr" rotWithShape="0">
                    <a:srgbClr val="FF9900"/>
                  </a:outerShdw>
                </a:effectLst>
              </a:rPr>
              <a:t>Resh Aleph Shin</a:t>
            </a:r>
            <a:r>
              <a:rPr lang="en-CA" sz="2800" dirty="0">
                <a:solidFill>
                  <a:srgbClr val="7030A0"/>
                </a:solidFill>
              </a:rPr>
              <a:t> in H7218. Note also the root word meaning from etymology.   </a:t>
            </a:r>
            <a:r>
              <a:rPr lang="en-CA" sz="2800" dirty="0">
                <a:ln>
                  <a:solidFill>
                    <a:srgbClr val="C00000"/>
                  </a:solidFill>
                </a:ln>
                <a:solidFill>
                  <a:srgbClr val="002060"/>
                </a:solidFill>
                <a:latin typeface="Snap ITC" panose="04040A07060A02020202" pitchFamily="82" charset="0"/>
              </a:rPr>
              <a:t>A </a:t>
            </a:r>
            <a:r>
              <a:rPr lang="en-CA" sz="2800" dirty="0">
                <a:ln>
                  <a:solidFill>
                    <a:sysClr val="windowText" lastClr="000000"/>
                  </a:solidFill>
                </a:ln>
                <a:solidFill>
                  <a:srgbClr val="C00000"/>
                </a:solidFill>
                <a:latin typeface="Snap ITC" panose="04040A07060A02020202" pitchFamily="82" charset="0"/>
              </a:rPr>
              <a:t>Shaking,</a:t>
            </a:r>
            <a:r>
              <a:rPr lang="en-CA" sz="2800" dirty="0">
                <a:ln>
                  <a:solidFill>
                    <a:srgbClr val="C00000"/>
                  </a:solidFill>
                </a:ln>
                <a:solidFill>
                  <a:srgbClr val="002060"/>
                </a:solidFill>
                <a:latin typeface="Snap ITC" panose="04040A07060A02020202" pitchFamily="82" charset="0"/>
              </a:rPr>
              <a:t> (setting </a:t>
            </a:r>
            <a:r>
              <a:rPr lang="en-CA" sz="2800" u="sng" dirty="0">
                <a:ln>
                  <a:solidFill>
                    <a:srgbClr val="C00000"/>
                  </a:solidFill>
                </a:ln>
                <a:solidFill>
                  <a:srgbClr val="0000FF"/>
                </a:solidFill>
                <a:latin typeface="Snap ITC" panose="04040A07060A02020202" pitchFamily="82" charset="0"/>
              </a:rPr>
              <a:t>a standard</a:t>
            </a:r>
            <a:r>
              <a:rPr lang="en-CA" sz="2800" dirty="0">
                <a:ln>
                  <a:solidFill>
                    <a:srgbClr val="C00000"/>
                  </a:solidFill>
                </a:ln>
                <a:solidFill>
                  <a:srgbClr val="0000FF"/>
                </a:solidFill>
                <a:latin typeface="Snap ITC" panose="04040A07060A02020202" pitchFamily="82" charset="0"/>
              </a:rPr>
              <a:t> </a:t>
            </a:r>
            <a:r>
              <a:rPr lang="en-CA" sz="2800" dirty="0">
                <a:ln>
                  <a:solidFill>
                    <a:srgbClr val="C00000"/>
                  </a:solidFill>
                </a:ln>
                <a:solidFill>
                  <a:srgbClr val="002060"/>
                </a:solidFill>
                <a:latin typeface="Snap ITC" panose="04040A07060A02020202" pitchFamily="82" charset="0"/>
              </a:rPr>
              <a:t>of great significance).</a:t>
            </a:r>
          </a:p>
          <a:p>
            <a:pPr algn="ctr"/>
            <a:r>
              <a:rPr lang="en-US" sz="2800" dirty="0">
                <a:solidFill>
                  <a:srgbClr val="008080"/>
                </a:solidFill>
                <a:latin typeface="Georgia" panose="02040502050405020303" pitchFamily="18" charset="0"/>
              </a:rPr>
              <a:t>Eze 9:10</a:t>
            </a:r>
            <a:r>
              <a:rPr lang="en-US" sz="2800" dirty="0">
                <a:solidFill>
                  <a:prstClr val="black"/>
                </a:solidFill>
                <a:latin typeface="Georgia" panose="02040502050405020303" pitchFamily="18" charset="0"/>
              </a:rPr>
              <a:t>  “But as for Me, My eye shall not pardon, nor would I spare, </a:t>
            </a:r>
            <a:br>
              <a:rPr lang="en-US" sz="2800" dirty="0">
                <a:solidFill>
                  <a:prstClr val="black"/>
                </a:solidFill>
                <a:latin typeface="Georgia" panose="02040502050405020303" pitchFamily="18" charset="0"/>
              </a:rPr>
            </a:br>
            <a:r>
              <a:rPr lang="en-US" sz="2800" dirty="0">
                <a:solidFill>
                  <a:prstClr val="black"/>
                </a:solidFill>
                <a:effectLst>
                  <a:outerShdw blurRad="50800" dist="50800" dir="5400000" algn="ctr" rotWithShape="0">
                    <a:srgbClr val="9966FF"/>
                  </a:outerShdw>
                </a:effectLst>
                <a:latin typeface="Georgia" panose="02040502050405020303" pitchFamily="18" charset="0"/>
              </a:rPr>
              <a:t>I shall recompense their deeds </a:t>
            </a:r>
            <a:br>
              <a:rPr lang="en-US" sz="2800" dirty="0">
                <a:solidFill>
                  <a:prstClr val="black"/>
                </a:solidFill>
                <a:effectLst>
                  <a:outerShdw blurRad="50800" dist="50800" dir="5400000" algn="ctr" rotWithShape="0">
                    <a:srgbClr val="9966FF"/>
                  </a:outerShdw>
                </a:effectLst>
                <a:latin typeface="Georgia" panose="02040502050405020303" pitchFamily="18" charset="0"/>
              </a:rPr>
            </a:br>
            <a:r>
              <a:rPr lang="en-US" sz="2800" b="1" dirty="0">
                <a:solidFill>
                  <a:prstClr val="black"/>
                </a:solidFill>
                <a:effectLst>
                  <a:outerShdw blurRad="50800" dist="50800" dir="5400000" algn="ctr" rotWithShape="0">
                    <a:srgbClr val="9966FF"/>
                  </a:outerShdw>
                </a:effectLst>
                <a:latin typeface="Georgia" panose="02040502050405020303" pitchFamily="18" charset="0"/>
              </a:rPr>
              <a:t>on their </a:t>
            </a:r>
            <a:r>
              <a:rPr lang="en-US" sz="2800" b="1" u="sng" dirty="0">
                <a:solidFill>
                  <a:prstClr val="black"/>
                </a:solidFill>
                <a:effectLst>
                  <a:outerShdw blurRad="50800" dist="50800" dir="5400000" algn="ctr" rotWithShape="0">
                    <a:srgbClr val="9966FF"/>
                  </a:outerShdw>
                </a:effectLst>
                <a:latin typeface="Georgia" panose="02040502050405020303" pitchFamily="18" charset="0"/>
              </a:rPr>
              <a:t>own head</a:t>
            </a:r>
            <a:r>
              <a:rPr lang="en-US" sz="2800" b="1" dirty="0">
                <a:solidFill>
                  <a:prstClr val="black"/>
                </a:solidFill>
                <a:effectLst>
                  <a:outerShdw blurRad="50800" dist="50800" dir="5400000" algn="ctr" rotWithShape="0">
                    <a:srgbClr val="9966FF"/>
                  </a:outerShdw>
                </a:effectLst>
                <a:latin typeface="Georgia" panose="02040502050405020303" pitchFamily="18" charset="0"/>
              </a:rPr>
              <a:t>.”</a:t>
            </a:r>
          </a:p>
        </p:txBody>
      </p:sp>
      <p:sp>
        <p:nvSpPr>
          <p:cNvPr id="12" name="Rectangle 11">
            <a:extLst>
              <a:ext uri="{FF2B5EF4-FFF2-40B4-BE49-F238E27FC236}">
                <a16:creationId xmlns:a16="http://schemas.microsoft.com/office/drawing/2014/main" id="{DD417C73-B66A-4DAD-B4AC-0D751C398BA3}"/>
              </a:ext>
            </a:extLst>
          </p:cNvPr>
          <p:cNvSpPr/>
          <p:nvPr/>
        </p:nvSpPr>
        <p:spPr>
          <a:xfrm>
            <a:off x="2374085" y="74594"/>
            <a:ext cx="1191236" cy="640636"/>
          </a:xfrm>
          <a:prstGeom prst="rect">
            <a:avLst/>
          </a:prstGeom>
          <a:noFill/>
          <a:ln w="381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Rounded Corners 18">
            <a:extLst>
              <a:ext uri="{FF2B5EF4-FFF2-40B4-BE49-F238E27FC236}">
                <a16:creationId xmlns:a16="http://schemas.microsoft.com/office/drawing/2014/main" id="{AF6004EA-F700-4C35-8BA1-4B03AC564836}"/>
              </a:ext>
            </a:extLst>
          </p:cNvPr>
          <p:cNvSpPr/>
          <p:nvPr/>
        </p:nvSpPr>
        <p:spPr>
          <a:xfrm>
            <a:off x="6962114" y="2890557"/>
            <a:ext cx="5099855" cy="3864774"/>
          </a:xfrm>
          <a:prstGeom prst="roundRect">
            <a:avLst/>
          </a:prstGeom>
          <a:solidFill>
            <a:srgbClr val="92D050"/>
          </a:solidFill>
          <a:scene3d>
            <a:camera prst="orthographicFront"/>
            <a:lightRig rig="threePt" dir="t"/>
          </a:scene3d>
          <a:sp3d>
            <a:bevelT w="177800" h="1270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8080"/>
                </a:solidFill>
                <a:latin typeface="Georgia" panose="02040502050405020303" pitchFamily="18" charset="0"/>
              </a:rPr>
              <a:t>Eze 11:21</a:t>
            </a:r>
            <a:r>
              <a:rPr lang="en-US" sz="2800" dirty="0">
                <a:solidFill>
                  <a:prstClr val="black"/>
                </a:solidFill>
                <a:latin typeface="Georgia" panose="02040502050405020303" pitchFamily="18" charset="0"/>
              </a:rPr>
              <a:t>  “But to those whose hearts walk after the heart of their disgusting </a:t>
            </a:r>
            <a:r>
              <a:rPr lang="en-US" sz="2800" i="1" dirty="0">
                <a:solidFill>
                  <a:prstClr val="black"/>
                </a:solidFill>
                <a:latin typeface="Georgia" panose="02040502050405020303" pitchFamily="18" charset="0"/>
              </a:rPr>
              <a:t>matters</a:t>
            </a:r>
            <a:r>
              <a:rPr lang="en-US" sz="2800" dirty="0">
                <a:solidFill>
                  <a:prstClr val="black"/>
                </a:solidFill>
                <a:latin typeface="Georgia" panose="02040502050405020303" pitchFamily="18" charset="0"/>
              </a:rPr>
              <a:t> and their abominations, </a:t>
            </a:r>
            <a:r>
              <a:rPr lang="en-US" sz="2800" dirty="0">
                <a:solidFill>
                  <a:prstClr val="black"/>
                </a:solidFill>
                <a:effectLst>
                  <a:outerShdw blurRad="50800" dist="50800" dir="5400000" algn="ctr" rotWithShape="0">
                    <a:srgbClr val="9966FF"/>
                  </a:outerShdw>
                </a:effectLst>
                <a:latin typeface="Georgia" panose="02040502050405020303" pitchFamily="18" charset="0"/>
              </a:rPr>
              <a:t>I shall recompense their deeds </a:t>
            </a:r>
            <a:br>
              <a:rPr lang="en-US" sz="2800" dirty="0">
                <a:solidFill>
                  <a:prstClr val="black"/>
                </a:solidFill>
                <a:effectLst>
                  <a:outerShdw blurRad="50800" dist="50800" dir="5400000" algn="ctr" rotWithShape="0">
                    <a:srgbClr val="9966FF"/>
                  </a:outerShdw>
                </a:effectLst>
                <a:latin typeface="Georgia" panose="02040502050405020303" pitchFamily="18" charset="0"/>
              </a:rPr>
            </a:br>
            <a:r>
              <a:rPr lang="en-US" sz="2800" b="1" dirty="0">
                <a:solidFill>
                  <a:prstClr val="black"/>
                </a:solidFill>
                <a:effectLst>
                  <a:outerShdw blurRad="50800" dist="50800" dir="5400000" algn="ctr" rotWithShape="0">
                    <a:srgbClr val="9966FF"/>
                  </a:outerShdw>
                </a:effectLst>
                <a:latin typeface="Georgia" panose="02040502050405020303" pitchFamily="18" charset="0"/>
              </a:rPr>
              <a:t>on their </a:t>
            </a:r>
            <a:r>
              <a:rPr lang="en-US" sz="2800" b="1" u="sng" dirty="0">
                <a:solidFill>
                  <a:prstClr val="black"/>
                </a:solidFill>
                <a:effectLst>
                  <a:outerShdw blurRad="50800" dist="50800" dir="5400000" algn="ctr" rotWithShape="0">
                    <a:srgbClr val="9966FF"/>
                  </a:outerShdw>
                </a:effectLst>
                <a:latin typeface="Georgia" panose="02040502050405020303" pitchFamily="18" charset="0"/>
              </a:rPr>
              <a:t>own heads</a:t>
            </a:r>
            <a:r>
              <a:rPr lang="en-US" sz="2800" b="1" dirty="0">
                <a:solidFill>
                  <a:prstClr val="black"/>
                </a:solidFill>
                <a:effectLst>
                  <a:outerShdw blurRad="50800" dist="50800" dir="5400000" algn="ctr" rotWithShape="0">
                    <a:srgbClr val="9966FF"/>
                  </a:outerShdw>
                </a:effectLst>
                <a:latin typeface="Georgia" panose="02040502050405020303" pitchFamily="18" charset="0"/>
              </a:rPr>
              <a:t>,”</a:t>
            </a:r>
            <a:r>
              <a:rPr lang="en-US" sz="2800" dirty="0">
                <a:solidFill>
                  <a:prstClr val="black"/>
                </a:solidFill>
                <a:effectLst>
                  <a:outerShdw blurRad="50800" dist="50800" dir="5400000" algn="ctr" rotWithShape="0">
                    <a:srgbClr val="9966FF"/>
                  </a:outerShdw>
                </a:effectLst>
                <a:latin typeface="Georgia" panose="02040502050405020303" pitchFamily="18" charset="0"/>
              </a:rPr>
              <a:t> </a:t>
            </a:r>
            <a:r>
              <a:rPr lang="en-US" sz="2800" dirty="0">
                <a:solidFill>
                  <a:prstClr val="black"/>
                </a:solidFill>
                <a:latin typeface="Georgia" panose="02040502050405020303" pitchFamily="18" charset="0"/>
              </a:rPr>
              <a:t>declares the Master </a:t>
            </a:r>
            <a:r>
              <a:rPr lang="he-IL" sz="2800" dirty="0">
                <a:solidFill>
                  <a:prstClr val="black"/>
                </a:solidFill>
                <a:latin typeface="Arial" panose="020B0604020202020204" pitchFamily="34" charset="0"/>
              </a:rPr>
              <a:t>יהוה</a:t>
            </a:r>
            <a:r>
              <a:rPr lang="en-US" sz="2800" dirty="0">
                <a:solidFill>
                  <a:prstClr val="black"/>
                </a:solidFill>
                <a:latin typeface="Georgia" panose="02040502050405020303" pitchFamily="18" charset="0"/>
              </a:rPr>
              <a:t>.” </a:t>
            </a:r>
            <a:endParaRPr lang="en-CA" sz="2800" dirty="0"/>
          </a:p>
        </p:txBody>
      </p:sp>
      <p:sp>
        <p:nvSpPr>
          <p:cNvPr id="2" name="Rectangle: Rounded Corners 1">
            <a:extLst>
              <a:ext uri="{FF2B5EF4-FFF2-40B4-BE49-F238E27FC236}">
                <a16:creationId xmlns:a16="http://schemas.microsoft.com/office/drawing/2014/main" id="{F1A9852B-7BCC-46C5-9070-6B82F014FAE8}"/>
              </a:ext>
            </a:extLst>
          </p:cNvPr>
          <p:cNvSpPr/>
          <p:nvPr/>
        </p:nvSpPr>
        <p:spPr>
          <a:xfrm>
            <a:off x="9183146" y="2115457"/>
            <a:ext cx="2558644" cy="543309"/>
          </a:xfrm>
          <a:prstGeom prst="roundRect">
            <a:avLst/>
          </a:prstGeom>
          <a:noFill/>
          <a:ln w="76200">
            <a:solidFill>
              <a:srgbClr val="FF0000"/>
            </a:solidFill>
            <a:prstDash val="sysDash"/>
          </a:ln>
          <a:effectLst>
            <a:glow rad="1270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2" descr="C:\Users\Rae\Desktop\yellow face big eyes clear.png">
            <a:extLst>
              <a:ext uri="{FF2B5EF4-FFF2-40B4-BE49-F238E27FC236}">
                <a16:creationId xmlns:a16="http://schemas.microsoft.com/office/drawing/2014/main" id="{6B0BD0AC-B42B-4A70-87D1-7D2EB2E7F9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976405" y="1693840"/>
            <a:ext cx="1141725" cy="119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4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repeatCount="3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par>
                                <p:cTn id="8" presetID="16" presetClass="entr" presetSubtype="21" fill="hold" nodeType="with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97243"/>
            <a:ext cx="2743200" cy="365125"/>
          </a:xfrm>
        </p:spPr>
        <p:txBody>
          <a:bodyPr/>
          <a:lstStyle/>
          <a:p>
            <a:fld id="{45C2D28F-54A5-4CFF-A832-B99C2F1CE910}" type="slidenum">
              <a:rPr lang="en-CA" smtClean="0">
                <a:solidFill>
                  <a:schemeClr val="tx1"/>
                </a:solidFill>
              </a:rPr>
              <a:t>36</a:t>
            </a:fld>
            <a:endParaRPr lang="en-CA" dirty="0">
              <a:solidFill>
                <a:schemeClr val="tx1"/>
              </a:solidFill>
            </a:endParaRPr>
          </a:p>
        </p:txBody>
      </p:sp>
      <p:pic>
        <p:nvPicPr>
          <p:cNvPr id="3" name="Picture 2">
            <a:extLst>
              <a:ext uri="{FF2B5EF4-FFF2-40B4-BE49-F238E27FC236}">
                <a16:creationId xmlns:a16="http://schemas.microsoft.com/office/drawing/2014/main" id="{79A7EFDD-C5D5-4BA6-AB40-7DC0D1B970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17452" y="102669"/>
            <a:ext cx="4924338" cy="2530697"/>
          </a:xfrm>
          <a:prstGeom prst="rect">
            <a:avLst/>
          </a:prstGeom>
        </p:spPr>
      </p:pic>
      <p:pic>
        <p:nvPicPr>
          <p:cNvPr id="18" name="Picture 17">
            <a:extLst>
              <a:ext uri="{FF2B5EF4-FFF2-40B4-BE49-F238E27FC236}">
                <a16:creationId xmlns:a16="http://schemas.microsoft.com/office/drawing/2014/main" id="{A6686B1E-A463-4E4A-A15A-A20AD8EF59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4849" t="10970" r="7433" b="33669"/>
          <a:stretch/>
        </p:blipFill>
        <p:spPr>
          <a:xfrm>
            <a:off x="490996" y="183772"/>
            <a:ext cx="2525988" cy="12142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FEE5A31F-9EE2-4D83-9024-722CE1525C5C}"/>
              </a:ext>
            </a:extLst>
          </p:cNvPr>
          <p:cNvSpPr/>
          <p:nvPr/>
        </p:nvSpPr>
        <p:spPr>
          <a:xfrm>
            <a:off x="184559" y="2090014"/>
            <a:ext cx="6135148" cy="4507230"/>
          </a:xfrm>
          <a:prstGeom prst="roundRect">
            <a:avLst/>
          </a:prstGeom>
          <a:solidFill>
            <a:srgbClr val="92D050"/>
          </a:solidFill>
          <a:scene3d>
            <a:camera prst="orthographicFront"/>
            <a:lightRig rig="threePt" dir="t"/>
          </a:scene3d>
          <a:sp3d>
            <a:bevelT w="184150" h="1397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8080"/>
                </a:solidFill>
                <a:latin typeface="Georgia" panose="02040502050405020303" pitchFamily="18" charset="0"/>
              </a:rPr>
              <a:t>Eze 16:43</a:t>
            </a:r>
            <a:r>
              <a:rPr lang="en-US" sz="2800" dirty="0">
                <a:solidFill>
                  <a:prstClr val="black"/>
                </a:solidFill>
                <a:latin typeface="Georgia" panose="02040502050405020303" pitchFamily="18" charset="0"/>
              </a:rPr>
              <a:t>  “Because you did not remember the days of your youth, but troubled Me with all this, so see, </a:t>
            </a:r>
            <a:r>
              <a:rPr lang="en-US" sz="2800" dirty="0">
                <a:solidFill>
                  <a:prstClr val="black"/>
                </a:solidFill>
                <a:effectLst>
                  <a:outerShdw blurRad="50800" dist="50800" dir="5400000" algn="ctr" rotWithShape="0">
                    <a:srgbClr val="9966FF"/>
                  </a:outerShdw>
                </a:effectLst>
                <a:latin typeface="Georgia" panose="02040502050405020303" pitchFamily="18" charset="0"/>
              </a:rPr>
              <a:t>I shall also bring </a:t>
            </a:r>
            <a:r>
              <a:rPr lang="en-US" sz="2800" dirty="0">
                <a:solidFill>
                  <a:srgbClr val="C00000"/>
                </a:solidFill>
                <a:effectLst>
                  <a:outerShdw blurRad="50800" dist="50800" dir="5400000" algn="ctr" rotWithShape="0">
                    <a:srgbClr val="9966FF"/>
                  </a:outerShdw>
                </a:effectLst>
                <a:latin typeface="Georgia" panose="02040502050405020303" pitchFamily="18" charset="0"/>
              </a:rPr>
              <a:t>your way </a:t>
            </a:r>
            <a:br>
              <a:rPr lang="en-US" sz="2800" dirty="0">
                <a:solidFill>
                  <a:srgbClr val="C00000"/>
                </a:solidFill>
                <a:effectLst>
                  <a:outerShdw blurRad="50800" dist="50800" dir="5400000" algn="ctr" rotWithShape="0">
                    <a:srgbClr val="9966FF"/>
                  </a:outerShdw>
                </a:effectLst>
                <a:latin typeface="Georgia" panose="02040502050405020303" pitchFamily="18" charset="0"/>
              </a:rPr>
            </a:br>
            <a:r>
              <a:rPr lang="en-US" sz="2800" b="1" dirty="0">
                <a:solidFill>
                  <a:prstClr val="black"/>
                </a:solidFill>
                <a:effectLst>
                  <a:outerShdw blurRad="50800" dist="50800" dir="5400000" algn="ctr" rotWithShape="0">
                    <a:srgbClr val="9966FF"/>
                  </a:outerShdw>
                </a:effectLst>
                <a:latin typeface="Georgia" panose="02040502050405020303" pitchFamily="18" charset="0"/>
              </a:rPr>
              <a:t>on your </a:t>
            </a:r>
            <a:r>
              <a:rPr lang="en-US" sz="2800" b="1" u="sng" dirty="0">
                <a:solidFill>
                  <a:prstClr val="black"/>
                </a:solidFill>
                <a:effectLst>
                  <a:outerShdw blurRad="50800" dist="50800" dir="5400000" algn="ctr" rotWithShape="0">
                    <a:srgbClr val="9966FF"/>
                  </a:outerShdw>
                </a:effectLst>
                <a:latin typeface="Georgia" panose="02040502050405020303" pitchFamily="18" charset="0"/>
              </a:rPr>
              <a:t>own head</a:t>
            </a:r>
            <a:r>
              <a:rPr lang="en-US" sz="2800" b="1" dirty="0">
                <a:solidFill>
                  <a:prstClr val="black"/>
                </a:solidFill>
                <a:effectLst>
                  <a:outerShdw blurRad="50800" dist="50800" dir="5400000" algn="ctr" rotWithShape="0">
                    <a:srgbClr val="9966FF"/>
                  </a:outerShdw>
                </a:effectLst>
                <a:latin typeface="Georgia" panose="02040502050405020303" pitchFamily="18" charset="0"/>
              </a:rPr>
              <a:t>,”</a:t>
            </a:r>
            <a:r>
              <a:rPr lang="en-US" sz="2800" dirty="0">
                <a:solidFill>
                  <a:prstClr val="black"/>
                </a:solidFill>
                <a:effectLst>
                  <a:outerShdw blurRad="50800" dist="50800" dir="5400000" algn="ctr" rotWithShape="0">
                    <a:srgbClr val="9966FF"/>
                  </a:outerShdw>
                </a:effectLst>
                <a:latin typeface="Georgia" panose="02040502050405020303" pitchFamily="18" charset="0"/>
              </a:rPr>
              <a:t> </a:t>
            </a:r>
            <a:br>
              <a:rPr lang="en-US" sz="2800" dirty="0">
                <a:solidFill>
                  <a:prstClr val="black"/>
                </a:solidFill>
                <a:effectLst>
                  <a:outerShdw blurRad="50800" dist="50800" dir="5400000" algn="ctr" rotWithShape="0">
                    <a:srgbClr val="9966FF"/>
                  </a:outerShdw>
                </a:effectLst>
                <a:latin typeface="Georgia" panose="02040502050405020303" pitchFamily="18" charset="0"/>
              </a:rPr>
            </a:br>
            <a:r>
              <a:rPr lang="en-US" sz="2800" dirty="0">
                <a:solidFill>
                  <a:prstClr val="black"/>
                </a:solidFill>
                <a:latin typeface="Georgia" panose="02040502050405020303" pitchFamily="18" charset="0"/>
              </a:rPr>
              <a:t>declares the Master </a:t>
            </a:r>
            <a:r>
              <a:rPr lang="he-IL" sz="2800" dirty="0">
                <a:solidFill>
                  <a:prstClr val="black"/>
                </a:solidFill>
                <a:latin typeface="Arial" panose="020B0604020202020204" pitchFamily="34" charset="0"/>
              </a:rPr>
              <a:t>יהוה</a:t>
            </a:r>
            <a:r>
              <a:rPr lang="en-US" sz="2800" dirty="0">
                <a:solidFill>
                  <a:prstClr val="black"/>
                </a:solidFill>
                <a:latin typeface="Georgia" panose="02040502050405020303" pitchFamily="18" charset="0"/>
              </a:rPr>
              <a: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“And shall I not do this thought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for all your abominations?”</a:t>
            </a:r>
            <a:endParaRPr lang="en-CA" sz="2800" dirty="0"/>
          </a:p>
        </p:txBody>
      </p:sp>
      <p:sp>
        <p:nvSpPr>
          <p:cNvPr id="12" name="Rectangle 11">
            <a:extLst>
              <a:ext uri="{FF2B5EF4-FFF2-40B4-BE49-F238E27FC236}">
                <a16:creationId xmlns:a16="http://schemas.microsoft.com/office/drawing/2014/main" id="{DD417C73-B66A-4DAD-B4AC-0D751C398BA3}"/>
              </a:ext>
            </a:extLst>
          </p:cNvPr>
          <p:cNvSpPr/>
          <p:nvPr/>
        </p:nvSpPr>
        <p:spPr>
          <a:xfrm>
            <a:off x="1215245" y="138507"/>
            <a:ext cx="1191236" cy="618008"/>
          </a:xfrm>
          <a:prstGeom prst="rect">
            <a:avLst/>
          </a:prstGeom>
          <a:noFill/>
          <a:ln w="381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Rounded Corners 18">
            <a:extLst>
              <a:ext uri="{FF2B5EF4-FFF2-40B4-BE49-F238E27FC236}">
                <a16:creationId xmlns:a16="http://schemas.microsoft.com/office/drawing/2014/main" id="{AF6004EA-F700-4C35-8BA1-4B03AC564836}"/>
              </a:ext>
            </a:extLst>
          </p:cNvPr>
          <p:cNvSpPr/>
          <p:nvPr/>
        </p:nvSpPr>
        <p:spPr>
          <a:xfrm>
            <a:off x="6518246" y="2890557"/>
            <a:ext cx="5543724" cy="3694801"/>
          </a:xfrm>
          <a:prstGeom prst="roundRect">
            <a:avLst/>
          </a:prstGeom>
          <a:solidFill>
            <a:srgbClr val="92D050"/>
          </a:solidFill>
          <a:scene3d>
            <a:camera prst="orthographicFront"/>
            <a:lightRig rig="threePt" dir="t"/>
          </a:scene3d>
          <a:sp3d>
            <a:bevelT w="184150" h="1397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8080"/>
                </a:solidFill>
                <a:latin typeface="Georgia" panose="02040502050405020303" pitchFamily="18" charset="0"/>
              </a:rPr>
              <a:t>Eze</a:t>
            </a:r>
            <a:r>
              <a:rPr lang="en-US" sz="2800" dirty="0">
                <a:solidFill>
                  <a:srgbClr val="008080"/>
                </a:solidFill>
                <a:latin typeface="Georgia" panose="02040502050405020303" pitchFamily="18" charset="0"/>
              </a:rPr>
              <a:t> 17:19</a:t>
            </a:r>
            <a:r>
              <a:rPr lang="en-US" sz="2800" dirty="0">
                <a:solidFill>
                  <a:prstClr val="black"/>
                </a:solidFill>
                <a:latin typeface="Georgia" panose="02040502050405020303" pitchFamily="18" charset="0"/>
              </a:rPr>
              <a:t>  Therefore thus said the Master </a:t>
            </a:r>
            <a:r>
              <a:rPr lang="he-IL" sz="2800" dirty="0">
                <a:solidFill>
                  <a:prstClr val="black"/>
                </a:solidFill>
                <a:latin typeface="Arial" panose="020B0604020202020204" pitchFamily="34" charset="0"/>
              </a:rPr>
              <a:t>יהוה</a:t>
            </a:r>
            <a:r>
              <a:rPr lang="en-US" sz="2800" dirty="0">
                <a:solidFill>
                  <a:prstClr val="black"/>
                </a:solidFill>
                <a:latin typeface="Georgia" panose="02040502050405020303" pitchFamily="18" charset="0"/>
              </a:rPr>
              <a:t>, “As I live, My oath which he has despised, and My covenant which he has broken, </a:t>
            </a:r>
            <a:r>
              <a:rPr lang="en-US" sz="2800" dirty="0">
                <a:solidFill>
                  <a:prstClr val="black"/>
                </a:solidFill>
                <a:effectLst>
                  <a:outerShdw blurRad="50800" dist="50800" dir="5400000" algn="ctr" rotWithShape="0">
                    <a:srgbClr val="9966FF"/>
                  </a:outerShdw>
                </a:effectLst>
                <a:latin typeface="Georgia" panose="02040502050405020303" pitchFamily="18" charset="0"/>
              </a:rPr>
              <a:t>shall I not put it </a:t>
            </a:r>
            <a:br>
              <a:rPr lang="en-US" sz="2800" dirty="0">
                <a:solidFill>
                  <a:prstClr val="black"/>
                </a:solidFill>
                <a:effectLst>
                  <a:outerShdw blurRad="50800" dist="50800" dir="5400000" algn="ctr" rotWithShape="0">
                    <a:srgbClr val="9966FF"/>
                  </a:outerShdw>
                </a:effectLst>
                <a:latin typeface="Georgia" panose="02040502050405020303" pitchFamily="18" charset="0"/>
              </a:rPr>
            </a:br>
            <a:r>
              <a:rPr lang="en-US" sz="2800" b="1" dirty="0">
                <a:solidFill>
                  <a:prstClr val="black"/>
                </a:solidFill>
                <a:effectLst>
                  <a:outerShdw blurRad="50800" dist="50800" dir="5400000" algn="ctr" rotWithShape="0">
                    <a:srgbClr val="9966FF"/>
                  </a:outerShdw>
                </a:effectLst>
                <a:latin typeface="Georgia" panose="02040502050405020303" pitchFamily="18" charset="0"/>
              </a:rPr>
              <a:t>on his </a:t>
            </a:r>
            <a:r>
              <a:rPr lang="en-US" sz="2800" b="1" u="sng" dirty="0">
                <a:solidFill>
                  <a:prstClr val="black"/>
                </a:solidFill>
                <a:effectLst>
                  <a:outerShdw blurRad="50800" dist="50800" dir="5400000" algn="ctr" rotWithShape="0">
                    <a:srgbClr val="9966FF"/>
                  </a:outerShdw>
                </a:effectLst>
                <a:latin typeface="Georgia" panose="02040502050405020303" pitchFamily="18" charset="0"/>
              </a:rPr>
              <a:t>own head</a:t>
            </a:r>
            <a:r>
              <a:rPr lang="en-US" sz="2800" b="1" dirty="0">
                <a:solidFill>
                  <a:prstClr val="black"/>
                </a:solidFill>
                <a:effectLst>
                  <a:outerShdw blurRad="50800" dist="50800" dir="5400000" algn="ctr" rotWithShape="0">
                    <a:srgbClr val="9966FF"/>
                  </a:outerShdw>
                </a:effectLst>
                <a:latin typeface="Georgia" panose="02040502050405020303" pitchFamily="18" charset="0"/>
              </a:rPr>
              <a:t>?” </a:t>
            </a:r>
          </a:p>
        </p:txBody>
      </p:sp>
      <p:sp>
        <p:nvSpPr>
          <p:cNvPr id="2" name="Rectangle: Rounded Corners 1">
            <a:extLst>
              <a:ext uri="{FF2B5EF4-FFF2-40B4-BE49-F238E27FC236}">
                <a16:creationId xmlns:a16="http://schemas.microsoft.com/office/drawing/2014/main" id="{748916A7-711B-49D7-B77A-23C036E1BEC3}"/>
              </a:ext>
            </a:extLst>
          </p:cNvPr>
          <p:cNvSpPr/>
          <p:nvPr/>
        </p:nvSpPr>
        <p:spPr>
          <a:xfrm rot="20739415">
            <a:off x="3133878" y="426036"/>
            <a:ext cx="3590724" cy="1201419"/>
          </a:xfrm>
          <a:prstGeom prst="roundRect">
            <a:avLst>
              <a:gd name="adj" fmla="val 50000"/>
            </a:avLst>
          </a:prstGeom>
          <a:solidFill>
            <a:srgbClr val="002060"/>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b="1" dirty="0"/>
              <a:t>A </a:t>
            </a:r>
            <a:r>
              <a:rPr lang="en-CA" sz="3200" b="1" dirty="0">
                <a:solidFill>
                  <a:srgbClr val="00FF00"/>
                </a:solidFill>
              </a:rPr>
              <a:t>reconstructing </a:t>
            </a:r>
            <a:r>
              <a:rPr lang="en-CA" sz="3200" b="1" dirty="0"/>
              <a:t>of life??</a:t>
            </a:r>
          </a:p>
        </p:txBody>
      </p:sp>
      <p:cxnSp>
        <p:nvCxnSpPr>
          <p:cNvPr id="6" name="Straight Connector 5">
            <a:extLst>
              <a:ext uri="{FF2B5EF4-FFF2-40B4-BE49-F238E27FC236}">
                <a16:creationId xmlns:a16="http://schemas.microsoft.com/office/drawing/2014/main" id="{3F05E1B8-40CD-4379-863B-1A0526C761A6}"/>
              </a:ext>
            </a:extLst>
          </p:cNvPr>
          <p:cNvCxnSpPr/>
          <p:nvPr/>
        </p:nvCxnSpPr>
        <p:spPr>
          <a:xfrm>
            <a:off x="10031240" y="2633366"/>
            <a:ext cx="633742" cy="0"/>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27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97243"/>
            <a:ext cx="2743200" cy="365125"/>
          </a:xfrm>
        </p:spPr>
        <p:txBody>
          <a:bodyPr/>
          <a:lstStyle/>
          <a:p>
            <a:fld id="{45C2D28F-54A5-4CFF-A832-B99C2F1CE910}" type="slidenum">
              <a:rPr lang="en-CA" smtClean="0">
                <a:solidFill>
                  <a:schemeClr val="tx1"/>
                </a:solidFill>
              </a:rPr>
              <a:t>37</a:t>
            </a:fld>
            <a:endParaRPr lang="en-CA" dirty="0">
              <a:solidFill>
                <a:schemeClr val="tx1"/>
              </a:solidFill>
            </a:endParaRPr>
          </a:p>
        </p:txBody>
      </p:sp>
      <p:pic>
        <p:nvPicPr>
          <p:cNvPr id="3" name="Picture 2">
            <a:extLst>
              <a:ext uri="{FF2B5EF4-FFF2-40B4-BE49-F238E27FC236}">
                <a16:creationId xmlns:a16="http://schemas.microsoft.com/office/drawing/2014/main" id="{79A7EFDD-C5D5-4BA6-AB40-7DC0D1B9701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09731" y="102669"/>
            <a:ext cx="4924338" cy="2530697"/>
          </a:xfrm>
          <a:prstGeom prst="rect">
            <a:avLst/>
          </a:prstGeom>
        </p:spPr>
      </p:pic>
      <p:pic>
        <p:nvPicPr>
          <p:cNvPr id="18" name="Picture 17">
            <a:extLst>
              <a:ext uri="{FF2B5EF4-FFF2-40B4-BE49-F238E27FC236}">
                <a16:creationId xmlns:a16="http://schemas.microsoft.com/office/drawing/2014/main" id="{A6686B1E-A463-4E4A-A15A-A20AD8EF59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4849" t="10970" r="7433" b="33669"/>
          <a:stretch/>
        </p:blipFill>
        <p:spPr>
          <a:xfrm>
            <a:off x="735434" y="346726"/>
            <a:ext cx="2525988" cy="12142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FEE5A31F-9EE2-4D83-9024-722CE1525C5C}"/>
              </a:ext>
            </a:extLst>
          </p:cNvPr>
          <p:cNvSpPr/>
          <p:nvPr/>
        </p:nvSpPr>
        <p:spPr>
          <a:xfrm>
            <a:off x="193848" y="1865377"/>
            <a:ext cx="6135148" cy="3027133"/>
          </a:xfrm>
          <a:prstGeom prst="roundRect">
            <a:avLst/>
          </a:prstGeom>
          <a:solidFill>
            <a:srgbClr val="92D050"/>
          </a:solidFill>
          <a:scene3d>
            <a:camera prst="orthographicFront"/>
            <a:lightRig rig="threePt" dir="t"/>
          </a:scene3d>
          <a:sp3d>
            <a:bevelT w="184150" h="1397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8080"/>
                </a:solidFill>
                <a:latin typeface="Georgia" panose="02040502050405020303" pitchFamily="18" charset="0"/>
              </a:rPr>
              <a:t>Eze 22:31</a:t>
            </a:r>
            <a:r>
              <a:rPr lang="en-US" sz="2800" dirty="0">
                <a:solidFill>
                  <a:prstClr val="black"/>
                </a:solidFill>
                <a:latin typeface="Georgia" panose="02040502050405020303" pitchFamily="18" charset="0"/>
              </a:rPr>
              <a:t>  “Therefore I have poured out My displeasure on them, I have consumed them with the fire of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My wrath.  And </a:t>
            </a:r>
            <a:r>
              <a:rPr lang="en-US" sz="2800" dirty="0">
                <a:solidFill>
                  <a:prstClr val="black"/>
                </a:solidFill>
                <a:effectLst>
                  <a:outerShdw blurRad="50800" dist="50800" dir="5400000" algn="ctr" rotWithShape="0">
                    <a:srgbClr val="9966FF"/>
                  </a:outerShdw>
                </a:effectLst>
                <a:latin typeface="Georgia" panose="02040502050405020303" pitchFamily="18" charset="0"/>
              </a:rPr>
              <a:t>I have put </a:t>
            </a:r>
            <a:r>
              <a:rPr lang="en-US" sz="2800" dirty="0">
                <a:solidFill>
                  <a:srgbClr val="C00000"/>
                </a:solidFill>
                <a:effectLst>
                  <a:outerShdw blurRad="50800" dist="50800" dir="5400000" algn="ctr" rotWithShape="0">
                    <a:srgbClr val="9966FF"/>
                  </a:outerShdw>
                </a:effectLst>
                <a:latin typeface="Georgia" panose="02040502050405020303" pitchFamily="18" charset="0"/>
              </a:rPr>
              <a:t>their way </a:t>
            </a:r>
            <a:r>
              <a:rPr lang="en-US" sz="2800" b="1" dirty="0">
                <a:solidFill>
                  <a:prstClr val="black"/>
                </a:solidFill>
                <a:effectLst>
                  <a:outerShdw blurRad="50800" dist="50800" dir="5400000" algn="ctr" rotWithShape="0">
                    <a:srgbClr val="9966FF"/>
                  </a:outerShdw>
                </a:effectLst>
                <a:latin typeface="Georgia" panose="02040502050405020303" pitchFamily="18" charset="0"/>
              </a:rPr>
              <a:t>on their </a:t>
            </a:r>
            <a:r>
              <a:rPr lang="en-US" sz="2800" b="1" u="sng" dirty="0">
                <a:solidFill>
                  <a:prstClr val="black"/>
                </a:solidFill>
                <a:effectLst>
                  <a:outerShdw blurRad="50800" dist="50800" dir="5400000" algn="ctr" rotWithShape="0">
                    <a:srgbClr val="9966FF"/>
                  </a:outerShdw>
                </a:effectLst>
                <a:latin typeface="Georgia" panose="02040502050405020303" pitchFamily="18" charset="0"/>
              </a:rPr>
              <a:t>own head</a:t>
            </a:r>
            <a:r>
              <a:rPr lang="en-US" sz="2800" b="1" dirty="0">
                <a:solidFill>
                  <a:prstClr val="black"/>
                </a:solidFill>
                <a:effectLst>
                  <a:outerShdw blurRad="50800" dist="50800" dir="5400000" algn="ctr" rotWithShape="0">
                    <a:srgbClr val="9966FF"/>
                  </a:outerShdw>
                </a:effectLst>
                <a:latin typeface="Georgia" panose="02040502050405020303" pitchFamily="18" charset="0"/>
              </a:rPr>
              <a:t>,” </a:t>
            </a:r>
            <a:br>
              <a:rPr lang="en-US" sz="2800" b="1" dirty="0">
                <a:solidFill>
                  <a:prstClr val="black"/>
                </a:solidFill>
                <a:effectLst>
                  <a:outerShdw blurRad="50800" dist="50800" dir="5400000" algn="ctr" rotWithShape="0">
                    <a:srgbClr val="9966FF"/>
                  </a:outerShdw>
                </a:effectLst>
                <a:latin typeface="Georgia" panose="02040502050405020303" pitchFamily="18" charset="0"/>
              </a:rPr>
            </a:br>
            <a:r>
              <a:rPr lang="en-US" sz="2800" dirty="0">
                <a:solidFill>
                  <a:prstClr val="black"/>
                </a:solidFill>
                <a:latin typeface="Georgia" panose="02040502050405020303" pitchFamily="18" charset="0"/>
              </a:rPr>
              <a:t>declares the Master </a:t>
            </a:r>
            <a:r>
              <a:rPr lang="he-IL" sz="2800" dirty="0">
                <a:solidFill>
                  <a:prstClr val="black"/>
                </a:solidFill>
                <a:latin typeface="Arial" panose="020B0604020202020204" pitchFamily="34" charset="0"/>
              </a:rPr>
              <a:t>יהוה</a:t>
            </a:r>
            <a:r>
              <a:rPr lang="en-US" sz="2800" dirty="0">
                <a:solidFill>
                  <a:prstClr val="black"/>
                </a:solidFill>
                <a:latin typeface="Georgia" panose="02040502050405020303" pitchFamily="18" charset="0"/>
              </a:rPr>
              <a:t>.” </a:t>
            </a:r>
            <a:endParaRPr lang="en-CA" sz="2800" dirty="0"/>
          </a:p>
        </p:txBody>
      </p:sp>
      <p:sp>
        <p:nvSpPr>
          <p:cNvPr id="12" name="Rectangle 11">
            <a:extLst>
              <a:ext uri="{FF2B5EF4-FFF2-40B4-BE49-F238E27FC236}">
                <a16:creationId xmlns:a16="http://schemas.microsoft.com/office/drawing/2014/main" id="{DD417C73-B66A-4DAD-B4AC-0D751C398BA3}"/>
              </a:ext>
            </a:extLst>
          </p:cNvPr>
          <p:cNvSpPr/>
          <p:nvPr/>
        </p:nvSpPr>
        <p:spPr>
          <a:xfrm>
            <a:off x="1459683" y="201336"/>
            <a:ext cx="1191236" cy="763398"/>
          </a:xfrm>
          <a:prstGeom prst="rect">
            <a:avLst/>
          </a:prstGeom>
          <a:noFill/>
          <a:ln w="381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Rounded Corners 18">
            <a:extLst>
              <a:ext uri="{FF2B5EF4-FFF2-40B4-BE49-F238E27FC236}">
                <a16:creationId xmlns:a16="http://schemas.microsoft.com/office/drawing/2014/main" id="{AF6004EA-F700-4C35-8BA1-4B03AC564836}"/>
              </a:ext>
            </a:extLst>
          </p:cNvPr>
          <p:cNvSpPr/>
          <p:nvPr/>
        </p:nvSpPr>
        <p:spPr>
          <a:xfrm>
            <a:off x="6518246" y="2824568"/>
            <a:ext cx="5543724" cy="2086796"/>
          </a:xfrm>
          <a:prstGeom prst="roundRect">
            <a:avLst/>
          </a:prstGeom>
          <a:solidFill>
            <a:srgbClr val="92D050"/>
          </a:solidFill>
          <a:scene3d>
            <a:camera prst="orthographicFront"/>
            <a:lightRig rig="threePt" dir="t"/>
          </a:scene3d>
          <a:sp3d>
            <a:bevelT w="184150" h="1397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8080"/>
                </a:solidFill>
                <a:latin typeface="Georgia" panose="02040502050405020303" pitchFamily="18" charset="0"/>
              </a:rPr>
              <a:t>Psa</a:t>
            </a:r>
            <a:r>
              <a:rPr lang="en-US" sz="2800" dirty="0">
                <a:solidFill>
                  <a:srgbClr val="008080"/>
                </a:solidFill>
                <a:latin typeface="Georgia" panose="02040502050405020303" pitchFamily="18" charset="0"/>
              </a:rPr>
              <a:t> 7:16</a:t>
            </a:r>
            <a:r>
              <a:rPr lang="en-US" sz="2800" dirty="0">
                <a:solidFill>
                  <a:prstClr val="black"/>
                </a:solidFill>
                <a:latin typeface="Georgia" panose="02040502050405020303" pitchFamily="18" charset="0"/>
              </a:rPr>
              <a:t>  His trouble turns back upon his own head, </a:t>
            </a:r>
            <a:r>
              <a:rPr lang="en-US" sz="2800" dirty="0">
                <a:solidFill>
                  <a:prstClr val="black"/>
                </a:solidFill>
                <a:effectLst>
                  <a:outerShdw blurRad="50800" dist="50800" dir="5400000" algn="ctr" rotWithShape="0">
                    <a:srgbClr val="9966FF"/>
                  </a:outerShdw>
                </a:effectLst>
                <a:latin typeface="Georgia" panose="02040502050405020303" pitchFamily="18" charset="0"/>
              </a:rPr>
              <a:t>And his wrongdoing comes </a:t>
            </a:r>
            <a:r>
              <a:rPr lang="en-US" sz="2800" b="1" dirty="0">
                <a:solidFill>
                  <a:prstClr val="black"/>
                </a:solidFill>
                <a:effectLst>
                  <a:outerShdw blurRad="50800" dist="50800" dir="5400000" algn="ctr" rotWithShape="0">
                    <a:srgbClr val="9966FF"/>
                  </a:outerShdw>
                </a:effectLst>
                <a:latin typeface="Georgia" panose="02040502050405020303" pitchFamily="18" charset="0"/>
              </a:rPr>
              <a:t>down </a:t>
            </a:r>
            <a:br>
              <a:rPr lang="en-US" sz="2800" b="1" dirty="0">
                <a:solidFill>
                  <a:prstClr val="black"/>
                </a:solidFill>
                <a:effectLst>
                  <a:outerShdw blurRad="50800" dist="50800" dir="5400000" algn="ctr" rotWithShape="0">
                    <a:srgbClr val="9966FF"/>
                  </a:outerShdw>
                </a:effectLst>
                <a:latin typeface="Georgia" panose="02040502050405020303" pitchFamily="18" charset="0"/>
              </a:rPr>
            </a:br>
            <a:r>
              <a:rPr lang="en-US" sz="2800" b="1" dirty="0">
                <a:solidFill>
                  <a:prstClr val="black"/>
                </a:solidFill>
                <a:effectLst>
                  <a:outerShdw blurRad="50800" dist="50800" dir="5400000" algn="ctr" rotWithShape="0">
                    <a:srgbClr val="9966FF"/>
                  </a:outerShdw>
                </a:effectLst>
                <a:latin typeface="Georgia" panose="02040502050405020303" pitchFamily="18" charset="0"/>
              </a:rPr>
              <a:t>on the top </a:t>
            </a:r>
            <a:r>
              <a:rPr lang="en-US" sz="2800" b="1" u="sng" dirty="0">
                <a:solidFill>
                  <a:prstClr val="black"/>
                </a:solidFill>
                <a:effectLst>
                  <a:outerShdw blurRad="50800" dist="50800" dir="5400000" algn="ctr" rotWithShape="0">
                    <a:srgbClr val="9966FF"/>
                  </a:outerShdw>
                </a:effectLst>
                <a:latin typeface="Georgia" panose="02040502050405020303" pitchFamily="18" charset="0"/>
              </a:rPr>
              <a:t>of his head</a:t>
            </a:r>
            <a:r>
              <a:rPr lang="en-US" sz="2800" b="1" dirty="0">
                <a:solidFill>
                  <a:prstClr val="black"/>
                </a:solidFill>
                <a:effectLst>
                  <a:outerShdw blurRad="50800" dist="50800" dir="5400000" algn="ctr" rotWithShape="0">
                    <a:srgbClr val="9966FF"/>
                  </a:outerShdw>
                </a:effectLst>
                <a:latin typeface="Georgia" panose="02040502050405020303" pitchFamily="18" charset="0"/>
              </a:rPr>
              <a:t>.</a:t>
            </a:r>
            <a:r>
              <a:rPr lang="en-US" sz="2800" dirty="0">
                <a:solidFill>
                  <a:prstClr val="black"/>
                </a:solidFill>
                <a:latin typeface="Georgia" panose="02040502050405020303" pitchFamily="18" charset="0"/>
              </a:rPr>
              <a:t> </a:t>
            </a:r>
            <a:endParaRPr lang="en-US" sz="2800" dirty="0">
              <a:solidFill>
                <a:prstClr val="black"/>
              </a:solidFill>
              <a:effectLst>
                <a:outerShdw blurRad="50800" dist="50800" dir="5400000" algn="ctr" rotWithShape="0">
                  <a:srgbClr val="9966FF"/>
                </a:outerShdw>
              </a:effectLst>
              <a:latin typeface="Georgia" panose="02040502050405020303" pitchFamily="18" charset="0"/>
            </a:endParaRPr>
          </a:p>
        </p:txBody>
      </p:sp>
      <p:sp>
        <p:nvSpPr>
          <p:cNvPr id="2" name="Rectangle: Rounded Corners 1">
            <a:extLst>
              <a:ext uri="{FF2B5EF4-FFF2-40B4-BE49-F238E27FC236}">
                <a16:creationId xmlns:a16="http://schemas.microsoft.com/office/drawing/2014/main" id="{748916A7-711B-49D7-B77A-23C036E1BEC3}"/>
              </a:ext>
            </a:extLst>
          </p:cNvPr>
          <p:cNvSpPr/>
          <p:nvPr/>
        </p:nvSpPr>
        <p:spPr>
          <a:xfrm rot="20746195">
            <a:off x="3406187" y="354910"/>
            <a:ext cx="3358775" cy="1154781"/>
          </a:xfrm>
          <a:prstGeom prst="roundRect">
            <a:avLst>
              <a:gd name="adj" fmla="val 50000"/>
            </a:avLst>
          </a:prstGeom>
          <a:solidFill>
            <a:srgbClr val="002060"/>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b="1" dirty="0">
                <a:solidFill>
                  <a:srgbClr val="00FFFF"/>
                </a:solidFill>
              </a:rPr>
              <a:t>Yahuah</a:t>
            </a:r>
            <a:r>
              <a:rPr lang="en-CA" sz="3200" b="1" dirty="0"/>
              <a:t> imposed a </a:t>
            </a:r>
            <a:r>
              <a:rPr lang="en-CA" sz="2800" b="1" dirty="0">
                <a:solidFill>
                  <a:srgbClr val="00FF99"/>
                </a:solidFill>
                <a:latin typeface="Ravie" panose="04040805050809020602" pitchFamily="82" charset="0"/>
              </a:rPr>
              <a:t>SHAKE UP. </a:t>
            </a:r>
            <a:endParaRPr lang="en-CA" sz="2800" b="1" dirty="0">
              <a:ln>
                <a:solidFill>
                  <a:srgbClr val="C00000"/>
                </a:solidFill>
              </a:ln>
              <a:solidFill>
                <a:srgbClr val="00FF99"/>
              </a:solidFill>
              <a:latin typeface="Ravie" panose="04040805050809020602" pitchFamily="82" charset="0"/>
            </a:endParaRPr>
          </a:p>
        </p:txBody>
      </p:sp>
      <p:sp>
        <p:nvSpPr>
          <p:cNvPr id="9" name="Rectangle: Rounded Corners 8">
            <a:extLst>
              <a:ext uri="{FF2B5EF4-FFF2-40B4-BE49-F238E27FC236}">
                <a16:creationId xmlns:a16="http://schemas.microsoft.com/office/drawing/2014/main" id="{1700CE00-B3B6-4157-A764-0A206AC8B0C5}"/>
              </a:ext>
            </a:extLst>
          </p:cNvPr>
          <p:cNvSpPr/>
          <p:nvPr/>
        </p:nvSpPr>
        <p:spPr>
          <a:xfrm>
            <a:off x="1046375" y="5001998"/>
            <a:ext cx="10099250" cy="1758953"/>
          </a:xfrm>
          <a:prstGeom prst="roundRect">
            <a:avLst/>
          </a:prstGeom>
          <a:solidFill>
            <a:schemeClr val="accent1">
              <a:lumMod val="40000"/>
              <a:lumOff val="60000"/>
            </a:schemeClr>
          </a:solidFill>
          <a:scene3d>
            <a:camera prst="orthographicFront"/>
            <a:lightRig rig="threePt" dir="t"/>
          </a:scene3d>
          <a:sp3d>
            <a:bevelT w="184150" h="1397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effectLst>
                  <a:outerShdw blurRad="50800" dist="50800" dir="5400000" algn="ctr" rotWithShape="0">
                    <a:srgbClr val="9966FF"/>
                  </a:outerShdw>
                </a:effectLst>
                <a:latin typeface="Georgia" panose="02040502050405020303" pitchFamily="18" charset="0"/>
              </a:rPr>
              <a:t>In these last few verses, is it possible to conclude the </a:t>
            </a:r>
            <a:br>
              <a:rPr lang="en-US" sz="2800" dirty="0">
                <a:solidFill>
                  <a:prstClr val="black"/>
                </a:solidFill>
                <a:effectLst>
                  <a:outerShdw blurRad="50800" dist="50800" dir="5400000" algn="ctr" rotWithShape="0">
                    <a:srgbClr val="9966FF"/>
                  </a:outerShdw>
                </a:effectLst>
                <a:latin typeface="Georgia" panose="02040502050405020303" pitchFamily="18" charset="0"/>
              </a:rPr>
            </a:br>
            <a:r>
              <a:rPr lang="en-US" sz="2800" dirty="0">
                <a:solidFill>
                  <a:prstClr val="black"/>
                </a:solidFill>
                <a:effectLst>
                  <a:glow rad="228600">
                    <a:schemeClr val="accent2">
                      <a:satMod val="175000"/>
                      <a:alpha val="40000"/>
                    </a:schemeClr>
                  </a:glow>
                  <a:outerShdw blurRad="50800" dist="50800" dir="5400000" algn="ctr" rotWithShape="0">
                    <a:srgbClr val="9966FF"/>
                  </a:outerShdw>
                </a:effectLst>
                <a:latin typeface="Georgia" panose="02040502050405020303" pitchFamily="18" charset="0"/>
              </a:rPr>
              <a:t>SHAKING ON ONE’S HEAD</a:t>
            </a:r>
            <a:r>
              <a:rPr lang="en-US" sz="2800" dirty="0">
                <a:solidFill>
                  <a:prstClr val="black"/>
                </a:solidFill>
                <a:effectLst>
                  <a:outerShdw blurRad="50800" dist="50800" dir="5400000" algn="ctr" rotWithShape="0">
                    <a:srgbClr val="9966FF"/>
                  </a:outerShdw>
                </a:effectLst>
                <a:latin typeface="Georgia" panose="02040502050405020303" pitchFamily="18" charset="0"/>
              </a:rPr>
              <a:t>  for a life of sin, might reveal </a:t>
            </a:r>
            <a:br>
              <a:rPr lang="en-US" sz="2800" dirty="0">
                <a:solidFill>
                  <a:prstClr val="black"/>
                </a:solidFill>
                <a:effectLst>
                  <a:outerShdw blurRad="50800" dist="50800" dir="5400000" algn="ctr" rotWithShape="0">
                    <a:srgbClr val="9966FF"/>
                  </a:outerShdw>
                </a:effectLst>
                <a:latin typeface="Georgia" panose="02040502050405020303" pitchFamily="18" charset="0"/>
              </a:rPr>
            </a:br>
            <a:r>
              <a:rPr lang="en-US" sz="2800" dirty="0">
                <a:solidFill>
                  <a:prstClr val="black"/>
                </a:solidFill>
                <a:effectLst>
                  <a:outerShdw blurRad="50800" dist="50800" dir="5400000" algn="ctr" rotWithShape="0">
                    <a:srgbClr val="9966FF"/>
                  </a:outerShdw>
                </a:effectLst>
                <a:latin typeface="Georgia" panose="02040502050405020303" pitchFamily="18" charset="0"/>
              </a:rPr>
              <a:t>a </a:t>
            </a:r>
            <a:r>
              <a:rPr lang="en-US" sz="2800" b="1" dirty="0">
                <a:solidFill>
                  <a:prstClr val="black"/>
                </a:solidFill>
                <a:effectLst>
                  <a:outerShdw blurRad="50800" dist="50800" dir="5400000" algn="ctr" rotWithShape="0">
                    <a:srgbClr val="9966FF"/>
                  </a:outerShdw>
                </a:effectLst>
                <a:latin typeface="Forte" panose="03060902040502070203" pitchFamily="66" charset="0"/>
              </a:rPr>
              <a:t>“WAKE UP CALL”</a:t>
            </a:r>
            <a:r>
              <a:rPr lang="en-US" sz="2800" dirty="0">
                <a:solidFill>
                  <a:prstClr val="black"/>
                </a:solidFill>
                <a:effectLst>
                  <a:outerShdw blurRad="50800" dist="50800" dir="5400000" algn="ctr" rotWithShape="0">
                    <a:srgbClr val="9966FF"/>
                  </a:outerShdw>
                </a:effectLst>
                <a:latin typeface="Georgia" panose="02040502050405020303" pitchFamily="18" charset="0"/>
              </a:rPr>
              <a:t> in the structure of that life? </a:t>
            </a:r>
          </a:p>
        </p:txBody>
      </p:sp>
      <p:cxnSp>
        <p:nvCxnSpPr>
          <p:cNvPr id="6" name="Straight Connector 5">
            <a:extLst>
              <a:ext uri="{FF2B5EF4-FFF2-40B4-BE49-F238E27FC236}">
                <a16:creationId xmlns:a16="http://schemas.microsoft.com/office/drawing/2014/main" id="{43263BF2-5B27-442F-9CE7-79FE86D55FFB}"/>
              </a:ext>
            </a:extLst>
          </p:cNvPr>
          <p:cNvCxnSpPr/>
          <p:nvPr/>
        </p:nvCxnSpPr>
        <p:spPr>
          <a:xfrm>
            <a:off x="10167042" y="2633366"/>
            <a:ext cx="606582" cy="0"/>
          </a:xfrm>
          <a:prstGeom prst="line">
            <a:avLst/>
          </a:pr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66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6" presetClass="emph" presetSubtype="0" repeatCount="2000" fill="hold" grpId="1"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par>
                          <p:cTn id="14" fill="hold">
                            <p:stCondLst>
                              <p:cond delay="225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 grpId="0" animBg="1"/>
      <p:bldP spid="2" grpId="1"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97243"/>
            <a:ext cx="2743200" cy="365125"/>
          </a:xfrm>
        </p:spPr>
        <p:txBody>
          <a:bodyPr/>
          <a:lstStyle/>
          <a:p>
            <a:fld id="{45C2D28F-54A5-4CFF-A832-B99C2F1CE910}" type="slidenum">
              <a:rPr lang="en-CA" smtClean="0">
                <a:solidFill>
                  <a:schemeClr val="tx1"/>
                </a:solidFill>
              </a:rPr>
              <a:t>38</a:t>
            </a:fld>
            <a:endParaRPr lang="en-CA" dirty="0">
              <a:solidFill>
                <a:schemeClr val="tx1"/>
              </a:solidFill>
            </a:endParaRPr>
          </a:p>
        </p:txBody>
      </p:sp>
      <p:pic>
        <p:nvPicPr>
          <p:cNvPr id="18" name="Picture 17">
            <a:extLst>
              <a:ext uri="{FF2B5EF4-FFF2-40B4-BE49-F238E27FC236}">
                <a16:creationId xmlns:a16="http://schemas.microsoft.com/office/drawing/2014/main" id="{A6686B1E-A463-4E4A-A15A-A20AD8EF59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t="10970" r="7433" b="33669"/>
          <a:stretch/>
        </p:blipFill>
        <p:spPr>
          <a:xfrm>
            <a:off x="735434" y="346726"/>
            <a:ext cx="2525988" cy="1214239"/>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2" name="Rectangle 11">
            <a:extLst>
              <a:ext uri="{FF2B5EF4-FFF2-40B4-BE49-F238E27FC236}">
                <a16:creationId xmlns:a16="http://schemas.microsoft.com/office/drawing/2014/main" id="{DD417C73-B66A-4DAD-B4AC-0D751C398BA3}"/>
              </a:ext>
            </a:extLst>
          </p:cNvPr>
          <p:cNvSpPr/>
          <p:nvPr/>
        </p:nvSpPr>
        <p:spPr>
          <a:xfrm>
            <a:off x="1459683" y="201336"/>
            <a:ext cx="1191236" cy="763398"/>
          </a:xfrm>
          <a:prstGeom prst="rect">
            <a:avLst/>
          </a:prstGeom>
          <a:noFill/>
          <a:ln w="3810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Rounded Corners 1">
            <a:extLst>
              <a:ext uri="{FF2B5EF4-FFF2-40B4-BE49-F238E27FC236}">
                <a16:creationId xmlns:a16="http://schemas.microsoft.com/office/drawing/2014/main" id="{748916A7-711B-49D7-B77A-23C036E1BEC3}"/>
              </a:ext>
            </a:extLst>
          </p:cNvPr>
          <p:cNvSpPr/>
          <p:nvPr/>
        </p:nvSpPr>
        <p:spPr>
          <a:xfrm>
            <a:off x="3763861" y="265250"/>
            <a:ext cx="7692705" cy="1633076"/>
          </a:xfrm>
          <a:prstGeom prst="roundRect">
            <a:avLst>
              <a:gd name="adj" fmla="val 50000"/>
            </a:avLst>
          </a:prstGeom>
          <a:solidFill>
            <a:srgbClr val="002060"/>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t>Could a </a:t>
            </a:r>
            <a:r>
              <a:rPr lang="en-CA" sz="3200" b="1" dirty="0">
                <a:solidFill>
                  <a:srgbClr val="C00000"/>
                </a:solidFill>
                <a:effectLst>
                  <a:glow rad="127000">
                    <a:srgbClr val="00FFFF"/>
                  </a:glow>
                </a:effectLst>
              </a:rPr>
              <a:t>SHYT</a:t>
            </a:r>
            <a:r>
              <a:rPr lang="en-CA" sz="3200" dirty="0"/>
              <a:t> (Earth’s GARMENT OF RIGHTEOUSNESS) ALSO RECEIVE A </a:t>
            </a:r>
            <a:r>
              <a:rPr lang="en-CA" sz="3200" u="sng" dirty="0">
                <a:ln>
                  <a:solidFill>
                    <a:srgbClr val="C00000"/>
                  </a:solidFill>
                </a:ln>
                <a:solidFill>
                  <a:srgbClr val="FF9900"/>
                </a:solidFill>
                <a:latin typeface="Rockwell Extra Bold" panose="02060903040505020403" pitchFamily="18" charset="0"/>
              </a:rPr>
              <a:t>VIOLENT SHAKE</a:t>
            </a:r>
            <a:r>
              <a:rPr lang="en-CA" sz="3200" dirty="0">
                <a:ln>
                  <a:solidFill>
                    <a:srgbClr val="C00000"/>
                  </a:solidFill>
                </a:ln>
                <a:solidFill>
                  <a:srgbClr val="FF9900"/>
                </a:solidFill>
                <a:latin typeface="Rockwell Extra Bold" panose="02060903040505020403" pitchFamily="18" charset="0"/>
              </a:rPr>
              <a:t>?</a:t>
            </a:r>
          </a:p>
        </p:txBody>
      </p:sp>
      <p:sp>
        <p:nvSpPr>
          <p:cNvPr id="9" name="Rectangle: Rounded Corners 8">
            <a:extLst>
              <a:ext uri="{FF2B5EF4-FFF2-40B4-BE49-F238E27FC236}">
                <a16:creationId xmlns:a16="http://schemas.microsoft.com/office/drawing/2014/main" id="{1700CE00-B3B6-4157-A764-0A206AC8B0C5}"/>
              </a:ext>
            </a:extLst>
          </p:cNvPr>
          <p:cNvSpPr/>
          <p:nvPr/>
        </p:nvSpPr>
        <p:spPr>
          <a:xfrm>
            <a:off x="333147" y="2063693"/>
            <a:ext cx="11531835" cy="4731390"/>
          </a:xfrm>
          <a:prstGeom prst="roundRect">
            <a:avLst/>
          </a:prstGeom>
          <a:solidFill>
            <a:schemeClr val="accent1">
              <a:lumMod val="40000"/>
              <a:lumOff val="60000"/>
            </a:schemeClr>
          </a:solidFill>
          <a:scene3d>
            <a:camera prst="orthographicFront"/>
            <a:lightRig rig="threePt" dir="t"/>
          </a:scene3d>
          <a:sp3d>
            <a:bevelT w="184150" h="1397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effectLst>
                  <a:outerShdw blurRad="50800" dist="50800" dir="5400000" algn="ctr" rotWithShape="0">
                    <a:srgbClr val="9966FF"/>
                  </a:outerShdw>
                </a:effectLst>
                <a:latin typeface="Georgia" panose="02040502050405020303" pitchFamily="18" charset="0"/>
              </a:rPr>
              <a:t>Yahuah</a:t>
            </a:r>
            <a:r>
              <a:rPr lang="en-US" sz="2800" dirty="0">
                <a:solidFill>
                  <a:prstClr val="black"/>
                </a:solidFill>
                <a:effectLst>
                  <a:outerShdw blurRad="50800" dist="50800" dir="5400000" algn="ctr" rotWithShape="0">
                    <a:srgbClr val="9966FF"/>
                  </a:outerShdw>
                </a:effectLst>
                <a:latin typeface="Georgia" panose="02040502050405020303" pitchFamily="18" charset="0"/>
              </a:rPr>
              <a:t> created this earth – </a:t>
            </a:r>
            <a:r>
              <a:rPr lang="en-US" sz="2800" b="1" dirty="0" err="1">
                <a:solidFill>
                  <a:srgbClr val="0000FF"/>
                </a:solidFill>
                <a:effectLst>
                  <a:glow rad="127000">
                    <a:srgbClr val="FFFF00"/>
                  </a:glow>
                  <a:outerShdw blurRad="50800" dist="50800" dir="5400000" sx="101000" sy="101000" algn="ctr" rotWithShape="0">
                    <a:srgbClr val="CC00FF"/>
                  </a:outerShdw>
                </a:effectLst>
                <a:latin typeface="Georgia" panose="02040502050405020303" pitchFamily="18" charset="0"/>
              </a:rPr>
              <a:t>B’Rashyt</a:t>
            </a:r>
            <a:r>
              <a:rPr lang="en-US" sz="2800" dirty="0">
                <a:solidFill>
                  <a:prstClr val="black"/>
                </a:solidFill>
                <a:effectLst>
                  <a:outerShdw blurRad="50800" dist="50800" dir="5400000" algn="ctr" rotWithShape="0">
                    <a:srgbClr val="9966FF"/>
                  </a:outerShdw>
                </a:effectLst>
                <a:latin typeface="Georgia" panose="02040502050405020303" pitchFamily="18" charset="0"/>
              </a:rPr>
              <a:t> –  </a:t>
            </a:r>
            <a:r>
              <a:rPr lang="en-US" sz="2800" b="1" dirty="0">
                <a:solidFill>
                  <a:prstClr val="black"/>
                </a:solidFill>
                <a:effectLst>
                  <a:glow rad="88900">
                    <a:srgbClr val="9966FF"/>
                  </a:glow>
                  <a:outerShdw blurRad="50800" dist="50800" dir="5400000" algn="ctr" rotWithShape="0">
                    <a:srgbClr val="9966FF"/>
                  </a:outerShdw>
                </a:effectLst>
                <a:latin typeface="Georgia" panose="02040502050405020303" pitchFamily="18" charset="0"/>
              </a:rPr>
              <a:t>knowing all things. </a:t>
            </a:r>
            <a:br>
              <a:rPr lang="en-US" sz="2800" b="1" dirty="0">
                <a:solidFill>
                  <a:prstClr val="black"/>
                </a:solidFill>
                <a:effectLst>
                  <a:glow rad="88900">
                    <a:srgbClr val="9966FF"/>
                  </a:glow>
                  <a:outerShdw blurRad="50800" dist="50800" dir="5400000" algn="ctr" rotWithShape="0">
                    <a:srgbClr val="9966FF"/>
                  </a:outerShdw>
                </a:effectLst>
                <a:latin typeface="Georgia" panose="02040502050405020303" pitchFamily="18" charset="0"/>
              </a:rPr>
            </a:br>
            <a:r>
              <a:rPr lang="en-US" sz="2800" dirty="0">
                <a:solidFill>
                  <a:prstClr val="black"/>
                </a:solidFill>
                <a:effectLst>
                  <a:outerShdw blurRad="50800" dist="50800" dir="5400000" algn="ctr" rotWithShape="0">
                    <a:srgbClr val="9966FF"/>
                  </a:outerShdw>
                </a:effectLst>
                <a:latin typeface="Georgia" panose="02040502050405020303" pitchFamily="18" charset="0"/>
              </a:rPr>
              <a:t>Is it possible that </a:t>
            </a:r>
            <a:r>
              <a:rPr lang="en-US" sz="2800" b="1" dirty="0">
                <a:solidFill>
                  <a:srgbClr val="0000FF"/>
                </a:solidFill>
                <a:effectLst>
                  <a:outerShdw blurRad="50800" dist="50800" dir="5400000" algn="ctr" rotWithShape="0">
                    <a:srgbClr val="9966FF"/>
                  </a:outerShdw>
                </a:effectLst>
                <a:latin typeface="Georgia" panose="02040502050405020303" pitchFamily="18" charset="0"/>
              </a:rPr>
              <a:t>Yahuah</a:t>
            </a:r>
            <a:r>
              <a:rPr lang="en-US" sz="2800" dirty="0">
                <a:solidFill>
                  <a:prstClr val="black"/>
                </a:solidFill>
                <a:effectLst>
                  <a:outerShdw blurRad="50800" dist="50800" dir="5400000" algn="ctr" rotWithShape="0">
                    <a:srgbClr val="9966FF"/>
                  </a:outerShdw>
                </a:effectLst>
                <a:latin typeface="Georgia" panose="02040502050405020303" pitchFamily="18" charset="0"/>
              </a:rPr>
              <a:t> knew </a:t>
            </a:r>
            <a:r>
              <a:rPr lang="en-US" sz="2800" b="1" u="sng" dirty="0">
                <a:ln>
                  <a:solidFill>
                    <a:srgbClr val="0000FF"/>
                  </a:solidFill>
                </a:ln>
                <a:solidFill>
                  <a:srgbClr val="FF0000"/>
                </a:solidFill>
                <a:effectLst>
                  <a:outerShdw blurRad="50800" dist="50800" dir="5400000" algn="ctr" rotWithShape="0">
                    <a:srgbClr val="9966FF"/>
                  </a:outerShdw>
                </a:effectLst>
                <a:latin typeface="Georgia" panose="02040502050405020303" pitchFamily="18" charset="0"/>
              </a:rPr>
              <a:t>before hand</a:t>
            </a:r>
            <a:r>
              <a:rPr lang="en-US" sz="2800" b="1" dirty="0">
                <a:ln>
                  <a:solidFill>
                    <a:srgbClr val="0000FF"/>
                  </a:solidFill>
                </a:ln>
                <a:solidFill>
                  <a:srgbClr val="FF0000"/>
                </a:solidFill>
                <a:effectLst>
                  <a:outerShdw blurRad="50800" dist="50800" dir="5400000" algn="ctr" rotWithShape="0">
                    <a:srgbClr val="9966FF"/>
                  </a:outerShdw>
                </a:effectLst>
                <a:latin typeface="Georgia" panose="02040502050405020303" pitchFamily="18" charset="0"/>
              </a:rPr>
              <a:t> </a:t>
            </a:r>
            <a:r>
              <a:rPr lang="en-US" sz="2800" dirty="0">
                <a:solidFill>
                  <a:prstClr val="black"/>
                </a:solidFill>
                <a:effectLst>
                  <a:outerShdw blurRad="50800" dist="50800" dir="5400000" algn="ctr" rotWithShape="0">
                    <a:srgbClr val="9966FF"/>
                  </a:outerShdw>
                </a:effectLst>
                <a:latin typeface="Georgia" panose="02040502050405020303" pitchFamily="18" charset="0"/>
              </a:rPr>
              <a:t>the</a:t>
            </a:r>
            <a:r>
              <a:rPr lang="en-US" sz="2800" dirty="0">
                <a:ln>
                  <a:solidFill>
                    <a:srgbClr val="00FF00"/>
                  </a:solidFill>
                </a:ln>
                <a:solidFill>
                  <a:prstClr val="black"/>
                </a:solidFill>
                <a:effectLst>
                  <a:outerShdw blurRad="50800" dist="50800" dir="5400000" algn="ctr" rotWithShape="0">
                    <a:srgbClr val="9966FF"/>
                  </a:outerShdw>
                </a:effectLst>
                <a:latin typeface="Georgia" panose="02040502050405020303" pitchFamily="18" charset="0"/>
              </a:rPr>
              <a:t> </a:t>
            </a:r>
            <a:r>
              <a:rPr lang="en-US" sz="2800" b="1" dirty="0">
                <a:ln>
                  <a:solidFill>
                    <a:srgbClr val="00FF00"/>
                  </a:solidFill>
                </a:ln>
                <a:solidFill>
                  <a:srgbClr val="0000FF"/>
                </a:solidFill>
                <a:effectLst>
                  <a:outerShdw blurRad="50800" dist="50800" dir="5400000" algn="ctr" rotWithShape="0">
                    <a:srgbClr val="9966FF"/>
                  </a:outerShdw>
                </a:effectLst>
                <a:latin typeface="Georgia" panose="02040502050405020303" pitchFamily="18" charset="0"/>
              </a:rPr>
              <a:t>Garment</a:t>
            </a:r>
            <a:r>
              <a:rPr lang="en-US" sz="2800" dirty="0">
                <a:ln>
                  <a:solidFill>
                    <a:srgbClr val="00FF00"/>
                  </a:solidFill>
                </a:ln>
                <a:solidFill>
                  <a:prstClr val="black"/>
                </a:solidFill>
                <a:effectLst>
                  <a:outerShdw blurRad="50800" dist="50800" dir="5400000" algn="ctr" rotWithShape="0">
                    <a:srgbClr val="9966FF"/>
                  </a:outerShdw>
                </a:effectLst>
                <a:latin typeface="Georgia" panose="02040502050405020303" pitchFamily="18" charset="0"/>
              </a:rPr>
              <a:t> </a:t>
            </a:r>
            <a:r>
              <a:rPr lang="en-US" sz="2800" dirty="0">
                <a:solidFill>
                  <a:prstClr val="black"/>
                </a:solidFill>
                <a:effectLst>
                  <a:outerShdw blurRad="50800" dist="50800" dir="5400000" algn="ctr" rotWithShape="0">
                    <a:srgbClr val="9966FF"/>
                  </a:outerShdw>
                </a:effectLst>
                <a:latin typeface="Georgia" panose="02040502050405020303" pitchFamily="18" charset="0"/>
              </a:rPr>
              <a:t>of </a:t>
            </a:r>
            <a:r>
              <a:rPr lang="en-US" sz="2800" b="1" dirty="0">
                <a:solidFill>
                  <a:srgbClr val="0000FF"/>
                </a:solidFill>
                <a:effectLst>
                  <a:outerShdw blurRad="50800" dist="50800" dir="5400000" algn="ctr" rotWithShape="0">
                    <a:srgbClr val="9966FF"/>
                  </a:outerShdw>
                </a:effectLst>
                <a:latin typeface="Georgia" panose="02040502050405020303" pitchFamily="18" charset="0"/>
              </a:rPr>
              <a:t>Righteousness</a:t>
            </a:r>
            <a:r>
              <a:rPr lang="en-US" sz="2800" dirty="0">
                <a:solidFill>
                  <a:prstClr val="black"/>
                </a:solidFill>
                <a:effectLst>
                  <a:outerShdw blurRad="50800" dist="50800" dir="5400000" algn="ctr" rotWithShape="0">
                    <a:srgbClr val="9966FF"/>
                  </a:outerShdw>
                </a:effectLst>
                <a:latin typeface="Georgia" panose="02040502050405020303" pitchFamily="18" charset="0"/>
              </a:rPr>
              <a:t> created to </a:t>
            </a:r>
            <a:r>
              <a:rPr lang="en-US" sz="2800" b="1" u="sng" dirty="0">
                <a:solidFill>
                  <a:prstClr val="black"/>
                </a:solidFill>
                <a:effectLst>
                  <a:outerShdw blurRad="50800" dist="50800" dir="5400000" algn="ctr" rotWithShape="0">
                    <a:srgbClr val="9966FF"/>
                  </a:outerShdw>
                </a:effectLst>
                <a:latin typeface="Georgia" panose="02040502050405020303" pitchFamily="18" charset="0"/>
              </a:rPr>
              <a:t>su</a:t>
            </a:r>
            <a:r>
              <a:rPr lang="en-US" sz="2800" b="1" dirty="0">
                <a:solidFill>
                  <a:prstClr val="black"/>
                </a:solidFill>
                <a:effectLst>
                  <a:outerShdw blurRad="50800" dist="50800" dir="5400000" algn="ctr" rotWithShape="0">
                    <a:srgbClr val="9966FF"/>
                  </a:outerShdw>
                </a:effectLst>
                <a:latin typeface="Georgia" panose="02040502050405020303" pitchFamily="18" charset="0"/>
              </a:rPr>
              <a:t>pp</a:t>
            </a:r>
            <a:r>
              <a:rPr lang="en-US" sz="2800" b="1" u="sng" dirty="0">
                <a:solidFill>
                  <a:prstClr val="black"/>
                </a:solidFill>
                <a:effectLst>
                  <a:outerShdw blurRad="50800" dist="50800" dir="5400000" algn="ctr" rotWithShape="0">
                    <a:srgbClr val="9966FF"/>
                  </a:outerShdw>
                </a:effectLst>
                <a:latin typeface="Georgia" panose="02040502050405020303" pitchFamily="18" charset="0"/>
              </a:rPr>
              <a:t>ort life</a:t>
            </a:r>
            <a:r>
              <a:rPr lang="en-US" sz="2800" b="1" dirty="0">
                <a:solidFill>
                  <a:prstClr val="black"/>
                </a:solidFill>
                <a:effectLst>
                  <a:outerShdw blurRad="50800" dist="50800" dir="5400000" algn="ctr" rotWithShape="0">
                    <a:srgbClr val="9966FF"/>
                  </a:outerShdw>
                </a:effectLst>
                <a:latin typeface="Georgia" panose="02040502050405020303" pitchFamily="18" charset="0"/>
              </a:rPr>
              <a:t> </a:t>
            </a:r>
            <a:r>
              <a:rPr lang="en-US" sz="2800" dirty="0">
                <a:solidFill>
                  <a:prstClr val="black"/>
                </a:solidFill>
                <a:effectLst>
                  <a:outerShdw blurRad="50800" dist="50800" dir="5400000" algn="ctr" rotWithShape="0">
                    <a:srgbClr val="9966FF"/>
                  </a:outerShdw>
                </a:effectLst>
                <a:latin typeface="Georgia" panose="02040502050405020303" pitchFamily="18" charset="0"/>
              </a:rPr>
              <a:t>on this earth with His audible voice, was going to be </a:t>
            </a:r>
            <a:r>
              <a:rPr lang="en-US" sz="2800" u="sng" dirty="0">
                <a:solidFill>
                  <a:prstClr val="black"/>
                </a:solidFill>
                <a:effectLst>
                  <a:outerShdw blurRad="50800" dist="50800" dir="5400000" algn="ctr" rotWithShape="0">
                    <a:srgbClr val="9966FF"/>
                  </a:outerShdw>
                </a:effectLst>
                <a:latin typeface="Elephant" panose="02020904090505020303" pitchFamily="18" charset="0"/>
              </a:rPr>
              <a:t>SHAKEN AND SHATTERED</a:t>
            </a:r>
            <a:r>
              <a:rPr lang="en-US" sz="2800" dirty="0">
                <a:solidFill>
                  <a:prstClr val="black"/>
                </a:solidFill>
                <a:effectLst>
                  <a:outerShdw blurRad="50800" dist="50800" dir="5400000" algn="ctr" rotWithShape="0">
                    <a:srgbClr val="9966FF"/>
                  </a:outerShdw>
                </a:effectLst>
                <a:latin typeface="Elephant" panose="02020904090505020303" pitchFamily="18" charset="0"/>
              </a:rPr>
              <a:t>?</a:t>
            </a:r>
            <a:br>
              <a:rPr lang="en-US" sz="2800" dirty="0">
                <a:solidFill>
                  <a:prstClr val="black"/>
                </a:solidFill>
                <a:effectLst>
                  <a:outerShdw blurRad="50800" dist="50800" dir="5400000" algn="ctr" rotWithShape="0">
                    <a:srgbClr val="9966FF"/>
                  </a:outerShdw>
                </a:effectLst>
                <a:latin typeface="Elephant" panose="02020904090505020303" pitchFamily="18" charset="0"/>
              </a:rPr>
            </a:br>
            <a:r>
              <a:rPr lang="en-US" sz="2800" dirty="0">
                <a:solidFill>
                  <a:prstClr val="black"/>
                </a:solidFill>
                <a:effectLst>
                  <a:outerShdw blurRad="50800" dist="50800" dir="5400000" algn="ctr" rotWithShape="0">
                    <a:srgbClr val="9966FF"/>
                  </a:outerShdw>
                </a:effectLst>
              </a:rPr>
              <a:t> Could </a:t>
            </a:r>
            <a:r>
              <a:rPr lang="en-US" sz="2800" b="1" dirty="0">
                <a:solidFill>
                  <a:srgbClr val="0000FF"/>
                </a:solidFill>
                <a:effectLst>
                  <a:outerShdw blurRad="50800" dist="50800" dir="5400000" algn="ctr" rotWithShape="0">
                    <a:srgbClr val="9966FF"/>
                  </a:outerShdw>
                </a:effectLst>
              </a:rPr>
              <a:t>Yahuah</a:t>
            </a:r>
            <a:r>
              <a:rPr lang="en-US" sz="2800" dirty="0">
                <a:solidFill>
                  <a:prstClr val="black"/>
                </a:solidFill>
                <a:effectLst>
                  <a:outerShdw blurRad="50800" dist="50800" dir="5400000" algn="ctr" rotWithShape="0">
                    <a:srgbClr val="9966FF"/>
                  </a:outerShdw>
                </a:effectLst>
              </a:rPr>
              <a:t> have known </a:t>
            </a:r>
            <a:r>
              <a:rPr lang="en-US" sz="2800" u="sng" dirty="0">
                <a:solidFill>
                  <a:prstClr val="black"/>
                </a:solidFill>
                <a:effectLst>
                  <a:outerShdw blurRad="50800" dist="50800" dir="5400000" algn="ctr" rotWithShape="0">
                    <a:srgbClr val="9966FF"/>
                  </a:outerShdw>
                </a:effectLst>
              </a:rPr>
              <a:t>PRIOR</a:t>
            </a:r>
            <a:r>
              <a:rPr lang="en-US" sz="2800" dirty="0">
                <a:solidFill>
                  <a:prstClr val="black"/>
                </a:solidFill>
                <a:effectLst>
                  <a:outerShdw blurRad="50800" dist="50800" dir="5400000" algn="ctr" rotWithShape="0">
                    <a:srgbClr val="9966FF"/>
                  </a:outerShdw>
                </a:effectLst>
              </a:rPr>
              <a:t> to creation that this Garment (</a:t>
            </a:r>
            <a:r>
              <a:rPr lang="en-US" sz="2800" dirty="0">
                <a:ln>
                  <a:solidFill>
                    <a:sysClr val="windowText" lastClr="000000"/>
                  </a:solidFill>
                </a:ln>
                <a:solidFill>
                  <a:srgbClr val="00FF99"/>
                </a:solidFill>
                <a:effectLst>
                  <a:outerShdw blurRad="50800" dist="50800" dir="5400000" algn="ctr" rotWithShape="0">
                    <a:srgbClr val="9966FF"/>
                  </a:outerShdw>
                </a:effectLst>
                <a:latin typeface="Ravie" panose="04040805050809020602" pitchFamily="82" charset="0"/>
              </a:rPr>
              <a:t>SHYT</a:t>
            </a:r>
            <a:r>
              <a:rPr lang="en-US" sz="2800" dirty="0">
                <a:solidFill>
                  <a:prstClr val="black"/>
                </a:solidFill>
                <a:effectLst>
                  <a:outerShdw blurRad="50800" dist="50800" dir="5400000" algn="ctr" rotWithShape="0">
                    <a:srgbClr val="9966FF"/>
                  </a:outerShdw>
                </a:effectLst>
              </a:rPr>
              <a:t>) of </a:t>
            </a:r>
            <a:r>
              <a:rPr lang="en-US" sz="2800" b="1" dirty="0">
                <a:solidFill>
                  <a:srgbClr val="0000FF"/>
                </a:solidFill>
                <a:effectLst>
                  <a:outerShdw blurRad="50800" dist="50800" dir="5400000" algn="ctr" rotWithShape="0">
                    <a:srgbClr val="9966FF"/>
                  </a:outerShdw>
                </a:effectLst>
              </a:rPr>
              <a:t>Righteousness</a:t>
            </a:r>
            <a:r>
              <a:rPr lang="en-US" sz="2800" dirty="0">
                <a:solidFill>
                  <a:prstClr val="black"/>
                </a:solidFill>
                <a:effectLst>
                  <a:outerShdw blurRad="50800" dist="50800" dir="5400000" algn="ctr" rotWithShape="0">
                    <a:srgbClr val="9966FF"/>
                  </a:outerShdw>
                </a:effectLst>
              </a:rPr>
              <a:t> would be </a:t>
            </a:r>
            <a:r>
              <a:rPr lang="en-US" sz="2800" u="sng" dirty="0">
                <a:solidFill>
                  <a:prstClr val="black"/>
                </a:solidFill>
                <a:effectLst>
                  <a:outerShdw blurRad="50800" dist="50800" dir="5400000" algn="ctr" rotWithShape="0">
                    <a:srgbClr val="9966FF"/>
                  </a:outerShdw>
                </a:effectLst>
              </a:rPr>
              <a:t>shattered b</a:t>
            </a:r>
            <a:r>
              <a:rPr lang="en-US" sz="2800" dirty="0">
                <a:solidFill>
                  <a:prstClr val="black"/>
                </a:solidFill>
                <a:effectLst>
                  <a:outerShdw blurRad="50800" dist="50800" dir="5400000" algn="ctr" rotWithShape="0">
                    <a:srgbClr val="9966FF"/>
                  </a:outerShdw>
                </a:effectLst>
              </a:rPr>
              <a:t>y </a:t>
            </a:r>
            <a:r>
              <a:rPr lang="en-US" sz="2800" u="sng" dirty="0">
                <a:solidFill>
                  <a:prstClr val="black"/>
                </a:solidFill>
                <a:effectLst>
                  <a:outerShdw blurRad="50800" dist="50800" dir="5400000" algn="ctr" rotWithShape="0">
                    <a:srgbClr val="9966FF"/>
                  </a:outerShdw>
                </a:effectLst>
              </a:rPr>
              <a:t>man</a:t>
            </a:r>
            <a:r>
              <a:rPr lang="en-US" sz="2800" dirty="0">
                <a:solidFill>
                  <a:prstClr val="black"/>
                </a:solidFill>
                <a:effectLst>
                  <a:outerShdw blurRad="50800" dist="50800" dir="5400000" algn="ctr" rotWithShape="0">
                    <a:srgbClr val="9966FF"/>
                  </a:outerShdw>
                </a:effectLst>
              </a:rPr>
              <a:t>, resulting in sin?</a:t>
            </a:r>
            <a:br>
              <a:rPr lang="en-US" sz="2800" dirty="0">
                <a:solidFill>
                  <a:prstClr val="black"/>
                </a:solidFill>
                <a:effectLst>
                  <a:outerShdw blurRad="50800" dist="50800" dir="5400000" algn="ctr" rotWithShape="0">
                    <a:srgbClr val="9966FF"/>
                  </a:outerShdw>
                </a:effectLst>
              </a:rPr>
            </a:br>
            <a:br>
              <a:rPr lang="en-US" sz="2800" dirty="0">
                <a:solidFill>
                  <a:prstClr val="black"/>
                </a:solidFill>
                <a:effectLst>
                  <a:outerShdw blurRad="50800" dist="50800" dir="5400000" algn="ctr" rotWithShape="0">
                    <a:srgbClr val="9966FF"/>
                  </a:outerShdw>
                </a:effectLst>
              </a:rPr>
            </a:br>
            <a:r>
              <a:rPr lang="en-US" sz="2800" dirty="0">
                <a:solidFill>
                  <a:prstClr val="black"/>
                </a:solidFill>
                <a:effectLst>
                  <a:outerShdw blurRad="50800" dist="50800" dir="5400000" algn="ctr" rotWithShape="0">
                    <a:srgbClr val="9966FF"/>
                  </a:outerShdw>
                </a:effectLst>
              </a:rPr>
              <a:t>  </a:t>
            </a:r>
            <a:br>
              <a:rPr lang="en-US" sz="2800" dirty="0">
                <a:solidFill>
                  <a:prstClr val="black"/>
                </a:solidFill>
                <a:effectLst>
                  <a:outerShdw blurRad="50800" dist="50800" dir="5400000" algn="ctr" rotWithShape="0">
                    <a:srgbClr val="9966FF"/>
                  </a:outerShdw>
                </a:effectLst>
              </a:rPr>
            </a:br>
            <a:endParaRPr lang="en-US" sz="2800" dirty="0">
              <a:solidFill>
                <a:prstClr val="black"/>
              </a:solidFill>
              <a:effectLst>
                <a:outerShdw blurRad="50800" dist="50800" dir="5400000" algn="ctr" rotWithShape="0">
                  <a:srgbClr val="9966FF"/>
                </a:outerShdw>
              </a:effectLst>
            </a:endParaRPr>
          </a:p>
          <a:p>
            <a:pPr algn="ctr"/>
            <a:endParaRPr lang="en-US" sz="2800" dirty="0">
              <a:solidFill>
                <a:prstClr val="black"/>
              </a:solidFill>
              <a:effectLst>
                <a:outerShdw blurRad="50800" dist="50800" dir="5400000" algn="ctr" rotWithShape="0">
                  <a:srgbClr val="9966FF"/>
                </a:outerShdw>
              </a:effectLst>
            </a:endParaRPr>
          </a:p>
        </p:txBody>
      </p:sp>
      <p:sp>
        <p:nvSpPr>
          <p:cNvPr id="3" name="Rectangle: Rounded Corners 2">
            <a:extLst>
              <a:ext uri="{FF2B5EF4-FFF2-40B4-BE49-F238E27FC236}">
                <a16:creationId xmlns:a16="http://schemas.microsoft.com/office/drawing/2014/main" id="{EE3FEEBA-7EE5-4711-90C2-DB40BAB4A5EC}"/>
              </a:ext>
            </a:extLst>
          </p:cNvPr>
          <p:cNvSpPr/>
          <p:nvPr/>
        </p:nvSpPr>
        <p:spPr>
          <a:xfrm>
            <a:off x="597524" y="5078834"/>
            <a:ext cx="11018067" cy="486562"/>
          </a:xfrm>
          <a:prstGeom prst="roundRect">
            <a:avLst>
              <a:gd name="adj" fmla="val 50000"/>
            </a:avLst>
          </a:prstGeom>
          <a:solidFill>
            <a:schemeClr val="accent2"/>
          </a:solidFill>
          <a:ln w="28575">
            <a:solidFill>
              <a:schemeClr val="accent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a:ln>
                  <a:solidFill>
                    <a:srgbClr val="0000FF"/>
                  </a:solidFill>
                </a:ln>
                <a:solidFill>
                  <a:srgbClr val="0000FF"/>
                </a:solidFill>
                <a:latin typeface="Wide Latin" panose="020A0A07050505020404" pitchFamily="18" charset="0"/>
              </a:rPr>
              <a:t>Known</a:t>
            </a:r>
            <a:r>
              <a:rPr lang="en-CA" sz="3200" dirty="0">
                <a:ln>
                  <a:solidFill>
                    <a:srgbClr val="0000FF"/>
                  </a:solidFill>
                </a:ln>
                <a:solidFill>
                  <a:srgbClr val="00FF00"/>
                </a:solidFill>
                <a:latin typeface="Wide Latin" panose="020A0A07050505020404" pitchFamily="18" charset="0"/>
              </a:rPr>
              <a:t> - Prior to Creation? ?</a:t>
            </a:r>
          </a:p>
        </p:txBody>
      </p:sp>
      <p:sp>
        <p:nvSpPr>
          <p:cNvPr id="5" name="Rectangle: Rounded Corners 4">
            <a:extLst>
              <a:ext uri="{FF2B5EF4-FFF2-40B4-BE49-F238E27FC236}">
                <a16:creationId xmlns:a16="http://schemas.microsoft.com/office/drawing/2014/main" id="{2F968533-4B08-438C-9D5D-A4761716C9C3}"/>
              </a:ext>
            </a:extLst>
          </p:cNvPr>
          <p:cNvSpPr/>
          <p:nvPr/>
        </p:nvSpPr>
        <p:spPr>
          <a:xfrm>
            <a:off x="879330" y="5566837"/>
            <a:ext cx="10310070" cy="10660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effectLst>
                  <a:outerShdw blurRad="50800" dist="50800" dir="5400000" algn="ctr" rotWithShape="0">
                    <a:srgbClr val="9966FF"/>
                  </a:outerShdw>
                </a:effectLst>
              </a:rPr>
              <a:t>And would this same knowledge translate to the understanding that </a:t>
            </a:r>
            <a:r>
              <a:rPr lang="en-US" sz="2800" b="1" dirty="0">
                <a:solidFill>
                  <a:srgbClr val="0000FF"/>
                </a:solidFill>
                <a:effectLst>
                  <a:outerShdw blurRad="50800" dist="50800" dir="5400000" algn="ctr" rotWithShape="0">
                    <a:srgbClr val="9966FF"/>
                  </a:outerShdw>
                </a:effectLst>
              </a:rPr>
              <a:t>Yahusha</a:t>
            </a:r>
            <a:r>
              <a:rPr lang="en-US" sz="2800" dirty="0">
                <a:solidFill>
                  <a:prstClr val="black"/>
                </a:solidFill>
                <a:effectLst>
                  <a:outerShdw blurRad="50800" dist="50800" dir="5400000" algn="ctr" rotWithShape="0">
                    <a:srgbClr val="9966FF"/>
                  </a:outerShdw>
                </a:effectLst>
              </a:rPr>
              <a:t> would </a:t>
            </a:r>
            <a:r>
              <a:rPr lang="en-US" sz="2800" b="1" u="sng" dirty="0">
                <a:solidFill>
                  <a:prstClr val="black"/>
                </a:solidFill>
                <a:effectLst>
                  <a:outerShdw blurRad="50800" dist="50800" dir="5400000" algn="ctr" rotWithShape="0">
                    <a:srgbClr val="9966FF"/>
                  </a:outerShdw>
                </a:effectLst>
              </a:rPr>
              <a:t>need to </a:t>
            </a:r>
            <a:r>
              <a:rPr lang="en-US" sz="2800" b="1" u="sng" dirty="0">
                <a:solidFill>
                  <a:prstClr val="black"/>
                </a:solidFill>
                <a:effectLst>
                  <a:outerShdw blurRad="50800" dist="50800" dir="5400000" algn="ctr" rotWithShape="0">
                    <a:srgbClr val="9966FF"/>
                  </a:outerShdw>
                </a:effectLst>
                <a:latin typeface="Ravie" panose="04040805050809020602" pitchFamily="82" charset="0"/>
              </a:rPr>
              <a:t>die</a:t>
            </a:r>
            <a:r>
              <a:rPr lang="en-US" sz="2800" b="1" u="sng" dirty="0">
                <a:solidFill>
                  <a:prstClr val="black"/>
                </a:solidFill>
                <a:effectLst>
                  <a:outerShdw blurRad="50800" dist="50800" dir="5400000" algn="ctr" rotWithShape="0">
                    <a:srgbClr val="9966FF"/>
                  </a:outerShdw>
                </a:effectLst>
              </a:rPr>
              <a:t> to</a:t>
            </a:r>
            <a:r>
              <a:rPr lang="en-US" sz="2800" b="1" dirty="0">
                <a:solidFill>
                  <a:prstClr val="black"/>
                </a:solidFill>
                <a:effectLst>
                  <a:outerShdw blurRad="50800" dist="50800" dir="5400000" algn="ctr" rotWithShape="0">
                    <a:srgbClr val="9966FF"/>
                  </a:outerShdw>
                </a:effectLst>
              </a:rPr>
              <a:t> p</a:t>
            </a:r>
            <a:r>
              <a:rPr lang="en-US" sz="2800" b="1" u="sng" dirty="0">
                <a:solidFill>
                  <a:prstClr val="black"/>
                </a:solidFill>
                <a:effectLst>
                  <a:outerShdw blurRad="50800" dist="50800" dir="5400000" algn="ctr" rotWithShape="0">
                    <a:srgbClr val="9966FF"/>
                  </a:outerShdw>
                </a:effectLst>
              </a:rPr>
              <a:t>a</a:t>
            </a:r>
            <a:r>
              <a:rPr lang="en-US" sz="2800" b="1" dirty="0">
                <a:solidFill>
                  <a:prstClr val="black"/>
                </a:solidFill>
                <a:effectLst>
                  <a:outerShdw blurRad="50800" dist="50800" dir="5400000" algn="ctr" rotWithShape="0">
                    <a:srgbClr val="9966FF"/>
                  </a:outerShdw>
                </a:effectLst>
              </a:rPr>
              <a:t>y </a:t>
            </a:r>
            <a:r>
              <a:rPr lang="en-US" sz="2800" b="1" u="sng" dirty="0">
                <a:solidFill>
                  <a:prstClr val="black"/>
                </a:solidFill>
                <a:effectLst>
                  <a:outerShdw blurRad="50800" dist="50800" dir="5400000" algn="ctr" rotWithShape="0">
                    <a:srgbClr val="9966FF"/>
                  </a:outerShdw>
                </a:effectLst>
              </a:rPr>
              <a:t>for sin</a:t>
            </a:r>
            <a:r>
              <a:rPr lang="en-US" sz="2800" dirty="0">
                <a:solidFill>
                  <a:prstClr val="black"/>
                </a:solidFill>
                <a:effectLst>
                  <a:outerShdw blurRad="50800" dist="50800" dir="5400000" algn="ctr" rotWithShape="0">
                    <a:srgbClr val="9966FF"/>
                  </a:outerShdw>
                </a:effectLst>
              </a:rPr>
              <a:t> in the heavenly courts?</a:t>
            </a:r>
            <a:endParaRPr lang="en-CA" dirty="0"/>
          </a:p>
        </p:txBody>
      </p:sp>
    </p:spTree>
    <p:extLst>
      <p:ext uri="{BB962C8B-B14F-4D97-AF65-F5344CB8AC3E}">
        <p14:creationId xmlns:p14="http://schemas.microsoft.com/office/powerpoint/2010/main" val="393197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63687"/>
            <a:ext cx="2743200" cy="365125"/>
          </a:xfrm>
        </p:spPr>
        <p:txBody>
          <a:bodyPr/>
          <a:lstStyle/>
          <a:p>
            <a:fld id="{45C2D28F-54A5-4CFF-A832-B99C2F1CE910}" type="slidenum">
              <a:rPr lang="en-CA" smtClean="0">
                <a:solidFill>
                  <a:schemeClr val="tx1"/>
                </a:solidFill>
              </a:rPr>
              <a:t>39</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56670" y="1157681"/>
            <a:ext cx="12069341" cy="5410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b="1" dirty="0">
                <a:ln>
                  <a:solidFill>
                    <a:srgbClr val="0000FF"/>
                  </a:solidFill>
                </a:ln>
                <a:solidFill>
                  <a:schemeClr val="tx1"/>
                </a:solidFill>
                <a:effectLst>
                  <a:glow rad="127000">
                    <a:srgbClr val="FF9900"/>
                  </a:glow>
                </a:effectLst>
                <a:latin typeface="Wide Latin" panose="020A0A07050505020404" pitchFamily="18" charset="0"/>
              </a:rPr>
              <a:t>Points to Ponder –  </a:t>
            </a:r>
            <a:r>
              <a:rPr lang="en-CA" sz="2800" b="1" dirty="0">
                <a:ln w="19050">
                  <a:solidFill>
                    <a:srgbClr val="0000FF"/>
                  </a:solidFill>
                </a:ln>
                <a:solidFill>
                  <a:srgbClr val="00FF00"/>
                </a:solidFill>
                <a:effectLst>
                  <a:glow rad="127000">
                    <a:srgbClr val="FF9900"/>
                  </a:glow>
                </a:effectLst>
                <a:latin typeface="Wide Latin" panose="020A0A07050505020404" pitchFamily="18" charset="0"/>
              </a:rPr>
              <a:t>{Selah}</a:t>
            </a:r>
          </a:p>
          <a:p>
            <a:pPr algn="ctr"/>
            <a:r>
              <a:rPr lang="en-CA" sz="2800" b="1" dirty="0">
                <a:ln>
                  <a:solidFill>
                    <a:srgbClr val="0000FF"/>
                  </a:solidFill>
                </a:ln>
                <a:solidFill>
                  <a:srgbClr val="00FFFF"/>
                </a:solidFill>
                <a:effectLst>
                  <a:glow rad="127000">
                    <a:srgbClr val="FF9900"/>
                  </a:glow>
                </a:effectLst>
              </a:rPr>
              <a:t>Yahuah knows </a:t>
            </a:r>
            <a:r>
              <a:rPr lang="en-CA" sz="2800" b="1" u="sng" dirty="0">
                <a:ln>
                  <a:solidFill>
                    <a:srgbClr val="0000FF"/>
                  </a:solidFill>
                </a:ln>
                <a:solidFill>
                  <a:srgbClr val="00FFFF"/>
                </a:solidFill>
                <a:effectLst>
                  <a:glow rad="127000">
                    <a:srgbClr val="FF9900"/>
                  </a:glow>
                </a:effectLst>
              </a:rPr>
              <a:t>all</a:t>
            </a:r>
            <a:r>
              <a:rPr lang="en-CA" sz="2800" b="1" dirty="0">
                <a:ln>
                  <a:solidFill>
                    <a:srgbClr val="0000FF"/>
                  </a:solidFill>
                </a:ln>
                <a:solidFill>
                  <a:srgbClr val="00FFFF"/>
                </a:solidFill>
                <a:effectLst>
                  <a:glow rad="127000">
                    <a:srgbClr val="FF9900"/>
                  </a:glow>
                </a:effectLst>
              </a:rPr>
              <a:t> things </a:t>
            </a:r>
            <a:r>
              <a:rPr lang="en-CA" sz="2800" b="1" dirty="0">
                <a:ln>
                  <a:solidFill>
                    <a:srgbClr val="0000FF"/>
                  </a:solidFill>
                </a:ln>
                <a:solidFill>
                  <a:schemeClr val="tx1"/>
                </a:solidFill>
                <a:effectLst>
                  <a:glow rad="127000">
                    <a:srgbClr val="FF9900"/>
                  </a:glow>
                </a:effectLst>
              </a:rPr>
              <a:t>fore</a:t>
            </a:r>
            <a:r>
              <a:rPr lang="en-CA" sz="2800" b="1" dirty="0">
                <a:ln>
                  <a:solidFill>
                    <a:srgbClr val="0000FF"/>
                  </a:solidFill>
                </a:ln>
                <a:solidFill>
                  <a:srgbClr val="00FFFF"/>
                </a:solidFill>
                <a:effectLst>
                  <a:glow rad="127000">
                    <a:srgbClr val="FF9900"/>
                  </a:glow>
                </a:effectLst>
              </a:rPr>
              <a:t> and </a:t>
            </a:r>
            <a:r>
              <a:rPr lang="en-CA" sz="2800" b="1" dirty="0">
                <a:ln>
                  <a:solidFill>
                    <a:srgbClr val="0000FF"/>
                  </a:solidFill>
                </a:ln>
                <a:solidFill>
                  <a:srgbClr val="C00000"/>
                </a:solidFill>
                <a:effectLst>
                  <a:glow rad="127000">
                    <a:srgbClr val="FF9900"/>
                  </a:glow>
                </a:effectLst>
              </a:rPr>
              <a:t>aft.</a:t>
            </a:r>
            <a:r>
              <a:rPr lang="en-CA" sz="2800" b="1" dirty="0">
                <a:ln>
                  <a:solidFill>
                    <a:srgbClr val="0000FF"/>
                  </a:solidFill>
                </a:ln>
                <a:solidFill>
                  <a:srgbClr val="00FFFF"/>
                </a:solidFill>
                <a:effectLst>
                  <a:glow rad="127000">
                    <a:srgbClr val="FF9900"/>
                  </a:glow>
                </a:effectLst>
              </a:rPr>
              <a:t>  </a:t>
            </a:r>
            <a:br>
              <a:rPr lang="en-CA" sz="2800" b="1" dirty="0">
                <a:ln>
                  <a:solidFill>
                    <a:srgbClr val="0000FF"/>
                  </a:solidFill>
                </a:ln>
                <a:solidFill>
                  <a:srgbClr val="00FFFF"/>
                </a:solidFill>
                <a:effectLst>
                  <a:glow rad="127000">
                    <a:srgbClr val="FF9900"/>
                  </a:glow>
                </a:effectLst>
              </a:rPr>
            </a:br>
            <a:r>
              <a:rPr lang="en-CA" sz="2800" b="1" dirty="0">
                <a:ln>
                  <a:solidFill>
                    <a:srgbClr val="0000FF"/>
                  </a:solidFill>
                </a:ln>
                <a:solidFill>
                  <a:srgbClr val="0000FF"/>
                </a:solidFill>
                <a:effectLst>
                  <a:glow rad="127000">
                    <a:srgbClr val="FF9900"/>
                  </a:glow>
                </a:effectLst>
              </a:rPr>
              <a:t>Yahusha knew full well, yet He </a:t>
            </a:r>
            <a:r>
              <a:rPr lang="en-CA" sz="2800" b="1" dirty="0">
                <a:ln>
                  <a:solidFill>
                    <a:srgbClr val="0000FF"/>
                  </a:solidFill>
                </a:ln>
                <a:solidFill>
                  <a:srgbClr val="00FFFF"/>
                </a:solidFill>
                <a:effectLst>
                  <a:glow rad="127000">
                    <a:srgbClr val="FF9900"/>
                  </a:glow>
                </a:effectLst>
              </a:rPr>
              <a:t>established this g</a:t>
            </a:r>
            <a:r>
              <a:rPr lang="en-CA" sz="2800" b="1" u="sng" dirty="0">
                <a:ln>
                  <a:solidFill>
                    <a:srgbClr val="0000FF"/>
                  </a:solidFill>
                </a:ln>
                <a:solidFill>
                  <a:srgbClr val="00FFFF"/>
                </a:solidFill>
                <a:effectLst>
                  <a:glow rad="127000">
                    <a:srgbClr val="FF9900"/>
                  </a:glow>
                </a:effectLst>
              </a:rPr>
              <a:t>arment</a:t>
            </a:r>
            <a:r>
              <a:rPr lang="en-CA" sz="2800" b="1" dirty="0">
                <a:ln>
                  <a:solidFill>
                    <a:srgbClr val="0000FF"/>
                  </a:solidFill>
                </a:ln>
                <a:solidFill>
                  <a:srgbClr val="00FFFF"/>
                </a:solidFill>
                <a:effectLst>
                  <a:glow rad="127000">
                    <a:srgbClr val="FF9900"/>
                  </a:glow>
                </a:effectLst>
              </a:rPr>
              <a:t> (</a:t>
            </a:r>
            <a:r>
              <a:rPr lang="en-CA" sz="2800" b="1" dirty="0" err="1">
                <a:ln>
                  <a:solidFill>
                    <a:srgbClr val="0000FF"/>
                  </a:solidFill>
                </a:ln>
                <a:solidFill>
                  <a:srgbClr val="0000FF"/>
                </a:solidFill>
                <a:effectLst>
                  <a:glow rad="127000">
                    <a:srgbClr val="FF9900"/>
                  </a:glow>
                </a:effectLst>
              </a:rPr>
              <a:t>shyt</a:t>
            </a:r>
            <a:r>
              <a:rPr lang="en-CA" sz="2800" b="1" dirty="0">
                <a:ln>
                  <a:solidFill>
                    <a:srgbClr val="0000FF"/>
                  </a:solidFill>
                </a:ln>
                <a:solidFill>
                  <a:srgbClr val="00FFFF"/>
                </a:solidFill>
                <a:effectLst>
                  <a:glow rad="127000">
                    <a:srgbClr val="FF9900"/>
                  </a:glow>
                </a:effectLst>
              </a:rPr>
              <a:t>) of righteousness upon earth, while understanding </a:t>
            </a:r>
            <a:r>
              <a:rPr lang="en-CA" sz="2800" b="1" dirty="0">
                <a:ln>
                  <a:solidFill>
                    <a:srgbClr val="0000FF"/>
                  </a:solidFill>
                </a:ln>
                <a:solidFill>
                  <a:srgbClr val="00FFFF"/>
                </a:solidFill>
                <a:effectLst>
                  <a:glow rad="127000">
                    <a:srgbClr val="FF9900"/>
                  </a:glow>
                  <a:outerShdw blurRad="50800" dist="50800" dir="5400000" algn="ctr" rotWithShape="0">
                    <a:srgbClr val="FF00FF"/>
                  </a:outerShdw>
                </a:effectLst>
              </a:rPr>
              <a:t>THE </a:t>
            </a:r>
            <a:r>
              <a:rPr lang="en-CA" sz="2800" b="1" dirty="0">
                <a:ln>
                  <a:solidFill>
                    <a:srgbClr val="0000FF"/>
                  </a:solidFill>
                </a:ln>
                <a:solidFill>
                  <a:srgbClr val="0000FF"/>
                </a:solidFill>
                <a:effectLst>
                  <a:glow rad="127000">
                    <a:srgbClr val="FF9900"/>
                  </a:glow>
                  <a:outerShdw blurRad="50800" dist="50800" dir="5400000" algn="ctr" rotWithShape="0">
                    <a:srgbClr val="FF00FF"/>
                  </a:outerShdw>
                </a:effectLst>
              </a:rPr>
              <a:t>SHYT</a:t>
            </a:r>
            <a:r>
              <a:rPr lang="en-CA" sz="2800" b="1" dirty="0">
                <a:ln>
                  <a:solidFill>
                    <a:srgbClr val="0000FF"/>
                  </a:solidFill>
                </a:ln>
                <a:solidFill>
                  <a:srgbClr val="00FFFF"/>
                </a:solidFill>
                <a:effectLst>
                  <a:glow rad="127000">
                    <a:srgbClr val="FF9900"/>
                  </a:glow>
                  <a:outerShdw blurRad="50800" dist="50800" dir="5400000" algn="ctr" rotWithShape="0">
                    <a:srgbClr val="FF00FF"/>
                  </a:outerShdw>
                </a:effectLst>
              </a:rPr>
              <a:t> GARMENT OF RIGHTEOUSNESS </a:t>
            </a:r>
            <a:br>
              <a:rPr lang="en-CA" sz="2800" b="1" dirty="0">
                <a:ln>
                  <a:solidFill>
                    <a:srgbClr val="0000FF"/>
                  </a:solidFill>
                </a:ln>
                <a:solidFill>
                  <a:srgbClr val="00FFFF"/>
                </a:solidFill>
                <a:effectLst>
                  <a:glow rad="127000">
                    <a:srgbClr val="FF9900"/>
                  </a:glow>
                  <a:outerShdw blurRad="50800" dist="50800" dir="5400000" algn="ctr" rotWithShape="0">
                    <a:srgbClr val="FF00FF"/>
                  </a:outerShdw>
                </a:effectLst>
              </a:rPr>
            </a:br>
            <a:r>
              <a:rPr lang="en-CA" sz="2800" b="1" dirty="0">
                <a:ln>
                  <a:solidFill>
                    <a:srgbClr val="0000FF"/>
                  </a:solidFill>
                </a:ln>
                <a:solidFill>
                  <a:srgbClr val="00FFFF"/>
                </a:solidFill>
                <a:effectLst>
                  <a:glow rad="127000">
                    <a:srgbClr val="FF9900"/>
                  </a:glow>
                </a:effectLst>
              </a:rPr>
              <a:t>was going to be </a:t>
            </a:r>
            <a:r>
              <a:rPr lang="en-CA" sz="2800" b="1" dirty="0">
                <a:ln>
                  <a:solidFill>
                    <a:srgbClr val="0000FF"/>
                  </a:solidFill>
                </a:ln>
                <a:solidFill>
                  <a:sysClr val="windowText" lastClr="000000"/>
                </a:solidFill>
                <a:effectLst>
                  <a:glow rad="127000">
                    <a:srgbClr val="FF9900"/>
                  </a:glow>
                </a:effectLst>
              </a:rPr>
              <a:t>SEVERELY DAMAGED on the initial Light Season of creation. </a:t>
            </a:r>
          </a:p>
          <a:p>
            <a:pPr algn="ctr"/>
            <a:r>
              <a:rPr lang="en-CA" sz="2800" b="1" dirty="0">
                <a:ln>
                  <a:solidFill>
                    <a:srgbClr val="0000FF"/>
                  </a:solidFill>
                </a:ln>
                <a:solidFill>
                  <a:sysClr val="windowText" lastClr="000000"/>
                </a:solidFill>
                <a:effectLst>
                  <a:glow rad="127000">
                    <a:srgbClr val="FF9900"/>
                  </a:glow>
                </a:effectLst>
              </a:rPr>
              <a:t>The incredible assault required the cleansing action of the </a:t>
            </a:r>
            <a:br>
              <a:rPr lang="en-CA" sz="2800" b="1" dirty="0">
                <a:ln>
                  <a:solidFill>
                    <a:srgbClr val="0000FF"/>
                  </a:solidFill>
                </a:ln>
                <a:solidFill>
                  <a:sysClr val="windowText" lastClr="000000"/>
                </a:solidFill>
                <a:effectLst>
                  <a:glow rad="127000">
                    <a:srgbClr val="FF9900"/>
                  </a:glow>
                </a:effectLst>
              </a:rPr>
            </a:br>
            <a:r>
              <a:rPr lang="en-CA" sz="2800" b="1" dirty="0">
                <a:ln>
                  <a:solidFill>
                    <a:srgbClr val="0000FF"/>
                  </a:solidFill>
                </a:ln>
                <a:solidFill>
                  <a:srgbClr val="0000FF"/>
                </a:solidFill>
                <a:effectLst>
                  <a:glow rad="127000">
                    <a:srgbClr val="FF9900"/>
                  </a:glow>
                </a:effectLst>
              </a:rPr>
              <a:t>Ruach Ha Qodesh </a:t>
            </a:r>
            <a:r>
              <a:rPr lang="en-CA" sz="2800" b="1" dirty="0">
                <a:ln>
                  <a:solidFill>
                    <a:srgbClr val="0000FF"/>
                  </a:solidFill>
                </a:ln>
                <a:solidFill>
                  <a:sysClr val="windowText" lastClr="000000"/>
                </a:solidFill>
                <a:effectLst>
                  <a:glow rad="127000">
                    <a:srgbClr val="FF9900"/>
                  </a:glow>
                </a:effectLst>
              </a:rPr>
              <a:t>on the </a:t>
            </a:r>
            <a:r>
              <a:rPr lang="en-CA" sz="2800" b="1" dirty="0">
                <a:ln>
                  <a:solidFill>
                    <a:srgbClr val="0000FF"/>
                  </a:solidFill>
                </a:ln>
                <a:solidFill>
                  <a:srgbClr val="FF0000"/>
                </a:solidFill>
                <a:effectLst>
                  <a:glow rad="127000">
                    <a:srgbClr val="FF9900"/>
                  </a:glow>
                </a:effectLst>
              </a:rPr>
              <a:t>waters.  What </a:t>
            </a:r>
            <a:r>
              <a:rPr lang="en-CA" sz="2800" b="1" dirty="0">
                <a:ln>
                  <a:solidFill>
                    <a:srgbClr val="0000FF"/>
                  </a:solidFill>
                </a:ln>
                <a:solidFill>
                  <a:schemeClr val="tx1"/>
                </a:solidFill>
                <a:effectLst>
                  <a:glow rad="127000">
                    <a:schemeClr val="bg1">
                      <a:lumMod val="50000"/>
                    </a:schemeClr>
                  </a:glow>
                </a:effectLst>
              </a:rPr>
              <a:t>SEED</a:t>
            </a:r>
            <a:r>
              <a:rPr lang="en-CA" sz="2800" b="1" dirty="0">
                <a:ln>
                  <a:solidFill>
                    <a:srgbClr val="0000FF"/>
                  </a:solidFill>
                </a:ln>
                <a:solidFill>
                  <a:srgbClr val="FF0000"/>
                </a:solidFill>
                <a:effectLst>
                  <a:glow rad="127000">
                    <a:srgbClr val="FF9900"/>
                  </a:glow>
                </a:effectLst>
              </a:rPr>
              <a:t> was </a:t>
            </a:r>
            <a:r>
              <a:rPr lang="en-CA" sz="2800" b="1" dirty="0">
                <a:ln>
                  <a:solidFill>
                    <a:srgbClr val="0000FF"/>
                  </a:solidFill>
                </a:ln>
                <a:solidFill>
                  <a:srgbClr val="FF0000"/>
                </a:solidFill>
                <a:effectLst>
                  <a:glow rad="127000">
                    <a:srgbClr val="00FF00"/>
                  </a:glow>
                </a:effectLst>
              </a:rPr>
              <a:t>IMPOSED</a:t>
            </a:r>
            <a:r>
              <a:rPr lang="en-CA" sz="2800" b="1" dirty="0">
                <a:ln>
                  <a:solidFill>
                    <a:srgbClr val="0000FF"/>
                  </a:solidFill>
                </a:ln>
                <a:solidFill>
                  <a:srgbClr val="FF0000"/>
                </a:solidFill>
                <a:effectLst>
                  <a:glow rad="127000">
                    <a:srgbClr val="FF9900"/>
                  </a:glow>
                </a:effectLst>
              </a:rPr>
              <a:t> on the waters?</a:t>
            </a:r>
          </a:p>
          <a:p>
            <a:pPr algn="ctr"/>
            <a:r>
              <a:rPr lang="en-CA" sz="2800" b="1" dirty="0">
                <a:ln>
                  <a:solidFill>
                    <a:srgbClr val="0000FF"/>
                  </a:solidFill>
                </a:ln>
                <a:solidFill>
                  <a:sysClr val="windowText" lastClr="000000"/>
                </a:solidFill>
                <a:effectLst>
                  <a:glow rad="127000">
                    <a:srgbClr val="FF9900"/>
                  </a:glow>
                </a:effectLst>
              </a:rPr>
              <a:t> Yet even more incredible, </a:t>
            </a:r>
            <a:r>
              <a:rPr lang="en-CA" sz="2800" b="1" dirty="0">
                <a:ln>
                  <a:solidFill>
                    <a:srgbClr val="0000FF"/>
                  </a:solidFill>
                </a:ln>
                <a:solidFill>
                  <a:srgbClr val="00FFFF"/>
                </a:solidFill>
                <a:effectLst>
                  <a:glow rad="127000">
                    <a:srgbClr val="FF9900"/>
                  </a:glow>
                </a:effectLst>
              </a:rPr>
              <a:t>Yahusha</a:t>
            </a:r>
            <a:r>
              <a:rPr lang="en-CA" sz="2800" b="1" dirty="0">
                <a:ln>
                  <a:solidFill>
                    <a:srgbClr val="0000FF"/>
                  </a:solidFill>
                </a:ln>
                <a:solidFill>
                  <a:sysClr val="windowText" lastClr="000000"/>
                </a:solidFill>
                <a:effectLst>
                  <a:glow rad="127000">
                    <a:srgbClr val="FF9900"/>
                  </a:glow>
                </a:effectLst>
              </a:rPr>
              <a:t> knew the </a:t>
            </a:r>
            <a:r>
              <a:rPr lang="en-CA" sz="2800" b="1" dirty="0" err="1">
                <a:ln>
                  <a:solidFill>
                    <a:srgbClr val="0000FF"/>
                  </a:solidFill>
                </a:ln>
                <a:solidFill>
                  <a:srgbClr val="00FFFF"/>
                </a:solidFill>
                <a:effectLst>
                  <a:glow rad="127000">
                    <a:srgbClr val="FF9900"/>
                  </a:glow>
                </a:effectLst>
              </a:rPr>
              <a:t>Shyt</a:t>
            </a:r>
            <a:r>
              <a:rPr lang="en-CA" sz="2800" b="1" dirty="0">
                <a:ln>
                  <a:solidFill>
                    <a:srgbClr val="0000FF"/>
                  </a:solidFill>
                </a:ln>
                <a:solidFill>
                  <a:srgbClr val="00FFFF"/>
                </a:solidFill>
                <a:effectLst>
                  <a:glow rad="127000">
                    <a:srgbClr val="FF9900"/>
                  </a:glow>
                </a:effectLst>
              </a:rPr>
              <a:t> (Garment of Righteousness) </a:t>
            </a:r>
            <a:r>
              <a:rPr lang="en-CA" sz="2800" b="1" dirty="0">
                <a:ln>
                  <a:solidFill>
                    <a:srgbClr val="0000FF"/>
                  </a:solidFill>
                </a:ln>
                <a:solidFill>
                  <a:sysClr val="windowText" lastClr="000000"/>
                </a:solidFill>
                <a:effectLst>
                  <a:glow rad="127000">
                    <a:srgbClr val="FF9900"/>
                  </a:glow>
                </a:effectLst>
              </a:rPr>
              <a:t>would be SHATTERED</a:t>
            </a:r>
            <a:r>
              <a:rPr lang="en-CA" sz="2800" b="1" dirty="0">
                <a:ln>
                  <a:solidFill>
                    <a:srgbClr val="0000FF"/>
                  </a:solidFill>
                </a:ln>
                <a:solidFill>
                  <a:srgbClr val="00FFFF"/>
                </a:solidFill>
                <a:effectLst>
                  <a:glow rad="127000">
                    <a:srgbClr val="FF9900"/>
                  </a:glow>
                </a:effectLst>
              </a:rPr>
              <a:t>, </a:t>
            </a:r>
            <a:r>
              <a:rPr lang="en-CA" sz="2800" b="1" u="sng" dirty="0">
                <a:ln>
                  <a:solidFill>
                    <a:srgbClr val="0000FF"/>
                  </a:solidFill>
                </a:ln>
                <a:solidFill>
                  <a:srgbClr val="00FFFF"/>
                </a:solidFill>
                <a:effectLst>
                  <a:glow rad="127000">
                    <a:srgbClr val="FF9900"/>
                  </a:glow>
                </a:effectLst>
              </a:rPr>
              <a:t>BY MAN</a:t>
            </a:r>
            <a:r>
              <a:rPr lang="en-CA" sz="2800" b="1" dirty="0">
                <a:ln>
                  <a:solidFill>
                    <a:srgbClr val="0000FF"/>
                  </a:solidFill>
                </a:ln>
                <a:solidFill>
                  <a:srgbClr val="00FFFF"/>
                </a:solidFill>
                <a:effectLst>
                  <a:glow rad="127000">
                    <a:srgbClr val="FF9900"/>
                  </a:glow>
                </a:effectLst>
              </a:rPr>
              <a:t>, not once, but 2 monumental times,  -  </a:t>
            </a:r>
            <a:br>
              <a:rPr lang="en-CA" sz="2800" b="1" dirty="0">
                <a:ln>
                  <a:solidFill>
                    <a:srgbClr val="0000FF"/>
                  </a:solidFill>
                </a:ln>
                <a:solidFill>
                  <a:srgbClr val="00FFFF"/>
                </a:solidFill>
                <a:effectLst>
                  <a:glow rad="127000">
                    <a:srgbClr val="FF9900"/>
                  </a:glow>
                </a:effectLst>
              </a:rPr>
            </a:br>
            <a:r>
              <a:rPr lang="en-CA" sz="2800" b="1" dirty="0">
                <a:ln>
                  <a:solidFill>
                    <a:srgbClr val="0000FF"/>
                  </a:solidFill>
                </a:ln>
                <a:solidFill>
                  <a:schemeClr val="tx1"/>
                </a:solidFill>
                <a:effectLst>
                  <a:glow rad="127000">
                    <a:srgbClr val="FF9900"/>
                  </a:glow>
                </a:effectLst>
              </a:rPr>
              <a:t>1</a:t>
            </a:r>
            <a:r>
              <a:rPr lang="en-CA" sz="2800" b="1" baseline="30000" dirty="0">
                <a:ln>
                  <a:solidFill>
                    <a:srgbClr val="0000FF"/>
                  </a:solidFill>
                </a:ln>
                <a:solidFill>
                  <a:schemeClr val="tx1"/>
                </a:solidFill>
                <a:effectLst>
                  <a:glow rad="127000">
                    <a:srgbClr val="FF9900"/>
                  </a:glow>
                </a:effectLst>
              </a:rPr>
              <a:t>st</a:t>
            </a:r>
            <a:r>
              <a:rPr lang="en-CA" sz="2800" b="1" dirty="0">
                <a:ln>
                  <a:solidFill>
                    <a:srgbClr val="0000FF"/>
                  </a:solidFill>
                </a:ln>
                <a:solidFill>
                  <a:srgbClr val="00FFFF"/>
                </a:solidFill>
                <a:effectLst>
                  <a:glow rad="127000">
                    <a:srgbClr val="FF9900"/>
                  </a:glow>
                </a:effectLst>
              </a:rPr>
              <a:t>  </a:t>
            </a:r>
            <a:r>
              <a:rPr lang="en-CA" sz="2800" b="1" dirty="0">
                <a:ln>
                  <a:solidFill>
                    <a:srgbClr val="0000FF"/>
                  </a:solidFill>
                </a:ln>
                <a:solidFill>
                  <a:srgbClr val="C00000"/>
                </a:solidFill>
                <a:effectLst>
                  <a:glow rad="127000">
                    <a:srgbClr val="FF9900"/>
                  </a:glow>
                </a:effectLst>
              </a:rPr>
              <a:t>Adam,   </a:t>
            </a:r>
            <a:r>
              <a:rPr lang="en-CA" sz="2800" b="1" dirty="0">
                <a:ln>
                  <a:solidFill>
                    <a:srgbClr val="0000FF"/>
                  </a:solidFill>
                </a:ln>
                <a:solidFill>
                  <a:schemeClr val="tx1"/>
                </a:solidFill>
                <a:effectLst>
                  <a:glow rad="127000">
                    <a:srgbClr val="FF9900"/>
                  </a:glow>
                </a:effectLst>
              </a:rPr>
              <a:t>2</a:t>
            </a:r>
            <a:r>
              <a:rPr lang="en-CA" sz="2800" b="1" baseline="30000" dirty="0">
                <a:ln>
                  <a:solidFill>
                    <a:srgbClr val="0000FF"/>
                  </a:solidFill>
                </a:ln>
                <a:solidFill>
                  <a:schemeClr val="tx1"/>
                </a:solidFill>
                <a:effectLst>
                  <a:glow rad="127000">
                    <a:srgbClr val="FF9900"/>
                  </a:glow>
                </a:effectLst>
              </a:rPr>
              <a:t>nd</a:t>
            </a:r>
            <a:r>
              <a:rPr lang="en-CA" sz="2800" b="1" dirty="0">
                <a:ln>
                  <a:solidFill>
                    <a:srgbClr val="0000FF"/>
                  </a:solidFill>
                </a:ln>
                <a:solidFill>
                  <a:srgbClr val="00FFFF"/>
                </a:solidFill>
                <a:effectLst>
                  <a:glow rad="127000">
                    <a:srgbClr val="FF9900"/>
                  </a:glow>
                </a:effectLst>
              </a:rPr>
              <a:t> </a:t>
            </a:r>
            <a:r>
              <a:rPr lang="en-CA" sz="2800" b="1" dirty="0">
                <a:ln>
                  <a:solidFill>
                    <a:srgbClr val="0000FF"/>
                  </a:solidFill>
                </a:ln>
                <a:solidFill>
                  <a:srgbClr val="FF0000"/>
                </a:solidFill>
                <a:effectLst>
                  <a:glow rad="127000">
                    <a:schemeClr val="bg1">
                      <a:lumMod val="50000"/>
                    </a:schemeClr>
                  </a:glow>
                </a:effectLst>
              </a:rPr>
              <a:t>the Golden Calf.  </a:t>
            </a:r>
            <a:br>
              <a:rPr lang="en-CA" sz="2800" b="1" dirty="0">
                <a:ln>
                  <a:solidFill>
                    <a:srgbClr val="0000FF"/>
                  </a:solidFill>
                </a:ln>
                <a:solidFill>
                  <a:srgbClr val="FF0000"/>
                </a:solidFill>
                <a:effectLst>
                  <a:glow rad="127000">
                    <a:schemeClr val="bg1">
                      <a:lumMod val="50000"/>
                    </a:schemeClr>
                  </a:glow>
                </a:effectLst>
              </a:rPr>
            </a:br>
            <a:r>
              <a:rPr lang="en-CA" sz="2800" dirty="0">
                <a:ln>
                  <a:solidFill>
                    <a:srgbClr val="0000FF"/>
                  </a:solidFill>
                </a:ln>
                <a:solidFill>
                  <a:sysClr val="windowText" lastClr="000000"/>
                </a:solidFill>
              </a:rPr>
              <a:t>A</a:t>
            </a:r>
            <a:r>
              <a:rPr lang="en-CA" sz="2800" dirty="0">
                <a:ln>
                  <a:solidFill>
                    <a:srgbClr val="0000FF"/>
                  </a:solidFill>
                </a:ln>
                <a:solidFill>
                  <a:sysClr val="windowText" lastClr="000000"/>
                </a:solidFill>
                <a:effectLst/>
              </a:rPr>
              <a:t>dd to this, the knowledge that </a:t>
            </a:r>
            <a:r>
              <a:rPr lang="en-CA" sz="2800" b="1" dirty="0">
                <a:ln>
                  <a:solidFill>
                    <a:srgbClr val="0000FF"/>
                  </a:solidFill>
                </a:ln>
                <a:solidFill>
                  <a:sysClr val="windowText" lastClr="000000"/>
                </a:solidFill>
                <a:effectLst>
                  <a:glow rad="127000">
                    <a:srgbClr val="FF0000"/>
                  </a:glow>
                </a:effectLst>
              </a:rPr>
              <a:t>sin causes death </a:t>
            </a:r>
            <a:r>
              <a:rPr lang="en-CA" sz="2800" dirty="0">
                <a:ln>
                  <a:solidFill>
                    <a:srgbClr val="0000FF"/>
                  </a:solidFill>
                </a:ln>
                <a:solidFill>
                  <a:sysClr val="windowText" lastClr="000000"/>
                </a:solidFill>
                <a:effectLst/>
              </a:rPr>
              <a:t>and, </a:t>
            </a:r>
            <a:r>
              <a:rPr lang="en-CA" sz="2800" u="sng" dirty="0">
                <a:ln>
                  <a:solidFill>
                    <a:srgbClr val="0000FF"/>
                  </a:solidFill>
                </a:ln>
                <a:solidFill>
                  <a:sysClr val="windowText" lastClr="000000"/>
                </a:solidFill>
                <a:effectLst/>
              </a:rPr>
              <a:t>the</a:t>
            </a:r>
            <a:r>
              <a:rPr lang="en-CA" sz="2800" dirty="0">
                <a:ln>
                  <a:solidFill>
                    <a:srgbClr val="0000FF"/>
                  </a:solidFill>
                </a:ln>
                <a:solidFill>
                  <a:sysClr val="windowText" lastClr="000000"/>
                </a:solidFill>
                <a:effectLst/>
              </a:rPr>
              <a:t> p</a:t>
            </a:r>
            <a:r>
              <a:rPr lang="en-CA" sz="2800" u="sng" dirty="0">
                <a:ln>
                  <a:solidFill>
                    <a:srgbClr val="0000FF"/>
                  </a:solidFill>
                </a:ln>
                <a:solidFill>
                  <a:sysClr val="windowText" lastClr="000000"/>
                </a:solidFill>
                <a:effectLst/>
              </a:rPr>
              <a:t>rice must be</a:t>
            </a:r>
            <a:r>
              <a:rPr lang="en-CA" sz="2800" dirty="0">
                <a:ln>
                  <a:solidFill>
                    <a:srgbClr val="0000FF"/>
                  </a:solidFill>
                </a:ln>
                <a:solidFill>
                  <a:sysClr val="windowText" lastClr="000000"/>
                </a:solidFill>
                <a:effectLst/>
              </a:rPr>
              <a:t> p</a:t>
            </a:r>
            <a:r>
              <a:rPr lang="en-CA" sz="2800" u="sng" dirty="0">
                <a:ln>
                  <a:solidFill>
                    <a:srgbClr val="0000FF"/>
                  </a:solidFill>
                </a:ln>
                <a:solidFill>
                  <a:sysClr val="windowText" lastClr="000000"/>
                </a:solidFill>
                <a:effectLst/>
              </a:rPr>
              <a:t>aid</a:t>
            </a:r>
            <a:r>
              <a:rPr lang="en-CA" sz="2800" dirty="0">
                <a:ln>
                  <a:solidFill>
                    <a:srgbClr val="0000FF"/>
                  </a:solidFill>
                </a:ln>
                <a:solidFill>
                  <a:sysClr val="windowText" lastClr="000000"/>
                </a:solidFill>
                <a:effectLst/>
              </a:rPr>
              <a:t>! </a:t>
            </a:r>
            <a:br>
              <a:rPr lang="en-CA" sz="2800" i="1" dirty="0">
                <a:ln>
                  <a:solidFill>
                    <a:srgbClr val="0000FF"/>
                  </a:solidFill>
                </a:ln>
                <a:solidFill>
                  <a:sysClr val="windowText" lastClr="000000"/>
                </a:solidFill>
                <a:effectLst/>
                <a:latin typeface="Comic Sans MS" panose="030F0702030302020204" pitchFamily="66" charset="0"/>
              </a:rPr>
            </a:br>
            <a:r>
              <a:rPr lang="en-CA" sz="2800" b="1" i="1" dirty="0">
                <a:ln w="19050">
                  <a:solidFill>
                    <a:srgbClr val="0000FF"/>
                  </a:solidFill>
                </a:ln>
                <a:solidFill>
                  <a:srgbClr val="00FFFF"/>
                </a:solidFill>
                <a:effectLst>
                  <a:glow rad="101600">
                    <a:srgbClr val="00FFFF"/>
                  </a:glow>
                  <a:outerShdw blurRad="50800" dist="50800" dir="5400000" sx="102000" sy="102000" algn="ctr" rotWithShape="0">
                    <a:srgbClr val="FF3300"/>
                  </a:outerShdw>
                </a:effectLst>
                <a:latin typeface="Arial Black" panose="020B0A04020102020204" pitchFamily="34" charset="0"/>
              </a:rPr>
              <a:t>WHO</a:t>
            </a:r>
            <a:r>
              <a:rPr lang="en-CA" sz="2800" i="1" dirty="0">
                <a:ln>
                  <a:solidFill>
                    <a:srgbClr val="0000FF"/>
                  </a:solidFill>
                </a:ln>
                <a:solidFill>
                  <a:sysClr val="windowText" lastClr="000000"/>
                </a:solidFill>
                <a:effectLst>
                  <a:outerShdw blurRad="50800" dist="50800" dir="5400000" sx="102000" sy="102000" algn="ctr" rotWithShape="0">
                    <a:srgbClr val="FF3300"/>
                  </a:outerShdw>
                </a:effectLst>
                <a:latin typeface="Comic Sans MS" panose="030F0702030302020204" pitchFamily="66" charset="0"/>
              </a:rPr>
              <a:t> </a:t>
            </a:r>
            <a:r>
              <a:rPr lang="en-CA" sz="2800" i="1" dirty="0">
                <a:ln>
                  <a:solidFill>
                    <a:srgbClr val="0000FF"/>
                  </a:solidFill>
                </a:ln>
                <a:solidFill>
                  <a:sysClr val="windowText" lastClr="000000"/>
                </a:solidFill>
                <a:effectLst/>
                <a:latin typeface="Comic Sans MS" panose="030F0702030302020204" pitchFamily="66" charset="0"/>
              </a:rPr>
              <a:t>WAS GOING TO PAY </a:t>
            </a:r>
            <a:r>
              <a:rPr lang="en-CA" sz="2800" b="1" i="1" u="sng" dirty="0">
                <a:ln>
                  <a:solidFill>
                    <a:srgbClr val="0000FF"/>
                  </a:solidFill>
                </a:ln>
                <a:solidFill>
                  <a:sysClr val="windowText" lastClr="000000"/>
                </a:solidFill>
                <a:effectLst/>
                <a:latin typeface="Comic Sans MS" panose="030F0702030302020204" pitchFamily="66" charset="0"/>
              </a:rPr>
              <a:t>THE PENALTY</a:t>
            </a:r>
            <a:r>
              <a:rPr lang="en-CA" sz="2800" i="1" dirty="0">
                <a:ln>
                  <a:solidFill>
                    <a:srgbClr val="0000FF"/>
                  </a:solidFill>
                </a:ln>
                <a:solidFill>
                  <a:sysClr val="windowText" lastClr="000000"/>
                </a:solidFill>
                <a:effectLst/>
                <a:latin typeface="Comic Sans MS" panose="030F0702030302020204" pitchFamily="66" charset="0"/>
              </a:rPr>
              <a:t>?</a:t>
            </a:r>
            <a:r>
              <a:rPr lang="en-CA" sz="2800" b="1" dirty="0">
                <a:ln>
                  <a:solidFill>
                    <a:srgbClr val="0000FF"/>
                  </a:solidFill>
                </a:ln>
                <a:solidFill>
                  <a:srgbClr val="00FFFF"/>
                </a:solidFill>
                <a:effectLst>
                  <a:glow rad="127000">
                    <a:srgbClr val="FF9900"/>
                  </a:glow>
                </a:effectLst>
              </a:rPr>
              <a:t> </a:t>
            </a: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6766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327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Picture 19">
            <a:extLst>
              <a:ext uri="{FF2B5EF4-FFF2-40B4-BE49-F238E27FC236}">
                <a16:creationId xmlns:a16="http://schemas.microsoft.com/office/drawing/2014/main" id="{B149523B-AC60-4F85-AA8C-6CBE876425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89774" y="315095"/>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a:extLst>
              <a:ext uri="{FF2B5EF4-FFF2-40B4-BE49-F238E27FC236}">
                <a16:creationId xmlns:a16="http://schemas.microsoft.com/office/drawing/2014/main" id="{3D9EF244-4135-4B86-8655-4606BE123B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82343" y="359048"/>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67871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3" name="Picture 22">
            <a:extLst>
              <a:ext uri="{FF2B5EF4-FFF2-40B4-BE49-F238E27FC236}">
                <a16:creationId xmlns:a16="http://schemas.microsoft.com/office/drawing/2014/main" id="{735394B8-6F98-497E-9E07-BEC865E548A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10363" y="289276"/>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505882" y="134040"/>
            <a:ext cx="4595480"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a:t>
            </a:r>
            <a:r>
              <a:rPr lang="en-CA" sz="5400" dirty="0">
                <a:solidFill>
                  <a:prstClr val="black"/>
                </a:solidFill>
                <a:effectLst>
                  <a:outerShdw blurRad="50800" dist="50800" dir="5400000" algn="ctr" rotWithShape="0">
                    <a:srgbClr val="FF00FF"/>
                  </a:outerShdw>
                </a:effectLst>
                <a:ea typeface="+mj-ea"/>
                <a:cs typeface="+mj-cs"/>
              </a:rPr>
              <a:t>-</a:t>
            </a: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Rashyt</a:t>
            </a:r>
            <a:endParaRPr lang="en-CA" dirty="0">
              <a:latin typeface="Bodoni MT Black" panose="02070A03080606020203" pitchFamily="18" charset="0"/>
            </a:endParaRPr>
          </a:p>
        </p:txBody>
      </p:sp>
    </p:spTree>
    <p:extLst>
      <p:ext uri="{BB962C8B-B14F-4D97-AF65-F5344CB8AC3E}">
        <p14:creationId xmlns:p14="http://schemas.microsoft.com/office/powerpoint/2010/main" val="24747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1000"/>
                                        <p:tgtEl>
                                          <p:spTgt spid="14">
                                            <p:txEl>
                                              <p:pRg st="3" end="3"/>
                                            </p:txEl>
                                          </p:spTgt>
                                        </p:tgtEl>
                                      </p:cBhvr>
                                    </p:animEffect>
                                    <p:anim calcmode="lin" valueType="num">
                                      <p:cBhvr>
                                        <p:cTn id="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95943" y="1688841"/>
            <a:ext cx="11812555" cy="4653236"/>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sunset" dir="t"/>
          </a:scene3d>
          <a:sp3d>
            <a:bevelT w="241300" h="120650" prst="angle"/>
          </a:sp3d>
        </p:spPr>
        <p:txBody>
          <a:bodyPr anchor="ctr">
            <a:normAutofit fontScale="90000"/>
          </a:bodyPr>
          <a:lstStyle/>
          <a:p>
            <a:br>
              <a:rPr lang="en-CA" dirty="0"/>
            </a:br>
            <a:r>
              <a:rPr lang="en-CA" sz="36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a:t>
            </a:r>
            <a:br>
              <a:rPr lang="en-CA" dirty="0"/>
            </a:br>
            <a:r>
              <a:rPr lang="en-CA" dirty="0"/>
              <a:t>    </a:t>
            </a:r>
            <a:br>
              <a:rPr lang="en-CA" dirty="0"/>
            </a:br>
            <a:br>
              <a:rPr lang="en-CA" dirty="0"/>
            </a:br>
            <a:br>
              <a:rPr lang="en-CA" dirty="0"/>
            </a:br>
            <a:endParaRPr lang="en-CA" dirty="0"/>
          </a:p>
        </p:txBody>
      </p:sp>
      <p:sp>
        <p:nvSpPr>
          <p:cNvPr id="4" name="Rectangle: Rounded Corners 3">
            <a:extLst>
              <a:ext uri="{FF2B5EF4-FFF2-40B4-BE49-F238E27FC236}">
                <a16:creationId xmlns:a16="http://schemas.microsoft.com/office/drawing/2014/main" id="{727A6291-E261-4CA8-87D5-F851D1BCA02A}"/>
              </a:ext>
            </a:extLst>
          </p:cNvPr>
          <p:cNvSpPr/>
          <p:nvPr/>
        </p:nvSpPr>
        <p:spPr>
          <a:xfrm>
            <a:off x="1554860" y="339832"/>
            <a:ext cx="9082280" cy="991207"/>
          </a:xfrm>
          <a:prstGeom prst="roundRect">
            <a:avLst/>
          </a:prstGeom>
          <a:solidFill>
            <a:srgbClr val="FFFF00"/>
          </a:solidFill>
          <a:ln w="76200">
            <a:solidFill>
              <a:srgbClr val="9966FF"/>
            </a:solidFill>
          </a:ln>
          <a:scene3d>
            <a:camera prst="orthographicFront"/>
            <a:lightRig rig="chilly"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ln>
                  <a:solidFill>
                    <a:srgbClr val="00FF99"/>
                  </a:solidFill>
                </a:ln>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Creation’s Curtain Call</a:t>
            </a:r>
            <a:endParaRPr lang="en-CA" dirty="0">
              <a:latin typeface="Bodoni MT Black" panose="02070A03080606020203" pitchFamily="18" charset="0"/>
            </a:endParaRPr>
          </a:p>
        </p:txBody>
      </p:sp>
      <p:sp>
        <p:nvSpPr>
          <p:cNvPr id="5" name="Speech Bubble: Rectangle with Corners Rounded 4">
            <a:extLst>
              <a:ext uri="{FF2B5EF4-FFF2-40B4-BE49-F238E27FC236}">
                <a16:creationId xmlns:a16="http://schemas.microsoft.com/office/drawing/2014/main" id="{BAB639CB-21EF-4BCE-B39E-3619B9B9F45C}"/>
              </a:ext>
            </a:extLst>
          </p:cNvPr>
          <p:cNvSpPr/>
          <p:nvPr/>
        </p:nvSpPr>
        <p:spPr>
          <a:xfrm>
            <a:off x="1070657" y="2817028"/>
            <a:ext cx="10050686" cy="2725204"/>
          </a:xfrm>
          <a:prstGeom prst="wedgeRoundRectCallout">
            <a:avLst>
              <a:gd name="adj1" fmla="val 17975"/>
              <a:gd name="adj2" fmla="val -49556"/>
              <a:gd name="adj3" fmla="val 16667"/>
            </a:avLst>
          </a:prstGeom>
          <a:noFill/>
          <a:ln w="76200">
            <a:noFill/>
          </a:ln>
          <a:scene3d>
            <a:camera prst="orthographicFront"/>
            <a:lightRig rig="sunset" dir="t"/>
          </a:scene3d>
          <a:sp3d>
            <a:bevelT w="184150" h="1778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i="1" dirty="0">
                <a:ln>
                  <a:solidFill>
                    <a:srgbClr val="0000FF"/>
                  </a:solidFill>
                </a:ln>
                <a:solidFill>
                  <a:srgbClr val="FFFF00"/>
                </a:solidFill>
                <a:latin typeface="Comic Sans MS" panose="030F0702030302020204" pitchFamily="66" charset="0"/>
              </a:rPr>
              <a:t>DID Yahusha </a:t>
            </a:r>
            <a:r>
              <a:rPr lang="en-CA" sz="3600" b="1" i="1" dirty="0">
                <a:ln>
                  <a:solidFill>
                    <a:srgbClr val="0000FF"/>
                  </a:solidFill>
                </a:ln>
                <a:solidFill>
                  <a:srgbClr val="FF0000"/>
                </a:solidFill>
                <a:latin typeface="Comic Sans MS" panose="030F0702030302020204" pitchFamily="66" charset="0"/>
              </a:rPr>
              <a:t>p</a:t>
            </a:r>
            <a:r>
              <a:rPr lang="en-CA" sz="3600" b="1" i="1" u="sng" dirty="0">
                <a:ln>
                  <a:solidFill>
                    <a:srgbClr val="0000FF"/>
                  </a:solidFill>
                </a:ln>
                <a:solidFill>
                  <a:srgbClr val="FF0000"/>
                </a:solidFill>
                <a:latin typeface="Comic Sans MS" panose="030F0702030302020204" pitchFamily="66" charset="0"/>
              </a:rPr>
              <a:t>lan</a:t>
            </a:r>
            <a:r>
              <a:rPr lang="en-CA" sz="3600" b="1" i="1" dirty="0">
                <a:ln>
                  <a:solidFill>
                    <a:srgbClr val="0000FF"/>
                  </a:solidFill>
                </a:ln>
                <a:solidFill>
                  <a:srgbClr val="FFFF00"/>
                </a:solidFill>
                <a:latin typeface="Comic Sans MS" panose="030F0702030302020204" pitchFamily="66" charset="0"/>
              </a:rPr>
              <a:t> </a:t>
            </a:r>
            <a:r>
              <a:rPr lang="en-CA" sz="3600" b="1" i="1" u="sng" dirty="0">
                <a:ln>
                  <a:solidFill>
                    <a:srgbClr val="0000FF"/>
                  </a:solidFill>
                </a:ln>
                <a:solidFill>
                  <a:srgbClr val="FFFF00"/>
                </a:solidFill>
                <a:latin typeface="Comic Sans MS" panose="030F0702030302020204" pitchFamily="66" charset="0"/>
              </a:rPr>
              <a:t>His</a:t>
            </a:r>
            <a:r>
              <a:rPr lang="en-CA" sz="3600" b="1" i="1" dirty="0">
                <a:ln>
                  <a:solidFill>
                    <a:srgbClr val="0000FF"/>
                  </a:solidFill>
                </a:ln>
                <a:solidFill>
                  <a:srgbClr val="FFFF00"/>
                </a:solidFill>
                <a:latin typeface="Comic Sans MS" panose="030F0702030302020204" pitchFamily="66" charset="0"/>
              </a:rPr>
              <a:t> </a:t>
            </a:r>
            <a:r>
              <a:rPr lang="en-CA" sz="3600" b="1" i="1" u="sng" dirty="0">
                <a:ln>
                  <a:solidFill>
                    <a:srgbClr val="0000FF"/>
                  </a:solidFill>
                </a:ln>
                <a:solidFill>
                  <a:schemeClr val="tx1"/>
                </a:solidFill>
                <a:latin typeface="Comic Sans MS" panose="030F0702030302020204" pitchFamily="66" charset="0"/>
              </a:rPr>
              <a:t>death</a:t>
            </a:r>
            <a:r>
              <a:rPr lang="en-CA" sz="3600" b="1" i="1" dirty="0">
                <a:ln>
                  <a:solidFill>
                    <a:srgbClr val="0000FF"/>
                  </a:solidFill>
                </a:ln>
                <a:solidFill>
                  <a:schemeClr val="tx1"/>
                </a:solidFill>
                <a:latin typeface="Comic Sans MS" panose="030F0702030302020204" pitchFamily="66" charset="0"/>
              </a:rPr>
              <a:t>, </a:t>
            </a:r>
            <a:r>
              <a:rPr lang="en-CA" sz="3600" b="1" i="1" dirty="0">
                <a:ln>
                  <a:solidFill>
                    <a:schemeClr val="accent4">
                      <a:lumMod val="20000"/>
                      <a:lumOff val="80000"/>
                    </a:schemeClr>
                  </a:solidFill>
                </a:ln>
                <a:solidFill>
                  <a:schemeClr val="tx1"/>
                </a:solidFill>
                <a:latin typeface="Comic Sans MS" panose="030F0702030302020204" pitchFamily="66" charset="0"/>
              </a:rPr>
              <a:t>(4</a:t>
            </a:r>
            <a:r>
              <a:rPr lang="en-CA" sz="3600" b="1" i="1" baseline="30000" dirty="0">
                <a:ln>
                  <a:solidFill>
                    <a:schemeClr val="accent4">
                      <a:lumMod val="20000"/>
                      <a:lumOff val="80000"/>
                    </a:schemeClr>
                  </a:solidFill>
                </a:ln>
                <a:solidFill>
                  <a:schemeClr val="tx1"/>
                </a:solidFill>
                <a:latin typeface="Comic Sans MS" panose="030F0702030302020204" pitchFamily="66" charset="0"/>
              </a:rPr>
              <a:t>th</a:t>
            </a:r>
            <a:r>
              <a:rPr lang="en-CA" sz="3600" b="1" i="1" dirty="0">
                <a:ln>
                  <a:solidFill>
                    <a:schemeClr val="accent4">
                      <a:lumMod val="20000"/>
                      <a:lumOff val="80000"/>
                    </a:schemeClr>
                  </a:solidFill>
                </a:ln>
                <a:solidFill>
                  <a:schemeClr val="tx1"/>
                </a:solidFill>
                <a:latin typeface="Comic Sans MS" panose="030F0702030302020204" pitchFamily="66" charset="0"/>
              </a:rPr>
              <a:t> cycle) </a:t>
            </a:r>
            <a:br>
              <a:rPr lang="en-CA" sz="3600" b="1" i="1" dirty="0">
                <a:ln>
                  <a:solidFill>
                    <a:schemeClr val="accent4">
                      <a:lumMod val="20000"/>
                      <a:lumOff val="80000"/>
                    </a:schemeClr>
                  </a:solidFill>
                </a:ln>
                <a:solidFill>
                  <a:schemeClr val="tx1"/>
                </a:solidFill>
                <a:latin typeface="Comic Sans MS" panose="030F0702030302020204" pitchFamily="66" charset="0"/>
              </a:rPr>
            </a:br>
            <a:r>
              <a:rPr lang="en-CA" sz="3600" b="1" i="1" dirty="0">
                <a:ln>
                  <a:solidFill>
                    <a:srgbClr val="0000FF"/>
                  </a:solidFill>
                </a:ln>
                <a:solidFill>
                  <a:srgbClr val="FFFF00"/>
                </a:solidFill>
                <a:latin typeface="Comic Sans MS" panose="030F0702030302020204" pitchFamily="66" charset="0"/>
              </a:rPr>
              <a:t>from </a:t>
            </a:r>
            <a:r>
              <a:rPr lang="en-CA" sz="3600" b="1" i="1" u="sng" dirty="0">
                <a:ln>
                  <a:solidFill>
                    <a:srgbClr val="0000FF"/>
                  </a:solidFill>
                </a:ln>
                <a:solidFill>
                  <a:srgbClr val="00FF99"/>
                </a:solidFill>
                <a:latin typeface="Comic Sans MS" panose="030F0702030302020204" pitchFamily="66" charset="0"/>
              </a:rPr>
              <a:t>BEFORE</a:t>
            </a:r>
            <a:r>
              <a:rPr lang="en-CA" sz="3600" b="1" i="1" dirty="0">
                <a:ln>
                  <a:solidFill>
                    <a:srgbClr val="0000FF"/>
                  </a:solidFill>
                </a:ln>
                <a:solidFill>
                  <a:srgbClr val="FFFF00"/>
                </a:solidFill>
                <a:latin typeface="Comic Sans MS" panose="030F0702030302020204" pitchFamily="66" charset="0"/>
              </a:rPr>
              <a:t> Creation’s Curtain Call?</a:t>
            </a:r>
            <a:br>
              <a:rPr lang="en-CA" sz="3600" b="1" i="1" dirty="0">
                <a:ln>
                  <a:solidFill>
                    <a:srgbClr val="0000FF"/>
                  </a:solidFill>
                </a:ln>
                <a:solidFill>
                  <a:srgbClr val="FFFF00"/>
                </a:solidFill>
                <a:latin typeface="Comic Sans MS" panose="030F0702030302020204" pitchFamily="66" charset="0"/>
              </a:rPr>
            </a:br>
            <a:r>
              <a:rPr lang="en-CA" sz="3600" b="1" i="1" dirty="0">
                <a:ln>
                  <a:solidFill>
                    <a:srgbClr val="0000FF"/>
                  </a:solidFill>
                </a:ln>
                <a:solidFill>
                  <a:srgbClr val="FFFF00"/>
                </a:solidFill>
                <a:effectLst>
                  <a:glow rad="127000">
                    <a:srgbClr val="FF00FF"/>
                  </a:glow>
                </a:effectLst>
                <a:latin typeface="Wide Latin" panose="020A0A07050505020404" pitchFamily="18" charset="0"/>
              </a:rPr>
              <a:t>Before the first word</a:t>
            </a:r>
            <a:r>
              <a:rPr lang="en-CA" sz="3600" b="1" i="1" dirty="0">
                <a:ln>
                  <a:solidFill>
                    <a:srgbClr val="0000FF"/>
                  </a:solidFill>
                </a:ln>
                <a:solidFill>
                  <a:srgbClr val="FFFF00"/>
                </a:solidFill>
                <a:latin typeface="Wide Latin" panose="020A0A07050505020404" pitchFamily="18" charset="0"/>
              </a:rPr>
              <a:t> </a:t>
            </a:r>
            <a:br>
              <a:rPr lang="en-CA" sz="3600" b="1" i="1" dirty="0">
                <a:ln>
                  <a:solidFill>
                    <a:srgbClr val="0000FF"/>
                  </a:solidFill>
                </a:ln>
                <a:solidFill>
                  <a:srgbClr val="FFFF00"/>
                </a:solidFill>
                <a:latin typeface="Wide Latin" panose="020A0A07050505020404" pitchFamily="18" charset="0"/>
              </a:rPr>
            </a:br>
            <a:r>
              <a:rPr lang="en-CA" sz="3600" b="1" i="1" dirty="0">
                <a:ln>
                  <a:solidFill>
                    <a:srgbClr val="0000FF"/>
                  </a:solidFill>
                </a:ln>
                <a:solidFill>
                  <a:srgbClr val="FFFF00"/>
                </a:solidFill>
                <a:latin typeface="Comic Sans MS" panose="030F0702030302020204" pitchFamily="66" charset="0"/>
              </a:rPr>
              <a:t>of Scripture?</a:t>
            </a:r>
          </a:p>
        </p:txBody>
      </p:sp>
      <p:sp>
        <p:nvSpPr>
          <p:cNvPr id="7" name="Slide Number Placeholder 2">
            <a:extLst>
              <a:ext uri="{FF2B5EF4-FFF2-40B4-BE49-F238E27FC236}">
                <a16:creationId xmlns:a16="http://schemas.microsoft.com/office/drawing/2014/main" id="{6EAE249F-0819-4F3B-CEE9-60EAF3F18259}"/>
              </a:ext>
            </a:extLst>
          </p:cNvPr>
          <p:cNvSpPr>
            <a:spLocks noGrp="1"/>
          </p:cNvSpPr>
          <p:nvPr>
            <p:ph type="sldNum" sz="quarter" idx="12"/>
          </p:nvPr>
        </p:nvSpPr>
        <p:spPr>
          <a:xfrm>
            <a:off x="11505234" y="6434169"/>
            <a:ext cx="640466" cy="489884"/>
          </a:xfrm>
        </p:spPr>
        <p:txBody>
          <a:bodyPr/>
          <a:lstStyle/>
          <a:p>
            <a:fld id="{45C2D28F-54A5-4CFF-A832-B99C2F1CE910}" type="slidenum">
              <a:rPr lang="en-CA" smtClean="0">
                <a:solidFill>
                  <a:schemeClr val="bg1"/>
                </a:solidFill>
              </a:rPr>
              <a:t>4</a:t>
            </a:fld>
            <a:endParaRPr lang="en-CA" dirty="0">
              <a:solidFill>
                <a:schemeClr val="bg1"/>
              </a:solidFill>
            </a:endParaRPr>
          </a:p>
        </p:txBody>
      </p:sp>
    </p:spTree>
    <p:extLst>
      <p:ext uri="{BB962C8B-B14F-4D97-AF65-F5344CB8AC3E}">
        <p14:creationId xmlns:p14="http://schemas.microsoft.com/office/powerpoint/2010/main" val="160884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childTnLst>
                          </p:cTn>
                        </p:par>
                        <p:par>
                          <p:cTn id="8" fill="hold">
                            <p:stCondLst>
                              <p:cond delay="125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ppt_w</p:attrName>
                                        </p:attrNameLst>
                                      </p:cBhvr>
                                      <p:tavLst>
                                        <p:tav tm="0">
                                          <p:val>
                                            <p:fltVal val="0"/>
                                          </p:val>
                                        </p:tav>
                                        <p:tav tm="100000">
                                          <p:val>
                                            <p:strVal val="#ppt_w"/>
                                          </p:val>
                                        </p:tav>
                                      </p:tavLst>
                                    </p:anim>
                                    <p:anim calcmode="lin" valueType="num">
                                      <p:cBhvr>
                                        <p:cTn id="12" dur="1500" fill="hold"/>
                                        <p:tgtEl>
                                          <p:spTgt spid="5"/>
                                        </p:tgtEl>
                                        <p:attrNameLst>
                                          <p:attrName>ppt_h</p:attrName>
                                        </p:attrNameLst>
                                      </p:cBhvr>
                                      <p:tavLst>
                                        <p:tav tm="0">
                                          <p:val>
                                            <p:fltVal val="0"/>
                                          </p:val>
                                        </p:tav>
                                        <p:tav tm="100000">
                                          <p:val>
                                            <p:strVal val="#ppt_h"/>
                                          </p:val>
                                        </p:tav>
                                      </p:tavLst>
                                    </p:anim>
                                    <p:anim calcmode="lin" valueType="num">
                                      <p:cBhvr>
                                        <p:cTn id="13" dur="1500" fill="hold"/>
                                        <p:tgtEl>
                                          <p:spTgt spid="5"/>
                                        </p:tgtEl>
                                        <p:attrNameLst>
                                          <p:attrName>style.rotation</p:attrName>
                                        </p:attrNameLst>
                                      </p:cBhvr>
                                      <p:tavLst>
                                        <p:tav tm="0">
                                          <p:val>
                                            <p:fltVal val="90"/>
                                          </p:val>
                                        </p:tav>
                                        <p:tav tm="100000">
                                          <p:val>
                                            <p:fltVal val="0"/>
                                          </p:val>
                                        </p:tav>
                                      </p:tavLst>
                                    </p:anim>
                                    <p:animEffect transition="in" filter="fade">
                                      <p:cBhvr>
                                        <p:cTn id="14"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63687"/>
            <a:ext cx="2743200" cy="365125"/>
          </a:xfrm>
        </p:spPr>
        <p:txBody>
          <a:bodyPr/>
          <a:lstStyle/>
          <a:p>
            <a:fld id="{45C2D28F-54A5-4CFF-A832-B99C2F1CE910}" type="slidenum">
              <a:rPr lang="en-CA" smtClean="0">
                <a:solidFill>
                  <a:schemeClr val="tx1"/>
                </a:solidFill>
              </a:rPr>
              <a:t>40</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9" y="1157681"/>
            <a:ext cx="11946681" cy="5410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00FFFF"/>
                </a:solidFill>
                <a:effectLst>
                  <a:glow rad="127000">
                    <a:srgbClr val="FF9900"/>
                  </a:glow>
                </a:effectLst>
              </a:rPr>
              <a:t>The understanding of - </a:t>
            </a:r>
            <a:r>
              <a:rPr lang="en-CA" sz="2800" b="1" dirty="0">
                <a:ln>
                  <a:solidFill>
                    <a:srgbClr val="0000FF"/>
                  </a:solidFill>
                </a:ln>
                <a:solidFill>
                  <a:srgbClr val="00FFFF"/>
                </a:solidFill>
                <a:effectLst>
                  <a:glow rad="127000">
                    <a:srgbClr val="FF9900"/>
                  </a:glow>
                  <a:outerShdw blurRad="50800" dist="50800" dir="5400000" algn="ctr" rotWithShape="0">
                    <a:srgbClr val="CC00FF"/>
                  </a:outerShdw>
                </a:effectLst>
                <a:latin typeface="Castellar" panose="020A0402060406010301" pitchFamily="18" charset="0"/>
              </a:rPr>
              <a:t>THE DOOR </a:t>
            </a:r>
            <a:r>
              <a:rPr lang="en-CA" sz="2800" b="1" dirty="0">
                <a:ln>
                  <a:solidFill>
                    <a:srgbClr val="0000FF"/>
                  </a:solidFill>
                </a:ln>
                <a:solidFill>
                  <a:srgbClr val="00FFFF"/>
                </a:solidFill>
                <a:effectLst>
                  <a:glow rad="127000">
                    <a:srgbClr val="FF9900"/>
                  </a:glow>
                </a:effectLst>
              </a:rPr>
              <a:t>(Yahusha Ha Mashiach) was </a:t>
            </a:r>
          </a:p>
          <a:p>
            <a:pPr algn="ctr"/>
            <a:r>
              <a:rPr lang="en-CA" sz="2800" b="1" dirty="0">
                <a:ln>
                  <a:solidFill>
                    <a:srgbClr val="0000FF"/>
                  </a:solidFill>
                </a:ln>
                <a:solidFill>
                  <a:srgbClr val="00FFFF"/>
                </a:solidFill>
                <a:effectLst>
                  <a:glow rad="127000">
                    <a:srgbClr val="FF9900"/>
                  </a:glow>
                </a:effectLst>
              </a:rPr>
              <a:t> plainly shown (</a:t>
            </a:r>
            <a:r>
              <a:rPr lang="en-CA" sz="2800" b="1" dirty="0">
                <a:ln>
                  <a:solidFill>
                    <a:srgbClr val="0000FF"/>
                  </a:solidFill>
                </a:ln>
                <a:solidFill>
                  <a:srgbClr val="0000FF"/>
                </a:solidFill>
                <a:effectLst>
                  <a:glow rad="127000">
                    <a:srgbClr val="FF9900"/>
                  </a:glow>
                </a:effectLst>
              </a:rPr>
              <a:t>established/</a:t>
            </a:r>
            <a:r>
              <a:rPr lang="en-CA" sz="2800" b="1" u="sng" dirty="0">
                <a:ln>
                  <a:solidFill>
                    <a:srgbClr val="0000FF"/>
                  </a:solidFill>
                </a:ln>
                <a:solidFill>
                  <a:srgbClr val="0000FF"/>
                </a:solidFill>
                <a:effectLst>
                  <a:glow rad="127000">
                    <a:srgbClr val="FF9900"/>
                  </a:glow>
                </a:effectLst>
              </a:rPr>
              <a:t>made visible</a:t>
            </a:r>
            <a:r>
              <a:rPr lang="en-CA" sz="2800" b="1" dirty="0">
                <a:ln>
                  <a:solidFill>
                    <a:srgbClr val="0000FF"/>
                  </a:solidFill>
                </a:ln>
                <a:solidFill>
                  <a:srgbClr val="0000FF"/>
                </a:solidFill>
                <a:effectLst>
                  <a:glow rad="127000">
                    <a:srgbClr val="FF9900"/>
                  </a:glow>
                </a:effectLst>
              </a:rPr>
              <a:t> - within Beit        </a:t>
            </a:r>
            <a:r>
              <a:rPr lang="en-CA" sz="2800" b="1" dirty="0">
                <a:ln>
                  <a:solidFill>
                    <a:srgbClr val="0000FF"/>
                  </a:solidFill>
                </a:ln>
                <a:solidFill>
                  <a:srgbClr val="00FFFF"/>
                </a:solidFill>
                <a:effectLst>
                  <a:glow rad="127000">
                    <a:srgbClr val="FF9900"/>
                  </a:glow>
                </a:effectLst>
              </a:rPr>
              <a:t>), </a:t>
            </a:r>
            <a:br>
              <a:rPr lang="en-CA" sz="2800" b="1" dirty="0">
                <a:ln>
                  <a:solidFill>
                    <a:srgbClr val="0000FF"/>
                  </a:solidFill>
                </a:ln>
                <a:solidFill>
                  <a:srgbClr val="00FFFF"/>
                </a:solidFill>
                <a:effectLst>
                  <a:glow rad="127000">
                    <a:srgbClr val="FF9900"/>
                  </a:glow>
                </a:effectLst>
              </a:rPr>
            </a:br>
            <a:r>
              <a:rPr lang="en-CA" sz="2800" b="1" dirty="0">
                <a:ln>
                  <a:solidFill>
                    <a:srgbClr val="0000FF"/>
                  </a:solidFill>
                </a:ln>
                <a:solidFill>
                  <a:srgbClr val="00FFFF"/>
                </a:solidFill>
                <a:effectLst>
                  <a:glow rad="127000">
                    <a:srgbClr val="FF9900"/>
                  </a:glow>
                </a:effectLst>
              </a:rPr>
              <a:t>within the first word/letter of Genesis 1:1 – at </a:t>
            </a:r>
            <a:r>
              <a:rPr lang="en-CA" sz="2800" b="1" u="sng" dirty="0">
                <a:ln>
                  <a:solidFill>
                    <a:srgbClr val="0000FF"/>
                  </a:solidFill>
                </a:ln>
                <a:solidFill>
                  <a:srgbClr val="00FFFF"/>
                </a:solidFill>
                <a:effectLst>
                  <a:glow rad="127000">
                    <a:srgbClr val="FF9900"/>
                  </a:glow>
                </a:effectLst>
              </a:rPr>
              <a:t>creation</a:t>
            </a:r>
            <a:r>
              <a:rPr lang="en-CA" sz="2800" b="1" dirty="0">
                <a:ln>
                  <a:solidFill>
                    <a:srgbClr val="0000FF"/>
                  </a:solidFill>
                </a:ln>
                <a:solidFill>
                  <a:srgbClr val="00FFFF"/>
                </a:solidFill>
                <a:effectLst>
                  <a:glow rad="127000">
                    <a:srgbClr val="FF9900"/>
                  </a:glow>
                </a:effectLst>
              </a:rPr>
              <a:t>.</a:t>
            </a:r>
          </a:p>
          <a:p>
            <a:pPr algn="ctr"/>
            <a:r>
              <a:rPr lang="en-CA" sz="2800" b="1" dirty="0">
                <a:ln>
                  <a:solidFill>
                    <a:srgbClr val="0000FF"/>
                  </a:solidFill>
                </a:ln>
                <a:solidFill>
                  <a:srgbClr val="00FFFF"/>
                </a:solidFill>
                <a:effectLst>
                  <a:glow rad="127000">
                    <a:srgbClr val="FF9900"/>
                  </a:glow>
                </a:effectLst>
              </a:rPr>
              <a:t>Yahusha </a:t>
            </a:r>
            <a:r>
              <a:rPr lang="en-CA" sz="2800" b="1" dirty="0">
                <a:ln>
                  <a:solidFill>
                    <a:srgbClr val="0000FF"/>
                  </a:solidFill>
                </a:ln>
                <a:solidFill>
                  <a:srgbClr val="FF0000"/>
                </a:solidFill>
                <a:effectLst>
                  <a:glow rad="127000">
                    <a:srgbClr val="FF9900"/>
                  </a:glow>
                </a:effectLst>
              </a:rPr>
              <a:t>knew this great sacrifice coming His </a:t>
            </a:r>
            <a:r>
              <a:rPr lang="en-CA" sz="2800" b="1" dirty="0">
                <a:ln>
                  <a:solidFill>
                    <a:srgbClr val="0000FF"/>
                  </a:solidFill>
                </a:ln>
                <a:solidFill>
                  <a:srgbClr val="0000FF"/>
                </a:solidFill>
                <a:effectLst>
                  <a:glow rad="127000">
                    <a:srgbClr val="FF9900"/>
                  </a:glow>
                </a:effectLst>
              </a:rPr>
              <a:t>Way</a:t>
            </a:r>
            <a:r>
              <a:rPr lang="en-CA" sz="2800" b="1" dirty="0">
                <a:ln>
                  <a:solidFill>
                    <a:srgbClr val="0000FF"/>
                  </a:solidFill>
                </a:ln>
                <a:solidFill>
                  <a:srgbClr val="00FFFF"/>
                </a:solidFill>
                <a:effectLst>
                  <a:glow rad="127000">
                    <a:srgbClr val="FF9900"/>
                  </a:glow>
                </a:effectLst>
              </a:rPr>
              <a:t> </a:t>
            </a:r>
            <a:br>
              <a:rPr lang="en-CA" sz="2800" b="1" dirty="0">
                <a:ln>
                  <a:solidFill>
                    <a:srgbClr val="0000FF"/>
                  </a:solidFill>
                </a:ln>
                <a:solidFill>
                  <a:srgbClr val="00FFFF"/>
                </a:solidFill>
                <a:effectLst>
                  <a:glow rad="127000">
                    <a:srgbClr val="FF9900"/>
                  </a:glow>
                </a:effectLst>
              </a:rPr>
            </a:br>
            <a:r>
              <a:rPr lang="en-CA" sz="2800" b="1" dirty="0">
                <a:ln>
                  <a:solidFill>
                    <a:srgbClr val="0000FF"/>
                  </a:solidFill>
                </a:ln>
                <a:solidFill>
                  <a:srgbClr val="00FFFF"/>
                </a:solidFill>
                <a:effectLst>
                  <a:glow rad="127000">
                    <a:srgbClr val="FF9900"/>
                  </a:glow>
                </a:effectLst>
              </a:rPr>
              <a:t> </a:t>
            </a:r>
            <a:r>
              <a:rPr lang="en-CA" sz="2800" b="1" u="sng" dirty="0">
                <a:ln>
                  <a:solidFill>
                    <a:srgbClr val="0000FF"/>
                  </a:solidFill>
                </a:ln>
                <a:solidFill>
                  <a:srgbClr val="00FFFF"/>
                </a:solidFill>
                <a:effectLst>
                  <a:glow rad="127000">
                    <a:srgbClr val="FF9900"/>
                  </a:glow>
                </a:effectLst>
                <a:latin typeface="Comic Sans MS" panose="030F0702030302020204" pitchFamily="66" charset="0"/>
              </a:rPr>
              <a:t>before the words</a:t>
            </a:r>
            <a:r>
              <a:rPr lang="en-CA" sz="2800" b="1" dirty="0">
                <a:ln>
                  <a:solidFill>
                    <a:srgbClr val="0000FF"/>
                  </a:solidFill>
                </a:ln>
                <a:solidFill>
                  <a:srgbClr val="00FFFF"/>
                </a:solidFill>
                <a:effectLst>
                  <a:glow rad="127000">
                    <a:srgbClr val="FF9900"/>
                  </a:glow>
                </a:effectLst>
                <a:latin typeface="Comic Sans MS" panose="030F0702030302020204" pitchFamily="66" charset="0"/>
              </a:rPr>
              <a:t> </a:t>
            </a:r>
            <a:r>
              <a:rPr lang="en-CA" sz="2800" b="1" u="sng" dirty="0">
                <a:ln>
                  <a:solidFill>
                    <a:srgbClr val="0000FF"/>
                  </a:solidFill>
                </a:ln>
                <a:solidFill>
                  <a:srgbClr val="00FFFF"/>
                </a:solidFill>
                <a:effectLst>
                  <a:glow rad="127000">
                    <a:srgbClr val="FF3300"/>
                  </a:glow>
                </a:effectLst>
                <a:latin typeface="Comic Sans MS" panose="030F0702030302020204" pitchFamily="66" charset="0"/>
              </a:rPr>
              <a:t>to create</a:t>
            </a:r>
            <a:r>
              <a:rPr lang="en-CA" sz="2800" b="1" dirty="0">
                <a:ln>
                  <a:solidFill>
                    <a:srgbClr val="0000FF"/>
                  </a:solidFill>
                </a:ln>
                <a:solidFill>
                  <a:srgbClr val="00FFFF"/>
                </a:solidFill>
                <a:effectLst>
                  <a:glow rad="127000">
                    <a:srgbClr val="FF3300"/>
                  </a:glow>
                </a:effectLst>
                <a:latin typeface="Comic Sans MS" panose="030F0702030302020204" pitchFamily="66" charset="0"/>
              </a:rPr>
              <a:t> </a:t>
            </a:r>
            <a:r>
              <a:rPr lang="en-CA" sz="2800" b="1" u="sng" dirty="0">
                <a:ln>
                  <a:solidFill>
                    <a:srgbClr val="0000FF"/>
                  </a:solidFill>
                </a:ln>
                <a:solidFill>
                  <a:srgbClr val="00FFFF"/>
                </a:solidFill>
                <a:effectLst>
                  <a:glow rad="127000">
                    <a:srgbClr val="FF9900"/>
                  </a:glow>
                </a:effectLst>
                <a:latin typeface="Comic Sans MS" panose="030F0702030302020204" pitchFamily="66" charset="0"/>
              </a:rPr>
              <a:t>were even s</a:t>
            </a:r>
            <a:r>
              <a:rPr lang="en-CA" sz="2800" b="1" dirty="0">
                <a:ln>
                  <a:solidFill>
                    <a:srgbClr val="0000FF"/>
                  </a:solidFill>
                </a:ln>
                <a:solidFill>
                  <a:srgbClr val="00FFFF"/>
                </a:solidFill>
                <a:effectLst>
                  <a:glow rad="127000">
                    <a:srgbClr val="FF9900"/>
                  </a:glow>
                </a:effectLst>
                <a:latin typeface="Comic Sans MS" panose="030F0702030302020204" pitchFamily="66" charset="0"/>
              </a:rPr>
              <a:t>p</a:t>
            </a:r>
            <a:r>
              <a:rPr lang="en-CA" sz="2800" b="1" u="sng" dirty="0">
                <a:ln>
                  <a:solidFill>
                    <a:srgbClr val="0000FF"/>
                  </a:solidFill>
                </a:ln>
                <a:solidFill>
                  <a:srgbClr val="00FFFF"/>
                </a:solidFill>
                <a:effectLst>
                  <a:glow rad="127000">
                    <a:srgbClr val="FF9900"/>
                  </a:glow>
                </a:effectLst>
                <a:latin typeface="Comic Sans MS" panose="030F0702030302020204" pitchFamily="66" charset="0"/>
              </a:rPr>
              <a:t>oken</a:t>
            </a:r>
            <a:r>
              <a:rPr lang="en-CA" sz="2800" b="1" dirty="0">
                <a:ln>
                  <a:solidFill>
                    <a:srgbClr val="0000FF"/>
                  </a:solidFill>
                </a:ln>
                <a:solidFill>
                  <a:srgbClr val="00FFFF"/>
                </a:solidFill>
                <a:effectLst>
                  <a:glow rad="127000">
                    <a:srgbClr val="FF9900"/>
                  </a:glow>
                </a:effectLst>
                <a:latin typeface="Comic Sans MS" panose="030F0702030302020204" pitchFamily="66" charset="0"/>
              </a:rPr>
              <a:t>.</a:t>
            </a:r>
          </a:p>
          <a:p>
            <a:pPr algn="ctr"/>
            <a:br>
              <a:rPr lang="en-CA" sz="2800" b="1" dirty="0">
                <a:ln>
                  <a:solidFill>
                    <a:srgbClr val="0000FF"/>
                  </a:solidFill>
                </a:ln>
                <a:solidFill>
                  <a:srgbClr val="00FFFF"/>
                </a:solidFill>
                <a:effectLst>
                  <a:glow rad="127000">
                    <a:srgbClr val="FF9900"/>
                  </a:glow>
                </a:effectLst>
              </a:rPr>
            </a:br>
            <a:r>
              <a:rPr lang="en-CA" sz="2800" b="1" dirty="0">
                <a:ln>
                  <a:solidFill>
                    <a:srgbClr val="0000FF"/>
                  </a:solidFill>
                </a:ln>
                <a:solidFill>
                  <a:srgbClr val="00FFFF"/>
                </a:solidFill>
                <a:effectLst>
                  <a:glow rad="127000">
                    <a:srgbClr val="FF9900"/>
                  </a:glow>
                </a:effectLst>
              </a:rPr>
              <a:t>ARE </a:t>
            </a:r>
            <a:r>
              <a:rPr lang="en-CA" sz="2800" b="1" u="sng" dirty="0">
                <a:ln>
                  <a:solidFill>
                    <a:srgbClr val="0000FF"/>
                  </a:solidFill>
                </a:ln>
                <a:solidFill>
                  <a:srgbClr val="00FFFF"/>
                </a:solidFill>
                <a:effectLst>
                  <a:glow rad="127000">
                    <a:srgbClr val="FF9900"/>
                  </a:glow>
                </a:effectLst>
              </a:rPr>
              <a:t>WE</a:t>
            </a:r>
            <a:r>
              <a:rPr lang="en-CA" sz="2800" b="1" dirty="0">
                <a:ln>
                  <a:solidFill>
                    <a:srgbClr val="0000FF"/>
                  </a:solidFill>
                </a:ln>
                <a:solidFill>
                  <a:srgbClr val="00FFFF"/>
                </a:solidFill>
                <a:effectLst>
                  <a:glow rad="127000">
                    <a:srgbClr val="FF9900"/>
                  </a:glow>
                </a:effectLst>
              </a:rPr>
              <a:t> NOW ABLE TO UNDERSTAND THAT YAHUSHA </a:t>
            </a:r>
            <a:br>
              <a:rPr lang="en-CA" sz="2800" b="1" dirty="0">
                <a:ln>
                  <a:solidFill>
                    <a:srgbClr val="0000FF"/>
                  </a:solidFill>
                </a:ln>
                <a:solidFill>
                  <a:srgbClr val="00FFFF"/>
                </a:solidFill>
                <a:effectLst>
                  <a:glow rad="127000">
                    <a:srgbClr val="FF9900"/>
                  </a:glow>
                </a:effectLst>
              </a:rPr>
            </a:br>
            <a:r>
              <a:rPr lang="en-CA" sz="2800" b="1" dirty="0">
                <a:ln>
                  <a:solidFill>
                    <a:srgbClr val="0000FF"/>
                  </a:solidFill>
                </a:ln>
                <a:solidFill>
                  <a:srgbClr val="00FFFF"/>
                </a:solidFill>
                <a:effectLst>
                  <a:glow rad="127000">
                    <a:srgbClr val="FF9900"/>
                  </a:glow>
                </a:effectLst>
              </a:rPr>
              <a:t>KNEW HE WAS GOING TO DIE, </a:t>
            </a:r>
            <a:r>
              <a:rPr lang="en-CA" sz="2800" b="1" dirty="0">
                <a:ln>
                  <a:solidFill>
                    <a:srgbClr val="0000FF"/>
                  </a:solidFill>
                </a:ln>
                <a:solidFill>
                  <a:srgbClr val="FF0000"/>
                </a:solidFill>
                <a:effectLst>
                  <a:glow rad="127000">
                    <a:schemeClr val="tx1"/>
                  </a:glow>
                </a:effectLst>
              </a:rPr>
              <a:t> </a:t>
            </a:r>
            <a:br>
              <a:rPr lang="en-CA" sz="2800" b="1" dirty="0">
                <a:ln>
                  <a:solidFill>
                    <a:srgbClr val="0000FF"/>
                  </a:solidFill>
                </a:ln>
                <a:solidFill>
                  <a:srgbClr val="FF0000"/>
                </a:solidFill>
                <a:effectLst>
                  <a:glow rad="127000">
                    <a:schemeClr val="tx1"/>
                  </a:glow>
                </a:effectLst>
              </a:rPr>
            </a:br>
            <a:r>
              <a:rPr lang="en-CA" sz="2800" b="1" dirty="0">
                <a:ln>
                  <a:solidFill>
                    <a:srgbClr val="9966FF"/>
                  </a:solidFill>
                </a:ln>
                <a:solidFill>
                  <a:srgbClr val="FFFF00"/>
                </a:solidFill>
                <a:effectLst>
                  <a:glow rad="127000">
                    <a:schemeClr val="tx1"/>
                  </a:glow>
                </a:effectLst>
                <a:latin typeface="Ravie" panose="04040805050809020602" pitchFamily="82" charset="0"/>
              </a:rPr>
              <a:t>RIGHT FROM CREATION’S OPENING MOMENT - </a:t>
            </a:r>
          </a:p>
          <a:p>
            <a:pPr algn="ctr"/>
            <a:r>
              <a:rPr lang="en-CA" sz="7200" b="1" dirty="0" err="1">
                <a:ln>
                  <a:solidFill>
                    <a:srgbClr val="0000FF"/>
                  </a:solidFill>
                </a:ln>
                <a:solidFill>
                  <a:srgbClr val="FF0000"/>
                </a:solidFill>
                <a:effectLst>
                  <a:glow rad="127000">
                    <a:schemeClr val="tx1"/>
                  </a:glow>
                </a:effectLst>
              </a:rPr>
              <a:t>B’Rashyt</a:t>
            </a:r>
            <a:r>
              <a:rPr lang="en-CA" sz="7200" b="1" dirty="0">
                <a:ln>
                  <a:solidFill>
                    <a:srgbClr val="0000FF"/>
                  </a:solidFill>
                </a:ln>
                <a:solidFill>
                  <a:srgbClr val="FF0000"/>
                </a:solidFill>
                <a:effectLst>
                  <a:glow rad="127000">
                    <a:schemeClr val="tx1"/>
                  </a:glow>
                </a:effectLst>
              </a:rPr>
              <a:t>!? </a:t>
            </a:r>
            <a:endParaRPr lang="en-CA" sz="7200" b="1" dirty="0">
              <a:ln>
                <a:solidFill>
                  <a:srgbClr val="0000FF"/>
                </a:solidFill>
              </a:ln>
              <a:solidFill>
                <a:srgbClr val="00FFFF"/>
              </a:solidFill>
              <a:effectLst>
                <a:glow rad="127000">
                  <a:srgbClr val="FF9900"/>
                </a:glow>
              </a:effectLst>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67669" y="289904"/>
            <a:ext cx="676275" cy="952500"/>
          </a:xfrm>
          <a:prstGeom prst="rect">
            <a:avLst/>
          </a:prstGeom>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3273" y="289904"/>
            <a:ext cx="809625" cy="952500"/>
          </a:xfrm>
          <a:prstGeom prst="rect">
            <a:avLst/>
          </a:prstGeom>
        </p:spPr>
      </p:pic>
      <p:pic>
        <p:nvPicPr>
          <p:cNvPr id="20" name="Picture 19">
            <a:extLst>
              <a:ext uri="{FF2B5EF4-FFF2-40B4-BE49-F238E27FC236}">
                <a16:creationId xmlns:a16="http://schemas.microsoft.com/office/drawing/2014/main" id="{B149523B-AC60-4F85-AA8C-6CBE876425B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89774" y="315095"/>
            <a:ext cx="1133475" cy="952500"/>
          </a:xfrm>
          <a:prstGeom prst="rect">
            <a:avLst/>
          </a:prstGeom>
        </p:spPr>
      </p:pic>
      <p:pic>
        <p:nvPicPr>
          <p:cNvPr id="21" name="Picture 20">
            <a:extLst>
              <a:ext uri="{FF2B5EF4-FFF2-40B4-BE49-F238E27FC236}">
                <a16:creationId xmlns:a16="http://schemas.microsoft.com/office/drawing/2014/main" id="{3D9EF244-4135-4B86-8655-4606BE123B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82343" y="359048"/>
            <a:ext cx="733425" cy="952500"/>
          </a:xfrm>
          <a:prstGeom prst="rect">
            <a:avLst/>
          </a:prstGeom>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678715" y="296939"/>
            <a:ext cx="714375" cy="952500"/>
          </a:xfrm>
          <a:prstGeom prst="rect">
            <a:avLst/>
          </a:prstGeom>
        </p:spPr>
      </p:pic>
      <p:pic>
        <p:nvPicPr>
          <p:cNvPr id="23" name="Picture 22">
            <a:extLst>
              <a:ext uri="{FF2B5EF4-FFF2-40B4-BE49-F238E27FC236}">
                <a16:creationId xmlns:a16="http://schemas.microsoft.com/office/drawing/2014/main" id="{735394B8-6F98-497E-9E07-BEC865E548A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10363" y="289276"/>
            <a:ext cx="1076325" cy="952500"/>
          </a:xfrm>
          <a:prstGeom prst="rect">
            <a:avLst/>
          </a:prstGeom>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505882" y="134040"/>
            <a:ext cx="4595480"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a:t>
            </a:r>
            <a:r>
              <a:rPr lang="en-CA" sz="5400" dirty="0">
                <a:solidFill>
                  <a:prstClr val="black"/>
                </a:solidFill>
                <a:effectLst>
                  <a:outerShdw blurRad="50800" dist="50800" dir="5400000" algn="ctr" rotWithShape="0">
                    <a:srgbClr val="FF00FF"/>
                  </a:outerShdw>
                </a:effectLst>
                <a:ea typeface="+mj-ea"/>
                <a:cs typeface="+mj-cs"/>
              </a:rPr>
              <a:t>-</a:t>
            </a: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Rashyt</a:t>
            </a:r>
            <a:endParaRPr lang="en-CA" dirty="0">
              <a:latin typeface="Bodoni MT Black" panose="02070A03080606020203" pitchFamily="18" charset="0"/>
            </a:endParaRPr>
          </a:p>
        </p:txBody>
      </p:sp>
      <p:pic>
        <p:nvPicPr>
          <p:cNvPr id="11" name="Picture 10">
            <a:extLst>
              <a:ext uri="{FF2B5EF4-FFF2-40B4-BE49-F238E27FC236}">
                <a16:creationId xmlns:a16="http://schemas.microsoft.com/office/drawing/2014/main" id="{90A4D49C-FCCC-4A85-AFB0-96EC01F277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87189" y="1713425"/>
            <a:ext cx="491417" cy="655223"/>
          </a:xfrm>
          <a:prstGeom prst="rect">
            <a:avLst/>
          </a:prstGeom>
        </p:spPr>
      </p:pic>
    </p:spTree>
    <p:extLst>
      <p:ext uri="{BB962C8B-B14F-4D97-AF65-F5344CB8AC3E}">
        <p14:creationId xmlns:p14="http://schemas.microsoft.com/office/powerpoint/2010/main" val="26931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1000"/>
                                        <p:tgtEl>
                                          <p:spTgt spid="14">
                                            <p:txEl>
                                              <p:pRg st="3" end="3"/>
                                            </p:txEl>
                                          </p:spTgt>
                                        </p:tgtEl>
                                      </p:cBhvr>
                                    </p:animEffect>
                                    <p:anim calcmode="lin" valueType="num">
                                      <p:cBhvr>
                                        <p:cTn id="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4" end="4"/>
                                            </p:txEl>
                                          </p:spTgt>
                                        </p:tgtEl>
                                        <p:attrNameLst>
                                          <p:attrName>style.visibility</p:attrName>
                                        </p:attrNameLst>
                                      </p:cBhvr>
                                      <p:to>
                                        <p:strVal val="visible"/>
                                      </p:to>
                                    </p:set>
                                    <p:animEffect transition="in" filter="fade">
                                      <p:cBhvr>
                                        <p:cTn id="14" dur="1000"/>
                                        <p:tgtEl>
                                          <p:spTgt spid="14">
                                            <p:txEl>
                                              <p:pRg st="4" end="4"/>
                                            </p:txEl>
                                          </p:spTgt>
                                        </p:tgtEl>
                                      </p:cBhvr>
                                    </p:animEffect>
                                    <p:anim calcmode="lin" valueType="num">
                                      <p:cBhvr>
                                        <p:cTn id="1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553662" y="796705"/>
            <a:ext cx="11084675" cy="5454837"/>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sunset" dir="t"/>
          </a:scene3d>
          <a:sp3d>
            <a:bevelT w="241300" h="120650" prst="angle"/>
          </a:sp3d>
        </p:spPr>
        <p:txBody>
          <a:bodyPr anchor="ctr">
            <a:normAutofit/>
          </a:bodyPr>
          <a:lstStyle/>
          <a:p>
            <a:br>
              <a:rPr lang="en-CA" dirty="0"/>
            </a:br>
            <a:r>
              <a:rPr lang="en-CA" sz="36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a:t>
            </a:r>
            <a:br>
              <a:rPr lang="en-CA" dirty="0"/>
            </a:br>
            <a:r>
              <a:rPr lang="en-CA" dirty="0"/>
              <a:t>    </a:t>
            </a:r>
            <a:br>
              <a:rPr lang="en-CA" dirty="0"/>
            </a:br>
            <a:br>
              <a:rPr lang="en-CA" dirty="0"/>
            </a:br>
            <a:endParaRPr lang="en-CA" dirty="0"/>
          </a:p>
        </p:txBody>
      </p:sp>
      <p:sp>
        <p:nvSpPr>
          <p:cNvPr id="5" name="Speech Bubble: Rectangle with Corners Rounded 4">
            <a:extLst>
              <a:ext uri="{FF2B5EF4-FFF2-40B4-BE49-F238E27FC236}">
                <a16:creationId xmlns:a16="http://schemas.microsoft.com/office/drawing/2014/main" id="{BAB639CB-21EF-4BCE-B39E-3619B9B9F45C}"/>
              </a:ext>
            </a:extLst>
          </p:cNvPr>
          <p:cNvSpPr/>
          <p:nvPr/>
        </p:nvSpPr>
        <p:spPr>
          <a:xfrm>
            <a:off x="1679418" y="1689603"/>
            <a:ext cx="8833164" cy="3739081"/>
          </a:xfrm>
          <a:prstGeom prst="wedgeRoundRectCallout">
            <a:avLst>
              <a:gd name="adj1" fmla="val 17975"/>
              <a:gd name="adj2" fmla="val -49556"/>
              <a:gd name="adj3" fmla="val 16667"/>
            </a:avLst>
          </a:prstGeom>
          <a:noFill/>
          <a:ln w="76200">
            <a:solidFill>
              <a:schemeClr val="accent4">
                <a:lumMod val="40000"/>
                <a:lumOff val="60000"/>
              </a:schemeClr>
            </a:solidFill>
          </a:ln>
          <a:scene3d>
            <a:camera prst="orthographicFront"/>
            <a:lightRig rig="sunset" dir="t"/>
          </a:scene3d>
          <a:sp3d>
            <a:bevelT w="184150" h="1778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800" b="1" i="1" u="none"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We are </a:t>
            </a:r>
            <a:r>
              <a:rPr kumimoji="0" lang="en-CA" sz="4800" b="1" i="1" u="sng"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transitionin</a:t>
            </a:r>
            <a:r>
              <a:rPr kumimoji="0" lang="en-CA" sz="4800" b="1" i="1" u="none"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g (</a:t>
            </a:r>
            <a:r>
              <a:rPr kumimoji="0" lang="en-CA" sz="4800" b="1" i="1" u="none" strike="noStrike" kern="1200" cap="none" spc="0" normalizeH="0" baseline="0" noProof="0" dirty="0" err="1">
                <a:ln>
                  <a:solidFill>
                    <a:srgbClr val="0000FF"/>
                  </a:solidFill>
                </a:ln>
                <a:solidFill>
                  <a:srgbClr val="00FF00"/>
                </a:solidFill>
                <a:effectLst/>
                <a:uLnTx/>
                <a:uFillTx/>
                <a:latin typeface="Comic Sans MS" panose="030F0702030302020204" pitchFamily="66" charset="0"/>
                <a:ea typeface="+mn-ea"/>
                <a:cs typeface="+mn-cs"/>
              </a:rPr>
              <a:t>hayatah</a:t>
            </a:r>
            <a:r>
              <a:rPr kumimoji="0" lang="en-CA" sz="4800" b="1" i="1" u="none"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 </a:t>
            </a:r>
            <a:br>
              <a:rPr kumimoji="0" lang="en-CA" sz="4800" b="1" i="1" u="none"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br>
            <a:r>
              <a:rPr kumimoji="0" lang="en-CA" sz="4800" b="1" i="1" u="none"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 from the first word of Scripture </a:t>
            </a:r>
            <a:br>
              <a:rPr kumimoji="0" lang="en-CA" sz="4800" b="1" i="1" u="none"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br>
            <a:r>
              <a:rPr kumimoji="0" lang="en-CA" sz="4800" b="1" i="1" u="none"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to</a:t>
            </a:r>
            <a:r>
              <a:rPr kumimoji="0" lang="en-CA" sz="4800" b="1" i="1" u="none" strike="noStrike" kern="1200" cap="none" spc="0" normalizeH="0" noProof="0" dirty="0">
                <a:ln>
                  <a:solidFill>
                    <a:srgbClr val="0000FF"/>
                  </a:solidFill>
                </a:ln>
                <a:solidFill>
                  <a:srgbClr val="FFFF00"/>
                </a:solidFill>
                <a:effectLst/>
                <a:uLnTx/>
                <a:uFillTx/>
                <a:latin typeface="Comic Sans MS" panose="030F0702030302020204" pitchFamily="66" charset="0"/>
                <a:ea typeface="+mn-ea"/>
                <a:cs typeface="+mn-cs"/>
              </a:rPr>
              <a:t> </a:t>
            </a:r>
            <a:r>
              <a:rPr kumimoji="0" lang="en-CA" sz="4800" b="1" i="1" u="none"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the </a:t>
            </a:r>
            <a:r>
              <a:rPr kumimoji="0" lang="en-CA" sz="4800" b="1" i="1" u="sng"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SECOND WORD</a:t>
            </a:r>
            <a:r>
              <a:rPr kumimoji="0" lang="en-CA" sz="4800" b="1" i="1"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a:t>
            </a:r>
            <a:r>
              <a:rPr kumimoji="0" lang="en-CA" sz="4800" b="1" i="1" u="sng" strike="noStrike" kern="1200" cap="none" spc="0" normalizeH="0" baseline="0" noProof="0" dirty="0">
                <a:ln>
                  <a:solidFill>
                    <a:srgbClr val="0000FF"/>
                  </a:solidFill>
                </a:ln>
                <a:solidFill>
                  <a:srgbClr val="FFFF00"/>
                </a:solidFill>
                <a:effectLst/>
                <a:uLnTx/>
                <a:uFillTx/>
                <a:latin typeface="Comic Sans MS" panose="030F0702030302020204" pitchFamily="66" charset="0"/>
                <a:ea typeface="+mn-ea"/>
                <a:cs typeface="+mn-cs"/>
              </a:rPr>
              <a:t> </a:t>
            </a:r>
          </a:p>
        </p:txBody>
      </p:sp>
      <p:grpSp>
        <p:nvGrpSpPr>
          <p:cNvPr id="4" name="Group 3">
            <a:extLst>
              <a:ext uri="{FF2B5EF4-FFF2-40B4-BE49-F238E27FC236}">
                <a16:creationId xmlns:a16="http://schemas.microsoft.com/office/drawing/2014/main" id="{8BDA9AEA-8D59-4E0A-9FEE-AB86CD74CE88}"/>
              </a:ext>
            </a:extLst>
          </p:cNvPr>
          <p:cNvGrpSpPr/>
          <p:nvPr/>
        </p:nvGrpSpPr>
        <p:grpSpPr>
          <a:xfrm>
            <a:off x="9158245" y="3276204"/>
            <a:ext cx="2263368" cy="1511929"/>
            <a:chOff x="3856609" y="5142368"/>
            <a:chExt cx="2263368" cy="1511929"/>
          </a:xfrm>
        </p:grpSpPr>
        <p:sp>
          <p:nvSpPr>
            <p:cNvPr id="6" name="Oval 5">
              <a:extLst>
                <a:ext uri="{FF2B5EF4-FFF2-40B4-BE49-F238E27FC236}">
                  <a16:creationId xmlns:a16="http://schemas.microsoft.com/office/drawing/2014/main" id="{F667C9BE-E6B9-4EE2-A995-D297DD4F538C}"/>
                </a:ext>
              </a:extLst>
            </p:cNvPr>
            <p:cNvSpPr/>
            <p:nvPr/>
          </p:nvSpPr>
          <p:spPr>
            <a:xfrm>
              <a:off x="4961299" y="5421526"/>
              <a:ext cx="697117" cy="371192"/>
            </a:xfrm>
            <a:prstGeom prst="ellipse">
              <a:avLst/>
            </a:prstGeom>
            <a:solidFill>
              <a:srgbClr val="5B9BD5">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endParaRPr>
            </a:p>
          </p:txBody>
        </p:sp>
        <p:pic>
          <p:nvPicPr>
            <p:cNvPr id="7" name="Picture 3" descr="C:\Users\Rae\Desktop\Picture3.png">
              <a:extLst>
                <a:ext uri="{FF2B5EF4-FFF2-40B4-BE49-F238E27FC236}">
                  <a16:creationId xmlns:a16="http://schemas.microsoft.com/office/drawing/2014/main" id="{545308B9-20E6-4E44-BD11-E8E10BB3F46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56609" y="5142368"/>
              <a:ext cx="2263368" cy="151192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a:extLst>
              <a:ext uri="{FF2B5EF4-FFF2-40B4-BE49-F238E27FC236}">
                <a16:creationId xmlns:a16="http://schemas.microsoft.com/office/drawing/2014/main" id="{FD9FC048-4276-3FEB-B2FC-6405EE5CC285}"/>
              </a:ext>
            </a:extLst>
          </p:cNvPr>
          <p:cNvSpPr>
            <a:spLocks noGrp="1"/>
          </p:cNvSpPr>
          <p:nvPr>
            <p:ph type="sldNum" sz="quarter" idx="12"/>
          </p:nvPr>
        </p:nvSpPr>
        <p:spPr>
          <a:xfrm>
            <a:off x="11505234" y="6446869"/>
            <a:ext cx="640466" cy="489884"/>
          </a:xfrm>
        </p:spPr>
        <p:txBody>
          <a:bodyPr/>
          <a:lstStyle/>
          <a:p>
            <a:fld id="{45C2D28F-54A5-4CFF-A832-B99C2F1CE910}" type="slidenum">
              <a:rPr lang="en-CA" smtClean="0">
                <a:solidFill>
                  <a:schemeClr val="bg1"/>
                </a:solidFill>
              </a:rPr>
              <a:t>41</a:t>
            </a:fld>
            <a:endParaRPr lang="en-CA" dirty="0">
              <a:solidFill>
                <a:schemeClr val="bg1"/>
              </a:solidFill>
            </a:endParaRPr>
          </a:p>
        </p:txBody>
      </p:sp>
      <p:sp>
        <p:nvSpPr>
          <p:cNvPr id="8" name="Arrow: U-Turn 7">
            <a:extLst>
              <a:ext uri="{FF2B5EF4-FFF2-40B4-BE49-F238E27FC236}">
                <a16:creationId xmlns:a16="http://schemas.microsoft.com/office/drawing/2014/main" id="{A240895E-5660-4929-89BD-0C186B9255A0}"/>
              </a:ext>
            </a:extLst>
          </p:cNvPr>
          <p:cNvSpPr/>
          <p:nvPr/>
        </p:nvSpPr>
        <p:spPr>
          <a:xfrm rot="5400000">
            <a:off x="8449508" y="1054795"/>
            <a:ext cx="1162253" cy="3161716"/>
          </a:xfrm>
          <a:custGeom>
            <a:avLst/>
            <a:gdLst>
              <a:gd name="connsiteX0" fmla="*/ 0 w 1162253"/>
              <a:gd name="connsiteY0" fmla="*/ 1956186 h 1956186"/>
              <a:gd name="connsiteX1" fmla="*/ 0 w 1162253"/>
              <a:gd name="connsiteY1" fmla="*/ 508486 h 1956186"/>
              <a:gd name="connsiteX2" fmla="*/ 508486 w 1162253"/>
              <a:gd name="connsiteY2" fmla="*/ 0 h 1956186"/>
              <a:gd name="connsiteX3" fmla="*/ 508486 w 1162253"/>
              <a:gd name="connsiteY3" fmla="*/ 0 h 1956186"/>
              <a:gd name="connsiteX4" fmla="*/ 1016972 w 1162253"/>
              <a:gd name="connsiteY4" fmla="*/ 508486 h 1956186"/>
              <a:gd name="connsiteX5" fmla="*/ 1016971 w 1162253"/>
              <a:gd name="connsiteY5" fmla="*/ 1176576 h 1956186"/>
              <a:gd name="connsiteX6" fmla="*/ 1162253 w 1162253"/>
              <a:gd name="connsiteY6" fmla="*/ 1176576 h 1956186"/>
              <a:gd name="connsiteX7" fmla="*/ 871690 w 1162253"/>
              <a:gd name="connsiteY7" fmla="*/ 1467140 h 1956186"/>
              <a:gd name="connsiteX8" fmla="*/ 581127 w 1162253"/>
              <a:gd name="connsiteY8" fmla="*/ 1176576 h 1956186"/>
              <a:gd name="connsiteX9" fmla="*/ 726408 w 1162253"/>
              <a:gd name="connsiteY9" fmla="*/ 1176576 h 1956186"/>
              <a:gd name="connsiteX10" fmla="*/ 726408 w 1162253"/>
              <a:gd name="connsiteY10" fmla="*/ 508486 h 1956186"/>
              <a:gd name="connsiteX11" fmla="*/ 508486 w 1162253"/>
              <a:gd name="connsiteY11" fmla="*/ 290564 h 1956186"/>
              <a:gd name="connsiteX12" fmla="*/ 508486 w 1162253"/>
              <a:gd name="connsiteY12" fmla="*/ 290563 h 1956186"/>
              <a:gd name="connsiteX13" fmla="*/ 290564 w 1162253"/>
              <a:gd name="connsiteY13" fmla="*/ 508485 h 1956186"/>
              <a:gd name="connsiteX14" fmla="*/ 290563 w 1162253"/>
              <a:gd name="connsiteY14" fmla="*/ 1956186 h 1956186"/>
              <a:gd name="connsiteX15" fmla="*/ 0 w 1162253"/>
              <a:gd name="connsiteY15" fmla="*/ 1956186 h 1956186"/>
              <a:gd name="connsiteX0" fmla="*/ 0 w 1162253"/>
              <a:gd name="connsiteY0" fmla="*/ 1956186 h 3161716"/>
              <a:gd name="connsiteX1" fmla="*/ 0 w 1162253"/>
              <a:gd name="connsiteY1" fmla="*/ 508486 h 3161716"/>
              <a:gd name="connsiteX2" fmla="*/ 508486 w 1162253"/>
              <a:gd name="connsiteY2" fmla="*/ 0 h 3161716"/>
              <a:gd name="connsiteX3" fmla="*/ 508486 w 1162253"/>
              <a:gd name="connsiteY3" fmla="*/ 0 h 3161716"/>
              <a:gd name="connsiteX4" fmla="*/ 1016972 w 1162253"/>
              <a:gd name="connsiteY4" fmla="*/ 508486 h 3161716"/>
              <a:gd name="connsiteX5" fmla="*/ 1016971 w 1162253"/>
              <a:gd name="connsiteY5" fmla="*/ 1176576 h 3161716"/>
              <a:gd name="connsiteX6" fmla="*/ 1162253 w 1162253"/>
              <a:gd name="connsiteY6" fmla="*/ 1176576 h 3161716"/>
              <a:gd name="connsiteX7" fmla="*/ 871692 w 1162253"/>
              <a:gd name="connsiteY7" fmla="*/ 3161716 h 3161716"/>
              <a:gd name="connsiteX8" fmla="*/ 581127 w 1162253"/>
              <a:gd name="connsiteY8" fmla="*/ 1176576 h 3161716"/>
              <a:gd name="connsiteX9" fmla="*/ 726408 w 1162253"/>
              <a:gd name="connsiteY9" fmla="*/ 1176576 h 3161716"/>
              <a:gd name="connsiteX10" fmla="*/ 726408 w 1162253"/>
              <a:gd name="connsiteY10" fmla="*/ 508486 h 3161716"/>
              <a:gd name="connsiteX11" fmla="*/ 508486 w 1162253"/>
              <a:gd name="connsiteY11" fmla="*/ 290564 h 3161716"/>
              <a:gd name="connsiteX12" fmla="*/ 508486 w 1162253"/>
              <a:gd name="connsiteY12" fmla="*/ 290563 h 3161716"/>
              <a:gd name="connsiteX13" fmla="*/ 290564 w 1162253"/>
              <a:gd name="connsiteY13" fmla="*/ 508485 h 3161716"/>
              <a:gd name="connsiteX14" fmla="*/ 290563 w 1162253"/>
              <a:gd name="connsiteY14" fmla="*/ 1956186 h 3161716"/>
              <a:gd name="connsiteX15" fmla="*/ 0 w 1162253"/>
              <a:gd name="connsiteY15" fmla="*/ 1956186 h 3161716"/>
              <a:gd name="connsiteX0" fmla="*/ 8391 w 1162253"/>
              <a:gd name="connsiteY0" fmla="*/ 1536737 h 3161716"/>
              <a:gd name="connsiteX1" fmla="*/ 0 w 1162253"/>
              <a:gd name="connsiteY1" fmla="*/ 508486 h 3161716"/>
              <a:gd name="connsiteX2" fmla="*/ 508486 w 1162253"/>
              <a:gd name="connsiteY2" fmla="*/ 0 h 3161716"/>
              <a:gd name="connsiteX3" fmla="*/ 508486 w 1162253"/>
              <a:gd name="connsiteY3" fmla="*/ 0 h 3161716"/>
              <a:gd name="connsiteX4" fmla="*/ 1016972 w 1162253"/>
              <a:gd name="connsiteY4" fmla="*/ 508486 h 3161716"/>
              <a:gd name="connsiteX5" fmla="*/ 1016971 w 1162253"/>
              <a:gd name="connsiteY5" fmla="*/ 1176576 h 3161716"/>
              <a:gd name="connsiteX6" fmla="*/ 1162253 w 1162253"/>
              <a:gd name="connsiteY6" fmla="*/ 1176576 h 3161716"/>
              <a:gd name="connsiteX7" fmla="*/ 871692 w 1162253"/>
              <a:gd name="connsiteY7" fmla="*/ 3161716 h 3161716"/>
              <a:gd name="connsiteX8" fmla="*/ 581127 w 1162253"/>
              <a:gd name="connsiteY8" fmla="*/ 1176576 h 3161716"/>
              <a:gd name="connsiteX9" fmla="*/ 726408 w 1162253"/>
              <a:gd name="connsiteY9" fmla="*/ 1176576 h 3161716"/>
              <a:gd name="connsiteX10" fmla="*/ 726408 w 1162253"/>
              <a:gd name="connsiteY10" fmla="*/ 508486 h 3161716"/>
              <a:gd name="connsiteX11" fmla="*/ 508486 w 1162253"/>
              <a:gd name="connsiteY11" fmla="*/ 290564 h 3161716"/>
              <a:gd name="connsiteX12" fmla="*/ 508486 w 1162253"/>
              <a:gd name="connsiteY12" fmla="*/ 290563 h 3161716"/>
              <a:gd name="connsiteX13" fmla="*/ 290564 w 1162253"/>
              <a:gd name="connsiteY13" fmla="*/ 508485 h 3161716"/>
              <a:gd name="connsiteX14" fmla="*/ 290563 w 1162253"/>
              <a:gd name="connsiteY14" fmla="*/ 1956186 h 3161716"/>
              <a:gd name="connsiteX15" fmla="*/ 8391 w 1162253"/>
              <a:gd name="connsiteY15" fmla="*/ 1536737 h 3161716"/>
              <a:gd name="connsiteX0" fmla="*/ 8391 w 1162253"/>
              <a:gd name="connsiteY0" fmla="*/ 1536737 h 3161716"/>
              <a:gd name="connsiteX1" fmla="*/ 0 w 1162253"/>
              <a:gd name="connsiteY1" fmla="*/ 508486 h 3161716"/>
              <a:gd name="connsiteX2" fmla="*/ 508486 w 1162253"/>
              <a:gd name="connsiteY2" fmla="*/ 0 h 3161716"/>
              <a:gd name="connsiteX3" fmla="*/ 508486 w 1162253"/>
              <a:gd name="connsiteY3" fmla="*/ 0 h 3161716"/>
              <a:gd name="connsiteX4" fmla="*/ 1016972 w 1162253"/>
              <a:gd name="connsiteY4" fmla="*/ 508486 h 3161716"/>
              <a:gd name="connsiteX5" fmla="*/ 1016971 w 1162253"/>
              <a:gd name="connsiteY5" fmla="*/ 1176576 h 3161716"/>
              <a:gd name="connsiteX6" fmla="*/ 1162253 w 1162253"/>
              <a:gd name="connsiteY6" fmla="*/ 1176576 h 3161716"/>
              <a:gd name="connsiteX7" fmla="*/ 871692 w 1162253"/>
              <a:gd name="connsiteY7" fmla="*/ 3161716 h 3161716"/>
              <a:gd name="connsiteX8" fmla="*/ 581127 w 1162253"/>
              <a:gd name="connsiteY8" fmla="*/ 1176576 h 3161716"/>
              <a:gd name="connsiteX9" fmla="*/ 726408 w 1162253"/>
              <a:gd name="connsiteY9" fmla="*/ 1176576 h 3161716"/>
              <a:gd name="connsiteX10" fmla="*/ 726408 w 1162253"/>
              <a:gd name="connsiteY10" fmla="*/ 508486 h 3161716"/>
              <a:gd name="connsiteX11" fmla="*/ 508486 w 1162253"/>
              <a:gd name="connsiteY11" fmla="*/ 290564 h 3161716"/>
              <a:gd name="connsiteX12" fmla="*/ 508486 w 1162253"/>
              <a:gd name="connsiteY12" fmla="*/ 290563 h 3161716"/>
              <a:gd name="connsiteX13" fmla="*/ 290564 w 1162253"/>
              <a:gd name="connsiteY13" fmla="*/ 508485 h 3161716"/>
              <a:gd name="connsiteX14" fmla="*/ 290565 w 1162253"/>
              <a:gd name="connsiteY14" fmla="*/ 1318623 h 3161716"/>
              <a:gd name="connsiteX15" fmla="*/ 8391 w 1162253"/>
              <a:gd name="connsiteY15" fmla="*/ 1536737 h 3161716"/>
              <a:gd name="connsiteX0" fmla="*/ 16782 w 1162253"/>
              <a:gd name="connsiteY0" fmla="*/ 1335401 h 3161716"/>
              <a:gd name="connsiteX1" fmla="*/ 0 w 1162253"/>
              <a:gd name="connsiteY1" fmla="*/ 508486 h 3161716"/>
              <a:gd name="connsiteX2" fmla="*/ 508486 w 1162253"/>
              <a:gd name="connsiteY2" fmla="*/ 0 h 3161716"/>
              <a:gd name="connsiteX3" fmla="*/ 508486 w 1162253"/>
              <a:gd name="connsiteY3" fmla="*/ 0 h 3161716"/>
              <a:gd name="connsiteX4" fmla="*/ 1016972 w 1162253"/>
              <a:gd name="connsiteY4" fmla="*/ 508486 h 3161716"/>
              <a:gd name="connsiteX5" fmla="*/ 1016971 w 1162253"/>
              <a:gd name="connsiteY5" fmla="*/ 1176576 h 3161716"/>
              <a:gd name="connsiteX6" fmla="*/ 1162253 w 1162253"/>
              <a:gd name="connsiteY6" fmla="*/ 1176576 h 3161716"/>
              <a:gd name="connsiteX7" fmla="*/ 871692 w 1162253"/>
              <a:gd name="connsiteY7" fmla="*/ 3161716 h 3161716"/>
              <a:gd name="connsiteX8" fmla="*/ 581127 w 1162253"/>
              <a:gd name="connsiteY8" fmla="*/ 1176576 h 3161716"/>
              <a:gd name="connsiteX9" fmla="*/ 726408 w 1162253"/>
              <a:gd name="connsiteY9" fmla="*/ 1176576 h 3161716"/>
              <a:gd name="connsiteX10" fmla="*/ 726408 w 1162253"/>
              <a:gd name="connsiteY10" fmla="*/ 508486 h 3161716"/>
              <a:gd name="connsiteX11" fmla="*/ 508486 w 1162253"/>
              <a:gd name="connsiteY11" fmla="*/ 290564 h 3161716"/>
              <a:gd name="connsiteX12" fmla="*/ 508486 w 1162253"/>
              <a:gd name="connsiteY12" fmla="*/ 290563 h 3161716"/>
              <a:gd name="connsiteX13" fmla="*/ 290564 w 1162253"/>
              <a:gd name="connsiteY13" fmla="*/ 508485 h 3161716"/>
              <a:gd name="connsiteX14" fmla="*/ 290565 w 1162253"/>
              <a:gd name="connsiteY14" fmla="*/ 1318623 h 3161716"/>
              <a:gd name="connsiteX15" fmla="*/ 16782 w 1162253"/>
              <a:gd name="connsiteY15" fmla="*/ 1335401 h 3161716"/>
              <a:gd name="connsiteX0" fmla="*/ 16782 w 1162253"/>
              <a:gd name="connsiteY0" fmla="*/ 1335401 h 3161716"/>
              <a:gd name="connsiteX1" fmla="*/ 0 w 1162253"/>
              <a:gd name="connsiteY1" fmla="*/ 508486 h 3161716"/>
              <a:gd name="connsiteX2" fmla="*/ 508486 w 1162253"/>
              <a:gd name="connsiteY2" fmla="*/ 0 h 3161716"/>
              <a:gd name="connsiteX3" fmla="*/ 508486 w 1162253"/>
              <a:gd name="connsiteY3" fmla="*/ 0 h 3161716"/>
              <a:gd name="connsiteX4" fmla="*/ 1016972 w 1162253"/>
              <a:gd name="connsiteY4" fmla="*/ 508486 h 3161716"/>
              <a:gd name="connsiteX5" fmla="*/ 1016971 w 1162253"/>
              <a:gd name="connsiteY5" fmla="*/ 1176576 h 3161716"/>
              <a:gd name="connsiteX6" fmla="*/ 1162253 w 1162253"/>
              <a:gd name="connsiteY6" fmla="*/ 1176576 h 3161716"/>
              <a:gd name="connsiteX7" fmla="*/ 871692 w 1162253"/>
              <a:gd name="connsiteY7" fmla="*/ 3161716 h 3161716"/>
              <a:gd name="connsiteX8" fmla="*/ 581127 w 1162253"/>
              <a:gd name="connsiteY8" fmla="*/ 1176576 h 3161716"/>
              <a:gd name="connsiteX9" fmla="*/ 751577 w 1162253"/>
              <a:gd name="connsiteY9" fmla="*/ 1184965 h 3161716"/>
              <a:gd name="connsiteX10" fmla="*/ 726408 w 1162253"/>
              <a:gd name="connsiteY10" fmla="*/ 508486 h 3161716"/>
              <a:gd name="connsiteX11" fmla="*/ 508486 w 1162253"/>
              <a:gd name="connsiteY11" fmla="*/ 290564 h 3161716"/>
              <a:gd name="connsiteX12" fmla="*/ 508486 w 1162253"/>
              <a:gd name="connsiteY12" fmla="*/ 290563 h 3161716"/>
              <a:gd name="connsiteX13" fmla="*/ 290564 w 1162253"/>
              <a:gd name="connsiteY13" fmla="*/ 508485 h 3161716"/>
              <a:gd name="connsiteX14" fmla="*/ 290565 w 1162253"/>
              <a:gd name="connsiteY14" fmla="*/ 1318623 h 3161716"/>
              <a:gd name="connsiteX15" fmla="*/ 16782 w 1162253"/>
              <a:gd name="connsiteY15" fmla="*/ 1335401 h 316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2253" h="3161716">
                <a:moveTo>
                  <a:pt x="16782" y="1335401"/>
                </a:moveTo>
                <a:lnTo>
                  <a:pt x="0" y="508486"/>
                </a:lnTo>
                <a:cubicBezTo>
                  <a:pt x="0" y="227657"/>
                  <a:pt x="227657" y="0"/>
                  <a:pt x="508486" y="0"/>
                </a:cubicBezTo>
                <a:lnTo>
                  <a:pt x="508486" y="0"/>
                </a:lnTo>
                <a:cubicBezTo>
                  <a:pt x="789315" y="0"/>
                  <a:pt x="1016972" y="227657"/>
                  <a:pt x="1016972" y="508486"/>
                </a:cubicBezTo>
                <a:cubicBezTo>
                  <a:pt x="1016972" y="731183"/>
                  <a:pt x="1016971" y="953879"/>
                  <a:pt x="1016971" y="1176576"/>
                </a:cubicBezTo>
                <a:lnTo>
                  <a:pt x="1162253" y="1176576"/>
                </a:lnTo>
                <a:lnTo>
                  <a:pt x="871692" y="3161716"/>
                </a:lnTo>
                <a:lnTo>
                  <a:pt x="581127" y="1176576"/>
                </a:lnTo>
                <a:lnTo>
                  <a:pt x="751577" y="1184965"/>
                </a:lnTo>
                <a:lnTo>
                  <a:pt x="726408" y="508486"/>
                </a:lnTo>
                <a:cubicBezTo>
                  <a:pt x="726408" y="388131"/>
                  <a:pt x="628841" y="290564"/>
                  <a:pt x="508486" y="290564"/>
                </a:cubicBezTo>
                <a:lnTo>
                  <a:pt x="508486" y="290563"/>
                </a:lnTo>
                <a:cubicBezTo>
                  <a:pt x="388131" y="290563"/>
                  <a:pt x="290564" y="388130"/>
                  <a:pt x="290564" y="508485"/>
                </a:cubicBezTo>
                <a:cubicBezTo>
                  <a:pt x="290564" y="991052"/>
                  <a:pt x="290565" y="836056"/>
                  <a:pt x="290565" y="1318623"/>
                </a:cubicBezTo>
                <a:lnTo>
                  <a:pt x="16782" y="1335401"/>
                </a:lnTo>
                <a:close/>
              </a:path>
            </a:pathLst>
          </a:custGeom>
          <a:solidFill>
            <a:schemeClr val="accent2"/>
          </a:solidFill>
          <a:ln w="38100">
            <a:solidFill>
              <a:srgbClr val="0000FF"/>
            </a:solidFill>
          </a:ln>
          <a:scene3d>
            <a:camera prst="orthographicFront"/>
            <a:lightRig rig="sunset" dir="t"/>
          </a:scene3d>
          <a:sp3d>
            <a:bevelT w="171450" h="2095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Speech Bubble: Rectangle with Corners Rounded 9">
            <a:extLst>
              <a:ext uri="{FF2B5EF4-FFF2-40B4-BE49-F238E27FC236}">
                <a16:creationId xmlns:a16="http://schemas.microsoft.com/office/drawing/2014/main" id="{A130276B-8AB5-4B9D-99E4-1251260ACDC8}"/>
              </a:ext>
            </a:extLst>
          </p:cNvPr>
          <p:cNvSpPr/>
          <p:nvPr/>
        </p:nvSpPr>
        <p:spPr>
          <a:xfrm>
            <a:off x="89935" y="1684183"/>
            <a:ext cx="2950118" cy="1511929"/>
          </a:xfrm>
          <a:prstGeom prst="wedgeRoundRectCallout">
            <a:avLst>
              <a:gd name="adj1" fmla="val 98092"/>
              <a:gd name="adj2" fmla="val 30405"/>
              <a:gd name="adj3" fmla="val 16667"/>
            </a:avLst>
          </a:prstGeom>
          <a:solidFill>
            <a:srgbClr val="FFCCFF"/>
          </a:solidFill>
          <a:ln w="57150">
            <a:solidFill>
              <a:srgbClr val="00FF00"/>
            </a:solidFill>
          </a:ln>
          <a:scene3d>
            <a:camera prst="orthographicFront"/>
            <a:lightRig rig="sunset" dir="t"/>
          </a:scene3d>
          <a:sp3d>
            <a:bevelT w="152400" h="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FF0000"/>
                </a:solidFill>
              </a:rPr>
              <a:t>All</a:t>
            </a:r>
            <a:r>
              <a:rPr lang="en-CA" sz="2800" dirty="0"/>
              <a:t> </a:t>
            </a:r>
            <a:r>
              <a:rPr lang="en-CA" sz="2800" b="1" dirty="0">
                <a:solidFill>
                  <a:srgbClr val="0000FF"/>
                </a:solidFill>
              </a:rPr>
              <a:t>“</a:t>
            </a:r>
            <a:r>
              <a:rPr lang="en-CA" sz="2800" b="1" u="sng" dirty="0">
                <a:solidFill>
                  <a:srgbClr val="0000FF"/>
                </a:solidFill>
              </a:rPr>
              <a:t>CAME TO BE</a:t>
            </a:r>
            <a:r>
              <a:rPr lang="en-CA" sz="2800" b="1" dirty="0">
                <a:solidFill>
                  <a:srgbClr val="0000FF"/>
                </a:solidFill>
              </a:rPr>
              <a:t>” through Him…</a:t>
            </a:r>
            <a:br>
              <a:rPr lang="en-CA" sz="2800" b="1" dirty="0">
                <a:solidFill>
                  <a:srgbClr val="0000FF"/>
                </a:solidFill>
              </a:rPr>
            </a:br>
            <a:r>
              <a:rPr lang="en-CA" sz="2800" dirty="0">
                <a:solidFill>
                  <a:srgbClr val="CC00FF"/>
                </a:solidFill>
              </a:rPr>
              <a:t>John 1:3</a:t>
            </a:r>
          </a:p>
        </p:txBody>
      </p:sp>
    </p:spTree>
    <p:extLst>
      <p:ext uri="{BB962C8B-B14F-4D97-AF65-F5344CB8AC3E}">
        <p14:creationId xmlns:p14="http://schemas.microsoft.com/office/powerpoint/2010/main" val="310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par>
                                <p:cTn id="8" presetID="22" presetClass="entr" presetSubtype="1" fill="hold" grpId="0" nodeType="withEffect">
                                  <p:stCondLst>
                                    <p:cond delay="175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250"/>
                                        <p:tgtEl>
                                          <p:spTgt spid="10"/>
                                        </p:tgtEl>
                                      </p:cBhvr>
                                    </p:animEffect>
                                  </p:childTnLst>
                                </p:cTn>
                              </p:par>
                            </p:childTnLst>
                          </p:cTn>
                        </p:par>
                        <p:par>
                          <p:cTn id="16" fill="hold">
                            <p:stCondLst>
                              <p:cond delay="125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20810"/>
            <a:ext cx="2743200" cy="365125"/>
          </a:xfrm>
        </p:spPr>
        <p:txBody>
          <a:bodyPr/>
          <a:lstStyle/>
          <a:p>
            <a:fld id="{45C2D28F-54A5-4CFF-A832-B99C2F1CE910}" type="slidenum">
              <a:rPr lang="en-CA" smtClean="0">
                <a:solidFill>
                  <a:schemeClr val="tx1"/>
                </a:solidFill>
              </a:rPr>
              <a:t>42</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449565" y="2685682"/>
            <a:ext cx="12192000" cy="1389389"/>
          </a:xfrm>
          <a:prstGeom prst="rect">
            <a:avLst/>
          </a:prstGeom>
          <a:noFill/>
          <a:ln>
            <a:noFill/>
          </a:ln>
          <a:scene3d>
            <a:camera prst="orthographicFront"/>
            <a:lightRig rig="threePt" dir="t"/>
          </a:scene3d>
          <a:sp3d>
            <a:bevelT w="203200" h="165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chemeClr val="tx1"/>
                </a:solidFill>
                <a:effectLst>
                  <a:glow rad="127000">
                    <a:srgbClr val="FF9900"/>
                  </a:glow>
                </a:effectLst>
              </a:rPr>
              <a:t>Let’s continue to the second word of Scripture. </a:t>
            </a:r>
            <a:r>
              <a:rPr lang="en-CA" sz="2800" b="1" dirty="0">
                <a:ln>
                  <a:solidFill>
                    <a:srgbClr val="0000FF"/>
                  </a:solidFill>
                </a:ln>
                <a:solidFill>
                  <a:schemeClr val="tx1"/>
                </a:solidFill>
                <a:effectLst>
                  <a:glow rad="127000">
                    <a:srgbClr val="FF9900"/>
                  </a:glow>
                </a:effectLst>
                <a:sym typeface="Wingdings" panose="05000000000000000000" pitchFamily="2" charset="2"/>
              </a:rPr>
              <a:t></a:t>
            </a:r>
          </a:p>
          <a:p>
            <a:r>
              <a:rPr lang="en-CA" sz="2800" b="1" dirty="0">
                <a:ln>
                  <a:solidFill>
                    <a:srgbClr val="0000FF"/>
                  </a:solidFill>
                </a:ln>
                <a:solidFill>
                  <a:schemeClr val="tx1"/>
                </a:solidFill>
                <a:effectLst>
                  <a:glow rad="127000">
                    <a:srgbClr val="FF9900"/>
                  </a:glow>
                </a:effectLst>
                <a:sym typeface="Wingdings" panose="05000000000000000000" pitchFamily="2" charset="2"/>
              </a:rPr>
              <a:t>	The second time </a:t>
            </a:r>
            <a:r>
              <a:rPr lang="en-CA" sz="2400" b="1" dirty="0">
                <a:ln>
                  <a:solidFill>
                    <a:srgbClr val="0000FF"/>
                  </a:solidFill>
                </a:ln>
                <a:solidFill>
                  <a:schemeClr val="tx1"/>
                </a:solidFill>
                <a:effectLst>
                  <a:glow rad="127000">
                    <a:srgbClr val="FF9900"/>
                  </a:glow>
                </a:effectLst>
                <a:sym typeface="Wingdings" panose="05000000000000000000" pitchFamily="2" charset="2"/>
              </a:rPr>
              <a:t>we see these same letters!  </a:t>
            </a:r>
            <a:r>
              <a:rPr lang="en-CA" sz="2400" b="1" dirty="0">
                <a:ln>
                  <a:solidFill>
                    <a:srgbClr val="0000FF"/>
                  </a:solidFill>
                </a:ln>
                <a:solidFill>
                  <a:srgbClr val="0000FF"/>
                </a:solidFill>
                <a:effectLst>
                  <a:glow rad="127000">
                    <a:srgbClr val="FF9900"/>
                  </a:glow>
                </a:effectLst>
                <a:sym typeface="Wingdings" panose="05000000000000000000" pitchFamily="2" charset="2"/>
              </a:rPr>
              <a:t>“Beit </a:t>
            </a:r>
            <a:r>
              <a:rPr lang="en-CA" sz="2400" b="1" dirty="0" err="1">
                <a:ln>
                  <a:solidFill>
                    <a:srgbClr val="0000FF"/>
                  </a:solidFill>
                </a:ln>
                <a:solidFill>
                  <a:srgbClr val="0000FF"/>
                </a:solidFill>
                <a:effectLst>
                  <a:glow rad="127000">
                    <a:srgbClr val="FF9900"/>
                  </a:glow>
                </a:effectLst>
                <a:sym typeface="Wingdings" panose="05000000000000000000" pitchFamily="2" charset="2"/>
              </a:rPr>
              <a:t>Resh</a:t>
            </a:r>
            <a:r>
              <a:rPr lang="en-CA" sz="2400" b="1" dirty="0">
                <a:ln>
                  <a:solidFill>
                    <a:srgbClr val="0000FF"/>
                  </a:solidFill>
                </a:ln>
                <a:solidFill>
                  <a:srgbClr val="0000FF"/>
                </a:solidFill>
                <a:effectLst>
                  <a:glow rad="127000">
                    <a:srgbClr val="FF9900"/>
                  </a:glow>
                </a:effectLst>
                <a:sym typeface="Wingdings" panose="05000000000000000000" pitchFamily="2" charset="2"/>
              </a:rPr>
              <a:t> Aleph.”</a:t>
            </a:r>
            <a:endParaRPr lang="en-CA" sz="2400" b="1" dirty="0">
              <a:ln>
                <a:solidFill>
                  <a:srgbClr val="0000FF"/>
                </a:solidFill>
              </a:ln>
              <a:solidFill>
                <a:srgbClr val="0000FF"/>
              </a:solidFill>
              <a:effectLst>
                <a:glow rad="127000">
                  <a:srgbClr val="FF9900"/>
                </a:glow>
              </a:effectLst>
              <a:latin typeface="Georgia" panose="02040502050405020303" pitchFamily="18" charset="0"/>
              <a:sym typeface="Wingdings" panose="05000000000000000000" pitchFamily="2" charset="2"/>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3083509"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pic>
        <p:nvPicPr>
          <p:cNvPr id="6" name="Picture 5">
            <a:extLst>
              <a:ext uri="{FF2B5EF4-FFF2-40B4-BE49-F238E27FC236}">
                <a16:creationId xmlns:a16="http://schemas.microsoft.com/office/drawing/2014/main" id="{9ED64E40-FFFC-4BF7-AB13-74C6FEF7A9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7214" y="1435301"/>
            <a:ext cx="7424257" cy="1133520"/>
          </a:xfrm>
          <a:prstGeom prst="rect">
            <a:avLst/>
          </a:prstGeom>
          <a:ln w="38100" cap="sq">
            <a:solidFill>
              <a:srgbClr val="9966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7028549" y="89753"/>
            <a:ext cx="251410" cy="2269816"/>
          </a:xfrm>
          <a:prstGeom prst="leftBrace">
            <a:avLst>
              <a:gd name="adj1" fmla="val 23483"/>
              <a:gd name="adj2" fmla="val 83448"/>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 name="Rectangle: Rounded Corners 1">
            <a:extLst>
              <a:ext uri="{FF2B5EF4-FFF2-40B4-BE49-F238E27FC236}">
                <a16:creationId xmlns:a16="http://schemas.microsoft.com/office/drawing/2014/main" id="{F515D9A1-CF17-4171-A931-2357EF19F27A}"/>
              </a:ext>
            </a:extLst>
          </p:cNvPr>
          <p:cNvSpPr/>
          <p:nvPr/>
        </p:nvSpPr>
        <p:spPr>
          <a:xfrm rot="20117274">
            <a:off x="455036" y="764691"/>
            <a:ext cx="2561320" cy="1231975"/>
          </a:xfrm>
          <a:prstGeom prst="roundRect">
            <a:avLst/>
          </a:prstGeom>
          <a:solidFill>
            <a:srgbClr val="9966FF"/>
          </a:solidFill>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00FF00"/>
                </a:solidFill>
                <a:latin typeface="Algerian" panose="04020705040A02060702" pitchFamily="82" charset="0"/>
              </a:rPr>
              <a:t>Next up!</a:t>
            </a:r>
          </a:p>
          <a:p>
            <a:pPr algn="ctr"/>
            <a:r>
              <a:rPr lang="en-CA" sz="3600" dirty="0">
                <a:solidFill>
                  <a:srgbClr val="00FF00"/>
                </a:solidFill>
                <a:latin typeface="Algerian" panose="04020705040A02060702" pitchFamily="82" charset="0"/>
              </a:rPr>
              <a:t>2</a:t>
            </a:r>
            <a:r>
              <a:rPr lang="en-CA" sz="3600" baseline="30000" dirty="0">
                <a:solidFill>
                  <a:srgbClr val="00FF00"/>
                </a:solidFill>
                <a:latin typeface="Algerian" panose="04020705040A02060702" pitchFamily="82" charset="0"/>
              </a:rPr>
              <a:t>nd</a:t>
            </a:r>
            <a:r>
              <a:rPr lang="en-CA" sz="3600" dirty="0">
                <a:solidFill>
                  <a:srgbClr val="00FF00"/>
                </a:solidFill>
                <a:latin typeface="Algerian" panose="04020705040A02060702" pitchFamily="82" charset="0"/>
              </a:rPr>
              <a:t> word.</a:t>
            </a:r>
          </a:p>
        </p:txBody>
      </p:sp>
      <p:pic>
        <p:nvPicPr>
          <p:cNvPr id="12" name="Picture 11">
            <a:extLst>
              <a:ext uri="{FF2B5EF4-FFF2-40B4-BE49-F238E27FC236}">
                <a16:creationId xmlns:a16="http://schemas.microsoft.com/office/drawing/2014/main" id="{14006519-76B9-4392-BC25-8DE140D83A6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71010" y="1435301"/>
            <a:ext cx="1181100" cy="1574800"/>
          </a:xfrm>
          <a:prstGeom prst="rect">
            <a:avLst/>
          </a:prstGeom>
        </p:spPr>
      </p:pic>
      <p:cxnSp>
        <p:nvCxnSpPr>
          <p:cNvPr id="8" name="Straight Arrow Connector 7">
            <a:extLst>
              <a:ext uri="{FF2B5EF4-FFF2-40B4-BE49-F238E27FC236}">
                <a16:creationId xmlns:a16="http://schemas.microsoft.com/office/drawing/2014/main" id="{299E2FCE-1799-49D2-8F58-395F9176D8B0}"/>
              </a:ext>
            </a:extLst>
          </p:cNvPr>
          <p:cNvCxnSpPr>
            <a:cxnSpLocks/>
          </p:cNvCxnSpPr>
          <p:nvPr/>
        </p:nvCxnSpPr>
        <p:spPr>
          <a:xfrm flipH="1" flipV="1">
            <a:off x="9629706" y="1793038"/>
            <a:ext cx="485989" cy="209023"/>
          </a:xfrm>
          <a:prstGeom prst="straightConnector1">
            <a:avLst/>
          </a:prstGeom>
          <a:ln w="76200">
            <a:solidFill>
              <a:srgbClr val="C00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9" name="Arrow: U-Turn 8">
            <a:extLst>
              <a:ext uri="{FF2B5EF4-FFF2-40B4-BE49-F238E27FC236}">
                <a16:creationId xmlns:a16="http://schemas.microsoft.com/office/drawing/2014/main" id="{47E9EE79-5FA3-42ED-B061-C34D9176F442}"/>
              </a:ext>
            </a:extLst>
          </p:cNvPr>
          <p:cNvSpPr/>
          <p:nvPr/>
        </p:nvSpPr>
        <p:spPr>
          <a:xfrm flipH="1">
            <a:off x="10115695" y="573724"/>
            <a:ext cx="1381166" cy="4282216"/>
          </a:xfrm>
          <a:prstGeom prst="uturnArrow">
            <a:avLst>
              <a:gd name="adj1" fmla="val 10698"/>
              <a:gd name="adj2" fmla="val 25000"/>
              <a:gd name="adj3" fmla="val 25000"/>
              <a:gd name="adj4" fmla="val 43750"/>
              <a:gd name="adj5" fmla="val 32894"/>
            </a:avLst>
          </a:prstGeom>
          <a:gradFill>
            <a:gsLst>
              <a:gs pos="0">
                <a:srgbClr val="0000FF"/>
              </a:gs>
              <a:gs pos="91146">
                <a:srgbClr val="CC00FF"/>
              </a:gs>
              <a:gs pos="62000">
                <a:srgbClr val="00FFFF"/>
              </a:gs>
              <a:gs pos="100000">
                <a:srgbClr val="FFFF00"/>
              </a:gs>
            </a:gsLst>
            <a:lin ang="16200000" scaled="1"/>
          </a:gradFill>
          <a:effectLst>
            <a:glow rad="127000">
              <a:srgbClr val="FFCCFF"/>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Speech Bubble: Rectangle with Corners Rounded 9">
            <a:extLst>
              <a:ext uri="{FF2B5EF4-FFF2-40B4-BE49-F238E27FC236}">
                <a16:creationId xmlns:a16="http://schemas.microsoft.com/office/drawing/2014/main" id="{9821A596-0021-4E7D-8A8E-C4E0D6AB2B0A}"/>
              </a:ext>
            </a:extLst>
          </p:cNvPr>
          <p:cNvSpPr/>
          <p:nvPr/>
        </p:nvSpPr>
        <p:spPr>
          <a:xfrm>
            <a:off x="8439539" y="265175"/>
            <a:ext cx="1854015" cy="1085191"/>
          </a:xfrm>
          <a:prstGeom prst="wedgeRoundRectCallout">
            <a:avLst>
              <a:gd name="adj1" fmla="val -56269"/>
              <a:gd name="adj2" fmla="val 73235"/>
              <a:gd name="adj3" fmla="val 16667"/>
            </a:avLst>
          </a:prstGeom>
          <a:solidFill>
            <a:schemeClr val="accent2">
              <a:lumMod val="60000"/>
              <a:lumOff val="40000"/>
            </a:schemeClr>
          </a:solidFill>
          <a:ln w="57150">
            <a:solidFill>
              <a:srgbClr val="0070C0"/>
            </a:solidFill>
          </a:ln>
          <a:scene3d>
            <a:camera prst="orthographicFront"/>
            <a:lightRig rig="sunse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w="19050">
                  <a:solidFill>
                    <a:sysClr val="windowText" lastClr="000000"/>
                  </a:solidFill>
                </a:ln>
                <a:effectLst>
                  <a:glow rad="127000">
                    <a:srgbClr val="FFFF00"/>
                  </a:glow>
                  <a:outerShdw blurRad="50800" dist="50800" dir="5400000" algn="ctr" rotWithShape="0">
                    <a:srgbClr val="CC00FF"/>
                  </a:outerShdw>
                </a:effectLst>
                <a:latin typeface="Ravie" panose="04040805050809020602" pitchFamily="82" charset="0"/>
              </a:rPr>
              <a:t>WHO</a:t>
            </a:r>
            <a:r>
              <a:rPr lang="en-CA" sz="2800" dirty="0"/>
              <a:t> CREATED?</a:t>
            </a:r>
          </a:p>
        </p:txBody>
      </p:sp>
      <p:sp>
        <p:nvSpPr>
          <p:cNvPr id="15" name="Rectangle 14">
            <a:extLst>
              <a:ext uri="{FF2B5EF4-FFF2-40B4-BE49-F238E27FC236}">
                <a16:creationId xmlns:a16="http://schemas.microsoft.com/office/drawing/2014/main" id="{42C965D3-9990-4DA6-B3CA-A86FD6F097E3}"/>
              </a:ext>
            </a:extLst>
          </p:cNvPr>
          <p:cNvSpPr/>
          <p:nvPr/>
        </p:nvSpPr>
        <p:spPr>
          <a:xfrm>
            <a:off x="0" y="3927963"/>
            <a:ext cx="12106275" cy="1622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E7E6E6">
                    <a:lumMod val="50000"/>
                  </a:srgbClr>
                </a:solidFill>
                <a:latin typeface="Georgia" panose="02040502050405020303" pitchFamily="18" charset="0"/>
              </a:rPr>
              <a:t>John 1:1  </a:t>
            </a:r>
            <a:r>
              <a:rPr lang="en-US" sz="2400" dirty="0">
                <a:solidFill>
                  <a:prstClr val="black"/>
                </a:solidFill>
                <a:latin typeface="Georgia" panose="02040502050405020303" pitchFamily="18" charset="0"/>
              </a:rPr>
              <a:t>In the beginning was the </a:t>
            </a:r>
            <a:r>
              <a:rPr lang="en-US" sz="2400" b="1" dirty="0">
                <a:solidFill>
                  <a:srgbClr val="0000FF"/>
                </a:solidFill>
                <a:latin typeface="Georgia" panose="02040502050405020303" pitchFamily="18" charset="0"/>
              </a:rPr>
              <a:t>Word,</a:t>
            </a:r>
            <a:r>
              <a:rPr lang="en-US" sz="2400" dirty="0">
                <a:solidFill>
                  <a:prstClr val="black"/>
                </a:solidFill>
                <a:latin typeface="Georgia" panose="02040502050405020303" pitchFamily="18" charset="0"/>
              </a:rPr>
              <a:t> and the </a:t>
            </a:r>
            <a:r>
              <a:rPr lang="en-US" sz="2400" b="1" dirty="0">
                <a:solidFill>
                  <a:srgbClr val="0000FF"/>
                </a:solidFill>
                <a:latin typeface="Georgia" panose="02040502050405020303" pitchFamily="18" charset="0"/>
              </a:rPr>
              <a:t>Word</a:t>
            </a:r>
            <a:r>
              <a:rPr lang="en-US" sz="2400" dirty="0">
                <a:solidFill>
                  <a:prstClr val="black"/>
                </a:solidFill>
                <a:latin typeface="Georgia" panose="02040502050405020303" pitchFamily="18" charset="0"/>
              </a:rPr>
              <a:t> was with </a:t>
            </a:r>
            <a:r>
              <a:rPr lang="en-US" sz="2400" b="1" dirty="0">
                <a:solidFill>
                  <a:srgbClr val="0000FF"/>
                </a:solidFill>
                <a:latin typeface="Georgia" panose="02040502050405020303" pitchFamily="18" charset="0"/>
              </a:rPr>
              <a:t>Elohim,</a:t>
            </a:r>
            <a:r>
              <a:rPr lang="en-US" sz="2400" dirty="0">
                <a:solidFill>
                  <a:prstClr val="black"/>
                </a:solidFill>
                <a:latin typeface="Georgia" panose="02040502050405020303" pitchFamily="18" charset="0"/>
              </a:rPr>
              <a:t> </a:t>
            </a:r>
            <a:br>
              <a:rPr lang="en-US" sz="2400" dirty="0">
                <a:solidFill>
                  <a:prstClr val="black"/>
                </a:solidFill>
                <a:latin typeface="Georgia" panose="02040502050405020303" pitchFamily="18" charset="0"/>
              </a:rPr>
            </a:br>
            <a:r>
              <a:rPr lang="en-US" sz="2400" dirty="0">
                <a:solidFill>
                  <a:prstClr val="black"/>
                </a:solidFill>
                <a:latin typeface="Georgia" panose="02040502050405020303" pitchFamily="18" charset="0"/>
              </a:rPr>
              <a:t>	and the </a:t>
            </a:r>
            <a:r>
              <a:rPr lang="en-US" sz="2400" b="1" dirty="0">
                <a:solidFill>
                  <a:srgbClr val="0000FF"/>
                </a:solidFill>
                <a:latin typeface="Georgia" panose="02040502050405020303" pitchFamily="18" charset="0"/>
              </a:rPr>
              <a:t>Word</a:t>
            </a:r>
            <a:r>
              <a:rPr lang="en-US" sz="2400" dirty="0">
                <a:solidFill>
                  <a:prstClr val="black"/>
                </a:solidFill>
                <a:latin typeface="Georgia" panose="02040502050405020303" pitchFamily="18" charset="0"/>
              </a:rPr>
              <a:t> was </a:t>
            </a:r>
            <a:r>
              <a:rPr lang="en-US" sz="2400" b="1" dirty="0">
                <a:solidFill>
                  <a:srgbClr val="0000FF"/>
                </a:solidFill>
                <a:latin typeface="Georgia" panose="02040502050405020303" pitchFamily="18" charset="0"/>
              </a:rPr>
              <a:t>Elohim. </a:t>
            </a:r>
          </a:p>
          <a:p>
            <a:pPr lvl="0"/>
            <a:r>
              <a:rPr lang="en-US" sz="2400" dirty="0">
                <a:solidFill>
                  <a:srgbClr val="E7E6E6">
                    <a:lumMod val="50000"/>
                  </a:srgbClr>
                </a:solidFill>
                <a:latin typeface="Georgia" panose="02040502050405020303" pitchFamily="18" charset="0"/>
              </a:rPr>
              <a:t>John 1:2  </a:t>
            </a:r>
            <a:r>
              <a:rPr lang="en-US" sz="4400" b="1" dirty="0">
                <a:solidFill>
                  <a:srgbClr val="0000FF"/>
                </a:solidFill>
                <a:effectLst>
                  <a:glow rad="127000">
                    <a:srgbClr val="E983DD"/>
                  </a:glow>
                </a:effectLst>
                <a:latin typeface="Eras Bold ITC" panose="020B0907030504020204" pitchFamily="34" charset="0"/>
              </a:rPr>
              <a:t>He</a:t>
            </a:r>
            <a:r>
              <a:rPr lang="en-US" sz="4400" dirty="0">
                <a:solidFill>
                  <a:prstClr val="black"/>
                </a:solidFill>
                <a:effectLst>
                  <a:glow rad="127000">
                    <a:srgbClr val="E983DD"/>
                  </a:glow>
                </a:effectLst>
                <a:latin typeface="Eras Bold ITC" panose="020B0907030504020204" pitchFamily="34" charset="0"/>
              </a:rPr>
              <a:t> was </a:t>
            </a:r>
            <a:r>
              <a:rPr lang="en-US" sz="4400" u="sng" dirty="0">
                <a:solidFill>
                  <a:prstClr val="black"/>
                </a:solidFill>
                <a:effectLst>
                  <a:glow rad="127000">
                    <a:srgbClr val="E983DD"/>
                  </a:glow>
                </a:effectLst>
                <a:latin typeface="Eras Bold ITC" panose="020B0907030504020204" pitchFamily="34" charset="0"/>
              </a:rPr>
              <a:t>in the be</a:t>
            </a:r>
            <a:r>
              <a:rPr lang="en-US" sz="4400" dirty="0">
                <a:solidFill>
                  <a:prstClr val="black"/>
                </a:solidFill>
                <a:effectLst>
                  <a:glow rad="127000">
                    <a:srgbClr val="E983DD"/>
                  </a:glow>
                </a:effectLst>
                <a:latin typeface="Eras Bold ITC" panose="020B0907030504020204" pitchFamily="34" charset="0"/>
              </a:rPr>
              <a:t>g</a:t>
            </a:r>
            <a:r>
              <a:rPr lang="en-US" sz="4400" u="sng" dirty="0">
                <a:solidFill>
                  <a:prstClr val="black"/>
                </a:solidFill>
                <a:effectLst>
                  <a:glow rad="127000">
                    <a:srgbClr val="E983DD"/>
                  </a:glow>
                </a:effectLst>
                <a:latin typeface="Eras Bold ITC" panose="020B0907030504020204" pitchFamily="34" charset="0"/>
              </a:rPr>
              <a:t>innin</a:t>
            </a:r>
            <a:r>
              <a:rPr lang="en-US" sz="4400" dirty="0">
                <a:solidFill>
                  <a:prstClr val="black"/>
                </a:solidFill>
                <a:effectLst>
                  <a:glow rad="127000">
                    <a:srgbClr val="E983DD"/>
                  </a:glow>
                </a:effectLst>
                <a:latin typeface="Eras Bold ITC" panose="020B0907030504020204" pitchFamily="34" charset="0"/>
              </a:rPr>
              <a:t>g with Elohim. </a:t>
            </a:r>
          </a:p>
        </p:txBody>
      </p:sp>
      <p:sp>
        <p:nvSpPr>
          <p:cNvPr id="16" name="Rectangle 15">
            <a:extLst>
              <a:ext uri="{FF2B5EF4-FFF2-40B4-BE49-F238E27FC236}">
                <a16:creationId xmlns:a16="http://schemas.microsoft.com/office/drawing/2014/main" id="{65883928-D7CD-443C-B61E-EE3690AD1556}"/>
              </a:ext>
            </a:extLst>
          </p:cNvPr>
          <p:cNvSpPr/>
          <p:nvPr/>
        </p:nvSpPr>
        <p:spPr>
          <a:xfrm>
            <a:off x="7067440" y="1428266"/>
            <a:ext cx="1181100" cy="1133520"/>
          </a:xfrm>
          <a:prstGeom prst="rect">
            <a:avLst/>
          </a:prstGeom>
          <a:noFill/>
          <a:ln w="57150">
            <a:solidFill>
              <a:srgbClr val="FF33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9C55AB9C-7195-4F0E-AD60-A97E0A00515B}"/>
              </a:ext>
            </a:extLst>
          </p:cNvPr>
          <p:cNvSpPr/>
          <p:nvPr/>
        </p:nvSpPr>
        <p:spPr>
          <a:xfrm>
            <a:off x="314798" y="5578607"/>
            <a:ext cx="11496201" cy="1098417"/>
          </a:xfrm>
          <a:prstGeom prst="rect">
            <a:avLst/>
          </a:prstGeom>
          <a:solidFill>
            <a:schemeClr val="tx1">
              <a:lumMod val="75000"/>
              <a:lumOff val="25000"/>
            </a:schemeClr>
          </a:solidFill>
          <a:ln w="38100">
            <a:solidFill>
              <a:srgbClr val="0000FF"/>
            </a:solidFill>
          </a:ln>
          <a:scene3d>
            <a:camera prst="orthographicFront"/>
            <a:lightRig rig="threePt" dir="t"/>
          </a:scene3d>
          <a:sp3d>
            <a:bevelT w="2349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00FFFF"/>
                </a:solidFill>
              </a:rPr>
              <a:t>Yahusha</a:t>
            </a:r>
            <a:r>
              <a:rPr lang="en-CA" sz="3600" dirty="0">
                <a:solidFill>
                  <a:srgbClr val="FFFF00"/>
                </a:solidFill>
              </a:rPr>
              <a:t> the </a:t>
            </a:r>
            <a:r>
              <a:rPr lang="en-CA" sz="3600" u="sng" dirty="0">
                <a:ln>
                  <a:solidFill>
                    <a:srgbClr val="7030A0"/>
                  </a:solidFill>
                </a:ln>
                <a:solidFill>
                  <a:srgbClr val="00FFFF"/>
                </a:solidFill>
                <a:effectLst>
                  <a:outerShdw blurRad="50800" dist="50800" dir="5400000" algn="ctr" rotWithShape="0">
                    <a:srgbClr val="CC00FF"/>
                  </a:outerShdw>
                </a:effectLst>
                <a:latin typeface="Algerian" panose="04020705040A02060702" pitchFamily="82" charset="0"/>
              </a:rPr>
              <a:t>PASSPORT</a:t>
            </a:r>
            <a:r>
              <a:rPr lang="en-CA" sz="3600" dirty="0">
                <a:solidFill>
                  <a:srgbClr val="00FFFF"/>
                </a:solidFill>
              </a:rPr>
              <a:t> </a:t>
            </a:r>
            <a:r>
              <a:rPr lang="en-CA" sz="3600" u="sng" dirty="0">
                <a:solidFill>
                  <a:srgbClr val="00FFFF"/>
                </a:solidFill>
              </a:rPr>
              <a:t>FOR ENTRANCE</a:t>
            </a:r>
            <a:r>
              <a:rPr lang="en-CA" sz="3600" dirty="0">
                <a:solidFill>
                  <a:srgbClr val="FFFF00"/>
                </a:solidFill>
              </a:rPr>
              <a:t> into the Kingdom of </a:t>
            </a:r>
            <a:r>
              <a:rPr lang="en-CA" sz="3600" dirty="0">
                <a:solidFill>
                  <a:srgbClr val="0000FF"/>
                </a:solidFill>
                <a:effectLst>
                  <a:glow rad="127000">
                    <a:schemeClr val="bg1"/>
                  </a:glow>
                </a:effectLst>
              </a:rPr>
              <a:t>Yahuah,</a:t>
            </a:r>
            <a:r>
              <a:rPr lang="en-CA" sz="3600" dirty="0">
                <a:solidFill>
                  <a:srgbClr val="FFFF00"/>
                </a:solidFill>
              </a:rPr>
              <a:t> was the </a:t>
            </a:r>
            <a:r>
              <a:rPr lang="en-CA" sz="3600" b="1" dirty="0">
                <a:ln>
                  <a:solidFill>
                    <a:srgbClr val="FF3300"/>
                  </a:solidFill>
                </a:ln>
                <a:solidFill>
                  <a:srgbClr val="0000FF"/>
                </a:solidFill>
                <a:effectLst>
                  <a:glow rad="228600">
                    <a:schemeClr val="accent4">
                      <a:satMod val="175000"/>
                      <a:alpha val="40000"/>
                    </a:schemeClr>
                  </a:glow>
                </a:effectLst>
                <a:latin typeface="Ravie" panose="04040805050809020602" pitchFamily="82" charset="0"/>
              </a:rPr>
              <a:t>ONE</a:t>
            </a:r>
            <a:r>
              <a:rPr lang="en-CA" sz="3600" dirty="0">
                <a:solidFill>
                  <a:srgbClr val="FFFF00"/>
                </a:solidFill>
              </a:rPr>
              <a:t> creating!  </a:t>
            </a:r>
            <a:r>
              <a:rPr lang="en-CA" sz="3600" u="sng" dirty="0">
                <a:solidFill>
                  <a:srgbClr val="00FF00"/>
                </a:solidFill>
              </a:rPr>
              <a:t>Is this correct</a:t>
            </a:r>
            <a:r>
              <a:rPr lang="en-CA" sz="3600" dirty="0">
                <a:solidFill>
                  <a:srgbClr val="00FF00"/>
                </a:solidFill>
              </a:rPr>
              <a:t>?</a:t>
            </a:r>
            <a:r>
              <a:rPr lang="en-CA" sz="3600" u="sng" dirty="0">
                <a:solidFill>
                  <a:srgbClr val="00FF00"/>
                </a:solidFill>
              </a:rPr>
              <a:t> </a:t>
            </a:r>
          </a:p>
        </p:txBody>
      </p:sp>
      <p:cxnSp>
        <p:nvCxnSpPr>
          <p:cNvPr id="23" name="Straight Arrow Connector 22">
            <a:extLst>
              <a:ext uri="{FF2B5EF4-FFF2-40B4-BE49-F238E27FC236}">
                <a16:creationId xmlns:a16="http://schemas.microsoft.com/office/drawing/2014/main" id="{9E6875DB-9E15-4D0D-A91F-DA7757901629}"/>
              </a:ext>
            </a:extLst>
          </p:cNvPr>
          <p:cNvCxnSpPr/>
          <p:nvPr/>
        </p:nvCxnSpPr>
        <p:spPr>
          <a:xfrm flipV="1">
            <a:off x="7067440" y="2475646"/>
            <a:ext cx="1830375" cy="2380294"/>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76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childTnLst>
                          </p:cTn>
                        </p:par>
                        <p:par>
                          <p:cTn id="17" fill="hold">
                            <p:stCondLst>
                              <p:cond delay="2000"/>
                            </p:stCondLst>
                            <p:childTnLst>
                              <p:par>
                                <p:cTn id="18" presetID="2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edg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strVal val="#ppt_w+.3"/>
                                          </p:val>
                                        </p:tav>
                                        <p:tav tm="100000">
                                          <p:val>
                                            <p:strVal val="#ppt_w"/>
                                          </p:val>
                                        </p:tav>
                                      </p:tavLst>
                                    </p:anim>
                                    <p:anim calcmode="lin" valueType="num">
                                      <p:cBhvr>
                                        <p:cTn id="26" dur="1000" fill="hold"/>
                                        <p:tgtEl>
                                          <p:spTgt spid="15"/>
                                        </p:tgtEl>
                                        <p:attrNameLst>
                                          <p:attrName>ppt_h</p:attrName>
                                        </p:attrNameLst>
                                      </p:cBhvr>
                                      <p:tavLst>
                                        <p:tav tm="0">
                                          <p:val>
                                            <p:strVal val="#ppt_h"/>
                                          </p:val>
                                        </p:tav>
                                        <p:tav tm="100000">
                                          <p:val>
                                            <p:strVal val="#ppt_h"/>
                                          </p:val>
                                        </p:tav>
                                      </p:tavLst>
                                    </p:anim>
                                    <p:animEffect transition="in" filter="fad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par>
                                <p:cTn id="36" presetID="14" presetClass="entr" presetSubtype="10" fill="hold" nodeType="withEffect">
                                  <p:stCondLst>
                                    <p:cond delay="50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1250"/>
                                        <p:tgtEl>
                                          <p:spTgt spid="12"/>
                                        </p:tgtEl>
                                      </p:cBhvr>
                                    </p:animEffect>
                                  </p:childTnLst>
                                </p:cTn>
                              </p:par>
                              <p:par>
                                <p:cTn id="39" presetID="42" presetClass="entr" presetSubtype="0" fill="hold" nodeType="withEffect">
                                  <p:stCondLst>
                                    <p:cond delay="5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950"/>
                                        <p:tgtEl>
                                          <p:spTgt spid="8"/>
                                        </p:tgtEl>
                                      </p:cBhvr>
                                    </p:animEffect>
                                    <p:anim calcmode="lin" valueType="num">
                                      <p:cBhvr>
                                        <p:cTn id="42" dur="950" fill="hold"/>
                                        <p:tgtEl>
                                          <p:spTgt spid="8"/>
                                        </p:tgtEl>
                                        <p:attrNameLst>
                                          <p:attrName>ppt_x</p:attrName>
                                        </p:attrNameLst>
                                      </p:cBhvr>
                                      <p:tavLst>
                                        <p:tav tm="0">
                                          <p:val>
                                            <p:strVal val="#ppt_x"/>
                                          </p:val>
                                        </p:tav>
                                        <p:tav tm="100000">
                                          <p:val>
                                            <p:strVal val="#ppt_x"/>
                                          </p:val>
                                        </p:tav>
                                      </p:tavLst>
                                    </p:anim>
                                    <p:anim calcmode="lin" valueType="num">
                                      <p:cBhvr>
                                        <p:cTn id="43" dur="950" fill="hold"/>
                                        <p:tgtEl>
                                          <p:spTgt spid="8"/>
                                        </p:tgtEl>
                                        <p:attrNameLst>
                                          <p:attrName>ppt_y</p:attrName>
                                        </p:attrNameLst>
                                      </p:cBhvr>
                                      <p:tavLst>
                                        <p:tav tm="0">
                                          <p:val>
                                            <p:strVal val="#ppt_y+.1"/>
                                          </p:val>
                                        </p:tav>
                                        <p:tav tm="100000">
                                          <p:val>
                                            <p:strVal val="#ppt_y"/>
                                          </p:val>
                                        </p:tav>
                                      </p:tavLst>
                                    </p:anim>
                                  </p:childTnLst>
                                </p:cTn>
                              </p:par>
                              <p:par>
                                <p:cTn id="44" presetID="35" presetClass="emph" presetSubtype="0" repeatCount="5000" fill="hold" grpId="1" nodeType="withEffect">
                                  <p:stCondLst>
                                    <p:cond delay="750"/>
                                  </p:stCondLst>
                                  <p:childTnLst>
                                    <p:anim calcmode="discrete" valueType="str">
                                      <p:cBhvr>
                                        <p:cTn id="45" dur="1000" fill="hold"/>
                                        <p:tgtEl>
                                          <p:spTgt spid="9"/>
                                        </p:tgtEl>
                                        <p:attrNameLst>
                                          <p:attrName>style.visibility</p:attrName>
                                        </p:attrNameLst>
                                      </p:cBhvr>
                                      <p:tavLst>
                                        <p:tav tm="0">
                                          <p:val>
                                            <p:strVal val="hidden"/>
                                          </p:val>
                                        </p:tav>
                                        <p:tav tm="50000">
                                          <p:val>
                                            <p:strVal val="visible"/>
                                          </p:val>
                                        </p:tav>
                                      </p:tavLst>
                                    </p:anim>
                                  </p:childTnLst>
                                </p:cTn>
                              </p:par>
                              <p:par>
                                <p:cTn id="46" presetID="22" presetClass="entr" presetSubtype="4" repeatCount="4000" fill="hold" nodeType="withEffect">
                                  <p:stCondLst>
                                    <p:cond delay="200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6" dur="1000" fill="hold"/>
                                        <p:tgtEl>
                                          <p:spTgt spid="17"/>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9" grpId="0" animBg="1"/>
      <p:bldP spid="9" grpId="1" animBg="1"/>
      <p:bldP spid="10" grpId="0" animBg="1"/>
      <p:bldP spid="15" grpId="0"/>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20810"/>
            <a:ext cx="2743200" cy="365125"/>
          </a:xfrm>
        </p:spPr>
        <p:txBody>
          <a:bodyPr/>
          <a:lstStyle/>
          <a:p>
            <a:fld id="{45C2D28F-54A5-4CFF-A832-B99C2F1CE910}" type="slidenum">
              <a:rPr lang="en-CA" smtClean="0">
                <a:solidFill>
                  <a:schemeClr val="tx1"/>
                </a:solidFill>
              </a:rPr>
              <a:t>43</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0" y="3254935"/>
            <a:ext cx="12192000" cy="2736290"/>
          </a:xfrm>
          <a:prstGeom prst="rect">
            <a:avLst/>
          </a:prstGeom>
          <a:noFill/>
          <a:ln>
            <a:noFill/>
          </a:ln>
          <a:scene3d>
            <a:camera prst="orthographicFront"/>
            <a:lightRig rig="threePt" dir="t"/>
          </a:scene3d>
          <a:sp3d>
            <a:bevelT w="203200" h="1651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2">
                    <a:lumMod val="50000"/>
                  </a:schemeClr>
                </a:solidFill>
                <a:latin typeface="Georgia" panose="02040502050405020303" pitchFamily="18" charset="0"/>
              </a:rPr>
              <a:t>John 1:3   </a:t>
            </a:r>
            <a:r>
              <a:rPr lang="en-US" sz="4000" b="1" dirty="0">
                <a:solidFill>
                  <a:srgbClr val="0000FF"/>
                </a:solidFill>
                <a:effectLst>
                  <a:glow rad="127000">
                    <a:srgbClr val="FFFF00"/>
                  </a:glow>
                </a:effectLst>
                <a:latin typeface="Georgia" panose="02040502050405020303" pitchFamily="18" charset="0"/>
              </a:rPr>
              <a:t>All came to be through Him,</a:t>
            </a:r>
            <a:r>
              <a:rPr lang="en-US" sz="4000" b="1" baseline="30000" dirty="0">
                <a:solidFill>
                  <a:srgbClr val="0000FF"/>
                </a:solidFill>
                <a:effectLst>
                  <a:glow rad="127000">
                    <a:srgbClr val="FFFF00"/>
                  </a:glow>
                </a:effectLst>
                <a:latin typeface="Georgia" panose="02040502050405020303" pitchFamily="18" charset="0"/>
              </a:rPr>
              <a:t>1</a:t>
            </a:r>
            <a:r>
              <a:rPr lang="en-US" sz="4000" b="1" dirty="0">
                <a:solidFill>
                  <a:prstClr val="black"/>
                </a:solidFill>
                <a:effectLst>
                  <a:glow rad="127000">
                    <a:srgbClr val="FFFF00"/>
                  </a:glow>
                </a:effectLst>
                <a:latin typeface="Georgia" panose="02040502050405020303" pitchFamily="18" charset="0"/>
              </a:rPr>
              <a:t> and </a:t>
            </a:r>
            <a:endParaRPr lang="en-CA" sz="4000" b="1" dirty="0">
              <a:ln>
                <a:solidFill>
                  <a:srgbClr val="0000FF"/>
                </a:solidFill>
              </a:ln>
              <a:solidFill>
                <a:srgbClr val="0000FF"/>
              </a:solidFill>
              <a:effectLst>
                <a:glow rad="127000">
                  <a:srgbClr val="FF9900"/>
                </a:glow>
              </a:effectLst>
              <a:latin typeface="Georgia" panose="02040502050405020303" pitchFamily="18" charset="0"/>
              <a:sym typeface="Wingdings" panose="05000000000000000000" pitchFamily="2" charset="2"/>
            </a:endParaRPr>
          </a:p>
          <a:p>
            <a:r>
              <a:rPr lang="en-US" sz="4000" b="1" dirty="0">
                <a:solidFill>
                  <a:prstClr val="black"/>
                </a:solidFill>
                <a:effectLst>
                  <a:glow rad="127000">
                    <a:srgbClr val="FFFF00"/>
                  </a:glow>
                </a:effectLst>
                <a:latin typeface="Georgia" panose="02040502050405020303" pitchFamily="18" charset="0"/>
              </a:rPr>
              <a:t>	without Him not even one came to be that  	came to be. </a:t>
            </a:r>
            <a:r>
              <a:rPr lang="en-US" sz="2200" dirty="0">
                <a:solidFill>
                  <a:srgbClr val="0000FF"/>
                </a:solidFill>
                <a:latin typeface="Georgia" panose="02040502050405020303" pitchFamily="18" charset="0"/>
              </a:rPr>
              <a:t>Footnote: </a:t>
            </a:r>
            <a:r>
              <a:rPr lang="en-US" sz="2200" baseline="30000" dirty="0">
                <a:solidFill>
                  <a:srgbClr val="0000FF"/>
                </a:solidFill>
                <a:latin typeface="Georgia" panose="02040502050405020303" pitchFamily="18" charset="0"/>
              </a:rPr>
              <a:t>1</a:t>
            </a:r>
            <a:r>
              <a:rPr lang="en-US" sz="2200" dirty="0">
                <a:solidFill>
                  <a:srgbClr val="0000FF"/>
                </a:solidFill>
                <a:latin typeface="Georgia" panose="02040502050405020303" pitchFamily="18" charset="0"/>
              </a:rPr>
              <a:t>Eph. 3:9, Col. 1:16, Heb. 1:2, Heb. 11:3, 2 Peter 3:5.</a:t>
            </a:r>
            <a:endParaRPr lang="en-US" sz="2200" dirty="0">
              <a:solidFill>
                <a:prstClr val="black"/>
              </a:solidFill>
              <a:latin typeface="Georgia" panose="02040502050405020303" pitchFamily="18" charset="0"/>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3083509"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pic>
        <p:nvPicPr>
          <p:cNvPr id="6" name="Picture 5">
            <a:extLst>
              <a:ext uri="{FF2B5EF4-FFF2-40B4-BE49-F238E27FC236}">
                <a16:creationId xmlns:a16="http://schemas.microsoft.com/office/drawing/2014/main" id="{9ED64E40-FFFC-4BF7-AB13-74C6FEF7A9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7214" y="1435301"/>
            <a:ext cx="7424257" cy="1133520"/>
          </a:xfrm>
          <a:prstGeom prst="rect">
            <a:avLst/>
          </a:prstGeom>
          <a:ln w="38100" cap="sq">
            <a:solidFill>
              <a:srgbClr val="9966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7028549" y="89753"/>
            <a:ext cx="251410" cy="2269816"/>
          </a:xfrm>
          <a:prstGeom prst="leftBrace">
            <a:avLst>
              <a:gd name="adj1" fmla="val 23483"/>
              <a:gd name="adj2" fmla="val 83448"/>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11">
            <a:extLst>
              <a:ext uri="{FF2B5EF4-FFF2-40B4-BE49-F238E27FC236}">
                <a16:creationId xmlns:a16="http://schemas.microsoft.com/office/drawing/2014/main" id="{14006519-76B9-4392-BC25-8DE140D83A6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71010" y="1435301"/>
            <a:ext cx="1181100" cy="1574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8" name="Straight Arrow Connector 7">
            <a:extLst>
              <a:ext uri="{FF2B5EF4-FFF2-40B4-BE49-F238E27FC236}">
                <a16:creationId xmlns:a16="http://schemas.microsoft.com/office/drawing/2014/main" id="{299E2FCE-1799-49D2-8F58-395F9176D8B0}"/>
              </a:ext>
            </a:extLst>
          </p:cNvPr>
          <p:cNvCxnSpPr>
            <a:cxnSpLocks/>
          </p:cNvCxnSpPr>
          <p:nvPr/>
        </p:nvCxnSpPr>
        <p:spPr>
          <a:xfrm flipH="1" flipV="1">
            <a:off x="9629706" y="1793038"/>
            <a:ext cx="485989" cy="209023"/>
          </a:xfrm>
          <a:prstGeom prst="straightConnector1">
            <a:avLst/>
          </a:prstGeom>
          <a:ln w="76200">
            <a:solidFill>
              <a:srgbClr val="C00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9821A596-0021-4E7D-8A8E-C4E0D6AB2B0A}"/>
              </a:ext>
            </a:extLst>
          </p:cNvPr>
          <p:cNvSpPr/>
          <p:nvPr/>
        </p:nvSpPr>
        <p:spPr>
          <a:xfrm>
            <a:off x="8439539" y="265175"/>
            <a:ext cx="1854015" cy="1085191"/>
          </a:xfrm>
          <a:prstGeom prst="wedgeRoundRectCallout">
            <a:avLst>
              <a:gd name="adj1" fmla="val -56269"/>
              <a:gd name="adj2" fmla="val 73235"/>
              <a:gd name="adj3" fmla="val 16667"/>
            </a:avLst>
          </a:prstGeom>
          <a:solidFill>
            <a:schemeClr val="accent2">
              <a:lumMod val="60000"/>
              <a:lumOff val="40000"/>
            </a:schemeClr>
          </a:solidFill>
          <a:ln w="57150">
            <a:solidFill>
              <a:srgbClr val="0070C0"/>
            </a:solidFill>
          </a:ln>
          <a:scene3d>
            <a:camera prst="orthographicFront"/>
            <a:lightRig rig="sunse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w="19050">
                  <a:solidFill>
                    <a:sysClr val="windowText" lastClr="000000"/>
                  </a:solidFill>
                </a:ln>
                <a:solidFill>
                  <a:prstClr val="white"/>
                </a:solidFill>
                <a:effectLst>
                  <a:glow rad="127000">
                    <a:srgbClr val="FFFF00"/>
                  </a:glow>
                  <a:outerShdw blurRad="50800" dist="50800" dir="5400000" algn="ctr" rotWithShape="0">
                    <a:srgbClr val="CC00FF"/>
                  </a:outerShdw>
                </a:effectLst>
                <a:latin typeface="Ravie" panose="04040805050809020602" pitchFamily="82" charset="0"/>
              </a:rPr>
              <a:t>WHO</a:t>
            </a:r>
            <a:r>
              <a:rPr lang="en-CA" sz="2800" dirty="0"/>
              <a:t> CREATED?</a:t>
            </a:r>
          </a:p>
        </p:txBody>
      </p:sp>
      <p:sp>
        <p:nvSpPr>
          <p:cNvPr id="16" name="Rectangle 15">
            <a:extLst>
              <a:ext uri="{FF2B5EF4-FFF2-40B4-BE49-F238E27FC236}">
                <a16:creationId xmlns:a16="http://schemas.microsoft.com/office/drawing/2014/main" id="{65883928-D7CD-443C-B61E-EE3690AD1556}"/>
              </a:ext>
            </a:extLst>
          </p:cNvPr>
          <p:cNvSpPr/>
          <p:nvPr/>
        </p:nvSpPr>
        <p:spPr>
          <a:xfrm>
            <a:off x="7067440" y="1428266"/>
            <a:ext cx="1181100" cy="1133520"/>
          </a:xfrm>
          <a:prstGeom prst="rect">
            <a:avLst/>
          </a:prstGeom>
          <a:noFill/>
          <a:ln w="57150">
            <a:solidFill>
              <a:srgbClr val="FF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Speech Bubble: Rectangle with Corners Rounded 20">
            <a:extLst>
              <a:ext uri="{FF2B5EF4-FFF2-40B4-BE49-F238E27FC236}">
                <a16:creationId xmlns:a16="http://schemas.microsoft.com/office/drawing/2014/main" id="{4CDD0802-3C06-4914-BDAC-90A7962CE113}"/>
              </a:ext>
            </a:extLst>
          </p:cNvPr>
          <p:cNvSpPr/>
          <p:nvPr/>
        </p:nvSpPr>
        <p:spPr>
          <a:xfrm>
            <a:off x="4072363" y="2881409"/>
            <a:ext cx="7424257" cy="700240"/>
          </a:xfrm>
          <a:prstGeom prst="wedgeRoundRectCallout">
            <a:avLst>
              <a:gd name="adj1" fmla="val 35446"/>
              <a:gd name="adj2" fmla="val -167555"/>
              <a:gd name="adj3" fmla="val 16667"/>
            </a:avLst>
          </a:prstGeom>
          <a:solidFill>
            <a:schemeClr val="accent2">
              <a:lumMod val="60000"/>
              <a:lumOff val="40000"/>
            </a:schemeClr>
          </a:solidFill>
          <a:ln w="57150">
            <a:solidFill>
              <a:srgbClr val="0070C0"/>
            </a:solidFill>
          </a:ln>
          <a:scene3d>
            <a:camera prst="orthographicFront"/>
            <a:lightRig rig="sunse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a:solidFill>
                    <a:srgbClr val="0000FF"/>
                  </a:solidFill>
                </a:ln>
                <a:solidFill>
                  <a:srgbClr val="FFCCFF"/>
                </a:solidFill>
              </a:rPr>
              <a:t>The “</a:t>
            </a:r>
            <a:r>
              <a:rPr lang="en-CA" sz="2800" b="1" dirty="0">
                <a:ln>
                  <a:solidFill>
                    <a:srgbClr val="0000FF"/>
                  </a:solidFill>
                </a:ln>
                <a:solidFill>
                  <a:srgbClr val="FFCCFF"/>
                </a:solidFill>
                <a:latin typeface="Ravie" panose="04040805050809020602" pitchFamily="82" charset="0"/>
              </a:rPr>
              <a:t>Passport</a:t>
            </a:r>
            <a:r>
              <a:rPr lang="en-CA" sz="2800" b="1" dirty="0">
                <a:ln>
                  <a:solidFill>
                    <a:srgbClr val="0000FF"/>
                  </a:solidFill>
                </a:ln>
                <a:solidFill>
                  <a:srgbClr val="FFCCFF"/>
                </a:solidFill>
              </a:rPr>
              <a:t>”/ </a:t>
            </a:r>
            <a:r>
              <a:rPr lang="en-CA" sz="2800" b="1" dirty="0">
                <a:ln>
                  <a:solidFill>
                    <a:srgbClr val="0000FF"/>
                  </a:solidFill>
                </a:ln>
                <a:solidFill>
                  <a:srgbClr val="00FF00"/>
                </a:solidFill>
                <a:latin typeface="Ravie" panose="04040805050809020602" pitchFamily="82" charset="0"/>
              </a:rPr>
              <a:t>Door</a:t>
            </a:r>
            <a:r>
              <a:rPr lang="en-CA" sz="2800" b="1" dirty="0">
                <a:ln>
                  <a:solidFill>
                    <a:srgbClr val="0000FF"/>
                  </a:solidFill>
                </a:ln>
                <a:solidFill>
                  <a:srgbClr val="FFCCFF"/>
                </a:solidFill>
              </a:rPr>
              <a:t>way </a:t>
            </a:r>
            <a:r>
              <a:rPr lang="en-CA" sz="2800" b="1" dirty="0">
                <a:ln>
                  <a:solidFill>
                    <a:srgbClr val="0000FF"/>
                  </a:solidFill>
                </a:ln>
                <a:solidFill>
                  <a:srgbClr val="0000FF"/>
                </a:solidFill>
              </a:rPr>
              <a:t>&amp;</a:t>
            </a:r>
            <a:r>
              <a:rPr lang="en-CA" sz="2800" b="1" dirty="0">
                <a:ln>
                  <a:solidFill>
                    <a:srgbClr val="0000FF"/>
                  </a:solidFill>
                </a:ln>
                <a:solidFill>
                  <a:srgbClr val="FFCCFF"/>
                </a:solidFill>
              </a:rPr>
              <a:t> </a:t>
            </a:r>
            <a:r>
              <a:rPr lang="en-CA" sz="2800" b="1" dirty="0">
                <a:ln>
                  <a:solidFill>
                    <a:srgbClr val="0000FF"/>
                  </a:solidFill>
                </a:ln>
                <a:solidFill>
                  <a:srgbClr val="00FFFF"/>
                </a:solidFill>
                <a:latin typeface="Arial Black" panose="020B0A04020102020204" pitchFamily="34" charset="0"/>
              </a:rPr>
              <a:t>Creator!</a:t>
            </a:r>
          </a:p>
        </p:txBody>
      </p:sp>
      <p:sp>
        <p:nvSpPr>
          <p:cNvPr id="3" name="Rectangle 2">
            <a:extLst>
              <a:ext uri="{FF2B5EF4-FFF2-40B4-BE49-F238E27FC236}">
                <a16:creationId xmlns:a16="http://schemas.microsoft.com/office/drawing/2014/main" id="{571A4EA7-2B88-46BD-9DDC-9D3191449531}"/>
              </a:ext>
            </a:extLst>
          </p:cNvPr>
          <p:cNvSpPr/>
          <p:nvPr/>
        </p:nvSpPr>
        <p:spPr>
          <a:xfrm>
            <a:off x="38100" y="5608205"/>
            <a:ext cx="12106275" cy="1017928"/>
          </a:xfrm>
          <a:prstGeom prst="rect">
            <a:avLst/>
          </a:prstGeom>
          <a:solidFill>
            <a:schemeClr val="bg1">
              <a:lumMod val="8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E7E6E6">
                    <a:lumMod val="50000"/>
                  </a:srgbClr>
                </a:solidFill>
                <a:latin typeface="Georgia" panose="02040502050405020303" pitchFamily="18" charset="0"/>
              </a:rPr>
              <a:t>John 1:4  </a:t>
            </a:r>
            <a:r>
              <a:rPr lang="en-US" sz="2400" dirty="0">
                <a:solidFill>
                  <a:prstClr val="black"/>
                </a:solidFill>
                <a:latin typeface="Georgia" panose="02040502050405020303" pitchFamily="18" charset="0"/>
              </a:rPr>
              <a:t>In </a:t>
            </a:r>
            <a:r>
              <a:rPr lang="en-US" sz="2400" b="1" dirty="0">
                <a:solidFill>
                  <a:srgbClr val="0000FF"/>
                </a:solidFill>
                <a:latin typeface="Georgia" panose="02040502050405020303" pitchFamily="18" charset="0"/>
              </a:rPr>
              <a:t>Him</a:t>
            </a:r>
            <a:r>
              <a:rPr lang="en-US" sz="2400" dirty="0">
                <a:solidFill>
                  <a:prstClr val="black"/>
                </a:solidFill>
                <a:latin typeface="Georgia" panose="02040502050405020303" pitchFamily="18" charset="0"/>
              </a:rPr>
              <a:t> was </a:t>
            </a:r>
            <a:r>
              <a:rPr lang="en-US" sz="2400" b="1" dirty="0">
                <a:solidFill>
                  <a:srgbClr val="0000FF"/>
                </a:solidFill>
                <a:effectLst>
                  <a:glow rad="127000">
                    <a:srgbClr val="FFFF00"/>
                  </a:glow>
                  <a:outerShdw blurRad="50800" dist="50800" dir="5400000" sx="101000" sy="101000" algn="ctr" rotWithShape="0">
                    <a:srgbClr val="FF00FF"/>
                  </a:outerShdw>
                </a:effectLst>
                <a:latin typeface="Georgia" panose="02040502050405020303" pitchFamily="18" charset="0"/>
              </a:rPr>
              <a:t>LIFE,</a:t>
            </a:r>
            <a:r>
              <a:rPr lang="en-US" sz="2400" b="1" dirty="0">
                <a:solidFill>
                  <a:srgbClr val="0000FF"/>
                </a:solidFill>
                <a:latin typeface="Georgia" panose="02040502050405020303" pitchFamily="18" charset="0"/>
              </a:rPr>
              <a:t> </a:t>
            </a:r>
            <a:r>
              <a:rPr lang="en-US" sz="2400" dirty="0">
                <a:solidFill>
                  <a:prstClr val="black"/>
                </a:solidFill>
                <a:latin typeface="Georgia" panose="02040502050405020303" pitchFamily="18" charset="0"/>
              </a:rPr>
              <a:t>and the </a:t>
            </a:r>
            <a:r>
              <a:rPr lang="en-US" sz="2400" b="1" dirty="0">
                <a:solidFill>
                  <a:srgbClr val="0000FF"/>
                </a:solidFill>
                <a:effectLst>
                  <a:glow rad="127000">
                    <a:srgbClr val="FFFF00"/>
                  </a:glow>
                  <a:outerShdw blurRad="50800" dist="50800" dir="5400000" sx="101000" sy="101000" algn="ctr" rotWithShape="0">
                    <a:srgbClr val="FF00FF"/>
                  </a:outerShdw>
                </a:effectLst>
                <a:latin typeface="Georgia" panose="02040502050405020303" pitchFamily="18" charset="0"/>
              </a:rPr>
              <a:t>LIFE </a:t>
            </a:r>
            <a:r>
              <a:rPr lang="en-US" sz="2400" dirty="0">
                <a:solidFill>
                  <a:prstClr val="black"/>
                </a:solidFill>
                <a:latin typeface="Georgia" panose="02040502050405020303" pitchFamily="18" charset="0"/>
              </a:rPr>
              <a:t>was the </a:t>
            </a:r>
            <a:r>
              <a:rPr lang="en-US" sz="2400" b="1" dirty="0">
                <a:solidFill>
                  <a:srgbClr val="0000FF"/>
                </a:solidFill>
                <a:effectLst>
                  <a:glow rad="127000">
                    <a:srgbClr val="FFFF00"/>
                  </a:glow>
                  <a:outerShdw blurRad="50800" dist="50800" dir="5400000" sx="101000" sy="101000" algn="ctr" rotWithShape="0">
                    <a:srgbClr val="FF00FF"/>
                  </a:outerShdw>
                </a:effectLst>
                <a:latin typeface="Georgia" panose="02040502050405020303" pitchFamily="18" charset="0"/>
              </a:rPr>
              <a:t>LIGHT</a:t>
            </a:r>
            <a:r>
              <a:rPr lang="en-US" sz="2400" dirty="0">
                <a:solidFill>
                  <a:prstClr val="black"/>
                </a:solidFill>
                <a:latin typeface="Georgia" panose="02040502050405020303" pitchFamily="18" charset="0"/>
              </a:rPr>
              <a:t> of men. </a:t>
            </a:r>
          </a:p>
          <a:p>
            <a:pPr lvl="0"/>
            <a:r>
              <a:rPr lang="en-US" sz="2400" dirty="0">
                <a:solidFill>
                  <a:srgbClr val="E7E6E6">
                    <a:lumMod val="50000"/>
                  </a:srgbClr>
                </a:solidFill>
                <a:latin typeface="Georgia" panose="02040502050405020303" pitchFamily="18" charset="0"/>
              </a:rPr>
              <a:t>John 1:5  </a:t>
            </a:r>
            <a:r>
              <a:rPr lang="en-US" sz="2400" dirty="0">
                <a:solidFill>
                  <a:prstClr val="black"/>
                </a:solidFill>
                <a:latin typeface="Georgia" panose="02040502050405020303" pitchFamily="18" charset="0"/>
              </a:rPr>
              <a:t>And the </a:t>
            </a:r>
            <a:r>
              <a:rPr lang="en-US" sz="2400" b="1" dirty="0">
                <a:solidFill>
                  <a:srgbClr val="0000FF"/>
                </a:solidFill>
                <a:effectLst>
                  <a:glow rad="127000">
                    <a:srgbClr val="FFFF00"/>
                  </a:glow>
                  <a:outerShdw blurRad="50800" dist="50800" dir="5400000" sx="101000" sy="101000" algn="ctr" rotWithShape="0">
                    <a:srgbClr val="FF00FF"/>
                  </a:outerShdw>
                </a:effectLst>
                <a:latin typeface="Georgia" panose="02040502050405020303" pitchFamily="18" charset="0"/>
              </a:rPr>
              <a:t>LIGHT</a:t>
            </a:r>
            <a:r>
              <a:rPr lang="en-US" sz="2400" dirty="0">
                <a:solidFill>
                  <a:prstClr val="black"/>
                </a:solidFill>
                <a:latin typeface="Georgia" panose="02040502050405020303" pitchFamily="18" charset="0"/>
              </a:rPr>
              <a:t> shines in the </a:t>
            </a:r>
            <a:r>
              <a:rPr lang="en-US" sz="2400" u="sng" dirty="0">
                <a:solidFill>
                  <a:prstClr val="black"/>
                </a:solidFill>
                <a:latin typeface="Georgia" panose="02040502050405020303" pitchFamily="18" charset="0"/>
              </a:rPr>
              <a:t>darkness</a:t>
            </a:r>
            <a:r>
              <a:rPr lang="en-US" sz="2400" dirty="0">
                <a:solidFill>
                  <a:prstClr val="black"/>
                </a:solidFill>
                <a:latin typeface="Georgia" panose="02040502050405020303" pitchFamily="18" charset="0"/>
              </a:rPr>
              <a:t>, </a:t>
            </a:r>
            <a:r>
              <a:rPr lang="en-US" sz="2400" u="sng" dirty="0">
                <a:solidFill>
                  <a:prstClr val="black"/>
                </a:solidFill>
                <a:latin typeface="Georgia" panose="02040502050405020303" pitchFamily="18" charset="0"/>
              </a:rPr>
              <a:t>and the darkness has not overcome it</a:t>
            </a:r>
            <a:r>
              <a:rPr lang="en-US" sz="2400" dirty="0">
                <a:solidFill>
                  <a:prstClr val="black"/>
                </a:solidFill>
                <a:latin typeface="Georgia" panose="02040502050405020303" pitchFamily="18" charset="0"/>
              </a:rPr>
              <a:t>. </a:t>
            </a:r>
          </a:p>
        </p:txBody>
      </p:sp>
    </p:spTree>
    <p:extLst>
      <p:ext uri="{BB962C8B-B14F-4D97-AF65-F5344CB8AC3E}">
        <p14:creationId xmlns:p14="http://schemas.microsoft.com/office/powerpoint/2010/main" val="382014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1250"/>
                                        <p:tgtEl>
                                          <p:spTgt spid="12"/>
                                        </p:tgtEl>
                                      </p:cBhvr>
                                    </p:animEffect>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1250"/>
                            </p:stCondLst>
                            <p:childTnLst>
                              <p:par>
                                <p:cTn id="28" presetID="2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edge">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heckerboard(across)">
                                      <p:cBhvr>
                                        <p:cTn id="35"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6" grpId="0" animBg="1"/>
      <p:bldP spid="21"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3754"/>
            <a:ext cx="2743200" cy="365125"/>
          </a:xfrm>
        </p:spPr>
        <p:txBody>
          <a:bodyPr/>
          <a:lstStyle/>
          <a:p>
            <a:fld id="{45C2D28F-54A5-4CFF-A832-B99C2F1CE910}" type="slidenum">
              <a:rPr lang="en-CA" smtClean="0">
                <a:solidFill>
                  <a:schemeClr val="tx1"/>
                </a:solidFill>
              </a:rPr>
              <a:t>44</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77652" y="1105661"/>
            <a:ext cx="8042786" cy="6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CA" sz="2400" b="1" dirty="0">
                <a:ln>
                  <a:solidFill>
                    <a:srgbClr val="0000FF"/>
                  </a:solidFill>
                </a:ln>
                <a:solidFill>
                  <a:srgbClr val="0000FF"/>
                </a:solidFill>
                <a:effectLst>
                  <a:glow rad="127000">
                    <a:srgbClr val="FF9900"/>
                  </a:glow>
                </a:effectLst>
                <a:sym typeface="Wingdings" panose="05000000000000000000" pitchFamily="2" charset="2"/>
              </a:rPr>
            </a:br>
            <a:r>
              <a:rPr lang="en-US" sz="2400" dirty="0">
                <a:solidFill>
                  <a:schemeClr val="bg2">
                    <a:lumMod val="50000"/>
                  </a:schemeClr>
                </a:solidFill>
                <a:latin typeface="Georgia" panose="02040502050405020303" pitchFamily="18" charset="0"/>
              </a:rPr>
              <a:t>John 1:2  </a:t>
            </a:r>
            <a:r>
              <a:rPr lang="en-US" sz="2400" b="1" dirty="0">
                <a:solidFill>
                  <a:srgbClr val="0000FF"/>
                </a:solidFill>
                <a:effectLst>
                  <a:glow rad="127000">
                    <a:srgbClr val="E983DD"/>
                  </a:glow>
                </a:effectLst>
                <a:latin typeface="Eras Bold ITC" panose="020B0907030504020204" pitchFamily="34" charset="0"/>
              </a:rPr>
              <a:t>He</a:t>
            </a:r>
            <a:r>
              <a:rPr lang="en-US" sz="2400" dirty="0">
                <a:solidFill>
                  <a:prstClr val="black"/>
                </a:solidFill>
                <a:effectLst>
                  <a:glow rad="127000">
                    <a:srgbClr val="E983DD"/>
                  </a:glow>
                </a:effectLst>
                <a:latin typeface="Eras Bold ITC" panose="020B0907030504020204" pitchFamily="34" charset="0"/>
              </a:rPr>
              <a:t> was </a:t>
            </a:r>
            <a:r>
              <a:rPr lang="en-US" sz="2400" u="sng" dirty="0">
                <a:solidFill>
                  <a:prstClr val="black"/>
                </a:solidFill>
                <a:effectLst>
                  <a:glow rad="127000">
                    <a:srgbClr val="00FF99"/>
                  </a:glow>
                </a:effectLst>
                <a:latin typeface="Snap ITC" panose="04040A07060A02020202" pitchFamily="82" charset="0"/>
              </a:rPr>
              <a:t>IN</a:t>
            </a:r>
            <a:r>
              <a:rPr lang="en-US" sz="2400" dirty="0">
                <a:solidFill>
                  <a:prstClr val="black"/>
                </a:solidFill>
                <a:effectLst>
                  <a:glow rad="127000">
                    <a:srgbClr val="E983DD"/>
                  </a:glow>
                </a:effectLst>
                <a:latin typeface="Eras Bold ITC" panose="020B0907030504020204" pitchFamily="34" charset="0"/>
              </a:rPr>
              <a:t> </a:t>
            </a:r>
            <a:r>
              <a:rPr lang="en-US" sz="2400" u="sng" dirty="0">
                <a:solidFill>
                  <a:prstClr val="black"/>
                </a:solidFill>
                <a:effectLst>
                  <a:glow rad="127000">
                    <a:srgbClr val="E983DD"/>
                  </a:glow>
                </a:effectLst>
                <a:latin typeface="Eras Bold ITC" panose="020B0907030504020204" pitchFamily="34" charset="0"/>
              </a:rPr>
              <a:t>the</a:t>
            </a:r>
            <a:r>
              <a:rPr lang="en-US" sz="2400" dirty="0">
                <a:solidFill>
                  <a:prstClr val="black"/>
                </a:solidFill>
                <a:effectLst>
                  <a:glow rad="127000">
                    <a:srgbClr val="E983DD"/>
                  </a:glow>
                </a:effectLst>
                <a:latin typeface="Eras Bold ITC" panose="020B0907030504020204" pitchFamily="34" charset="0"/>
              </a:rPr>
              <a:t> </a:t>
            </a:r>
            <a:r>
              <a:rPr lang="en-US" sz="2400" u="sng" dirty="0">
                <a:solidFill>
                  <a:prstClr val="black"/>
                </a:solidFill>
                <a:effectLst>
                  <a:glow rad="127000">
                    <a:srgbClr val="FFFF00"/>
                  </a:glow>
                </a:effectLst>
                <a:latin typeface="Eras Bold ITC" panose="020B0907030504020204" pitchFamily="34" charset="0"/>
              </a:rPr>
              <a:t>be</a:t>
            </a:r>
            <a:r>
              <a:rPr lang="en-US" sz="2400" dirty="0">
                <a:solidFill>
                  <a:prstClr val="black"/>
                </a:solidFill>
                <a:effectLst>
                  <a:glow rad="127000">
                    <a:srgbClr val="FFFF00"/>
                  </a:glow>
                </a:effectLst>
                <a:latin typeface="Eras Bold ITC" panose="020B0907030504020204" pitchFamily="34" charset="0"/>
              </a:rPr>
              <a:t>g</a:t>
            </a:r>
            <a:r>
              <a:rPr lang="en-US" sz="2400" u="sng" dirty="0">
                <a:solidFill>
                  <a:prstClr val="black"/>
                </a:solidFill>
                <a:effectLst>
                  <a:glow rad="127000">
                    <a:srgbClr val="FFFF00"/>
                  </a:glow>
                </a:effectLst>
                <a:latin typeface="Eras Bold ITC" panose="020B0907030504020204" pitchFamily="34" charset="0"/>
              </a:rPr>
              <a:t>innin</a:t>
            </a:r>
            <a:r>
              <a:rPr lang="en-US" sz="2400" dirty="0">
                <a:solidFill>
                  <a:prstClr val="black"/>
                </a:solidFill>
                <a:effectLst>
                  <a:glow rad="127000">
                    <a:srgbClr val="FFFF00"/>
                  </a:glow>
                </a:effectLst>
                <a:latin typeface="Eras Bold ITC" panose="020B0907030504020204" pitchFamily="34" charset="0"/>
              </a:rPr>
              <a:t>g</a:t>
            </a:r>
            <a:r>
              <a:rPr lang="en-US" sz="2400" dirty="0">
                <a:solidFill>
                  <a:prstClr val="black"/>
                </a:solidFill>
                <a:effectLst>
                  <a:glow rad="127000">
                    <a:srgbClr val="E983DD"/>
                  </a:glow>
                </a:effectLst>
                <a:latin typeface="Eras Bold ITC" panose="020B0907030504020204" pitchFamily="34" charset="0"/>
              </a:rPr>
              <a:t> with Elohim. </a:t>
            </a:r>
          </a:p>
          <a:p>
            <a:pPr algn="ctr"/>
            <a:endParaRPr lang="en-CA" sz="2800" b="1" dirty="0">
              <a:ln>
                <a:solidFill>
                  <a:srgbClr val="0000FF"/>
                </a:solidFill>
              </a:ln>
              <a:solidFill>
                <a:srgbClr val="00FFFF"/>
              </a:solidFill>
              <a:effectLst>
                <a:glow rad="127000">
                  <a:srgbClr val="FF9900"/>
                </a:glow>
              </a:effectLst>
            </a:endParaRPr>
          </a:p>
        </p:txBody>
      </p:sp>
      <p:pic>
        <p:nvPicPr>
          <p:cNvPr id="6" name="Picture 5">
            <a:extLst>
              <a:ext uri="{FF2B5EF4-FFF2-40B4-BE49-F238E27FC236}">
                <a16:creationId xmlns:a16="http://schemas.microsoft.com/office/drawing/2014/main" id="{9ED64E40-FFFC-4BF7-AB13-74C6FEF7A9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465" t="16102" r="1420" b="8517"/>
          <a:stretch/>
        </p:blipFill>
        <p:spPr>
          <a:xfrm>
            <a:off x="599264" y="1674393"/>
            <a:ext cx="10993471" cy="1494503"/>
          </a:xfrm>
          <a:prstGeom prst="rect">
            <a:avLst/>
          </a:prstGeom>
          <a:ln w="38100" cap="sq">
            <a:solidFill>
              <a:srgbClr val="9966FF"/>
            </a:solid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53F7B096-9EC6-4E4E-94E1-1E51638DA647}"/>
              </a:ext>
            </a:extLst>
          </p:cNvPr>
          <p:cNvSpPr/>
          <p:nvPr/>
        </p:nvSpPr>
        <p:spPr>
          <a:xfrm>
            <a:off x="176979" y="258381"/>
            <a:ext cx="9271820" cy="793736"/>
          </a:xfrm>
          <a:prstGeom prst="roundRect">
            <a:avLst/>
          </a:prstGeom>
          <a:solidFill>
            <a:srgbClr val="00FF99"/>
          </a:solidFill>
          <a:scene3d>
            <a:camera prst="orthographicFront"/>
            <a:lightRig rig="threePt" dir="t"/>
          </a:scene3d>
          <a:sp3d contourW="69850">
            <a:bevelT w="114300" h="127000" prst="angle"/>
            <a:contourClr>
              <a:srgbClr val="FF33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Understanding John 1:2 </a:t>
            </a:r>
            <a:r>
              <a:rPr lang="en-CA" sz="2800" u="sng" dirty="0">
                <a:solidFill>
                  <a:schemeClr val="tx1"/>
                </a:solidFill>
              </a:rPr>
              <a:t>in the ver</a:t>
            </a:r>
            <a:r>
              <a:rPr lang="en-CA" sz="2800" dirty="0">
                <a:solidFill>
                  <a:schemeClr val="tx1"/>
                </a:solidFill>
              </a:rPr>
              <a:t>y</a:t>
            </a:r>
            <a:r>
              <a:rPr lang="en-CA" sz="2800" u="sng" dirty="0">
                <a:solidFill>
                  <a:schemeClr val="tx1"/>
                </a:solidFill>
              </a:rPr>
              <a:t> most base</a:t>
            </a:r>
            <a:r>
              <a:rPr lang="en-CA" sz="2800" dirty="0">
                <a:solidFill>
                  <a:schemeClr val="tx1"/>
                </a:solidFill>
              </a:rPr>
              <a:t>, </a:t>
            </a:r>
            <a:r>
              <a:rPr lang="en-CA" sz="2800" b="1" u="sng" dirty="0">
                <a:solidFill>
                  <a:srgbClr val="CC00FF"/>
                </a:solidFill>
              </a:rPr>
              <a:t>visible</a:t>
            </a:r>
            <a:r>
              <a:rPr lang="en-CA" sz="2800" dirty="0"/>
              <a:t> </a:t>
            </a:r>
            <a:r>
              <a:rPr lang="en-CA" sz="2800" u="sng" dirty="0">
                <a:solidFill>
                  <a:schemeClr val="tx1"/>
                </a:solidFill>
              </a:rPr>
              <a:t>format</a:t>
            </a:r>
            <a:r>
              <a:rPr lang="en-CA" sz="2800" dirty="0">
                <a:solidFill>
                  <a:schemeClr val="tx1"/>
                </a:solidFill>
              </a:rPr>
              <a:t>.</a:t>
            </a:r>
          </a:p>
        </p:txBody>
      </p:sp>
      <p:sp>
        <p:nvSpPr>
          <p:cNvPr id="20" name="Rectangle: Rounded Corners 19">
            <a:extLst>
              <a:ext uri="{FF2B5EF4-FFF2-40B4-BE49-F238E27FC236}">
                <a16:creationId xmlns:a16="http://schemas.microsoft.com/office/drawing/2014/main" id="{255EA9F8-B551-4A83-A41F-3907AA7784B1}"/>
              </a:ext>
            </a:extLst>
          </p:cNvPr>
          <p:cNvSpPr/>
          <p:nvPr/>
        </p:nvSpPr>
        <p:spPr>
          <a:xfrm>
            <a:off x="9500325" y="970208"/>
            <a:ext cx="2249960" cy="527702"/>
          </a:xfrm>
          <a:prstGeom prst="roundRect">
            <a:avLst/>
          </a:prstGeom>
          <a:solidFill>
            <a:srgbClr val="0000FF"/>
          </a:solidFill>
          <a:scene3d>
            <a:camera prst="orthographicFront"/>
            <a:lightRig rig="threePt" dir="t"/>
          </a:scene3d>
          <a:sp3d contourW="69850">
            <a:bevelT w="114300" h="127000" prst="angle"/>
            <a:contourClr>
              <a:srgbClr val="FF33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E983DD"/>
                </a:solidFill>
              </a:rPr>
              <a:t>Genesis 1:1</a:t>
            </a:r>
          </a:p>
        </p:txBody>
      </p:sp>
      <p:sp>
        <p:nvSpPr>
          <p:cNvPr id="13" name="Rectangle: Rounded Corners 12">
            <a:extLst>
              <a:ext uri="{FF2B5EF4-FFF2-40B4-BE49-F238E27FC236}">
                <a16:creationId xmlns:a16="http://schemas.microsoft.com/office/drawing/2014/main" id="{9EC3234A-753A-490F-97DA-B8B8AD2D9893}"/>
              </a:ext>
            </a:extLst>
          </p:cNvPr>
          <p:cNvSpPr/>
          <p:nvPr/>
        </p:nvSpPr>
        <p:spPr>
          <a:xfrm>
            <a:off x="9478295" y="1573020"/>
            <a:ext cx="2249960" cy="1697247"/>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a:extLst>
              <a:ext uri="{FF2B5EF4-FFF2-40B4-BE49-F238E27FC236}">
                <a16:creationId xmlns:a16="http://schemas.microsoft.com/office/drawing/2014/main" id="{48CB6542-AF5A-4945-8DF9-5458D8B11C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53026" y="535973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3" name="Picture 22">
            <a:extLst>
              <a:ext uri="{FF2B5EF4-FFF2-40B4-BE49-F238E27FC236}">
                <a16:creationId xmlns:a16="http://schemas.microsoft.com/office/drawing/2014/main" id="{EAF44155-2417-466E-8E60-0CA51AA96B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08630" y="535973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5" name="Picture 24">
            <a:extLst>
              <a:ext uri="{FF2B5EF4-FFF2-40B4-BE49-F238E27FC236}">
                <a16:creationId xmlns:a16="http://schemas.microsoft.com/office/drawing/2014/main" id="{4CBD258E-2E63-4141-B9BD-58DB4E2CE3D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75131" y="5384925"/>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6" name="Picture 25">
            <a:extLst>
              <a:ext uri="{FF2B5EF4-FFF2-40B4-BE49-F238E27FC236}">
                <a16:creationId xmlns:a16="http://schemas.microsoft.com/office/drawing/2014/main" id="{2E1CE9AE-67FC-42AF-B568-AAF998E081C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67700" y="5428878"/>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7" name="Picture 26">
            <a:extLst>
              <a:ext uri="{FF2B5EF4-FFF2-40B4-BE49-F238E27FC236}">
                <a16:creationId xmlns:a16="http://schemas.microsoft.com/office/drawing/2014/main" id="{70F68103-A91A-49AD-AB7E-8A6A18B74C0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64072" y="4987616"/>
            <a:ext cx="1376267" cy="1835023"/>
          </a:xfrm>
          <a:prstGeom prst="snip2DiagRect">
            <a:avLst/>
          </a:prstGeom>
          <a:solidFill>
            <a:srgbClr val="FFFFFF">
              <a:shade val="85000"/>
            </a:srgbClr>
          </a:solidFill>
          <a:ln w="190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3D4E3B20-94E9-4646-AA5C-163419A105F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695720" y="5359106"/>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Rectangle: Rounded Corners 14">
            <a:extLst>
              <a:ext uri="{FF2B5EF4-FFF2-40B4-BE49-F238E27FC236}">
                <a16:creationId xmlns:a16="http://schemas.microsoft.com/office/drawing/2014/main" id="{36153AB0-BEB0-4167-AC9B-D600B6C65CEB}"/>
              </a:ext>
            </a:extLst>
          </p:cNvPr>
          <p:cNvSpPr/>
          <p:nvPr/>
        </p:nvSpPr>
        <p:spPr>
          <a:xfrm>
            <a:off x="9865717" y="5409878"/>
            <a:ext cx="1964604" cy="707308"/>
          </a:xfrm>
          <a:prstGeom prst="roundRect">
            <a:avLst/>
          </a:prstGeom>
          <a:solidFill>
            <a:srgbClr val="E983DD"/>
          </a:solidFill>
          <a:ln w="38100">
            <a:solidFill>
              <a:srgbClr val="0000FF"/>
            </a:solidFill>
          </a:ln>
          <a:scene3d>
            <a:camera prst="orthographicFront"/>
            <a:lightRig rig="sunset" dir="t"/>
          </a:scene3d>
          <a:sp3d>
            <a:bevelT w="146050" h="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err="1">
                <a:solidFill>
                  <a:srgbClr val="0000FF"/>
                </a:solidFill>
              </a:rPr>
              <a:t>B’Rashyt</a:t>
            </a:r>
            <a:endParaRPr lang="en-CA" sz="3600" dirty="0">
              <a:solidFill>
                <a:srgbClr val="0000FF"/>
              </a:solidFill>
            </a:endParaRPr>
          </a:p>
        </p:txBody>
      </p:sp>
      <p:sp>
        <p:nvSpPr>
          <p:cNvPr id="31" name="Rectangle 30">
            <a:extLst>
              <a:ext uri="{FF2B5EF4-FFF2-40B4-BE49-F238E27FC236}">
                <a16:creationId xmlns:a16="http://schemas.microsoft.com/office/drawing/2014/main" id="{E3061E64-39C8-4154-8131-16E41D403445}"/>
              </a:ext>
            </a:extLst>
          </p:cNvPr>
          <p:cNvSpPr/>
          <p:nvPr/>
        </p:nvSpPr>
        <p:spPr>
          <a:xfrm>
            <a:off x="176979" y="3358449"/>
            <a:ext cx="11916698" cy="1698462"/>
          </a:xfrm>
          <a:prstGeom prst="rect">
            <a:avLst/>
          </a:prstGeom>
          <a:ln w="28575">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b="1" dirty="0">
                <a:solidFill>
                  <a:schemeClr val="tx1"/>
                </a:solidFill>
              </a:rPr>
              <a:t>                                 </a:t>
            </a:r>
            <a:r>
              <a:rPr lang="en-US" sz="2000" b="1" dirty="0">
                <a:solidFill>
                  <a:schemeClr val="tx1"/>
                </a:solidFill>
                <a:latin typeface="Arial Narrow" panose="020B0606020202030204" pitchFamily="34" charset="0"/>
              </a:rPr>
              <a:t>John 10:9      </a:t>
            </a:r>
            <a:r>
              <a:rPr lang="en-US" sz="3200" b="1" u="sng" dirty="0">
                <a:ln>
                  <a:solidFill>
                    <a:srgbClr val="0000FF"/>
                  </a:solidFill>
                </a:ln>
                <a:solidFill>
                  <a:srgbClr val="FF9900"/>
                </a:solidFill>
                <a:latin typeface="Algerian" panose="04020705040A02060702" pitchFamily="82" charset="0"/>
              </a:rPr>
              <a:t>I</a:t>
            </a:r>
            <a:r>
              <a:rPr lang="en-US" sz="3200" u="sng" dirty="0">
                <a:ln>
                  <a:solidFill>
                    <a:srgbClr val="0000FF"/>
                  </a:solidFill>
                </a:ln>
                <a:solidFill>
                  <a:srgbClr val="FF9900"/>
                </a:solidFill>
                <a:latin typeface="Algerian" panose="04020705040A02060702" pitchFamily="82" charset="0"/>
              </a:rPr>
              <a:t> </a:t>
            </a:r>
            <a:r>
              <a:rPr lang="en-US" sz="3200" b="1" u="sng" dirty="0">
                <a:ln>
                  <a:solidFill>
                    <a:srgbClr val="0000FF"/>
                  </a:solidFill>
                </a:ln>
                <a:solidFill>
                  <a:srgbClr val="FF9900"/>
                </a:solidFill>
                <a:latin typeface="Algerian" panose="04020705040A02060702" pitchFamily="82" charset="0"/>
              </a:rPr>
              <a:t>am</a:t>
            </a:r>
            <a:r>
              <a:rPr lang="en-US" sz="3200" u="sng" dirty="0">
                <a:ln>
                  <a:solidFill>
                    <a:srgbClr val="0000FF"/>
                  </a:solidFill>
                </a:ln>
                <a:solidFill>
                  <a:srgbClr val="FF9900"/>
                </a:solidFill>
                <a:latin typeface="Algerian" panose="04020705040A02060702" pitchFamily="82" charset="0"/>
              </a:rPr>
              <a:t> </a:t>
            </a:r>
            <a:r>
              <a:rPr lang="en-US" sz="4000" b="1" u="sng" dirty="0">
                <a:ln>
                  <a:solidFill>
                    <a:srgbClr val="0000FF"/>
                  </a:solidFill>
                </a:ln>
                <a:solidFill>
                  <a:srgbClr val="FF9900"/>
                </a:solidFill>
                <a:latin typeface="Algerian" panose="04020705040A02060702" pitchFamily="82" charset="0"/>
              </a:rPr>
              <a:t>the</a:t>
            </a:r>
            <a:r>
              <a:rPr lang="en-US" sz="4000" b="1" dirty="0">
                <a:ln>
                  <a:solidFill>
                    <a:srgbClr val="0000FF"/>
                  </a:solidFill>
                </a:ln>
                <a:solidFill>
                  <a:srgbClr val="FF9900"/>
                </a:solidFill>
                <a:latin typeface="Algerian" panose="04020705040A02060702" pitchFamily="82" charset="0"/>
              </a:rPr>
              <a:t>  </a:t>
            </a:r>
            <a:r>
              <a:rPr lang="en-US" sz="4000" b="1" u="sng" dirty="0">
                <a:ln>
                  <a:solidFill>
                    <a:srgbClr val="0000FF"/>
                  </a:solidFill>
                </a:ln>
                <a:solidFill>
                  <a:srgbClr val="FF9900"/>
                </a:solidFill>
                <a:effectLst>
                  <a:glow rad="127000">
                    <a:srgbClr val="00FF00"/>
                  </a:glow>
                </a:effectLst>
                <a:latin typeface="Algerian" panose="04020705040A02060702" pitchFamily="82" charset="0"/>
              </a:rPr>
              <a:t>door</a:t>
            </a:r>
            <a:r>
              <a:rPr lang="en-US" sz="3200" dirty="0">
                <a:ln>
                  <a:solidFill>
                    <a:srgbClr val="0000FF"/>
                  </a:solidFill>
                </a:ln>
                <a:solidFill>
                  <a:srgbClr val="FF9900"/>
                </a:solidFill>
              </a:rPr>
              <a:t> …</a:t>
            </a:r>
          </a:p>
          <a:p>
            <a:pPr algn="ctr"/>
            <a:r>
              <a:rPr lang="en-US" sz="2000" dirty="0">
                <a:solidFill>
                  <a:srgbClr val="01103A"/>
                </a:solidFill>
                <a:latin typeface="arial" panose="020B0604020202020204" pitchFamily="34" charset="0"/>
              </a:rPr>
              <a:t>John 8:12  </a:t>
            </a:r>
            <a:r>
              <a:rPr lang="en-US" sz="3200" dirty="0">
                <a:solidFill>
                  <a:srgbClr val="01103A"/>
                </a:solidFill>
                <a:latin typeface="arial" panose="020B0604020202020204" pitchFamily="34" charset="0"/>
              </a:rPr>
              <a:t>Then </a:t>
            </a:r>
            <a:r>
              <a:rPr lang="en-US" sz="3200" dirty="0" err="1">
                <a:solidFill>
                  <a:srgbClr val="01103A"/>
                </a:solidFill>
                <a:latin typeface="arial" panose="020B0604020202020204" pitchFamily="34" charset="0"/>
              </a:rPr>
              <a:t>spake</a:t>
            </a:r>
            <a:r>
              <a:rPr lang="en-US" sz="3200" dirty="0">
                <a:solidFill>
                  <a:srgbClr val="01103A"/>
                </a:solidFill>
                <a:latin typeface="arial" panose="020B0604020202020204" pitchFamily="34" charset="0"/>
              </a:rPr>
              <a:t> </a:t>
            </a:r>
            <a:r>
              <a:rPr lang="en-US" sz="3200" dirty="0">
                <a:solidFill>
                  <a:srgbClr val="0000FF"/>
                </a:solidFill>
                <a:latin typeface="arial" panose="020B0604020202020204" pitchFamily="34" charset="0"/>
              </a:rPr>
              <a:t>Yahusha</a:t>
            </a:r>
            <a:r>
              <a:rPr lang="en-US" sz="3200" dirty="0">
                <a:solidFill>
                  <a:srgbClr val="01103A"/>
                </a:solidFill>
                <a:latin typeface="arial" panose="020B0604020202020204" pitchFamily="34" charset="0"/>
              </a:rPr>
              <a:t> … </a:t>
            </a:r>
            <a:r>
              <a:rPr lang="en-US" sz="3200" dirty="0">
                <a:solidFill>
                  <a:srgbClr val="0000FF"/>
                </a:solidFill>
                <a:effectLst>
                  <a:glow rad="127000">
                    <a:srgbClr val="FFFF00"/>
                  </a:glow>
                  <a:outerShdw blurRad="50800" dist="50800" dir="5400000" sx="102000" sy="102000" algn="ctr" rotWithShape="0">
                    <a:srgbClr val="CC00FF"/>
                  </a:outerShdw>
                </a:effectLst>
                <a:latin typeface="Algerian" panose="04020705040A02060702" pitchFamily="82" charset="0"/>
              </a:rPr>
              <a:t>I am</a:t>
            </a:r>
            <a:r>
              <a:rPr lang="en-US" sz="3200" dirty="0">
                <a:solidFill>
                  <a:srgbClr val="01103A"/>
                </a:solidFill>
                <a:latin typeface="arial" panose="020B0604020202020204" pitchFamily="34" charset="0"/>
              </a:rPr>
              <a:t> </a:t>
            </a:r>
            <a:r>
              <a:rPr lang="en-US" sz="3200" b="1" dirty="0">
                <a:solidFill>
                  <a:srgbClr val="9E0B0F"/>
                </a:solidFill>
                <a:latin typeface="arial" panose="020B0604020202020204" pitchFamily="34" charset="0"/>
              </a:rPr>
              <a:t>the</a:t>
            </a:r>
            <a:r>
              <a:rPr lang="en-US" sz="3200" dirty="0">
                <a:solidFill>
                  <a:srgbClr val="01103A"/>
                </a:solidFill>
                <a:latin typeface="arial" panose="020B0604020202020204" pitchFamily="34" charset="0"/>
              </a:rPr>
              <a:t> </a:t>
            </a:r>
            <a:r>
              <a:rPr lang="en-US" sz="3200" b="1" dirty="0">
                <a:ln>
                  <a:solidFill>
                    <a:srgbClr val="0000FF"/>
                  </a:solidFill>
                </a:ln>
                <a:solidFill>
                  <a:srgbClr val="E983DD"/>
                </a:solidFill>
                <a:effectLst>
                  <a:glow rad="127000">
                    <a:srgbClr val="00FFFF"/>
                  </a:glow>
                  <a:outerShdw blurRad="50800" dist="50800" dir="5400000" sx="103000" sy="103000" algn="ctr" rotWithShape="0">
                    <a:schemeClr val="accent2">
                      <a:lumMod val="75000"/>
                    </a:schemeClr>
                  </a:outerShdw>
                </a:effectLst>
                <a:latin typeface="Snap ITC" panose="04040A07060A02020202" pitchFamily="82" charset="0"/>
              </a:rPr>
              <a:t>LIGHT</a:t>
            </a:r>
            <a:r>
              <a:rPr lang="en-US" sz="3200" dirty="0">
                <a:solidFill>
                  <a:srgbClr val="01103A"/>
                </a:solidFill>
                <a:effectLst>
                  <a:outerShdw blurRad="50800" dist="50800" dir="5400000" algn="ctr" rotWithShape="0">
                    <a:schemeClr val="accent2">
                      <a:lumMod val="75000"/>
                    </a:schemeClr>
                  </a:outerShdw>
                </a:effectLst>
                <a:latin typeface="arial" panose="020B0604020202020204" pitchFamily="34" charset="0"/>
              </a:rPr>
              <a:t>  </a:t>
            </a:r>
            <a:r>
              <a:rPr lang="en-US" sz="3200" b="1" u="sng" dirty="0">
                <a:solidFill>
                  <a:srgbClr val="9E0B0F"/>
                </a:solidFill>
                <a:latin typeface="arial" panose="020B0604020202020204" pitchFamily="34" charset="0"/>
              </a:rPr>
              <a:t>of the world</a:t>
            </a:r>
            <a:r>
              <a:rPr lang="en-US" sz="3200" b="1" dirty="0">
                <a:solidFill>
                  <a:srgbClr val="9E0B0F"/>
                </a:solidFill>
                <a:latin typeface="arial" panose="020B0604020202020204" pitchFamily="34" charset="0"/>
              </a:rPr>
              <a:t>:</a:t>
            </a:r>
            <a:endParaRPr lang="en-CA" sz="3200" b="1" dirty="0">
              <a:solidFill>
                <a:srgbClr val="0000FF"/>
              </a:solidFill>
              <a:effectLst>
                <a:glow rad="63500">
                  <a:srgbClr val="00FF99"/>
                </a:glow>
                <a:outerShdw blurRad="50800" dist="50800" dir="5400000" sx="102000" sy="102000" algn="ctr" rotWithShape="0">
                  <a:srgbClr val="FFFF00"/>
                </a:outerShdw>
              </a:effectLst>
            </a:endParaRPr>
          </a:p>
        </p:txBody>
      </p:sp>
      <p:sp>
        <p:nvSpPr>
          <p:cNvPr id="17" name="Speech Bubble: Rectangle with Corners Rounded 16">
            <a:extLst>
              <a:ext uri="{FF2B5EF4-FFF2-40B4-BE49-F238E27FC236}">
                <a16:creationId xmlns:a16="http://schemas.microsoft.com/office/drawing/2014/main" id="{E97AD40C-8819-4FCF-AC88-FA1F4269A2EB}"/>
              </a:ext>
            </a:extLst>
          </p:cNvPr>
          <p:cNvSpPr/>
          <p:nvPr/>
        </p:nvSpPr>
        <p:spPr>
          <a:xfrm>
            <a:off x="7653026" y="3573710"/>
            <a:ext cx="1795773" cy="1327666"/>
          </a:xfrm>
          <a:prstGeom prst="wedgeRoundRectCallout">
            <a:avLst>
              <a:gd name="adj1" fmla="val 12599"/>
              <a:gd name="adj2" fmla="val 104712"/>
              <a:gd name="adj3" fmla="val 16667"/>
            </a:avLst>
          </a:prstGeom>
          <a:solidFill>
            <a:srgbClr val="E983DD">
              <a:alpha val="36000"/>
            </a:srgbClr>
          </a:solidFill>
          <a:ln w="5715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endParaRPr lang="en-CA"/>
          </a:p>
        </p:txBody>
      </p:sp>
      <p:cxnSp>
        <p:nvCxnSpPr>
          <p:cNvPr id="33" name="Straight Arrow Connector 32">
            <a:extLst>
              <a:ext uri="{FF2B5EF4-FFF2-40B4-BE49-F238E27FC236}">
                <a16:creationId xmlns:a16="http://schemas.microsoft.com/office/drawing/2014/main" id="{4F3BCF2E-9FFA-4034-A7F5-CC00D37DA829}"/>
              </a:ext>
            </a:extLst>
          </p:cNvPr>
          <p:cNvCxnSpPr/>
          <p:nvPr/>
        </p:nvCxnSpPr>
        <p:spPr>
          <a:xfrm>
            <a:off x="5143500" y="1573020"/>
            <a:ext cx="5010150" cy="848623"/>
          </a:xfrm>
          <a:prstGeom prst="straightConnector1">
            <a:avLst/>
          </a:prstGeom>
          <a:ln w="76200">
            <a:solidFill>
              <a:srgbClr val="00FF99"/>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500"/>
                            </p:stCondLst>
                            <p:childTnLst>
                              <p:par>
                                <p:cTn id="21" presetID="21"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8)">
                                      <p:cBhvr>
                                        <p:cTn id="23" dur="2000"/>
                                        <p:tgtEl>
                                          <p:spTgt spid="1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par>
                                <p:cTn id="27" presetID="22" presetClass="entr" presetSubtype="8" repeatCount="200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175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circle(in)">
                                      <p:cBhvr>
                                        <p:cTn id="34" dur="125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right)">
                                      <p:cBhvr>
                                        <p:cTn id="39" dur="500"/>
                                        <p:tgtEl>
                                          <p:spTgt spid="15"/>
                                        </p:tgtEl>
                                      </p:cBhvr>
                                    </p:animEffect>
                                  </p:childTnLst>
                                </p:cTn>
                              </p:par>
                              <p:par>
                                <p:cTn id="40" presetID="22" presetClass="entr" presetSubtype="2"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par>
                                <p:cTn id="43" presetID="22" presetClass="entr" presetSubtype="2"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right)">
                                      <p:cBhvr>
                                        <p:cTn id="45" dur="500"/>
                                        <p:tgtEl>
                                          <p:spTgt spid="21"/>
                                        </p:tgtEl>
                                      </p:cBhvr>
                                    </p:animEffect>
                                  </p:childTnLst>
                                </p:cTn>
                              </p:par>
                              <p:par>
                                <p:cTn id="46" presetID="22" presetClass="entr" presetSubtype="2"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500"/>
                                        <p:tgtEl>
                                          <p:spTgt spid="23"/>
                                        </p:tgtEl>
                                      </p:cBhvr>
                                    </p:animEffect>
                                  </p:childTnLst>
                                </p:cTn>
                              </p:par>
                              <p:par>
                                <p:cTn id="49" presetID="22" presetClass="entr" presetSubtype="2"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par>
                                <p:cTn id="52" presetID="22" presetClass="entr" presetSubtype="2"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par>
                                <p:cTn id="55" presetID="22" presetClass="entr" presetSubtype="2"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right)">
                                      <p:cBhvr>
                                        <p:cTn id="57" dur="500"/>
                                        <p:tgtEl>
                                          <p:spTgt spid="26"/>
                                        </p:tgtEl>
                                      </p:cBhvr>
                                    </p:animEffect>
                                  </p:childTnLst>
                                </p:cTn>
                              </p:par>
                            </p:childTnLst>
                          </p:cTn>
                        </p:par>
                        <p:par>
                          <p:cTn id="58" fill="hold">
                            <p:stCondLst>
                              <p:cond delay="500"/>
                            </p:stCondLst>
                            <p:childTnLst>
                              <p:par>
                                <p:cTn id="59" presetID="25"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2" dur="1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3" dur="1500" accel="50000" fill="hold">
                                          <p:stCondLst>
                                            <p:cond delay="1500"/>
                                          </p:stCondLst>
                                        </p:cTn>
                                        <p:tgtEl>
                                          <p:spTgt spid="17"/>
                                        </p:tgtEl>
                                        <p:attrNameLst>
                                          <p:attrName>ppt_w</p:attrName>
                                        </p:attrNameLst>
                                      </p:cBhvr>
                                      <p:tavLst>
                                        <p:tav tm="0">
                                          <p:val>
                                            <p:strVal val="#ppt_w*.05"/>
                                          </p:val>
                                        </p:tav>
                                        <p:tav tm="100000">
                                          <p:val>
                                            <p:strVal val="#ppt_w"/>
                                          </p:val>
                                        </p:tav>
                                      </p:tavLst>
                                    </p:anim>
                                    <p:anim calcmode="lin" valueType="num">
                                      <p:cBhvr>
                                        <p:cTn id="64" dur="3000" fill="hold"/>
                                        <p:tgtEl>
                                          <p:spTgt spid="17"/>
                                        </p:tgtEl>
                                        <p:attrNameLst>
                                          <p:attrName>ppt_h</p:attrName>
                                        </p:attrNameLst>
                                      </p:cBhvr>
                                      <p:tavLst>
                                        <p:tav tm="0">
                                          <p:val>
                                            <p:strVal val="#ppt_h"/>
                                          </p:val>
                                        </p:tav>
                                        <p:tav tm="100000">
                                          <p:val>
                                            <p:strVal val="#ppt_h"/>
                                          </p:val>
                                        </p:tav>
                                      </p:tavLst>
                                    </p:anim>
                                    <p:anim calcmode="lin" valueType="num">
                                      <p:cBhvr>
                                        <p:cTn id="65" dur="1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6" dur="1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7" dur="1500" accel="50000" fill="hold">
                                          <p:stCondLst>
                                            <p:cond delay="1500"/>
                                          </p:stCondLst>
                                        </p:cTn>
                                        <p:tgtEl>
                                          <p:spTgt spid="17"/>
                                        </p:tgtEl>
                                        <p:attrNameLst>
                                          <p:attrName>ppt_y</p:attrName>
                                        </p:attrNameLst>
                                      </p:cBhvr>
                                      <p:tavLst>
                                        <p:tav tm="0">
                                          <p:val>
                                            <p:strVal val="#ppt_y+.1"/>
                                          </p:val>
                                        </p:tav>
                                        <p:tav tm="100000">
                                          <p:val>
                                            <p:strVal val="#ppt_y"/>
                                          </p:val>
                                        </p:tav>
                                      </p:tavLst>
                                    </p:anim>
                                    <p:animEffect transition="in" filter="fade">
                                      <p:cBhvr>
                                        <p:cTn id="68" dur="3000" decel="50000">
                                          <p:stCondLst>
                                            <p:cond delay="0"/>
                                          </p:stCondLst>
                                        </p:cTn>
                                        <p:tgtEl>
                                          <p:spTgt spid="17"/>
                                        </p:tgtEl>
                                      </p:cBhvr>
                                    </p:animEffect>
                                  </p:childTnLst>
                                </p:cTn>
                              </p:par>
                            </p:childTnLst>
                          </p:cTn>
                        </p:par>
                        <p:par>
                          <p:cTn id="69" fill="hold">
                            <p:stCondLst>
                              <p:cond delay="3500"/>
                            </p:stCondLst>
                            <p:childTnLst>
                              <p:par>
                                <p:cTn id="70" presetID="35" presetClass="emph" presetSubtype="0" repeatCount="4000" fill="hold" grpId="1" nodeType="afterEffect">
                                  <p:stCondLst>
                                    <p:cond delay="500"/>
                                  </p:stCondLst>
                                  <p:childTnLst>
                                    <p:anim calcmode="discrete" valueType="str">
                                      <p:cBhvr>
                                        <p:cTn id="71"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20" grpId="0" animBg="1"/>
      <p:bldP spid="13" grpId="0" animBg="1"/>
      <p:bldP spid="15" grpId="0" animBg="1"/>
      <p:bldP spid="31" grpId="0" animBg="1"/>
      <p:bldP spid="17" grpId="0" animBg="1"/>
      <p:bldP spid="1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3754"/>
            <a:ext cx="2743200" cy="365125"/>
          </a:xfrm>
        </p:spPr>
        <p:txBody>
          <a:bodyPr/>
          <a:lstStyle/>
          <a:p>
            <a:fld id="{45C2D28F-54A5-4CFF-A832-B99C2F1CE910}" type="slidenum">
              <a:rPr lang="en-CA" smtClean="0">
                <a:solidFill>
                  <a:schemeClr val="tx1"/>
                </a:solidFill>
              </a:rPr>
              <a:t>45</a:t>
            </a:fld>
            <a:endParaRPr lang="en-CA" dirty="0">
              <a:solidFill>
                <a:schemeClr val="tx1"/>
              </a:solidFill>
            </a:endParaRPr>
          </a:p>
        </p:txBody>
      </p:sp>
      <p:sp>
        <p:nvSpPr>
          <p:cNvPr id="11" name="Rectangle: Rounded Corners 10">
            <a:extLst>
              <a:ext uri="{FF2B5EF4-FFF2-40B4-BE49-F238E27FC236}">
                <a16:creationId xmlns:a16="http://schemas.microsoft.com/office/drawing/2014/main" id="{53F7B096-9EC6-4E4E-94E1-1E51638DA647}"/>
              </a:ext>
            </a:extLst>
          </p:cNvPr>
          <p:cNvSpPr/>
          <p:nvPr/>
        </p:nvSpPr>
        <p:spPr>
          <a:xfrm>
            <a:off x="919317" y="258381"/>
            <a:ext cx="10353366" cy="2797245"/>
          </a:xfrm>
          <a:prstGeom prst="roundRect">
            <a:avLst/>
          </a:prstGeom>
          <a:solidFill>
            <a:srgbClr val="00FF99"/>
          </a:solidFill>
          <a:scene3d>
            <a:camera prst="orthographicFront"/>
            <a:lightRig rig="threePt" dir="t"/>
          </a:scene3d>
          <a:sp3d contourW="69850">
            <a:bevelT w="114300" h="127000" prst="angle"/>
            <a:contourClr>
              <a:srgbClr val="FF33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Please tell me, </a:t>
            </a:r>
            <a:r>
              <a:rPr lang="en-CA" sz="2800" u="sng" dirty="0">
                <a:solidFill>
                  <a:schemeClr val="tx1"/>
                </a:solidFill>
              </a:rPr>
              <a:t>even on the lowest level of understandin</a:t>
            </a:r>
            <a:r>
              <a:rPr lang="en-CA" sz="2800" dirty="0">
                <a:solidFill>
                  <a:schemeClr val="tx1"/>
                </a:solidFill>
              </a:rPr>
              <a:t>g, </a:t>
            </a:r>
            <a:br>
              <a:rPr lang="en-CA" sz="2800" dirty="0">
                <a:solidFill>
                  <a:schemeClr val="tx1"/>
                </a:solidFill>
              </a:rPr>
            </a:br>
            <a:r>
              <a:rPr lang="en-CA" sz="2800" dirty="0">
                <a:solidFill>
                  <a:schemeClr val="tx1"/>
                </a:solidFill>
              </a:rPr>
              <a:t>HOW IS IT THAT WE ARE </a:t>
            </a:r>
            <a:r>
              <a:rPr lang="en-CA" sz="2800" dirty="0">
                <a:solidFill>
                  <a:schemeClr val="tx1"/>
                </a:solidFill>
                <a:effectLst>
                  <a:glow rad="127000">
                    <a:srgbClr val="FF0000"/>
                  </a:glow>
                </a:effectLst>
                <a:latin typeface="Arial Black" panose="020B0A04020102020204" pitchFamily="34" charset="0"/>
              </a:rPr>
              <a:t>ASSAULTED</a:t>
            </a:r>
            <a:r>
              <a:rPr lang="en-CA" sz="2800" dirty="0">
                <a:solidFill>
                  <a:schemeClr val="tx1"/>
                </a:solidFill>
              </a:rPr>
              <a:t> with the </a:t>
            </a:r>
            <a:br>
              <a:rPr lang="en-CA" sz="2800" dirty="0">
                <a:solidFill>
                  <a:schemeClr val="tx1"/>
                </a:solidFill>
              </a:rPr>
            </a:br>
            <a:r>
              <a:rPr lang="en-CA" sz="2800" dirty="0">
                <a:solidFill>
                  <a:schemeClr val="tx1"/>
                </a:solidFill>
                <a:latin typeface="Snap ITC" panose="04040A07060A02020202" pitchFamily="82" charset="0"/>
              </a:rPr>
              <a:t>INSIDIOUS NOTION, </a:t>
            </a:r>
            <a:br>
              <a:rPr lang="en-CA" sz="2800" dirty="0">
                <a:solidFill>
                  <a:schemeClr val="tx1"/>
                </a:solidFill>
              </a:rPr>
            </a:br>
            <a:r>
              <a:rPr lang="en-CA" sz="2800" dirty="0">
                <a:solidFill>
                  <a:schemeClr val="tx1"/>
                </a:solidFill>
              </a:rPr>
              <a:t>that </a:t>
            </a:r>
            <a:r>
              <a:rPr lang="en-CA" sz="2800" b="1" u="sng" dirty="0">
                <a:solidFill>
                  <a:schemeClr val="tx1"/>
                </a:solidFill>
              </a:rPr>
              <a:t>DARKNESS</a:t>
            </a:r>
            <a:r>
              <a:rPr lang="en-CA" sz="2800" dirty="0">
                <a:solidFill>
                  <a:schemeClr val="tx1"/>
                </a:solidFill>
              </a:rPr>
              <a:t> came first </a:t>
            </a:r>
            <a:r>
              <a:rPr lang="en-CA" sz="2800" u="sng" dirty="0">
                <a:solidFill>
                  <a:schemeClr val="tx1"/>
                </a:solidFill>
              </a:rPr>
              <a:t>in Gen 1:1</a:t>
            </a:r>
            <a:r>
              <a:rPr lang="en-CA" sz="2800" dirty="0">
                <a:solidFill>
                  <a:schemeClr val="tx1"/>
                </a:solidFill>
              </a:rPr>
              <a:t>?  HOW?</a:t>
            </a:r>
          </a:p>
          <a:p>
            <a:pPr algn="ctr"/>
            <a:r>
              <a:rPr lang="en-CA" sz="2800" u="sng" dirty="0">
                <a:solidFill>
                  <a:schemeClr val="tx1"/>
                </a:solidFill>
              </a:rPr>
              <a:t>How lon</a:t>
            </a:r>
            <a:r>
              <a:rPr lang="en-CA" sz="2800" dirty="0">
                <a:solidFill>
                  <a:schemeClr val="tx1"/>
                </a:solidFill>
              </a:rPr>
              <a:t>g will </a:t>
            </a:r>
            <a:r>
              <a:rPr lang="en-CA" sz="2800" b="1" dirty="0">
                <a:solidFill>
                  <a:srgbClr val="0000FF"/>
                </a:solidFill>
              </a:rPr>
              <a:t>THE SPOKEN WORDS OF </a:t>
            </a:r>
            <a:r>
              <a:rPr lang="en-CA" sz="2800" b="1" dirty="0">
                <a:solidFill>
                  <a:srgbClr val="0000FF"/>
                </a:solidFill>
                <a:effectLst>
                  <a:glow rad="101600">
                    <a:srgbClr val="FFFF00"/>
                  </a:glow>
                  <a:outerShdw blurRad="50800" dist="50800" dir="5400000" sx="102000" sy="102000" algn="ctr" rotWithShape="0">
                    <a:srgbClr val="CC00FF"/>
                  </a:outerShdw>
                </a:effectLst>
              </a:rPr>
              <a:t>YAHUSHA Ha MASHIACH </a:t>
            </a:r>
            <a:br>
              <a:rPr lang="en-CA" sz="2800" b="1" dirty="0">
                <a:solidFill>
                  <a:srgbClr val="0000FF"/>
                </a:solidFill>
              </a:rPr>
            </a:br>
            <a:r>
              <a:rPr lang="en-CA" sz="2800" b="1" dirty="0">
                <a:solidFill>
                  <a:schemeClr val="tx1"/>
                </a:solidFill>
              </a:rPr>
              <a:t>be </a:t>
            </a:r>
            <a:r>
              <a:rPr lang="en-CA" sz="3600" b="1" dirty="0">
                <a:solidFill>
                  <a:schemeClr val="tx1"/>
                </a:solidFill>
                <a:effectLst>
                  <a:glow rad="127000">
                    <a:srgbClr val="FF3300"/>
                  </a:glow>
                </a:effectLst>
                <a:latin typeface="Arial Black" panose="020B0A04020102020204" pitchFamily="34" charset="0"/>
              </a:rPr>
              <a:t>DISMISSED?</a:t>
            </a:r>
          </a:p>
        </p:txBody>
      </p:sp>
      <p:pic>
        <p:nvPicPr>
          <p:cNvPr id="21" name="Picture 20">
            <a:extLst>
              <a:ext uri="{FF2B5EF4-FFF2-40B4-BE49-F238E27FC236}">
                <a16:creationId xmlns:a16="http://schemas.microsoft.com/office/drawing/2014/main" id="{48CB6542-AF5A-4945-8DF9-5458D8B11C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53026" y="535973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3" name="Picture 22">
            <a:extLst>
              <a:ext uri="{FF2B5EF4-FFF2-40B4-BE49-F238E27FC236}">
                <a16:creationId xmlns:a16="http://schemas.microsoft.com/office/drawing/2014/main" id="{EAF44155-2417-466E-8E60-0CA51AA96B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08630" y="535973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5" name="Picture 24">
            <a:extLst>
              <a:ext uri="{FF2B5EF4-FFF2-40B4-BE49-F238E27FC236}">
                <a16:creationId xmlns:a16="http://schemas.microsoft.com/office/drawing/2014/main" id="{4CBD258E-2E63-4141-B9BD-58DB4E2CE3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75131" y="5384925"/>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6" name="Picture 25">
            <a:extLst>
              <a:ext uri="{FF2B5EF4-FFF2-40B4-BE49-F238E27FC236}">
                <a16:creationId xmlns:a16="http://schemas.microsoft.com/office/drawing/2014/main" id="{2E1CE9AE-67FC-42AF-B568-AAF998E081C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67700" y="5428878"/>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7" name="Picture 26">
            <a:extLst>
              <a:ext uri="{FF2B5EF4-FFF2-40B4-BE49-F238E27FC236}">
                <a16:creationId xmlns:a16="http://schemas.microsoft.com/office/drawing/2014/main" id="{70F68103-A91A-49AD-AB7E-8A6A18B74C0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64072" y="4987616"/>
            <a:ext cx="1376267" cy="1835023"/>
          </a:xfrm>
          <a:prstGeom prst="snip2DiagRect">
            <a:avLst/>
          </a:prstGeom>
          <a:solidFill>
            <a:srgbClr val="FFFFFF">
              <a:shade val="85000"/>
            </a:srgbClr>
          </a:solidFill>
          <a:ln w="190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3D4E3B20-94E9-4646-AA5C-163419A105F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695720" y="5359106"/>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Rectangle: Rounded Corners 14">
            <a:extLst>
              <a:ext uri="{FF2B5EF4-FFF2-40B4-BE49-F238E27FC236}">
                <a16:creationId xmlns:a16="http://schemas.microsoft.com/office/drawing/2014/main" id="{36153AB0-BEB0-4167-AC9B-D600B6C65CEB}"/>
              </a:ext>
            </a:extLst>
          </p:cNvPr>
          <p:cNvSpPr/>
          <p:nvPr/>
        </p:nvSpPr>
        <p:spPr>
          <a:xfrm>
            <a:off x="9865717" y="5359106"/>
            <a:ext cx="1964604" cy="1346494"/>
          </a:xfrm>
          <a:prstGeom prst="roundRect">
            <a:avLst/>
          </a:prstGeom>
          <a:solidFill>
            <a:srgbClr val="E983DD"/>
          </a:solidFill>
          <a:ln w="38100">
            <a:solidFill>
              <a:srgbClr val="0000FF"/>
            </a:solidFill>
          </a:ln>
          <a:scene3d>
            <a:camera prst="orthographicFront"/>
            <a:lightRig rig="sunset" dir="t"/>
          </a:scene3d>
          <a:sp3d>
            <a:bevelT w="146050" h="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err="1">
                <a:solidFill>
                  <a:srgbClr val="0000FF"/>
                </a:solidFill>
                <a:effectLst>
                  <a:glow rad="127000">
                    <a:srgbClr val="FFFF00"/>
                  </a:glow>
                </a:effectLst>
              </a:rPr>
              <a:t>B’</a:t>
            </a:r>
            <a:r>
              <a:rPr lang="en-CA" sz="3600" dirty="0" err="1">
                <a:solidFill>
                  <a:srgbClr val="0000FF"/>
                </a:solidFill>
              </a:rPr>
              <a:t>Rashyt</a:t>
            </a:r>
            <a:r>
              <a:rPr lang="en-CA" sz="2000" dirty="0" err="1">
                <a:solidFill>
                  <a:schemeClr val="tx1"/>
                </a:solidFill>
              </a:rPr>
              <a:t>Genesis</a:t>
            </a:r>
            <a:r>
              <a:rPr lang="en-CA" sz="3600" dirty="0">
                <a:solidFill>
                  <a:schemeClr val="tx1"/>
                </a:solidFill>
              </a:rPr>
              <a:t> </a:t>
            </a:r>
            <a:r>
              <a:rPr lang="en-CA" sz="2000" dirty="0">
                <a:solidFill>
                  <a:schemeClr val="tx1"/>
                </a:solidFill>
              </a:rPr>
              <a:t>1:1</a:t>
            </a:r>
          </a:p>
        </p:txBody>
      </p:sp>
      <p:sp>
        <p:nvSpPr>
          <p:cNvPr id="31" name="Rectangle 30">
            <a:extLst>
              <a:ext uri="{FF2B5EF4-FFF2-40B4-BE49-F238E27FC236}">
                <a16:creationId xmlns:a16="http://schemas.microsoft.com/office/drawing/2014/main" id="{E3061E64-39C8-4154-8131-16E41D403445}"/>
              </a:ext>
            </a:extLst>
          </p:cNvPr>
          <p:cNvSpPr/>
          <p:nvPr/>
        </p:nvSpPr>
        <p:spPr>
          <a:xfrm>
            <a:off x="176979" y="3358449"/>
            <a:ext cx="11916698" cy="1698462"/>
          </a:xfrm>
          <a:prstGeom prst="rect">
            <a:avLst/>
          </a:prstGeom>
          <a:ln w="28575">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b="1" dirty="0">
                <a:solidFill>
                  <a:schemeClr val="tx1"/>
                </a:solidFill>
              </a:rPr>
              <a:t>                                 </a:t>
            </a:r>
            <a:r>
              <a:rPr lang="en-US" sz="2000" b="1" dirty="0">
                <a:solidFill>
                  <a:schemeClr val="tx1"/>
                </a:solidFill>
                <a:latin typeface="Arial Narrow" panose="020B0606020202030204" pitchFamily="34" charset="0"/>
              </a:rPr>
              <a:t>John 10:9      </a:t>
            </a:r>
            <a:r>
              <a:rPr lang="en-US" sz="3200" b="1" u="sng" dirty="0">
                <a:ln>
                  <a:solidFill>
                    <a:srgbClr val="0000FF"/>
                  </a:solidFill>
                </a:ln>
                <a:solidFill>
                  <a:srgbClr val="FF9900"/>
                </a:solidFill>
                <a:latin typeface="Algerian" panose="04020705040A02060702" pitchFamily="82" charset="0"/>
              </a:rPr>
              <a:t>I</a:t>
            </a:r>
            <a:r>
              <a:rPr lang="en-US" sz="3200" u="sng" dirty="0">
                <a:ln>
                  <a:solidFill>
                    <a:srgbClr val="0000FF"/>
                  </a:solidFill>
                </a:ln>
                <a:solidFill>
                  <a:srgbClr val="FF9900"/>
                </a:solidFill>
                <a:latin typeface="Algerian" panose="04020705040A02060702" pitchFamily="82" charset="0"/>
              </a:rPr>
              <a:t> </a:t>
            </a:r>
            <a:r>
              <a:rPr lang="en-US" sz="3200" b="1" u="sng" dirty="0">
                <a:ln>
                  <a:solidFill>
                    <a:srgbClr val="0000FF"/>
                  </a:solidFill>
                </a:ln>
                <a:solidFill>
                  <a:srgbClr val="FF9900"/>
                </a:solidFill>
                <a:latin typeface="Algerian" panose="04020705040A02060702" pitchFamily="82" charset="0"/>
              </a:rPr>
              <a:t>am</a:t>
            </a:r>
            <a:r>
              <a:rPr lang="en-US" sz="3200" u="sng" dirty="0">
                <a:ln>
                  <a:solidFill>
                    <a:srgbClr val="0000FF"/>
                  </a:solidFill>
                </a:ln>
                <a:solidFill>
                  <a:srgbClr val="FF9900"/>
                </a:solidFill>
                <a:latin typeface="Algerian" panose="04020705040A02060702" pitchFamily="82" charset="0"/>
              </a:rPr>
              <a:t> </a:t>
            </a:r>
            <a:r>
              <a:rPr lang="en-US" sz="4000" b="1" u="sng" dirty="0">
                <a:ln>
                  <a:solidFill>
                    <a:srgbClr val="0000FF"/>
                  </a:solidFill>
                </a:ln>
                <a:solidFill>
                  <a:srgbClr val="FF9900"/>
                </a:solidFill>
                <a:latin typeface="Algerian" panose="04020705040A02060702" pitchFamily="82" charset="0"/>
              </a:rPr>
              <a:t>the  </a:t>
            </a:r>
            <a:r>
              <a:rPr lang="en-US" sz="4000" b="1" u="sng" dirty="0">
                <a:ln>
                  <a:solidFill>
                    <a:srgbClr val="0000FF"/>
                  </a:solidFill>
                </a:ln>
                <a:solidFill>
                  <a:srgbClr val="FF9900"/>
                </a:solidFill>
                <a:effectLst>
                  <a:glow rad="127000">
                    <a:srgbClr val="00FF00"/>
                  </a:glow>
                </a:effectLst>
                <a:latin typeface="Algerian" panose="04020705040A02060702" pitchFamily="82" charset="0"/>
              </a:rPr>
              <a:t>door</a:t>
            </a:r>
            <a:r>
              <a:rPr lang="en-US" sz="3200" dirty="0">
                <a:ln>
                  <a:solidFill>
                    <a:srgbClr val="0000FF"/>
                  </a:solidFill>
                </a:ln>
                <a:solidFill>
                  <a:srgbClr val="FF9900"/>
                </a:solidFill>
              </a:rPr>
              <a:t> …</a:t>
            </a:r>
          </a:p>
          <a:p>
            <a:pPr algn="ctr"/>
            <a:r>
              <a:rPr lang="en-US" sz="2000" dirty="0">
                <a:solidFill>
                  <a:srgbClr val="01103A"/>
                </a:solidFill>
                <a:latin typeface="arial" panose="020B0604020202020204" pitchFamily="34" charset="0"/>
              </a:rPr>
              <a:t>John 8:12  </a:t>
            </a:r>
            <a:r>
              <a:rPr lang="en-US" sz="3200" dirty="0">
                <a:solidFill>
                  <a:srgbClr val="01103A"/>
                </a:solidFill>
                <a:latin typeface="arial" panose="020B0604020202020204" pitchFamily="34" charset="0"/>
              </a:rPr>
              <a:t>Then </a:t>
            </a:r>
            <a:r>
              <a:rPr lang="en-US" sz="3200" dirty="0" err="1">
                <a:solidFill>
                  <a:srgbClr val="01103A"/>
                </a:solidFill>
                <a:latin typeface="arial" panose="020B0604020202020204" pitchFamily="34" charset="0"/>
              </a:rPr>
              <a:t>spake</a:t>
            </a:r>
            <a:r>
              <a:rPr lang="en-US" sz="3200" dirty="0">
                <a:solidFill>
                  <a:srgbClr val="01103A"/>
                </a:solidFill>
                <a:latin typeface="arial" panose="020B0604020202020204" pitchFamily="34" charset="0"/>
              </a:rPr>
              <a:t> </a:t>
            </a:r>
            <a:r>
              <a:rPr lang="en-US" sz="3200" dirty="0">
                <a:solidFill>
                  <a:srgbClr val="0000FF"/>
                </a:solidFill>
                <a:latin typeface="arial" panose="020B0604020202020204" pitchFamily="34" charset="0"/>
              </a:rPr>
              <a:t>Yahusha</a:t>
            </a:r>
            <a:r>
              <a:rPr lang="en-US" sz="3200" dirty="0">
                <a:solidFill>
                  <a:srgbClr val="01103A"/>
                </a:solidFill>
                <a:latin typeface="arial" panose="020B0604020202020204" pitchFamily="34" charset="0"/>
              </a:rPr>
              <a:t> … </a:t>
            </a:r>
            <a:r>
              <a:rPr lang="en-US" sz="3200" dirty="0">
                <a:solidFill>
                  <a:srgbClr val="0000FF"/>
                </a:solidFill>
                <a:effectLst>
                  <a:glow rad="127000">
                    <a:srgbClr val="FFFF00"/>
                  </a:glow>
                  <a:outerShdw blurRad="50800" dist="50800" dir="5400000" sx="102000" sy="102000" algn="ctr" rotWithShape="0">
                    <a:srgbClr val="CC00FF"/>
                  </a:outerShdw>
                </a:effectLst>
                <a:latin typeface="Algerian" panose="04020705040A02060702" pitchFamily="82" charset="0"/>
              </a:rPr>
              <a:t>I am</a:t>
            </a:r>
            <a:r>
              <a:rPr lang="en-US" sz="3200" dirty="0">
                <a:solidFill>
                  <a:srgbClr val="01103A"/>
                </a:solidFill>
                <a:latin typeface="arial" panose="020B0604020202020204" pitchFamily="34" charset="0"/>
              </a:rPr>
              <a:t> </a:t>
            </a:r>
            <a:r>
              <a:rPr lang="en-US" sz="3200" b="1" dirty="0">
                <a:solidFill>
                  <a:srgbClr val="9E0B0F"/>
                </a:solidFill>
                <a:latin typeface="arial" panose="020B0604020202020204" pitchFamily="34" charset="0"/>
              </a:rPr>
              <a:t>the</a:t>
            </a:r>
            <a:r>
              <a:rPr lang="en-US" sz="3200" dirty="0">
                <a:solidFill>
                  <a:srgbClr val="01103A"/>
                </a:solidFill>
                <a:latin typeface="arial" panose="020B0604020202020204" pitchFamily="34" charset="0"/>
              </a:rPr>
              <a:t> </a:t>
            </a:r>
            <a:r>
              <a:rPr lang="en-US" sz="3200" b="1" dirty="0">
                <a:ln>
                  <a:solidFill>
                    <a:srgbClr val="0000FF"/>
                  </a:solidFill>
                </a:ln>
                <a:solidFill>
                  <a:srgbClr val="E983DD"/>
                </a:solidFill>
                <a:effectLst>
                  <a:glow rad="127000">
                    <a:srgbClr val="00FFFF"/>
                  </a:glow>
                  <a:outerShdw blurRad="50800" dist="50800" dir="5400000" sx="103000" sy="103000" algn="ctr" rotWithShape="0">
                    <a:schemeClr val="accent2">
                      <a:lumMod val="75000"/>
                    </a:schemeClr>
                  </a:outerShdw>
                </a:effectLst>
                <a:latin typeface="Snap ITC" panose="04040A07060A02020202" pitchFamily="82" charset="0"/>
              </a:rPr>
              <a:t>LIGHT</a:t>
            </a:r>
            <a:r>
              <a:rPr lang="en-US" sz="3200" dirty="0">
                <a:solidFill>
                  <a:srgbClr val="01103A"/>
                </a:solidFill>
                <a:effectLst>
                  <a:outerShdw blurRad="50800" dist="50800" dir="5400000" algn="ctr" rotWithShape="0">
                    <a:schemeClr val="accent2">
                      <a:lumMod val="75000"/>
                    </a:schemeClr>
                  </a:outerShdw>
                </a:effectLst>
                <a:latin typeface="arial" panose="020B0604020202020204" pitchFamily="34" charset="0"/>
              </a:rPr>
              <a:t>  </a:t>
            </a:r>
            <a:r>
              <a:rPr lang="en-US" sz="3200" b="1" u="sng" dirty="0">
                <a:solidFill>
                  <a:srgbClr val="C00000"/>
                </a:solidFill>
                <a:latin typeface="arial" panose="020B0604020202020204" pitchFamily="34" charset="0"/>
              </a:rPr>
              <a:t>of the world</a:t>
            </a:r>
            <a:r>
              <a:rPr lang="en-US" sz="3200" b="1" dirty="0">
                <a:solidFill>
                  <a:srgbClr val="C00000"/>
                </a:solidFill>
                <a:latin typeface="arial" panose="020B0604020202020204" pitchFamily="34" charset="0"/>
              </a:rPr>
              <a:t>:</a:t>
            </a:r>
            <a:endParaRPr lang="en-CA" sz="3200" b="1" dirty="0">
              <a:solidFill>
                <a:srgbClr val="C00000"/>
              </a:solidFill>
              <a:effectLst>
                <a:glow rad="63500">
                  <a:srgbClr val="00FF99"/>
                </a:glow>
                <a:outerShdw blurRad="50800" dist="50800" dir="5400000" sx="102000" sy="102000" algn="ctr" rotWithShape="0">
                  <a:srgbClr val="FFFF00"/>
                </a:outerShdw>
              </a:effectLst>
            </a:endParaRPr>
          </a:p>
        </p:txBody>
      </p:sp>
      <p:sp>
        <p:nvSpPr>
          <p:cNvPr id="17" name="Speech Bubble: Rectangle with Corners Rounded 16">
            <a:extLst>
              <a:ext uri="{FF2B5EF4-FFF2-40B4-BE49-F238E27FC236}">
                <a16:creationId xmlns:a16="http://schemas.microsoft.com/office/drawing/2014/main" id="{E97AD40C-8819-4FCF-AC88-FA1F4269A2EB}"/>
              </a:ext>
            </a:extLst>
          </p:cNvPr>
          <p:cNvSpPr/>
          <p:nvPr/>
        </p:nvSpPr>
        <p:spPr>
          <a:xfrm>
            <a:off x="7653026" y="3573710"/>
            <a:ext cx="1795773" cy="1327666"/>
          </a:xfrm>
          <a:prstGeom prst="wedgeRoundRectCallout">
            <a:avLst>
              <a:gd name="adj1" fmla="val 12599"/>
              <a:gd name="adj2" fmla="val 104712"/>
              <a:gd name="adj3" fmla="val 16667"/>
            </a:avLst>
          </a:prstGeom>
          <a:solidFill>
            <a:srgbClr val="E983DD">
              <a:alpha val="36000"/>
            </a:srgbClr>
          </a:solidFill>
          <a:ln w="5715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endParaRPr lang="en-CA"/>
          </a:p>
        </p:txBody>
      </p:sp>
    </p:spTree>
    <p:extLst>
      <p:ext uri="{BB962C8B-B14F-4D97-AF65-F5344CB8AC3E}">
        <p14:creationId xmlns:p14="http://schemas.microsoft.com/office/powerpoint/2010/main" val="267459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1250"/>
                                        <p:tgtEl>
                                          <p:spTgt spid="31"/>
                                        </p:tgtEl>
                                      </p:cBhvr>
                                    </p:animEffect>
                                  </p:childTnLst>
                                </p:cTn>
                              </p:par>
                            </p:childTnLst>
                          </p:cTn>
                        </p:par>
                        <p:par>
                          <p:cTn id="8" fill="hold">
                            <p:stCondLst>
                              <p:cond delay="1250"/>
                            </p:stCondLst>
                            <p:childTnLst>
                              <p:par>
                                <p:cTn id="9" presetID="50"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3"/>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3754"/>
            <a:ext cx="2743200" cy="365125"/>
          </a:xfrm>
        </p:spPr>
        <p:txBody>
          <a:bodyPr/>
          <a:lstStyle/>
          <a:p>
            <a:fld id="{45C2D28F-54A5-4CFF-A832-B99C2F1CE910}" type="slidenum">
              <a:rPr lang="en-CA" smtClean="0">
                <a:solidFill>
                  <a:schemeClr val="tx1"/>
                </a:solidFill>
              </a:rPr>
              <a:t>46</a:t>
            </a:fld>
            <a:endParaRPr lang="en-CA" dirty="0">
              <a:solidFill>
                <a:schemeClr val="tx1"/>
              </a:solidFill>
            </a:endParaRPr>
          </a:p>
        </p:txBody>
      </p:sp>
      <p:sp>
        <p:nvSpPr>
          <p:cNvPr id="11" name="Rectangle: Rounded Corners 10">
            <a:extLst>
              <a:ext uri="{FF2B5EF4-FFF2-40B4-BE49-F238E27FC236}">
                <a16:creationId xmlns:a16="http://schemas.microsoft.com/office/drawing/2014/main" id="{53F7B096-9EC6-4E4E-94E1-1E51638DA647}"/>
              </a:ext>
            </a:extLst>
          </p:cNvPr>
          <p:cNvSpPr/>
          <p:nvPr/>
        </p:nvSpPr>
        <p:spPr>
          <a:xfrm>
            <a:off x="361949" y="2602466"/>
            <a:ext cx="11553825" cy="3941209"/>
          </a:xfrm>
          <a:prstGeom prst="roundRect">
            <a:avLst/>
          </a:prstGeom>
          <a:solidFill>
            <a:srgbClr val="00FF99"/>
          </a:solidFill>
          <a:scene3d>
            <a:camera prst="orthographicFront"/>
            <a:lightRig rig="threePt" dir="t"/>
          </a:scene3d>
          <a:sp3d contourW="69850">
            <a:bevelT w="114300" h="127000" prst="angle"/>
            <a:contourClr>
              <a:srgbClr val="FF33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r>
              <a:rPr lang="en-CA" sz="2800" dirty="0">
                <a:solidFill>
                  <a:schemeClr val="tx1"/>
                </a:solidFill>
              </a:rPr>
              <a:t>This </a:t>
            </a:r>
            <a:r>
              <a:rPr lang="en-CA" sz="2800" b="1" dirty="0">
                <a:solidFill>
                  <a:srgbClr val="0000FF"/>
                </a:solidFill>
                <a:effectLst>
                  <a:glow rad="228600">
                    <a:schemeClr val="accent4">
                      <a:satMod val="175000"/>
                      <a:alpha val="40000"/>
                    </a:schemeClr>
                  </a:glow>
                </a:effectLst>
              </a:rPr>
              <a:t>Beit</a:t>
            </a:r>
            <a:r>
              <a:rPr lang="en-CA" sz="2800" dirty="0">
                <a:solidFill>
                  <a:schemeClr val="tx1"/>
                </a:solidFill>
              </a:rPr>
              <a:t> (2</a:t>
            </a:r>
            <a:r>
              <a:rPr lang="en-CA" sz="2800" baseline="30000" dirty="0">
                <a:solidFill>
                  <a:schemeClr val="tx1"/>
                </a:solidFill>
              </a:rPr>
              <a:t>nd</a:t>
            </a:r>
            <a:r>
              <a:rPr lang="en-CA" sz="2800" dirty="0">
                <a:solidFill>
                  <a:schemeClr val="tx1"/>
                </a:solidFill>
              </a:rPr>
              <a:t> Hebrew letter) is a </a:t>
            </a:r>
            <a:r>
              <a:rPr lang="en-CA" sz="2800" b="1" dirty="0">
                <a:solidFill>
                  <a:srgbClr val="0000FF"/>
                </a:solidFill>
              </a:rPr>
              <a:t>TYPE OF SUKA</a:t>
            </a:r>
            <a:r>
              <a:rPr lang="en-CA" sz="2800" dirty="0">
                <a:solidFill>
                  <a:schemeClr val="tx1"/>
                </a:solidFill>
              </a:rPr>
              <a:t>.  </a:t>
            </a:r>
            <a:br>
              <a:rPr lang="en-CA" sz="2800" dirty="0">
                <a:solidFill>
                  <a:schemeClr val="tx1"/>
                </a:solidFill>
              </a:rPr>
            </a:br>
            <a:r>
              <a:rPr lang="en-CA" sz="2800" dirty="0">
                <a:solidFill>
                  <a:schemeClr val="tx1"/>
                </a:solidFill>
              </a:rPr>
              <a:t>It is a </a:t>
            </a:r>
            <a:r>
              <a:rPr lang="en-CA" sz="2800" b="1" u="sng" dirty="0">
                <a:solidFill>
                  <a:schemeClr val="tx1"/>
                </a:solidFill>
              </a:rPr>
              <a:t>DWELLING PLACE</a:t>
            </a:r>
            <a:r>
              <a:rPr lang="en-CA" sz="2800" dirty="0">
                <a:solidFill>
                  <a:schemeClr val="tx1"/>
                </a:solidFill>
              </a:rPr>
              <a:t>.  A </a:t>
            </a:r>
            <a:r>
              <a:rPr lang="en-CA" sz="2800" dirty="0">
                <a:solidFill>
                  <a:srgbClr val="C00000"/>
                </a:solidFill>
              </a:rPr>
              <a:t>TEMPORARY</a:t>
            </a:r>
            <a:r>
              <a:rPr lang="en-CA" sz="2800" dirty="0">
                <a:solidFill>
                  <a:schemeClr val="tx1"/>
                </a:solidFill>
              </a:rPr>
              <a:t> dwelling </a:t>
            </a:r>
            <a:br>
              <a:rPr lang="en-CA" sz="2800" dirty="0">
                <a:solidFill>
                  <a:schemeClr val="tx1"/>
                </a:solidFill>
              </a:rPr>
            </a:br>
            <a:r>
              <a:rPr lang="en-CA" sz="2800" dirty="0">
                <a:solidFill>
                  <a:schemeClr val="tx1"/>
                </a:solidFill>
              </a:rPr>
              <a:t>place!  Why temporary?  Because even though earth was created within the </a:t>
            </a:r>
            <a:r>
              <a:rPr lang="en-CA" sz="2800" dirty="0">
                <a:ln w="28575">
                  <a:solidFill>
                    <a:srgbClr val="0000FF"/>
                  </a:solidFill>
                </a:ln>
                <a:solidFill>
                  <a:srgbClr val="E983DD"/>
                </a:solidFill>
                <a:effectLst>
                  <a:glow rad="88900">
                    <a:srgbClr val="FFFF00"/>
                  </a:glow>
                  <a:outerShdw blurRad="50800" dist="50800" dir="5400000" sx="102000" sy="102000" algn="ctr" rotWithShape="0">
                    <a:srgbClr val="CC00FF"/>
                  </a:outerShdw>
                </a:effectLst>
                <a:latin typeface="Snap ITC" panose="04040A07060A02020202" pitchFamily="82" charset="0"/>
              </a:rPr>
              <a:t>SHYT</a:t>
            </a:r>
            <a:r>
              <a:rPr lang="en-CA" sz="2800" dirty="0">
                <a:solidFill>
                  <a:schemeClr val="tx1"/>
                </a:solidFill>
              </a:rPr>
              <a:t> (garment) of </a:t>
            </a:r>
            <a:r>
              <a:rPr lang="en-CA" sz="2800" b="1" dirty="0">
                <a:solidFill>
                  <a:srgbClr val="0000FF"/>
                </a:solidFill>
              </a:rPr>
              <a:t>ABSOLUTE PERFECTION, </a:t>
            </a:r>
            <a:r>
              <a:rPr lang="en-CA" sz="2800" dirty="0">
                <a:solidFill>
                  <a:schemeClr val="tx1"/>
                </a:solidFill>
              </a:rPr>
              <a:t>it became contaminated through </a:t>
            </a:r>
            <a:r>
              <a:rPr lang="en-CA" sz="2800" dirty="0">
                <a:solidFill>
                  <a:srgbClr val="FF0000"/>
                </a:solidFill>
              </a:rPr>
              <a:t>assault from evil. </a:t>
            </a:r>
            <a:r>
              <a:rPr lang="en-CA" sz="2800" dirty="0">
                <a:solidFill>
                  <a:schemeClr val="tx1"/>
                </a:solidFill>
              </a:rPr>
              <a:t>Most especially man’s consistent persistent sin. </a:t>
            </a:r>
          </a:p>
          <a:p>
            <a:pPr algn="ctr"/>
            <a:r>
              <a:rPr lang="en-CA" sz="2800" dirty="0">
                <a:solidFill>
                  <a:schemeClr val="tx1"/>
                </a:solidFill>
              </a:rPr>
              <a:t>This TEMPORARY DWELLING PLACE – EARTH – will be re-constructed once again into a state of </a:t>
            </a:r>
            <a:r>
              <a:rPr lang="en-CA" sz="2800" dirty="0">
                <a:solidFill>
                  <a:srgbClr val="0000FF"/>
                </a:solidFill>
                <a:latin typeface="Arial Black" panose="020B0A04020102020204" pitchFamily="34" charset="0"/>
              </a:rPr>
              <a:t>ABSOLUTE  </a:t>
            </a:r>
            <a:r>
              <a:rPr lang="en-CA" sz="2800" u="sng" dirty="0">
                <a:solidFill>
                  <a:srgbClr val="0000FF"/>
                </a:solidFill>
                <a:effectLst>
                  <a:glow rad="88900">
                    <a:srgbClr val="00FFFF"/>
                  </a:glow>
                  <a:outerShdw blurRad="50800" dist="38100" dir="13500000" sx="102000" sy="102000" algn="br" rotWithShape="0">
                    <a:srgbClr val="CC00FF"/>
                  </a:outerShdw>
                </a:effectLst>
                <a:latin typeface="Arial Black" panose="020B0A04020102020204" pitchFamily="34" charset="0"/>
              </a:rPr>
              <a:t>TZADIQ</a:t>
            </a:r>
            <a:r>
              <a:rPr lang="en-CA" sz="2800" dirty="0">
                <a:solidFill>
                  <a:srgbClr val="0000FF"/>
                </a:solidFill>
                <a:latin typeface="Arial Black" panose="020B0A04020102020204" pitchFamily="34" charset="0"/>
              </a:rPr>
              <a:t> (RIGHTEOUSNESS.) </a:t>
            </a:r>
          </a:p>
          <a:p>
            <a:pPr algn="ctr"/>
            <a:r>
              <a:rPr lang="en-CA" sz="2800" dirty="0">
                <a:solidFill>
                  <a:schemeClr val="tx1"/>
                </a:solidFill>
              </a:rPr>
              <a:t>It will then fulfill the original intent of </a:t>
            </a:r>
            <a:r>
              <a:rPr lang="en-CA" sz="2800" b="1" dirty="0">
                <a:solidFill>
                  <a:srgbClr val="0000FF"/>
                </a:solidFill>
              </a:rPr>
              <a:t>Yahuah</a:t>
            </a:r>
            <a:r>
              <a:rPr lang="en-CA" sz="2800" dirty="0">
                <a:solidFill>
                  <a:schemeClr val="tx1"/>
                </a:solidFill>
              </a:rPr>
              <a:t> in being </a:t>
            </a:r>
            <a:r>
              <a:rPr lang="en-CA" sz="2800" b="1" u="sng" dirty="0">
                <a:solidFill>
                  <a:schemeClr val="tx1"/>
                </a:solidFill>
              </a:rPr>
              <a:t>His KINGDOM</a:t>
            </a:r>
            <a:r>
              <a:rPr lang="en-CA" sz="2800" b="1" dirty="0">
                <a:solidFill>
                  <a:schemeClr val="tx1"/>
                </a:solidFill>
              </a:rPr>
              <a:t>.</a:t>
            </a:r>
            <a:r>
              <a:rPr lang="en-CA" sz="2800" b="1" u="sng" dirty="0">
                <a:solidFill>
                  <a:schemeClr val="tx1"/>
                </a:solidFill>
              </a:rPr>
              <a:t>  </a:t>
            </a:r>
          </a:p>
        </p:txBody>
      </p:sp>
      <p:pic>
        <p:nvPicPr>
          <p:cNvPr id="27" name="Picture 26">
            <a:extLst>
              <a:ext uri="{FF2B5EF4-FFF2-40B4-BE49-F238E27FC236}">
                <a16:creationId xmlns:a16="http://schemas.microsoft.com/office/drawing/2014/main" id="{70F68103-A91A-49AD-AB7E-8A6A18B74C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25972" y="1953721"/>
            <a:ext cx="1376267" cy="1835023"/>
          </a:xfrm>
          <a:prstGeom prst="snip2DiagRect">
            <a:avLst/>
          </a:prstGeom>
          <a:solidFill>
            <a:srgbClr val="FFFFFF">
              <a:shade val="85000"/>
            </a:srgbClr>
          </a:solidFill>
          <a:ln w="190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1" name="Rectangle 30">
            <a:extLst>
              <a:ext uri="{FF2B5EF4-FFF2-40B4-BE49-F238E27FC236}">
                <a16:creationId xmlns:a16="http://schemas.microsoft.com/office/drawing/2014/main" id="{E3061E64-39C8-4154-8131-16E41D403445}"/>
              </a:ext>
            </a:extLst>
          </p:cNvPr>
          <p:cNvSpPr/>
          <p:nvPr/>
        </p:nvSpPr>
        <p:spPr>
          <a:xfrm>
            <a:off x="137651" y="388477"/>
            <a:ext cx="11916698" cy="1698462"/>
          </a:xfrm>
          <a:prstGeom prst="rect">
            <a:avLst/>
          </a:prstGeom>
          <a:ln w="28575">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b="1" dirty="0">
                <a:solidFill>
                  <a:schemeClr val="tx1"/>
                </a:solidFill>
              </a:rPr>
              <a:t>                                 </a:t>
            </a:r>
            <a:r>
              <a:rPr lang="en-US" sz="2000" b="1" dirty="0">
                <a:solidFill>
                  <a:schemeClr val="tx1"/>
                </a:solidFill>
                <a:latin typeface="Arial Narrow" panose="020B0606020202030204" pitchFamily="34" charset="0"/>
              </a:rPr>
              <a:t>John 10:9      </a:t>
            </a:r>
            <a:r>
              <a:rPr lang="en-US" sz="3200" b="1" u="sng" dirty="0">
                <a:ln>
                  <a:solidFill>
                    <a:srgbClr val="0000FF"/>
                  </a:solidFill>
                </a:ln>
                <a:solidFill>
                  <a:srgbClr val="FF9900"/>
                </a:solidFill>
                <a:latin typeface="Algerian" panose="04020705040A02060702" pitchFamily="82" charset="0"/>
              </a:rPr>
              <a:t>I</a:t>
            </a:r>
            <a:r>
              <a:rPr lang="en-US" sz="3200" u="sng" dirty="0">
                <a:ln>
                  <a:solidFill>
                    <a:srgbClr val="0000FF"/>
                  </a:solidFill>
                </a:ln>
                <a:solidFill>
                  <a:srgbClr val="FF9900"/>
                </a:solidFill>
                <a:latin typeface="Algerian" panose="04020705040A02060702" pitchFamily="82" charset="0"/>
              </a:rPr>
              <a:t> </a:t>
            </a:r>
            <a:r>
              <a:rPr lang="en-US" sz="3200" b="1" u="sng" dirty="0">
                <a:ln>
                  <a:solidFill>
                    <a:srgbClr val="0000FF"/>
                  </a:solidFill>
                </a:ln>
                <a:solidFill>
                  <a:srgbClr val="FF9900"/>
                </a:solidFill>
                <a:latin typeface="Algerian" panose="04020705040A02060702" pitchFamily="82" charset="0"/>
              </a:rPr>
              <a:t>am</a:t>
            </a:r>
            <a:r>
              <a:rPr lang="en-US" sz="3200" u="sng" dirty="0">
                <a:ln>
                  <a:solidFill>
                    <a:srgbClr val="0000FF"/>
                  </a:solidFill>
                </a:ln>
                <a:solidFill>
                  <a:srgbClr val="FF9900"/>
                </a:solidFill>
                <a:latin typeface="Algerian" panose="04020705040A02060702" pitchFamily="82" charset="0"/>
              </a:rPr>
              <a:t> </a:t>
            </a:r>
            <a:r>
              <a:rPr lang="en-US" sz="4000" b="1" u="sng" dirty="0">
                <a:ln>
                  <a:solidFill>
                    <a:srgbClr val="0000FF"/>
                  </a:solidFill>
                </a:ln>
                <a:solidFill>
                  <a:srgbClr val="FF9900"/>
                </a:solidFill>
                <a:latin typeface="Algerian" panose="04020705040A02060702" pitchFamily="82" charset="0"/>
              </a:rPr>
              <a:t>the  </a:t>
            </a:r>
            <a:r>
              <a:rPr lang="en-US" sz="4000" b="1" u="sng" dirty="0">
                <a:ln>
                  <a:solidFill>
                    <a:srgbClr val="0000FF"/>
                  </a:solidFill>
                </a:ln>
                <a:solidFill>
                  <a:srgbClr val="FF9900"/>
                </a:solidFill>
                <a:effectLst>
                  <a:glow rad="127000">
                    <a:srgbClr val="00FF00"/>
                  </a:glow>
                </a:effectLst>
                <a:latin typeface="Algerian" panose="04020705040A02060702" pitchFamily="82" charset="0"/>
              </a:rPr>
              <a:t>door</a:t>
            </a:r>
            <a:r>
              <a:rPr lang="en-US" sz="3200" dirty="0">
                <a:ln>
                  <a:solidFill>
                    <a:srgbClr val="0000FF"/>
                  </a:solidFill>
                </a:ln>
                <a:solidFill>
                  <a:srgbClr val="FF9900"/>
                </a:solidFill>
              </a:rPr>
              <a:t> …</a:t>
            </a:r>
          </a:p>
          <a:p>
            <a:pPr algn="ctr"/>
            <a:r>
              <a:rPr lang="en-US" sz="2000" dirty="0">
                <a:solidFill>
                  <a:srgbClr val="01103A"/>
                </a:solidFill>
                <a:latin typeface="arial" panose="020B0604020202020204" pitchFamily="34" charset="0"/>
              </a:rPr>
              <a:t>John 8:12  </a:t>
            </a:r>
            <a:r>
              <a:rPr lang="en-US" sz="3200" dirty="0">
                <a:solidFill>
                  <a:srgbClr val="01103A"/>
                </a:solidFill>
                <a:latin typeface="arial" panose="020B0604020202020204" pitchFamily="34" charset="0"/>
              </a:rPr>
              <a:t>Then </a:t>
            </a:r>
            <a:r>
              <a:rPr lang="en-US" sz="3200" dirty="0" err="1">
                <a:solidFill>
                  <a:srgbClr val="01103A"/>
                </a:solidFill>
                <a:latin typeface="arial" panose="020B0604020202020204" pitchFamily="34" charset="0"/>
              </a:rPr>
              <a:t>spake</a:t>
            </a:r>
            <a:r>
              <a:rPr lang="en-US" sz="3200" dirty="0">
                <a:solidFill>
                  <a:srgbClr val="01103A"/>
                </a:solidFill>
                <a:latin typeface="arial" panose="020B0604020202020204" pitchFamily="34" charset="0"/>
              </a:rPr>
              <a:t> </a:t>
            </a:r>
            <a:r>
              <a:rPr lang="en-US" sz="3200" dirty="0">
                <a:solidFill>
                  <a:srgbClr val="0000FF"/>
                </a:solidFill>
                <a:latin typeface="arial" panose="020B0604020202020204" pitchFamily="34" charset="0"/>
              </a:rPr>
              <a:t>Yahusha</a:t>
            </a:r>
            <a:r>
              <a:rPr lang="en-US" sz="3200" dirty="0">
                <a:solidFill>
                  <a:srgbClr val="01103A"/>
                </a:solidFill>
                <a:latin typeface="arial" panose="020B0604020202020204" pitchFamily="34" charset="0"/>
              </a:rPr>
              <a:t> … </a:t>
            </a:r>
            <a:r>
              <a:rPr lang="en-US" sz="3200" dirty="0">
                <a:solidFill>
                  <a:srgbClr val="0000FF"/>
                </a:solidFill>
                <a:effectLst>
                  <a:glow rad="127000">
                    <a:srgbClr val="FFFF00"/>
                  </a:glow>
                  <a:outerShdw blurRad="50800" dist="50800" dir="5400000" sx="102000" sy="102000" algn="ctr" rotWithShape="0">
                    <a:srgbClr val="CC00FF"/>
                  </a:outerShdw>
                </a:effectLst>
                <a:latin typeface="Algerian" panose="04020705040A02060702" pitchFamily="82" charset="0"/>
              </a:rPr>
              <a:t>I am</a:t>
            </a:r>
            <a:r>
              <a:rPr lang="en-US" sz="3200" dirty="0">
                <a:solidFill>
                  <a:srgbClr val="01103A"/>
                </a:solidFill>
                <a:latin typeface="arial" panose="020B0604020202020204" pitchFamily="34" charset="0"/>
              </a:rPr>
              <a:t> </a:t>
            </a:r>
            <a:r>
              <a:rPr lang="en-US" sz="3200" b="1" dirty="0">
                <a:solidFill>
                  <a:srgbClr val="9E0B0F"/>
                </a:solidFill>
                <a:latin typeface="arial" panose="020B0604020202020204" pitchFamily="34" charset="0"/>
              </a:rPr>
              <a:t>the</a:t>
            </a:r>
            <a:r>
              <a:rPr lang="en-US" sz="3200" dirty="0">
                <a:solidFill>
                  <a:srgbClr val="01103A"/>
                </a:solidFill>
                <a:latin typeface="arial" panose="020B0604020202020204" pitchFamily="34" charset="0"/>
              </a:rPr>
              <a:t> </a:t>
            </a:r>
            <a:r>
              <a:rPr lang="en-US" sz="3200" b="1" dirty="0">
                <a:ln>
                  <a:solidFill>
                    <a:srgbClr val="0000FF"/>
                  </a:solidFill>
                </a:ln>
                <a:solidFill>
                  <a:srgbClr val="E983DD"/>
                </a:solidFill>
                <a:effectLst>
                  <a:glow rad="127000">
                    <a:srgbClr val="00FFFF"/>
                  </a:glow>
                  <a:outerShdw blurRad="50800" dist="50800" dir="5400000" sx="103000" sy="103000" algn="ctr" rotWithShape="0">
                    <a:schemeClr val="accent2">
                      <a:lumMod val="75000"/>
                    </a:schemeClr>
                  </a:outerShdw>
                </a:effectLst>
                <a:latin typeface="Snap ITC" panose="04040A07060A02020202" pitchFamily="82" charset="0"/>
              </a:rPr>
              <a:t>LIGHT</a:t>
            </a:r>
            <a:r>
              <a:rPr lang="en-US" sz="3200" dirty="0">
                <a:solidFill>
                  <a:srgbClr val="01103A"/>
                </a:solidFill>
                <a:effectLst>
                  <a:outerShdw blurRad="50800" dist="50800" dir="5400000" algn="ctr" rotWithShape="0">
                    <a:schemeClr val="accent2">
                      <a:lumMod val="75000"/>
                    </a:schemeClr>
                  </a:outerShdw>
                </a:effectLst>
                <a:latin typeface="arial" panose="020B0604020202020204" pitchFamily="34" charset="0"/>
              </a:rPr>
              <a:t>  </a:t>
            </a:r>
            <a:r>
              <a:rPr lang="en-US" sz="3200" b="1" u="sng" dirty="0">
                <a:solidFill>
                  <a:srgbClr val="C00000"/>
                </a:solidFill>
                <a:latin typeface="arial" panose="020B0604020202020204" pitchFamily="34" charset="0"/>
              </a:rPr>
              <a:t>of</a:t>
            </a:r>
            <a:r>
              <a:rPr lang="en-US" sz="3200" u="sng" dirty="0">
                <a:solidFill>
                  <a:srgbClr val="C00000"/>
                </a:solidFill>
                <a:latin typeface="arial" panose="020B0604020202020204" pitchFamily="34" charset="0"/>
              </a:rPr>
              <a:t> </a:t>
            </a:r>
            <a:r>
              <a:rPr lang="en-US" sz="3200" b="1" u="sng" dirty="0">
                <a:solidFill>
                  <a:srgbClr val="C00000"/>
                </a:solidFill>
                <a:latin typeface="arial" panose="020B0604020202020204" pitchFamily="34" charset="0"/>
              </a:rPr>
              <a:t>the</a:t>
            </a:r>
            <a:r>
              <a:rPr lang="en-US" sz="3200" u="sng" dirty="0">
                <a:solidFill>
                  <a:srgbClr val="C00000"/>
                </a:solidFill>
                <a:latin typeface="arial" panose="020B0604020202020204" pitchFamily="34" charset="0"/>
              </a:rPr>
              <a:t> </a:t>
            </a:r>
            <a:r>
              <a:rPr lang="en-US" sz="3200" b="1" u="sng" dirty="0">
                <a:solidFill>
                  <a:srgbClr val="C00000"/>
                </a:solidFill>
                <a:latin typeface="arial" panose="020B0604020202020204" pitchFamily="34" charset="0"/>
              </a:rPr>
              <a:t>world</a:t>
            </a:r>
            <a:r>
              <a:rPr lang="en-US" sz="3200" dirty="0">
                <a:solidFill>
                  <a:srgbClr val="C00000"/>
                </a:solidFill>
                <a:latin typeface="arial" panose="020B0604020202020204" pitchFamily="34" charset="0"/>
              </a:rPr>
              <a:t>:</a:t>
            </a:r>
            <a:endParaRPr lang="en-CA" sz="3200" b="1" dirty="0">
              <a:solidFill>
                <a:srgbClr val="C00000"/>
              </a:solidFill>
              <a:effectLst>
                <a:glow rad="63500">
                  <a:srgbClr val="00FF99"/>
                </a:glow>
                <a:outerShdw blurRad="50800" dist="50800" dir="5400000" sx="102000" sy="102000" algn="ctr" rotWithShape="0">
                  <a:srgbClr val="FFFF00"/>
                </a:outerShdw>
              </a:effectLst>
            </a:endParaRPr>
          </a:p>
        </p:txBody>
      </p:sp>
      <p:sp>
        <p:nvSpPr>
          <p:cNvPr id="17" name="Speech Bubble: Rectangle with Corners Rounded 16">
            <a:extLst>
              <a:ext uri="{FF2B5EF4-FFF2-40B4-BE49-F238E27FC236}">
                <a16:creationId xmlns:a16="http://schemas.microsoft.com/office/drawing/2014/main" id="{E97AD40C-8819-4FCF-AC88-FA1F4269A2EB}"/>
              </a:ext>
            </a:extLst>
          </p:cNvPr>
          <p:cNvSpPr/>
          <p:nvPr/>
        </p:nvSpPr>
        <p:spPr>
          <a:xfrm>
            <a:off x="7600950" y="603738"/>
            <a:ext cx="1808521" cy="1327666"/>
          </a:xfrm>
          <a:prstGeom prst="wedgeRoundRectCallout">
            <a:avLst>
              <a:gd name="adj1" fmla="val 12599"/>
              <a:gd name="adj2" fmla="val 94381"/>
              <a:gd name="adj3" fmla="val 16667"/>
            </a:avLst>
          </a:prstGeom>
          <a:solidFill>
            <a:srgbClr val="E983DD">
              <a:alpha val="36000"/>
            </a:srgbClr>
          </a:solidFill>
          <a:ln w="5715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endParaRPr lang="en-CA"/>
          </a:p>
        </p:txBody>
      </p:sp>
      <p:sp>
        <p:nvSpPr>
          <p:cNvPr id="2" name="Arrow: Bent 1">
            <a:extLst>
              <a:ext uri="{FF2B5EF4-FFF2-40B4-BE49-F238E27FC236}">
                <a16:creationId xmlns:a16="http://schemas.microsoft.com/office/drawing/2014/main" id="{9EFE4167-F170-4E0B-A8FF-D02484402A86}"/>
              </a:ext>
            </a:extLst>
          </p:cNvPr>
          <p:cNvSpPr/>
          <p:nvPr/>
        </p:nvSpPr>
        <p:spPr>
          <a:xfrm flipH="1" flipV="1">
            <a:off x="9267825" y="1791221"/>
            <a:ext cx="2010518" cy="1609203"/>
          </a:xfrm>
          <a:prstGeom prst="bentArrow">
            <a:avLst>
              <a:gd name="adj1" fmla="val 18489"/>
              <a:gd name="adj2" fmla="val 25000"/>
              <a:gd name="adj3" fmla="val 36838"/>
              <a:gd name="adj4" fmla="val 43750"/>
            </a:avLst>
          </a:prstGeom>
          <a:solidFill>
            <a:srgbClr val="E983DD"/>
          </a:solidFill>
          <a:ln w="38100">
            <a:solidFill>
              <a:srgbClr val="CC00FF"/>
            </a:solidFill>
          </a:ln>
          <a:effectLst>
            <a:glow rad="127000">
              <a:srgbClr val="FFFF00"/>
            </a:glow>
          </a:effectLst>
          <a:scene3d>
            <a:camera prst="orthographicFront"/>
            <a:lightRig rig="threePt" dir="t"/>
          </a:scene3d>
          <a:sp3d>
            <a:bevelT w="133350" h="1079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9310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750"/>
                                        <p:tgtEl>
                                          <p:spTgt spid="2"/>
                                        </p:tgtEl>
                                      </p:cBhvr>
                                    </p:animEffect>
                                  </p:childTnLst>
                                </p:cTn>
                              </p:par>
                            </p:childTnLst>
                          </p:cTn>
                        </p:par>
                        <p:par>
                          <p:cTn id="8" fill="hold">
                            <p:stCondLst>
                              <p:cond delay="2750"/>
                            </p:stCondLst>
                            <p:childTnLst>
                              <p:par>
                                <p:cTn id="9" presetID="6"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circle(in)">
                                      <p:cBhvr>
                                        <p:cTn id="11" dur="125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46210"/>
            <a:ext cx="2743200" cy="365125"/>
          </a:xfrm>
        </p:spPr>
        <p:txBody>
          <a:bodyPr/>
          <a:lstStyle/>
          <a:p>
            <a:fld id="{45C2D28F-54A5-4CFF-A832-B99C2F1CE910}" type="slidenum">
              <a:rPr lang="en-CA" smtClean="0">
                <a:solidFill>
                  <a:schemeClr val="tx1"/>
                </a:solidFill>
              </a:rPr>
              <a:t>47</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9" y="2668543"/>
            <a:ext cx="11946681" cy="4017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800" b="1" dirty="0">
                <a:ln>
                  <a:solidFill>
                    <a:srgbClr val="0000FF"/>
                  </a:solidFill>
                </a:ln>
                <a:solidFill>
                  <a:schemeClr val="tx1"/>
                </a:solidFill>
                <a:effectLst/>
              </a:rPr>
              <a:t>In</a:t>
            </a:r>
            <a:r>
              <a:rPr lang="en-CA" sz="2800" b="1" dirty="0">
                <a:ln>
                  <a:solidFill>
                    <a:srgbClr val="0000FF"/>
                  </a:solidFill>
                </a:ln>
                <a:solidFill>
                  <a:schemeClr val="tx1"/>
                </a:solidFill>
                <a:effectLst>
                  <a:glow rad="127000">
                    <a:srgbClr val="FF9900"/>
                  </a:glow>
                </a:effectLst>
              </a:rPr>
              <a:t> </a:t>
            </a:r>
            <a:r>
              <a:rPr lang="en-CA" sz="2800" b="1" dirty="0">
                <a:ln w="28575">
                  <a:solidFill>
                    <a:srgbClr val="0000FF"/>
                  </a:solidFill>
                </a:ln>
                <a:solidFill>
                  <a:srgbClr val="FFFF00"/>
                </a:solidFill>
                <a:effectLst>
                  <a:glow rad="127000">
                    <a:srgbClr val="FF9900"/>
                  </a:glow>
                </a:effectLst>
                <a:latin typeface="Wide Latin" panose="020A0A07050505020404" pitchFamily="18" charset="0"/>
              </a:rPr>
              <a:t>context</a:t>
            </a:r>
            <a:r>
              <a:rPr lang="en-CA" sz="2800" b="1" dirty="0">
                <a:ln w="28575">
                  <a:solidFill>
                    <a:srgbClr val="0000FF"/>
                  </a:solidFill>
                </a:ln>
                <a:solidFill>
                  <a:srgbClr val="FFFF00"/>
                </a:solidFill>
                <a:effectLst>
                  <a:glow rad="127000">
                    <a:srgbClr val="FF9900"/>
                  </a:glow>
                </a:effectLst>
              </a:rPr>
              <a:t>,</a:t>
            </a:r>
            <a:r>
              <a:rPr lang="en-CA" sz="2800" b="1" dirty="0">
                <a:ln>
                  <a:solidFill>
                    <a:srgbClr val="0000FF"/>
                  </a:solidFill>
                </a:ln>
                <a:solidFill>
                  <a:schemeClr val="tx1"/>
                </a:solidFill>
                <a:effectLst>
                  <a:glow rad="127000">
                    <a:srgbClr val="FF9900"/>
                  </a:glow>
                </a:effectLst>
              </a:rPr>
              <a:t> </a:t>
            </a:r>
            <a:r>
              <a:rPr lang="en-CA" sz="2800" b="1" dirty="0">
                <a:ln>
                  <a:solidFill>
                    <a:srgbClr val="0000FF"/>
                  </a:solidFill>
                </a:ln>
                <a:solidFill>
                  <a:schemeClr val="tx1"/>
                </a:solidFill>
                <a:effectLst/>
              </a:rPr>
              <a:t>in the most simplest format:</a:t>
            </a:r>
          </a:p>
          <a:p>
            <a:pPr algn="ctr"/>
            <a:endParaRPr lang="en-CA" sz="1100" b="1" dirty="0">
              <a:ln>
                <a:solidFill>
                  <a:srgbClr val="0000FF"/>
                </a:solidFill>
              </a:ln>
              <a:solidFill>
                <a:schemeClr val="tx1"/>
              </a:solidFill>
              <a:effectLst>
                <a:glow rad="127000">
                  <a:srgbClr val="FF9900"/>
                </a:glow>
              </a:effectLst>
            </a:endParaRPr>
          </a:p>
          <a:p>
            <a:pPr algn="ctr"/>
            <a:r>
              <a:rPr lang="en-CA" sz="2800" b="1" dirty="0">
                <a:ln>
                  <a:solidFill>
                    <a:srgbClr val="0000FF"/>
                  </a:solidFill>
                </a:ln>
                <a:solidFill>
                  <a:schemeClr val="tx1"/>
                </a:solidFill>
                <a:effectLst>
                  <a:glow rad="127000">
                    <a:srgbClr val="FF9900"/>
                  </a:glow>
                </a:effectLst>
              </a:rPr>
              <a:t>Concerning this new </a:t>
            </a:r>
            <a:r>
              <a:rPr lang="en-CA" sz="2800" b="1" dirty="0">
                <a:ln>
                  <a:solidFill>
                    <a:srgbClr val="0000FF"/>
                  </a:solidFill>
                </a:ln>
                <a:solidFill>
                  <a:schemeClr val="tx1"/>
                </a:solidFill>
                <a:effectLst>
                  <a:glow rad="127000">
                    <a:srgbClr val="00FF99"/>
                  </a:glow>
                </a:effectLst>
              </a:rPr>
              <a:t>Kingdom of Yahuah, </a:t>
            </a:r>
            <a:r>
              <a:rPr lang="en-CA" sz="2800" b="1" dirty="0">
                <a:ln>
                  <a:solidFill>
                    <a:srgbClr val="0000FF"/>
                  </a:solidFill>
                </a:ln>
                <a:solidFill>
                  <a:schemeClr val="tx1"/>
                </a:solidFill>
                <a:effectLst>
                  <a:glow rad="127000">
                    <a:srgbClr val="FF9900"/>
                  </a:glow>
                </a:effectLst>
              </a:rPr>
              <a:t>-  BEIT –</a:t>
            </a:r>
            <a:br>
              <a:rPr lang="en-CA" sz="2800" b="1" dirty="0">
                <a:ln>
                  <a:solidFill>
                    <a:srgbClr val="0000FF"/>
                  </a:solidFill>
                </a:ln>
                <a:solidFill>
                  <a:schemeClr val="tx1"/>
                </a:solidFill>
                <a:effectLst>
                  <a:glow rad="127000">
                    <a:srgbClr val="FF9900"/>
                  </a:glow>
                </a:effectLst>
              </a:rPr>
            </a:br>
            <a:endParaRPr lang="en-CA" sz="2800" b="1" dirty="0">
              <a:ln>
                <a:solidFill>
                  <a:srgbClr val="0000FF"/>
                </a:solidFill>
              </a:ln>
              <a:solidFill>
                <a:schemeClr val="tx1"/>
              </a:solidFill>
              <a:effectLst>
                <a:glow rad="127000">
                  <a:srgbClr val="FF9900"/>
                </a:glow>
              </a:effectLst>
            </a:endParaRPr>
          </a:p>
          <a:p>
            <a:pPr algn="ctr"/>
            <a:r>
              <a:rPr lang="en-CA" sz="2800" b="1" dirty="0">
                <a:ln>
                  <a:solidFill>
                    <a:srgbClr val="0000FF"/>
                  </a:solidFill>
                </a:ln>
                <a:solidFill>
                  <a:schemeClr val="tx1"/>
                </a:solidFill>
                <a:effectLst>
                  <a:glow rad="127000">
                    <a:srgbClr val="FF9900"/>
                  </a:glow>
                </a:effectLst>
              </a:rPr>
              <a:t>The </a:t>
            </a:r>
            <a:r>
              <a:rPr lang="en-CA" sz="2800" b="1" dirty="0">
                <a:ln>
                  <a:solidFill>
                    <a:srgbClr val="0000FF"/>
                  </a:solidFill>
                </a:ln>
                <a:solidFill>
                  <a:srgbClr val="0000FF"/>
                </a:solidFill>
                <a:effectLst>
                  <a:glow rad="127000">
                    <a:srgbClr val="FF9900"/>
                  </a:glow>
                </a:effectLst>
              </a:rPr>
              <a:t>Corporate Director</a:t>
            </a:r>
            <a:r>
              <a:rPr lang="en-CA" sz="2800" b="1" dirty="0">
                <a:ln>
                  <a:solidFill>
                    <a:srgbClr val="0000FF"/>
                  </a:solidFill>
                </a:ln>
                <a:solidFill>
                  <a:schemeClr val="tx1"/>
                </a:solidFill>
                <a:effectLst>
                  <a:glow rad="127000">
                    <a:srgbClr val="FF9900"/>
                  </a:glow>
                </a:effectLst>
              </a:rPr>
              <a:t>  -  </a:t>
            </a:r>
            <a:r>
              <a:rPr lang="en-CA" sz="2800" b="1" dirty="0" err="1">
                <a:ln>
                  <a:solidFill>
                    <a:srgbClr val="0000FF"/>
                  </a:solidFill>
                </a:ln>
                <a:solidFill>
                  <a:schemeClr val="tx1"/>
                </a:solidFill>
                <a:effectLst>
                  <a:glow rad="127000">
                    <a:srgbClr val="FF9900"/>
                  </a:glow>
                </a:effectLst>
              </a:rPr>
              <a:t>Resh</a:t>
            </a:r>
            <a:r>
              <a:rPr lang="en-CA" sz="2800" b="1" dirty="0">
                <a:ln>
                  <a:solidFill>
                    <a:srgbClr val="0000FF"/>
                  </a:solidFill>
                </a:ln>
                <a:solidFill>
                  <a:schemeClr val="tx1"/>
                </a:solidFill>
                <a:effectLst>
                  <a:glow rad="127000">
                    <a:srgbClr val="FF9900"/>
                  </a:glow>
                </a:effectLst>
              </a:rPr>
              <a:t> – </a:t>
            </a:r>
          </a:p>
          <a:p>
            <a:pPr algn="ctr"/>
            <a:endParaRPr lang="en-CA" sz="1400" b="1" dirty="0">
              <a:ln>
                <a:solidFill>
                  <a:srgbClr val="0000FF"/>
                </a:solidFill>
              </a:ln>
              <a:solidFill>
                <a:schemeClr val="tx1"/>
              </a:solidFill>
              <a:effectLst>
                <a:glow rad="127000">
                  <a:srgbClr val="FF9900"/>
                </a:glow>
              </a:effectLst>
            </a:endParaRPr>
          </a:p>
          <a:p>
            <a:pPr algn="ctr"/>
            <a:r>
              <a:rPr lang="en-CA" sz="2800" b="1" dirty="0">
                <a:ln>
                  <a:solidFill>
                    <a:srgbClr val="0000FF"/>
                  </a:solidFill>
                </a:ln>
                <a:solidFill>
                  <a:schemeClr val="tx1"/>
                </a:solidFill>
                <a:effectLst>
                  <a:glow rad="127000">
                    <a:srgbClr val="FF9900"/>
                  </a:glow>
                </a:effectLst>
              </a:rPr>
              <a:t>Forged a decision to </a:t>
            </a:r>
            <a:r>
              <a:rPr lang="en-CA" sz="2800" b="1" u="sng" dirty="0">
                <a:ln>
                  <a:solidFill>
                    <a:srgbClr val="0000FF"/>
                  </a:solidFill>
                </a:ln>
                <a:solidFill>
                  <a:srgbClr val="FFFF00"/>
                </a:solidFill>
                <a:effectLst>
                  <a:glow rad="127000">
                    <a:srgbClr val="00FFFF"/>
                  </a:glow>
                </a:effectLst>
              </a:rPr>
              <a:t>FORMAT</a:t>
            </a:r>
            <a:r>
              <a:rPr lang="en-CA" sz="2800" b="1" dirty="0">
                <a:ln>
                  <a:solidFill>
                    <a:srgbClr val="0000FF"/>
                  </a:solidFill>
                </a:ln>
                <a:solidFill>
                  <a:schemeClr val="tx1"/>
                </a:solidFill>
                <a:effectLst>
                  <a:glow rad="127000">
                    <a:srgbClr val="FF9900"/>
                  </a:glow>
                </a:effectLst>
              </a:rPr>
              <a:t> a locale that would </a:t>
            </a:r>
            <a:br>
              <a:rPr lang="en-CA" sz="2800" b="1" dirty="0">
                <a:ln>
                  <a:solidFill>
                    <a:srgbClr val="0000FF"/>
                  </a:solidFill>
                </a:ln>
                <a:solidFill>
                  <a:schemeClr val="tx1"/>
                </a:solidFill>
                <a:effectLst>
                  <a:glow rad="127000">
                    <a:srgbClr val="FF9900"/>
                  </a:glow>
                </a:effectLst>
              </a:rPr>
            </a:br>
            <a:r>
              <a:rPr lang="en-CA" sz="2800" b="1" u="sng" dirty="0">
                <a:ln>
                  <a:solidFill>
                    <a:srgbClr val="0000FF"/>
                  </a:solidFill>
                </a:ln>
                <a:solidFill>
                  <a:srgbClr val="0000FF"/>
                </a:solidFill>
                <a:effectLst>
                  <a:glow rad="127000">
                    <a:srgbClr val="FF9900"/>
                  </a:glow>
                </a:effectLst>
              </a:rPr>
              <a:t>SUSTAIN LIFE</a:t>
            </a:r>
            <a:r>
              <a:rPr lang="en-CA" sz="2800" b="1" dirty="0">
                <a:ln>
                  <a:solidFill>
                    <a:srgbClr val="0000FF"/>
                  </a:solidFill>
                </a:ln>
                <a:solidFill>
                  <a:srgbClr val="0000FF"/>
                </a:solidFill>
                <a:effectLst>
                  <a:glow rad="127000">
                    <a:srgbClr val="FF9900"/>
                  </a:glow>
                </a:effectLst>
              </a:rPr>
              <a:t> </a:t>
            </a:r>
            <a:r>
              <a:rPr lang="en-CA" sz="2800" b="1" u="sng" dirty="0">
                <a:ln>
                  <a:solidFill>
                    <a:srgbClr val="0000FF"/>
                  </a:solidFill>
                </a:ln>
                <a:solidFill>
                  <a:srgbClr val="FF0000"/>
                </a:solidFill>
                <a:effectLst>
                  <a:glow rad="127000">
                    <a:srgbClr val="00FF00"/>
                  </a:glow>
                </a:effectLst>
              </a:rPr>
              <a:t>WITHIN</a:t>
            </a:r>
            <a:r>
              <a:rPr lang="en-CA" sz="2800" b="1" dirty="0">
                <a:ln>
                  <a:solidFill>
                    <a:srgbClr val="0000FF"/>
                  </a:solidFill>
                </a:ln>
                <a:solidFill>
                  <a:srgbClr val="FF0000"/>
                </a:solidFill>
                <a:effectLst>
                  <a:glow rad="127000">
                    <a:srgbClr val="FF9900"/>
                  </a:glow>
                </a:effectLst>
              </a:rPr>
              <a:t> </a:t>
            </a:r>
            <a:r>
              <a:rPr lang="en-CA" sz="2800" b="1" u="sng" dirty="0">
                <a:ln>
                  <a:solidFill>
                    <a:srgbClr val="0000FF"/>
                  </a:solidFill>
                </a:ln>
                <a:solidFill>
                  <a:schemeClr val="tx1"/>
                </a:solidFill>
                <a:effectLst>
                  <a:glow rad="127000">
                    <a:srgbClr val="FF9900"/>
                  </a:glow>
                </a:effectLst>
              </a:rPr>
              <a:t>the</a:t>
            </a:r>
            <a:r>
              <a:rPr lang="en-CA" sz="2800" b="1" dirty="0">
                <a:ln>
                  <a:solidFill>
                    <a:srgbClr val="0000FF"/>
                  </a:solidFill>
                </a:ln>
                <a:solidFill>
                  <a:schemeClr val="tx1"/>
                </a:solidFill>
                <a:effectLst>
                  <a:glow rad="127000">
                    <a:srgbClr val="FF9900"/>
                  </a:glow>
                </a:effectLst>
              </a:rPr>
              <a:t> </a:t>
            </a:r>
            <a:r>
              <a:rPr lang="en-CA" sz="2800" b="1" u="sng" dirty="0">
                <a:ln>
                  <a:solidFill>
                    <a:srgbClr val="0000FF"/>
                  </a:solidFill>
                </a:ln>
                <a:solidFill>
                  <a:srgbClr val="0000FF"/>
                </a:solidFill>
                <a:effectLst>
                  <a:glow rad="127000">
                    <a:srgbClr val="FF9900"/>
                  </a:glow>
                </a:effectLst>
              </a:rPr>
              <a:t>AUTHORITY of RIGHTEOUSNESS</a:t>
            </a:r>
            <a:r>
              <a:rPr lang="en-CA" sz="2800" b="1" dirty="0">
                <a:ln>
                  <a:solidFill>
                    <a:srgbClr val="0000FF"/>
                  </a:solidFill>
                </a:ln>
                <a:solidFill>
                  <a:srgbClr val="0000FF"/>
                </a:solidFill>
                <a:effectLst>
                  <a:glow rad="127000">
                    <a:srgbClr val="FF9900"/>
                  </a:glow>
                </a:effectLst>
              </a:rPr>
              <a:t>.</a:t>
            </a: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3153181"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cxnSp>
        <p:nvCxnSpPr>
          <p:cNvPr id="3" name="Straight Arrow Connector 2">
            <a:extLst>
              <a:ext uri="{FF2B5EF4-FFF2-40B4-BE49-F238E27FC236}">
                <a16:creationId xmlns:a16="http://schemas.microsoft.com/office/drawing/2014/main" id="{C72E98AD-DC13-4048-A557-D63160C459FD}"/>
              </a:ext>
            </a:extLst>
          </p:cNvPr>
          <p:cNvCxnSpPr>
            <a:cxnSpLocks/>
          </p:cNvCxnSpPr>
          <p:nvPr/>
        </p:nvCxnSpPr>
        <p:spPr>
          <a:xfrm flipH="1">
            <a:off x="8447714" y="747104"/>
            <a:ext cx="2902592" cy="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ED64E40-FFFC-4BF7-AB13-74C6FEF7A9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7214" y="1435301"/>
            <a:ext cx="7424257" cy="1133520"/>
          </a:xfrm>
          <a:prstGeom prst="rect">
            <a:avLst/>
          </a:prstGeom>
          <a:ln w="38100" cap="sq">
            <a:solidFill>
              <a:srgbClr val="9966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7028549" y="89753"/>
            <a:ext cx="251410" cy="2269816"/>
          </a:xfrm>
          <a:prstGeom prst="leftBrace">
            <a:avLst>
              <a:gd name="adj1" fmla="val 23483"/>
              <a:gd name="adj2" fmla="val 83448"/>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 name="Rectangle: Rounded Corners 1">
            <a:extLst>
              <a:ext uri="{FF2B5EF4-FFF2-40B4-BE49-F238E27FC236}">
                <a16:creationId xmlns:a16="http://schemas.microsoft.com/office/drawing/2014/main" id="{F515D9A1-CF17-4171-A931-2357EF19F27A}"/>
              </a:ext>
            </a:extLst>
          </p:cNvPr>
          <p:cNvSpPr/>
          <p:nvPr/>
        </p:nvSpPr>
        <p:spPr>
          <a:xfrm rot="20744505">
            <a:off x="150841" y="487268"/>
            <a:ext cx="2878735" cy="1293042"/>
          </a:xfrm>
          <a:prstGeom prst="roundRect">
            <a:avLst/>
          </a:prstGeom>
          <a:solidFill>
            <a:srgbClr val="9966FF"/>
          </a:solidFill>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solidFill>
                  <a:schemeClr val="tx1"/>
                </a:solidFill>
                <a:latin typeface="Algerian" panose="04020705040A02060702" pitchFamily="82" charset="0"/>
              </a:rPr>
              <a:t>Back to the </a:t>
            </a:r>
            <a:r>
              <a:rPr lang="en-CA" sz="3600" dirty="0">
                <a:solidFill>
                  <a:srgbClr val="00FF00"/>
                </a:solidFill>
                <a:latin typeface="Algerian" panose="04020705040A02060702" pitchFamily="82" charset="0"/>
              </a:rPr>
              <a:t>2</a:t>
            </a:r>
            <a:r>
              <a:rPr lang="en-CA" sz="3600" baseline="30000" dirty="0">
                <a:solidFill>
                  <a:srgbClr val="00FF00"/>
                </a:solidFill>
                <a:latin typeface="Algerian" panose="04020705040A02060702" pitchFamily="82" charset="0"/>
              </a:rPr>
              <a:t>nd</a:t>
            </a:r>
            <a:r>
              <a:rPr lang="en-CA" sz="3600" dirty="0">
                <a:solidFill>
                  <a:srgbClr val="00FF00"/>
                </a:solidFill>
                <a:latin typeface="Algerian" panose="04020705040A02060702" pitchFamily="82" charset="0"/>
              </a:rPr>
              <a:t> word.</a:t>
            </a:r>
          </a:p>
        </p:txBody>
      </p:sp>
      <p:pic>
        <p:nvPicPr>
          <p:cNvPr id="12" name="Picture 11">
            <a:extLst>
              <a:ext uri="{FF2B5EF4-FFF2-40B4-BE49-F238E27FC236}">
                <a16:creationId xmlns:a16="http://schemas.microsoft.com/office/drawing/2014/main" id="{721661CF-F1E5-43D8-8B75-B42D5BB5FCF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99010" y="2960191"/>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2CA298F0-D646-4553-9A40-5CEF6A4822F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49141" y="4014009"/>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17C4D5FF-0509-4673-B12A-A67A23A6C6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47026" y="4881629"/>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Speech Bubble: Rectangle with Corners Rounded 4">
            <a:extLst>
              <a:ext uri="{FF2B5EF4-FFF2-40B4-BE49-F238E27FC236}">
                <a16:creationId xmlns:a16="http://schemas.microsoft.com/office/drawing/2014/main" id="{2D610E68-2549-4362-B6DB-6F89EC245F1D}"/>
              </a:ext>
            </a:extLst>
          </p:cNvPr>
          <p:cNvSpPr/>
          <p:nvPr/>
        </p:nvSpPr>
        <p:spPr>
          <a:xfrm>
            <a:off x="468630" y="3851445"/>
            <a:ext cx="2521793" cy="667318"/>
          </a:xfrm>
          <a:prstGeom prst="wedgeRoundRectCallout">
            <a:avLst>
              <a:gd name="adj1" fmla="val 68654"/>
              <a:gd name="adj2" fmla="val 30325"/>
              <a:gd name="adj3" fmla="val 16667"/>
            </a:avLst>
          </a:prstGeom>
          <a:solidFill>
            <a:srgbClr val="E983DD"/>
          </a:solidFill>
          <a:ln w="57150">
            <a:solidFill>
              <a:srgbClr val="0000FF"/>
            </a:solidFill>
          </a:ln>
          <a:scene3d>
            <a:camera prst="orthographicFront"/>
            <a:lightRig rig="threePt" dir="t"/>
          </a:scene3d>
          <a:sp3d>
            <a:bevelT w="1143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err="1">
                <a:ln>
                  <a:solidFill>
                    <a:srgbClr val="0000FF"/>
                  </a:solidFill>
                </a:ln>
                <a:solidFill>
                  <a:srgbClr val="00FF99"/>
                </a:solidFill>
                <a:effectLst>
                  <a:glow rad="127000">
                    <a:srgbClr val="FFFF00"/>
                  </a:glow>
                  <a:outerShdw blurRad="50800" dist="50800" dir="5400000" sx="102000" sy="102000" algn="ctr" rotWithShape="0">
                    <a:srgbClr val="CC00FF"/>
                  </a:outerShdw>
                </a:effectLst>
              </a:rPr>
              <a:t>Melek</a:t>
            </a:r>
            <a:r>
              <a:rPr lang="en-CA" sz="3200" b="1" dirty="0">
                <a:ln>
                  <a:solidFill>
                    <a:srgbClr val="0000FF"/>
                  </a:solidFill>
                </a:ln>
                <a:solidFill>
                  <a:srgbClr val="00FF99"/>
                </a:solidFill>
                <a:effectLst>
                  <a:glow rad="127000">
                    <a:srgbClr val="FFFF00"/>
                  </a:glow>
                  <a:outerShdw blurRad="50800" dist="50800" dir="5400000" sx="102000" sy="102000" algn="ctr" rotWithShape="0">
                    <a:srgbClr val="CC00FF"/>
                  </a:outerShdw>
                </a:effectLst>
              </a:rPr>
              <a:t> </a:t>
            </a:r>
            <a:r>
              <a:rPr lang="en-CA" sz="3200" dirty="0">
                <a:solidFill>
                  <a:schemeClr val="tx1"/>
                </a:solidFill>
              </a:rPr>
              <a:t>/</a:t>
            </a:r>
            <a:r>
              <a:rPr lang="en-CA" sz="3200" dirty="0"/>
              <a:t> </a:t>
            </a:r>
            <a:r>
              <a:rPr lang="en-CA" sz="3200" b="1" dirty="0"/>
              <a:t>King</a:t>
            </a:r>
          </a:p>
        </p:txBody>
      </p:sp>
      <p:sp>
        <p:nvSpPr>
          <p:cNvPr id="16" name="Speech Bubble: Rectangle with Corners Rounded 15">
            <a:extLst>
              <a:ext uri="{FF2B5EF4-FFF2-40B4-BE49-F238E27FC236}">
                <a16:creationId xmlns:a16="http://schemas.microsoft.com/office/drawing/2014/main" id="{97218153-C923-4C12-9FD3-38753B817906}"/>
              </a:ext>
            </a:extLst>
          </p:cNvPr>
          <p:cNvSpPr/>
          <p:nvPr/>
        </p:nvSpPr>
        <p:spPr>
          <a:xfrm>
            <a:off x="1041577" y="6036641"/>
            <a:ext cx="9955530" cy="667318"/>
          </a:xfrm>
          <a:prstGeom prst="wedgeRoundRectCallout">
            <a:avLst>
              <a:gd name="adj1" fmla="val 44908"/>
              <a:gd name="adj2" fmla="val -101563"/>
              <a:gd name="adj3" fmla="val 16667"/>
            </a:avLst>
          </a:prstGeom>
          <a:solidFill>
            <a:srgbClr val="E983DD"/>
          </a:solidFill>
          <a:ln w="57150">
            <a:solidFill>
              <a:srgbClr val="0000FF"/>
            </a:solidFill>
          </a:ln>
          <a:scene3d>
            <a:camera prst="orthographicFront"/>
            <a:lightRig rig="threePt" dir="t"/>
          </a:scene3d>
          <a:sp3d>
            <a:bevelT w="1143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err="1">
                <a:ln>
                  <a:solidFill>
                    <a:srgbClr val="0000FF"/>
                  </a:solidFill>
                </a:ln>
                <a:solidFill>
                  <a:srgbClr val="00FF99"/>
                </a:solidFill>
                <a:effectLst>
                  <a:glow rad="127000">
                    <a:srgbClr val="FFFF00"/>
                  </a:glow>
                  <a:outerShdw blurRad="50800" dist="50800" dir="5400000" sx="102000" sy="102000" algn="ctr" rotWithShape="0">
                    <a:srgbClr val="CC00FF"/>
                  </a:outerShdw>
                </a:effectLst>
              </a:rPr>
              <a:t>MelkiTzedek</a:t>
            </a:r>
            <a:r>
              <a:rPr lang="en-CA" sz="3200" b="1" dirty="0">
                <a:ln>
                  <a:solidFill>
                    <a:srgbClr val="0000FF"/>
                  </a:solidFill>
                </a:ln>
                <a:solidFill>
                  <a:srgbClr val="00FF99"/>
                </a:solidFill>
                <a:effectLst>
                  <a:glow rad="127000">
                    <a:srgbClr val="FFFF00"/>
                  </a:glow>
                  <a:outerShdw blurRad="50800" dist="50800" dir="5400000" sx="102000" sy="102000" algn="ctr" rotWithShape="0">
                    <a:srgbClr val="CC00FF"/>
                  </a:outerShdw>
                </a:effectLst>
              </a:rPr>
              <a:t> Administration - (Order of Righteousness ) </a:t>
            </a:r>
            <a:endParaRPr lang="en-CA" sz="3200" dirty="0"/>
          </a:p>
        </p:txBody>
      </p:sp>
      <p:cxnSp>
        <p:nvCxnSpPr>
          <p:cNvPr id="9" name="Straight Arrow Connector 8">
            <a:extLst>
              <a:ext uri="{FF2B5EF4-FFF2-40B4-BE49-F238E27FC236}">
                <a16:creationId xmlns:a16="http://schemas.microsoft.com/office/drawing/2014/main" id="{D0CBD2CD-0683-41A2-B4F8-7B96A502F745}"/>
              </a:ext>
            </a:extLst>
          </p:cNvPr>
          <p:cNvCxnSpPr/>
          <p:nvPr/>
        </p:nvCxnSpPr>
        <p:spPr>
          <a:xfrm>
            <a:off x="6562725" y="5676900"/>
            <a:ext cx="266243" cy="523875"/>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5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wipe(left)">
                                      <p:cBhvr>
                                        <p:cTn id="14" dur="500"/>
                                        <p:tgtEl>
                                          <p:spTgt spid="14">
                                            <p:txEl>
                                              <p:pRg st="2" end="2"/>
                                            </p:txEl>
                                          </p:spTgt>
                                        </p:tgtEl>
                                      </p:cBhvr>
                                    </p:animEffect>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wipe(up)">
                                      <p:cBhvr>
                                        <p:cTn id="31" dur="500"/>
                                        <p:tgtEl>
                                          <p:spTgt spid="14">
                                            <p:txEl>
                                              <p:pRg st="3" end="3"/>
                                            </p:txEl>
                                          </p:spTgt>
                                        </p:tgtEl>
                                      </p:cBhvr>
                                    </p:animEffect>
                                  </p:childTnLst>
                                </p:cTn>
                              </p:par>
                            </p:childTnLst>
                          </p:cTn>
                        </p:par>
                        <p:par>
                          <p:cTn id="32" fill="hold">
                            <p:stCondLst>
                              <p:cond delay="1500"/>
                            </p:stCondLst>
                            <p:childTnLst>
                              <p:par>
                                <p:cTn id="33" presetID="47"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circle(in)">
                                      <p:cBhvr>
                                        <p:cTn id="42" dur="1250"/>
                                        <p:tgtEl>
                                          <p:spTgt spid="14">
                                            <p:txEl>
                                              <p:pRg st="5" end="5"/>
                                            </p:txEl>
                                          </p:spTgt>
                                        </p:tgtEl>
                                      </p:cBhvr>
                                    </p:animEffect>
                                  </p:childTnLst>
                                </p:cTn>
                              </p:par>
                            </p:childTnLst>
                          </p:cTn>
                        </p:par>
                        <p:par>
                          <p:cTn id="43" fill="hold">
                            <p:stCondLst>
                              <p:cond delay="1250"/>
                            </p:stCondLst>
                            <p:childTnLst>
                              <p:par>
                                <p:cTn id="44" presetID="47"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250"/>
                                        <p:tgtEl>
                                          <p:spTgt spid="16"/>
                                        </p:tgtEl>
                                      </p:cBhvr>
                                    </p:animEffect>
                                    <p:anim calcmode="lin" valueType="num">
                                      <p:cBhvr>
                                        <p:cTn id="54" dur="2250" fill="hold"/>
                                        <p:tgtEl>
                                          <p:spTgt spid="16"/>
                                        </p:tgtEl>
                                        <p:attrNameLst>
                                          <p:attrName>ppt_x</p:attrName>
                                        </p:attrNameLst>
                                      </p:cBhvr>
                                      <p:tavLst>
                                        <p:tav tm="0">
                                          <p:val>
                                            <p:strVal val="#ppt_x"/>
                                          </p:val>
                                        </p:tav>
                                        <p:tav tm="100000">
                                          <p:val>
                                            <p:strVal val="#ppt_x"/>
                                          </p:val>
                                        </p:tav>
                                      </p:tavLst>
                                    </p:anim>
                                    <p:anim calcmode="lin" valueType="num">
                                      <p:cBhvr>
                                        <p:cTn id="55" dur="2025" decel="100000" fill="hold"/>
                                        <p:tgtEl>
                                          <p:spTgt spid="16"/>
                                        </p:tgtEl>
                                        <p:attrNameLst>
                                          <p:attrName>ppt_y</p:attrName>
                                        </p:attrNameLst>
                                      </p:cBhvr>
                                      <p:tavLst>
                                        <p:tav tm="0">
                                          <p:val>
                                            <p:strVal val="#ppt_y+1"/>
                                          </p:val>
                                        </p:tav>
                                        <p:tav tm="100000">
                                          <p:val>
                                            <p:strVal val="#ppt_y-.03"/>
                                          </p:val>
                                        </p:tav>
                                      </p:tavLst>
                                    </p:anim>
                                    <p:anim calcmode="lin" valueType="num">
                                      <p:cBhvr>
                                        <p:cTn id="56" dur="225" accel="100000" fill="hold">
                                          <p:stCondLst>
                                            <p:cond delay="2025"/>
                                          </p:stCondLst>
                                        </p:cTn>
                                        <p:tgtEl>
                                          <p:spTgt spid="16"/>
                                        </p:tgtEl>
                                        <p:attrNameLst>
                                          <p:attrName>ppt_y</p:attrName>
                                        </p:attrNameLst>
                                      </p:cBhvr>
                                      <p:tavLst>
                                        <p:tav tm="0">
                                          <p:val>
                                            <p:strVal val="#ppt_y-.03"/>
                                          </p:val>
                                        </p:tav>
                                        <p:tav tm="100000">
                                          <p:val>
                                            <p:strVal val="#ppt_y"/>
                                          </p:val>
                                        </p:tav>
                                      </p:tavLst>
                                    </p:anim>
                                  </p:childTnLst>
                                </p:cTn>
                              </p:par>
                            </p:childTnLst>
                          </p:cTn>
                        </p:par>
                        <p:par>
                          <p:cTn id="57" fill="hold">
                            <p:stCondLst>
                              <p:cond delay="2250"/>
                            </p:stCondLst>
                            <p:childTnLst>
                              <p:par>
                                <p:cTn id="58" presetID="22" presetClass="entr" presetSubtype="1"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up)">
                                      <p:cBhvr>
                                        <p:cTn id="6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20810"/>
            <a:ext cx="2743200" cy="365125"/>
          </a:xfrm>
        </p:spPr>
        <p:txBody>
          <a:bodyPr/>
          <a:lstStyle/>
          <a:p>
            <a:fld id="{45C2D28F-54A5-4CFF-A832-B99C2F1CE910}" type="slidenum">
              <a:rPr lang="en-CA" smtClean="0">
                <a:solidFill>
                  <a:schemeClr val="tx1"/>
                </a:solidFill>
              </a:rPr>
              <a:t>48</a:t>
            </a:fld>
            <a:endParaRPr lang="en-CA" dirty="0">
              <a:solidFill>
                <a:schemeClr val="tx1"/>
              </a:solidFill>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3" name="Straight Arrow Connector 2">
            <a:extLst>
              <a:ext uri="{FF2B5EF4-FFF2-40B4-BE49-F238E27FC236}">
                <a16:creationId xmlns:a16="http://schemas.microsoft.com/office/drawing/2014/main" id="{C72E98AD-DC13-4048-A557-D63160C459FD}"/>
              </a:ext>
            </a:extLst>
          </p:cNvPr>
          <p:cNvCxnSpPr>
            <a:cxnSpLocks/>
          </p:cNvCxnSpPr>
          <p:nvPr/>
        </p:nvCxnSpPr>
        <p:spPr>
          <a:xfrm flipH="1">
            <a:off x="8447714" y="747104"/>
            <a:ext cx="2902592" cy="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0" name="Content Placeholder 4">
            <a:extLst>
              <a:ext uri="{FF2B5EF4-FFF2-40B4-BE49-F238E27FC236}">
                <a16:creationId xmlns:a16="http://schemas.microsoft.com/office/drawing/2014/main" id="{DD9B785E-DFA0-40B7-9216-65C00E71A6D2}"/>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t="1" b="73740"/>
          <a:stretch/>
        </p:blipFill>
        <p:spPr>
          <a:xfrm>
            <a:off x="3577293" y="1404881"/>
            <a:ext cx="6412195" cy="1889207"/>
          </a:xfrm>
          <a:prstGeom prst="rect">
            <a:avLst/>
          </a:prstGeom>
        </p:spPr>
      </p:pic>
      <p:pic>
        <p:nvPicPr>
          <p:cNvPr id="23" name="Content Placeholder 4">
            <a:extLst>
              <a:ext uri="{FF2B5EF4-FFF2-40B4-BE49-F238E27FC236}">
                <a16:creationId xmlns:a16="http://schemas.microsoft.com/office/drawing/2014/main" id="{4CE03D47-087B-4159-8681-3A7510F964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6058" r="76418" b="69702"/>
          <a:stretch/>
        </p:blipFill>
        <p:spPr>
          <a:xfrm>
            <a:off x="3577293" y="3276507"/>
            <a:ext cx="1512124" cy="304985"/>
          </a:xfrm>
          <a:prstGeom prst="rect">
            <a:avLst/>
          </a:prstGeom>
        </p:spPr>
      </p:pic>
      <p:sp>
        <p:nvSpPr>
          <p:cNvPr id="7" name="Left Brace 6">
            <a:extLst>
              <a:ext uri="{FF2B5EF4-FFF2-40B4-BE49-F238E27FC236}">
                <a16:creationId xmlns:a16="http://schemas.microsoft.com/office/drawing/2014/main" id="{3687083F-4C9A-4184-9545-0EEA5B82A7CF}"/>
              </a:ext>
            </a:extLst>
          </p:cNvPr>
          <p:cNvSpPr/>
          <p:nvPr/>
        </p:nvSpPr>
        <p:spPr>
          <a:xfrm rot="16200000">
            <a:off x="6905538" y="133891"/>
            <a:ext cx="418559" cy="2348688"/>
          </a:xfrm>
          <a:prstGeom prst="leftBrace">
            <a:avLst>
              <a:gd name="adj1" fmla="val 23483"/>
              <a:gd name="adj2" fmla="val 14020"/>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0F05AEB7-233E-4821-8E8A-D4210F606D42}"/>
              </a:ext>
            </a:extLst>
          </p:cNvPr>
          <p:cNvCxnSpPr>
            <a:cxnSpLocks/>
          </p:cNvCxnSpPr>
          <p:nvPr/>
        </p:nvCxnSpPr>
        <p:spPr>
          <a:xfrm>
            <a:off x="5184842" y="2344366"/>
            <a:ext cx="982493" cy="0"/>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4F46AB-E2B0-4975-9807-EA183DDD6838}"/>
              </a:ext>
            </a:extLst>
          </p:cNvPr>
          <p:cNvCxnSpPr>
            <a:cxnSpLocks/>
          </p:cNvCxnSpPr>
          <p:nvPr/>
        </p:nvCxnSpPr>
        <p:spPr>
          <a:xfrm>
            <a:off x="6638584" y="2344366"/>
            <a:ext cx="1075450" cy="0"/>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DA4360F-F102-49F6-86C9-18B44CFDBB17}"/>
              </a:ext>
            </a:extLst>
          </p:cNvPr>
          <p:cNvSpPr/>
          <p:nvPr/>
        </p:nvSpPr>
        <p:spPr>
          <a:xfrm>
            <a:off x="5505855" y="2542165"/>
            <a:ext cx="2519463" cy="459937"/>
          </a:xfrm>
          <a:prstGeom prst="rect">
            <a:avLst/>
          </a:prstGeom>
          <a:solidFill>
            <a:srgbClr val="E983DD">
              <a:alpha val="34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Connector 28">
            <a:extLst>
              <a:ext uri="{FF2B5EF4-FFF2-40B4-BE49-F238E27FC236}">
                <a16:creationId xmlns:a16="http://schemas.microsoft.com/office/drawing/2014/main" id="{2BA1527C-E1C5-4FDC-AFF1-547329A4871A}"/>
              </a:ext>
            </a:extLst>
          </p:cNvPr>
          <p:cNvCxnSpPr>
            <a:cxnSpLocks/>
          </p:cNvCxnSpPr>
          <p:nvPr/>
        </p:nvCxnSpPr>
        <p:spPr>
          <a:xfrm>
            <a:off x="5604753" y="2039566"/>
            <a:ext cx="1224215" cy="0"/>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1" name="Speech Bubble: Rectangle with Corners Rounded 30">
            <a:extLst>
              <a:ext uri="{FF2B5EF4-FFF2-40B4-BE49-F238E27FC236}">
                <a16:creationId xmlns:a16="http://schemas.microsoft.com/office/drawing/2014/main" id="{BD8E6264-9ADD-4F77-9400-C22ABDD86FB1}"/>
              </a:ext>
            </a:extLst>
          </p:cNvPr>
          <p:cNvSpPr/>
          <p:nvPr/>
        </p:nvSpPr>
        <p:spPr>
          <a:xfrm>
            <a:off x="204281" y="289904"/>
            <a:ext cx="2879226" cy="5478599"/>
          </a:xfrm>
          <a:prstGeom prst="wedgeRoundRectCallout">
            <a:avLst>
              <a:gd name="adj1" fmla="val 66633"/>
              <a:gd name="adj2" fmla="val -8961"/>
              <a:gd name="adj3" fmla="val 16667"/>
            </a:avLst>
          </a:prstGeom>
          <a:solidFill>
            <a:srgbClr val="E983DD">
              <a:alpha val="40000"/>
            </a:srgbClr>
          </a:solidFill>
          <a:ln w="57150">
            <a:solidFill>
              <a:srgbClr val="0000FF"/>
            </a:solidFill>
          </a:ln>
          <a:scene3d>
            <a:camera prst="orthographicFront"/>
            <a:lightRig rig="threePt" dir="t"/>
          </a:scene3d>
          <a:sp3d>
            <a:bevelT w="18415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7030A0"/>
                </a:solidFill>
              </a:rPr>
              <a:t>The initial moments </a:t>
            </a:r>
            <a:br>
              <a:rPr lang="en-CA" sz="3600" dirty="0">
                <a:solidFill>
                  <a:srgbClr val="7030A0"/>
                </a:solidFill>
              </a:rPr>
            </a:br>
            <a:r>
              <a:rPr lang="en-CA" sz="3600" dirty="0">
                <a:solidFill>
                  <a:srgbClr val="7030A0"/>
                </a:solidFill>
              </a:rPr>
              <a:t>of </a:t>
            </a:r>
            <a:r>
              <a:rPr lang="en-CA" sz="3600" dirty="0" err="1">
                <a:solidFill>
                  <a:srgbClr val="7030A0"/>
                </a:solidFill>
              </a:rPr>
              <a:t>Tzyon’s</a:t>
            </a:r>
            <a:r>
              <a:rPr lang="en-CA" sz="3600" dirty="0">
                <a:solidFill>
                  <a:srgbClr val="7030A0"/>
                </a:solidFill>
              </a:rPr>
              <a:t> Corporate decision to produce </a:t>
            </a:r>
            <a:r>
              <a:rPr lang="en-CA" sz="3600" u="sng" dirty="0">
                <a:solidFill>
                  <a:srgbClr val="7030A0"/>
                </a:solidFill>
              </a:rPr>
              <a:t>that which was not</a:t>
            </a:r>
            <a:r>
              <a:rPr lang="en-CA" sz="3600" dirty="0">
                <a:solidFill>
                  <a:srgbClr val="7030A0"/>
                </a:solidFill>
              </a:rPr>
              <a:t> y</a:t>
            </a:r>
            <a:r>
              <a:rPr lang="en-CA" sz="3600" u="sng" dirty="0">
                <a:solidFill>
                  <a:srgbClr val="7030A0"/>
                </a:solidFill>
              </a:rPr>
              <a:t>et existent</a:t>
            </a:r>
            <a:r>
              <a:rPr lang="en-CA" sz="3600" dirty="0">
                <a:solidFill>
                  <a:srgbClr val="7030A0"/>
                </a:solidFill>
              </a:rPr>
              <a:t>!   </a:t>
            </a: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3083509"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sp>
        <p:nvSpPr>
          <p:cNvPr id="21" name="Arrow: Curved Up 20">
            <a:extLst>
              <a:ext uri="{FF2B5EF4-FFF2-40B4-BE49-F238E27FC236}">
                <a16:creationId xmlns:a16="http://schemas.microsoft.com/office/drawing/2014/main" id="{989F34CF-D6AC-4D4D-A46F-371D5A747904}"/>
              </a:ext>
            </a:extLst>
          </p:cNvPr>
          <p:cNvSpPr/>
          <p:nvPr/>
        </p:nvSpPr>
        <p:spPr>
          <a:xfrm rot="5400000">
            <a:off x="2690426" y="925528"/>
            <a:ext cx="1047764" cy="849676"/>
          </a:xfrm>
          <a:prstGeom prst="curvedUpArrow">
            <a:avLst>
              <a:gd name="adj1" fmla="val 25000"/>
              <a:gd name="adj2" fmla="val 71710"/>
              <a:gd name="adj3" fmla="val 35236"/>
            </a:avLst>
          </a:prstGeom>
          <a:gradFill>
            <a:gsLst>
              <a:gs pos="0">
                <a:schemeClr val="accent1">
                  <a:lumMod val="5000"/>
                  <a:lumOff val="95000"/>
                </a:schemeClr>
              </a:gs>
              <a:gs pos="31000">
                <a:srgbClr val="FFFF00">
                  <a:alpha val="19000"/>
                </a:srgbClr>
              </a:gs>
              <a:gs pos="83000">
                <a:schemeClr val="accent6">
                  <a:lumMod val="75000"/>
                  <a:alpha val="62000"/>
                </a:schemeClr>
              </a:gs>
            </a:gsLst>
            <a:lin ang="5400000" scaled="1"/>
          </a:gradFill>
          <a:ln>
            <a:solidFill>
              <a:srgbClr val="0000FF"/>
            </a:solidFill>
          </a:ln>
          <a:effectLst>
            <a:outerShdw blurRad="50800" dist="50800" dir="5400000" sx="94000" sy="94000" algn="ctr" rotWithShape="0">
              <a:srgbClr val="00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D742E927-892B-415A-8D81-592D7D3B5AF8}"/>
              </a:ext>
            </a:extLst>
          </p:cNvPr>
          <p:cNvSpPr/>
          <p:nvPr/>
        </p:nvSpPr>
        <p:spPr>
          <a:xfrm>
            <a:off x="3637024" y="3677059"/>
            <a:ext cx="8123715" cy="3015566"/>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Notice: the </a:t>
            </a:r>
            <a:r>
              <a:rPr lang="en-CA" sz="3600" u="sng" dirty="0">
                <a:solidFill>
                  <a:schemeClr val="tx1"/>
                </a:solidFill>
              </a:rPr>
              <a:t>control factor</a:t>
            </a:r>
            <a:r>
              <a:rPr lang="en-CA" sz="3600" dirty="0">
                <a:solidFill>
                  <a:schemeClr val="tx1"/>
                </a:solidFill>
              </a:rPr>
              <a:t>, that which PRODUCES AND SUSTAINS LIFE, </a:t>
            </a:r>
            <a:r>
              <a:rPr lang="en-CA" sz="3600" b="1" dirty="0">
                <a:solidFill>
                  <a:schemeClr val="tx1"/>
                </a:solidFill>
                <a:effectLst>
                  <a:glow rad="127000">
                    <a:srgbClr val="00FFFF"/>
                  </a:glow>
                </a:effectLst>
              </a:rPr>
              <a:t>THE HEAVENS,</a:t>
            </a:r>
            <a:r>
              <a:rPr lang="en-CA" sz="3600" dirty="0">
                <a:solidFill>
                  <a:schemeClr val="tx1"/>
                </a:solidFill>
              </a:rPr>
              <a:t> are recorded first in line, to having been formulated </a:t>
            </a:r>
            <a:r>
              <a:rPr lang="en-CA" sz="3600" u="sng" dirty="0">
                <a:solidFill>
                  <a:schemeClr val="tx1"/>
                </a:solidFill>
              </a:rPr>
              <a:t>out of that which had not</a:t>
            </a:r>
            <a:r>
              <a:rPr lang="en-CA" sz="3600" dirty="0">
                <a:solidFill>
                  <a:schemeClr val="tx1"/>
                </a:solidFill>
              </a:rPr>
              <a:t> p</a:t>
            </a:r>
            <a:r>
              <a:rPr lang="en-CA" sz="3600" u="sng" dirty="0">
                <a:solidFill>
                  <a:schemeClr val="tx1"/>
                </a:solidFill>
              </a:rPr>
              <a:t>reviousl</a:t>
            </a:r>
            <a:r>
              <a:rPr lang="en-CA" sz="3600" dirty="0">
                <a:solidFill>
                  <a:schemeClr val="tx1"/>
                </a:solidFill>
              </a:rPr>
              <a:t>y </a:t>
            </a:r>
            <a:r>
              <a:rPr lang="en-CA" sz="3600" u="sng" dirty="0">
                <a:solidFill>
                  <a:schemeClr val="tx1"/>
                </a:solidFill>
              </a:rPr>
              <a:t>existed</a:t>
            </a:r>
            <a:r>
              <a:rPr lang="en-CA" sz="3600" dirty="0">
                <a:solidFill>
                  <a:schemeClr val="tx1"/>
                </a:solidFill>
              </a:rPr>
              <a:t>!</a:t>
            </a:r>
          </a:p>
        </p:txBody>
      </p:sp>
    </p:spTree>
    <p:extLst>
      <p:ext uri="{BB962C8B-B14F-4D97-AF65-F5344CB8AC3E}">
        <p14:creationId xmlns:p14="http://schemas.microsoft.com/office/powerpoint/2010/main" val="821124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11664"/>
            <a:ext cx="2743200" cy="365125"/>
          </a:xfrm>
        </p:spPr>
        <p:txBody>
          <a:bodyPr/>
          <a:lstStyle/>
          <a:p>
            <a:fld id="{45C2D28F-54A5-4CFF-A832-B99C2F1CE910}" type="slidenum">
              <a:rPr lang="en-CA" smtClean="0">
                <a:solidFill>
                  <a:schemeClr val="tx1"/>
                </a:solidFill>
              </a:rPr>
              <a:t>49</a:t>
            </a:fld>
            <a:endParaRPr lang="en-CA" dirty="0">
              <a:solidFill>
                <a:schemeClr val="tx1"/>
              </a:solidFill>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3" name="Straight Arrow Connector 2">
            <a:extLst>
              <a:ext uri="{FF2B5EF4-FFF2-40B4-BE49-F238E27FC236}">
                <a16:creationId xmlns:a16="http://schemas.microsoft.com/office/drawing/2014/main" id="{C72E98AD-DC13-4048-A557-D63160C459FD}"/>
              </a:ext>
            </a:extLst>
          </p:cNvPr>
          <p:cNvCxnSpPr>
            <a:cxnSpLocks/>
          </p:cNvCxnSpPr>
          <p:nvPr/>
        </p:nvCxnSpPr>
        <p:spPr>
          <a:xfrm flipH="1">
            <a:off x="8447714" y="747104"/>
            <a:ext cx="2902592" cy="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0" name="Content Placeholder 4">
            <a:extLst>
              <a:ext uri="{FF2B5EF4-FFF2-40B4-BE49-F238E27FC236}">
                <a16:creationId xmlns:a16="http://schemas.microsoft.com/office/drawing/2014/main" id="{DD9B785E-DFA0-40B7-9216-65C00E71A6D2}"/>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t="1" b="73740"/>
          <a:stretch/>
        </p:blipFill>
        <p:spPr>
          <a:xfrm>
            <a:off x="3577293" y="1404881"/>
            <a:ext cx="6412195" cy="1889207"/>
          </a:xfrm>
          <a:prstGeom prst="rect">
            <a:avLst/>
          </a:prstGeom>
        </p:spPr>
      </p:pic>
      <p:pic>
        <p:nvPicPr>
          <p:cNvPr id="23" name="Content Placeholder 4">
            <a:extLst>
              <a:ext uri="{FF2B5EF4-FFF2-40B4-BE49-F238E27FC236}">
                <a16:creationId xmlns:a16="http://schemas.microsoft.com/office/drawing/2014/main" id="{4CE03D47-087B-4159-8681-3A7510F964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26058" r="76418" b="69702"/>
          <a:stretch/>
        </p:blipFill>
        <p:spPr>
          <a:xfrm>
            <a:off x="3577293" y="3276507"/>
            <a:ext cx="1512124" cy="304985"/>
          </a:xfrm>
          <a:prstGeom prst="rect">
            <a:avLst/>
          </a:prstGeom>
        </p:spPr>
      </p:pic>
      <p:sp>
        <p:nvSpPr>
          <p:cNvPr id="7" name="Left Brace 6">
            <a:extLst>
              <a:ext uri="{FF2B5EF4-FFF2-40B4-BE49-F238E27FC236}">
                <a16:creationId xmlns:a16="http://schemas.microsoft.com/office/drawing/2014/main" id="{3687083F-4C9A-4184-9545-0EEA5B82A7CF}"/>
              </a:ext>
            </a:extLst>
          </p:cNvPr>
          <p:cNvSpPr/>
          <p:nvPr/>
        </p:nvSpPr>
        <p:spPr>
          <a:xfrm rot="16200000">
            <a:off x="6905538" y="133891"/>
            <a:ext cx="418559" cy="2348688"/>
          </a:xfrm>
          <a:prstGeom prst="leftBrace">
            <a:avLst>
              <a:gd name="adj1" fmla="val 23483"/>
              <a:gd name="adj2" fmla="val 14020"/>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0F05AEB7-233E-4821-8E8A-D4210F606D42}"/>
              </a:ext>
            </a:extLst>
          </p:cNvPr>
          <p:cNvCxnSpPr>
            <a:cxnSpLocks/>
          </p:cNvCxnSpPr>
          <p:nvPr/>
        </p:nvCxnSpPr>
        <p:spPr>
          <a:xfrm>
            <a:off x="5184842" y="2344366"/>
            <a:ext cx="982493" cy="0"/>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4F46AB-E2B0-4975-9807-EA183DDD6838}"/>
              </a:ext>
            </a:extLst>
          </p:cNvPr>
          <p:cNvCxnSpPr>
            <a:cxnSpLocks/>
          </p:cNvCxnSpPr>
          <p:nvPr/>
        </p:nvCxnSpPr>
        <p:spPr>
          <a:xfrm>
            <a:off x="6638584" y="2344366"/>
            <a:ext cx="1075450" cy="0"/>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DA4360F-F102-49F6-86C9-18B44CFDBB17}"/>
              </a:ext>
            </a:extLst>
          </p:cNvPr>
          <p:cNvSpPr/>
          <p:nvPr/>
        </p:nvSpPr>
        <p:spPr>
          <a:xfrm>
            <a:off x="5505855" y="2542165"/>
            <a:ext cx="2519463" cy="459937"/>
          </a:xfrm>
          <a:prstGeom prst="rect">
            <a:avLst/>
          </a:prstGeom>
          <a:solidFill>
            <a:srgbClr val="E983DD">
              <a:alpha val="34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Connector 28">
            <a:extLst>
              <a:ext uri="{FF2B5EF4-FFF2-40B4-BE49-F238E27FC236}">
                <a16:creationId xmlns:a16="http://schemas.microsoft.com/office/drawing/2014/main" id="{2BA1527C-E1C5-4FDC-AFF1-547329A4871A}"/>
              </a:ext>
            </a:extLst>
          </p:cNvPr>
          <p:cNvCxnSpPr>
            <a:cxnSpLocks/>
          </p:cNvCxnSpPr>
          <p:nvPr/>
        </p:nvCxnSpPr>
        <p:spPr>
          <a:xfrm>
            <a:off x="5604753" y="2039566"/>
            <a:ext cx="1224215" cy="0"/>
          </a:xfrm>
          <a:prstGeom prst="line">
            <a:avLst/>
          </a:prstGeom>
          <a:ln w="5715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1" name="Speech Bubble: Rectangle with Corners Rounded 30">
            <a:extLst>
              <a:ext uri="{FF2B5EF4-FFF2-40B4-BE49-F238E27FC236}">
                <a16:creationId xmlns:a16="http://schemas.microsoft.com/office/drawing/2014/main" id="{BD8E6264-9ADD-4F77-9400-C22ABDD86FB1}"/>
              </a:ext>
            </a:extLst>
          </p:cNvPr>
          <p:cNvSpPr/>
          <p:nvPr/>
        </p:nvSpPr>
        <p:spPr>
          <a:xfrm>
            <a:off x="204281" y="87552"/>
            <a:ext cx="2961494" cy="3511684"/>
          </a:xfrm>
          <a:prstGeom prst="wedgeRoundRectCallout">
            <a:avLst>
              <a:gd name="adj1" fmla="val 62363"/>
              <a:gd name="adj2" fmla="val 20295"/>
              <a:gd name="adj3" fmla="val 16667"/>
            </a:avLst>
          </a:prstGeom>
          <a:solidFill>
            <a:srgbClr val="E983DD">
              <a:alpha val="40000"/>
            </a:srgbClr>
          </a:solidFill>
          <a:ln w="57150">
            <a:solidFill>
              <a:srgbClr val="0000FF"/>
            </a:solidFill>
          </a:ln>
          <a:scene3d>
            <a:camera prst="orthographicFront"/>
            <a:lightRig rig="threePt" dir="t"/>
          </a:scene3d>
          <a:sp3d>
            <a:bevelT w="18415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w="19050">
                  <a:solidFill>
                    <a:srgbClr val="FF3300"/>
                  </a:solidFill>
                </a:ln>
                <a:solidFill>
                  <a:srgbClr val="00FFFF"/>
                </a:solidFill>
                <a:effectLst>
                  <a:glow rad="127000">
                    <a:srgbClr val="FFFF00"/>
                  </a:glow>
                  <a:outerShdw blurRad="50800" dist="50800" dir="5400000" algn="ctr" rotWithShape="0">
                    <a:srgbClr val="CC00FF">
                      <a:alpha val="98000"/>
                    </a:srgbClr>
                  </a:outerShdw>
                </a:effectLst>
                <a:latin typeface="Snap ITC" panose="04040A07060A02020202" pitchFamily="82" charset="0"/>
              </a:rPr>
              <a:t>LIGHT</a:t>
            </a:r>
            <a:r>
              <a:rPr lang="en-CA" sz="3600" dirty="0">
                <a:ln>
                  <a:solidFill>
                    <a:srgbClr val="00FF99"/>
                  </a:solidFill>
                </a:ln>
                <a:solidFill>
                  <a:srgbClr val="7030A0"/>
                </a:solidFill>
              </a:rPr>
              <a:t> </a:t>
            </a:r>
            <a:r>
              <a:rPr lang="en-CA" sz="3600" dirty="0">
                <a:solidFill>
                  <a:srgbClr val="7030A0"/>
                </a:solidFill>
              </a:rPr>
              <a:t>WAS BROUGHT FORTH </a:t>
            </a:r>
            <a:br>
              <a:rPr lang="en-CA" sz="3600" dirty="0">
                <a:solidFill>
                  <a:srgbClr val="7030A0"/>
                </a:solidFill>
              </a:rPr>
            </a:br>
            <a:r>
              <a:rPr lang="en-CA" sz="3600" dirty="0">
                <a:solidFill>
                  <a:srgbClr val="7030A0"/>
                </a:solidFill>
              </a:rPr>
              <a:t>FIRST AND FOREMOST!</a:t>
            </a: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3083509"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sp>
        <p:nvSpPr>
          <p:cNvPr id="21" name="Arrow: Curved Up 20">
            <a:extLst>
              <a:ext uri="{FF2B5EF4-FFF2-40B4-BE49-F238E27FC236}">
                <a16:creationId xmlns:a16="http://schemas.microsoft.com/office/drawing/2014/main" id="{989F34CF-D6AC-4D4D-A46F-371D5A747904}"/>
              </a:ext>
            </a:extLst>
          </p:cNvPr>
          <p:cNvSpPr/>
          <p:nvPr/>
        </p:nvSpPr>
        <p:spPr>
          <a:xfrm rot="5400000">
            <a:off x="2690426" y="925528"/>
            <a:ext cx="1047764" cy="849676"/>
          </a:xfrm>
          <a:prstGeom prst="curvedUpArrow">
            <a:avLst>
              <a:gd name="adj1" fmla="val 25000"/>
              <a:gd name="adj2" fmla="val 71710"/>
              <a:gd name="adj3" fmla="val 35236"/>
            </a:avLst>
          </a:prstGeom>
          <a:gradFill>
            <a:gsLst>
              <a:gs pos="0">
                <a:schemeClr val="accent1">
                  <a:lumMod val="5000"/>
                  <a:lumOff val="95000"/>
                </a:schemeClr>
              </a:gs>
              <a:gs pos="31000">
                <a:srgbClr val="FFFF00">
                  <a:alpha val="19000"/>
                </a:srgbClr>
              </a:gs>
              <a:gs pos="83000">
                <a:schemeClr val="accent6">
                  <a:lumMod val="75000"/>
                  <a:alpha val="62000"/>
                </a:schemeClr>
              </a:gs>
            </a:gsLst>
            <a:lin ang="5400000" scaled="1"/>
          </a:gradFill>
          <a:ln>
            <a:solidFill>
              <a:srgbClr val="0000FF"/>
            </a:solidFill>
          </a:ln>
          <a:effectLst>
            <a:outerShdw blurRad="50800" dist="50800" dir="5400000" sx="94000" sy="94000" algn="ctr" rotWithShape="0">
              <a:srgbClr val="00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D742E927-892B-415A-8D81-592D7D3B5AF8}"/>
              </a:ext>
            </a:extLst>
          </p:cNvPr>
          <p:cNvSpPr/>
          <p:nvPr/>
        </p:nvSpPr>
        <p:spPr>
          <a:xfrm>
            <a:off x="204281" y="3677058"/>
            <a:ext cx="11712101" cy="3093369"/>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solidFill>
                  <a:schemeClr val="tx1"/>
                </a:solidFill>
              </a:rPr>
              <a:t>The </a:t>
            </a:r>
            <a:r>
              <a:rPr lang="en-CA" sz="2800" b="1" dirty="0" err="1">
                <a:solidFill>
                  <a:srgbClr val="0000FF"/>
                </a:solidFill>
                <a:effectLst>
                  <a:glow rad="127000">
                    <a:srgbClr val="FFFF00"/>
                  </a:glow>
                </a:effectLst>
              </a:rPr>
              <a:t>MelkiTzedek</a:t>
            </a:r>
            <a:r>
              <a:rPr lang="en-CA" sz="2800" b="1" dirty="0">
                <a:solidFill>
                  <a:srgbClr val="0000FF"/>
                </a:solidFill>
                <a:effectLst>
                  <a:glow rad="127000">
                    <a:srgbClr val="FFFF00"/>
                  </a:glow>
                </a:effectLst>
              </a:rPr>
              <a:t> Order of Righteousness, </a:t>
            </a:r>
            <a:r>
              <a:rPr lang="en-CA" sz="2800" dirty="0">
                <a:solidFill>
                  <a:schemeClr val="tx1"/>
                </a:solidFill>
              </a:rPr>
              <a:t>demanded, a fundamental system of establishing accountability in terms of TIME, which must exist </a:t>
            </a:r>
            <a:r>
              <a:rPr lang="en-CA" sz="2800" u="sng" dirty="0">
                <a:solidFill>
                  <a:schemeClr val="tx1"/>
                </a:solidFill>
              </a:rPr>
              <a:t>first</a:t>
            </a:r>
            <a:r>
              <a:rPr lang="en-CA" sz="2800" dirty="0">
                <a:solidFill>
                  <a:schemeClr val="tx1"/>
                </a:solidFill>
              </a:rPr>
              <a:t>. </a:t>
            </a:r>
            <a:br>
              <a:rPr lang="en-CA" sz="2800" dirty="0">
                <a:solidFill>
                  <a:schemeClr val="tx1"/>
                </a:solidFill>
              </a:rPr>
            </a:br>
            <a:r>
              <a:rPr lang="en-CA" sz="2800" dirty="0">
                <a:solidFill>
                  <a:schemeClr val="tx1"/>
                </a:solidFill>
              </a:rPr>
              <a:t>Without </a:t>
            </a:r>
            <a:r>
              <a:rPr lang="en-CA" sz="2800" b="1" u="sng" dirty="0">
                <a:solidFill>
                  <a:schemeClr val="tx1"/>
                </a:solidFill>
                <a:effectLst>
                  <a:glow rad="127000">
                    <a:srgbClr val="00FFFF"/>
                  </a:glow>
                </a:effectLst>
              </a:rPr>
              <a:t>substance</a:t>
            </a:r>
            <a:r>
              <a:rPr lang="en-CA" sz="2800" dirty="0">
                <a:solidFill>
                  <a:schemeClr val="tx1"/>
                </a:solidFill>
                <a:effectLst>
                  <a:glow rad="127000">
                    <a:srgbClr val="00FFFF"/>
                  </a:glow>
                </a:effectLst>
              </a:rPr>
              <a:t> </a:t>
            </a:r>
            <a:r>
              <a:rPr lang="en-CA" sz="2800" dirty="0">
                <a:solidFill>
                  <a:schemeClr val="tx1"/>
                </a:solidFill>
              </a:rPr>
              <a:t>determining TIME, </a:t>
            </a:r>
            <a:r>
              <a:rPr lang="en-CA" sz="2800" b="1" i="1" u="sng" dirty="0">
                <a:solidFill>
                  <a:schemeClr val="tx1"/>
                </a:solidFill>
              </a:rPr>
              <a:t>THE BEGINNING</a:t>
            </a:r>
            <a:r>
              <a:rPr lang="en-CA" sz="2800" b="1" i="1" dirty="0">
                <a:solidFill>
                  <a:schemeClr val="tx1"/>
                </a:solidFill>
              </a:rPr>
              <a:t> </a:t>
            </a:r>
            <a:r>
              <a:rPr lang="en-CA" sz="2800" dirty="0">
                <a:solidFill>
                  <a:schemeClr val="tx1"/>
                </a:solidFill>
              </a:rPr>
              <a:t>simply cannot exist. </a:t>
            </a:r>
            <a:br>
              <a:rPr lang="en-CA" sz="2800" dirty="0">
                <a:solidFill>
                  <a:schemeClr val="tx1"/>
                </a:solidFill>
              </a:rPr>
            </a:br>
            <a:r>
              <a:rPr lang="en-CA" sz="2800" dirty="0">
                <a:solidFill>
                  <a:schemeClr val="tx1"/>
                </a:solidFill>
              </a:rPr>
              <a:t>To produce TIME, as in </a:t>
            </a:r>
            <a:r>
              <a:rPr lang="en-CA" sz="2800" b="1" dirty="0">
                <a:ln w="19050">
                  <a:solidFill>
                    <a:srgbClr val="0000FF"/>
                  </a:solidFill>
                </a:ln>
                <a:solidFill>
                  <a:srgbClr val="00FFFF"/>
                </a:solidFill>
                <a:latin typeface="Snap ITC" panose="04040A07060A02020202" pitchFamily="82" charset="0"/>
              </a:rPr>
              <a:t>THE BEGINNING, </a:t>
            </a:r>
            <a:r>
              <a:rPr lang="en-CA" sz="2800" b="1" dirty="0">
                <a:ln w="19050">
                  <a:solidFill>
                    <a:srgbClr val="0000FF"/>
                  </a:solidFill>
                </a:ln>
                <a:solidFill>
                  <a:srgbClr val="00FFFF"/>
                </a:solidFill>
                <a:latin typeface="Comic Sans MS" panose="030F0702030302020204" pitchFamily="66" charset="0"/>
              </a:rPr>
              <a:t>(Genesis 1:1),</a:t>
            </a:r>
            <a:br>
              <a:rPr lang="en-CA" sz="2800" b="1" dirty="0">
                <a:ln w="19050">
                  <a:solidFill>
                    <a:srgbClr val="0000FF"/>
                  </a:solidFill>
                </a:ln>
                <a:solidFill>
                  <a:srgbClr val="00FFFF"/>
                </a:solidFill>
                <a:latin typeface="Comic Sans MS" panose="030F0702030302020204" pitchFamily="66" charset="0"/>
              </a:rPr>
            </a:br>
            <a:r>
              <a:rPr lang="en-CA" sz="2800" b="1" u="sng" dirty="0">
                <a:solidFill>
                  <a:schemeClr val="tx1"/>
                </a:solidFill>
              </a:rPr>
              <a:t>THE ELEMETS FOR DETERMINING TIME MUST EXIST</a:t>
            </a:r>
            <a:r>
              <a:rPr lang="en-CA" sz="2800" b="1" dirty="0">
                <a:solidFill>
                  <a:schemeClr val="tx1"/>
                </a:solidFill>
              </a:rPr>
              <a:t> – </a:t>
            </a:r>
            <a:r>
              <a:rPr lang="en-CA" sz="2800" b="1" u="sng" dirty="0">
                <a:ln>
                  <a:solidFill>
                    <a:srgbClr val="0000FF"/>
                  </a:solidFill>
                </a:ln>
                <a:solidFill>
                  <a:srgbClr val="E983DD"/>
                </a:solidFill>
                <a:latin typeface="Wide Latin" panose="020A0A07050505020404" pitchFamily="18" charset="0"/>
              </a:rPr>
              <a:t>FIRST</a:t>
            </a:r>
            <a:r>
              <a:rPr lang="en-CA" sz="2800" b="1" dirty="0">
                <a:ln>
                  <a:solidFill>
                    <a:srgbClr val="0000FF"/>
                  </a:solidFill>
                </a:ln>
                <a:solidFill>
                  <a:srgbClr val="E983DD"/>
                </a:solidFill>
                <a:latin typeface="Wide Latin" panose="020A0A07050505020404" pitchFamily="18" charset="0"/>
              </a:rPr>
              <a:t>!</a:t>
            </a:r>
          </a:p>
          <a:p>
            <a:pPr algn="ctr"/>
            <a:r>
              <a:rPr lang="en-CA" sz="2800" b="1" i="1" dirty="0">
                <a:ln>
                  <a:solidFill>
                    <a:srgbClr val="0000FF"/>
                  </a:solidFill>
                </a:ln>
                <a:solidFill>
                  <a:srgbClr val="E983DD"/>
                </a:solidFill>
                <a:latin typeface="Comic Sans MS" panose="030F0702030302020204" pitchFamily="66" charset="0"/>
              </a:rPr>
              <a:t>In the heavens, the sun started its </a:t>
            </a:r>
            <a:r>
              <a:rPr lang="en-CA" sz="2800" b="1" dirty="0">
                <a:solidFill>
                  <a:schemeClr val="tx1"/>
                </a:solidFill>
                <a:effectLst>
                  <a:glow rad="127000">
                    <a:srgbClr val="00FF99"/>
                  </a:glow>
                  <a:outerShdw blurRad="50800" dist="50800" dir="5400000" sx="102000" sy="102000" algn="ctr" rotWithShape="0">
                    <a:srgbClr val="00FF00"/>
                  </a:outerShdw>
                </a:effectLst>
                <a:latin typeface="Snap ITC" panose="04040A07060A02020202" pitchFamily="82" charset="0"/>
              </a:rPr>
              <a:t>Tequfah circuit </a:t>
            </a:r>
            <a:r>
              <a:rPr lang="en-CA" sz="2800" b="1" i="1" dirty="0">
                <a:ln>
                  <a:solidFill>
                    <a:srgbClr val="0000FF"/>
                  </a:solidFill>
                </a:ln>
                <a:solidFill>
                  <a:srgbClr val="E983DD"/>
                </a:solidFill>
                <a:latin typeface="Comic Sans MS" panose="030F0702030302020204" pitchFamily="66" charset="0"/>
              </a:rPr>
              <a:t>of the 1</a:t>
            </a:r>
            <a:r>
              <a:rPr lang="en-CA" sz="2800" b="1" i="1" baseline="30000" dirty="0">
                <a:ln>
                  <a:solidFill>
                    <a:srgbClr val="0000FF"/>
                  </a:solidFill>
                </a:ln>
                <a:solidFill>
                  <a:srgbClr val="E983DD"/>
                </a:solidFill>
                <a:latin typeface="Comic Sans MS" panose="030F0702030302020204" pitchFamily="66" charset="0"/>
              </a:rPr>
              <a:t>st</a:t>
            </a:r>
            <a:r>
              <a:rPr lang="en-CA" sz="2800" b="1" i="1" dirty="0">
                <a:ln>
                  <a:solidFill>
                    <a:srgbClr val="0000FF"/>
                  </a:solidFill>
                </a:ln>
                <a:solidFill>
                  <a:srgbClr val="E983DD"/>
                </a:solidFill>
                <a:latin typeface="Comic Sans MS" panose="030F0702030302020204" pitchFamily="66" charset="0"/>
              </a:rPr>
              <a:t> cycle of 360, at </a:t>
            </a:r>
            <a:r>
              <a:rPr lang="en-CA" sz="2800" b="1" i="1" dirty="0">
                <a:ln>
                  <a:solidFill>
                    <a:srgbClr val="0000FF"/>
                  </a:solidFill>
                </a:ln>
                <a:solidFill>
                  <a:srgbClr val="E983DD"/>
                </a:solidFill>
                <a:effectLst>
                  <a:glow rad="127000">
                    <a:srgbClr val="FFFF00"/>
                  </a:glow>
                  <a:outerShdw blurRad="50800" dist="50800" dir="5400000" sx="102000" sy="102000" algn="ctr" rotWithShape="0">
                    <a:srgbClr val="00FF00"/>
                  </a:outerShdw>
                </a:effectLst>
                <a:latin typeface="Comic Sans MS" panose="030F0702030302020204" pitchFamily="66" charset="0"/>
              </a:rPr>
              <a:t>Yahusha’s</a:t>
            </a:r>
            <a:r>
              <a:rPr lang="en-CA" sz="2800" b="1" i="1" dirty="0">
                <a:ln>
                  <a:solidFill>
                    <a:srgbClr val="0000FF"/>
                  </a:solidFill>
                </a:ln>
                <a:solidFill>
                  <a:srgbClr val="E983DD"/>
                </a:solidFill>
                <a:latin typeface="Comic Sans MS" panose="030F0702030302020204" pitchFamily="66" charset="0"/>
              </a:rPr>
              <a:t> opening</a:t>
            </a:r>
            <a:r>
              <a:rPr lang="en-CA" sz="2800" b="1" dirty="0">
                <a:solidFill>
                  <a:schemeClr val="tx1"/>
                </a:solidFill>
                <a:latin typeface="Snap ITC" panose="04040A07060A02020202" pitchFamily="82" charset="0"/>
              </a:rPr>
              <a:t> </a:t>
            </a:r>
            <a:r>
              <a:rPr lang="en-CA" sz="2800" b="1" dirty="0">
                <a:ln>
                  <a:solidFill>
                    <a:srgbClr val="0000FF"/>
                  </a:solidFill>
                </a:ln>
                <a:solidFill>
                  <a:srgbClr val="00FFFF"/>
                </a:solidFill>
                <a:latin typeface="Snap ITC" panose="04040A07060A02020202" pitchFamily="82" charset="0"/>
              </a:rPr>
              <a:t>SPOKEN WORDS.</a:t>
            </a:r>
          </a:p>
        </p:txBody>
      </p:sp>
    </p:spTree>
    <p:extLst>
      <p:ext uri="{BB962C8B-B14F-4D97-AF65-F5344CB8AC3E}">
        <p14:creationId xmlns:p14="http://schemas.microsoft.com/office/powerpoint/2010/main" val="343905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strVal val="#ppt_w*0.70"/>
                                          </p:val>
                                        </p:tav>
                                        <p:tav tm="100000">
                                          <p:val>
                                            <p:strVal val="#ppt_w"/>
                                          </p:val>
                                        </p:tav>
                                      </p:tavLst>
                                    </p:anim>
                                    <p:anim calcmode="lin" valueType="num">
                                      <p:cBhvr>
                                        <p:cTn id="8" dur="1500" fill="hold"/>
                                        <p:tgtEl>
                                          <p:spTgt spid="31"/>
                                        </p:tgtEl>
                                        <p:attrNameLst>
                                          <p:attrName>ppt_h</p:attrName>
                                        </p:attrNameLst>
                                      </p:cBhvr>
                                      <p:tavLst>
                                        <p:tav tm="0">
                                          <p:val>
                                            <p:strVal val="#ppt_h"/>
                                          </p:val>
                                        </p:tav>
                                        <p:tav tm="100000">
                                          <p:val>
                                            <p:strVal val="#ppt_h"/>
                                          </p:val>
                                        </p:tav>
                                      </p:tavLst>
                                    </p:anim>
                                    <p:animEffect transition="in" filter="fade">
                                      <p:cBhvr>
                                        <p:cTn id="9" dur="1500"/>
                                        <p:tgtEl>
                                          <p:spTgt spid="31"/>
                                        </p:tgtEl>
                                      </p:cBhvr>
                                    </p:animEffect>
                                  </p:childTnLst>
                                </p:cTn>
                              </p:par>
                            </p:childTnLst>
                          </p:cTn>
                        </p:par>
                        <p:par>
                          <p:cTn id="10" fill="hold">
                            <p:stCondLst>
                              <p:cond delay="1500"/>
                            </p:stCondLst>
                            <p:childTnLst>
                              <p:par>
                                <p:cTn id="11" presetID="14" presetClass="entr" presetSubtype="10" fill="hold" grpId="0" nodeType="afterEffect">
                                  <p:stCondLst>
                                    <p:cond delay="10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95943" y="1197288"/>
            <a:ext cx="11812555" cy="5144789"/>
          </a:xfrm>
          <a:solidFill>
            <a:schemeClr val="accent6">
              <a:lumMod val="75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48800" y="6509653"/>
            <a:ext cx="2743200" cy="365125"/>
          </a:xfrm>
        </p:spPr>
        <p:txBody>
          <a:bodyPr/>
          <a:lstStyle/>
          <a:p>
            <a:fld id="{45C2D28F-54A5-4CFF-A832-B99C2F1CE910}" type="slidenum">
              <a:rPr lang="en-CA" smtClean="0">
                <a:solidFill>
                  <a:schemeClr val="bg1"/>
                </a:solidFill>
              </a:rPr>
              <a:t>5</a:t>
            </a:fld>
            <a:endParaRPr lang="en-CA" dirty="0">
              <a:solidFill>
                <a:schemeClr val="bg1"/>
              </a:solidFill>
            </a:endParaRPr>
          </a:p>
        </p:txBody>
      </p:sp>
      <p:sp>
        <p:nvSpPr>
          <p:cNvPr id="4" name="Rectangle: Rounded Corners 3">
            <a:extLst>
              <a:ext uri="{FF2B5EF4-FFF2-40B4-BE49-F238E27FC236}">
                <a16:creationId xmlns:a16="http://schemas.microsoft.com/office/drawing/2014/main" id="{727A6291-E261-4CA8-87D5-F851D1BCA02A}"/>
              </a:ext>
            </a:extLst>
          </p:cNvPr>
          <p:cNvSpPr/>
          <p:nvPr/>
        </p:nvSpPr>
        <p:spPr>
          <a:xfrm>
            <a:off x="2985051" y="241939"/>
            <a:ext cx="6148873" cy="806421"/>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Creation</a:t>
            </a:r>
            <a:endParaRPr lang="en-CA" dirty="0">
              <a:latin typeface="Bodoni MT Black" panose="02070A03080606020203" pitchFamily="18" charset="0"/>
            </a:endParaRPr>
          </a:p>
        </p:txBody>
      </p:sp>
      <p:grpSp>
        <p:nvGrpSpPr>
          <p:cNvPr id="15" name="Group 14">
            <a:extLst>
              <a:ext uri="{FF2B5EF4-FFF2-40B4-BE49-F238E27FC236}">
                <a16:creationId xmlns:a16="http://schemas.microsoft.com/office/drawing/2014/main" id="{9A6CBDDA-A040-4AC5-9351-7B8FF13C6663}"/>
              </a:ext>
            </a:extLst>
          </p:cNvPr>
          <p:cNvGrpSpPr/>
          <p:nvPr/>
        </p:nvGrpSpPr>
        <p:grpSpPr>
          <a:xfrm>
            <a:off x="1417785" y="4052374"/>
            <a:ext cx="9706017" cy="1493243"/>
            <a:chOff x="1417785" y="3816988"/>
            <a:chExt cx="9706017" cy="1493243"/>
          </a:xfrm>
        </p:grpSpPr>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7785" y="3816989"/>
              <a:ext cx="9706017" cy="1493242"/>
            </a:xfrm>
            <a:prstGeom prst="rect">
              <a:avLst/>
            </a:prstGeom>
          </p:spPr>
        </p:pic>
        <p:sp>
          <p:nvSpPr>
            <p:cNvPr id="6" name="Rectangle 5">
              <a:extLst>
                <a:ext uri="{FF2B5EF4-FFF2-40B4-BE49-F238E27FC236}">
                  <a16:creationId xmlns:a16="http://schemas.microsoft.com/office/drawing/2014/main" id="{A15C4FB1-01E5-45D0-9FE5-660EF05E7E1A}"/>
                </a:ext>
              </a:extLst>
            </p:cNvPr>
            <p:cNvSpPr/>
            <p:nvPr/>
          </p:nvSpPr>
          <p:spPr>
            <a:xfrm>
              <a:off x="7566869" y="3816988"/>
              <a:ext cx="2835480" cy="1493241"/>
            </a:xfrm>
            <a:prstGeom prst="rect">
              <a:avLst/>
            </a:prstGeom>
            <a:solidFill>
              <a:srgbClr val="FF00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 name="Right Brace 7">
            <a:extLst>
              <a:ext uri="{FF2B5EF4-FFF2-40B4-BE49-F238E27FC236}">
                <a16:creationId xmlns:a16="http://schemas.microsoft.com/office/drawing/2014/main" id="{CC68670D-71F3-4A3B-AA99-43CBF91F80EB}"/>
              </a:ext>
            </a:extLst>
          </p:cNvPr>
          <p:cNvSpPr/>
          <p:nvPr/>
        </p:nvSpPr>
        <p:spPr>
          <a:xfrm rot="16200000">
            <a:off x="9786893" y="3820451"/>
            <a:ext cx="148904" cy="714954"/>
          </a:xfrm>
          <a:prstGeom prst="rightBrace">
            <a:avLst>
              <a:gd name="adj1" fmla="val 49859"/>
              <a:gd name="adj2" fmla="val 50000"/>
            </a:avLst>
          </a:prstGeom>
          <a:noFill/>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H="1">
            <a:off x="2067478" y="5660711"/>
            <a:ext cx="8204433" cy="0"/>
          </a:xfrm>
          <a:prstGeom prst="straightConnector1">
            <a:avLst/>
          </a:prstGeom>
          <a:ln w="76200">
            <a:solidFill>
              <a:srgbClr val="00FF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9" name="Right Brace 8">
            <a:extLst>
              <a:ext uri="{FF2B5EF4-FFF2-40B4-BE49-F238E27FC236}">
                <a16:creationId xmlns:a16="http://schemas.microsoft.com/office/drawing/2014/main" id="{38B2129C-6771-4C57-94C1-BEDE7C043520}"/>
              </a:ext>
            </a:extLst>
          </p:cNvPr>
          <p:cNvSpPr/>
          <p:nvPr/>
        </p:nvSpPr>
        <p:spPr>
          <a:xfrm rot="16200000">
            <a:off x="8138567" y="3828986"/>
            <a:ext cx="148904" cy="714954"/>
          </a:xfrm>
          <a:prstGeom prst="rightBrace">
            <a:avLst>
              <a:gd name="adj1" fmla="val 49859"/>
              <a:gd name="adj2" fmla="val 50000"/>
            </a:avLst>
          </a:prstGeom>
          <a:noFill/>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Speech Bubble: Rectangle with Corners Rounded 9">
            <a:extLst>
              <a:ext uri="{FF2B5EF4-FFF2-40B4-BE49-F238E27FC236}">
                <a16:creationId xmlns:a16="http://schemas.microsoft.com/office/drawing/2014/main" id="{97C8F222-C7A8-415E-8A0B-28A5A2B14D91}"/>
              </a:ext>
            </a:extLst>
          </p:cNvPr>
          <p:cNvSpPr/>
          <p:nvPr/>
        </p:nvSpPr>
        <p:spPr>
          <a:xfrm>
            <a:off x="7216028" y="2723284"/>
            <a:ext cx="4611191" cy="949972"/>
          </a:xfrm>
          <a:prstGeom prst="wedgeRoundRectCallout">
            <a:avLst>
              <a:gd name="adj1" fmla="val 7477"/>
              <a:gd name="adj2" fmla="val 88090"/>
              <a:gd name="adj3" fmla="val 16667"/>
            </a:avLst>
          </a:prstGeom>
          <a:solidFill>
            <a:schemeClr val="accent4"/>
          </a:solidFill>
          <a:ln w="28575">
            <a:solidFill>
              <a:srgbClr val="99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effectLst>
                  <a:outerShdw blurRad="50800" dist="50800" dir="5400000" algn="ctr" rotWithShape="0">
                    <a:srgbClr val="00B050"/>
                  </a:outerShdw>
                </a:effectLst>
              </a:rPr>
              <a:t>Bara,</a:t>
            </a:r>
            <a:r>
              <a:rPr lang="en-CA" sz="2800" dirty="0">
                <a:solidFill>
                  <a:sysClr val="windowText" lastClr="000000"/>
                </a:solidFill>
              </a:rPr>
              <a:t> written </a:t>
            </a:r>
            <a:r>
              <a:rPr lang="en-CA" sz="2800" u="sng" dirty="0">
                <a:solidFill>
                  <a:sysClr val="windowText" lastClr="000000"/>
                </a:solidFill>
              </a:rPr>
              <a:t>twice</a:t>
            </a:r>
            <a:r>
              <a:rPr lang="en-CA" sz="2800" dirty="0">
                <a:solidFill>
                  <a:sysClr val="windowText" lastClr="000000"/>
                </a:solidFill>
              </a:rPr>
              <a:t>! Why this  </a:t>
            </a:r>
            <a:r>
              <a:rPr lang="en-CA" sz="2800" dirty="0">
                <a:ln>
                  <a:solidFill>
                    <a:srgbClr val="0000FF"/>
                  </a:solidFill>
                </a:ln>
                <a:solidFill>
                  <a:schemeClr val="tx1"/>
                </a:solidFill>
                <a:effectLst>
                  <a:outerShdw blurRad="50800" dist="50800" dir="5400000" algn="ctr" rotWithShape="0">
                    <a:srgbClr val="00FF99"/>
                  </a:outerShdw>
                </a:effectLst>
                <a:latin typeface="Arial Black" panose="020B0A04020102020204" pitchFamily="34" charset="0"/>
              </a:rPr>
              <a:t>DOUBLING</a:t>
            </a:r>
            <a:r>
              <a:rPr lang="en-CA" sz="2800" dirty="0">
                <a:solidFill>
                  <a:sysClr val="windowText" lastClr="000000"/>
                </a:solidFill>
              </a:rPr>
              <a:t> </a:t>
            </a:r>
            <a:r>
              <a:rPr lang="en-CA" sz="2800" b="1" dirty="0">
                <a:solidFill>
                  <a:sysClr val="windowText" lastClr="000000"/>
                </a:solidFill>
              </a:rPr>
              <a:t>EFFECT</a:t>
            </a:r>
            <a:r>
              <a:rPr lang="en-CA" sz="2800" dirty="0">
                <a:ln>
                  <a:solidFill>
                    <a:sysClr val="windowText" lastClr="000000"/>
                  </a:solidFill>
                </a:ln>
                <a:solidFill>
                  <a:srgbClr val="CC00FF"/>
                </a:solidFill>
                <a:latin typeface="Arial Black" panose="020B0A04020102020204" pitchFamily="34" charset="0"/>
              </a:rPr>
              <a:t>?</a:t>
            </a:r>
          </a:p>
        </p:txBody>
      </p:sp>
      <p:cxnSp>
        <p:nvCxnSpPr>
          <p:cNvPr id="12" name="Straight Arrow Connector 11">
            <a:extLst>
              <a:ext uri="{FF2B5EF4-FFF2-40B4-BE49-F238E27FC236}">
                <a16:creationId xmlns:a16="http://schemas.microsoft.com/office/drawing/2014/main" id="{EA1D3C1D-9294-4090-8DC7-0A0035BBDE87}"/>
              </a:ext>
            </a:extLst>
          </p:cNvPr>
          <p:cNvCxnSpPr>
            <a:cxnSpLocks/>
          </p:cNvCxnSpPr>
          <p:nvPr/>
        </p:nvCxnSpPr>
        <p:spPr>
          <a:xfrm flipH="1">
            <a:off x="8221897" y="3604334"/>
            <a:ext cx="691284" cy="415393"/>
          </a:xfrm>
          <a:prstGeom prst="straightConnector1">
            <a:avLst/>
          </a:prstGeom>
          <a:ln w="76200">
            <a:solidFill>
              <a:srgbClr val="00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1" name="Arrow: Pentagon 10">
            <a:extLst>
              <a:ext uri="{FF2B5EF4-FFF2-40B4-BE49-F238E27FC236}">
                <a16:creationId xmlns:a16="http://schemas.microsoft.com/office/drawing/2014/main" id="{F63926EA-9625-41D8-9979-21C4812C3542}"/>
              </a:ext>
            </a:extLst>
          </p:cNvPr>
          <p:cNvSpPr/>
          <p:nvPr/>
        </p:nvSpPr>
        <p:spPr>
          <a:xfrm flipH="1">
            <a:off x="2210765" y="5756520"/>
            <a:ext cx="3505276" cy="374653"/>
          </a:xfrm>
          <a:prstGeom prst="homePlate">
            <a:avLst/>
          </a:prstGeom>
          <a:solidFill>
            <a:srgbClr val="00FFFF"/>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ysClr val="windowText" lastClr="000000"/>
                </a:solidFill>
              </a:rPr>
              <a:t>Hebrew reads from right to left!</a:t>
            </a:r>
          </a:p>
        </p:txBody>
      </p:sp>
      <p:sp>
        <p:nvSpPr>
          <p:cNvPr id="14" name="Speech Bubble: Rectangle with Corners Rounded 13">
            <a:extLst>
              <a:ext uri="{FF2B5EF4-FFF2-40B4-BE49-F238E27FC236}">
                <a16:creationId xmlns:a16="http://schemas.microsoft.com/office/drawing/2014/main" id="{0719B9F1-5617-4B93-8D88-639D1C6464B3}"/>
              </a:ext>
            </a:extLst>
          </p:cNvPr>
          <p:cNvSpPr/>
          <p:nvPr/>
        </p:nvSpPr>
        <p:spPr>
          <a:xfrm>
            <a:off x="735459" y="3227956"/>
            <a:ext cx="5941054" cy="568417"/>
          </a:xfrm>
          <a:prstGeom prst="wedgeRoundRectCallout">
            <a:avLst>
              <a:gd name="adj1" fmla="val 89060"/>
              <a:gd name="adj2" fmla="val 69970"/>
              <a:gd name="adj3" fmla="val 16667"/>
            </a:avLst>
          </a:prstGeom>
          <a:solidFill>
            <a:schemeClr val="accent4"/>
          </a:solidFill>
          <a:ln w="28575">
            <a:solidFill>
              <a:srgbClr val="99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effectLst>
                  <a:outerShdw blurRad="50800" dist="50800" dir="5400000" algn="ctr" rotWithShape="0">
                    <a:srgbClr val="00B050"/>
                  </a:outerShdw>
                </a:effectLst>
              </a:rPr>
              <a:t>Was there a </a:t>
            </a:r>
            <a:r>
              <a:rPr lang="en-CA" sz="3600" b="1" dirty="0">
                <a:solidFill>
                  <a:schemeClr val="tx1"/>
                </a:solidFill>
                <a:effectLst>
                  <a:glow rad="76200">
                    <a:srgbClr val="C00000"/>
                  </a:glow>
                  <a:outerShdw blurRad="50800" dist="50800" dir="5400000" algn="ctr" rotWithShape="0">
                    <a:srgbClr val="00B050"/>
                  </a:outerShdw>
                </a:effectLst>
              </a:rPr>
              <a:t>SHAKING</a:t>
            </a:r>
            <a:r>
              <a:rPr lang="en-CA" sz="2800" b="1" dirty="0">
                <a:solidFill>
                  <a:srgbClr val="0000FF"/>
                </a:solidFill>
                <a:effectLst>
                  <a:outerShdw blurRad="50800" dist="50800" dir="5400000" algn="ctr" rotWithShape="0">
                    <a:srgbClr val="00B050"/>
                  </a:outerShdw>
                </a:effectLst>
              </a:rPr>
              <a:t> of the SHYT?</a:t>
            </a:r>
            <a:endParaRPr lang="en-CA" sz="2800" dirty="0">
              <a:ln>
                <a:solidFill>
                  <a:sysClr val="windowText" lastClr="000000"/>
                </a:solidFill>
              </a:ln>
              <a:solidFill>
                <a:srgbClr val="CC00FF"/>
              </a:solidFill>
              <a:latin typeface="Arial Black" panose="020B0A04020102020204" pitchFamily="34" charset="0"/>
            </a:endParaRPr>
          </a:p>
        </p:txBody>
      </p:sp>
      <p:sp>
        <p:nvSpPr>
          <p:cNvPr id="13" name="Arrow: Pentagon 12">
            <a:extLst>
              <a:ext uri="{FF2B5EF4-FFF2-40B4-BE49-F238E27FC236}">
                <a16:creationId xmlns:a16="http://schemas.microsoft.com/office/drawing/2014/main" id="{718CAB55-9AC8-7AEE-1497-6804E59FF589}"/>
              </a:ext>
            </a:extLst>
          </p:cNvPr>
          <p:cNvSpPr/>
          <p:nvPr/>
        </p:nvSpPr>
        <p:spPr>
          <a:xfrm flipH="1">
            <a:off x="7353758" y="5801617"/>
            <a:ext cx="3399634" cy="374653"/>
          </a:xfrm>
          <a:prstGeom prst="homePlate">
            <a:avLst/>
          </a:prstGeom>
          <a:solidFill>
            <a:srgbClr val="FFCCFF"/>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ysClr val="windowText" lastClr="000000"/>
                </a:solidFill>
              </a:rPr>
              <a:t>[1254] created  [7225] Beginning </a:t>
            </a:r>
          </a:p>
        </p:txBody>
      </p:sp>
      <p:sp>
        <p:nvSpPr>
          <p:cNvPr id="16" name="Right Brace 15">
            <a:extLst>
              <a:ext uri="{FF2B5EF4-FFF2-40B4-BE49-F238E27FC236}">
                <a16:creationId xmlns:a16="http://schemas.microsoft.com/office/drawing/2014/main" id="{684DC541-1B6F-49D3-BD36-85741510EF78}"/>
              </a:ext>
            </a:extLst>
          </p:cNvPr>
          <p:cNvSpPr/>
          <p:nvPr/>
        </p:nvSpPr>
        <p:spPr>
          <a:xfrm rot="16200000">
            <a:off x="8955292" y="3753454"/>
            <a:ext cx="323635" cy="691285"/>
          </a:xfrm>
          <a:prstGeom prst="rightBrace">
            <a:avLst>
              <a:gd name="adj1" fmla="val 18550"/>
              <a:gd name="adj2" fmla="val 50000"/>
            </a:avLst>
          </a:prstGeom>
          <a:solidFill>
            <a:schemeClr val="accent5">
              <a:lumMod val="40000"/>
              <a:lumOff val="60000"/>
            </a:schemeClr>
          </a:solidFill>
          <a:ln w="19050">
            <a:solidFill>
              <a:srgbClr val="FF33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Rectangle 16">
            <a:extLst>
              <a:ext uri="{FF2B5EF4-FFF2-40B4-BE49-F238E27FC236}">
                <a16:creationId xmlns:a16="http://schemas.microsoft.com/office/drawing/2014/main" id="{87DDB036-E56F-4772-9301-7F39249CFD3D}"/>
              </a:ext>
            </a:extLst>
          </p:cNvPr>
          <p:cNvSpPr/>
          <p:nvPr/>
        </p:nvSpPr>
        <p:spPr>
          <a:xfrm>
            <a:off x="183502" y="1332231"/>
            <a:ext cx="11719537" cy="1523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600" b="1" dirty="0">
                <a:solidFill>
                  <a:srgbClr val="800000"/>
                </a:solidFill>
                <a:latin typeface="Georgia" panose="02040502050405020303" pitchFamily="18" charset="0"/>
                <a:ea typeface="+mj-ea"/>
                <a:cs typeface="+mj-cs"/>
              </a:rPr>
              <a:t> </a:t>
            </a:r>
            <a:r>
              <a:rPr lang="en-US" sz="3200" b="1" dirty="0">
                <a:ln>
                  <a:solidFill>
                    <a:srgbClr val="FFC000">
                      <a:lumMod val="20000"/>
                      <a:lumOff val="80000"/>
                    </a:srgbClr>
                  </a:solidFill>
                </a:ln>
                <a:solidFill>
                  <a:srgbClr val="800000"/>
                </a:solidFill>
                <a:latin typeface="Georgia" panose="02040502050405020303" pitchFamily="18" charset="0"/>
                <a:ea typeface="+mj-ea"/>
                <a:cs typeface="+mj-cs"/>
              </a:rPr>
              <a:t>Gen 1:1</a:t>
            </a:r>
            <a:r>
              <a:rPr lang="en-US" sz="3200" dirty="0">
                <a:ln>
                  <a:solidFill>
                    <a:srgbClr val="FFC000">
                      <a:lumMod val="20000"/>
                      <a:lumOff val="80000"/>
                    </a:srgbClr>
                  </a:solidFill>
                </a:ln>
                <a:solidFill>
                  <a:prstClr val="black"/>
                </a:solidFill>
                <a:latin typeface="Georgia" panose="02040502050405020303" pitchFamily="18" charset="0"/>
                <a:ea typeface="+mj-ea"/>
                <a:cs typeface="+mj-cs"/>
              </a:rPr>
              <a:t>  </a:t>
            </a:r>
            <a:r>
              <a:rPr lang="en-US" sz="4400" dirty="0">
                <a:solidFill>
                  <a:prstClr val="black"/>
                </a:solidFill>
                <a:latin typeface="Georgia" panose="02040502050405020303" pitchFamily="18" charset="0"/>
                <a:ea typeface="+mj-ea"/>
                <a:cs typeface="+mj-cs"/>
              </a:rPr>
              <a:t>In the </a:t>
            </a:r>
            <a:r>
              <a:rPr lang="en-US" sz="4400" b="1" dirty="0">
                <a:ln w="28575">
                  <a:solidFill>
                    <a:srgbClr val="0000FF"/>
                  </a:solidFill>
                </a:ln>
                <a:solidFill>
                  <a:srgbClr val="FF00FF"/>
                </a:solidFill>
                <a:effectLst>
                  <a:outerShdw blurRad="50800" dist="50800" dir="5400000" algn="ctr" rotWithShape="0">
                    <a:srgbClr val="00FF99"/>
                  </a:outerShdw>
                </a:effectLst>
                <a:latin typeface="Georgia" panose="02040502050405020303" pitchFamily="18" charset="0"/>
                <a:ea typeface="+mj-ea"/>
                <a:cs typeface="+mj-cs"/>
              </a:rPr>
              <a:t>beginning</a:t>
            </a:r>
            <a:r>
              <a:rPr lang="en-US" sz="4400" dirty="0">
                <a:solidFill>
                  <a:prstClr val="black"/>
                </a:solidFill>
                <a:latin typeface="Georgia" panose="02040502050405020303" pitchFamily="18" charset="0"/>
                <a:ea typeface="+mj-ea"/>
                <a:cs typeface="+mj-cs"/>
              </a:rPr>
              <a:t> Elohim </a:t>
            </a:r>
            <a:r>
              <a:rPr lang="en-US" sz="4400" b="1" dirty="0">
                <a:ln w="28575">
                  <a:solidFill>
                    <a:srgbClr val="0000FF"/>
                  </a:solidFill>
                </a:ln>
                <a:solidFill>
                  <a:srgbClr val="FF00FF"/>
                </a:solidFill>
                <a:effectLst>
                  <a:outerShdw blurRad="50800" dist="50800" dir="5400000" algn="ctr" rotWithShape="0">
                    <a:srgbClr val="00FF99"/>
                  </a:outerShdw>
                </a:effectLst>
                <a:latin typeface="Georgia" panose="02040502050405020303" pitchFamily="18" charset="0"/>
                <a:ea typeface="+mj-ea"/>
                <a:cs typeface="+mj-cs"/>
              </a:rPr>
              <a:t>created</a:t>
            </a:r>
            <a:r>
              <a:rPr lang="en-US" sz="4400" dirty="0">
                <a:solidFill>
                  <a:prstClr val="black"/>
                </a:solidFill>
                <a:latin typeface="Georgia" panose="02040502050405020303" pitchFamily="18" charset="0"/>
                <a:ea typeface="+mj-ea"/>
                <a:cs typeface="+mj-cs"/>
              </a:rPr>
              <a:t> the 	heavens and the earth.</a:t>
            </a:r>
            <a:endParaRPr lang="en-CA" dirty="0"/>
          </a:p>
        </p:txBody>
      </p:sp>
    </p:spTree>
    <p:extLst>
      <p:ext uri="{BB962C8B-B14F-4D97-AF65-F5344CB8AC3E}">
        <p14:creationId xmlns:p14="http://schemas.microsoft.com/office/powerpoint/2010/main" val="34361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fill="hold"/>
                                        <p:tgtEl>
                                          <p:spTgt spid="11"/>
                                        </p:tgtEl>
                                        <p:attrNameLst>
                                          <p:attrName>ppt_x</p:attrName>
                                        </p:attrNameLst>
                                      </p:cBhvr>
                                      <p:tavLst>
                                        <p:tav tm="0">
                                          <p:val>
                                            <p:strVal val="#ppt_x"/>
                                          </p:val>
                                        </p:tav>
                                        <p:tav tm="100000">
                                          <p:val>
                                            <p:strVal val="#ppt_x"/>
                                          </p:val>
                                        </p:tav>
                                      </p:tavLst>
                                    </p:anim>
                                    <p:anim calcmode="lin" valueType="num">
                                      <p:cBhvr additive="base">
                                        <p:cTn id="8" dur="1250" fill="hold"/>
                                        <p:tgtEl>
                                          <p:spTgt spid="11"/>
                                        </p:tgtEl>
                                        <p:attrNameLst>
                                          <p:attrName>ppt_y</p:attrName>
                                        </p:attrNameLst>
                                      </p:cBhvr>
                                      <p:tavLst>
                                        <p:tav tm="0">
                                          <p:val>
                                            <p:strVal val="0-#ppt_h/2"/>
                                          </p:val>
                                        </p:tav>
                                        <p:tav tm="100000">
                                          <p:val>
                                            <p:strVal val="#ppt_y"/>
                                          </p:val>
                                        </p:tav>
                                      </p:tavLst>
                                    </p:anim>
                                  </p:childTnLst>
                                </p:cTn>
                              </p:par>
                              <p:par>
                                <p:cTn id="9" presetID="8" presetClass="emph" presetSubtype="0" fill="hold" grpId="1" nodeType="withEffect">
                                  <p:stCondLst>
                                    <p:cond delay="0"/>
                                  </p:stCondLst>
                                  <p:childTnLst>
                                    <p:animRot by="21600000">
                                      <p:cBhvr>
                                        <p:cTn id="10" dur="2000" fill="hold"/>
                                        <p:tgtEl>
                                          <p:spTgt spid="11"/>
                                        </p:tgtEl>
                                        <p:attrNameLst>
                                          <p:attrName>r</p:attrName>
                                        </p:attrNameLst>
                                      </p:cBhvr>
                                    </p:animRot>
                                  </p:childTnLst>
                                </p:cTn>
                              </p:par>
                              <p:par>
                                <p:cTn id="11" presetID="22" presetClass="entr" presetSubtype="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1000"/>
                                        <p:tgtEl>
                                          <p:spTgt spid="10"/>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22" presetClass="entr" presetSubtype="2" fill="hold" nodeType="withEffect">
                                  <p:stCondLst>
                                    <p:cond delay="100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1250"/>
                                        <p:tgtEl>
                                          <p:spTgt spid="12"/>
                                        </p:tgtEl>
                                      </p:cBhvr>
                                    </p:animEffect>
                                  </p:childTnLst>
                                </p:cTn>
                              </p:par>
                              <p:par>
                                <p:cTn id="40" presetID="8" presetClass="emph" presetSubtype="0" fill="hold" nodeType="withEffect">
                                  <p:stCondLst>
                                    <p:cond delay="1000"/>
                                  </p:stCondLst>
                                  <p:childTnLst>
                                    <p:animRot by="21600000">
                                      <p:cBhvr>
                                        <p:cTn id="41" dur="2000" fill="hold"/>
                                        <p:tgtEl>
                                          <p:spTgt spid="12"/>
                                        </p:tgtEl>
                                        <p:attrNameLst>
                                          <p:attrName>r</p:attrName>
                                        </p:attrNameLst>
                                      </p:cBhvr>
                                    </p:animRo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right)">
                                      <p:cBhvr>
                                        <p:cTn id="45" dur="5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1000"/>
                                        <p:tgtEl>
                                          <p:spTgt spid="14"/>
                                        </p:tgtEl>
                                      </p:cBhvr>
                                    </p:animEffect>
                                  </p:childTnLst>
                                </p:cTn>
                              </p:par>
                            </p:childTnLst>
                          </p:cTn>
                        </p:par>
                        <p:par>
                          <p:cTn id="51" fill="hold">
                            <p:stCondLst>
                              <p:cond delay="1000"/>
                            </p:stCondLst>
                            <p:childTnLst>
                              <p:par>
                                <p:cTn id="52" presetID="47"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P spid="14" grpId="0" animBg="1"/>
      <p:bldP spid="16" grpId="0" animBg="1"/>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11664"/>
            <a:ext cx="2743200" cy="365125"/>
          </a:xfrm>
        </p:spPr>
        <p:txBody>
          <a:bodyPr/>
          <a:lstStyle/>
          <a:p>
            <a:fld id="{45C2D28F-54A5-4CFF-A832-B99C2F1CE910}" type="slidenum">
              <a:rPr lang="en-CA" smtClean="0">
                <a:solidFill>
                  <a:schemeClr val="tx1"/>
                </a:solidFill>
              </a:rPr>
              <a:t>50</a:t>
            </a:fld>
            <a:endParaRPr lang="en-CA" dirty="0">
              <a:solidFill>
                <a:schemeClr val="tx1"/>
              </a:solidFill>
            </a:endParaRPr>
          </a:p>
        </p:txBody>
      </p:sp>
      <p:sp>
        <p:nvSpPr>
          <p:cNvPr id="32" name="Rectangle: Rounded Corners 31">
            <a:extLst>
              <a:ext uri="{FF2B5EF4-FFF2-40B4-BE49-F238E27FC236}">
                <a16:creationId xmlns:a16="http://schemas.microsoft.com/office/drawing/2014/main" id="{D742E927-892B-415A-8D81-592D7D3B5AF8}"/>
              </a:ext>
            </a:extLst>
          </p:cNvPr>
          <p:cNvSpPr/>
          <p:nvPr/>
        </p:nvSpPr>
        <p:spPr>
          <a:xfrm>
            <a:off x="239948" y="281383"/>
            <a:ext cx="11712101" cy="1917497"/>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The </a:t>
            </a:r>
            <a:r>
              <a:rPr lang="en-CA" sz="2800" b="1" dirty="0" err="1">
                <a:solidFill>
                  <a:srgbClr val="0000FF"/>
                </a:solidFill>
                <a:effectLst>
                  <a:glow rad="127000">
                    <a:srgbClr val="FFFF00"/>
                  </a:glow>
                </a:effectLst>
              </a:rPr>
              <a:t>MelkiTzedek</a:t>
            </a:r>
            <a:r>
              <a:rPr lang="en-CA" sz="2800" b="1" dirty="0">
                <a:solidFill>
                  <a:srgbClr val="0000FF"/>
                </a:solidFill>
                <a:effectLst>
                  <a:glow rad="127000">
                    <a:srgbClr val="FFFF00"/>
                  </a:glow>
                </a:effectLst>
              </a:rPr>
              <a:t> Order of Righteousness, </a:t>
            </a:r>
            <a:r>
              <a:rPr lang="en-CA" sz="2800" b="1" dirty="0">
                <a:solidFill>
                  <a:schemeClr val="tx1"/>
                </a:solidFill>
              </a:rPr>
              <a:t>demanded</a:t>
            </a:r>
            <a:r>
              <a:rPr lang="en-CA" sz="2800" dirty="0">
                <a:solidFill>
                  <a:schemeClr val="tx1"/>
                </a:solidFill>
              </a:rPr>
              <a:t>, a fundamental system of establishing accountability in terms of TIME, which must exist </a:t>
            </a:r>
            <a:r>
              <a:rPr lang="en-CA" sz="2800" u="sng" dirty="0">
                <a:solidFill>
                  <a:schemeClr val="tx1"/>
                </a:solidFill>
              </a:rPr>
              <a:t>first</a:t>
            </a:r>
            <a:r>
              <a:rPr lang="en-CA" sz="2800" dirty="0">
                <a:solidFill>
                  <a:schemeClr val="tx1"/>
                </a:solidFill>
              </a:rPr>
              <a:t>. </a:t>
            </a:r>
            <a:br>
              <a:rPr lang="en-CA" sz="2800" dirty="0">
                <a:solidFill>
                  <a:schemeClr val="tx1"/>
                </a:solidFill>
              </a:rPr>
            </a:br>
            <a:r>
              <a:rPr lang="en-CA" sz="2800" dirty="0">
                <a:solidFill>
                  <a:schemeClr val="tx1"/>
                </a:solidFill>
              </a:rPr>
              <a:t>Without </a:t>
            </a:r>
            <a:r>
              <a:rPr lang="en-CA" sz="2800" b="1" u="sng" dirty="0">
                <a:solidFill>
                  <a:schemeClr val="tx1"/>
                </a:solidFill>
                <a:effectLst>
                  <a:glow rad="127000">
                    <a:srgbClr val="00FFFF"/>
                  </a:glow>
                </a:effectLst>
              </a:rPr>
              <a:t>substance</a:t>
            </a:r>
            <a:r>
              <a:rPr lang="en-CA" sz="2800" dirty="0">
                <a:solidFill>
                  <a:schemeClr val="tx1"/>
                </a:solidFill>
                <a:effectLst>
                  <a:glow rad="127000">
                    <a:srgbClr val="00FFFF"/>
                  </a:glow>
                </a:effectLst>
              </a:rPr>
              <a:t> </a:t>
            </a:r>
            <a:r>
              <a:rPr lang="en-CA" sz="2800" b="1" dirty="0">
                <a:solidFill>
                  <a:schemeClr val="tx1"/>
                </a:solidFill>
                <a:effectLst>
                  <a:glow rad="127000">
                    <a:srgbClr val="FFFF00"/>
                  </a:glow>
                </a:effectLst>
              </a:rPr>
              <a:t>for</a:t>
            </a:r>
            <a:r>
              <a:rPr lang="en-CA" sz="2800" dirty="0">
                <a:solidFill>
                  <a:schemeClr val="tx1"/>
                </a:solidFill>
                <a:effectLst>
                  <a:glow rad="127000">
                    <a:srgbClr val="00FFFF"/>
                  </a:glow>
                </a:effectLst>
              </a:rPr>
              <a:t> </a:t>
            </a:r>
            <a:r>
              <a:rPr lang="en-CA" sz="2800" dirty="0">
                <a:solidFill>
                  <a:schemeClr val="tx1"/>
                </a:solidFill>
              </a:rPr>
              <a:t>determining TIME, </a:t>
            </a:r>
            <a:r>
              <a:rPr lang="en-CA" sz="2800" b="1" i="1" u="sng" dirty="0">
                <a:solidFill>
                  <a:schemeClr val="tx1"/>
                </a:solidFill>
              </a:rPr>
              <a:t>THE BEGINNING</a:t>
            </a:r>
            <a:r>
              <a:rPr lang="en-CA" sz="2800" b="1" i="1" dirty="0">
                <a:solidFill>
                  <a:schemeClr val="tx1"/>
                </a:solidFill>
              </a:rPr>
              <a:t> of time </a:t>
            </a:r>
            <a:br>
              <a:rPr lang="en-CA" sz="2800" b="1" i="1" dirty="0">
                <a:solidFill>
                  <a:schemeClr val="tx1"/>
                </a:solidFill>
              </a:rPr>
            </a:br>
            <a:r>
              <a:rPr lang="en-CA" sz="2800" dirty="0">
                <a:solidFill>
                  <a:schemeClr val="tx1"/>
                </a:solidFill>
              </a:rPr>
              <a:t>simply could not exist. </a:t>
            </a:r>
            <a:endParaRPr lang="en-CA" sz="2800" b="1" dirty="0">
              <a:ln>
                <a:solidFill>
                  <a:srgbClr val="0000FF"/>
                </a:solidFill>
              </a:ln>
              <a:solidFill>
                <a:srgbClr val="00FFFF"/>
              </a:solidFill>
              <a:latin typeface="Snap ITC" panose="04040A07060A02020202" pitchFamily="82" charset="0"/>
            </a:endParaRPr>
          </a:p>
        </p:txBody>
      </p:sp>
      <p:sp>
        <p:nvSpPr>
          <p:cNvPr id="26" name="Rectangle: Rounded Corners 25">
            <a:extLst>
              <a:ext uri="{FF2B5EF4-FFF2-40B4-BE49-F238E27FC236}">
                <a16:creationId xmlns:a16="http://schemas.microsoft.com/office/drawing/2014/main" id="{499453E9-84CD-49E6-9052-5332F46F2C24}"/>
              </a:ext>
            </a:extLst>
          </p:cNvPr>
          <p:cNvSpPr/>
          <p:nvPr/>
        </p:nvSpPr>
        <p:spPr>
          <a:xfrm>
            <a:off x="239947" y="2397322"/>
            <a:ext cx="11712101" cy="2363296"/>
          </a:xfrm>
          <a:prstGeom prst="roundRect">
            <a:avLst/>
          </a:prstGeom>
          <a:solidFill>
            <a:srgbClr val="E983DD"/>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Example:  Ask a person what time it is.  If they look at their wrist to determine time, and their wrist bears no timepiece (watch), </a:t>
            </a:r>
            <a:br>
              <a:rPr lang="en-CA" sz="2800" dirty="0">
                <a:solidFill>
                  <a:schemeClr val="tx1"/>
                </a:solidFill>
              </a:rPr>
            </a:br>
            <a:r>
              <a:rPr lang="en-CA" sz="2800" dirty="0">
                <a:solidFill>
                  <a:schemeClr val="tx1"/>
                </a:solidFill>
              </a:rPr>
              <a:t>		their answer for time, is positively negated.</a:t>
            </a:r>
          </a:p>
          <a:p>
            <a:pPr algn="ctr"/>
            <a:r>
              <a:rPr lang="en-CA" sz="2800" dirty="0">
                <a:solidFill>
                  <a:schemeClr val="tx1"/>
                </a:solidFill>
              </a:rPr>
              <a:t>Yet if their wrist carries the appropriate mechanism to ascertain time correctly, a factual determination can be accepted.  </a:t>
            </a:r>
            <a:endParaRPr lang="en-CA" sz="2800" b="1" dirty="0">
              <a:ln>
                <a:solidFill>
                  <a:srgbClr val="0000FF"/>
                </a:solidFill>
              </a:ln>
              <a:solidFill>
                <a:srgbClr val="00FFFF"/>
              </a:solidFill>
              <a:latin typeface="Snap ITC" panose="04040A07060A02020202" pitchFamily="82" charset="0"/>
            </a:endParaRPr>
          </a:p>
        </p:txBody>
      </p:sp>
      <p:sp>
        <p:nvSpPr>
          <p:cNvPr id="27" name="Rectangle: Rounded Corners 26">
            <a:extLst>
              <a:ext uri="{FF2B5EF4-FFF2-40B4-BE49-F238E27FC236}">
                <a16:creationId xmlns:a16="http://schemas.microsoft.com/office/drawing/2014/main" id="{3DC51AA2-E764-4F16-9D38-2C3ED5FE41CD}"/>
              </a:ext>
            </a:extLst>
          </p:cNvPr>
          <p:cNvSpPr/>
          <p:nvPr/>
        </p:nvSpPr>
        <p:spPr>
          <a:xfrm>
            <a:off x="239947" y="4876800"/>
            <a:ext cx="11712101" cy="1817426"/>
          </a:xfrm>
          <a:prstGeom prst="roundRect">
            <a:avLst/>
          </a:prstGeom>
          <a:solidFill>
            <a:srgbClr val="0066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dirty="0">
                <a:ln>
                  <a:solidFill>
                    <a:srgbClr val="0000FF"/>
                  </a:solidFill>
                </a:ln>
                <a:solidFill>
                  <a:srgbClr val="00FFFF"/>
                </a:solidFill>
                <a:latin typeface="Snap ITC" panose="04040A07060A02020202" pitchFamily="82" charset="0"/>
              </a:rPr>
              <a:t>If at </a:t>
            </a:r>
            <a:r>
              <a:rPr lang="en-CA" sz="2800" b="1" dirty="0">
                <a:ln>
                  <a:solidFill>
                    <a:srgbClr val="0000FF"/>
                  </a:solidFill>
                </a:ln>
                <a:solidFill>
                  <a:srgbClr val="E983DD"/>
                </a:solidFill>
                <a:latin typeface="Snap ITC" panose="04040A07060A02020202" pitchFamily="82" charset="0"/>
              </a:rPr>
              <a:t>The Beginning, </a:t>
            </a:r>
            <a:r>
              <a:rPr lang="en-CA" sz="2800" b="1" dirty="0">
                <a:ln>
                  <a:solidFill>
                    <a:srgbClr val="0000FF"/>
                  </a:solidFill>
                </a:ln>
                <a:solidFill>
                  <a:srgbClr val="00FFFF"/>
                </a:solidFill>
                <a:latin typeface="Snap ITC" panose="04040A07060A02020202" pitchFamily="82" charset="0"/>
              </a:rPr>
              <a:t>cycle #1, there was not a timepiece (Sun, Moon, Mazzaroth) was Yahuah correct in Inspiring </a:t>
            </a:r>
            <a:r>
              <a:rPr lang="en-CA" sz="2800" b="1" dirty="0" err="1">
                <a:ln>
                  <a:solidFill>
                    <a:srgbClr val="0000FF"/>
                  </a:solidFill>
                </a:ln>
                <a:solidFill>
                  <a:srgbClr val="00FFFF"/>
                </a:solidFill>
                <a:latin typeface="Snap ITC" panose="04040A07060A02020202" pitchFamily="82" charset="0"/>
              </a:rPr>
              <a:t>Mosheh</a:t>
            </a:r>
            <a:r>
              <a:rPr lang="en-CA" sz="2800" b="1" dirty="0">
                <a:ln>
                  <a:solidFill>
                    <a:srgbClr val="0000FF"/>
                  </a:solidFill>
                </a:ln>
                <a:solidFill>
                  <a:srgbClr val="00FFFF"/>
                </a:solidFill>
                <a:latin typeface="Snap ITC" panose="04040A07060A02020202" pitchFamily="82" charset="0"/>
              </a:rPr>
              <a:t> to write – </a:t>
            </a:r>
            <a:r>
              <a:rPr lang="en-CA" sz="2800" b="1" dirty="0" err="1">
                <a:ln>
                  <a:solidFill>
                    <a:srgbClr val="0000FF"/>
                  </a:solidFill>
                </a:ln>
                <a:solidFill>
                  <a:srgbClr val="00FFFF"/>
                </a:solidFill>
                <a:effectLst>
                  <a:glow rad="127000">
                    <a:srgbClr val="FFFF00"/>
                  </a:glow>
                </a:effectLst>
                <a:latin typeface="Snap ITC" panose="04040A07060A02020202" pitchFamily="82" charset="0"/>
              </a:rPr>
              <a:t>B’Rashyt</a:t>
            </a:r>
            <a:r>
              <a:rPr lang="en-CA" sz="2800" b="1" dirty="0">
                <a:ln>
                  <a:solidFill>
                    <a:srgbClr val="0000FF"/>
                  </a:solidFill>
                </a:ln>
                <a:solidFill>
                  <a:srgbClr val="00FFFF"/>
                </a:solidFill>
                <a:latin typeface="Snap ITC" panose="04040A07060A02020202" pitchFamily="82" charset="0"/>
              </a:rPr>
              <a:t> – </a:t>
            </a:r>
            <a:br>
              <a:rPr lang="en-CA" sz="2800" b="1" dirty="0">
                <a:ln>
                  <a:solidFill>
                    <a:srgbClr val="0000FF"/>
                  </a:solidFill>
                </a:ln>
                <a:solidFill>
                  <a:srgbClr val="00FFFF"/>
                </a:solidFill>
                <a:latin typeface="Snap ITC" panose="04040A07060A02020202" pitchFamily="82" charset="0"/>
              </a:rPr>
            </a:br>
            <a:r>
              <a:rPr lang="en-CA" sz="2800" b="1" dirty="0">
                <a:ln>
                  <a:solidFill>
                    <a:srgbClr val="0000FF"/>
                  </a:solidFill>
                </a:ln>
                <a:solidFill>
                  <a:srgbClr val="CC00FF"/>
                </a:solidFill>
                <a:effectLst>
                  <a:glow rad="127000">
                    <a:srgbClr val="FFFF00"/>
                  </a:glow>
                </a:effectLst>
                <a:latin typeface="Snap ITC" panose="04040A07060A02020202" pitchFamily="82" charset="0"/>
              </a:rPr>
              <a:t>IN THE BEGINNING?</a:t>
            </a:r>
          </a:p>
        </p:txBody>
      </p:sp>
    </p:spTree>
    <p:extLst>
      <p:ext uri="{BB962C8B-B14F-4D97-AF65-F5344CB8AC3E}">
        <p14:creationId xmlns:p14="http://schemas.microsoft.com/office/powerpoint/2010/main" val="1981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12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1000" fill="hold"/>
                                        <p:tgtEl>
                                          <p:spTgt spid="27"/>
                                        </p:tgtEl>
                                        <p:attrNameLst>
                                          <p:attrName>ppt_w</p:attrName>
                                        </p:attrNameLst>
                                      </p:cBhvr>
                                      <p:tavLst>
                                        <p:tav tm="0">
                                          <p:val>
                                            <p:strVal val="#ppt_w+.3"/>
                                          </p:val>
                                        </p:tav>
                                        <p:tav tm="100000">
                                          <p:val>
                                            <p:strVal val="#ppt_w"/>
                                          </p:val>
                                        </p:tav>
                                      </p:tavLst>
                                    </p:anim>
                                    <p:anim calcmode="lin" valueType="num">
                                      <p:cBhvr>
                                        <p:cTn id="18" dur="1000" fill="hold"/>
                                        <p:tgtEl>
                                          <p:spTgt spid="27"/>
                                        </p:tgtEl>
                                        <p:attrNameLst>
                                          <p:attrName>ppt_h</p:attrName>
                                        </p:attrNameLst>
                                      </p:cBhvr>
                                      <p:tavLst>
                                        <p:tav tm="0">
                                          <p:val>
                                            <p:strVal val="#ppt_h"/>
                                          </p:val>
                                        </p:tav>
                                        <p:tav tm="100000">
                                          <p:val>
                                            <p:strVal val="#ppt_h"/>
                                          </p:val>
                                        </p:tav>
                                      </p:tavLst>
                                    </p:anim>
                                    <p:animEffect transition="in" filter="fade">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11664"/>
            <a:ext cx="2743200" cy="365125"/>
          </a:xfrm>
        </p:spPr>
        <p:txBody>
          <a:bodyPr/>
          <a:lstStyle/>
          <a:p>
            <a:fld id="{45C2D28F-54A5-4CFF-A832-B99C2F1CE910}" type="slidenum">
              <a:rPr lang="en-CA" smtClean="0">
                <a:solidFill>
                  <a:schemeClr val="tx1"/>
                </a:solidFill>
              </a:rPr>
              <a:t>51</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4814537" y="136212"/>
            <a:ext cx="2562926" cy="426344"/>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sz="3200" dirty="0">
              <a:latin typeface="Bodoni MT Black" panose="02070A03080606020203" pitchFamily="18" charset="0"/>
            </a:endParaRPr>
          </a:p>
        </p:txBody>
      </p:sp>
      <p:sp>
        <p:nvSpPr>
          <p:cNvPr id="32" name="Rectangle: Rounded Corners 31">
            <a:extLst>
              <a:ext uri="{FF2B5EF4-FFF2-40B4-BE49-F238E27FC236}">
                <a16:creationId xmlns:a16="http://schemas.microsoft.com/office/drawing/2014/main" id="{D742E927-892B-415A-8D81-592D7D3B5AF8}"/>
              </a:ext>
            </a:extLst>
          </p:cNvPr>
          <p:cNvSpPr/>
          <p:nvPr/>
        </p:nvSpPr>
        <p:spPr>
          <a:xfrm>
            <a:off x="204281" y="637563"/>
            <a:ext cx="11712101" cy="6084225"/>
          </a:xfrm>
          <a:prstGeom prst="round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If the sun was not created until the 4</a:t>
            </a:r>
            <a:r>
              <a:rPr lang="en-CA" sz="2800" baseline="30000" dirty="0">
                <a:solidFill>
                  <a:schemeClr val="tx1"/>
                </a:solidFill>
              </a:rPr>
              <a:t>th</a:t>
            </a:r>
            <a:r>
              <a:rPr lang="en-CA" sz="2800" dirty="0">
                <a:solidFill>
                  <a:schemeClr val="tx1"/>
                </a:solidFill>
              </a:rPr>
              <a:t> cycle of creation, then time did not exist for this earth until that 4</a:t>
            </a:r>
            <a:r>
              <a:rPr lang="en-CA" sz="2800" baseline="30000" dirty="0">
                <a:solidFill>
                  <a:schemeClr val="tx1"/>
                </a:solidFill>
              </a:rPr>
              <a:t>th</a:t>
            </a:r>
            <a:r>
              <a:rPr lang="en-CA" sz="2800" dirty="0">
                <a:solidFill>
                  <a:schemeClr val="tx1"/>
                </a:solidFill>
              </a:rPr>
              <a:t> cycle. The </a:t>
            </a:r>
            <a:r>
              <a:rPr lang="en-CA" sz="2800" dirty="0">
                <a:solidFill>
                  <a:srgbClr val="0000FF"/>
                </a:solidFill>
              </a:rPr>
              <a:t>Shaneh</a:t>
            </a:r>
            <a:r>
              <a:rPr lang="en-CA" sz="2800" dirty="0">
                <a:solidFill>
                  <a:schemeClr val="tx1"/>
                </a:solidFill>
              </a:rPr>
              <a:t> (year, – duplication of mirror like quality/ </a:t>
            </a:r>
            <a:r>
              <a:rPr lang="en-CA" sz="2800" u="sng" dirty="0">
                <a:solidFill>
                  <a:schemeClr val="tx1"/>
                </a:solidFill>
              </a:rPr>
              <a:t>do a second time</a:t>
            </a:r>
            <a:r>
              <a:rPr lang="en-CA" sz="2800" dirty="0">
                <a:solidFill>
                  <a:schemeClr val="tx1"/>
                </a:solidFill>
              </a:rPr>
              <a:t>), did not and could not, start until the cycle </a:t>
            </a:r>
            <a:r>
              <a:rPr lang="en-CA" sz="2800" b="1" dirty="0">
                <a:solidFill>
                  <a:schemeClr val="tx1"/>
                </a:solidFill>
              </a:rPr>
              <a:t>after 360</a:t>
            </a:r>
            <a:r>
              <a:rPr lang="en-CA" sz="2800" b="1" baseline="30000" dirty="0">
                <a:solidFill>
                  <a:schemeClr val="tx1"/>
                </a:solidFill>
              </a:rPr>
              <a:t>th</a:t>
            </a:r>
            <a:r>
              <a:rPr lang="en-CA" sz="2800" b="1" dirty="0">
                <a:solidFill>
                  <a:schemeClr val="tx1"/>
                </a:solidFill>
              </a:rPr>
              <a:t> day, being the Teshuva (shadow).  BIG PROBLEM!  Without the orb of the sun, </a:t>
            </a:r>
            <a:r>
              <a:rPr lang="en-CA" sz="2800" b="1" u="sng" dirty="0">
                <a:solidFill>
                  <a:schemeClr val="tx1"/>
                </a:solidFill>
              </a:rPr>
              <a:t>the Te</a:t>
            </a:r>
            <a:r>
              <a:rPr lang="en-CA" sz="2800" b="1" dirty="0">
                <a:solidFill>
                  <a:schemeClr val="tx1"/>
                </a:solidFill>
              </a:rPr>
              <a:t>q</a:t>
            </a:r>
            <a:r>
              <a:rPr lang="en-CA" sz="2800" b="1" u="sng" dirty="0">
                <a:solidFill>
                  <a:schemeClr val="tx1"/>
                </a:solidFill>
              </a:rPr>
              <a:t>ufah circuit could not have started </a:t>
            </a:r>
            <a:br>
              <a:rPr lang="en-CA" sz="2800" b="1" u="sng" dirty="0">
                <a:solidFill>
                  <a:schemeClr val="tx1"/>
                </a:solidFill>
              </a:rPr>
            </a:br>
            <a:r>
              <a:rPr lang="en-CA" sz="2800" b="1" u="sng" dirty="0">
                <a:solidFill>
                  <a:schemeClr val="tx1"/>
                </a:solidFill>
              </a:rPr>
              <a:t>to account for a </a:t>
            </a:r>
            <a:r>
              <a:rPr lang="en-CA" sz="2800" b="1" u="sng" dirty="0">
                <a:solidFill>
                  <a:srgbClr val="0000FF"/>
                </a:solidFill>
              </a:rPr>
              <a:t>360 c</a:t>
            </a:r>
            <a:r>
              <a:rPr lang="en-CA" sz="2800" b="1" dirty="0">
                <a:solidFill>
                  <a:srgbClr val="0000FF"/>
                </a:solidFill>
              </a:rPr>
              <a:t>y</a:t>
            </a:r>
            <a:r>
              <a:rPr lang="en-CA" sz="2800" b="1" u="sng" dirty="0">
                <a:solidFill>
                  <a:srgbClr val="0000FF"/>
                </a:solidFill>
              </a:rPr>
              <a:t>cle Shaneh</a:t>
            </a:r>
            <a:r>
              <a:rPr lang="en-CA" sz="2800" b="1" dirty="0">
                <a:solidFill>
                  <a:schemeClr val="tx1"/>
                </a:solidFill>
              </a:rPr>
              <a:t> </a:t>
            </a:r>
            <a:r>
              <a:rPr lang="en-CA" sz="2800" b="1" dirty="0">
                <a:solidFill>
                  <a:schemeClr val="accent2">
                    <a:lumMod val="50000"/>
                  </a:schemeClr>
                </a:solidFill>
              </a:rPr>
              <a:t>(Gen 1:14).  </a:t>
            </a:r>
            <a:br>
              <a:rPr lang="en-CA" sz="2800" b="1" dirty="0">
                <a:solidFill>
                  <a:schemeClr val="accent2">
                    <a:lumMod val="50000"/>
                  </a:schemeClr>
                </a:solidFill>
              </a:rPr>
            </a:br>
            <a:r>
              <a:rPr lang="en-CA" sz="2800" dirty="0">
                <a:solidFill>
                  <a:schemeClr val="tx1"/>
                </a:solidFill>
              </a:rPr>
              <a:t>The Tequfah (circuit) could not exist!  </a:t>
            </a:r>
            <a:br>
              <a:rPr lang="en-CA" sz="2800" dirty="0">
                <a:solidFill>
                  <a:schemeClr val="tx1"/>
                </a:solidFill>
              </a:rPr>
            </a:br>
            <a:r>
              <a:rPr lang="en-CA" sz="2800" dirty="0">
                <a:solidFill>
                  <a:schemeClr val="tx1"/>
                </a:solidFill>
              </a:rPr>
              <a:t>There would have been </a:t>
            </a:r>
            <a:r>
              <a:rPr lang="en-CA" sz="2800" b="1" dirty="0">
                <a:solidFill>
                  <a:schemeClr val="tx1"/>
                </a:solidFill>
              </a:rPr>
              <a:t>NO SHADOW OF TESHUVA, 357 CYCLES LATER, </a:t>
            </a:r>
            <a:br>
              <a:rPr lang="en-CA" sz="2800" b="1" dirty="0">
                <a:solidFill>
                  <a:schemeClr val="tx1"/>
                </a:solidFill>
              </a:rPr>
            </a:br>
            <a:r>
              <a:rPr lang="en-CA" sz="2800" dirty="0">
                <a:solidFill>
                  <a:schemeClr val="tx1"/>
                </a:solidFill>
              </a:rPr>
              <a:t>FOR THE NEXT </a:t>
            </a:r>
            <a:r>
              <a:rPr lang="en-CA" sz="2800" b="1" dirty="0">
                <a:solidFill>
                  <a:srgbClr val="0000FF"/>
                </a:solidFill>
              </a:rPr>
              <a:t>SHANEH</a:t>
            </a:r>
            <a:r>
              <a:rPr lang="en-CA" sz="2800" b="1" dirty="0">
                <a:solidFill>
                  <a:schemeClr val="tx1"/>
                </a:solidFill>
              </a:rPr>
              <a:t> TO START - FOLLOWING THE SHADOW!?  </a:t>
            </a:r>
            <a:r>
              <a:rPr lang="en-CA" sz="2800" b="1" dirty="0">
                <a:solidFill>
                  <a:schemeClr val="tx1"/>
                </a:solidFill>
                <a:effectLst>
                  <a:glow rad="127000">
                    <a:srgbClr val="FFFF00"/>
                  </a:glow>
                </a:effectLst>
              </a:rPr>
              <a:t>????? </a:t>
            </a:r>
            <a:br>
              <a:rPr lang="en-CA" sz="2800" b="1" dirty="0">
                <a:solidFill>
                  <a:schemeClr val="tx1"/>
                </a:solidFill>
              </a:rPr>
            </a:br>
            <a:r>
              <a:rPr lang="en-CA" sz="2800" b="1" dirty="0">
                <a:solidFill>
                  <a:schemeClr val="tx1"/>
                </a:solidFill>
              </a:rPr>
              <a:t>If the sun was not created until the 4</a:t>
            </a:r>
            <a:r>
              <a:rPr lang="en-CA" sz="2800" b="1" baseline="30000" dirty="0">
                <a:solidFill>
                  <a:schemeClr val="tx1"/>
                </a:solidFill>
              </a:rPr>
              <a:t>th</a:t>
            </a:r>
            <a:r>
              <a:rPr lang="en-CA" sz="2800" b="1" dirty="0">
                <a:solidFill>
                  <a:schemeClr val="tx1"/>
                </a:solidFill>
              </a:rPr>
              <a:t> cycle, there is a </a:t>
            </a:r>
            <a:br>
              <a:rPr lang="en-CA" sz="2800" b="1" dirty="0">
                <a:solidFill>
                  <a:schemeClr val="tx1"/>
                </a:solidFill>
              </a:rPr>
            </a:br>
            <a:r>
              <a:rPr lang="en-CA" sz="2800" b="1" dirty="0">
                <a:solidFill>
                  <a:schemeClr val="tx1"/>
                </a:solidFill>
                <a:effectLst>
                  <a:glow rad="101600">
                    <a:srgbClr val="FF0000"/>
                  </a:glow>
                </a:effectLst>
                <a:latin typeface="Arial Black" panose="020B0A04020102020204" pitchFamily="34" charset="0"/>
              </a:rPr>
              <a:t>VICIOUS CIRCLE OF UTTER DESTRUCTION IMPOSED UPON – </a:t>
            </a:r>
            <a:r>
              <a:rPr lang="en-CA" sz="2800" b="1" dirty="0">
                <a:ln>
                  <a:solidFill>
                    <a:srgbClr val="FFFF00"/>
                  </a:solidFill>
                </a:ln>
                <a:solidFill>
                  <a:schemeClr val="tx1"/>
                </a:solidFill>
                <a:effectLst>
                  <a:glow rad="101600">
                    <a:srgbClr val="FF0000"/>
                  </a:glow>
                </a:effectLst>
                <a:latin typeface="Arial Black" panose="020B0A04020102020204" pitchFamily="34" charset="0"/>
              </a:rPr>
              <a:t>annihilating</a:t>
            </a:r>
            <a:r>
              <a:rPr lang="en-CA" sz="2800" b="1" dirty="0">
                <a:solidFill>
                  <a:schemeClr val="tx1"/>
                </a:solidFill>
                <a:effectLst>
                  <a:glow rad="101600">
                    <a:srgbClr val="FF0000"/>
                  </a:glow>
                </a:effectLst>
                <a:latin typeface="Arial Black" panose="020B0A04020102020204" pitchFamily="34" charset="0"/>
              </a:rPr>
              <a:t> Genesis 1</a:t>
            </a:r>
            <a:r>
              <a:rPr lang="en-CA" sz="2800" b="1" dirty="0">
                <a:solidFill>
                  <a:schemeClr val="tx1"/>
                </a:solidFill>
                <a:latin typeface="Arial Black" panose="020B0A04020102020204" pitchFamily="34" charset="0"/>
              </a:rPr>
              <a:t> </a:t>
            </a:r>
            <a:r>
              <a:rPr lang="en-CA" sz="2800" b="1" dirty="0">
                <a:solidFill>
                  <a:schemeClr val="tx1"/>
                </a:solidFill>
              </a:rPr>
              <a:t>and every word following. </a:t>
            </a:r>
            <a:br>
              <a:rPr lang="en-CA" sz="2800" b="1" dirty="0">
                <a:solidFill>
                  <a:schemeClr val="tx1"/>
                </a:solidFill>
              </a:rPr>
            </a:br>
            <a:r>
              <a:rPr lang="en-CA" sz="2800" b="1" dirty="0">
                <a:solidFill>
                  <a:schemeClr val="tx1"/>
                </a:solidFill>
              </a:rPr>
              <a:t>Period. </a:t>
            </a:r>
            <a:endParaRPr lang="en-CA" sz="2800" b="1" dirty="0">
              <a:ln>
                <a:solidFill>
                  <a:srgbClr val="0000FF"/>
                </a:solidFill>
              </a:ln>
              <a:solidFill>
                <a:srgbClr val="00FFFF"/>
              </a:solidFill>
              <a:latin typeface="Snap ITC" panose="04040A07060A02020202" pitchFamily="82" charset="0"/>
            </a:endParaRPr>
          </a:p>
        </p:txBody>
      </p:sp>
    </p:spTree>
    <p:extLst>
      <p:ext uri="{BB962C8B-B14F-4D97-AF65-F5344CB8AC3E}">
        <p14:creationId xmlns:p14="http://schemas.microsoft.com/office/powerpoint/2010/main" val="280721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11664"/>
            <a:ext cx="2743200" cy="365125"/>
          </a:xfrm>
        </p:spPr>
        <p:txBody>
          <a:bodyPr/>
          <a:lstStyle/>
          <a:p>
            <a:fld id="{45C2D28F-54A5-4CFF-A832-B99C2F1CE910}" type="slidenum">
              <a:rPr lang="en-CA" smtClean="0">
                <a:solidFill>
                  <a:schemeClr val="tx1"/>
                </a:solidFill>
              </a:rPr>
              <a:t>52</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4814537" y="136212"/>
            <a:ext cx="2562926" cy="426344"/>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sz="3200" dirty="0">
              <a:latin typeface="Bodoni MT Black" panose="02070A03080606020203" pitchFamily="18" charset="0"/>
            </a:endParaRPr>
          </a:p>
        </p:txBody>
      </p:sp>
      <p:sp>
        <p:nvSpPr>
          <p:cNvPr id="32" name="Rectangle: Rounded Corners 31">
            <a:extLst>
              <a:ext uri="{FF2B5EF4-FFF2-40B4-BE49-F238E27FC236}">
                <a16:creationId xmlns:a16="http://schemas.microsoft.com/office/drawing/2014/main" id="{D742E927-892B-415A-8D81-592D7D3B5AF8}"/>
              </a:ext>
            </a:extLst>
          </p:cNvPr>
          <p:cNvSpPr/>
          <p:nvPr/>
        </p:nvSpPr>
        <p:spPr>
          <a:xfrm>
            <a:off x="239949" y="1368034"/>
            <a:ext cx="11712101" cy="5219829"/>
          </a:xfrm>
          <a:prstGeom prst="roundRect">
            <a:avLst>
              <a:gd name="adj" fmla="val 9848"/>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panose="020B0604020202020204" pitchFamily="34" charset="0"/>
              <a:buChar char="•"/>
            </a:pPr>
            <a:r>
              <a:rPr lang="en-CA" sz="2800" dirty="0">
                <a:solidFill>
                  <a:schemeClr val="tx1"/>
                </a:solidFill>
              </a:rPr>
              <a:t>The 1</a:t>
            </a:r>
            <a:r>
              <a:rPr lang="en-CA" sz="2800" baseline="30000" dirty="0">
                <a:solidFill>
                  <a:schemeClr val="tx1"/>
                </a:solidFill>
              </a:rPr>
              <a:t>st</a:t>
            </a:r>
            <a:r>
              <a:rPr lang="en-CA" sz="2800" dirty="0">
                <a:solidFill>
                  <a:schemeClr val="tx1"/>
                </a:solidFill>
              </a:rPr>
              <a:t> cycle of creation recorded in Genesis 1, first of the week, </a:t>
            </a:r>
            <a:br>
              <a:rPr lang="en-CA" sz="2800" dirty="0">
                <a:solidFill>
                  <a:schemeClr val="tx1"/>
                </a:solidFill>
              </a:rPr>
            </a:br>
            <a:r>
              <a:rPr lang="en-CA" sz="2800" dirty="0">
                <a:solidFill>
                  <a:schemeClr val="tx1"/>
                </a:solidFill>
              </a:rPr>
              <a:t>month, year and Jubilee, did not exist within earth’s allotted time as documented by Inspiration to </a:t>
            </a:r>
            <a:r>
              <a:rPr lang="en-CA" sz="2800" dirty="0" err="1">
                <a:solidFill>
                  <a:schemeClr val="tx1"/>
                </a:solidFill>
              </a:rPr>
              <a:t>Mosheh</a:t>
            </a:r>
            <a:r>
              <a:rPr lang="en-CA" sz="2800" dirty="0">
                <a:solidFill>
                  <a:schemeClr val="tx1"/>
                </a:solidFill>
              </a:rPr>
              <a:t>.  </a:t>
            </a:r>
          </a:p>
          <a:p>
            <a:pPr marL="457200" indent="-457200" algn="ctr">
              <a:buFont typeface="Arial" panose="020B0604020202020204" pitchFamily="34" charset="0"/>
              <a:buChar char="•"/>
            </a:pPr>
            <a:r>
              <a:rPr lang="en-CA" sz="2800" dirty="0">
                <a:solidFill>
                  <a:schemeClr val="tx1"/>
                </a:solidFill>
              </a:rPr>
              <a:t>Creation would then not be part of the beginning of this earth. </a:t>
            </a:r>
            <a:br>
              <a:rPr lang="en-CA" sz="2800" dirty="0">
                <a:solidFill>
                  <a:schemeClr val="tx1"/>
                </a:solidFill>
              </a:rPr>
            </a:br>
            <a:endParaRPr lang="en-CA" sz="2800" dirty="0">
              <a:solidFill>
                <a:schemeClr val="tx1"/>
              </a:solidFill>
            </a:endParaRPr>
          </a:p>
          <a:p>
            <a:pPr marL="457200" indent="-457200" algn="ctr">
              <a:buFont typeface="Arial" panose="020B0604020202020204" pitchFamily="34" charset="0"/>
              <a:buChar char="•"/>
            </a:pPr>
            <a:r>
              <a:rPr lang="en-CA" sz="2800" dirty="0">
                <a:solidFill>
                  <a:schemeClr val="tx1"/>
                </a:solidFill>
              </a:rPr>
              <a:t>Adam could not be part of this earth for it is recorded he was created </a:t>
            </a:r>
            <a:br>
              <a:rPr lang="en-CA" sz="2800" dirty="0">
                <a:solidFill>
                  <a:schemeClr val="tx1"/>
                </a:solidFill>
              </a:rPr>
            </a:br>
            <a:r>
              <a:rPr lang="en-CA" sz="2800" dirty="0">
                <a:solidFill>
                  <a:schemeClr val="tx1"/>
                </a:solidFill>
              </a:rPr>
              <a:t>on the 6</a:t>
            </a:r>
            <a:r>
              <a:rPr lang="en-CA" sz="2800" baseline="30000" dirty="0">
                <a:solidFill>
                  <a:schemeClr val="tx1"/>
                </a:solidFill>
              </a:rPr>
              <a:t>th</a:t>
            </a:r>
            <a:r>
              <a:rPr lang="en-CA" sz="2800" dirty="0">
                <a:solidFill>
                  <a:schemeClr val="tx1"/>
                </a:solidFill>
              </a:rPr>
              <a:t> cycle of creation week. </a:t>
            </a:r>
          </a:p>
          <a:p>
            <a:pPr marL="457200" indent="-457200" algn="ctr">
              <a:buFont typeface="Arial" panose="020B0604020202020204" pitchFamily="34" charset="0"/>
              <a:buChar char="•"/>
            </a:pPr>
            <a:r>
              <a:rPr lang="en-CA" sz="2800" dirty="0">
                <a:solidFill>
                  <a:schemeClr val="tx1"/>
                </a:solidFill>
              </a:rPr>
              <a:t>So Adam’s first year of living would not have been on this earth’s allotted time and consequently the Scriptures claim of Adam living 930 years </a:t>
            </a:r>
            <a:br>
              <a:rPr lang="en-CA" sz="2800" dirty="0">
                <a:solidFill>
                  <a:schemeClr val="tx1"/>
                </a:solidFill>
              </a:rPr>
            </a:br>
            <a:r>
              <a:rPr lang="en-CA" sz="2800" dirty="0">
                <a:solidFill>
                  <a:schemeClr val="tx1"/>
                </a:solidFill>
              </a:rPr>
              <a:t>could not include the creation week’s final work day, nor the first year!</a:t>
            </a:r>
          </a:p>
          <a:p>
            <a:pPr algn="ctr"/>
            <a:r>
              <a:rPr lang="en-CA" sz="2800" b="1" dirty="0">
                <a:solidFill>
                  <a:srgbClr val="C00000"/>
                </a:solidFill>
                <a:latin typeface="Arial Rounded MT Bold" panose="020F0704030504030204" pitchFamily="34" charset="0"/>
              </a:rPr>
              <a:t>The question then is: </a:t>
            </a:r>
            <a:r>
              <a:rPr lang="en-CA" sz="2800" dirty="0">
                <a:solidFill>
                  <a:schemeClr val="tx1"/>
                </a:solidFill>
              </a:rPr>
              <a:t>– Is Adam’s life count part of this earth? </a:t>
            </a:r>
            <a:br>
              <a:rPr lang="en-CA" sz="2800" dirty="0">
                <a:solidFill>
                  <a:schemeClr val="tx1"/>
                </a:solidFill>
              </a:rPr>
            </a:br>
            <a:r>
              <a:rPr lang="en-CA" sz="2800" dirty="0">
                <a:solidFill>
                  <a:schemeClr val="tx1"/>
                </a:solidFill>
              </a:rPr>
              <a:t>Or did he actually only live 929 years on this earth?   </a:t>
            </a:r>
            <a:endParaRPr lang="en-CA" sz="2800" b="1" dirty="0">
              <a:ln>
                <a:solidFill>
                  <a:srgbClr val="0000FF"/>
                </a:solidFill>
              </a:ln>
              <a:solidFill>
                <a:srgbClr val="00FFFF"/>
              </a:solidFill>
              <a:latin typeface="Snap ITC" panose="04040A07060A02020202" pitchFamily="82" charset="0"/>
            </a:endParaRPr>
          </a:p>
        </p:txBody>
      </p:sp>
      <p:sp>
        <p:nvSpPr>
          <p:cNvPr id="5" name="Rectangle 4">
            <a:extLst>
              <a:ext uri="{FF2B5EF4-FFF2-40B4-BE49-F238E27FC236}">
                <a16:creationId xmlns:a16="http://schemas.microsoft.com/office/drawing/2014/main" id="{E507CC7D-7A9B-CF9E-690D-3C86F58784E4}"/>
              </a:ext>
            </a:extLst>
          </p:cNvPr>
          <p:cNvSpPr/>
          <p:nvPr/>
        </p:nvSpPr>
        <p:spPr>
          <a:xfrm>
            <a:off x="1508967" y="655137"/>
            <a:ext cx="9630088" cy="615911"/>
          </a:xfrm>
          <a:prstGeom prst="rect">
            <a:avLst/>
          </a:prstGeom>
          <a:solidFill>
            <a:schemeClr val="accent2">
              <a:lumMod val="40000"/>
              <a:lumOff val="60000"/>
            </a:schemeClr>
          </a:solidFill>
          <a:ln w="38100">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a:solidFill>
                  <a:srgbClr val="C00000"/>
                </a:solidFill>
                <a:latin typeface="Arial Rounded MT Bold" panose="020F0704030504030204" pitchFamily="34" charset="0"/>
                <a:ea typeface="+mj-ea"/>
                <a:cs typeface="+mj-cs"/>
              </a:rPr>
              <a:t>What IF the sun was </a:t>
            </a:r>
            <a:r>
              <a:rPr lang="en-CA" sz="2400" u="sng" dirty="0">
                <a:solidFill>
                  <a:schemeClr val="tx1">
                    <a:lumMod val="75000"/>
                    <a:lumOff val="25000"/>
                  </a:schemeClr>
                </a:solidFill>
                <a:latin typeface="Arial Rounded MT Bold" panose="020F0704030504030204" pitchFamily="34" charset="0"/>
                <a:ea typeface="+mj-ea"/>
                <a:cs typeface="+mj-cs"/>
              </a:rPr>
              <a:t>not created</a:t>
            </a:r>
            <a:r>
              <a:rPr lang="en-CA" sz="2400" dirty="0">
                <a:solidFill>
                  <a:schemeClr val="tx1">
                    <a:lumMod val="75000"/>
                    <a:lumOff val="25000"/>
                  </a:schemeClr>
                </a:solidFill>
                <a:latin typeface="Arial Rounded MT Bold" panose="020F0704030504030204" pitchFamily="34" charset="0"/>
                <a:ea typeface="+mj-ea"/>
                <a:cs typeface="+mj-cs"/>
              </a:rPr>
              <a:t> </a:t>
            </a:r>
            <a:r>
              <a:rPr lang="en-CA" sz="2400" u="sng" dirty="0">
                <a:solidFill>
                  <a:srgbClr val="C00000"/>
                </a:solidFill>
                <a:latin typeface="Arial Rounded MT Bold" panose="020F0704030504030204" pitchFamily="34" charset="0"/>
                <a:ea typeface="+mj-ea"/>
                <a:cs typeface="+mj-cs"/>
              </a:rPr>
              <a:t>until the 4</a:t>
            </a:r>
            <a:r>
              <a:rPr lang="en-CA" sz="2400" u="sng" baseline="30000" dirty="0">
                <a:solidFill>
                  <a:srgbClr val="C00000"/>
                </a:solidFill>
                <a:latin typeface="Arial Rounded MT Bold" panose="020F0704030504030204" pitchFamily="34" charset="0"/>
                <a:ea typeface="+mj-ea"/>
                <a:cs typeface="+mj-cs"/>
              </a:rPr>
              <a:t>th</a:t>
            </a:r>
            <a:r>
              <a:rPr lang="en-CA" sz="2400" u="sng" dirty="0">
                <a:solidFill>
                  <a:srgbClr val="C00000"/>
                </a:solidFill>
                <a:latin typeface="Arial Rounded MT Bold" panose="020F0704030504030204" pitchFamily="34" charset="0"/>
                <a:ea typeface="+mj-ea"/>
                <a:cs typeface="+mj-cs"/>
              </a:rPr>
              <a:t> c</a:t>
            </a:r>
            <a:r>
              <a:rPr lang="en-CA" sz="2400" dirty="0">
                <a:solidFill>
                  <a:srgbClr val="C00000"/>
                </a:solidFill>
                <a:latin typeface="Arial Rounded MT Bold" panose="020F0704030504030204" pitchFamily="34" charset="0"/>
                <a:ea typeface="+mj-ea"/>
                <a:cs typeface="+mj-cs"/>
              </a:rPr>
              <a:t>y</a:t>
            </a:r>
            <a:r>
              <a:rPr lang="en-CA" sz="2400" u="sng" dirty="0">
                <a:solidFill>
                  <a:srgbClr val="C00000"/>
                </a:solidFill>
                <a:latin typeface="Arial Rounded MT Bold" panose="020F0704030504030204" pitchFamily="34" charset="0"/>
                <a:ea typeface="+mj-ea"/>
                <a:cs typeface="+mj-cs"/>
              </a:rPr>
              <a:t>cle</a:t>
            </a:r>
            <a:r>
              <a:rPr lang="en-CA" sz="2400" dirty="0">
                <a:solidFill>
                  <a:srgbClr val="C00000"/>
                </a:solidFill>
                <a:latin typeface="Arial Rounded MT Bold" panose="020F0704030504030204" pitchFamily="34" charset="0"/>
                <a:ea typeface="+mj-ea"/>
                <a:cs typeface="+mj-cs"/>
              </a:rPr>
              <a:t> of creation?</a:t>
            </a:r>
            <a:endParaRPr lang="en-CA" sz="2400" dirty="0">
              <a:solidFill>
                <a:srgbClr val="C00000"/>
              </a:solidFill>
              <a:latin typeface="Arial Rounded MT Bold" panose="020F0704030504030204" pitchFamily="34" charset="0"/>
            </a:endParaRPr>
          </a:p>
        </p:txBody>
      </p:sp>
      <p:pic>
        <p:nvPicPr>
          <p:cNvPr id="3" name="Picture 2">
            <a:extLst>
              <a:ext uri="{FF2B5EF4-FFF2-40B4-BE49-F238E27FC236}">
                <a16:creationId xmlns:a16="http://schemas.microsoft.com/office/drawing/2014/main" id="{62EEF35C-C7CE-02AE-9741-432643247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3" y="412726"/>
            <a:ext cx="1313738" cy="147795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61615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1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511664"/>
            <a:ext cx="2743200" cy="365125"/>
          </a:xfrm>
        </p:spPr>
        <p:txBody>
          <a:bodyPr/>
          <a:lstStyle/>
          <a:p>
            <a:fld id="{45C2D28F-54A5-4CFF-A832-B99C2F1CE910}" type="slidenum">
              <a:rPr lang="en-CA" smtClean="0">
                <a:solidFill>
                  <a:schemeClr val="tx1"/>
                </a:solidFill>
              </a:rPr>
              <a:t>53</a:t>
            </a:fld>
            <a:endParaRPr lang="en-CA" dirty="0">
              <a:solidFill>
                <a:schemeClr val="tx1"/>
              </a:solidFill>
            </a:endParaRPr>
          </a:p>
        </p:txBody>
      </p:sp>
      <p:sp>
        <p:nvSpPr>
          <p:cNvPr id="32" name="Rectangle: Rounded Corners 31">
            <a:extLst>
              <a:ext uri="{FF2B5EF4-FFF2-40B4-BE49-F238E27FC236}">
                <a16:creationId xmlns:a16="http://schemas.microsoft.com/office/drawing/2014/main" id="{D742E927-892B-415A-8D81-592D7D3B5AF8}"/>
              </a:ext>
            </a:extLst>
          </p:cNvPr>
          <p:cNvSpPr/>
          <p:nvPr/>
        </p:nvSpPr>
        <p:spPr>
          <a:xfrm>
            <a:off x="239949" y="201337"/>
            <a:ext cx="11712101" cy="5461232"/>
          </a:xfrm>
          <a:prstGeom prst="roundRect">
            <a:avLst>
              <a:gd name="adj" fmla="val 9461"/>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a:solidFill>
                  <a:schemeClr val="tx1"/>
                </a:solidFill>
              </a:rPr>
              <a:t>But most importantly, because of the characteristic of the Hebrew word </a:t>
            </a:r>
            <a:r>
              <a:rPr lang="en-CA" sz="2800" b="1" dirty="0">
                <a:solidFill>
                  <a:srgbClr val="0000FF"/>
                </a:solidFill>
              </a:rPr>
              <a:t>Shaneh,</a:t>
            </a:r>
            <a:r>
              <a:rPr lang="en-CA" sz="2800" dirty="0">
                <a:solidFill>
                  <a:schemeClr val="tx1"/>
                </a:solidFill>
              </a:rPr>
              <a:t> if the first 357 cycles were not a complete 360 cycle </a:t>
            </a:r>
            <a:r>
              <a:rPr lang="en-CA" sz="2800" b="1" dirty="0">
                <a:solidFill>
                  <a:srgbClr val="0000FF"/>
                </a:solidFill>
              </a:rPr>
              <a:t>Shaneh,</a:t>
            </a:r>
            <a:r>
              <a:rPr lang="en-CA" sz="2800" dirty="0">
                <a:solidFill>
                  <a:schemeClr val="tx1"/>
                </a:solidFill>
              </a:rPr>
              <a:t> it could not </a:t>
            </a:r>
            <a:r>
              <a:rPr lang="en-CA" sz="2800" u="sng" dirty="0">
                <a:ln>
                  <a:solidFill>
                    <a:srgbClr val="0000FF"/>
                  </a:solidFill>
                </a:ln>
                <a:solidFill>
                  <a:srgbClr val="9966FF"/>
                </a:solidFill>
                <a:latin typeface="Arial Black" panose="020B0A04020102020204" pitchFamily="34" charset="0"/>
              </a:rPr>
              <a:t>FULFILL THE NAME</a:t>
            </a:r>
            <a:r>
              <a:rPr lang="en-CA" sz="2800" dirty="0">
                <a:ln>
                  <a:solidFill>
                    <a:srgbClr val="0000FF"/>
                  </a:solidFill>
                </a:ln>
                <a:solidFill>
                  <a:srgbClr val="9966FF"/>
                </a:solidFill>
                <a:latin typeface="Arial Black" panose="020B0A04020102020204" pitchFamily="34" charset="0"/>
              </a:rPr>
              <a:t> </a:t>
            </a:r>
            <a:r>
              <a:rPr lang="en-CA" sz="2800" b="1" dirty="0">
                <a:solidFill>
                  <a:srgbClr val="0000FF"/>
                </a:solidFill>
              </a:rPr>
              <a:t>Yahuah</a:t>
            </a:r>
            <a:r>
              <a:rPr lang="en-CA" sz="2800" dirty="0">
                <a:solidFill>
                  <a:schemeClr val="tx1"/>
                </a:solidFill>
              </a:rPr>
              <a:t> gave it! So at the time of the spring equinox/teshuva, it could not fulfill the </a:t>
            </a:r>
            <a:r>
              <a:rPr lang="en-CA" sz="2800" b="1" i="1" dirty="0">
                <a:solidFill>
                  <a:srgbClr val="0000FF"/>
                </a:solidFill>
                <a:effectLst>
                  <a:glow rad="88900">
                    <a:srgbClr val="FFFF00"/>
                  </a:glow>
                  <a:outerShdw blurRad="50800" dist="50800" dir="5400000" sx="102000" sy="102000" algn="ctr" rotWithShape="0">
                    <a:srgbClr val="9966FF"/>
                  </a:outerShdw>
                </a:effectLst>
              </a:rPr>
              <a:t>Seed Within a Seed, According to its Kind</a:t>
            </a:r>
            <a:r>
              <a:rPr lang="en-CA" sz="2800" dirty="0">
                <a:solidFill>
                  <a:schemeClr val="tx1"/>
                </a:solidFill>
              </a:rPr>
              <a:t> – “DNA” commissioned platform!  See </a:t>
            </a:r>
            <a:r>
              <a:rPr lang="en-CA" sz="2800" dirty="0">
                <a:solidFill>
                  <a:schemeClr val="accent2">
                    <a:lumMod val="50000"/>
                  </a:schemeClr>
                </a:solidFill>
              </a:rPr>
              <a:t>Genesis 1:11. 12.</a:t>
            </a:r>
          </a:p>
          <a:p>
            <a:pPr algn="ctr"/>
            <a:r>
              <a:rPr lang="en-CA" sz="2800" b="1" dirty="0">
                <a:ln>
                  <a:solidFill>
                    <a:srgbClr val="0000FF"/>
                  </a:solidFill>
                </a:ln>
                <a:solidFill>
                  <a:schemeClr val="tx1"/>
                </a:solidFill>
                <a:latin typeface="Snap ITC" panose="04040A07060A02020202" pitchFamily="82" charset="0"/>
              </a:rPr>
              <a:t>Therefore, </a:t>
            </a:r>
            <a:r>
              <a:rPr lang="en-CA" sz="2800" b="1" dirty="0">
                <a:ln w="19050">
                  <a:solidFill>
                    <a:srgbClr val="0000FF"/>
                  </a:solidFill>
                </a:ln>
                <a:solidFill>
                  <a:srgbClr val="FFFF00"/>
                </a:solidFill>
                <a:latin typeface="Snap ITC" panose="04040A07060A02020202" pitchFamily="82" charset="0"/>
              </a:rPr>
              <a:t>TIME</a:t>
            </a:r>
            <a:r>
              <a:rPr lang="en-CA" sz="2800" b="1" dirty="0">
                <a:ln>
                  <a:solidFill>
                    <a:srgbClr val="0000FF"/>
                  </a:solidFill>
                </a:ln>
                <a:solidFill>
                  <a:schemeClr val="tx1"/>
                </a:solidFill>
                <a:latin typeface="Snap ITC" panose="04040A07060A02020202" pitchFamily="82" charset="0"/>
              </a:rPr>
              <a:t> AS COMMANDED, FORMULATED </a:t>
            </a:r>
            <a:r>
              <a:rPr lang="en-CA" sz="2800" b="1" u="sng" dirty="0">
                <a:ln>
                  <a:solidFill>
                    <a:srgbClr val="0000FF"/>
                  </a:solidFill>
                </a:ln>
                <a:solidFill>
                  <a:srgbClr val="FF0000"/>
                </a:solidFill>
                <a:latin typeface="Snap ITC" panose="04040A07060A02020202" pitchFamily="82" charset="0"/>
              </a:rPr>
              <a:t>and DOCUMENTED</a:t>
            </a:r>
            <a:r>
              <a:rPr lang="en-CA" sz="2800" b="1" dirty="0">
                <a:ln>
                  <a:solidFill>
                    <a:srgbClr val="0000FF"/>
                  </a:solidFill>
                </a:ln>
                <a:solidFill>
                  <a:srgbClr val="FF0000"/>
                </a:solidFill>
                <a:latin typeface="Snap ITC" panose="04040A07060A02020202" pitchFamily="82" charset="0"/>
              </a:rPr>
              <a:t> </a:t>
            </a:r>
            <a:r>
              <a:rPr lang="en-CA" sz="2800" b="1" u="sng" dirty="0">
                <a:ln>
                  <a:solidFill>
                    <a:srgbClr val="0000FF"/>
                  </a:solidFill>
                </a:ln>
                <a:solidFill>
                  <a:schemeClr val="tx1"/>
                </a:solidFill>
                <a:latin typeface="Snap ITC" panose="04040A07060A02020202" pitchFamily="82" charset="0"/>
              </a:rPr>
              <a:t>BY</a:t>
            </a:r>
            <a:r>
              <a:rPr lang="en-CA" sz="2800" b="1" dirty="0">
                <a:ln>
                  <a:solidFill>
                    <a:srgbClr val="0000FF"/>
                  </a:solidFill>
                </a:ln>
                <a:solidFill>
                  <a:schemeClr val="tx1"/>
                </a:solidFill>
                <a:latin typeface="Snap ITC" panose="04040A07060A02020202" pitchFamily="82" charset="0"/>
              </a:rPr>
              <a:t> </a:t>
            </a:r>
            <a:r>
              <a:rPr lang="en-CA" sz="2800" b="1" u="sng" dirty="0">
                <a:ln>
                  <a:solidFill>
                    <a:srgbClr val="0000FF"/>
                  </a:solidFill>
                </a:ln>
                <a:solidFill>
                  <a:srgbClr val="0000FF"/>
                </a:solidFill>
                <a:latin typeface="Snap ITC" panose="04040A07060A02020202" pitchFamily="82" charset="0"/>
              </a:rPr>
              <a:t>YAHUAH</a:t>
            </a:r>
            <a:r>
              <a:rPr lang="en-CA" sz="2800" b="1" dirty="0">
                <a:ln>
                  <a:solidFill>
                    <a:srgbClr val="0000FF"/>
                  </a:solidFill>
                </a:ln>
                <a:solidFill>
                  <a:srgbClr val="0000FF"/>
                </a:solidFill>
                <a:latin typeface="Snap ITC" panose="04040A07060A02020202" pitchFamily="82" charset="0"/>
              </a:rPr>
              <a:t>,</a:t>
            </a:r>
            <a:r>
              <a:rPr lang="en-CA" sz="2800" b="1" dirty="0">
                <a:ln>
                  <a:solidFill>
                    <a:srgbClr val="0000FF"/>
                  </a:solidFill>
                </a:ln>
                <a:solidFill>
                  <a:schemeClr val="tx1"/>
                </a:solidFill>
                <a:latin typeface="Snap ITC" panose="04040A07060A02020202" pitchFamily="82" charset="0"/>
              </a:rPr>
              <a:t> could not exist! Why?</a:t>
            </a:r>
            <a:br>
              <a:rPr lang="en-CA" sz="2800" b="1" dirty="0">
                <a:ln>
                  <a:solidFill>
                    <a:srgbClr val="0000FF"/>
                  </a:solidFill>
                </a:ln>
                <a:solidFill>
                  <a:schemeClr val="tx1"/>
                </a:solidFill>
                <a:latin typeface="Snap ITC" panose="04040A07060A02020202" pitchFamily="82" charset="0"/>
              </a:rPr>
            </a:br>
            <a:r>
              <a:rPr lang="en-CA" sz="2800" b="1" dirty="0">
                <a:solidFill>
                  <a:srgbClr val="C00000"/>
                </a:solidFill>
                <a:effectLst>
                  <a:glow rad="127000">
                    <a:srgbClr val="00FF99"/>
                  </a:glow>
                </a:effectLst>
                <a:latin typeface="Comic Sans MS" panose="030F0702030302020204" pitchFamily="66" charset="0"/>
              </a:rPr>
              <a:t>Because nothing in terms of time, could fulfill </a:t>
            </a:r>
            <a:r>
              <a:rPr lang="en-CA" sz="2800" b="1" dirty="0">
                <a:solidFill>
                  <a:srgbClr val="0000FF"/>
                </a:solidFill>
                <a:effectLst>
                  <a:glow rad="127000">
                    <a:srgbClr val="00FF99"/>
                  </a:glow>
                </a:effectLst>
                <a:latin typeface="Comic Sans MS" panose="030F0702030302020204" pitchFamily="66" charset="0"/>
              </a:rPr>
              <a:t>His</a:t>
            </a:r>
            <a:r>
              <a:rPr lang="en-CA" sz="2800" b="1" dirty="0">
                <a:solidFill>
                  <a:srgbClr val="C00000"/>
                </a:solidFill>
                <a:effectLst>
                  <a:glow rad="127000">
                    <a:srgbClr val="00FF99"/>
                  </a:glow>
                </a:effectLst>
                <a:latin typeface="Comic Sans MS" panose="030F0702030302020204" pitchFamily="66" charset="0"/>
              </a:rPr>
              <a:t> words. </a:t>
            </a:r>
            <a:br>
              <a:rPr lang="en-CA" sz="2800" dirty="0">
                <a:solidFill>
                  <a:schemeClr val="tx1"/>
                </a:solidFill>
              </a:rPr>
            </a:br>
            <a:endParaRPr lang="en-CA" sz="2800" dirty="0">
              <a:solidFill>
                <a:schemeClr val="tx1"/>
              </a:solidFill>
            </a:endParaRPr>
          </a:p>
          <a:p>
            <a:pPr algn="ctr"/>
            <a:endParaRPr lang="en-CA" sz="2800" b="1" dirty="0">
              <a:ln>
                <a:solidFill>
                  <a:srgbClr val="0000FF"/>
                </a:solidFill>
              </a:ln>
              <a:solidFill>
                <a:schemeClr val="tx1"/>
              </a:solidFill>
              <a:latin typeface="Snap ITC" panose="04040A07060A02020202" pitchFamily="82" charset="0"/>
            </a:endParaRPr>
          </a:p>
          <a:p>
            <a:pPr algn="ctr"/>
            <a:endParaRPr lang="en-CA" sz="2800" b="1" dirty="0">
              <a:ln>
                <a:solidFill>
                  <a:srgbClr val="0000FF"/>
                </a:solidFill>
              </a:ln>
              <a:solidFill>
                <a:schemeClr val="tx1"/>
              </a:solidFill>
              <a:latin typeface="Snap ITC" panose="04040A07060A02020202" pitchFamily="82" charset="0"/>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39949" y="5801137"/>
            <a:ext cx="7231312" cy="855526"/>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dirty="0">
                <a:solidFill>
                  <a:srgbClr val="0000FF"/>
                </a:solidFill>
                <a:effectLst>
                  <a:outerShdw blurRad="50800" dist="50800" dir="5400000" algn="ctr" rotWithShape="0">
                    <a:srgbClr val="FF00FF"/>
                  </a:outerShdw>
                </a:effectLst>
                <a:latin typeface="Bodoni MT Black" panose="02070A03080606020203" pitchFamily="18" charset="0"/>
                <a:ea typeface="+mj-ea"/>
                <a:cs typeface="+mj-cs"/>
              </a:rPr>
              <a:t>It certainly was not Yahuah!</a:t>
            </a:r>
            <a:endParaRPr lang="en-CA" sz="3200" dirty="0">
              <a:solidFill>
                <a:srgbClr val="0000FF"/>
              </a:solidFill>
              <a:latin typeface="Bodoni MT Black" panose="02070A03080606020203" pitchFamily="18" charset="0"/>
            </a:endParaRPr>
          </a:p>
        </p:txBody>
      </p:sp>
      <p:pic>
        <p:nvPicPr>
          <p:cNvPr id="5" name="Picture 12" descr="C:\Users\Rae\Desktop\Art on Desktop\white man clip art\yellow-blue smiley faces\Smiley Face  jpeg.png">
            <a:extLst>
              <a:ext uri="{FF2B5EF4-FFF2-40B4-BE49-F238E27FC236}">
                <a16:creationId xmlns:a16="http://schemas.microsoft.com/office/drawing/2014/main" id="{BD07D082-C8DD-46A8-B8C4-3C5264CCA8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6933" y="5014088"/>
            <a:ext cx="1297825" cy="1756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C3063EA-965E-4364-8F40-186E5F868096}"/>
              </a:ext>
            </a:extLst>
          </p:cNvPr>
          <p:cNvSpPr/>
          <p:nvPr/>
        </p:nvSpPr>
        <p:spPr>
          <a:xfrm>
            <a:off x="7895659" y="6228900"/>
            <a:ext cx="2581274" cy="568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Moving forward.</a:t>
            </a:r>
          </a:p>
        </p:txBody>
      </p:sp>
      <p:sp>
        <p:nvSpPr>
          <p:cNvPr id="3" name="Rectangle 2">
            <a:extLst>
              <a:ext uri="{FF2B5EF4-FFF2-40B4-BE49-F238E27FC236}">
                <a16:creationId xmlns:a16="http://schemas.microsoft.com/office/drawing/2014/main" id="{3D31928E-E81C-4D21-89E5-9C5D21EBD9C4}"/>
              </a:ext>
            </a:extLst>
          </p:cNvPr>
          <p:cNvSpPr/>
          <p:nvPr/>
        </p:nvSpPr>
        <p:spPr>
          <a:xfrm>
            <a:off x="933449" y="4191000"/>
            <a:ext cx="10325100" cy="1427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prstClr val="black"/>
                </a:solidFill>
              </a:rPr>
              <a:t>The questions then arise – </a:t>
            </a:r>
            <a:br>
              <a:rPr lang="en-CA" sz="2800" dirty="0">
                <a:solidFill>
                  <a:prstClr val="black"/>
                </a:solidFill>
              </a:rPr>
            </a:br>
            <a:r>
              <a:rPr lang="en-CA" sz="2800" b="1" dirty="0">
                <a:solidFill>
                  <a:prstClr val="black"/>
                </a:solidFill>
                <a:latin typeface="Arial Black" panose="020B0A04020102020204" pitchFamily="34" charset="0"/>
              </a:rPr>
              <a:t>WHO</a:t>
            </a:r>
            <a:r>
              <a:rPr lang="en-CA" sz="2800" dirty="0">
                <a:solidFill>
                  <a:prstClr val="black"/>
                </a:solidFill>
              </a:rPr>
              <a:t> CREATED THE START OF THIS EARTH ON THE 4</a:t>
            </a:r>
            <a:r>
              <a:rPr lang="en-CA" sz="2800" baseline="30000" dirty="0">
                <a:solidFill>
                  <a:prstClr val="black"/>
                </a:solidFill>
              </a:rPr>
              <a:t>TH</a:t>
            </a:r>
            <a:r>
              <a:rPr lang="en-CA" sz="2800" dirty="0">
                <a:solidFill>
                  <a:prstClr val="black"/>
                </a:solidFill>
              </a:rPr>
              <a:t> CYCLE? </a:t>
            </a:r>
            <a:br>
              <a:rPr lang="en-CA" sz="2800" dirty="0">
                <a:solidFill>
                  <a:prstClr val="black"/>
                </a:solidFill>
              </a:rPr>
            </a:br>
            <a:r>
              <a:rPr lang="en-CA" sz="2800" u="sng" dirty="0">
                <a:solidFill>
                  <a:prstClr val="black"/>
                </a:solidFill>
                <a:latin typeface="Arial Black" panose="020B0A04020102020204" pitchFamily="34" charset="0"/>
              </a:rPr>
              <a:t>WHO</a:t>
            </a:r>
            <a:r>
              <a:rPr lang="en-CA" sz="2800" dirty="0">
                <a:solidFill>
                  <a:prstClr val="black"/>
                </a:solidFill>
              </a:rPr>
              <a:t> created the sun on the 4</a:t>
            </a:r>
            <a:r>
              <a:rPr lang="en-CA" sz="2800" baseline="30000" dirty="0">
                <a:solidFill>
                  <a:prstClr val="black"/>
                </a:solidFill>
              </a:rPr>
              <a:t>th</a:t>
            </a:r>
            <a:r>
              <a:rPr lang="en-CA" sz="2800" dirty="0">
                <a:solidFill>
                  <a:prstClr val="black"/>
                </a:solidFill>
              </a:rPr>
              <a:t> cycle?</a:t>
            </a:r>
            <a:endParaRPr lang="en-CA" dirty="0"/>
          </a:p>
        </p:txBody>
      </p:sp>
    </p:spTree>
    <p:extLst>
      <p:ext uri="{BB962C8B-B14F-4D97-AF65-F5344CB8AC3E}">
        <p14:creationId xmlns:p14="http://schemas.microsoft.com/office/powerpoint/2010/main" val="19864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125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par>
                          <p:cTn id="13" fill="hold">
                            <p:stCondLst>
                              <p:cond delay="1000"/>
                            </p:stCondLst>
                            <p:childTnLst>
                              <p:par>
                                <p:cTn id="14" presetID="16" presetClass="entr" presetSubtype="21" fill="hold" nodeType="afterEffect">
                                  <p:stCondLst>
                                    <p:cond delay="350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90"/>
                                          </p:val>
                                        </p:tav>
                                        <p:tav tm="100000">
                                          <p:val>
                                            <p:fltVal val="0"/>
                                          </p:val>
                                        </p:tav>
                                      </p:tavLst>
                                    </p:anim>
                                    <p:animEffect transition="in" filter="fade">
                                      <p:cBhvr>
                                        <p:cTn id="24" dur="1000"/>
                                        <p:tgtEl>
                                          <p:spTgt spid="24"/>
                                        </p:tgtEl>
                                      </p:cBhvr>
                                    </p:animEffect>
                                  </p:childTnLst>
                                </p:cTn>
                              </p:par>
                            </p:childTnLst>
                          </p:cTn>
                        </p:par>
                        <p:par>
                          <p:cTn id="25" fill="hold">
                            <p:stCondLst>
                              <p:cond delay="1000"/>
                            </p:stCondLst>
                            <p:childTnLst>
                              <p:par>
                                <p:cTn id="26" presetID="22" presetClass="entr" presetSubtype="8" fill="hold" grpId="0" nodeType="afterEffect">
                                  <p:stCondLst>
                                    <p:cond delay="200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4" grpId="0" animBg="1"/>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448800" y="6489060"/>
            <a:ext cx="2743200" cy="365125"/>
          </a:xfrm>
        </p:spPr>
        <p:txBody>
          <a:bodyPr/>
          <a:lstStyle/>
          <a:p>
            <a:fld id="{45C2D28F-54A5-4CFF-A832-B99C2F1CE910}" type="slidenum">
              <a:rPr lang="en-CA" smtClean="0">
                <a:solidFill>
                  <a:schemeClr val="tx1"/>
                </a:solidFill>
              </a:rPr>
              <a:t>54</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9" y="2673385"/>
            <a:ext cx="11946681" cy="4012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w="38100" h="38100" prst="angle"/>
            </a:sp3d>
          </a:bodyPr>
          <a:lstStyle/>
          <a:p>
            <a:r>
              <a:rPr lang="en-US" sz="2400" dirty="0">
                <a:solidFill>
                  <a:schemeClr val="bg2">
                    <a:lumMod val="50000"/>
                  </a:schemeClr>
                </a:solidFill>
                <a:latin typeface="Georgia" panose="02040502050405020303" pitchFamily="18" charset="0"/>
              </a:rPr>
              <a:t>John 1:5  </a:t>
            </a:r>
            <a:r>
              <a:rPr lang="en-US" sz="2800" dirty="0">
                <a:solidFill>
                  <a:prstClr val="black"/>
                </a:solidFill>
                <a:latin typeface="Georgia" panose="02040502050405020303" pitchFamily="18" charset="0"/>
              </a:rPr>
              <a:t>And the </a:t>
            </a:r>
            <a:r>
              <a:rPr lang="en-US" sz="2800" b="1" dirty="0">
                <a:solidFill>
                  <a:srgbClr val="0000FF"/>
                </a:solidFill>
                <a:effectLst>
                  <a:glow rad="127000">
                    <a:srgbClr val="FFFF00"/>
                  </a:glow>
                  <a:outerShdw blurRad="50800" dist="50800" dir="5400000" sx="101000" sy="101000" algn="ctr" rotWithShape="0">
                    <a:srgbClr val="FF00FF"/>
                  </a:outerShdw>
                </a:effectLst>
                <a:latin typeface="Georgia" panose="02040502050405020303" pitchFamily="18" charset="0"/>
              </a:rPr>
              <a:t>LIGHT</a:t>
            </a:r>
            <a:r>
              <a:rPr lang="en-US" sz="2800" dirty="0">
                <a:solidFill>
                  <a:prstClr val="black"/>
                </a:solidFill>
                <a:latin typeface="Georgia" panose="02040502050405020303" pitchFamily="18" charset="0"/>
              </a:rPr>
              <a:t> shines in the </a:t>
            </a:r>
            <a:r>
              <a:rPr lang="en-US" sz="2800" b="1" u="sng" dirty="0">
                <a:solidFill>
                  <a:prstClr val="black"/>
                </a:solidFill>
                <a:latin typeface="Georgia" panose="02040502050405020303" pitchFamily="18" charset="0"/>
              </a:rPr>
              <a:t>darkness</a:t>
            </a:r>
            <a:r>
              <a:rPr lang="en-US" sz="2800" b="1" dirty="0">
                <a:solidFill>
                  <a:prstClr val="black"/>
                </a:solidFill>
                <a:latin typeface="Georgia" panose="02040502050405020303" pitchFamily="18" charset="0"/>
              </a:rPr>
              <a:t>,</a:t>
            </a:r>
            <a:r>
              <a:rPr lang="en-US" sz="2800" dirty="0">
                <a:solidFill>
                  <a:prstClr val="black"/>
                </a:solidFill>
                <a:latin typeface="Georgia" panose="02040502050405020303" pitchFamily="18" charset="0"/>
              </a:rPr>
              <a:t>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u="sng" dirty="0">
                <a:solidFill>
                  <a:prstClr val="black"/>
                </a:solidFill>
                <a:effectLst>
                  <a:outerShdw blurRad="50800" dist="50800" dir="5400000" algn="ctr" rotWithShape="0">
                    <a:srgbClr val="FFFF00"/>
                  </a:outerShdw>
                </a:effectLst>
                <a:latin typeface="Georgia" panose="02040502050405020303" pitchFamily="18" charset="0"/>
              </a:rPr>
              <a:t>and the </a:t>
            </a:r>
            <a:r>
              <a:rPr lang="en-US" sz="2800" b="1" u="sng" dirty="0">
                <a:solidFill>
                  <a:prstClr val="black"/>
                </a:solidFill>
                <a:effectLst>
                  <a:outerShdw blurRad="50800" dist="50800" dir="5400000" algn="ctr" rotWithShape="0">
                    <a:srgbClr val="FFFF00"/>
                  </a:outerShdw>
                </a:effectLst>
                <a:latin typeface="Georgia" panose="02040502050405020303" pitchFamily="18" charset="0"/>
              </a:rPr>
              <a:t>darkness</a:t>
            </a:r>
            <a:r>
              <a:rPr lang="en-US" sz="2800" u="sng" dirty="0">
                <a:solidFill>
                  <a:prstClr val="black"/>
                </a:solidFill>
                <a:effectLst>
                  <a:outerShdw blurRad="50800" dist="50800" dir="5400000" algn="ctr" rotWithShape="0">
                    <a:srgbClr val="FFFF00"/>
                  </a:outerShdw>
                </a:effectLst>
                <a:latin typeface="Georgia" panose="02040502050405020303" pitchFamily="18" charset="0"/>
              </a:rPr>
              <a:t> has </a:t>
            </a:r>
            <a:r>
              <a:rPr lang="en-US" sz="2800" dirty="0">
                <a:solidFill>
                  <a:prstClr val="black"/>
                </a:solidFill>
                <a:effectLst>
                  <a:outerShdw blurRad="50800" dist="50800" dir="5400000" algn="ctr" rotWithShape="0">
                    <a:srgbClr val="FFFF00"/>
                  </a:outerShdw>
                </a:effectLst>
                <a:latin typeface="Georgia" panose="02040502050405020303" pitchFamily="18" charset="0"/>
              </a:rPr>
              <a:t>	</a:t>
            </a:r>
            <a:r>
              <a:rPr lang="en-US" sz="2800" u="sng" dirty="0">
                <a:solidFill>
                  <a:prstClr val="black"/>
                </a:solidFill>
                <a:effectLst>
                  <a:outerShdw blurRad="50800" dist="50800" dir="5400000" algn="ctr" rotWithShape="0">
                    <a:srgbClr val="FFFF00"/>
                  </a:outerShdw>
                </a:effectLst>
                <a:latin typeface="Georgia" panose="02040502050405020303" pitchFamily="18" charset="0"/>
              </a:rPr>
              <a:t>not overcome it</a:t>
            </a:r>
            <a:r>
              <a:rPr lang="en-US" sz="2800" dirty="0">
                <a:solidFill>
                  <a:prstClr val="black"/>
                </a:solidFill>
                <a:effectLst>
                  <a:outerShdw blurRad="50800" dist="50800" dir="5400000" algn="ctr" rotWithShape="0">
                    <a:srgbClr val="FFFF00"/>
                  </a:outerShdw>
                </a:effectLst>
                <a:latin typeface="Georgia" panose="02040502050405020303" pitchFamily="18" charset="0"/>
              </a:rPr>
              <a:t>. </a:t>
            </a:r>
          </a:p>
          <a:p>
            <a:r>
              <a:rPr lang="en-US" sz="2800" dirty="0">
                <a:solidFill>
                  <a:prstClr val="black"/>
                </a:solidFill>
                <a:latin typeface="Georgia" panose="02040502050405020303" pitchFamily="18" charset="0"/>
              </a:rPr>
              <a:t>What </a:t>
            </a:r>
            <a:r>
              <a:rPr lang="en-US" sz="2800" b="1" dirty="0">
                <a:solidFill>
                  <a:prstClr val="black"/>
                </a:solidFill>
                <a:latin typeface="Georgia" panose="02040502050405020303" pitchFamily="18" charset="0"/>
              </a:rPr>
              <a:t>“</a:t>
            </a:r>
            <a:r>
              <a:rPr lang="en-US" sz="2800" b="1" u="sng" dirty="0">
                <a:solidFill>
                  <a:prstClr val="black"/>
                </a:solidFill>
                <a:latin typeface="Georgia" panose="02040502050405020303" pitchFamily="18" charset="0"/>
              </a:rPr>
              <a:t>darkness</a:t>
            </a:r>
            <a:r>
              <a:rPr lang="en-US" sz="2800" b="1"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is this?  Is it the </a:t>
            </a:r>
            <a:r>
              <a:rPr lang="en-US" sz="2800" u="sng" dirty="0">
                <a:solidFill>
                  <a:srgbClr val="0000FF"/>
                </a:solidFill>
                <a:latin typeface="Georgia" panose="02040502050405020303" pitchFamily="18" charset="0"/>
              </a:rPr>
              <a:t>Ruach cleansed</a:t>
            </a:r>
            <a:r>
              <a:rPr lang="en-US" sz="2800" dirty="0">
                <a:solidFill>
                  <a:srgbClr val="0000FF"/>
                </a:solidFill>
                <a:latin typeface="Georgia" panose="02040502050405020303" pitchFamily="18" charset="0"/>
              </a:rPr>
              <a:t>,</a:t>
            </a:r>
            <a:r>
              <a:rPr lang="en-US" sz="2800" dirty="0">
                <a:solidFill>
                  <a:prstClr val="black"/>
                </a:solidFill>
                <a:latin typeface="Georgia" panose="02040502050405020303" pitchFamily="18" charset="0"/>
              </a:rPr>
              <a:t> acceptable </a:t>
            </a:r>
            <a:r>
              <a:rPr lang="en-US" sz="2800" b="1" dirty="0" err="1">
                <a:solidFill>
                  <a:srgbClr val="C00000"/>
                </a:solidFill>
                <a:latin typeface="Georgia" panose="02040502050405020303" pitchFamily="18" charset="0"/>
              </a:rPr>
              <a:t>Layil</a:t>
            </a:r>
            <a:r>
              <a:rPr lang="en-US" sz="2800" dirty="0">
                <a:solidFill>
                  <a:prstClr val="black"/>
                </a:solidFill>
                <a:latin typeface="Georgia" panose="02040502050405020303" pitchFamily="18" charset="0"/>
              </a:rPr>
              <a:t> 	darkness, of our Night Season sky, that </a:t>
            </a:r>
            <a:r>
              <a:rPr lang="en-US" sz="2800" b="1" u="sng" dirty="0">
                <a:solidFill>
                  <a:prstClr val="black"/>
                </a:solidFill>
                <a:latin typeface="Georgia" panose="02040502050405020303" pitchFamily="18" charset="0"/>
              </a:rPr>
              <a:t>cannot overtake</a:t>
            </a:r>
            <a:r>
              <a:rPr lang="en-US" sz="2800" b="1" dirty="0">
                <a:solidFill>
                  <a:prstClr val="black"/>
                </a:solidFill>
                <a:latin typeface="Georgia" panose="02040502050405020303" pitchFamily="18" charset="0"/>
              </a:rPr>
              <a:t> </a:t>
            </a:r>
            <a:br>
              <a:rPr lang="en-US" sz="2800" b="1" dirty="0">
                <a:solidFill>
                  <a:prstClr val="black"/>
                </a:solidFill>
                <a:latin typeface="Georgia" panose="02040502050405020303" pitchFamily="18" charset="0"/>
              </a:rPr>
            </a:br>
            <a:r>
              <a:rPr lang="en-US" sz="2800" b="1"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the </a:t>
            </a:r>
            <a:r>
              <a:rPr lang="en-US" sz="2800" b="1" dirty="0">
                <a:solidFill>
                  <a:srgbClr val="0000FF"/>
                </a:solidFill>
                <a:effectLst>
                  <a:glow rad="127000">
                    <a:srgbClr val="FFFF00"/>
                  </a:glow>
                  <a:outerShdw blurRad="50800" dist="50800" dir="5400000" sx="101000" sy="101000" algn="ctr" rotWithShape="0">
                    <a:srgbClr val="FF00FF"/>
                  </a:outerShdw>
                </a:effectLst>
                <a:latin typeface="Georgia" panose="02040502050405020303" pitchFamily="18" charset="0"/>
              </a:rPr>
              <a:t>LIGHT</a:t>
            </a:r>
            <a:r>
              <a:rPr lang="en-US" sz="2800" dirty="0">
                <a:solidFill>
                  <a:prstClr val="black"/>
                </a:solidFill>
                <a:latin typeface="Georgia" panose="02040502050405020303" pitchFamily="18" charset="0"/>
              </a:rPr>
              <a:t> of </a:t>
            </a:r>
            <a:r>
              <a:rPr lang="en-US" sz="2800" dirty="0">
                <a:solidFill>
                  <a:srgbClr val="0000FF"/>
                </a:solidFill>
                <a:latin typeface="Georgia" panose="02040502050405020303" pitchFamily="18" charset="0"/>
              </a:rPr>
              <a:t>Yahusha Ha Mashiach?</a:t>
            </a:r>
            <a:r>
              <a:rPr lang="en-US" sz="2800" dirty="0">
                <a:solidFill>
                  <a:prstClr val="black"/>
                </a:solidFill>
                <a:latin typeface="Georgia" panose="02040502050405020303" pitchFamily="18" charset="0"/>
              </a:rPr>
              <a:t> </a:t>
            </a:r>
          </a:p>
          <a:p>
            <a:pPr algn="ctr"/>
            <a:r>
              <a:rPr lang="en-US" sz="2800" dirty="0">
                <a:solidFill>
                  <a:prstClr val="black"/>
                </a:solidFill>
                <a:latin typeface="Georgia" panose="02040502050405020303" pitchFamily="18" charset="0"/>
              </a:rPr>
              <a:t>Why would a </a:t>
            </a:r>
            <a:r>
              <a:rPr lang="en-US" sz="2800" u="sng" dirty="0">
                <a:solidFill>
                  <a:prstClr val="black"/>
                </a:solidFill>
                <a:latin typeface="Georgia" panose="02040502050405020303" pitchFamily="18" charset="0"/>
              </a:rPr>
              <a:t>CLEANSED DARKNESS</a:t>
            </a:r>
            <a:r>
              <a:rPr lang="en-US" sz="2800" dirty="0">
                <a:solidFill>
                  <a:prstClr val="black"/>
                </a:solidFill>
                <a:latin typeface="Georgia" panose="02040502050405020303" pitchFamily="18" charset="0"/>
              </a:rPr>
              <a:t> (</a:t>
            </a:r>
            <a:r>
              <a:rPr lang="en-US" sz="2800" dirty="0" err="1">
                <a:solidFill>
                  <a:prstClr val="black"/>
                </a:solidFill>
                <a:effectLst>
                  <a:outerShdw blurRad="50800" dist="50800" dir="5400000" sx="102000" sy="102000" algn="ctr" rotWithShape="0">
                    <a:srgbClr val="CC00FF"/>
                  </a:outerShdw>
                </a:effectLst>
                <a:latin typeface="Georgia" panose="02040502050405020303" pitchFamily="18" charset="0"/>
              </a:rPr>
              <a:t>layil</a:t>
            </a:r>
            <a:r>
              <a:rPr lang="en-US" sz="2800" dirty="0">
                <a:solidFill>
                  <a:prstClr val="black"/>
                </a:solidFill>
                <a:latin typeface="Georgia" panose="02040502050405020303" pitchFamily="18" charset="0"/>
              </a:rPr>
              <a:t>) attempt to overtake </a:t>
            </a:r>
            <a:r>
              <a:rPr lang="en-US" sz="2800" b="1" dirty="0">
                <a:solidFill>
                  <a:srgbClr val="0000FF"/>
                </a:solidFill>
                <a:effectLst>
                  <a:glow rad="127000">
                    <a:srgbClr val="FFFF00"/>
                  </a:glow>
                  <a:outerShdw blurRad="50800" dist="50800" dir="5400000" sx="101000" sy="101000" algn="ctr" rotWithShape="0">
                    <a:srgbClr val="FF00FF"/>
                  </a:outerShdw>
                </a:effectLst>
                <a:latin typeface="Georgia" panose="02040502050405020303" pitchFamily="18" charset="0"/>
              </a:rPr>
              <a:t>LIGHT?</a:t>
            </a:r>
            <a:endParaRPr lang="en-US" sz="2800" dirty="0">
              <a:solidFill>
                <a:prstClr val="black"/>
              </a:solidFill>
              <a:latin typeface="Georgia" panose="02040502050405020303" pitchFamily="18" charset="0"/>
            </a:endParaRPr>
          </a:p>
          <a:p>
            <a:pPr algn="ctr"/>
            <a:r>
              <a:rPr lang="en-US" sz="2800" dirty="0">
                <a:solidFill>
                  <a:prstClr val="black"/>
                </a:solidFill>
                <a:latin typeface="Georgia" panose="02040502050405020303" pitchFamily="18" charset="0"/>
              </a:rPr>
              <a:t>Or, </a:t>
            </a:r>
            <a:r>
              <a:rPr lang="en-US" sz="2800" b="1" dirty="0">
                <a:ln>
                  <a:solidFill>
                    <a:schemeClr val="tx1"/>
                  </a:solidFill>
                </a:ln>
                <a:solidFill>
                  <a:srgbClr val="FF0000"/>
                </a:solidFill>
                <a:latin typeface="Georgia" panose="02040502050405020303" pitchFamily="18" charset="0"/>
              </a:rPr>
              <a:t>is it possible that </a:t>
            </a:r>
            <a:r>
              <a:rPr lang="en-US" sz="2800" b="1" u="sng" dirty="0">
                <a:ln>
                  <a:solidFill>
                    <a:schemeClr val="tx1"/>
                  </a:solidFill>
                </a:ln>
                <a:solidFill>
                  <a:srgbClr val="FF0000"/>
                </a:solidFill>
                <a:latin typeface="Georgia" panose="02040502050405020303" pitchFamily="18" charset="0"/>
              </a:rPr>
              <a:t>the adversar</a:t>
            </a:r>
            <a:r>
              <a:rPr lang="en-US" sz="2800" b="1" dirty="0">
                <a:ln>
                  <a:solidFill>
                    <a:schemeClr val="tx1"/>
                  </a:solidFill>
                </a:ln>
                <a:solidFill>
                  <a:srgbClr val="FF0000"/>
                </a:solidFill>
                <a:latin typeface="Georgia" panose="02040502050405020303" pitchFamily="18" charset="0"/>
              </a:rPr>
              <a:t>y </a:t>
            </a:r>
            <a:r>
              <a:rPr lang="en-US" sz="2800" b="1" u="sng" dirty="0">
                <a:ln>
                  <a:solidFill>
                    <a:schemeClr val="tx1"/>
                  </a:solidFill>
                </a:ln>
                <a:solidFill>
                  <a:srgbClr val="FF0000"/>
                </a:solidFill>
                <a:latin typeface="Georgia" panose="02040502050405020303" pitchFamily="18" charset="0"/>
              </a:rPr>
              <a:t>has its own SIGNATURE &amp; TEMPLATE of</a:t>
            </a:r>
            <a:r>
              <a:rPr lang="en-US" sz="2800" b="1" dirty="0">
                <a:ln>
                  <a:solidFill>
                    <a:schemeClr val="tx1"/>
                  </a:solidFill>
                </a:ln>
                <a:solidFill>
                  <a:srgbClr val="FF0000"/>
                </a:solidFill>
                <a:latin typeface="Georgia" panose="02040502050405020303" pitchFamily="18" charset="0"/>
              </a:rPr>
              <a:t> </a:t>
            </a:r>
            <a:r>
              <a:rPr lang="en-US" sz="2800" b="1" u="sng" dirty="0">
                <a:ln>
                  <a:solidFill>
                    <a:schemeClr val="tx1"/>
                  </a:solidFill>
                </a:ln>
                <a:solidFill>
                  <a:schemeClr val="tx1"/>
                </a:solidFill>
                <a:latin typeface="Georgia" panose="02040502050405020303" pitchFamily="18" charset="0"/>
              </a:rPr>
              <a:t>DARKNESS</a:t>
            </a:r>
            <a:r>
              <a:rPr lang="en-US" sz="2800" b="1" dirty="0">
                <a:ln>
                  <a:solidFill>
                    <a:schemeClr val="tx1"/>
                  </a:solidFill>
                </a:ln>
                <a:solidFill>
                  <a:srgbClr val="FF0000"/>
                </a:solidFill>
                <a:latin typeface="Georgia" panose="02040502050405020303" pitchFamily="18" charset="0"/>
              </a:rPr>
              <a:t> as revealed in the </a:t>
            </a:r>
            <a:r>
              <a:rPr lang="en-US" sz="2800" b="1" u="sng" dirty="0" err="1">
                <a:solidFill>
                  <a:prstClr val="black"/>
                </a:solidFill>
                <a:latin typeface="Georgia" panose="02040502050405020303" pitchFamily="18" charset="0"/>
              </a:rPr>
              <a:t>choshek</a:t>
            </a:r>
            <a:r>
              <a:rPr lang="en-US" sz="2800" dirty="0">
                <a:solidFill>
                  <a:prstClr val="black"/>
                </a:solidFill>
                <a:latin typeface="Georgia" panose="02040502050405020303" pitchFamily="18" charset="0"/>
              </a:rPr>
              <a:t> </a:t>
            </a:r>
            <a:r>
              <a:rPr lang="en-US" sz="1600" dirty="0">
                <a:solidFill>
                  <a:prstClr val="black"/>
                </a:solidFill>
              </a:rPr>
              <a:t>(H2822, </a:t>
            </a:r>
            <a:r>
              <a:rPr lang="en-US" sz="1600" b="1" dirty="0">
                <a:solidFill>
                  <a:prstClr val="black"/>
                </a:solidFill>
              </a:rPr>
              <a:t>darkness</a:t>
            </a:r>
            <a:r>
              <a:rPr lang="en-US" sz="1600" dirty="0">
                <a:solidFill>
                  <a:prstClr val="black"/>
                </a:solidFill>
              </a:rPr>
              <a:t>)</a:t>
            </a:r>
            <a:r>
              <a:rPr lang="en-US" sz="2800" dirty="0">
                <a:solidFill>
                  <a:prstClr val="black"/>
                </a:solidFill>
                <a:latin typeface="Georgia" panose="02040502050405020303" pitchFamily="18" charset="0"/>
              </a:rPr>
              <a:t>, which attempts to attain victory over </a:t>
            </a:r>
            <a:r>
              <a:rPr lang="en-US" sz="2800" b="1" dirty="0">
                <a:solidFill>
                  <a:srgbClr val="0000FF"/>
                </a:solidFill>
                <a:effectLst>
                  <a:glow rad="127000">
                    <a:srgbClr val="FFFF00"/>
                  </a:glow>
                  <a:outerShdw blurRad="50800" dist="50800" dir="5400000" sx="101000" sy="101000" algn="ctr" rotWithShape="0">
                    <a:srgbClr val="FF00FF"/>
                  </a:outerShdw>
                </a:effectLst>
                <a:latin typeface="Georgia" panose="02040502050405020303" pitchFamily="18" charset="0"/>
              </a:rPr>
              <a:t>LIGHT?</a:t>
            </a:r>
            <a:r>
              <a:rPr lang="en-US" sz="2800" dirty="0">
                <a:solidFill>
                  <a:prstClr val="black"/>
                </a:solidFill>
                <a:latin typeface="Georgia" panose="02040502050405020303" pitchFamily="18" charset="0"/>
              </a:rPr>
              <a:t> </a:t>
            </a:r>
          </a:p>
          <a:p>
            <a:endParaRPr lang="en-US" sz="2800" dirty="0">
              <a:solidFill>
                <a:prstClr val="black"/>
              </a:solidFill>
              <a:latin typeface="Georgia" panose="02040502050405020303" pitchFamily="18" charset="0"/>
            </a:endParaRPr>
          </a:p>
          <a:p>
            <a:pPr algn="ctr"/>
            <a:endParaRPr lang="en-CA" sz="2800" b="1" dirty="0">
              <a:ln>
                <a:solidFill>
                  <a:srgbClr val="0000FF"/>
                </a:solidFill>
              </a:ln>
              <a:solidFill>
                <a:srgbClr val="00FFFF"/>
              </a:solidFill>
              <a:effectLst>
                <a:glow rad="127000">
                  <a:srgbClr val="FF9900"/>
                </a:glow>
              </a:effectLst>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3083509"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pic>
        <p:nvPicPr>
          <p:cNvPr id="6" name="Picture 5">
            <a:extLst>
              <a:ext uri="{FF2B5EF4-FFF2-40B4-BE49-F238E27FC236}">
                <a16:creationId xmlns:a16="http://schemas.microsoft.com/office/drawing/2014/main" id="{9ED64E40-FFFC-4BF7-AB13-74C6FEF7A9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7214" y="1435301"/>
            <a:ext cx="7424257" cy="1133520"/>
          </a:xfrm>
          <a:prstGeom prst="rect">
            <a:avLst/>
          </a:prstGeom>
          <a:ln w="38100" cap="sq">
            <a:solidFill>
              <a:srgbClr val="9966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7028549" y="89753"/>
            <a:ext cx="251410" cy="2269816"/>
          </a:xfrm>
          <a:prstGeom prst="leftBrace">
            <a:avLst>
              <a:gd name="adj1" fmla="val 23483"/>
              <a:gd name="adj2" fmla="val 83448"/>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Rectangle: Rounded Corners 4">
            <a:extLst>
              <a:ext uri="{FF2B5EF4-FFF2-40B4-BE49-F238E27FC236}">
                <a16:creationId xmlns:a16="http://schemas.microsoft.com/office/drawing/2014/main" id="{743FB299-269B-4D66-99D8-5CFDCB153A6C}"/>
              </a:ext>
            </a:extLst>
          </p:cNvPr>
          <p:cNvSpPr/>
          <p:nvPr/>
        </p:nvSpPr>
        <p:spPr>
          <a:xfrm rot="20078311">
            <a:off x="59448" y="746808"/>
            <a:ext cx="2863914" cy="1379715"/>
          </a:xfrm>
          <a:prstGeom prst="roundRect">
            <a:avLst>
              <a:gd name="adj" fmla="val 26020"/>
            </a:avLst>
          </a:prstGeom>
          <a:solidFill>
            <a:schemeClr val="accent2"/>
          </a:solidFill>
          <a:ln w="38100">
            <a:solidFill>
              <a:schemeClr val="tx1"/>
            </a:solidFill>
          </a:ln>
          <a:scene3d>
            <a:camera prst="orthographicFront"/>
            <a:lightRig rig="threePt" dir="t"/>
          </a:scene3d>
          <a:sp3d>
            <a:bevelT w="133350" h="133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dirty="0"/>
              <a:t>A side question!</a:t>
            </a:r>
          </a:p>
        </p:txBody>
      </p:sp>
      <p:sp>
        <p:nvSpPr>
          <p:cNvPr id="2" name="Speech Bubble: Rectangle with Corners Rounded 1">
            <a:extLst>
              <a:ext uri="{FF2B5EF4-FFF2-40B4-BE49-F238E27FC236}">
                <a16:creationId xmlns:a16="http://schemas.microsoft.com/office/drawing/2014/main" id="{DF3121AE-AAC4-4634-BA72-ADABEDF99ECE}"/>
              </a:ext>
            </a:extLst>
          </p:cNvPr>
          <p:cNvSpPr/>
          <p:nvPr/>
        </p:nvSpPr>
        <p:spPr>
          <a:xfrm>
            <a:off x="9884786" y="296939"/>
            <a:ext cx="2163340" cy="3257023"/>
          </a:xfrm>
          <a:prstGeom prst="wedgeRoundRectCallout">
            <a:avLst>
              <a:gd name="adj1" fmla="val -81153"/>
              <a:gd name="adj2" fmla="val 28871"/>
              <a:gd name="adj3" fmla="val 16667"/>
            </a:avLst>
          </a:prstGeom>
          <a:ln w="57150">
            <a:solidFill>
              <a:srgbClr val="FFC000"/>
            </a:solidFill>
          </a:ln>
          <a:scene3d>
            <a:camera prst="orthographicFront"/>
            <a:lightRig rig="sunset" dir="t"/>
          </a:scene3d>
          <a:sp3d>
            <a:bevelT w="1651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accent2">
                    <a:lumMod val="60000"/>
                    <a:lumOff val="40000"/>
                  </a:schemeClr>
                </a:solidFill>
              </a:rPr>
              <a:t>You might consider </a:t>
            </a:r>
            <a:br>
              <a:rPr lang="en-CA" sz="2400" dirty="0">
                <a:solidFill>
                  <a:schemeClr val="accent2">
                    <a:lumMod val="60000"/>
                    <a:lumOff val="40000"/>
                  </a:schemeClr>
                </a:solidFill>
              </a:rPr>
            </a:br>
            <a:r>
              <a:rPr lang="en-CA" sz="2400" dirty="0">
                <a:solidFill>
                  <a:schemeClr val="accent2">
                    <a:lumMod val="60000"/>
                    <a:lumOff val="40000"/>
                  </a:schemeClr>
                </a:solidFill>
              </a:rPr>
              <a:t>re-reading </a:t>
            </a:r>
            <a:br>
              <a:rPr lang="en-CA" sz="2400" dirty="0">
                <a:solidFill>
                  <a:schemeClr val="accent2">
                    <a:lumMod val="60000"/>
                    <a:lumOff val="40000"/>
                  </a:schemeClr>
                </a:solidFill>
              </a:rPr>
            </a:br>
            <a:r>
              <a:rPr lang="en-CA" sz="2400" dirty="0">
                <a:solidFill>
                  <a:schemeClr val="accent2">
                    <a:lumMod val="60000"/>
                    <a:lumOff val="40000"/>
                  </a:schemeClr>
                </a:solidFill>
              </a:rPr>
              <a:t>this slide, concentrating solely on the </a:t>
            </a:r>
            <a:r>
              <a:rPr lang="en-CA" sz="2400" b="1" u="sng" dirty="0">
                <a:ln>
                  <a:solidFill>
                    <a:srgbClr val="0000FF"/>
                  </a:solidFill>
                </a:ln>
                <a:solidFill>
                  <a:schemeClr val="accent2">
                    <a:lumMod val="60000"/>
                    <a:lumOff val="40000"/>
                  </a:schemeClr>
                </a:solidFill>
                <a:latin typeface="Aharoni" panose="02010803020104030203" pitchFamily="2" charset="-79"/>
                <a:cs typeface="Aharoni" panose="02010803020104030203" pitchFamily="2" charset="-79"/>
              </a:rPr>
              <a:t>SPIRITUAL</a:t>
            </a:r>
            <a:r>
              <a:rPr lang="en-CA" sz="2400" dirty="0">
                <a:solidFill>
                  <a:schemeClr val="accent2">
                    <a:lumMod val="60000"/>
                    <a:lumOff val="40000"/>
                  </a:schemeClr>
                </a:solidFill>
              </a:rPr>
              <a:t> application!</a:t>
            </a:r>
          </a:p>
        </p:txBody>
      </p:sp>
      <p:sp>
        <p:nvSpPr>
          <p:cNvPr id="3" name="Arrow: Bent 2">
            <a:extLst>
              <a:ext uri="{FF2B5EF4-FFF2-40B4-BE49-F238E27FC236}">
                <a16:creationId xmlns:a16="http://schemas.microsoft.com/office/drawing/2014/main" id="{AED67AA5-9929-4187-B5FD-0C2CB400D2AD}"/>
              </a:ext>
            </a:extLst>
          </p:cNvPr>
          <p:cNvSpPr/>
          <p:nvPr/>
        </p:nvSpPr>
        <p:spPr>
          <a:xfrm rot="5400000" flipV="1">
            <a:off x="8688170" y="-702065"/>
            <a:ext cx="285878" cy="2269817"/>
          </a:xfrm>
          <a:prstGeom prst="bentArrow">
            <a:avLst>
              <a:gd name="adj1" fmla="val 25000"/>
              <a:gd name="adj2" fmla="val 38328"/>
              <a:gd name="adj3" fmla="val 50000"/>
              <a:gd name="adj4" fmla="val 43750"/>
            </a:avLst>
          </a:prstGeom>
          <a:solidFill>
            <a:srgbClr val="CC00FF"/>
          </a:solidFill>
          <a:effectLst>
            <a:glow rad="127000">
              <a:srgbClr val="00FFFF"/>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967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5"/>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par>
                          <p:cTn id="11" fill="hold">
                            <p:stCondLst>
                              <p:cond delay="2500"/>
                            </p:stCondLst>
                            <p:childTnLst>
                              <p:par>
                                <p:cTn id="12" presetID="22" presetClass="entr" presetSubtype="1" fill="hold"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up)">
                                      <p:cBhvr>
                                        <p:cTn id="14" dur="500"/>
                                        <p:tgtEl>
                                          <p:spTgt spid="14">
                                            <p:txEl>
                                              <p:pRg st="0" end="0"/>
                                            </p:txEl>
                                          </p:spTgt>
                                        </p:tgtEl>
                                      </p:cBhvr>
                                    </p:animEffect>
                                  </p:childTnLst>
                                </p:cTn>
                              </p:par>
                            </p:childTnLst>
                          </p:cTn>
                        </p:par>
                        <p:par>
                          <p:cTn id="15" fill="hold">
                            <p:stCondLst>
                              <p:cond delay="3000"/>
                            </p:stCondLst>
                            <p:childTnLst>
                              <p:par>
                                <p:cTn id="16" presetID="22" presetClass="entr" presetSubtype="1" fill="hold" nodeType="after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wipe(up)">
                                      <p:cBhvr>
                                        <p:cTn id="18" dur="500"/>
                                        <p:tgtEl>
                                          <p:spTgt spid="1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barn(inVertical)">
                                      <p:cBhvr>
                                        <p:cTn id="23" dur="500"/>
                                        <p:tgtEl>
                                          <p:spTgt spid="14">
                                            <p:txEl>
                                              <p:pRg st="2" end="2"/>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barn(inVertical)">
                                      <p:cBhvr>
                                        <p:cTn id="26" dur="500"/>
                                        <p:tgtEl>
                                          <p:spTgt spid="1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strVal val="#ppt_w*0.70"/>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Effect transition="in" filter="fade">
                                      <p:cBhvr>
                                        <p:cTn id="33" dur="1000"/>
                                        <p:tgtEl>
                                          <p:spTgt spid="2"/>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3000"/>
                                        <p:tgtEl>
                                          <p:spTgt spid="3"/>
                                        </p:tgtEl>
                                      </p:cBhvr>
                                    </p:animEffect>
                                  </p:childTnLst>
                                </p:cTn>
                              </p:par>
                            </p:childTnLst>
                          </p:cTn>
                        </p:par>
                        <p:par>
                          <p:cTn id="37" fill="hold">
                            <p:stCondLst>
                              <p:cond delay="3000"/>
                            </p:stCondLst>
                            <p:childTnLst>
                              <p:par>
                                <p:cTn id="38" presetID="35" presetClass="emph" presetSubtype="0" repeatCount="2000" fill="hold" grpId="1" nodeType="afterEffect">
                                  <p:stCondLst>
                                    <p:cond delay="0"/>
                                  </p:stCondLst>
                                  <p:childTnLst>
                                    <p:anim calcmode="discrete" valueType="str">
                                      <p:cBhvr>
                                        <p:cTn id="39"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2" grpId="0" animBg="1"/>
      <p:bldP spid="3" grpId="0" animBg="1"/>
      <p:bldP spid="3"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9326140" y="6497031"/>
            <a:ext cx="2743200" cy="365125"/>
          </a:xfrm>
        </p:spPr>
        <p:txBody>
          <a:bodyPr/>
          <a:lstStyle/>
          <a:p>
            <a:fld id="{45C2D28F-54A5-4CFF-A832-B99C2F1CE910}" type="slidenum">
              <a:rPr lang="en-CA" smtClean="0">
                <a:solidFill>
                  <a:schemeClr val="tx1"/>
                </a:solidFill>
              </a:rPr>
              <a:t>55</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9" y="2653755"/>
            <a:ext cx="11946681" cy="1728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bg2">
                    <a:lumMod val="50000"/>
                  </a:schemeClr>
                </a:solidFill>
                <a:latin typeface="Georgia" panose="02040502050405020303" pitchFamily="18" charset="0"/>
              </a:rPr>
              <a:t>John 1:1  </a:t>
            </a:r>
            <a:r>
              <a:rPr lang="en-US" sz="2400" dirty="0">
                <a:solidFill>
                  <a:prstClr val="black"/>
                </a:solidFill>
                <a:latin typeface="Georgia" panose="02040502050405020303" pitchFamily="18" charset="0"/>
              </a:rPr>
              <a:t>In the </a:t>
            </a:r>
            <a:r>
              <a:rPr lang="en-CA" sz="2800" b="1" dirty="0">
                <a:ln>
                  <a:solidFill>
                    <a:srgbClr val="0000FF"/>
                  </a:solidFill>
                </a:ln>
                <a:solidFill>
                  <a:srgbClr val="FFFF00"/>
                </a:solidFill>
                <a:effectLst>
                  <a:glow rad="127000">
                    <a:srgbClr val="CC00FF"/>
                  </a:glow>
                </a:effectLst>
                <a:latin typeface="Ravie" panose="04040805050809020602" pitchFamily="82" charset="0"/>
              </a:rPr>
              <a:t>B</a:t>
            </a:r>
            <a:r>
              <a:rPr lang="en-US" sz="2400" u="sng" dirty="0">
                <a:solidFill>
                  <a:srgbClr val="C00000"/>
                </a:solidFill>
                <a:latin typeface="Elephant" panose="02020904090505020303" pitchFamily="18" charset="0"/>
              </a:rPr>
              <a:t>EGINNING</a:t>
            </a:r>
            <a:r>
              <a:rPr lang="en-US" sz="2400" dirty="0">
                <a:solidFill>
                  <a:prstClr val="black"/>
                </a:solidFill>
                <a:latin typeface="Georgia" panose="02040502050405020303" pitchFamily="18" charset="0"/>
              </a:rPr>
              <a:t> was the </a:t>
            </a:r>
            <a:r>
              <a:rPr lang="en-US" sz="2400" b="1" dirty="0">
                <a:solidFill>
                  <a:srgbClr val="0000FF"/>
                </a:solidFill>
                <a:latin typeface="Georgia" panose="02040502050405020303" pitchFamily="18" charset="0"/>
              </a:rPr>
              <a:t>Word,</a:t>
            </a:r>
            <a:r>
              <a:rPr lang="en-US" sz="2400" dirty="0">
                <a:solidFill>
                  <a:prstClr val="black"/>
                </a:solidFill>
                <a:latin typeface="Georgia" panose="02040502050405020303" pitchFamily="18" charset="0"/>
              </a:rPr>
              <a:t> and the </a:t>
            </a:r>
            <a:r>
              <a:rPr lang="en-US" sz="2400" b="1" dirty="0">
                <a:solidFill>
                  <a:srgbClr val="0000FF"/>
                </a:solidFill>
                <a:latin typeface="Georgia" panose="02040502050405020303" pitchFamily="18" charset="0"/>
              </a:rPr>
              <a:t>Word</a:t>
            </a:r>
            <a:r>
              <a:rPr lang="en-US" sz="2400" dirty="0">
                <a:solidFill>
                  <a:prstClr val="black"/>
                </a:solidFill>
                <a:latin typeface="Georgia" panose="02040502050405020303" pitchFamily="18" charset="0"/>
              </a:rPr>
              <a:t> was with </a:t>
            </a:r>
            <a:r>
              <a:rPr lang="en-US" sz="2400" b="1" dirty="0">
                <a:solidFill>
                  <a:srgbClr val="0000FF"/>
                </a:solidFill>
                <a:latin typeface="Georgia" panose="02040502050405020303" pitchFamily="18" charset="0"/>
              </a:rPr>
              <a:t>Elohim,</a:t>
            </a:r>
            <a:r>
              <a:rPr lang="en-US" sz="2400" dirty="0">
                <a:solidFill>
                  <a:prstClr val="black"/>
                </a:solidFill>
                <a:latin typeface="Georgia" panose="02040502050405020303" pitchFamily="18" charset="0"/>
              </a:rPr>
              <a:t> </a:t>
            </a:r>
          </a:p>
          <a:p>
            <a:pPr algn="ctr"/>
            <a:r>
              <a:rPr lang="en-US" sz="2400" dirty="0">
                <a:solidFill>
                  <a:prstClr val="black"/>
                </a:solidFill>
                <a:latin typeface="Georgia" panose="02040502050405020303" pitchFamily="18" charset="0"/>
              </a:rPr>
              <a:t>and the </a:t>
            </a:r>
            <a:r>
              <a:rPr lang="en-US" sz="2400" b="1" dirty="0">
                <a:solidFill>
                  <a:srgbClr val="0000FF"/>
                </a:solidFill>
                <a:latin typeface="Georgia" panose="02040502050405020303" pitchFamily="18" charset="0"/>
              </a:rPr>
              <a:t>Word</a:t>
            </a:r>
            <a:r>
              <a:rPr lang="en-US" sz="2400" dirty="0">
                <a:solidFill>
                  <a:prstClr val="black"/>
                </a:solidFill>
                <a:latin typeface="Georgia" panose="02040502050405020303" pitchFamily="18" charset="0"/>
              </a:rPr>
              <a:t> </a:t>
            </a:r>
            <a:r>
              <a:rPr lang="en-US" sz="2400" u="sng" dirty="0">
                <a:solidFill>
                  <a:prstClr val="black"/>
                </a:solidFill>
                <a:latin typeface="Georgia" panose="02040502050405020303" pitchFamily="18" charset="0"/>
              </a:rPr>
              <a:t>was</a:t>
            </a:r>
            <a:r>
              <a:rPr lang="en-US" sz="2400" dirty="0">
                <a:solidFill>
                  <a:prstClr val="black"/>
                </a:solidFill>
                <a:latin typeface="Georgia" panose="02040502050405020303" pitchFamily="18" charset="0"/>
              </a:rPr>
              <a:t> </a:t>
            </a:r>
            <a:r>
              <a:rPr lang="en-US" sz="2400" b="1" dirty="0">
                <a:solidFill>
                  <a:srgbClr val="0000FF"/>
                </a:solidFill>
                <a:latin typeface="Georgia" panose="02040502050405020303" pitchFamily="18" charset="0"/>
              </a:rPr>
              <a:t>Elohim. </a:t>
            </a:r>
          </a:p>
          <a:p>
            <a:r>
              <a:rPr lang="en-US" sz="2400" dirty="0">
                <a:solidFill>
                  <a:schemeClr val="bg2">
                    <a:lumMod val="50000"/>
                  </a:schemeClr>
                </a:solidFill>
                <a:latin typeface="Georgia" panose="02040502050405020303" pitchFamily="18" charset="0"/>
              </a:rPr>
              <a:t>     John 1:2  </a:t>
            </a:r>
            <a:r>
              <a:rPr lang="en-US" sz="2400" b="1" dirty="0">
                <a:solidFill>
                  <a:srgbClr val="0000FF"/>
                </a:solidFill>
                <a:latin typeface="Georgia" panose="02040502050405020303" pitchFamily="18" charset="0"/>
              </a:rPr>
              <a:t>He</a:t>
            </a:r>
            <a:r>
              <a:rPr lang="en-US" sz="2400" dirty="0">
                <a:solidFill>
                  <a:prstClr val="black"/>
                </a:solidFill>
                <a:latin typeface="Georgia" panose="02040502050405020303" pitchFamily="18" charset="0"/>
              </a:rPr>
              <a:t> was </a:t>
            </a:r>
            <a:r>
              <a:rPr lang="en-US" sz="2400" u="sng" dirty="0">
                <a:solidFill>
                  <a:prstClr val="black"/>
                </a:solidFill>
                <a:latin typeface="Georgia" panose="02040502050405020303" pitchFamily="18" charset="0"/>
              </a:rPr>
              <a:t>in the</a:t>
            </a:r>
            <a:r>
              <a:rPr lang="en-US" sz="2400" dirty="0">
                <a:solidFill>
                  <a:prstClr val="black"/>
                </a:solidFill>
                <a:latin typeface="Georgia" panose="02040502050405020303" pitchFamily="18" charset="0"/>
              </a:rPr>
              <a:t> </a:t>
            </a:r>
            <a:r>
              <a:rPr lang="en-CA" sz="2800" b="1" dirty="0">
                <a:ln>
                  <a:solidFill>
                    <a:srgbClr val="0000FF"/>
                  </a:solidFill>
                </a:ln>
                <a:solidFill>
                  <a:srgbClr val="FFFF00"/>
                </a:solidFill>
                <a:effectLst>
                  <a:glow rad="127000">
                    <a:srgbClr val="CC00FF"/>
                  </a:glow>
                </a:effectLst>
                <a:latin typeface="Ravie" panose="04040805050809020602" pitchFamily="82" charset="0"/>
              </a:rPr>
              <a:t>B</a:t>
            </a:r>
            <a:r>
              <a:rPr lang="en-US" sz="2400" u="sng" dirty="0">
                <a:solidFill>
                  <a:srgbClr val="C00000"/>
                </a:solidFill>
                <a:latin typeface="Elephant" panose="02020904090505020303" pitchFamily="18" charset="0"/>
              </a:rPr>
              <a:t>EGINNING</a:t>
            </a:r>
            <a:r>
              <a:rPr lang="en-US" sz="2400" dirty="0">
                <a:solidFill>
                  <a:prstClr val="black"/>
                </a:solidFill>
                <a:latin typeface="Georgia" panose="02040502050405020303" pitchFamily="18" charset="0"/>
              </a:rPr>
              <a:t> with Elohim. </a:t>
            </a:r>
            <a:br>
              <a:rPr lang="en-US" sz="2400" dirty="0">
                <a:solidFill>
                  <a:prstClr val="black"/>
                </a:solidFill>
                <a:latin typeface="Georgia" panose="02040502050405020303" pitchFamily="18" charset="0"/>
              </a:rPr>
            </a:br>
            <a:endParaRPr lang="en-US" sz="2400" dirty="0">
              <a:solidFill>
                <a:prstClr val="black"/>
              </a:solidFill>
              <a:latin typeface="Georgia" panose="02040502050405020303" pitchFamily="18" charset="0"/>
            </a:endParaRPr>
          </a:p>
          <a:p>
            <a:r>
              <a:rPr lang="en-US" sz="2400" b="1" dirty="0">
                <a:solidFill>
                  <a:srgbClr val="C00000"/>
                </a:solidFill>
                <a:latin typeface="Georgia" panose="02040502050405020303" pitchFamily="18" charset="0"/>
              </a:rPr>
              <a:t>		</a:t>
            </a:r>
            <a:endParaRPr lang="en-CA" sz="2800" b="1" dirty="0">
              <a:ln>
                <a:solidFill>
                  <a:srgbClr val="0000FF"/>
                </a:solidFill>
              </a:ln>
              <a:solidFill>
                <a:srgbClr val="00FFFF"/>
              </a:solidFill>
              <a:effectLst>
                <a:glow rad="127000">
                  <a:srgbClr val="FF9900"/>
                </a:glow>
              </a:effectLst>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3083509"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pic>
        <p:nvPicPr>
          <p:cNvPr id="6" name="Picture 5">
            <a:extLst>
              <a:ext uri="{FF2B5EF4-FFF2-40B4-BE49-F238E27FC236}">
                <a16:creationId xmlns:a16="http://schemas.microsoft.com/office/drawing/2014/main" id="{9ED64E40-FFFC-4BF7-AB13-74C6FEF7A9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7214" y="1435301"/>
            <a:ext cx="7424257" cy="1133520"/>
          </a:xfrm>
          <a:prstGeom prst="rect">
            <a:avLst/>
          </a:prstGeom>
          <a:ln w="38100" cap="sq">
            <a:solidFill>
              <a:srgbClr val="9966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7028549" y="89753"/>
            <a:ext cx="251410" cy="2269816"/>
          </a:xfrm>
          <a:prstGeom prst="leftBrace">
            <a:avLst>
              <a:gd name="adj1" fmla="val 23483"/>
              <a:gd name="adj2" fmla="val 83448"/>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0" name="Straight Arrow Connector 19">
            <a:extLst>
              <a:ext uri="{FF2B5EF4-FFF2-40B4-BE49-F238E27FC236}">
                <a16:creationId xmlns:a16="http://schemas.microsoft.com/office/drawing/2014/main" id="{2EBF1549-B627-4151-B166-355793867D2E}"/>
              </a:ext>
            </a:extLst>
          </p:cNvPr>
          <p:cNvCxnSpPr>
            <a:cxnSpLocks/>
          </p:cNvCxnSpPr>
          <p:nvPr/>
        </p:nvCxnSpPr>
        <p:spPr>
          <a:xfrm flipH="1">
            <a:off x="8131149" y="1141179"/>
            <a:ext cx="448631" cy="527359"/>
          </a:xfrm>
          <a:prstGeom prst="straightConnector1">
            <a:avLst/>
          </a:prstGeom>
          <a:ln w="7620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A4FB1FF-9CCC-4EDE-99D0-8A746CEACFF8}"/>
              </a:ext>
            </a:extLst>
          </p:cNvPr>
          <p:cNvCxnSpPr>
            <a:cxnSpLocks/>
          </p:cNvCxnSpPr>
          <p:nvPr/>
        </p:nvCxnSpPr>
        <p:spPr>
          <a:xfrm>
            <a:off x="7800200" y="75501"/>
            <a:ext cx="1" cy="517734"/>
          </a:xfrm>
          <a:prstGeom prst="straightConnector1">
            <a:avLst/>
          </a:prstGeom>
          <a:ln w="7620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Speech Bubble: Rectangle with Corners Rounded 1">
            <a:extLst>
              <a:ext uri="{FF2B5EF4-FFF2-40B4-BE49-F238E27FC236}">
                <a16:creationId xmlns:a16="http://schemas.microsoft.com/office/drawing/2014/main" id="{9691F941-6659-4B8B-9E86-E1109EB89695}"/>
              </a:ext>
            </a:extLst>
          </p:cNvPr>
          <p:cNvSpPr/>
          <p:nvPr/>
        </p:nvSpPr>
        <p:spPr>
          <a:xfrm>
            <a:off x="9034977" y="329258"/>
            <a:ext cx="3039027" cy="755150"/>
          </a:xfrm>
          <a:prstGeom prst="wedgeRoundRectCallout">
            <a:avLst>
              <a:gd name="adj1" fmla="val -71654"/>
              <a:gd name="adj2" fmla="val 16767"/>
              <a:gd name="adj3" fmla="val 16667"/>
            </a:avLst>
          </a:prstGeom>
          <a:solidFill>
            <a:schemeClr val="accent2"/>
          </a:solidFill>
          <a:ln w="57150">
            <a:solidFill>
              <a:schemeClr val="accent2">
                <a:lumMod val="50000"/>
              </a:schemeClr>
            </a:solidFill>
          </a:ln>
          <a:scene3d>
            <a:camera prst="orthographicFront"/>
            <a:lightRig rig="threePt" dir="t"/>
          </a:scene3d>
          <a:sp3d>
            <a:bevelT w="1524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rgbClr val="FFFF00"/>
                </a:solidFill>
                <a:effectLst>
                  <a:glow rad="127000">
                    <a:srgbClr val="CC00FF"/>
                  </a:glow>
                </a:effectLst>
                <a:latin typeface="Ravie" panose="04040805050809020602" pitchFamily="82" charset="0"/>
              </a:rPr>
              <a:t>B</a:t>
            </a:r>
            <a:r>
              <a:rPr lang="en-CA" sz="2800" dirty="0">
                <a:solidFill>
                  <a:srgbClr val="0000FF"/>
                </a:solidFill>
              </a:rPr>
              <a:t>eit</a:t>
            </a:r>
            <a:r>
              <a:rPr lang="en-CA" sz="2800" dirty="0"/>
              <a:t> / </a:t>
            </a:r>
            <a:r>
              <a:rPr lang="en-CA" sz="2800" b="1" dirty="0">
                <a:ln>
                  <a:solidFill>
                    <a:srgbClr val="0000FF"/>
                  </a:solidFill>
                </a:ln>
                <a:solidFill>
                  <a:srgbClr val="FFFF00"/>
                </a:solidFill>
                <a:effectLst>
                  <a:glow rad="127000">
                    <a:srgbClr val="CC00FF"/>
                  </a:glow>
                </a:effectLst>
                <a:latin typeface="Ravie" panose="04040805050809020602" pitchFamily="82" charset="0"/>
              </a:rPr>
              <a:t>B</a:t>
            </a:r>
            <a:r>
              <a:rPr lang="en-CA" sz="2800" dirty="0"/>
              <a:t>eginning</a:t>
            </a:r>
          </a:p>
        </p:txBody>
      </p:sp>
      <p:cxnSp>
        <p:nvCxnSpPr>
          <p:cNvPr id="21" name="Straight Arrow Connector 20">
            <a:extLst>
              <a:ext uri="{FF2B5EF4-FFF2-40B4-BE49-F238E27FC236}">
                <a16:creationId xmlns:a16="http://schemas.microsoft.com/office/drawing/2014/main" id="{99208578-E073-47A5-84C8-37E8F107C5A3}"/>
              </a:ext>
            </a:extLst>
          </p:cNvPr>
          <p:cNvCxnSpPr>
            <a:cxnSpLocks/>
          </p:cNvCxnSpPr>
          <p:nvPr/>
        </p:nvCxnSpPr>
        <p:spPr>
          <a:xfrm flipH="1">
            <a:off x="9434167" y="893167"/>
            <a:ext cx="112958" cy="794744"/>
          </a:xfrm>
          <a:prstGeom prst="straightConnector1">
            <a:avLst/>
          </a:prstGeom>
          <a:ln w="7620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B2D1FC8-AF3B-40FD-B038-7BC19A1ECEF1}"/>
              </a:ext>
            </a:extLst>
          </p:cNvPr>
          <p:cNvSpPr/>
          <p:nvPr/>
        </p:nvSpPr>
        <p:spPr>
          <a:xfrm>
            <a:off x="-538463" y="4111896"/>
            <a:ext cx="12251492" cy="2580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Georgia" panose="02040502050405020303" pitchFamily="18" charset="0"/>
              </a:rPr>
              <a:t>Two times </a:t>
            </a:r>
            <a:r>
              <a:rPr lang="en-US" sz="2400" dirty="0">
                <a:solidFill>
                  <a:prstClr val="black"/>
                </a:solidFill>
                <a:latin typeface="Georgia" panose="02040502050405020303" pitchFamily="18" charset="0"/>
              </a:rPr>
              <a:t>we see the </a:t>
            </a:r>
            <a:r>
              <a:rPr lang="en-US" sz="2400" b="1" dirty="0">
                <a:ln>
                  <a:solidFill>
                    <a:srgbClr val="0000FF"/>
                  </a:solidFill>
                </a:ln>
                <a:solidFill>
                  <a:srgbClr val="FF9900"/>
                </a:solidFill>
                <a:latin typeface="Georgia" panose="02040502050405020303" pitchFamily="18" charset="0"/>
              </a:rPr>
              <a:t>Beit,</a:t>
            </a:r>
            <a:r>
              <a:rPr lang="en-US" sz="2400" dirty="0">
                <a:solidFill>
                  <a:prstClr val="black"/>
                </a:solidFill>
                <a:latin typeface="Georgia" panose="02040502050405020303" pitchFamily="18" charset="0"/>
              </a:rPr>
              <a:t> </a:t>
            </a:r>
            <a:r>
              <a:rPr lang="en-US" sz="2400" u="sng" dirty="0">
                <a:solidFill>
                  <a:prstClr val="black"/>
                </a:solidFill>
                <a:latin typeface="Georgia" panose="02040502050405020303" pitchFamily="18" charset="0"/>
              </a:rPr>
              <a:t>both times</a:t>
            </a:r>
            <a:r>
              <a:rPr lang="en-US" sz="2400" dirty="0">
                <a:solidFill>
                  <a:prstClr val="black"/>
                </a:solidFill>
                <a:latin typeface="Georgia" panose="02040502050405020303" pitchFamily="18" charset="0"/>
              </a:rPr>
              <a:t> it contains </a:t>
            </a:r>
            <a:r>
              <a:rPr lang="en-US" sz="2400" b="1" dirty="0">
                <a:solidFill>
                  <a:prstClr val="black"/>
                </a:solidFill>
                <a:effectLst>
                  <a:glow rad="127000">
                    <a:srgbClr val="FFFF00"/>
                  </a:glow>
                </a:effectLst>
                <a:latin typeface="Georgia" panose="02040502050405020303" pitchFamily="18" charset="0"/>
              </a:rPr>
              <a:t>THE</a:t>
            </a:r>
            <a:r>
              <a:rPr lang="en-US" sz="2400" dirty="0">
                <a:solidFill>
                  <a:prstClr val="black"/>
                </a:solidFill>
                <a:latin typeface="Georgia" panose="02040502050405020303" pitchFamily="18" charset="0"/>
              </a:rPr>
              <a:t> </a:t>
            </a:r>
            <a:r>
              <a:rPr lang="en-US" sz="4000" b="1" dirty="0">
                <a:ln>
                  <a:solidFill>
                    <a:srgbClr val="0000FF"/>
                  </a:solidFill>
                </a:ln>
                <a:solidFill>
                  <a:srgbClr val="FF9900"/>
                </a:solidFill>
                <a:latin typeface="Georgia" panose="02040502050405020303" pitchFamily="18" charset="0"/>
              </a:rPr>
              <a:t>DOOR</a:t>
            </a:r>
            <a:r>
              <a:rPr lang="en-US" sz="2400" dirty="0">
                <a:solidFill>
                  <a:prstClr val="black"/>
                </a:solidFill>
                <a:latin typeface="Georgia" panose="02040502050405020303" pitchFamily="18" charset="0"/>
              </a:rPr>
              <a:t> </a:t>
            </a:r>
            <a:br>
              <a:rPr lang="en-US" sz="2400" dirty="0">
                <a:solidFill>
                  <a:prstClr val="black"/>
                </a:solidFill>
                <a:latin typeface="Georgia" panose="02040502050405020303" pitchFamily="18" charset="0"/>
              </a:rPr>
            </a:br>
            <a:r>
              <a:rPr lang="en-US" sz="2400" dirty="0">
                <a:solidFill>
                  <a:prstClr val="black"/>
                </a:solidFill>
                <a:latin typeface="Georgia" panose="02040502050405020303" pitchFamily="18" charset="0"/>
              </a:rPr>
              <a:t>	for entrance into the </a:t>
            </a:r>
            <a:r>
              <a:rPr lang="en-US" sz="2400" b="1" dirty="0">
                <a:solidFill>
                  <a:srgbClr val="0000FF"/>
                </a:solidFill>
                <a:latin typeface="Georgia" panose="02040502050405020303" pitchFamily="18" charset="0"/>
              </a:rPr>
              <a:t>Kingdom,</a:t>
            </a:r>
            <a:r>
              <a:rPr lang="en-US" sz="2400" dirty="0">
                <a:solidFill>
                  <a:prstClr val="black"/>
                </a:solidFill>
                <a:latin typeface="Georgia" panose="02040502050405020303" pitchFamily="18" charset="0"/>
              </a:rPr>
              <a:t> (The House of </a:t>
            </a:r>
            <a:r>
              <a:rPr lang="en-US" sz="2400" b="1" dirty="0">
                <a:solidFill>
                  <a:srgbClr val="0000FF"/>
                </a:solidFill>
                <a:latin typeface="Georgia" panose="02040502050405020303" pitchFamily="18" charset="0"/>
              </a:rPr>
              <a:t>Yah!</a:t>
            </a:r>
            <a:r>
              <a:rPr lang="en-US" sz="2400" dirty="0">
                <a:solidFill>
                  <a:prstClr val="black"/>
                </a:solidFill>
                <a:latin typeface="Georgia" panose="02040502050405020303" pitchFamily="18" charset="0"/>
              </a:rPr>
              <a:t>)</a:t>
            </a:r>
            <a:r>
              <a:rPr lang="en-US" sz="2400" b="1" dirty="0">
                <a:solidFill>
                  <a:srgbClr val="0000FF"/>
                </a:solidFill>
                <a:latin typeface="Georgia" panose="02040502050405020303" pitchFamily="18" charset="0"/>
              </a:rPr>
              <a:t>! </a:t>
            </a:r>
            <a:br>
              <a:rPr lang="en-US" sz="2400" dirty="0">
                <a:solidFill>
                  <a:prstClr val="black"/>
                </a:solidFill>
                <a:latin typeface="Georgia" panose="02040502050405020303" pitchFamily="18" charset="0"/>
              </a:rPr>
            </a:br>
            <a:br>
              <a:rPr lang="en-US" sz="2400" dirty="0">
                <a:solidFill>
                  <a:prstClr val="black"/>
                </a:solidFill>
                <a:latin typeface="Georgia" panose="02040502050405020303" pitchFamily="18" charset="0"/>
              </a:rPr>
            </a:br>
            <a:r>
              <a:rPr lang="en-US" sz="2400" dirty="0">
                <a:solidFill>
                  <a:srgbClr val="002060"/>
                </a:solidFill>
                <a:effectLst>
                  <a:glow rad="228600">
                    <a:srgbClr val="FFC000">
                      <a:satMod val="175000"/>
                      <a:alpha val="40000"/>
                    </a:srgbClr>
                  </a:glow>
                </a:effectLst>
                <a:latin typeface="Georgia" panose="02040502050405020303" pitchFamily="18" charset="0"/>
              </a:rPr>
              <a:t>John 10:9</a:t>
            </a:r>
            <a:r>
              <a:rPr lang="en-US" sz="2400" dirty="0">
                <a:solidFill>
                  <a:srgbClr val="002060"/>
                </a:solidFill>
                <a:latin typeface="Georgia" panose="02040502050405020303" pitchFamily="18" charset="0"/>
              </a:rPr>
              <a:t>  </a:t>
            </a:r>
            <a:r>
              <a:rPr lang="en-US" sz="2400" dirty="0">
                <a:solidFill>
                  <a:srgbClr val="01103A"/>
                </a:solidFill>
                <a:latin typeface="arial" panose="020B0604020202020204" pitchFamily="34" charset="0"/>
              </a:rPr>
              <a:t>Then said </a:t>
            </a:r>
            <a:r>
              <a:rPr lang="en-US" sz="4000" dirty="0">
                <a:solidFill>
                  <a:srgbClr val="0000FF"/>
                </a:solidFill>
                <a:latin typeface="arial" panose="020B0604020202020204" pitchFamily="34" charset="0"/>
              </a:rPr>
              <a:t>Yahusha</a:t>
            </a:r>
            <a:r>
              <a:rPr lang="en-US" sz="2400" dirty="0">
                <a:solidFill>
                  <a:srgbClr val="01103A"/>
                </a:solidFill>
                <a:latin typeface="arial" panose="020B0604020202020204" pitchFamily="34" charset="0"/>
              </a:rPr>
              <a:t> unto them again,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Verily, verily, </a:t>
            </a:r>
            <a:r>
              <a:rPr lang="en-US" sz="2400" b="1" dirty="0">
                <a:solidFill>
                  <a:srgbClr val="0000FF"/>
                </a:solidFill>
                <a:effectLst>
                  <a:glow rad="127000">
                    <a:srgbClr val="FFFF00"/>
                  </a:glow>
                </a:effectLst>
                <a:latin typeface="arial" panose="020B0604020202020204" pitchFamily="34" charset="0"/>
              </a:rPr>
              <a:t>I</a:t>
            </a:r>
            <a:r>
              <a:rPr lang="en-US" sz="2400" dirty="0">
                <a:solidFill>
                  <a:srgbClr val="01103A"/>
                </a:solidFill>
                <a:latin typeface="arial" panose="020B0604020202020204" pitchFamily="34" charset="0"/>
              </a:rPr>
              <a:t> say unto you, </a:t>
            </a:r>
            <a:r>
              <a:rPr lang="en-US" sz="2400" b="1" u="sng" dirty="0">
                <a:solidFill>
                  <a:srgbClr val="0000FF"/>
                </a:solidFill>
                <a:effectLst>
                  <a:glow rad="101600">
                    <a:srgbClr val="00FFFF"/>
                  </a:glow>
                  <a:outerShdw blurRad="50800" dist="50800" dir="5400000" sx="102000" sy="102000" algn="ctr" rotWithShape="0">
                    <a:srgbClr val="CC00FF"/>
                  </a:outerShdw>
                </a:effectLst>
                <a:latin typeface="arial" panose="020B0604020202020204" pitchFamily="34" charset="0"/>
              </a:rPr>
              <a:t>I</a:t>
            </a:r>
            <a:r>
              <a:rPr lang="en-US" sz="2400" u="sng" dirty="0">
                <a:solidFill>
                  <a:srgbClr val="0000FF"/>
                </a:solidFill>
                <a:effectLst>
                  <a:glow rad="101600">
                    <a:srgbClr val="00FFFF"/>
                  </a:glow>
                  <a:outerShdw blurRad="50800" dist="50800" dir="5400000" sx="102000" sy="102000" algn="ctr" rotWithShape="0">
                    <a:srgbClr val="CC00FF"/>
                  </a:outerShdw>
                </a:effectLst>
                <a:latin typeface="arial" panose="020B0604020202020204" pitchFamily="34" charset="0"/>
              </a:rPr>
              <a:t> </a:t>
            </a:r>
            <a:r>
              <a:rPr lang="en-US" sz="2400" b="1" u="sng" dirty="0">
                <a:solidFill>
                  <a:srgbClr val="0000FF"/>
                </a:solidFill>
                <a:effectLst>
                  <a:glow rad="101600">
                    <a:srgbClr val="00FFFF"/>
                  </a:glow>
                  <a:outerShdw blurRad="50800" dist="50800" dir="5400000" sx="102000" sy="102000" algn="ctr" rotWithShape="0">
                    <a:srgbClr val="CC00FF"/>
                  </a:outerShdw>
                </a:effectLst>
                <a:latin typeface="arial" panose="020B0604020202020204" pitchFamily="34" charset="0"/>
              </a:rPr>
              <a:t>am</a:t>
            </a:r>
            <a:r>
              <a:rPr lang="en-US" sz="2400" u="sng" dirty="0">
                <a:solidFill>
                  <a:srgbClr val="0000FF"/>
                </a:solidFill>
                <a:effectLst>
                  <a:glow rad="101600">
                    <a:srgbClr val="00FFFF"/>
                  </a:glow>
                  <a:outerShdw blurRad="50800" dist="50800" dir="5400000" sx="102000" sy="102000" algn="ctr" rotWithShape="0">
                    <a:srgbClr val="CC00FF"/>
                  </a:outerShdw>
                </a:effectLst>
                <a:latin typeface="arial" panose="020B0604020202020204" pitchFamily="34" charset="0"/>
              </a:rPr>
              <a:t> </a:t>
            </a:r>
            <a:r>
              <a:rPr lang="en-US" sz="2400" b="1" u="sng" dirty="0">
                <a:solidFill>
                  <a:srgbClr val="0000FF"/>
                </a:solidFill>
                <a:effectLst>
                  <a:glow rad="101600">
                    <a:srgbClr val="00FFFF"/>
                  </a:glow>
                  <a:outerShdw blurRad="50800" dist="50800" dir="5400000" sx="102000" sy="102000" algn="ctr" rotWithShape="0">
                    <a:srgbClr val="CC00FF"/>
                  </a:outerShdw>
                </a:effectLst>
                <a:latin typeface="arial" panose="020B0604020202020204" pitchFamily="34" charset="0"/>
              </a:rPr>
              <a:t>the</a:t>
            </a:r>
            <a:r>
              <a:rPr lang="en-US" sz="2400" u="sng" dirty="0">
                <a:solidFill>
                  <a:srgbClr val="0000FF"/>
                </a:solidFill>
                <a:effectLst>
                  <a:glow rad="101600">
                    <a:srgbClr val="00FFFF"/>
                  </a:glow>
                  <a:outerShdw blurRad="50800" dist="50800" dir="5400000" sx="102000" sy="102000" algn="ctr" rotWithShape="0">
                    <a:srgbClr val="CC00FF"/>
                  </a:outerShdw>
                </a:effectLst>
                <a:latin typeface="arial" panose="020B0604020202020204" pitchFamily="34" charset="0"/>
              </a:rPr>
              <a:t> </a:t>
            </a:r>
            <a:r>
              <a:rPr lang="en-US" sz="2400" b="1" u="sng" dirty="0">
                <a:solidFill>
                  <a:srgbClr val="0000FF"/>
                </a:solidFill>
                <a:effectLst>
                  <a:glow rad="101600">
                    <a:srgbClr val="00FFFF"/>
                  </a:glow>
                  <a:outerShdw blurRad="50800" dist="50800" dir="5400000" sx="102000" sy="102000" algn="ctr" rotWithShape="0">
                    <a:srgbClr val="CC00FF"/>
                  </a:outerShdw>
                </a:effectLst>
                <a:latin typeface="Elephant" panose="02020904090505020303" pitchFamily="18" charset="0"/>
              </a:rPr>
              <a:t>DOOR</a:t>
            </a:r>
            <a:r>
              <a:rPr lang="en-US" sz="2400" dirty="0">
                <a:solidFill>
                  <a:srgbClr val="01103A"/>
                </a:solidFill>
                <a:latin typeface="arial" panose="020B0604020202020204" pitchFamily="34" charset="0"/>
              </a:rPr>
              <a:t>  of </a:t>
            </a:r>
            <a:r>
              <a:rPr lang="en-US" sz="2400" dirty="0">
                <a:solidFill>
                  <a:prstClr val="black"/>
                </a:solidFill>
                <a:latin typeface="arial" panose="020B0604020202020204" pitchFamily="34" charset="0"/>
              </a:rPr>
              <a:t>the</a:t>
            </a:r>
            <a:r>
              <a:rPr lang="en-US" sz="2400" dirty="0">
                <a:solidFill>
                  <a:srgbClr val="01103A"/>
                </a:solidFill>
                <a:latin typeface="arial" panose="020B0604020202020204" pitchFamily="34" charset="0"/>
              </a:rPr>
              <a:t> sheep.</a:t>
            </a:r>
            <a:endParaRPr lang="en-CA" dirty="0"/>
          </a:p>
        </p:txBody>
      </p:sp>
      <p:pic>
        <p:nvPicPr>
          <p:cNvPr id="12" name="Picture 11">
            <a:extLst>
              <a:ext uri="{FF2B5EF4-FFF2-40B4-BE49-F238E27FC236}">
                <a16:creationId xmlns:a16="http://schemas.microsoft.com/office/drawing/2014/main" id="{1A1C1DE6-5DE6-4742-B791-DD69DF446C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71387" y="4921822"/>
            <a:ext cx="1181407" cy="15752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8" name="Straight Arrow Connector 7">
            <a:extLst>
              <a:ext uri="{FF2B5EF4-FFF2-40B4-BE49-F238E27FC236}">
                <a16:creationId xmlns:a16="http://schemas.microsoft.com/office/drawing/2014/main" id="{933A62D7-D0EA-41BD-9C85-9D1EAACD4C5F}"/>
              </a:ext>
            </a:extLst>
          </p:cNvPr>
          <p:cNvCxnSpPr>
            <a:cxnSpLocks/>
          </p:cNvCxnSpPr>
          <p:nvPr/>
        </p:nvCxnSpPr>
        <p:spPr>
          <a:xfrm>
            <a:off x="10106025" y="4780996"/>
            <a:ext cx="212434" cy="664751"/>
          </a:xfrm>
          <a:prstGeom prst="straightConnector1">
            <a:avLst/>
          </a:prstGeom>
          <a:ln w="7620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Arrow: Bent 9">
            <a:extLst>
              <a:ext uri="{FF2B5EF4-FFF2-40B4-BE49-F238E27FC236}">
                <a16:creationId xmlns:a16="http://schemas.microsoft.com/office/drawing/2014/main" id="{216DA891-A95C-484A-AC49-A0FE77B8A985}"/>
              </a:ext>
            </a:extLst>
          </p:cNvPr>
          <p:cNvSpPr/>
          <p:nvPr/>
        </p:nvSpPr>
        <p:spPr>
          <a:xfrm flipV="1">
            <a:off x="6335486" y="5247274"/>
            <a:ext cx="3770539" cy="664751"/>
          </a:xfrm>
          <a:prstGeom prst="bentArrow">
            <a:avLst>
              <a:gd name="adj1" fmla="val 25000"/>
              <a:gd name="adj2" fmla="val 43837"/>
              <a:gd name="adj3" fmla="val 50000"/>
              <a:gd name="adj4" fmla="val 43750"/>
            </a:avLst>
          </a:prstGeom>
          <a:ln w="28575">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3" name="Picture 22">
            <a:extLst>
              <a:ext uri="{FF2B5EF4-FFF2-40B4-BE49-F238E27FC236}">
                <a16:creationId xmlns:a16="http://schemas.microsoft.com/office/drawing/2014/main" id="{51BE5E28-FFA0-18E1-9237-0CB1B246A67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10258828" y="3281526"/>
            <a:ext cx="1810512" cy="13002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6" name="Straight Arrow Connector 25">
            <a:extLst>
              <a:ext uri="{FF2B5EF4-FFF2-40B4-BE49-F238E27FC236}">
                <a16:creationId xmlns:a16="http://schemas.microsoft.com/office/drawing/2014/main" id="{AEB454D4-8962-4B38-BC00-1B2894A86BE9}"/>
              </a:ext>
            </a:extLst>
          </p:cNvPr>
          <p:cNvCxnSpPr>
            <a:cxnSpLocks/>
          </p:cNvCxnSpPr>
          <p:nvPr/>
        </p:nvCxnSpPr>
        <p:spPr>
          <a:xfrm flipH="1">
            <a:off x="10390397" y="4585518"/>
            <a:ext cx="428579" cy="848374"/>
          </a:xfrm>
          <a:prstGeom prst="straightConnector1">
            <a:avLst/>
          </a:prstGeom>
          <a:ln w="76200">
            <a:solidFill>
              <a:srgbClr val="00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 name="Arrow: Bent 26">
            <a:extLst>
              <a:ext uri="{FF2B5EF4-FFF2-40B4-BE49-F238E27FC236}">
                <a16:creationId xmlns:a16="http://schemas.microsoft.com/office/drawing/2014/main" id="{6D3AA3E6-E991-4E6F-8379-432D60F6CFC9}"/>
              </a:ext>
            </a:extLst>
          </p:cNvPr>
          <p:cNvSpPr/>
          <p:nvPr/>
        </p:nvSpPr>
        <p:spPr>
          <a:xfrm>
            <a:off x="9430667" y="3631961"/>
            <a:ext cx="959729" cy="704856"/>
          </a:xfrm>
          <a:prstGeom prst="bentArrow">
            <a:avLst>
              <a:gd name="adj1" fmla="val 25000"/>
              <a:gd name="adj2" fmla="val 43837"/>
              <a:gd name="adj3" fmla="val 50000"/>
              <a:gd name="adj4" fmla="val 43750"/>
            </a:avLst>
          </a:prstGeom>
          <a:solidFill>
            <a:srgbClr val="FF3300"/>
          </a:solidFill>
          <a:ln w="28575">
            <a:solidFill>
              <a:srgbClr val="0000FF"/>
            </a:solidFill>
          </a:ln>
          <a:scene3d>
            <a:camera prst="orthographicFront"/>
            <a:lightRig rig="threePt" dir="t"/>
          </a:scene3d>
          <a:sp3d>
            <a:bevelT w="114300" h="1079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57286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afterEffect">
                                  <p:stCondLst>
                                    <p:cond delay="0"/>
                                  </p:stCondLst>
                                  <p:childTnLst>
                                    <p:animRot by="21600000">
                                      <p:cBhvr>
                                        <p:cTn id="6" dur="1000" fill="hold"/>
                                        <p:tgtEl>
                                          <p:spTgt spid="25"/>
                                        </p:tgtEl>
                                        <p:attrNameLst>
                                          <p:attrName>r</p:attrName>
                                        </p:attrNameLst>
                                      </p:cBhvr>
                                    </p:animRot>
                                  </p:childTnLst>
                                </p:cTn>
                              </p:par>
                              <p:par>
                                <p:cTn id="7" presetID="8" presetClass="emph" presetSubtype="0" repeatCount="2000" fill="hold" nodeType="withEffect">
                                  <p:stCondLst>
                                    <p:cond delay="0"/>
                                  </p:stCondLst>
                                  <p:childTnLst>
                                    <p:animRot by="21600000">
                                      <p:cBhvr>
                                        <p:cTn id="8" dur="1000" fill="hold"/>
                                        <p:tgtEl>
                                          <p:spTgt spid="20"/>
                                        </p:tgtEl>
                                        <p:attrNameLst>
                                          <p:attrName>r</p:attrName>
                                        </p:attrNameLst>
                                      </p:cBhvr>
                                    </p:animRot>
                                  </p:childTnLst>
                                </p:cTn>
                              </p:par>
                              <p:par>
                                <p:cTn id="9" presetID="8" presetClass="emph" presetSubtype="0" repeatCount="2000" fill="hold" nodeType="withEffect">
                                  <p:stCondLst>
                                    <p:cond delay="0"/>
                                  </p:stCondLst>
                                  <p:childTnLst>
                                    <p:animRot by="21600000">
                                      <p:cBhvr>
                                        <p:cTn id="10" dur="1000" fill="hold"/>
                                        <p:tgtEl>
                                          <p:spTgt spid="21"/>
                                        </p:tgtEl>
                                        <p:attrNameLst>
                                          <p:attrName>r</p:attrName>
                                        </p:attrNameLst>
                                      </p:cBhvr>
                                    </p:animRot>
                                  </p:childTnLst>
                                </p:cTn>
                              </p:par>
                            </p:childTnLst>
                          </p:cTn>
                        </p:par>
                        <p:par>
                          <p:cTn id="11" fill="hold">
                            <p:stCondLst>
                              <p:cond delay="2000"/>
                            </p:stCondLst>
                            <p:childTnLst>
                              <p:par>
                                <p:cTn id="12" presetID="6" presetClass="entr" presetSubtype="16" fill="hold" grpId="0" nodeType="afterEffect">
                                  <p:stCondLst>
                                    <p:cond delay="2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125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Scale>
                                      <p:cBhvr>
                                        <p:cTn id="19" dur="2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3"/>
                                        </p:tgtEl>
                                        <p:attrNameLst>
                                          <p:attrName>ppt_x</p:attrName>
                                          <p:attrName>ppt_y</p:attrName>
                                        </p:attrNameLst>
                                      </p:cBhvr>
                                    </p:animMotion>
                                    <p:animEffect transition="in" filter="fade">
                                      <p:cBhvr>
                                        <p:cTn id="21" dur="2000"/>
                                        <p:tgtEl>
                                          <p:spTgt spid="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750"/>
                                        <p:tgtEl>
                                          <p:spTgt spid="10"/>
                                        </p:tgtEl>
                                      </p:cBhvr>
                                    </p:animEffect>
                                  </p:childTnLst>
                                </p:cTn>
                              </p:par>
                              <p:par>
                                <p:cTn id="26" presetID="47"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10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40" dur="10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41" dur="1000" accel="50000" fill="hold">
                                          <p:stCondLst>
                                            <p:cond delay="1000"/>
                                          </p:stCondLst>
                                        </p:cTn>
                                        <p:tgtEl>
                                          <p:spTgt spid="26"/>
                                        </p:tgtEl>
                                        <p:attrNameLst>
                                          <p:attrName>ppt_w</p:attrName>
                                        </p:attrNameLst>
                                      </p:cBhvr>
                                      <p:tavLst>
                                        <p:tav tm="0">
                                          <p:val>
                                            <p:strVal val="#ppt_w*.05"/>
                                          </p:val>
                                        </p:tav>
                                        <p:tav tm="100000">
                                          <p:val>
                                            <p:strVal val="#ppt_w"/>
                                          </p:val>
                                        </p:tav>
                                      </p:tavLst>
                                    </p:anim>
                                    <p:anim calcmode="lin" valueType="num">
                                      <p:cBhvr>
                                        <p:cTn id="42" dur="2000" fill="hold"/>
                                        <p:tgtEl>
                                          <p:spTgt spid="26"/>
                                        </p:tgtEl>
                                        <p:attrNameLst>
                                          <p:attrName>ppt_h</p:attrName>
                                        </p:attrNameLst>
                                      </p:cBhvr>
                                      <p:tavLst>
                                        <p:tav tm="0">
                                          <p:val>
                                            <p:strVal val="#ppt_h"/>
                                          </p:val>
                                        </p:tav>
                                        <p:tav tm="100000">
                                          <p:val>
                                            <p:strVal val="#ppt_h"/>
                                          </p:val>
                                        </p:tav>
                                      </p:tavLst>
                                    </p:anim>
                                    <p:anim calcmode="lin" valueType="num">
                                      <p:cBhvr>
                                        <p:cTn id="43" dur="10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44" dur="10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45" dur="1000" accel="50000" fill="hold">
                                          <p:stCondLst>
                                            <p:cond delay="1000"/>
                                          </p:stCondLst>
                                        </p:cTn>
                                        <p:tgtEl>
                                          <p:spTgt spid="26"/>
                                        </p:tgtEl>
                                        <p:attrNameLst>
                                          <p:attrName>ppt_y</p:attrName>
                                        </p:attrNameLst>
                                      </p:cBhvr>
                                      <p:tavLst>
                                        <p:tav tm="0">
                                          <p:val>
                                            <p:strVal val="#ppt_y+.1"/>
                                          </p:val>
                                        </p:tav>
                                        <p:tav tm="100000">
                                          <p:val>
                                            <p:strVal val="#ppt_y"/>
                                          </p:val>
                                        </p:tav>
                                      </p:tavLst>
                                    </p:anim>
                                    <p:animEffect transition="in" filter="fade">
                                      <p:cBhvr>
                                        <p:cTn id="46" dur="2000" decel="50000">
                                          <p:stCondLst>
                                            <p:cond delay="0"/>
                                          </p:stCondLst>
                                        </p:cTn>
                                        <p:tgtEl>
                                          <p:spTgt spid="26"/>
                                        </p:tgtEl>
                                      </p:cBhvr>
                                    </p:animEffect>
                                  </p:childTnLst>
                                </p:cTn>
                              </p:par>
                              <p:par>
                                <p:cTn id="47" presetID="25"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0" dur="10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1" dur="1000" accel="50000" fill="hold">
                                          <p:stCondLst>
                                            <p:cond delay="1000"/>
                                          </p:stCondLst>
                                        </p:cTn>
                                        <p:tgtEl>
                                          <p:spTgt spid="23"/>
                                        </p:tgtEl>
                                        <p:attrNameLst>
                                          <p:attrName>ppt_w</p:attrName>
                                        </p:attrNameLst>
                                      </p:cBhvr>
                                      <p:tavLst>
                                        <p:tav tm="0">
                                          <p:val>
                                            <p:strVal val="#ppt_w*.05"/>
                                          </p:val>
                                        </p:tav>
                                        <p:tav tm="100000">
                                          <p:val>
                                            <p:strVal val="#ppt_w"/>
                                          </p:val>
                                        </p:tav>
                                      </p:tavLst>
                                    </p:anim>
                                    <p:anim calcmode="lin" valueType="num">
                                      <p:cBhvr>
                                        <p:cTn id="52" dur="2000" fill="hold"/>
                                        <p:tgtEl>
                                          <p:spTgt spid="23"/>
                                        </p:tgtEl>
                                        <p:attrNameLst>
                                          <p:attrName>ppt_h</p:attrName>
                                        </p:attrNameLst>
                                      </p:cBhvr>
                                      <p:tavLst>
                                        <p:tav tm="0">
                                          <p:val>
                                            <p:strVal val="#ppt_h"/>
                                          </p:val>
                                        </p:tav>
                                        <p:tav tm="100000">
                                          <p:val>
                                            <p:strVal val="#ppt_h"/>
                                          </p:val>
                                        </p:tav>
                                      </p:tavLst>
                                    </p:anim>
                                    <p:anim calcmode="lin" valueType="num">
                                      <p:cBhvr>
                                        <p:cTn id="53" dur="10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54" dur="10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55" dur="1000" accel="50000" fill="hold">
                                          <p:stCondLst>
                                            <p:cond delay="1000"/>
                                          </p:stCondLst>
                                        </p:cTn>
                                        <p:tgtEl>
                                          <p:spTgt spid="23"/>
                                        </p:tgtEl>
                                        <p:attrNameLst>
                                          <p:attrName>ppt_y</p:attrName>
                                        </p:attrNameLst>
                                      </p:cBhvr>
                                      <p:tavLst>
                                        <p:tav tm="0">
                                          <p:val>
                                            <p:strVal val="#ppt_y+.1"/>
                                          </p:val>
                                        </p:tav>
                                        <p:tav tm="100000">
                                          <p:val>
                                            <p:strVal val="#ppt_y"/>
                                          </p:val>
                                        </p:tav>
                                      </p:tavLst>
                                    </p:anim>
                                    <p:animEffect transition="in" filter="fade">
                                      <p:cBhvr>
                                        <p:cTn id="56" dur="2000" decel="50000">
                                          <p:stCondLst>
                                            <p:cond delay="0"/>
                                          </p:stCondLst>
                                        </p:cTn>
                                        <p:tgtEl>
                                          <p:spTgt spid="23"/>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10" grpId="0" animBg="1"/>
      <p:bldP spid="2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553662" y="796705"/>
            <a:ext cx="11084675" cy="5454837"/>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sunset" dir="t"/>
          </a:scene3d>
          <a:sp3d>
            <a:bevelT w="241300" h="120650" prst="angle"/>
          </a:sp3d>
        </p:spPr>
        <p:txBody>
          <a:bodyPr anchor="ctr">
            <a:normAutofit/>
          </a:bodyPr>
          <a:lstStyle/>
          <a:p>
            <a:br>
              <a:rPr lang="en-CA" dirty="0"/>
            </a:br>
            <a:r>
              <a:rPr lang="en-CA" sz="36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a:t>
            </a:r>
            <a:br>
              <a:rPr lang="en-CA" dirty="0"/>
            </a:br>
            <a:r>
              <a:rPr lang="en-CA" dirty="0"/>
              <a:t>    </a:t>
            </a:r>
            <a:br>
              <a:rPr lang="en-CA" dirty="0"/>
            </a:br>
            <a:br>
              <a:rPr lang="en-CA" dirty="0"/>
            </a:br>
            <a:endParaRPr lang="en-CA" dirty="0"/>
          </a:p>
        </p:txBody>
      </p:sp>
      <p:sp>
        <p:nvSpPr>
          <p:cNvPr id="5" name="Speech Bubble: Rectangle with Corners Rounded 4">
            <a:extLst>
              <a:ext uri="{FF2B5EF4-FFF2-40B4-BE49-F238E27FC236}">
                <a16:creationId xmlns:a16="http://schemas.microsoft.com/office/drawing/2014/main" id="{BAB639CB-21EF-4BCE-B39E-3619B9B9F45C}"/>
              </a:ext>
            </a:extLst>
          </p:cNvPr>
          <p:cNvSpPr/>
          <p:nvPr/>
        </p:nvSpPr>
        <p:spPr>
          <a:xfrm>
            <a:off x="1679418" y="1575303"/>
            <a:ext cx="8833164" cy="3992120"/>
          </a:xfrm>
          <a:prstGeom prst="wedgeRoundRectCallout">
            <a:avLst>
              <a:gd name="adj1" fmla="val 17975"/>
              <a:gd name="adj2" fmla="val -49556"/>
              <a:gd name="adj3" fmla="val 16667"/>
            </a:avLst>
          </a:prstGeom>
          <a:noFill/>
          <a:ln w="76200">
            <a:noFill/>
          </a:ln>
          <a:scene3d>
            <a:camera prst="orthographicFront"/>
            <a:lightRig rig="sunset" dir="t"/>
          </a:scene3d>
          <a:sp3d>
            <a:bevelT w="184150" h="1778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CA" sz="3600" dirty="0">
                <a:solidFill>
                  <a:srgbClr val="00FF00"/>
                </a:solidFill>
                <a:latin typeface="Georgia" panose="02040502050405020303" pitchFamily="18" charset="0"/>
              </a:rPr>
              <a:t>John 14:6  </a:t>
            </a:r>
            <a:r>
              <a:rPr lang="he-IL" sz="4800" dirty="0">
                <a:solidFill>
                  <a:srgbClr val="0000FF"/>
                </a:solidFill>
                <a:effectLst>
                  <a:outerShdw blurRad="50800" dist="50800" dir="5400000" sx="102000" sy="102000" algn="ctr" rotWithShape="0">
                    <a:srgbClr val="E983DD"/>
                  </a:outerShdw>
                </a:effectLst>
                <a:latin typeface="Arial" panose="020B0604020202020204" pitchFamily="34" charset="0"/>
              </a:rPr>
              <a:t>יהושע</a:t>
            </a:r>
            <a:r>
              <a:rPr lang="en-US" sz="4800" dirty="0">
                <a:solidFill>
                  <a:prstClr val="black"/>
                </a:solidFill>
                <a:effectLst>
                  <a:outerShdw blurRad="50800" dist="50800" dir="5400000" sx="102000" sy="102000" algn="ctr" rotWithShape="0">
                    <a:srgbClr val="E983DD"/>
                  </a:outerShdw>
                </a:effectLst>
                <a:latin typeface="Georgia" panose="02040502050405020303" pitchFamily="18" charset="0"/>
              </a:rPr>
              <a:t> said to him, </a:t>
            </a:r>
            <a:br>
              <a:rPr lang="en-US" sz="4800" dirty="0">
                <a:solidFill>
                  <a:prstClr val="black"/>
                </a:solidFill>
                <a:effectLst>
                  <a:outerShdw blurRad="50800" dist="50800" dir="5400000" sx="102000" sy="102000" algn="ctr" rotWithShape="0">
                    <a:srgbClr val="E983DD"/>
                  </a:outerShdw>
                </a:effectLst>
                <a:latin typeface="Georgia" panose="02040502050405020303" pitchFamily="18" charset="0"/>
              </a:rPr>
            </a:br>
            <a:r>
              <a:rPr lang="en-US" sz="4800" dirty="0">
                <a:solidFill>
                  <a:prstClr val="black"/>
                </a:solidFill>
                <a:effectLst>
                  <a:outerShdw blurRad="50800" dist="50800" dir="5400000" sx="102000" sy="102000" algn="ctr" rotWithShape="0">
                    <a:srgbClr val="E983DD"/>
                  </a:outerShdw>
                </a:effectLst>
                <a:latin typeface="Georgia" panose="02040502050405020303" pitchFamily="18" charset="0"/>
              </a:rPr>
              <a:t>“I am the </a:t>
            </a:r>
            <a:r>
              <a:rPr lang="en-US" sz="4800" b="1" dirty="0">
                <a:ln>
                  <a:solidFill>
                    <a:srgbClr val="0000FF"/>
                  </a:solidFill>
                </a:ln>
                <a:solidFill>
                  <a:srgbClr val="00FF00"/>
                </a:solidFill>
                <a:effectLst>
                  <a:outerShdw blurRad="50800" dist="50800" dir="5400000" sx="102000" sy="102000" algn="ctr" rotWithShape="0">
                    <a:srgbClr val="E983DD"/>
                  </a:outerShdw>
                </a:effectLst>
                <a:latin typeface="Georgia" panose="02040502050405020303" pitchFamily="18" charset="0"/>
              </a:rPr>
              <a:t>Way,</a:t>
            </a:r>
            <a:r>
              <a:rPr lang="en-US" sz="4800" dirty="0">
                <a:solidFill>
                  <a:prstClr val="black"/>
                </a:solidFill>
                <a:effectLst>
                  <a:outerShdw blurRad="50800" dist="50800" dir="5400000" sx="102000" sy="102000" algn="ctr" rotWithShape="0">
                    <a:srgbClr val="E983DD"/>
                  </a:outerShdw>
                </a:effectLst>
                <a:latin typeface="Georgia" panose="02040502050405020303" pitchFamily="18" charset="0"/>
              </a:rPr>
              <a:t> and the </a:t>
            </a:r>
            <a:r>
              <a:rPr lang="en-US" sz="4800" b="1" dirty="0">
                <a:ln>
                  <a:solidFill>
                    <a:srgbClr val="0000FF"/>
                  </a:solidFill>
                </a:ln>
                <a:solidFill>
                  <a:srgbClr val="00FFFF"/>
                </a:solidFill>
                <a:effectLst>
                  <a:outerShdw blurRad="50800" dist="50800" dir="5400000" sx="102000" sy="102000" algn="ctr" rotWithShape="0">
                    <a:srgbClr val="E983DD"/>
                  </a:outerShdw>
                </a:effectLst>
                <a:latin typeface="Georgia" panose="02040502050405020303" pitchFamily="18" charset="0"/>
              </a:rPr>
              <a:t>Truth, </a:t>
            </a:r>
            <a:r>
              <a:rPr lang="en-US" sz="4800" dirty="0">
                <a:solidFill>
                  <a:schemeClr val="bg1"/>
                </a:solidFill>
                <a:effectLst>
                  <a:outerShdw blurRad="50800" dist="50800" dir="5400000" sx="102000" sy="102000" algn="ctr" rotWithShape="0">
                    <a:srgbClr val="E983DD"/>
                  </a:outerShdw>
                </a:effectLst>
                <a:latin typeface="Georgia" panose="02040502050405020303" pitchFamily="18" charset="0"/>
              </a:rPr>
              <a:t>and</a:t>
            </a:r>
            <a:r>
              <a:rPr lang="en-US" sz="4800" dirty="0">
                <a:solidFill>
                  <a:prstClr val="black"/>
                </a:solidFill>
                <a:effectLst>
                  <a:outerShdw blurRad="50800" dist="50800" dir="5400000" sx="102000" sy="102000" algn="ctr" rotWithShape="0">
                    <a:srgbClr val="E983DD"/>
                  </a:outerShdw>
                </a:effectLst>
                <a:latin typeface="Georgia" panose="02040502050405020303" pitchFamily="18" charset="0"/>
              </a:rPr>
              <a:t> </a:t>
            </a:r>
            <a:r>
              <a:rPr lang="en-US" sz="4800" dirty="0">
                <a:solidFill>
                  <a:schemeClr val="bg1"/>
                </a:solidFill>
                <a:effectLst>
                  <a:outerShdw blurRad="50800" dist="50800" dir="5400000" sx="102000" sy="102000" algn="ctr" rotWithShape="0">
                    <a:srgbClr val="E983DD"/>
                  </a:outerShdw>
                </a:effectLst>
                <a:latin typeface="Georgia" panose="02040502050405020303" pitchFamily="18" charset="0"/>
              </a:rPr>
              <a:t>the</a:t>
            </a:r>
            <a:r>
              <a:rPr lang="en-US" sz="4800" dirty="0">
                <a:solidFill>
                  <a:prstClr val="black"/>
                </a:solidFill>
                <a:effectLst>
                  <a:outerShdw blurRad="50800" dist="50800" dir="5400000" sx="102000" sy="102000" algn="ctr" rotWithShape="0">
                    <a:srgbClr val="E983DD"/>
                  </a:outerShdw>
                </a:effectLst>
                <a:latin typeface="Georgia" panose="02040502050405020303" pitchFamily="18" charset="0"/>
              </a:rPr>
              <a:t> </a:t>
            </a:r>
            <a:r>
              <a:rPr lang="en-US" sz="4800" b="1" dirty="0">
                <a:ln w="28575">
                  <a:solidFill>
                    <a:srgbClr val="0000FF"/>
                  </a:solidFill>
                </a:ln>
                <a:solidFill>
                  <a:srgbClr val="FF0000"/>
                </a:solidFill>
                <a:effectLst>
                  <a:outerShdw blurRad="50800" dist="50800" dir="5400000" sx="102000" sy="102000" algn="ctr" rotWithShape="0">
                    <a:srgbClr val="E983DD"/>
                  </a:outerShdw>
                </a:effectLst>
                <a:latin typeface="Georgia" panose="02040502050405020303" pitchFamily="18" charset="0"/>
              </a:rPr>
              <a:t>Life.</a:t>
            </a:r>
            <a:r>
              <a:rPr lang="en-US" sz="4800" dirty="0">
                <a:solidFill>
                  <a:prstClr val="black"/>
                </a:solidFill>
                <a:effectLst>
                  <a:outerShdw blurRad="50800" dist="50800" dir="5400000" sx="102000" sy="102000" algn="ctr" rotWithShape="0">
                    <a:srgbClr val="E983DD"/>
                  </a:outerShdw>
                </a:effectLst>
                <a:latin typeface="Georgia" panose="02040502050405020303" pitchFamily="18" charset="0"/>
              </a:rPr>
              <a:t> </a:t>
            </a:r>
            <a:br>
              <a:rPr lang="en-US" sz="4800" dirty="0">
                <a:solidFill>
                  <a:prstClr val="black"/>
                </a:solidFill>
                <a:effectLst>
                  <a:outerShdw blurRad="50800" dist="50800" dir="5400000" sx="102000" sy="102000" algn="ctr" rotWithShape="0">
                    <a:srgbClr val="E983DD"/>
                  </a:outerShdw>
                </a:effectLst>
                <a:latin typeface="Georgia" panose="02040502050405020303" pitchFamily="18" charset="0"/>
              </a:rPr>
            </a:br>
            <a:r>
              <a:rPr lang="en-US" sz="4800" dirty="0">
                <a:solidFill>
                  <a:prstClr val="black"/>
                </a:solidFill>
                <a:effectLst>
                  <a:glow rad="127000">
                    <a:srgbClr val="00FF99"/>
                  </a:glow>
                  <a:outerShdw blurRad="50800" dist="50800" dir="5400000" sx="102000" sy="102000" algn="ctr" rotWithShape="0">
                    <a:srgbClr val="E983DD"/>
                  </a:outerShdw>
                </a:effectLst>
                <a:latin typeface="Georgia" panose="02040502050405020303" pitchFamily="18" charset="0"/>
              </a:rPr>
              <a:t>No one comes to the Father except </a:t>
            </a:r>
            <a:r>
              <a:rPr lang="en-US" sz="4800" dirty="0">
                <a:solidFill>
                  <a:srgbClr val="0000FF"/>
                </a:solidFill>
                <a:effectLst>
                  <a:glow rad="127000">
                    <a:srgbClr val="FFFF00"/>
                  </a:glow>
                  <a:outerShdw blurRad="50800" dist="50800" dir="5400000" sx="102000" sy="102000" algn="ctr" rotWithShape="0">
                    <a:srgbClr val="E983DD"/>
                  </a:outerShdw>
                </a:effectLst>
                <a:latin typeface="Georgia" panose="02040502050405020303" pitchFamily="18" charset="0"/>
              </a:rPr>
              <a:t>through Me.</a:t>
            </a:r>
            <a:endParaRPr kumimoji="0" lang="en-CA" sz="4800" b="1" i="1" u="sng" strike="noStrike" kern="1200" cap="none" spc="0" normalizeH="0" baseline="0" noProof="0" dirty="0">
              <a:ln>
                <a:solidFill>
                  <a:srgbClr val="0000FF"/>
                </a:solidFill>
              </a:ln>
              <a:solidFill>
                <a:srgbClr val="0000FF"/>
              </a:solidFill>
              <a:effectLst>
                <a:glow rad="127000">
                  <a:srgbClr val="FFFF00"/>
                </a:glow>
                <a:outerShdw blurRad="50800" dist="50800" dir="5400000" sx="102000" sy="102000" algn="ctr" rotWithShape="0">
                  <a:srgbClr val="E983DD"/>
                </a:outerShdw>
              </a:effectLst>
              <a:uLnTx/>
              <a:uFillTx/>
              <a:latin typeface="Comic Sans MS" panose="030F0702030302020204" pitchFamily="66" charset="0"/>
            </a:endParaRPr>
          </a:p>
        </p:txBody>
      </p:sp>
      <p:grpSp>
        <p:nvGrpSpPr>
          <p:cNvPr id="4" name="Group 3">
            <a:extLst>
              <a:ext uri="{FF2B5EF4-FFF2-40B4-BE49-F238E27FC236}">
                <a16:creationId xmlns:a16="http://schemas.microsoft.com/office/drawing/2014/main" id="{8BDA9AEA-8D59-4E0A-9FEE-AB86CD74CE88}"/>
              </a:ext>
            </a:extLst>
          </p:cNvPr>
          <p:cNvGrpSpPr/>
          <p:nvPr/>
        </p:nvGrpSpPr>
        <p:grpSpPr>
          <a:xfrm>
            <a:off x="9755716" y="534612"/>
            <a:ext cx="2263368" cy="1511929"/>
            <a:chOff x="4507682" y="2296204"/>
            <a:chExt cx="2263368" cy="1511929"/>
          </a:xfrm>
          <a:scene3d>
            <a:camera prst="orthographicFront">
              <a:rot lat="0" lon="0" rev="0"/>
            </a:camera>
            <a:lightRig rig="glow" dir="t">
              <a:rot lat="0" lon="0" rev="4800000"/>
            </a:lightRig>
          </a:scene3d>
        </p:grpSpPr>
        <p:sp>
          <p:nvSpPr>
            <p:cNvPr id="6" name="Oval 5">
              <a:extLst>
                <a:ext uri="{FF2B5EF4-FFF2-40B4-BE49-F238E27FC236}">
                  <a16:creationId xmlns:a16="http://schemas.microsoft.com/office/drawing/2014/main" id="{F667C9BE-E6B9-4EE2-A995-D297DD4F538C}"/>
                </a:ext>
              </a:extLst>
            </p:cNvPr>
            <p:cNvSpPr/>
            <p:nvPr/>
          </p:nvSpPr>
          <p:spPr>
            <a:xfrm>
              <a:off x="5751874" y="2662869"/>
              <a:ext cx="697117" cy="371192"/>
            </a:xfrm>
            <a:prstGeom prst="ellipse">
              <a:avLst/>
            </a:prstGeom>
            <a:solidFill>
              <a:srgbClr val="5B9BD5">
                <a:lumMod val="20000"/>
                <a:lumOff val="80000"/>
              </a:srgbClr>
            </a:solidFill>
            <a:ln w="12700" cap="flat" cmpd="sng" algn="ctr">
              <a:noFill/>
              <a:prstDash val="solid"/>
              <a:miter lim="800000"/>
            </a:ln>
            <a:effectLst>
              <a:outerShdw blurRad="190500" dist="228600" dir="2700000" algn="ctr">
                <a:srgbClr val="000000">
                  <a:alpha val="30000"/>
                </a:srgbClr>
              </a:outerShdw>
            </a:effectLst>
            <a:sp3d prstMaterial="matte">
              <a:bevelT w="127000" h="635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endParaRPr>
            </a:p>
          </p:txBody>
        </p:sp>
        <p:pic>
          <p:nvPicPr>
            <p:cNvPr id="7" name="Picture 3" descr="C:\Users\Rae\Desktop\Picture3.png">
              <a:extLst>
                <a:ext uri="{FF2B5EF4-FFF2-40B4-BE49-F238E27FC236}">
                  <a16:creationId xmlns:a16="http://schemas.microsoft.com/office/drawing/2014/main" id="{545308B9-20E6-4E44-BD11-E8E10BB3F46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07682" y="2296204"/>
              <a:ext cx="2263368" cy="1511929"/>
            </a:xfrm>
            <a:prstGeom prst="rect">
              <a:avLst/>
            </a:prstGeom>
            <a:noFill/>
            <a:ln>
              <a:noFill/>
            </a:ln>
            <a:effectLst>
              <a:outerShdw blurRad="190500" dist="228600" dir="2700000" algn="ctr">
                <a:srgbClr val="000000">
                  <a:alpha val="30000"/>
                </a:srgbClr>
              </a:outerShdw>
            </a:effectLst>
            <a:sp3d prstMaterial="matte">
              <a:bevelT w="127000" h="63500"/>
            </a:sp3d>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41D3C0FA-C8AB-4A8D-B70A-57D8187CE7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69220" y="5170624"/>
            <a:ext cx="1181407" cy="1575209"/>
          </a:xfrm>
          <a:prstGeom prst="snip2DiagRect">
            <a:avLst/>
          </a:prstGeom>
          <a:solidFill>
            <a:srgbClr val="FFFFFF">
              <a:shade val="85000"/>
            </a:srgbClr>
          </a:solidFill>
          <a:ln w="88900" cap="sq">
            <a:solidFill>
              <a:srgbClr val="E983D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Arrow: Bent 8">
            <a:extLst>
              <a:ext uri="{FF2B5EF4-FFF2-40B4-BE49-F238E27FC236}">
                <a16:creationId xmlns:a16="http://schemas.microsoft.com/office/drawing/2014/main" id="{6489742B-B0BD-491B-B0B7-758539DD0519}"/>
              </a:ext>
            </a:extLst>
          </p:cNvPr>
          <p:cNvSpPr/>
          <p:nvPr/>
        </p:nvSpPr>
        <p:spPr>
          <a:xfrm rot="5400000">
            <a:off x="9636070" y="4012484"/>
            <a:ext cx="734455" cy="2541556"/>
          </a:xfrm>
          <a:prstGeom prst="bentArrow">
            <a:avLst>
              <a:gd name="adj1" fmla="val 25000"/>
              <a:gd name="adj2" fmla="val 43837"/>
              <a:gd name="adj3" fmla="val 50000"/>
              <a:gd name="adj4" fmla="val 43750"/>
            </a:avLst>
          </a:prstGeom>
          <a:solidFill>
            <a:srgbClr val="FF3300"/>
          </a:solidFill>
          <a:ln w="28575">
            <a:solidFill>
              <a:srgbClr val="0000FF"/>
            </a:solidFill>
          </a:ln>
          <a:scene3d>
            <a:camera prst="orthographicFront"/>
            <a:lightRig rig="threePt" dir="t"/>
          </a:scene3d>
          <a:sp3d>
            <a:bevelT w="114300" h="1079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Slide Number Placeholder 2">
            <a:extLst>
              <a:ext uri="{FF2B5EF4-FFF2-40B4-BE49-F238E27FC236}">
                <a16:creationId xmlns:a16="http://schemas.microsoft.com/office/drawing/2014/main" id="{7F589AC0-7D95-F4C4-D1B6-C14679E029C7}"/>
              </a:ext>
            </a:extLst>
          </p:cNvPr>
          <p:cNvSpPr>
            <a:spLocks noGrp="1"/>
          </p:cNvSpPr>
          <p:nvPr>
            <p:ph type="sldNum" sz="quarter" idx="12"/>
          </p:nvPr>
        </p:nvSpPr>
        <p:spPr>
          <a:xfrm>
            <a:off x="11505234" y="6434169"/>
            <a:ext cx="640466" cy="489884"/>
          </a:xfrm>
        </p:spPr>
        <p:txBody>
          <a:bodyPr/>
          <a:lstStyle/>
          <a:p>
            <a:fld id="{45C2D28F-54A5-4CFF-A832-B99C2F1CE910}" type="slidenum">
              <a:rPr lang="en-CA" smtClean="0">
                <a:solidFill>
                  <a:schemeClr val="bg1"/>
                </a:solidFill>
              </a:rPr>
              <a:t>56</a:t>
            </a:fld>
            <a:endParaRPr lang="en-CA" dirty="0">
              <a:solidFill>
                <a:schemeClr val="bg1"/>
              </a:solidFill>
            </a:endParaRPr>
          </a:p>
        </p:txBody>
      </p:sp>
    </p:spTree>
    <p:extLst>
      <p:ext uri="{BB962C8B-B14F-4D97-AF65-F5344CB8AC3E}">
        <p14:creationId xmlns:p14="http://schemas.microsoft.com/office/powerpoint/2010/main" val="17473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14" presetClass="entr" presetSubtype="10" fill="hold" nodeType="afterEffect">
                                  <p:stCondLst>
                                    <p:cond delay="350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750"/>
                                        <p:tgtEl>
                                          <p:spTgt spid="9"/>
                                        </p:tgtEl>
                                      </p:cBhvr>
                                    </p:animEffect>
                                  </p:childTnLst>
                                </p:cTn>
                              </p:par>
                              <p:par>
                                <p:cTn id="17" presetID="2" presetClass="entr" presetSubtype="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1+#ppt_w/2"/>
                                          </p:val>
                                        </p:tav>
                                        <p:tav tm="100000">
                                          <p:val>
                                            <p:strVal val="#ppt_x"/>
                                          </p:val>
                                        </p:tav>
                                      </p:tavLst>
                                    </p:anim>
                                    <p:anim calcmode="lin" valueType="num">
                                      <p:cBhvr additive="base">
                                        <p:cTn id="20"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665952" y="717424"/>
            <a:ext cx="11084675" cy="5454837"/>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sunset" dir="t"/>
          </a:scene3d>
          <a:sp3d>
            <a:bevelT w="241300" h="120650" prst="angle"/>
          </a:sp3d>
        </p:spPr>
        <p:txBody>
          <a:bodyPr anchor="ctr">
            <a:normAutofit/>
          </a:bodyPr>
          <a:lstStyle/>
          <a:p>
            <a:br>
              <a:rPr lang="en-CA" dirty="0"/>
            </a:br>
            <a:r>
              <a:rPr lang="en-CA" sz="36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a:t>
            </a:r>
            <a:br>
              <a:rPr lang="en-CA" dirty="0"/>
            </a:br>
            <a:r>
              <a:rPr lang="en-CA" dirty="0"/>
              <a:t>    </a:t>
            </a:r>
            <a:br>
              <a:rPr lang="en-CA" dirty="0"/>
            </a:br>
            <a:br>
              <a:rPr lang="en-CA" dirty="0"/>
            </a:br>
            <a:r>
              <a:rPr lang="en-CA" dirty="0"/>
              <a:t> </a:t>
            </a:r>
          </a:p>
        </p:txBody>
      </p:sp>
      <p:sp>
        <p:nvSpPr>
          <p:cNvPr id="5" name="Speech Bubble: Rectangle with Corners Rounded 4">
            <a:extLst>
              <a:ext uri="{FF2B5EF4-FFF2-40B4-BE49-F238E27FC236}">
                <a16:creationId xmlns:a16="http://schemas.microsoft.com/office/drawing/2014/main" id="{BAB639CB-21EF-4BCE-B39E-3619B9B9F45C}"/>
              </a:ext>
            </a:extLst>
          </p:cNvPr>
          <p:cNvSpPr/>
          <p:nvPr/>
        </p:nvSpPr>
        <p:spPr>
          <a:xfrm>
            <a:off x="1679418" y="1575303"/>
            <a:ext cx="8833164" cy="3739081"/>
          </a:xfrm>
          <a:prstGeom prst="wedgeRoundRectCallout">
            <a:avLst>
              <a:gd name="adj1" fmla="val 17975"/>
              <a:gd name="adj2" fmla="val -49556"/>
              <a:gd name="adj3" fmla="val 16667"/>
            </a:avLst>
          </a:prstGeom>
          <a:noFill/>
          <a:ln w="76200">
            <a:noFill/>
          </a:ln>
          <a:scene3d>
            <a:camera prst="orthographicFront"/>
            <a:lightRig rig="sunset" dir="t"/>
          </a:scene3d>
          <a:sp3d>
            <a:bevelT w="184150" h="1778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lvl="0" algn="ctr"/>
            <a:r>
              <a:rPr lang="en-US" sz="4800" dirty="0">
                <a:solidFill>
                  <a:prstClr val="black"/>
                </a:solidFill>
                <a:effectLst>
                  <a:glow rad="127000">
                    <a:srgbClr val="00FF99"/>
                  </a:glow>
                  <a:outerShdw blurRad="50800" dist="50800" dir="5400000" sx="102000" sy="102000" algn="ctr" rotWithShape="0">
                    <a:srgbClr val="E983DD"/>
                  </a:outerShdw>
                </a:effectLst>
                <a:latin typeface="Georgia" panose="02040502050405020303" pitchFamily="18" charset="0"/>
              </a:rPr>
              <a:t>No one comes to the Father except through </a:t>
            </a:r>
            <a:r>
              <a:rPr lang="en-US" sz="4800" dirty="0">
                <a:ln w="19050">
                  <a:solidFill>
                    <a:srgbClr val="0000FF"/>
                  </a:solidFill>
                </a:ln>
                <a:solidFill>
                  <a:srgbClr val="00FFFF"/>
                </a:solidFill>
                <a:effectLst>
                  <a:glow rad="127000">
                    <a:srgbClr val="00FF99"/>
                  </a:glow>
                  <a:outerShdw blurRad="50800" dist="50800" dir="5400000" sx="102000" sy="102000" algn="ctr" rotWithShape="0">
                    <a:srgbClr val="E983DD"/>
                  </a:outerShdw>
                </a:effectLst>
                <a:latin typeface="Ravie" panose="04040805050809020602" pitchFamily="82" charset="0"/>
              </a:rPr>
              <a:t>Me!</a:t>
            </a:r>
            <a:r>
              <a:rPr lang="en-US" sz="4800" dirty="0">
                <a:solidFill>
                  <a:prstClr val="black"/>
                </a:solidFill>
                <a:effectLst>
                  <a:glow rad="127000">
                    <a:srgbClr val="00FF99"/>
                  </a:glow>
                  <a:outerShdw blurRad="50800" dist="50800" dir="5400000" sx="102000" sy="102000" algn="ctr" rotWithShape="0">
                    <a:srgbClr val="E983DD"/>
                  </a:outerShdw>
                </a:effectLst>
                <a:latin typeface="Georgia" panose="02040502050405020303" pitchFamily="18" charset="0"/>
              </a:rPr>
              <a:t> </a:t>
            </a:r>
            <a:br>
              <a:rPr lang="en-US" sz="4800" dirty="0">
                <a:solidFill>
                  <a:prstClr val="black"/>
                </a:solidFill>
                <a:effectLst>
                  <a:glow rad="127000">
                    <a:srgbClr val="00FF99"/>
                  </a:glow>
                  <a:outerShdw blurRad="50800" dist="50800" dir="5400000" sx="102000" sy="102000" algn="ctr" rotWithShape="0">
                    <a:srgbClr val="E983DD"/>
                  </a:outerShdw>
                </a:effectLst>
                <a:latin typeface="Georgia" panose="02040502050405020303" pitchFamily="18" charset="0"/>
              </a:rPr>
            </a:br>
            <a:br>
              <a:rPr lang="en-US" sz="4800" dirty="0">
                <a:solidFill>
                  <a:prstClr val="black"/>
                </a:solidFill>
                <a:effectLst>
                  <a:glow rad="127000">
                    <a:srgbClr val="00FF99"/>
                  </a:glow>
                  <a:outerShdw blurRad="50800" dist="50800" dir="5400000" sx="102000" sy="102000" algn="ctr" rotWithShape="0">
                    <a:srgbClr val="E983DD"/>
                  </a:outerShdw>
                </a:effectLst>
                <a:latin typeface="Georgia" panose="02040502050405020303" pitchFamily="18" charset="0"/>
              </a:rPr>
            </a:br>
            <a:r>
              <a:rPr lang="en-US" sz="4800" dirty="0">
                <a:solidFill>
                  <a:prstClr val="black"/>
                </a:solidFill>
                <a:effectLst>
                  <a:glow rad="127000">
                    <a:srgbClr val="00FF99"/>
                  </a:glow>
                  <a:outerShdw blurRad="50800" dist="50800" dir="5400000" sx="102000" sy="102000" algn="ctr" rotWithShape="0">
                    <a:srgbClr val="E983DD"/>
                  </a:outerShdw>
                </a:effectLst>
                <a:latin typeface="Georgia" panose="02040502050405020303" pitchFamily="18" charset="0"/>
              </a:rPr>
              <a:t> </a:t>
            </a:r>
            <a:r>
              <a:rPr lang="en-US" sz="4800" b="1" i="1" dirty="0">
                <a:ln>
                  <a:solidFill>
                    <a:srgbClr val="0000FF"/>
                  </a:solidFill>
                </a:ln>
                <a:solidFill>
                  <a:srgbClr val="CC00FF"/>
                </a:solidFill>
                <a:effectLst>
                  <a:glow rad="228600">
                    <a:schemeClr val="accent4">
                      <a:lumMod val="40000"/>
                      <a:lumOff val="60000"/>
                      <a:alpha val="40000"/>
                    </a:schemeClr>
                  </a:glow>
                  <a:outerShdw blurRad="50800" dist="50800" dir="5400000" sx="102000" sy="102000" algn="ctr" rotWithShape="0">
                    <a:srgbClr val="E983DD"/>
                  </a:outerShdw>
                </a:effectLst>
                <a:latin typeface="Comic Sans MS" panose="030F0702030302020204" pitchFamily="66" charset="0"/>
              </a:rPr>
              <a:t>He is –</a:t>
            </a:r>
            <a:br>
              <a:rPr lang="en-US" sz="4800" b="1" i="1" dirty="0">
                <a:solidFill>
                  <a:srgbClr val="CC00FF"/>
                </a:solidFill>
                <a:effectLst>
                  <a:glow rad="228600">
                    <a:schemeClr val="accent4">
                      <a:lumMod val="40000"/>
                      <a:lumOff val="60000"/>
                      <a:alpha val="40000"/>
                    </a:schemeClr>
                  </a:glow>
                  <a:outerShdw blurRad="50800" dist="50800" dir="5400000" sx="102000" sy="102000" algn="ctr" rotWithShape="0">
                    <a:srgbClr val="E983DD"/>
                  </a:outerShdw>
                </a:effectLst>
                <a:latin typeface="Comic Sans MS" panose="030F0702030302020204" pitchFamily="66" charset="0"/>
              </a:rPr>
            </a:br>
            <a:r>
              <a:rPr lang="en-US" sz="4800" dirty="0">
                <a:ln w="28575">
                  <a:solidFill>
                    <a:srgbClr val="0000FF"/>
                  </a:solidFill>
                </a:ln>
                <a:solidFill>
                  <a:srgbClr val="FFFF00"/>
                </a:solidFill>
                <a:effectLst>
                  <a:glow rad="127000">
                    <a:srgbClr val="00FF99"/>
                  </a:glow>
                  <a:outerShdw blurRad="50800" dist="50800" dir="5400000" sx="102000" sy="102000" algn="ctr" rotWithShape="0">
                    <a:srgbClr val="E983DD"/>
                  </a:outerShdw>
                </a:effectLst>
                <a:latin typeface="Wide Latin" panose="020A0A07050505020404" pitchFamily="18" charset="0"/>
              </a:rPr>
              <a:t>THE DOOR!</a:t>
            </a:r>
            <a:endParaRPr kumimoji="0" lang="en-CA" sz="4800" b="1" i="1" u="sng" strike="noStrike" kern="1200" cap="none" spc="0" normalizeH="0" baseline="0" noProof="0" dirty="0">
              <a:ln w="28575">
                <a:solidFill>
                  <a:srgbClr val="0000FF"/>
                </a:solidFill>
              </a:ln>
              <a:solidFill>
                <a:srgbClr val="FFFF00"/>
              </a:solidFill>
              <a:effectLst/>
              <a:uLnTx/>
              <a:uFillTx/>
              <a:latin typeface="Wide Latin" panose="020A0A07050505020404" pitchFamily="18" charset="0"/>
            </a:endParaRPr>
          </a:p>
        </p:txBody>
      </p:sp>
      <p:sp>
        <p:nvSpPr>
          <p:cNvPr id="3" name="Rectangle 2">
            <a:extLst>
              <a:ext uri="{FF2B5EF4-FFF2-40B4-BE49-F238E27FC236}">
                <a16:creationId xmlns:a16="http://schemas.microsoft.com/office/drawing/2014/main" id="{2C6AD1F3-51DD-42EC-8A54-134E6D733998}"/>
              </a:ext>
            </a:extLst>
          </p:cNvPr>
          <p:cNvSpPr/>
          <p:nvPr/>
        </p:nvSpPr>
        <p:spPr>
          <a:xfrm>
            <a:off x="2260443" y="1127628"/>
            <a:ext cx="1571625" cy="44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FFFF00"/>
                </a:solidFill>
              </a:rPr>
              <a:t>John 14:6</a:t>
            </a:r>
          </a:p>
        </p:txBody>
      </p:sp>
      <p:pic>
        <p:nvPicPr>
          <p:cNvPr id="8" name="Picture 2" descr="C:\Users\Rae\Desktop\Ooh yellow face.png">
            <a:extLst>
              <a:ext uri="{FF2B5EF4-FFF2-40B4-BE49-F238E27FC236}">
                <a16:creationId xmlns:a16="http://schemas.microsoft.com/office/drawing/2014/main" id="{5D910BE6-9169-4A10-961E-BB37BD6A3E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5608" y="4575465"/>
            <a:ext cx="1425575" cy="141446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4D1B66-E0F5-48AA-BCDD-6679292766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9253365" y="2599645"/>
            <a:ext cx="2497262" cy="1793487"/>
          </a:xfrm>
          <a:prstGeom prst="ellipse">
            <a:avLst/>
          </a:prstGeom>
          <a:ln w="63500" cap="rnd">
            <a:solidFill>
              <a:srgbClr val="CC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2">
            <a:extLst>
              <a:ext uri="{FF2B5EF4-FFF2-40B4-BE49-F238E27FC236}">
                <a16:creationId xmlns:a16="http://schemas.microsoft.com/office/drawing/2014/main" id="{200D8DA3-8D19-8942-0930-86F08D32CB0E}"/>
              </a:ext>
            </a:extLst>
          </p:cNvPr>
          <p:cNvSpPr>
            <a:spLocks noGrp="1"/>
          </p:cNvSpPr>
          <p:nvPr>
            <p:ph type="sldNum" sz="quarter" idx="12"/>
          </p:nvPr>
        </p:nvSpPr>
        <p:spPr>
          <a:xfrm>
            <a:off x="11505234" y="6434169"/>
            <a:ext cx="640466" cy="489884"/>
          </a:xfrm>
        </p:spPr>
        <p:txBody>
          <a:bodyPr/>
          <a:lstStyle/>
          <a:p>
            <a:fld id="{45C2D28F-54A5-4CFF-A832-B99C2F1CE910}" type="slidenum">
              <a:rPr lang="en-CA" smtClean="0">
                <a:solidFill>
                  <a:schemeClr val="bg1"/>
                </a:solidFill>
              </a:rPr>
              <a:t>57</a:t>
            </a:fld>
            <a:endParaRPr lang="en-CA" dirty="0">
              <a:solidFill>
                <a:schemeClr val="bg1"/>
              </a:solidFill>
            </a:endParaRPr>
          </a:p>
        </p:txBody>
      </p:sp>
    </p:spTree>
    <p:extLst>
      <p:ext uri="{BB962C8B-B14F-4D97-AF65-F5344CB8AC3E}">
        <p14:creationId xmlns:p14="http://schemas.microsoft.com/office/powerpoint/2010/main" val="37926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31" presetClass="entr" presetSubtype="0" fill="hold" nodeType="afterEffect">
                                  <p:stCondLst>
                                    <p:cond delay="35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553662" y="796705"/>
            <a:ext cx="11084675" cy="5604095"/>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freezing" dir="t"/>
          </a:scene3d>
          <a:sp3d>
            <a:bevelT w="241300" h="120650" prst="angle"/>
          </a:sp3d>
        </p:spPr>
        <p:txBody>
          <a:bodyPr anchor="ctr">
            <a:normAutofit/>
            <a:sp3d extrusionH="57150">
              <a:bevelT w="82550" h="38100" prst="coolSlant"/>
            </a:sp3d>
          </a:bodyPr>
          <a:lstStyle/>
          <a:p>
            <a:r>
              <a:rPr lang="en-CA" b="1" dirty="0">
                <a:ln>
                  <a:solidFill>
                    <a:srgbClr val="0000FF"/>
                  </a:solidFill>
                </a:ln>
                <a:solidFill>
                  <a:srgbClr val="CC00FF"/>
                </a:solidFill>
                <a:effectLst>
                  <a:glow rad="127000">
                    <a:srgbClr val="00FF99"/>
                  </a:glow>
                </a:effectLst>
              </a:rPr>
              <a:t>Will we enter </a:t>
            </a:r>
            <a:r>
              <a:rPr lang="en-CA" b="1" dirty="0" err="1">
                <a:ln>
                  <a:solidFill>
                    <a:srgbClr val="0000FF"/>
                  </a:solidFill>
                </a:ln>
                <a:solidFill>
                  <a:srgbClr val="CC00FF"/>
                </a:solidFill>
                <a:effectLst>
                  <a:glow rad="127000">
                    <a:srgbClr val="00FF99"/>
                  </a:glow>
                </a:effectLst>
              </a:rPr>
              <a:t>Yah’s</a:t>
            </a:r>
            <a:r>
              <a:rPr lang="en-CA" b="1" dirty="0">
                <a:ln>
                  <a:solidFill>
                    <a:srgbClr val="0000FF"/>
                  </a:solidFill>
                </a:ln>
                <a:solidFill>
                  <a:srgbClr val="CC00FF"/>
                </a:solidFill>
                <a:effectLst>
                  <a:glow rad="127000">
                    <a:srgbClr val="00FF99"/>
                  </a:glow>
                </a:effectLst>
              </a:rPr>
              <a:t> Kingdom if we do not go through the doorway (</a:t>
            </a:r>
            <a:r>
              <a:rPr lang="en-CA" b="1" dirty="0">
                <a:ln w="38100">
                  <a:solidFill>
                    <a:srgbClr val="0000FF"/>
                  </a:solidFill>
                </a:ln>
                <a:solidFill>
                  <a:srgbClr val="00FFFF"/>
                </a:solidFill>
                <a:effectLst>
                  <a:glow rad="127000">
                    <a:srgbClr val="00FF99"/>
                  </a:glow>
                </a:effectLst>
                <a:latin typeface="Wide Latin" panose="020A0A07050505020404" pitchFamily="18" charset="0"/>
              </a:rPr>
              <a:t>AUTHORITY</a:t>
            </a:r>
            <a:r>
              <a:rPr lang="en-CA" b="1" dirty="0">
                <a:ln>
                  <a:solidFill>
                    <a:srgbClr val="0000FF"/>
                  </a:solidFill>
                </a:ln>
                <a:solidFill>
                  <a:srgbClr val="CC00FF"/>
                </a:solidFill>
                <a:effectLst>
                  <a:glow rad="127000">
                    <a:srgbClr val="00FF99"/>
                  </a:glow>
                </a:effectLst>
              </a:rPr>
              <a:t>) </a:t>
            </a:r>
            <a:br>
              <a:rPr lang="en-CA" b="1" dirty="0">
                <a:ln>
                  <a:solidFill>
                    <a:srgbClr val="0000FF"/>
                  </a:solidFill>
                </a:ln>
                <a:solidFill>
                  <a:srgbClr val="CC00FF"/>
                </a:solidFill>
                <a:effectLst>
                  <a:glow rad="127000">
                    <a:srgbClr val="00FF99"/>
                  </a:glow>
                </a:effectLst>
              </a:rPr>
            </a:br>
            <a:r>
              <a:rPr lang="en-CA" b="1" dirty="0">
                <a:ln>
                  <a:solidFill>
                    <a:srgbClr val="0000FF"/>
                  </a:solidFill>
                </a:ln>
                <a:solidFill>
                  <a:srgbClr val="CC00FF"/>
                </a:solidFill>
                <a:effectLst>
                  <a:glow rad="127000">
                    <a:srgbClr val="00FF99"/>
                  </a:glow>
                </a:effectLst>
              </a:rPr>
              <a:t>of </a:t>
            </a:r>
            <a:r>
              <a:rPr lang="en-CA" dirty="0">
                <a:ln>
                  <a:solidFill>
                    <a:srgbClr val="0000FF"/>
                  </a:solidFill>
                </a:ln>
                <a:solidFill>
                  <a:srgbClr val="CC00FF"/>
                </a:solidFill>
                <a:effectLst>
                  <a:glow rad="127000">
                    <a:srgbClr val="00FF99"/>
                  </a:glow>
                </a:effectLst>
                <a:latin typeface="Arial Black" panose="020B0A04020102020204" pitchFamily="34" charset="0"/>
              </a:rPr>
              <a:t>BEIT?</a:t>
            </a:r>
          </a:p>
        </p:txBody>
      </p:sp>
      <p:pic>
        <p:nvPicPr>
          <p:cNvPr id="8" name="Picture 11" descr="C:\Users\Rae\Desktop\Art on Desktop\white man clip art\yellow-blue smiley faces\Smiley Decision Questions png.png">
            <a:extLst>
              <a:ext uri="{FF2B5EF4-FFF2-40B4-BE49-F238E27FC236}">
                <a16:creationId xmlns:a16="http://schemas.microsoft.com/office/drawing/2014/main" id="{5E9B894C-5B44-41E2-B6A2-6709BEE13F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8325" y="4523120"/>
            <a:ext cx="1960245" cy="220607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811A1D6-89B7-4FAF-BA2F-32723E0CB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25150" y="4938493"/>
            <a:ext cx="1343025" cy="1790700"/>
          </a:xfrm>
          <a:prstGeom prst="snip2DiagRect">
            <a:avLst/>
          </a:prstGeom>
          <a:solidFill>
            <a:srgbClr val="FFFFFF">
              <a:shade val="85000"/>
            </a:srgbClr>
          </a:solidFill>
          <a:ln w="88900" cap="sq">
            <a:solidFill>
              <a:srgbClr val="9966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Arrow: Bent 9">
            <a:extLst>
              <a:ext uri="{FF2B5EF4-FFF2-40B4-BE49-F238E27FC236}">
                <a16:creationId xmlns:a16="http://schemas.microsoft.com/office/drawing/2014/main" id="{068BB642-45F0-454F-91D7-D061B4E0B599}"/>
              </a:ext>
            </a:extLst>
          </p:cNvPr>
          <p:cNvSpPr/>
          <p:nvPr/>
        </p:nvSpPr>
        <p:spPr>
          <a:xfrm rot="5400000">
            <a:off x="10215131" y="4250807"/>
            <a:ext cx="1898246" cy="616590"/>
          </a:xfrm>
          <a:prstGeom prst="bentArrow">
            <a:avLst>
              <a:gd name="adj1" fmla="val 25000"/>
              <a:gd name="adj2" fmla="val 43837"/>
              <a:gd name="adj3" fmla="val 50000"/>
              <a:gd name="adj4" fmla="val 43750"/>
            </a:avLst>
          </a:prstGeom>
          <a:solidFill>
            <a:srgbClr val="00FF00"/>
          </a:solidFill>
          <a:ln w="28575">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Slide Number Placeholder 2">
            <a:extLst>
              <a:ext uri="{FF2B5EF4-FFF2-40B4-BE49-F238E27FC236}">
                <a16:creationId xmlns:a16="http://schemas.microsoft.com/office/drawing/2014/main" id="{02BA5254-2A4C-C92E-2B62-89C6E2D28125}"/>
              </a:ext>
            </a:extLst>
          </p:cNvPr>
          <p:cNvSpPr>
            <a:spLocks noGrp="1"/>
          </p:cNvSpPr>
          <p:nvPr>
            <p:ph type="sldNum" sz="quarter" idx="12"/>
          </p:nvPr>
        </p:nvSpPr>
        <p:spPr>
          <a:xfrm>
            <a:off x="10131730" y="6446151"/>
            <a:ext cx="640466" cy="489884"/>
          </a:xfrm>
        </p:spPr>
        <p:txBody>
          <a:bodyPr/>
          <a:lstStyle/>
          <a:p>
            <a:fld id="{45C2D28F-54A5-4CFF-A832-B99C2F1CE910}" type="slidenum">
              <a:rPr lang="en-CA" smtClean="0">
                <a:solidFill>
                  <a:schemeClr val="bg1"/>
                </a:solidFill>
              </a:rPr>
              <a:t>58</a:t>
            </a:fld>
            <a:endParaRPr lang="en-CA" dirty="0">
              <a:solidFill>
                <a:schemeClr val="bg1"/>
              </a:solidFill>
            </a:endParaRPr>
          </a:p>
        </p:txBody>
      </p:sp>
    </p:spTree>
    <p:extLst>
      <p:ext uri="{BB962C8B-B14F-4D97-AF65-F5344CB8AC3E}">
        <p14:creationId xmlns:p14="http://schemas.microsoft.com/office/powerpoint/2010/main" val="189949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59</a:t>
            </a:fld>
            <a:endParaRPr lang="en-CA" dirty="0">
              <a:solidFill>
                <a:schemeClr val="tx1"/>
              </a:solidFill>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71133" y="498884"/>
            <a:ext cx="527899" cy="7435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0552" y="498884"/>
            <a:ext cx="631992" cy="7435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1147" y="505919"/>
            <a:ext cx="557640" cy="7435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Rectangle: Rounded Corners 12">
            <a:extLst>
              <a:ext uri="{FF2B5EF4-FFF2-40B4-BE49-F238E27FC236}">
                <a16:creationId xmlns:a16="http://schemas.microsoft.com/office/drawing/2014/main" id="{9835C2B5-84DB-4838-AEFB-2F1785FB52A7}"/>
              </a:ext>
            </a:extLst>
          </p:cNvPr>
          <p:cNvSpPr/>
          <p:nvPr/>
        </p:nvSpPr>
        <p:spPr>
          <a:xfrm>
            <a:off x="9745441" y="90969"/>
            <a:ext cx="2212677" cy="956781"/>
          </a:xfrm>
          <a:prstGeom prst="roundRect">
            <a:avLst/>
          </a:prstGeom>
          <a:solidFill>
            <a:srgbClr val="9966FF"/>
          </a:solidFill>
          <a:ln>
            <a:solidFill>
              <a:srgbClr val="00FFFF"/>
            </a:solidFill>
          </a:ln>
          <a:scene3d>
            <a:camera prst="orthographicFront"/>
            <a:lightRig rig="threePt" dir="t"/>
          </a:scene3d>
          <a:sp3d>
            <a:bevelT w="10795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b="1" u="sng" dirty="0"/>
              <a:t>I am </a:t>
            </a:r>
            <a:br>
              <a:rPr lang="en-CA" sz="2200" dirty="0"/>
            </a:br>
            <a:r>
              <a:rPr lang="en-CA" sz="3200" dirty="0"/>
              <a:t>The </a:t>
            </a:r>
            <a:r>
              <a:rPr lang="en-CA" sz="3200" b="1" dirty="0">
                <a:ln>
                  <a:solidFill>
                    <a:srgbClr val="0000FF"/>
                  </a:solidFill>
                </a:ln>
                <a:solidFill>
                  <a:srgbClr val="00FFFF"/>
                </a:solidFill>
                <a:effectLst>
                  <a:glow rad="127000">
                    <a:srgbClr val="FFFF00"/>
                  </a:glow>
                </a:effectLst>
                <a:latin typeface="Ravie" panose="04040805050809020602" pitchFamily="82" charset="0"/>
              </a:rPr>
              <a:t>Door</a:t>
            </a:r>
            <a:r>
              <a:rPr lang="en-CA" sz="3200" dirty="0">
                <a:latin typeface="Ravie" panose="04040805050809020602" pitchFamily="82" charset="0"/>
              </a:rPr>
              <a:t> </a:t>
            </a:r>
          </a:p>
        </p:txBody>
      </p:sp>
      <p:pic>
        <p:nvPicPr>
          <p:cNvPr id="15" name="Picture 14">
            <a:extLst>
              <a:ext uri="{FF2B5EF4-FFF2-40B4-BE49-F238E27FC236}">
                <a16:creationId xmlns:a16="http://schemas.microsoft.com/office/drawing/2014/main" id="{6477C7F1-18A3-4885-9647-52F7095996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26690" y="1728374"/>
            <a:ext cx="4622131" cy="6162841"/>
          </a:xfrm>
          <a:prstGeom prst="rect">
            <a:avLst/>
          </a:prstGeom>
        </p:spPr>
      </p:pic>
      <p:sp>
        <p:nvSpPr>
          <p:cNvPr id="2" name="Speech Bubble: Rectangle with Corners Rounded 1">
            <a:extLst>
              <a:ext uri="{FF2B5EF4-FFF2-40B4-BE49-F238E27FC236}">
                <a16:creationId xmlns:a16="http://schemas.microsoft.com/office/drawing/2014/main" id="{6691AAD1-17BC-4EBA-8748-9FB5C4231C24}"/>
              </a:ext>
            </a:extLst>
          </p:cNvPr>
          <p:cNvSpPr/>
          <p:nvPr/>
        </p:nvSpPr>
        <p:spPr>
          <a:xfrm>
            <a:off x="8534891" y="1242403"/>
            <a:ext cx="3447383" cy="1687587"/>
          </a:xfrm>
          <a:prstGeom prst="wedgeRoundRectCallout">
            <a:avLst>
              <a:gd name="adj1" fmla="val -15002"/>
              <a:gd name="adj2" fmla="val 145664"/>
              <a:gd name="adj3" fmla="val 16667"/>
            </a:avLst>
          </a:prstGeom>
          <a:solidFill>
            <a:srgbClr val="0000FF"/>
          </a:solidFill>
          <a:ln w="38100">
            <a:solidFill>
              <a:schemeClr val="accent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00FFFF"/>
                </a:solidFill>
                <a:effectLst>
                  <a:outerShdw blurRad="50800" dist="50800" dir="5400000" algn="ctr" rotWithShape="0">
                    <a:srgbClr val="FF0000"/>
                  </a:outerShdw>
                </a:effectLst>
              </a:rPr>
              <a:t>Abba </a:t>
            </a:r>
            <a:r>
              <a:rPr lang="en-CA" sz="3600" dirty="0" err="1">
                <a:solidFill>
                  <a:srgbClr val="00FFFF"/>
                </a:solidFill>
                <a:effectLst>
                  <a:outerShdw blurRad="50800" dist="50800" dir="5400000" algn="ctr" rotWithShape="0">
                    <a:srgbClr val="FF0000"/>
                  </a:outerShdw>
                </a:effectLst>
              </a:rPr>
              <a:t>Yahuah’s</a:t>
            </a:r>
            <a:r>
              <a:rPr lang="en-CA" sz="3600" dirty="0">
                <a:solidFill>
                  <a:srgbClr val="00FFFF"/>
                </a:solidFill>
                <a:effectLst>
                  <a:outerShdw blurRad="50800" dist="50800" dir="5400000" algn="ctr" rotWithShape="0">
                    <a:srgbClr val="FF0000"/>
                  </a:outerShdw>
                </a:effectLst>
              </a:rPr>
              <a:t> </a:t>
            </a:r>
            <a:r>
              <a:rPr lang="en-CA" sz="3600" dirty="0">
                <a:solidFill>
                  <a:srgbClr val="FFFF00"/>
                </a:solidFill>
                <a:effectLst>
                  <a:outerShdw blurRad="50800" dist="50800" dir="5400000" algn="ctr" rotWithShape="0">
                    <a:srgbClr val="FF0000"/>
                  </a:outerShdw>
                </a:effectLst>
              </a:rPr>
              <a:t>Inner Sanctum</a:t>
            </a:r>
          </a:p>
          <a:p>
            <a:pPr algn="ctr"/>
            <a:r>
              <a:rPr lang="en-CA" sz="3600" dirty="0">
                <a:solidFill>
                  <a:srgbClr val="00FFFF"/>
                </a:solidFill>
                <a:effectLst>
                  <a:outerShdw blurRad="50800" dist="50800" dir="5400000" algn="ctr" rotWithShape="0">
                    <a:srgbClr val="FF0000"/>
                  </a:outerShdw>
                </a:effectLst>
              </a:rPr>
              <a:t>(Kingdom)</a:t>
            </a:r>
          </a:p>
        </p:txBody>
      </p:sp>
      <p:sp>
        <p:nvSpPr>
          <p:cNvPr id="16" name="Speech Bubble: Rectangle with Corners Rounded 15">
            <a:extLst>
              <a:ext uri="{FF2B5EF4-FFF2-40B4-BE49-F238E27FC236}">
                <a16:creationId xmlns:a16="http://schemas.microsoft.com/office/drawing/2014/main" id="{A2CFF790-A192-4AFB-A5DF-053C34163CEA}"/>
              </a:ext>
            </a:extLst>
          </p:cNvPr>
          <p:cNvSpPr/>
          <p:nvPr/>
        </p:nvSpPr>
        <p:spPr>
          <a:xfrm>
            <a:off x="383459" y="289904"/>
            <a:ext cx="4730494" cy="1295615"/>
          </a:xfrm>
          <a:prstGeom prst="wedgeRoundRectCallout">
            <a:avLst>
              <a:gd name="adj1" fmla="val 100533"/>
              <a:gd name="adj2" fmla="val 195828"/>
              <a:gd name="adj3" fmla="val 16667"/>
            </a:avLst>
          </a:prstGeom>
          <a:solidFill>
            <a:srgbClr val="0000FF"/>
          </a:solidFill>
          <a:ln w="38100">
            <a:solidFill>
              <a:schemeClr val="accent2">
                <a:lumMod val="50000"/>
              </a:schemeClr>
            </a:solidFill>
          </a:ln>
          <a:scene3d>
            <a:camera prst="orthographicFront"/>
            <a:lightRig rig="threePt" dir="t"/>
          </a:scene3d>
          <a:sp3d>
            <a:bevelT w="292100" h="1079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dirty="0">
                <a:solidFill>
                  <a:srgbClr val="00FFFF"/>
                </a:solidFill>
                <a:effectLst>
                  <a:outerShdw blurRad="50800" dist="50800" dir="5400000" algn="ctr" rotWithShape="0">
                    <a:srgbClr val="FF0000"/>
                  </a:outerShdw>
                </a:effectLst>
                <a:latin typeface="Ravie" panose="04040805050809020602" pitchFamily="82" charset="0"/>
              </a:rPr>
              <a:t>NO ONE </a:t>
            </a:r>
            <a:r>
              <a:rPr lang="en-CA" sz="3600" dirty="0">
                <a:solidFill>
                  <a:srgbClr val="00FFFF"/>
                </a:solidFill>
                <a:effectLst>
                  <a:outerShdw blurRad="50800" dist="50800" dir="5400000" algn="ctr" rotWithShape="0">
                    <a:srgbClr val="FF0000"/>
                  </a:outerShdw>
                </a:effectLst>
              </a:rPr>
              <a:t>comes to the </a:t>
            </a:r>
            <a:r>
              <a:rPr lang="en-CA" sz="3600" b="1" i="1" dirty="0">
                <a:solidFill>
                  <a:srgbClr val="00FFFF"/>
                </a:solidFill>
                <a:effectLst>
                  <a:outerShdw blurRad="50800" dist="50800" dir="5400000" algn="ctr" rotWithShape="0">
                    <a:srgbClr val="FF0000"/>
                  </a:outerShdw>
                </a:effectLst>
                <a:latin typeface="Comic Sans MS" panose="030F0702030302020204" pitchFamily="66" charset="0"/>
              </a:rPr>
              <a:t>Father</a:t>
            </a:r>
            <a:r>
              <a:rPr lang="en-CA" sz="3600" dirty="0">
                <a:solidFill>
                  <a:srgbClr val="00FFFF"/>
                </a:solidFill>
                <a:effectLst>
                  <a:outerShdw blurRad="50800" dist="50800" dir="5400000" algn="ctr" rotWithShape="0">
                    <a:srgbClr val="FF0000"/>
                  </a:outerShdw>
                </a:effectLst>
              </a:rPr>
              <a:t> but by </a:t>
            </a:r>
            <a:r>
              <a:rPr lang="en-CA" sz="3600" b="1" dirty="0">
                <a:ln>
                  <a:solidFill>
                    <a:srgbClr val="0000FF"/>
                  </a:solidFill>
                </a:ln>
                <a:solidFill>
                  <a:srgbClr val="FFFF00"/>
                </a:solidFill>
                <a:effectLst>
                  <a:outerShdw blurRad="50800" dist="50800" dir="5400000" algn="ctr" rotWithShape="0">
                    <a:srgbClr val="FF0000"/>
                  </a:outerShdw>
                </a:effectLst>
              </a:rPr>
              <a:t>Me.</a:t>
            </a:r>
          </a:p>
        </p:txBody>
      </p:sp>
      <p:sp>
        <p:nvSpPr>
          <p:cNvPr id="5" name="Flowchart: Direct Access Storage 4">
            <a:extLst>
              <a:ext uri="{FF2B5EF4-FFF2-40B4-BE49-F238E27FC236}">
                <a16:creationId xmlns:a16="http://schemas.microsoft.com/office/drawing/2014/main" id="{856D971A-9FCA-411F-8570-FA2210B58980}"/>
              </a:ext>
            </a:extLst>
          </p:cNvPr>
          <p:cNvSpPr/>
          <p:nvPr/>
        </p:nvSpPr>
        <p:spPr>
          <a:xfrm>
            <a:off x="7574785" y="2929990"/>
            <a:ext cx="998439" cy="1566762"/>
          </a:xfrm>
          <a:prstGeom prst="flowChartMagneticDrum">
            <a:avLst/>
          </a:prstGeom>
          <a:solidFill>
            <a:srgbClr val="E983DD"/>
          </a:solidFill>
          <a:ln w="38100">
            <a:solidFill>
              <a:schemeClr val="tx1"/>
            </a:solidFill>
          </a:ln>
          <a:scene3d>
            <a:camera prst="orthographicFront"/>
            <a:lightRig rig="sunset" dir="t"/>
          </a:scene3d>
          <a:sp3d>
            <a:bevelT w="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Rounded Corners 7">
            <a:extLst>
              <a:ext uri="{FF2B5EF4-FFF2-40B4-BE49-F238E27FC236}">
                <a16:creationId xmlns:a16="http://schemas.microsoft.com/office/drawing/2014/main" id="{5ACF59B9-8E3A-4F7D-849E-413907728E3F}"/>
              </a:ext>
            </a:extLst>
          </p:cNvPr>
          <p:cNvSpPr/>
          <p:nvPr/>
        </p:nvSpPr>
        <p:spPr>
          <a:xfrm>
            <a:off x="66850" y="2791927"/>
            <a:ext cx="7111399" cy="3994768"/>
          </a:xfrm>
          <a:prstGeom prst="roundRect">
            <a:avLst>
              <a:gd name="adj" fmla="val 10999"/>
            </a:avLst>
          </a:prstGeom>
          <a:solidFill>
            <a:srgbClr val="7030A0"/>
          </a:solidFill>
          <a:ln w="28575">
            <a:solidFill>
              <a:srgbClr val="FF0000"/>
            </a:solidFill>
          </a:ln>
          <a:scene3d>
            <a:camera prst="orthographicFront"/>
            <a:lightRig rig="threePt" dir="t"/>
          </a:scene3d>
          <a:sp3d>
            <a:bevelT w="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i="1" dirty="0">
                <a:solidFill>
                  <a:srgbClr val="00FF00"/>
                </a:solidFill>
                <a:latin typeface="Comic Sans MS" panose="030F0702030302020204" pitchFamily="66" charset="0"/>
              </a:rPr>
              <a:t>Kingdom Entrance </a:t>
            </a:r>
            <a:r>
              <a:rPr lang="en-CA" sz="2800" i="1" u="sng" dirty="0">
                <a:solidFill>
                  <a:srgbClr val="00FF00"/>
                </a:solidFill>
                <a:latin typeface="Comic Sans MS" panose="030F0702030302020204" pitchFamily="66" charset="0"/>
              </a:rPr>
              <a:t>Procedure</a:t>
            </a:r>
            <a:r>
              <a:rPr lang="en-CA" sz="2800" i="1" dirty="0">
                <a:solidFill>
                  <a:srgbClr val="00FF00"/>
                </a:solidFill>
                <a:latin typeface="Comic Sans MS" panose="030F0702030302020204" pitchFamily="66" charset="0"/>
              </a:rPr>
              <a:t>:</a:t>
            </a:r>
            <a:br>
              <a:rPr lang="en-CA" sz="2800" i="1" dirty="0">
                <a:solidFill>
                  <a:srgbClr val="00FF00"/>
                </a:solidFill>
                <a:latin typeface="Comic Sans MS" panose="030F0702030302020204" pitchFamily="66" charset="0"/>
              </a:rPr>
            </a:br>
            <a:r>
              <a:rPr lang="en-CA" sz="2800" b="1" i="1" u="sng" dirty="0">
                <a:solidFill>
                  <a:srgbClr val="FF0000"/>
                </a:solidFill>
                <a:effectLst>
                  <a:glow rad="127000">
                    <a:schemeClr val="bg1">
                      <a:lumMod val="85000"/>
                    </a:schemeClr>
                  </a:glow>
                </a:effectLst>
                <a:latin typeface="Comic Sans MS" panose="030F0702030302020204" pitchFamily="66" charset="0"/>
              </a:rPr>
              <a:t>R</a:t>
            </a:r>
            <a:r>
              <a:rPr lang="en-CA" sz="2800" dirty="0">
                <a:solidFill>
                  <a:srgbClr val="FF0000"/>
                </a:solidFill>
                <a:effectLst>
                  <a:glow rad="127000">
                    <a:schemeClr val="bg1">
                      <a:lumMod val="85000"/>
                    </a:schemeClr>
                  </a:glow>
                </a:effectLst>
              </a:rPr>
              <a:t>OLL AWAY </a:t>
            </a:r>
            <a:r>
              <a:rPr lang="en-CA" sz="2800" dirty="0"/>
              <a:t>the </a:t>
            </a:r>
            <a:r>
              <a:rPr lang="en-CA" sz="2800" dirty="0">
                <a:solidFill>
                  <a:srgbClr val="C00000"/>
                </a:solidFill>
                <a:effectLst>
                  <a:glow rad="127000">
                    <a:schemeClr val="bg1">
                      <a:lumMod val="95000"/>
                    </a:schemeClr>
                  </a:glow>
                </a:effectLst>
              </a:rPr>
              <a:t>TOMBSTONE TRADITION</a:t>
            </a:r>
            <a:r>
              <a:rPr lang="en-CA" sz="2800" u="sng" dirty="0">
                <a:solidFill>
                  <a:srgbClr val="C00000"/>
                </a:solidFill>
                <a:effectLst>
                  <a:glow rad="127000">
                    <a:schemeClr val="bg1">
                      <a:lumMod val="95000"/>
                    </a:schemeClr>
                  </a:glow>
                </a:effectLst>
              </a:rPr>
              <a:t>S</a:t>
            </a:r>
            <a:r>
              <a:rPr lang="en-CA" sz="2800" dirty="0">
                <a:solidFill>
                  <a:srgbClr val="C00000"/>
                </a:solidFill>
                <a:effectLst>
                  <a:glow rad="127000">
                    <a:schemeClr val="bg1">
                      <a:lumMod val="95000"/>
                    </a:schemeClr>
                  </a:glow>
                </a:effectLst>
              </a:rPr>
              <a:t> </a:t>
            </a:r>
            <a:r>
              <a:rPr lang="en-CA" sz="2800" dirty="0"/>
              <a:t>that </a:t>
            </a:r>
            <a:r>
              <a:rPr lang="en-CA" sz="2800" b="1" u="sng" dirty="0"/>
              <a:t>BLOCK</a:t>
            </a:r>
            <a:r>
              <a:rPr lang="en-CA" sz="2800" b="1" dirty="0"/>
              <a:t> YOUR ENTRANCE!  </a:t>
            </a:r>
            <a:r>
              <a:rPr lang="en-CA" sz="2800" u="sng" dirty="0"/>
              <a:t>How</a:t>
            </a:r>
            <a:r>
              <a:rPr lang="en-CA" sz="2800" dirty="0"/>
              <a:t>?</a:t>
            </a:r>
          </a:p>
          <a:p>
            <a:pPr algn="ctr"/>
            <a:r>
              <a:rPr lang="en-CA" sz="2800" b="1" dirty="0">
                <a:solidFill>
                  <a:srgbClr val="FF9900"/>
                </a:solidFill>
              </a:rPr>
              <a:t>Accept:</a:t>
            </a:r>
            <a:r>
              <a:rPr lang="en-CA" sz="2800" b="1" dirty="0"/>
              <a:t> </a:t>
            </a:r>
            <a:r>
              <a:rPr lang="en-CA" sz="2800" b="1" dirty="0" err="1">
                <a:ln>
                  <a:solidFill>
                    <a:srgbClr val="0000FF"/>
                  </a:solidFill>
                </a:ln>
                <a:solidFill>
                  <a:srgbClr val="00FFFF"/>
                </a:solidFill>
                <a:effectLst>
                  <a:glow rad="127000">
                    <a:srgbClr val="FFFF00"/>
                  </a:glow>
                </a:effectLst>
              </a:rPr>
              <a:t>Yahusha</a:t>
            </a:r>
            <a:r>
              <a:rPr lang="en-CA" sz="2800" b="1" dirty="0">
                <a:solidFill>
                  <a:srgbClr val="00FF00"/>
                </a:solidFill>
              </a:rPr>
              <a:t> allowed Himself to be </a:t>
            </a:r>
            <a:r>
              <a:rPr lang="en-CA" sz="2800" b="1" dirty="0">
                <a:solidFill>
                  <a:srgbClr val="C00000"/>
                </a:solidFill>
                <a:effectLst>
                  <a:glow rad="127000">
                    <a:schemeClr val="bg1">
                      <a:lumMod val="75000"/>
                    </a:schemeClr>
                  </a:glow>
                </a:effectLst>
              </a:rPr>
              <a:t>crucified</a:t>
            </a:r>
            <a:r>
              <a:rPr lang="en-CA" sz="2800" b="1" dirty="0">
                <a:solidFill>
                  <a:srgbClr val="00FF00"/>
                </a:solidFill>
              </a:rPr>
              <a:t> (from even before earth was made </a:t>
            </a:r>
            <a:r>
              <a:rPr lang="en-CA" sz="2800" b="1" dirty="0">
                <a:ln>
                  <a:solidFill>
                    <a:srgbClr val="0000FF"/>
                  </a:solidFill>
                </a:ln>
                <a:solidFill>
                  <a:srgbClr val="00FFFF"/>
                </a:solidFill>
                <a:effectLst>
                  <a:glow rad="127000">
                    <a:srgbClr val="FFFF00"/>
                  </a:glow>
                  <a:outerShdw blurRad="50800" dist="50800" dir="5400000" sx="102000" sy="102000" algn="ctr" rotWithShape="0">
                    <a:srgbClr val="CC00FF"/>
                  </a:outerShdw>
                </a:effectLst>
              </a:rPr>
              <a:t>{in </a:t>
            </a:r>
            <a:r>
              <a:rPr lang="en-CA" sz="2800" b="1" dirty="0">
                <a:ln>
                  <a:solidFill>
                    <a:srgbClr val="0000FF"/>
                  </a:solidFill>
                </a:ln>
                <a:solidFill>
                  <a:srgbClr val="00FFFF"/>
                </a:solidFill>
                <a:effectLst>
                  <a:glow rad="127000">
                    <a:srgbClr val="FFFF00"/>
                  </a:glow>
                  <a:outerShdw blurRad="50800" dist="50800" dir="5400000" sx="102000" sy="102000" algn="ctr" rotWithShape="0">
                    <a:srgbClr val="CC00FF"/>
                  </a:outerShdw>
                </a:effectLst>
                <a:latin typeface="Ravie" panose="04040805050809020602" pitchFamily="82" charset="0"/>
              </a:rPr>
              <a:t>LIGHT of Life</a:t>
            </a:r>
            <a:r>
              <a:rPr lang="en-CA" sz="2800" b="1" dirty="0">
                <a:ln>
                  <a:solidFill>
                    <a:srgbClr val="0000FF"/>
                  </a:solidFill>
                </a:ln>
                <a:solidFill>
                  <a:srgbClr val="00FFFF"/>
                </a:solidFill>
                <a:effectLst>
                  <a:glow rad="127000">
                    <a:srgbClr val="FFFF00"/>
                  </a:glow>
                  <a:outerShdw blurRad="50800" dist="50800" dir="5400000" sx="102000" sy="102000" algn="ctr" rotWithShape="0">
                    <a:srgbClr val="CC00FF"/>
                  </a:outerShdw>
                </a:effectLst>
              </a:rPr>
              <a:t>}</a:t>
            </a:r>
            <a:r>
              <a:rPr lang="en-CA" sz="2800" b="1" dirty="0">
                <a:solidFill>
                  <a:srgbClr val="00FF00"/>
                </a:solidFill>
              </a:rPr>
              <a:t>),  </a:t>
            </a:r>
            <a:r>
              <a:rPr lang="en-CA" sz="2800" b="1" dirty="0">
                <a:solidFill>
                  <a:schemeClr val="tx1"/>
                </a:solidFill>
                <a:effectLst>
                  <a:glow rad="127000">
                    <a:schemeClr val="bg2"/>
                  </a:glow>
                </a:effectLst>
              </a:rPr>
              <a:t>FOR YOU!  </a:t>
            </a:r>
            <a:br>
              <a:rPr lang="en-CA" sz="2800" b="1" dirty="0">
                <a:solidFill>
                  <a:srgbClr val="00FF00"/>
                </a:solidFill>
              </a:rPr>
            </a:br>
            <a:r>
              <a:rPr lang="en-CA" sz="2800" b="1" dirty="0">
                <a:solidFill>
                  <a:srgbClr val="00FF00"/>
                </a:solidFill>
              </a:rPr>
              <a:t>Place a </a:t>
            </a:r>
            <a:r>
              <a:rPr lang="en-CA" sz="2800" b="1" dirty="0">
                <a:solidFill>
                  <a:srgbClr val="00FFFF"/>
                </a:solidFill>
              </a:rPr>
              <a:t>“</a:t>
            </a:r>
            <a:r>
              <a:rPr lang="en-CA" sz="2800" b="1" u="sng" dirty="0">
                <a:solidFill>
                  <a:srgbClr val="00FFFF"/>
                </a:solidFill>
              </a:rPr>
              <a:t>LIFE GRIP</a:t>
            </a:r>
            <a:r>
              <a:rPr lang="en-CA" sz="2800" b="1" dirty="0">
                <a:solidFill>
                  <a:srgbClr val="00FFFF"/>
                </a:solidFill>
              </a:rPr>
              <a:t>” </a:t>
            </a:r>
            <a:r>
              <a:rPr lang="en-CA" sz="2800" b="1" dirty="0">
                <a:solidFill>
                  <a:srgbClr val="00FF00"/>
                </a:solidFill>
              </a:rPr>
              <a:t>onto His Festal System (</a:t>
            </a:r>
            <a:r>
              <a:rPr lang="en-CA" sz="2800" b="1" i="1" dirty="0">
                <a:ln>
                  <a:solidFill>
                    <a:srgbClr val="CC00FF"/>
                  </a:solidFill>
                </a:ln>
                <a:solidFill>
                  <a:srgbClr val="FFFF00"/>
                </a:solidFill>
                <a:effectLst>
                  <a:glow rad="127000">
                    <a:schemeClr val="bg1">
                      <a:lumMod val="85000"/>
                    </a:schemeClr>
                  </a:glow>
                </a:effectLst>
                <a:latin typeface="Comic Sans MS" panose="030F0702030302020204" pitchFamily="66" charset="0"/>
              </a:rPr>
              <a:t>The Way, </a:t>
            </a:r>
            <a:r>
              <a:rPr lang="en-CA" sz="2800" b="1" dirty="0">
                <a:solidFill>
                  <a:srgbClr val="00FF00"/>
                </a:solidFill>
              </a:rPr>
              <a:t>Mo-</a:t>
            </a:r>
            <a:r>
              <a:rPr lang="en-CA" sz="2800" b="1" dirty="0" err="1">
                <a:solidFill>
                  <a:srgbClr val="00FF00"/>
                </a:solidFill>
              </a:rPr>
              <a:t>edim</a:t>
            </a:r>
            <a:r>
              <a:rPr lang="en-CA" sz="2800" b="1" dirty="0">
                <a:solidFill>
                  <a:srgbClr val="00FF00"/>
                </a:solidFill>
              </a:rPr>
              <a:t>) </a:t>
            </a:r>
            <a:r>
              <a:rPr lang="en-CA" sz="2800" b="1" dirty="0">
                <a:solidFill>
                  <a:srgbClr val="00FFFF"/>
                </a:solidFill>
              </a:rPr>
              <a:t>for Salvation. </a:t>
            </a:r>
            <a:br>
              <a:rPr lang="en-CA" sz="2800" b="1" dirty="0">
                <a:solidFill>
                  <a:srgbClr val="00FF00"/>
                </a:solidFill>
              </a:rPr>
            </a:br>
            <a:r>
              <a:rPr lang="en-CA" sz="2800" b="1" dirty="0">
                <a:ln>
                  <a:solidFill>
                    <a:srgbClr val="0000FF"/>
                  </a:solidFill>
                </a:ln>
                <a:solidFill>
                  <a:srgbClr val="E983DD"/>
                </a:solidFill>
              </a:rPr>
              <a:t>Don’t look back! </a:t>
            </a:r>
            <a:r>
              <a:rPr lang="en-CA" sz="2800" b="1" dirty="0">
                <a:ln>
                  <a:solidFill>
                    <a:srgbClr val="00FF00"/>
                  </a:solidFill>
                </a:ln>
                <a:solidFill>
                  <a:sysClr val="windowText" lastClr="000000"/>
                </a:solidFill>
              </a:rPr>
              <a:t>(</a:t>
            </a:r>
            <a:r>
              <a:rPr lang="en-CA" sz="2800" b="1" dirty="0">
                <a:ln>
                  <a:solidFill>
                    <a:srgbClr val="00FF00"/>
                  </a:solidFill>
                </a:ln>
                <a:solidFill>
                  <a:sysClr val="windowText" lastClr="000000"/>
                </a:solidFill>
                <a:latin typeface="Arial Black" panose="020B0A04020102020204" pitchFamily="34" charset="0"/>
              </a:rPr>
              <a:t>Pillar of Salt</a:t>
            </a:r>
            <a:r>
              <a:rPr lang="en-CA" sz="2800" b="1" dirty="0">
                <a:ln>
                  <a:solidFill>
                    <a:srgbClr val="00FF00"/>
                  </a:solidFill>
                </a:ln>
                <a:solidFill>
                  <a:sysClr val="windowText" lastClr="000000"/>
                </a:solidFill>
              </a:rPr>
              <a:t>)! </a:t>
            </a:r>
          </a:p>
        </p:txBody>
      </p:sp>
      <p:sp>
        <p:nvSpPr>
          <p:cNvPr id="20" name="Speech Bubble: Rectangle with Corners Rounded 19">
            <a:extLst>
              <a:ext uri="{FF2B5EF4-FFF2-40B4-BE49-F238E27FC236}">
                <a16:creationId xmlns:a16="http://schemas.microsoft.com/office/drawing/2014/main" id="{E69BEAC5-A834-480B-9396-D40772464E78}"/>
              </a:ext>
            </a:extLst>
          </p:cNvPr>
          <p:cNvSpPr/>
          <p:nvPr/>
        </p:nvSpPr>
        <p:spPr>
          <a:xfrm>
            <a:off x="5276850" y="1163781"/>
            <a:ext cx="3040807" cy="1566763"/>
          </a:xfrm>
          <a:prstGeom prst="wedgeRoundRectCallout">
            <a:avLst>
              <a:gd name="adj1" fmla="val 39613"/>
              <a:gd name="adj2" fmla="val 82939"/>
              <a:gd name="adj3" fmla="val 16667"/>
            </a:avLst>
          </a:prstGeom>
          <a:solidFill>
            <a:srgbClr val="00B050"/>
          </a:solidFill>
          <a:ln w="38100">
            <a:solidFill>
              <a:schemeClr val="accent2">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a:ln>
                  <a:solidFill>
                    <a:srgbClr val="0000FF"/>
                  </a:solidFill>
                </a:ln>
                <a:solidFill>
                  <a:srgbClr val="00FFFF"/>
                </a:solidFill>
                <a:effectLst>
                  <a:outerShdw blurRad="50800" dist="50800" dir="5400000" algn="ctr" rotWithShape="0">
                    <a:srgbClr val="FF0000"/>
                  </a:outerShdw>
                </a:effectLst>
                <a:latin typeface="Ravie" panose="04040805050809020602" pitchFamily="82" charset="0"/>
              </a:rPr>
              <a:t>Kingdom </a:t>
            </a:r>
            <a:r>
              <a:rPr lang="en-CA" sz="2800" dirty="0" err="1">
                <a:ln>
                  <a:solidFill>
                    <a:srgbClr val="0000FF"/>
                  </a:solidFill>
                </a:ln>
                <a:solidFill>
                  <a:srgbClr val="FFFF00"/>
                </a:solidFill>
                <a:effectLst>
                  <a:glow rad="127000">
                    <a:srgbClr val="E983DD"/>
                  </a:glow>
                  <a:outerShdw blurRad="50800" dist="50800" dir="5400000" algn="ctr" rotWithShape="0">
                    <a:srgbClr val="FF0000"/>
                  </a:outerShdw>
                </a:effectLst>
                <a:latin typeface="Ravie" panose="04040805050809020602" pitchFamily="82" charset="0"/>
              </a:rPr>
              <a:t>Tombstone</a:t>
            </a:r>
            <a:r>
              <a:rPr lang="en-CA" sz="2800" dirty="0" err="1">
                <a:ln>
                  <a:solidFill>
                    <a:srgbClr val="0000FF"/>
                  </a:solidFill>
                </a:ln>
                <a:solidFill>
                  <a:srgbClr val="00FFFF"/>
                </a:solidFill>
                <a:effectLst>
                  <a:outerShdw blurRad="50800" dist="50800" dir="5400000" algn="ctr" rotWithShape="0">
                    <a:srgbClr val="FF0000"/>
                  </a:outerShdw>
                </a:effectLst>
                <a:latin typeface="Ravie" panose="04040805050809020602" pitchFamily="82" charset="0"/>
              </a:rPr>
              <a:t>Passport</a:t>
            </a:r>
            <a:r>
              <a:rPr lang="en-CA" sz="2800" dirty="0">
                <a:ln>
                  <a:solidFill>
                    <a:srgbClr val="0000FF"/>
                  </a:solidFill>
                </a:ln>
                <a:solidFill>
                  <a:srgbClr val="00FFFF"/>
                </a:solidFill>
                <a:effectLst>
                  <a:outerShdw blurRad="50800" dist="50800" dir="5400000" algn="ctr" rotWithShape="0">
                    <a:srgbClr val="FF0000"/>
                  </a:outerShdw>
                </a:effectLst>
                <a:latin typeface="Ravie" panose="04040805050809020602" pitchFamily="82" charset="0"/>
              </a:rPr>
              <a:t>!</a:t>
            </a:r>
            <a:r>
              <a:rPr lang="en-CA" sz="2400" dirty="0">
                <a:ln>
                  <a:solidFill>
                    <a:srgbClr val="0000FF"/>
                  </a:solidFill>
                </a:ln>
                <a:solidFill>
                  <a:srgbClr val="FFFF00"/>
                </a:solidFill>
                <a:effectLst>
                  <a:glow rad="127000">
                    <a:srgbClr val="E983DD"/>
                  </a:glow>
                  <a:outerShdw blurRad="50800" dist="50800" dir="5400000" algn="ctr" rotWithShape="0">
                    <a:srgbClr val="FF0000"/>
                  </a:outerShdw>
                </a:effectLst>
                <a:latin typeface="Ravie" panose="04040805050809020602" pitchFamily="82" charset="0"/>
              </a:rPr>
              <a:t> </a:t>
            </a:r>
            <a:endParaRPr lang="en-CA" sz="2400" b="1" dirty="0">
              <a:ln>
                <a:solidFill>
                  <a:srgbClr val="0000FF"/>
                </a:solidFill>
              </a:ln>
              <a:solidFill>
                <a:srgbClr val="FFFF00"/>
              </a:solidFill>
              <a:effectLst>
                <a:glow rad="127000">
                  <a:srgbClr val="E983DD"/>
                </a:glow>
                <a:outerShdw blurRad="50800" dist="50800" dir="5400000" algn="ctr" rotWithShape="0">
                  <a:srgbClr val="FF0000"/>
                </a:outerShdw>
              </a:effectLst>
            </a:endParaRPr>
          </a:p>
        </p:txBody>
      </p:sp>
      <p:sp>
        <p:nvSpPr>
          <p:cNvPr id="9" name="Rectangle 8">
            <a:extLst>
              <a:ext uri="{FF2B5EF4-FFF2-40B4-BE49-F238E27FC236}">
                <a16:creationId xmlns:a16="http://schemas.microsoft.com/office/drawing/2014/main" id="{220B35AA-D12C-4A11-80C2-0EFEBD5B039F}"/>
              </a:ext>
            </a:extLst>
          </p:cNvPr>
          <p:cNvSpPr/>
          <p:nvPr/>
        </p:nvSpPr>
        <p:spPr>
          <a:xfrm>
            <a:off x="465160" y="1833164"/>
            <a:ext cx="3135382" cy="897380"/>
          </a:xfrm>
          <a:prstGeom prst="rect">
            <a:avLst/>
          </a:prstGeom>
          <a:solidFill>
            <a:srgbClr val="E983DD"/>
          </a:solidFill>
          <a:ln w="5715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dirty="0">
                <a:ln>
                  <a:solidFill>
                    <a:srgbClr val="0000FF"/>
                  </a:solidFill>
                </a:ln>
                <a:solidFill>
                  <a:srgbClr val="FFFF00"/>
                </a:solidFill>
                <a:effectLst>
                  <a:outerShdw blurRad="50800" dist="50800" dir="5400000" algn="ctr" rotWithShape="0">
                    <a:schemeClr val="tx1"/>
                  </a:outerShdw>
                </a:effectLst>
              </a:rPr>
              <a:t>Kingdom Entrance Requirements</a:t>
            </a:r>
          </a:p>
        </p:txBody>
      </p:sp>
      <p:pic>
        <p:nvPicPr>
          <p:cNvPr id="21" name="Picture 20">
            <a:extLst>
              <a:ext uri="{FF2B5EF4-FFF2-40B4-BE49-F238E27FC236}">
                <a16:creationId xmlns:a16="http://schemas.microsoft.com/office/drawing/2014/main" id="{9F4885F5-AA40-44F5-B37E-A650EDBFE8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0169" y="484553"/>
            <a:ext cx="884789" cy="7435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3" name="Picture 22">
            <a:extLst>
              <a:ext uri="{FF2B5EF4-FFF2-40B4-BE49-F238E27FC236}">
                <a16:creationId xmlns:a16="http://schemas.microsoft.com/office/drawing/2014/main" id="{73854702-3CC4-4F36-A071-23C14FDE54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0193" y="528506"/>
            <a:ext cx="572510" cy="7435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5" name="Picture 24">
            <a:extLst>
              <a:ext uri="{FF2B5EF4-FFF2-40B4-BE49-F238E27FC236}">
                <a16:creationId xmlns:a16="http://schemas.microsoft.com/office/drawing/2014/main" id="{32A82443-D9F7-4952-8978-870CC5FC370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37826" y="458734"/>
            <a:ext cx="840178" cy="7435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Rectangle 9">
            <a:extLst>
              <a:ext uri="{FF2B5EF4-FFF2-40B4-BE49-F238E27FC236}">
                <a16:creationId xmlns:a16="http://schemas.microsoft.com/office/drawing/2014/main" id="{FADBF8DC-6F77-472B-B2DC-0F2FE88CE509}"/>
              </a:ext>
            </a:extLst>
          </p:cNvPr>
          <p:cNvSpPr/>
          <p:nvPr/>
        </p:nvSpPr>
        <p:spPr>
          <a:xfrm>
            <a:off x="5465368" y="32378"/>
            <a:ext cx="3414595" cy="477978"/>
          </a:xfrm>
          <a:prstGeom prst="rect">
            <a:avLst/>
          </a:prstGeom>
          <a:solidFill>
            <a:schemeClr val="accent1">
              <a:lumMod val="20000"/>
              <a:lumOff val="80000"/>
            </a:schemeClr>
          </a:solidFill>
          <a:ln>
            <a:solidFill>
              <a:srgbClr val="0000FF"/>
            </a:solidFill>
          </a:ln>
          <a:effectLst>
            <a:glow rad="1397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dirty="0" err="1">
                <a:ln>
                  <a:solidFill>
                    <a:srgbClr val="0000FF"/>
                  </a:solidFill>
                </a:ln>
                <a:solidFill>
                  <a:srgbClr val="E983DD"/>
                </a:solidFill>
                <a:latin typeface="Ravie" panose="04040805050809020602" pitchFamily="82" charset="0"/>
              </a:rPr>
              <a:t>tyshaR’B</a:t>
            </a:r>
            <a:endParaRPr lang="en-CA" sz="3600" dirty="0">
              <a:ln>
                <a:solidFill>
                  <a:srgbClr val="0000FF"/>
                </a:solidFill>
              </a:ln>
              <a:solidFill>
                <a:srgbClr val="E983DD"/>
              </a:solidFill>
              <a:latin typeface="Ravie" panose="04040805050809020602" pitchFamily="82" charset="0"/>
            </a:endParaRPr>
          </a:p>
        </p:txBody>
      </p:sp>
      <p:sp>
        <p:nvSpPr>
          <p:cNvPr id="26" name="Rectangle 25">
            <a:extLst>
              <a:ext uri="{FF2B5EF4-FFF2-40B4-BE49-F238E27FC236}">
                <a16:creationId xmlns:a16="http://schemas.microsoft.com/office/drawing/2014/main" id="{EBAF352C-99BB-43A3-91D6-E9B17941F6DA}"/>
              </a:ext>
            </a:extLst>
          </p:cNvPr>
          <p:cNvSpPr/>
          <p:nvPr/>
        </p:nvSpPr>
        <p:spPr>
          <a:xfrm>
            <a:off x="8115300" y="4955461"/>
            <a:ext cx="4009850" cy="1687587"/>
          </a:xfrm>
          <a:prstGeom prst="rect">
            <a:avLst/>
          </a:prstGeom>
          <a:solidFill>
            <a:schemeClr val="accent1">
              <a:lumMod val="20000"/>
              <a:lumOff val="80000"/>
            </a:schemeClr>
          </a:solidFill>
          <a:ln>
            <a:solidFill>
              <a:srgbClr val="0000FF"/>
            </a:solidFill>
          </a:ln>
          <a:effectLst>
            <a:glow rad="1397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dirty="0">
                <a:ln>
                  <a:solidFill>
                    <a:srgbClr val="0000FF"/>
                  </a:solidFill>
                </a:ln>
                <a:solidFill>
                  <a:schemeClr val="tx1"/>
                </a:solidFill>
                <a:latin typeface="Comic Sans MS" panose="030F0702030302020204" pitchFamily="66" charset="0"/>
              </a:rPr>
              <a:t>Physical Entrance </a:t>
            </a:r>
            <a:r>
              <a:rPr lang="en-CA" sz="3600" dirty="0">
                <a:ln>
                  <a:solidFill>
                    <a:srgbClr val="0000FF"/>
                  </a:solidFill>
                </a:ln>
                <a:solidFill>
                  <a:schemeClr val="tx1"/>
                </a:solidFill>
                <a:latin typeface="Comic Sans MS" panose="030F0702030302020204" pitchFamily="66" charset="0"/>
              </a:rPr>
              <a:t>– </a:t>
            </a:r>
            <a:r>
              <a:rPr lang="en-CA" sz="3600" dirty="0">
                <a:ln w="19050">
                  <a:solidFill>
                    <a:srgbClr val="FF0000"/>
                  </a:solidFill>
                </a:ln>
                <a:solidFill>
                  <a:srgbClr val="00FFFF"/>
                </a:solidFill>
                <a:effectLst>
                  <a:glow rad="88900">
                    <a:srgbClr val="00FF00"/>
                  </a:glow>
                  <a:outerShdw blurRad="50800" dist="50800" dir="5400000" sx="102000" sy="102000" algn="ctr" rotWithShape="0">
                    <a:srgbClr val="CC00FF"/>
                  </a:outerShdw>
                </a:effectLst>
                <a:latin typeface="Comic Sans MS" panose="030F0702030302020204" pitchFamily="66" charset="0"/>
              </a:rPr>
              <a:t>Shemini </a:t>
            </a:r>
            <a:r>
              <a:rPr lang="en-CA" sz="3600" dirty="0" err="1">
                <a:ln w="19050">
                  <a:solidFill>
                    <a:srgbClr val="FF0000"/>
                  </a:solidFill>
                </a:ln>
                <a:solidFill>
                  <a:srgbClr val="00FFFF"/>
                </a:solidFill>
                <a:effectLst>
                  <a:glow rad="88900">
                    <a:srgbClr val="00FF00"/>
                  </a:glow>
                  <a:outerShdw blurRad="50800" dist="50800" dir="5400000" sx="102000" sy="102000" algn="ctr" rotWithShape="0">
                    <a:srgbClr val="CC00FF"/>
                  </a:outerShdw>
                </a:effectLst>
                <a:latin typeface="Comic Sans MS" panose="030F0702030302020204" pitchFamily="66" charset="0"/>
              </a:rPr>
              <a:t>Atzaret</a:t>
            </a:r>
            <a:r>
              <a:rPr lang="en-CA" sz="3600" dirty="0">
                <a:ln w="19050">
                  <a:solidFill>
                    <a:srgbClr val="FF0000"/>
                  </a:solidFill>
                </a:ln>
                <a:solidFill>
                  <a:srgbClr val="00FFFF"/>
                </a:solidFill>
                <a:effectLst>
                  <a:glow rad="88900">
                    <a:srgbClr val="00FF00"/>
                  </a:glow>
                  <a:outerShdw blurRad="50800" dist="50800" dir="5400000" sx="102000" sy="102000" algn="ctr" rotWithShape="0">
                    <a:srgbClr val="CC00FF"/>
                  </a:outerShdw>
                </a:effectLst>
                <a:latin typeface="Ravie" panose="04040805050809020602" pitchFamily="82" charset="0"/>
              </a:rPr>
              <a:t> </a:t>
            </a:r>
            <a:r>
              <a:rPr lang="en-CA" sz="3600" dirty="0">
                <a:ln>
                  <a:solidFill>
                    <a:srgbClr val="0000FF"/>
                  </a:solidFill>
                </a:ln>
                <a:solidFill>
                  <a:srgbClr val="E983DD"/>
                </a:solidFill>
                <a:latin typeface="Ravie" panose="04040805050809020602" pitchFamily="82" charset="0"/>
              </a:rPr>
              <a:t>7,000!</a:t>
            </a:r>
          </a:p>
        </p:txBody>
      </p:sp>
      <p:sp>
        <p:nvSpPr>
          <p:cNvPr id="27" name="Rectangle 26">
            <a:extLst>
              <a:ext uri="{FF2B5EF4-FFF2-40B4-BE49-F238E27FC236}">
                <a16:creationId xmlns:a16="http://schemas.microsoft.com/office/drawing/2014/main" id="{BDF82A93-0E70-4CBA-BDB9-1FB8AB40A8B6}"/>
              </a:ext>
            </a:extLst>
          </p:cNvPr>
          <p:cNvSpPr/>
          <p:nvPr/>
        </p:nvSpPr>
        <p:spPr>
          <a:xfrm>
            <a:off x="9849031" y="3638509"/>
            <a:ext cx="2279690" cy="1232471"/>
          </a:xfrm>
          <a:prstGeom prst="rect">
            <a:avLst/>
          </a:prstGeom>
          <a:solidFill>
            <a:schemeClr val="accent1">
              <a:lumMod val="20000"/>
              <a:lumOff val="80000"/>
            </a:schemeClr>
          </a:solidFill>
          <a:ln>
            <a:solidFill>
              <a:srgbClr val="0000FF"/>
            </a:solidFill>
          </a:ln>
          <a:effectLst>
            <a:glow rad="1397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u="sng" dirty="0">
                <a:ln>
                  <a:solidFill>
                    <a:srgbClr val="0000FF"/>
                  </a:solidFill>
                </a:ln>
                <a:solidFill>
                  <a:schemeClr val="tx1"/>
                </a:solidFill>
                <a:latin typeface="Comic Sans MS" panose="030F0702030302020204" pitchFamily="66" charset="0"/>
              </a:rPr>
              <a:t>S</a:t>
            </a:r>
            <a:r>
              <a:rPr lang="en-CA" sz="3600" dirty="0">
                <a:ln>
                  <a:solidFill>
                    <a:srgbClr val="0000FF"/>
                  </a:solidFill>
                </a:ln>
                <a:solidFill>
                  <a:schemeClr val="tx1"/>
                </a:solidFill>
                <a:latin typeface="Comic Sans MS" panose="030F0702030302020204" pitchFamily="66" charset="0"/>
              </a:rPr>
              <a:t>p</a:t>
            </a:r>
            <a:r>
              <a:rPr lang="en-CA" sz="3600" u="sng" dirty="0">
                <a:ln>
                  <a:solidFill>
                    <a:srgbClr val="0000FF"/>
                  </a:solidFill>
                </a:ln>
                <a:solidFill>
                  <a:schemeClr val="tx1"/>
                </a:solidFill>
                <a:latin typeface="Comic Sans MS" panose="030F0702030302020204" pitchFamily="66" charset="0"/>
              </a:rPr>
              <a:t>iritual</a:t>
            </a:r>
            <a:r>
              <a:rPr lang="en-CA" sz="3600" dirty="0">
                <a:ln>
                  <a:solidFill>
                    <a:srgbClr val="0000FF"/>
                  </a:solidFill>
                </a:ln>
                <a:solidFill>
                  <a:srgbClr val="E983DD"/>
                </a:solidFill>
                <a:latin typeface="Ravie" panose="04040805050809020602" pitchFamily="82" charset="0"/>
              </a:rPr>
              <a:t> - </a:t>
            </a:r>
            <a:r>
              <a:rPr lang="en-CA" sz="3600" dirty="0">
                <a:ln>
                  <a:solidFill>
                    <a:srgbClr val="0000FF"/>
                  </a:solidFill>
                </a:ln>
                <a:solidFill>
                  <a:srgbClr val="E983DD"/>
                </a:solidFill>
                <a:effectLst>
                  <a:glow rad="127000">
                    <a:srgbClr val="00FFFF"/>
                  </a:glow>
                </a:effectLst>
                <a:latin typeface="Ravie" panose="04040805050809020602" pitchFamily="82" charset="0"/>
              </a:rPr>
              <a:t>NOW!</a:t>
            </a:r>
          </a:p>
        </p:txBody>
      </p:sp>
      <p:sp>
        <p:nvSpPr>
          <p:cNvPr id="12" name="Arrow: Bent 11">
            <a:extLst>
              <a:ext uri="{FF2B5EF4-FFF2-40B4-BE49-F238E27FC236}">
                <a16:creationId xmlns:a16="http://schemas.microsoft.com/office/drawing/2014/main" id="{45DCFABA-40BC-432F-9BE3-FBAFA88B7A4D}"/>
              </a:ext>
            </a:extLst>
          </p:cNvPr>
          <p:cNvSpPr/>
          <p:nvPr/>
        </p:nvSpPr>
        <p:spPr>
          <a:xfrm rot="16846964" flipH="1">
            <a:off x="9408922" y="-201861"/>
            <a:ext cx="566921" cy="1546076"/>
          </a:xfrm>
          <a:prstGeom prst="bentArrow">
            <a:avLst>
              <a:gd name="adj1" fmla="val 25000"/>
              <a:gd name="adj2" fmla="val 42297"/>
              <a:gd name="adj3" fmla="val 41387"/>
              <a:gd name="adj4" fmla="val 43750"/>
            </a:avLst>
          </a:prstGeom>
          <a:solidFill>
            <a:srgbClr val="FF0000"/>
          </a:solidFill>
          <a:ln w="28575">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17" name="Group 16">
            <a:extLst>
              <a:ext uri="{FF2B5EF4-FFF2-40B4-BE49-F238E27FC236}">
                <a16:creationId xmlns:a16="http://schemas.microsoft.com/office/drawing/2014/main" id="{67195D47-8B50-4D6B-A110-7D682CECA5CF}"/>
              </a:ext>
            </a:extLst>
          </p:cNvPr>
          <p:cNvGrpSpPr/>
          <p:nvPr/>
        </p:nvGrpSpPr>
        <p:grpSpPr>
          <a:xfrm>
            <a:off x="6496835" y="5415436"/>
            <a:ext cx="1850592" cy="1497298"/>
            <a:chOff x="6485405" y="5426866"/>
            <a:chExt cx="1850592" cy="1497298"/>
          </a:xfrm>
        </p:grpSpPr>
        <p:sp>
          <p:nvSpPr>
            <p:cNvPr id="11" name="Oval 10">
              <a:extLst>
                <a:ext uri="{FF2B5EF4-FFF2-40B4-BE49-F238E27FC236}">
                  <a16:creationId xmlns:a16="http://schemas.microsoft.com/office/drawing/2014/main" id="{228F0B35-F7F0-4192-A3B1-0E3C4B772B1D}"/>
                </a:ext>
              </a:extLst>
            </p:cNvPr>
            <p:cNvSpPr/>
            <p:nvPr/>
          </p:nvSpPr>
          <p:spPr>
            <a:xfrm>
              <a:off x="7553254" y="5840362"/>
              <a:ext cx="224750" cy="22614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 descr="C:\Users\Rae\Desktop\yellow face clap clear.png">
              <a:extLst>
                <a:ext uri="{FF2B5EF4-FFF2-40B4-BE49-F238E27FC236}">
                  <a16:creationId xmlns:a16="http://schemas.microsoft.com/office/drawing/2014/main" id="{330E3F0C-C8F4-441A-88F0-8BD93F09EFB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85405" y="5426866"/>
              <a:ext cx="1850592" cy="1497298"/>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96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out)">
                                      <p:cBhvr>
                                        <p:cTn id="26" dur="1250"/>
                                        <p:tgtEl>
                                          <p:spTgt spid="16"/>
                                        </p:tgtEl>
                                      </p:cBhvr>
                                    </p:animEffect>
                                  </p:childTnLst>
                                </p:cTn>
                              </p:par>
                            </p:childTnLst>
                          </p:cTn>
                        </p:par>
                        <p:par>
                          <p:cTn id="27" fill="hold">
                            <p:stCondLst>
                              <p:cond delay="1250"/>
                            </p:stCondLst>
                            <p:childTnLst>
                              <p:par>
                                <p:cTn id="28" presetID="14" presetClass="entr" presetSubtype="1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125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500" fill="hold"/>
                                        <p:tgtEl>
                                          <p:spTgt spid="5"/>
                                        </p:tgtEl>
                                        <p:attrNameLst>
                                          <p:attrName>ppt_x</p:attrName>
                                        </p:attrNameLst>
                                      </p:cBhvr>
                                      <p:tavLst>
                                        <p:tav tm="0">
                                          <p:val>
                                            <p:strVal val="1+#ppt_w/2"/>
                                          </p:val>
                                        </p:tav>
                                        <p:tav tm="100000">
                                          <p:val>
                                            <p:strVal val="#ppt_x"/>
                                          </p:val>
                                        </p:tav>
                                      </p:tavLst>
                                    </p:anim>
                                    <p:anim calcmode="lin" valueType="num">
                                      <p:cBhvr additive="base">
                                        <p:cTn id="36" dur="1500" fill="hold"/>
                                        <p:tgtEl>
                                          <p:spTgt spid="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1250"/>
                                        <p:tgtEl>
                                          <p:spTgt spid="9"/>
                                        </p:tgtEl>
                                      </p:cBhvr>
                                    </p:animEffect>
                                  </p:childTnLst>
                                </p:cTn>
                              </p:par>
                            </p:childTnLst>
                          </p:cTn>
                        </p:par>
                        <p:par>
                          <p:cTn id="46" fill="hold">
                            <p:stCondLst>
                              <p:cond delay="1250"/>
                            </p:stCondLst>
                            <p:childTnLst>
                              <p:par>
                                <p:cTn id="47" presetID="14" presetClass="entr" presetSubtype="1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fltVal val="0"/>
                                          </p:val>
                                        </p:tav>
                                        <p:tav tm="100000">
                                          <p:val>
                                            <p:strVal val="#ppt_w"/>
                                          </p:val>
                                        </p:tav>
                                      </p:tavLst>
                                    </p:anim>
                                    <p:anim calcmode="lin" valueType="num">
                                      <p:cBhvr>
                                        <p:cTn id="55" dur="1000" fill="hold"/>
                                        <p:tgtEl>
                                          <p:spTgt spid="26"/>
                                        </p:tgtEl>
                                        <p:attrNameLst>
                                          <p:attrName>ppt_h</p:attrName>
                                        </p:attrNameLst>
                                      </p:cBhvr>
                                      <p:tavLst>
                                        <p:tav tm="0">
                                          <p:val>
                                            <p:fltVal val="0"/>
                                          </p:val>
                                        </p:tav>
                                        <p:tav tm="100000">
                                          <p:val>
                                            <p:strVal val="#ppt_h"/>
                                          </p:val>
                                        </p:tav>
                                      </p:tavLst>
                                    </p:anim>
                                    <p:anim calcmode="lin" valueType="num">
                                      <p:cBhvr>
                                        <p:cTn id="56" dur="1000" fill="hold"/>
                                        <p:tgtEl>
                                          <p:spTgt spid="26"/>
                                        </p:tgtEl>
                                        <p:attrNameLst>
                                          <p:attrName>style.rotation</p:attrName>
                                        </p:attrNameLst>
                                      </p:cBhvr>
                                      <p:tavLst>
                                        <p:tav tm="0">
                                          <p:val>
                                            <p:fltVal val="90"/>
                                          </p:val>
                                        </p:tav>
                                        <p:tav tm="100000">
                                          <p:val>
                                            <p:fltVal val="0"/>
                                          </p:val>
                                        </p:tav>
                                      </p:tavLst>
                                    </p:anim>
                                    <p:animEffect transition="in" filter="fade">
                                      <p:cBhvr>
                                        <p:cTn id="57" dur="1000"/>
                                        <p:tgtEl>
                                          <p:spTgt spid="26"/>
                                        </p:tgtEl>
                                      </p:cBhvr>
                                    </p:animEffect>
                                  </p:childTnLst>
                                </p:cTn>
                              </p:par>
                            </p:childTnLst>
                          </p:cTn>
                        </p:par>
                        <p:par>
                          <p:cTn id="58" fill="hold">
                            <p:stCondLst>
                              <p:cond delay="1000"/>
                            </p:stCondLst>
                            <p:childTnLst>
                              <p:par>
                                <p:cTn id="59" presetID="14" presetClass="entr" presetSubtype="1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randombar(horizontal)">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5" grpId="0" animBg="1"/>
      <p:bldP spid="8" grpId="0" animBg="1"/>
      <p:bldP spid="20" grpId="0" animBg="1"/>
      <p:bldP spid="9" grpId="0" animBg="1"/>
      <p:bldP spid="10" grpId="0" animBg="1"/>
      <p:bldP spid="26" grpId="0" animBg="1"/>
      <p:bldP spid="2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812EF12-34E4-59B3-EF10-B5ACE806352D}"/>
              </a:ext>
            </a:extLst>
          </p:cNvPr>
          <p:cNvSpPr/>
          <p:nvPr/>
        </p:nvSpPr>
        <p:spPr>
          <a:xfrm>
            <a:off x="461155" y="1314050"/>
            <a:ext cx="6360562" cy="2358064"/>
          </a:xfrm>
          <a:prstGeom prst="rect">
            <a:avLst/>
          </a:prstGeom>
          <a:solidFill>
            <a:schemeClr val="bg1"/>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11505234" y="6434169"/>
            <a:ext cx="640466" cy="489884"/>
          </a:xfrm>
        </p:spPr>
        <p:txBody>
          <a:bodyPr/>
          <a:lstStyle/>
          <a:p>
            <a:fld id="{45C2D28F-54A5-4CFF-A832-B99C2F1CE910}" type="slidenum">
              <a:rPr lang="en-CA" smtClean="0">
                <a:solidFill>
                  <a:schemeClr val="bg1"/>
                </a:solidFill>
              </a:rPr>
              <a:t>6</a:t>
            </a:fld>
            <a:endParaRPr lang="en-CA" dirty="0">
              <a:solidFill>
                <a:schemeClr val="bg1"/>
              </a:solidFill>
            </a:endParaRPr>
          </a:p>
        </p:txBody>
      </p:sp>
      <p:sp>
        <p:nvSpPr>
          <p:cNvPr id="4" name="Rectangle: Rounded Corners 3">
            <a:extLst>
              <a:ext uri="{FF2B5EF4-FFF2-40B4-BE49-F238E27FC236}">
                <a16:creationId xmlns:a16="http://schemas.microsoft.com/office/drawing/2014/main" id="{727A6291-E261-4CA8-87D5-F851D1BCA02A}"/>
              </a:ext>
            </a:extLst>
          </p:cNvPr>
          <p:cNvSpPr/>
          <p:nvPr/>
        </p:nvSpPr>
        <p:spPr>
          <a:xfrm>
            <a:off x="486468" y="187635"/>
            <a:ext cx="4175190"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a:t>
            </a:r>
            <a:r>
              <a:rPr lang="en-CA" sz="5400" dirty="0">
                <a:solidFill>
                  <a:prstClr val="black"/>
                </a:solidFill>
                <a:effectLst>
                  <a:outerShdw blurRad="50800" dist="50800" dir="5400000" algn="ctr" rotWithShape="0">
                    <a:srgbClr val="FF00FF"/>
                  </a:outerShdw>
                </a:effectLst>
                <a:ea typeface="+mj-ea"/>
                <a:cs typeface="+mj-cs"/>
              </a:rPr>
              <a:t>-</a:t>
            </a: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Rashyt</a:t>
            </a:r>
            <a:endParaRPr lang="en-CA" dirty="0">
              <a:latin typeface="Bodoni MT Black" panose="02070A03080606020203" pitchFamily="18" charset="0"/>
            </a:endParaRPr>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r="7433"/>
          <a:stretch/>
        </p:blipFill>
        <p:spPr>
          <a:xfrm>
            <a:off x="2160092" y="3894684"/>
            <a:ext cx="2540057" cy="220551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H="1">
            <a:off x="2218815" y="4089489"/>
            <a:ext cx="2248251" cy="0"/>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465940D-BEE7-441B-8EC3-0199C854A1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94729" y="2922031"/>
            <a:ext cx="2540057" cy="3386743"/>
          </a:xfrm>
          <a:prstGeom prst="rect">
            <a:avLst/>
          </a:prstGeom>
          <a:effectLst>
            <a:glow rad="203200">
              <a:schemeClr val="bg1">
                <a:alpha val="87000"/>
              </a:schemeClr>
            </a:glow>
            <a:softEdge rad="0"/>
          </a:effectLst>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5892" y="1443886"/>
            <a:ext cx="676275" cy="952500"/>
          </a:xfrm>
          <a:prstGeom prst="rect">
            <a:avLst/>
          </a:prstGeom>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71496" y="1443886"/>
            <a:ext cx="809625" cy="952500"/>
          </a:xfrm>
          <a:prstGeom prst="rect">
            <a:avLst/>
          </a:prstGeom>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50733" y="1416621"/>
            <a:ext cx="1133475" cy="952500"/>
          </a:xfrm>
          <a:prstGeom prst="rect">
            <a:avLst/>
          </a:prstGeom>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54281" y="1443886"/>
            <a:ext cx="733425" cy="952500"/>
          </a:xfrm>
          <a:prstGeom prst="rect">
            <a:avLst/>
          </a:prstGeom>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2047651" y="2592984"/>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r>
              <a:rPr lang="en-CA" sz="5400" dirty="0">
                <a:solidFill>
                  <a:prstClr val="black"/>
                </a:solidFill>
                <a:effectLst>
                  <a:outerShdw blurRad="50800" dist="50800" dir="5400000" algn="ctr" rotWithShape="0">
                    <a:srgbClr val="FF00FF"/>
                  </a:outerShdw>
                </a:effectLst>
                <a:ea typeface="+mj-ea"/>
                <a:cs typeface="+mj-cs"/>
              </a:rPr>
              <a:t>-</a:t>
            </a: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a:t>
            </a:r>
            <a:endParaRPr lang="en-CA" dirty="0">
              <a:latin typeface="Bodoni MT Black" panose="02070A03080606020203" pitchFamily="18" charset="0"/>
            </a:endParaRPr>
          </a:p>
        </p:txBody>
      </p:sp>
      <p:sp>
        <p:nvSpPr>
          <p:cNvPr id="22" name="Rectangle: Diagonal Corners Snipped 21">
            <a:extLst>
              <a:ext uri="{FF2B5EF4-FFF2-40B4-BE49-F238E27FC236}">
                <a16:creationId xmlns:a16="http://schemas.microsoft.com/office/drawing/2014/main" id="{2F1480E5-D281-47A7-B205-AC681840B3E2}"/>
              </a:ext>
            </a:extLst>
          </p:cNvPr>
          <p:cNvSpPr/>
          <p:nvPr/>
        </p:nvSpPr>
        <p:spPr>
          <a:xfrm>
            <a:off x="5213501" y="5895598"/>
            <a:ext cx="6360561" cy="826353"/>
          </a:xfrm>
          <a:prstGeom prst="snip2DiagRect">
            <a:avLst>
              <a:gd name="adj1" fmla="val 0"/>
              <a:gd name="adj2" fmla="val 32324"/>
            </a:avLst>
          </a:prstGeom>
          <a:solidFill>
            <a:srgbClr val="00B0F0"/>
          </a:solidFill>
          <a:ln w="28575">
            <a:solidFill>
              <a:schemeClr val="accent1">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b="1" dirty="0"/>
              <a:t>Beit:  The Kingdom “Container” holding all </a:t>
            </a:r>
            <a:br>
              <a:rPr lang="en-CA" sz="2400" b="1" dirty="0"/>
            </a:br>
            <a:r>
              <a:rPr lang="en-CA" sz="2400" b="1" dirty="0"/>
              <a:t>that Yahuah intends to impart.</a:t>
            </a:r>
          </a:p>
        </p:txBody>
      </p:sp>
      <p:pic>
        <p:nvPicPr>
          <p:cNvPr id="24" name="Picture 23">
            <a:extLst>
              <a:ext uri="{FF2B5EF4-FFF2-40B4-BE49-F238E27FC236}">
                <a16:creationId xmlns:a16="http://schemas.microsoft.com/office/drawing/2014/main" id="{30D4340F-E904-4B2C-9438-4ABB1D6AEC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14108" y="1472447"/>
            <a:ext cx="714375" cy="952500"/>
          </a:xfrm>
          <a:prstGeom prst="snip2DiagRect">
            <a:avLst/>
          </a:prstGeom>
          <a:solidFill>
            <a:srgbClr val="FFFFFF">
              <a:shade val="85000"/>
            </a:srgbClr>
          </a:solidFill>
          <a:ln w="571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4" name="Picture 33">
            <a:extLst>
              <a:ext uri="{FF2B5EF4-FFF2-40B4-BE49-F238E27FC236}">
                <a16:creationId xmlns:a16="http://schemas.microsoft.com/office/drawing/2014/main" id="{EDCF253A-372B-4EDF-9C35-75E0B1CA038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12673" y="1419403"/>
            <a:ext cx="1076325" cy="952500"/>
          </a:xfrm>
          <a:prstGeom prst="rect">
            <a:avLst/>
          </a:prstGeom>
        </p:spPr>
      </p:pic>
      <p:sp>
        <p:nvSpPr>
          <p:cNvPr id="6" name="Callout: Line 5">
            <a:extLst>
              <a:ext uri="{FF2B5EF4-FFF2-40B4-BE49-F238E27FC236}">
                <a16:creationId xmlns:a16="http://schemas.microsoft.com/office/drawing/2014/main" id="{6E5BDD46-ABB4-4CA2-A73E-0030A4934296}"/>
              </a:ext>
            </a:extLst>
          </p:cNvPr>
          <p:cNvSpPr/>
          <p:nvPr/>
        </p:nvSpPr>
        <p:spPr>
          <a:xfrm>
            <a:off x="7043658" y="198333"/>
            <a:ext cx="4903341" cy="3123482"/>
          </a:xfrm>
          <a:prstGeom prst="borderCallout1">
            <a:avLst>
              <a:gd name="adj1" fmla="val 99285"/>
              <a:gd name="adj2" fmla="val 28447"/>
              <a:gd name="adj3" fmla="val 126439"/>
              <a:gd name="adj4" fmla="val 29235"/>
            </a:avLst>
          </a:prstGeom>
          <a:solidFill>
            <a:srgbClr val="FFCCFF"/>
          </a:solidFill>
          <a:ln w="57150">
            <a:solidFill>
              <a:schemeClr val="bg1">
                <a:lumMod val="50000"/>
              </a:schemeClr>
            </a:solidFill>
            <a:headEnd type="oval" w="med" len="med"/>
            <a:tailEnd type="triangle" w="med" len="me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ln>
                  <a:solidFill>
                    <a:schemeClr val="tx1"/>
                  </a:solidFill>
                </a:ln>
                <a:solidFill>
                  <a:srgbClr val="7030A0"/>
                </a:solidFill>
                <a:effectLst>
                  <a:outerShdw blurRad="50800" dist="50800" dir="5400000" algn="ctr" rotWithShape="0">
                    <a:srgbClr val="CC00FF"/>
                  </a:outerShdw>
                </a:effectLst>
                <a:latin typeface="Arial Rounded MT Bold" panose="020F0704030504030204" pitchFamily="34" charset="0"/>
              </a:rPr>
              <a:t>This is the entrance </a:t>
            </a:r>
            <a:br>
              <a:rPr lang="en-CA" sz="2800" dirty="0">
                <a:ln>
                  <a:solidFill>
                    <a:schemeClr val="tx1"/>
                  </a:solidFill>
                </a:ln>
                <a:solidFill>
                  <a:srgbClr val="7030A0"/>
                </a:solidFill>
                <a:effectLst>
                  <a:outerShdw blurRad="50800" dist="50800" dir="5400000" algn="ctr" rotWithShape="0">
                    <a:srgbClr val="CC00FF"/>
                  </a:outerShdw>
                </a:effectLst>
                <a:latin typeface="Arial Rounded MT Bold" panose="020F0704030504030204" pitchFamily="34" charset="0"/>
              </a:rPr>
            </a:br>
            <a:r>
              <a:rPr lang="en-CA" sz="2800" dirty="0">
                <a:ln>
                  <a:solidFill>
                    <a:schemeClr val="tx1"/>
                  </a:solidFill>
                </a:ln>
                <a:solidFill>
                  <a:srgbClr val="7030A0"/>
                </a:solidFill>
                <a:effectLst>
                  <a:outerShdw blurRad="50800" dist="50800" dir="5400000" algn="ctr" rotWithShape="0">
                    <a:srgbClr val="CC00FF"/>
                  </a:outerShdw>
                </a:effectLst>
                <a:latin typeface="Arial Rounded MT Bold" panose="020F0704030504030204" pitchFamily="34" charset="0"/>
              </a:rPr>
              <a:t>to the Beit. </a:t>
            </a:r>
            <a: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t>Yahusha‘s</a:t>
            </a:r>
            <a:b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br>
            <a: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t> function is - The Door. </a:t>
            </a:r>
            <a:b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br>
            <a: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t>He is the </a:t>
            </a:r>
            <a:b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br>
            <a: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t>“</a:t>
            </a:r>
            <a:r>
              <a:rPr lang="en-CA" sz="2800" i="1" u="sng" dirty="0">
                <a:ln>
                  <a:solidFill>
                    <a:schemeClr val="tx1"/>
                  </a:solidFill>
                </a:ln>
                <a:solidFill>
                  <a:srgbClr val="00FFFF"/>
                </a:solidFill>
                <a:effectLst>
                  <a:glow rad="88900">
                    <a:srgbClr val="FFFF00"/>
                  </a:glow>
                  <a:outerShdw blurRad="50800" dist="50800" dir="5400000" algn="ctr" rotWithShape="0">
                    <a:srgbClr val="CC00FF"/>
                  </a:outerShdw>
                </a:effectLst>
                <a:latin typeface="Arial Rounded MT Bold" panose="020F0704030504030204" pitchFamily="34" charset="0"/>
              </a:rPr>
              <a:t>Passport</a:t>
            </a:r>
            <a:r>
              <a:rPr lang="en-CA" sz="2800" i="1" dirty="0">
                <a:ln>
                  <a:solidFill>
                    <a:schemeClr val="tx1"/>
                  </a:solidFill>
                </a:ln>
                <a:solidFill>
                  <a:srgbClr val="00FFFF"/>
                </a:solidFill>
                <a:effectLst>
                  <a:glow rad="88900">
                    <a:srgbClr val="FFFF00"/>
                  </a:glow>
                  <a:outerShdw blurRad="50800" dist="50800" dir="5400000" algn="ctr" rotWithShape="0">
                    <a:srgbClr val="CC00FF"/>
                  </a:outerShdw>
                </a:effectLst>
                <a:latin typeface="Arial Rounded MT Bold" panose="020F0704030504030204" pitchFamily="34" charset="0"/>
              </a:rPr>
              <a:t> </a:t>
            </a:r>
            <a: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t> for entrance” </a:t>
            </a:r>
            <a:b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br>
            <a:r>
              <a:rPr lang="en-CA" sz="2800" b="1" u="sng"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t>but</a:t>
            </a:r>
            <a: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t> </a:t>
            </a:r>
            <a:r>
              <a:rPr lang="en-CA" sz="2800" dirty="0">
                <a:ln>
                  <a:solidFill>
                    <a:schemeClr val="tx1"/>
                  </a:solidFill>
                </a:ln>
                <a:solidFill>
                  <a:schemeClr val="accent2">
                    <a:lumMod val="75000"/>
                  </a:schemeClr>
                </a:solidFill>
                <a:effectLst>
                  <a:outerShdw blurRad="50800" dist="50800" dir="5400000" algn="ctr" rotWithShape="0">
                    <a:srgbClr val="CC00FF"/>
                  </a:outerShdw>
                </a:effectLst>
                <a:latin typeface="Arial Rounded MT Bold" panose="020F0704030504030204" pitchFamily="34" charset="0"/>
              </a:rPr>
              <a:t>this “entrance” </a:t>
            </a:r>
            <a:br>
              <a:rPr lang="en-CA" sz="2800" dirty="0">
                <a:ln>
                  <a:solidFill>
                    <a:schemeClr val="tx1"/>
                  </a:solidFill>
                </a:ln>
                <a:solidFill>
                  <a:schemeClr val="accent2">
                    <a:lumMod val="75000"/>
                  </a:schemeClr>
                </a:solidFill>
                <a:effectLst>
                  <a:outerShdw blurRad="50800" dist="50800" dir="5400000" algn="ctr" rotWithShape="0">
                    <a:srgbClr val="CC00FF"/>
                  </a:outerShdw>
                </a:effectLst>
                <a:latin typeface="Arial Rounded MT Bold" panose="020F0704030504030204" pitchFamily="34" charset="0"/>
              </a:rPr>
            </a:br>
            <a:r>
              <a:rPr lang="en-CA" sz="2800" dirty="0">
                <a:ln>
                  <a:solidFill>
                    <a:schemeClr val="tx1"/>
                  </a:solidFill>
                </a:ln>
                <a:solidFill>
                  <a:schemeClr val="accent2">
                    <a:lumMod val="75000"/>
                  </a:schemeClr>
                </a:solidFill>
                <a:effectLst>
                  <a:outerShdw blurRad="50800" dist="50800" dir="5400000" algn="ctr" rotWithShape="0">
                    <a:srgbClr val="CC00FF"/>
                  </a:outerShdw>
                </a:effectLst>
                <a:latin typeface="Arial Rounded MT Bold" panose="020F0704030504030204" pitchFamily="34" charset="0"/>
              </a:rPr>
              <a:t>is </a:t>
            </a:r>
            <a:r>
              <a:rPr lang="en-CA" sz="2800" u="sng" dirty="0">
                <a:ln>
                  <a:solidFill>
                    <a:schemeClr val="tx1"/>
                  </a:solidFill>
                </a:ln>
                <a:solidFill>
                  <a:schemeClr val="accent2">
                    <a:lumMod val="75000"/>
                  </a:schemeClr>
                </a:solidFill>
                <a:effectLst>
                  <a:outerShdw blurRad="50800" dist="50800" dir="5400000" algn="ctr" rotWithShape="0">
                    <a:srgbClr val="CC00FF"/>
                  </a:outerShdw>
                </a:effectLst>
                <a:latin typeface="Arial Rounded MT Bold" panose="020F0704030504030204" pitchFamily="34" charset="0"/>
              </a:rPr>
              <a:t>not</a:t>
            </a:r>
            <a:r>
              <a:rPr lang="en-CA" sz="2800" dirty="0">
                <a:ln>
                  <a:solidFill>
                    <a:schemeClr val="tx1"/>
                  </a:solidFill>
                </a:ln>
                <a:solidFill>
                  <a:schemeClr val="accent2">
                    <a:lumMod val="75000"/>
                  </a:schemeClr>
                </a:solidFill>
                <a:effectLst>
                  <a:outerShdw blurRad="50800" dist="50800" dir="5400000" algn="ctr" rotWithShape="0">
                    <a:srgbClr val="CC00FF"/>
                  </a:outerShdw>
                </a:effectLst>
                <a:latin typeface="Arial Rounded MT Bold" panose="020F0704030504030204" pitchFamily="34" charset="0"/>
              </a:rPr>
              <a:t> the </a:t>
            </a:r>
            <a:r>
              <a:rPr lang="en-CA" sz="2800" dirty="0" err="1">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t>Dalet</a:t>
            </a:r>
            <a:r>
              <a:rPr lang="en-CA" sz="2800" dirty="0">
                <a:ln>
                  <a:solidFill>
                    <a:schemeClr val="tx1"/>
                  </a:solidFill>
                </a:ln>
                <a:solidFill>
                  <a:srgbClr val="00FFFF"/>
                </a:solidFill>
                <a:effectLst>
                  <a:outerShdw blurRad="50800" dist="50800" dir="5400000" algn="ctr" rotWithShape="0">
                    <a:srgbClr val="CC00FF"/>
                  </a:outerShdw>
                </a:effectLst>
                <a:latin typeface="Arial Rounded MT Bold" panose="020F0704030504030204" pitchFamily="34" charset="0"/>
              </a:rPr>
              <a:t>!</a:t>
            </a:r>
          </a:p>
        </p:txBody>
      </p:sp>
      <p:sp>
        <p:nvSpPr>
          <p:cNvPr id="21" name="Speech Bubble: Rectangle with Corners Rounded 20">
            <a:extLst>
              <a:ext uri="{FF2B5EF4-FFF2-40B4-BE49-F238E27FC236}">
                <a16:creationId xmlns:a16="http://schemas.microsoft.com/office/drawing/2014/main" id="{E03EECF6-00BE-4699-AB4B-457057711305}"/>
              </a:ext>
            </a:extLst>
          </p:cNvPr>
          <p:cNvSpPr/>
          <p:nvPr/>
        </p:nvSpPr>
        <p:spPr>
          <a:xfrm>
            <a:off x="4868318" y="4786317"/>
            <a:ext cx="2904615" cy="696103"/>
          </a:xfrm>
          <a:prstGeom prst="wedgeRoundRectCallout">
            <a:avLst>
              <a:gd name="adj1" fmla="val 35722"/>
              <a:gd name="adj2" fmla="val 111487"/>
              <a:gd name="adj3" fmla="val 16667"/>
            </a:avLst>
          </a:prstGeom>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ln w="28575">
                  <a:solidFill>
                    <a:srgbClr val="0000FF"/>
                  </a:solidFill>
                </a:ln>
                <a:solidFill>
                  <a:srgbClr val="E983DD"/>
                </a:solidFill>
                <a:effectLst>
                  <a:outerShdw blurRad="50800" dist="50800" dir="5400000" algn="ctr" rotWithShape="0">
                    <a:srgbClr val="00FF00"/>
                  </a:outerShdw>
                </a:effectLst>
                <a:latin typeface="Ravie" panose="04040805050809020602" pitchFamily="82" charset="0"/>
              </a:rPr>
              <a:t>Context!</a:t>
            </a:r>
            <a:endParaRPr lang="en-CA" sz="3600" b="1" dirty="0">
              <a:ln w="28575">
                <a:solidFill>
                  <a:srgbClr val="0000FF"/>
                </a:solidFill>
              </a:ln>
              <a:solidFill>
                <a:srgbClr val="E983DD"/>
              </a:solidFill>
              <a:effectLst>
                <a:outerShdw blurRad="50800" dist="50800" dir="5400000" algn="ctr" rotWithShape="0">
                  <a:srgbClr val="00FF00"/>
                </a:outerShdw>
              </a:effectLst>
              <a:latin typeface="Ravie" panose="04040805050809020602" pitchFamily="82" charset="0"/>
            </a:endParaRPr>
          </a:p>
        </p:txBody>
      </p:sp>
      <p:cxnSp>
        <p:nvCxnSpPr>
          <p:cNvPr id="19" name="Straight Arrow Connector 18">
            <a:extLst>
              <a:ext uri="{FF2B5EF4-FFF2-40B4-BE49-F238E27FC236}">
                <a16:creationId xmlns:a16="http://schemas.microsoft.com/office/drawing/2014/main" id="{546EA539-B6DD-48A0-B7E2-F0492FFF16F2}"/>
              </a:ext>
            </a:extLst>
          </p:cNvPr>
          <p:cNvCxnSpPr>
            <a:cxnSpLocks/>
          </p:cNvCxnSpPr>
          <p:nvPr/>
        </p:nvCxnSpPr>
        <p:spPr>
          <a:xfrm flipH="1" flipV="1">
            <a:off x="854281" y="2398149"/>
            <a:ext cx="5205991" cy="15023"/>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FBA17AC-6468-4DE2-80F9-8C4A1DE612D8}"/>
              </a:ext>
            </a:extLst>
          </p:cNvPr>
          <p:cNvCxnSpPr>
            <a:cxnSpLocks/>
          </p:cNvCxnSpPr>
          <p:nvPr/>
        </p:nvCxnSpPr>
        <p:spPr>
          <a:xfrm flipV="1">
            <a:off x="5614108" y="2287974"/>
            <a:ext cx="303746" cy="534799"/>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0" name="Speech Bubble: Rectangle with Corners Rounded 19">
            <a:extLst>
              <a:ext uri="{FF2B5EF4-FFF2-40B4-BE49-F238E27FC236}">
                <a16:creationId xmlns:a16="http://schemas.microsoft.com/office/drawing/2014/main" id="{14D04ACE-4EBF-4B89-8F1A-558E57947381}"/>
              </a:ext>
            </a:extLst>
          </p:cNvPr>
          <p:cNvSpPr/>
          <p:nvPr/>
        </p:nvSpPr>
        <p:spPr>
          <a:xfrm>
            <a:off x="4823117" y="176121"/>
            <a:ext cx="2059081" cy="952500"/>
          </a:xfrm>
          <a:prstGeom prst="wedgeRoundRectCallout">
            <a:avLst>
              <a:gd name="adj1" fmla="val 2418"/>
              <a:gd name="adj2" fmla="val 101067"/>
              <a:gd name="adj3" fmla="val 16667"/>
            </a:avLst>
          </a:prstGeom>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Ancient</a:t>
            </a:r>
            <a:r>
              <a:rPr lang="en-CA" sz="2800" dirty="0"/>
              <a:t> </a:t>
            </a:r>
            <a:r>
              <a:rPr lang="en-CA" sz="2400" dirty="0"/>
              <a:t>Hebrew</a:t>
            </a:r>
            <a:r>
              <a:rPr lang="en-CA" sz="2000" dirty="0"/>
              <a:t> </a:t>
            </a:r>
            <a:r>
              <a:rPr lang="en-CA" sz="2400" b="1" dirty="0">
                <a:solidFill>
                  <a:srgbClr val="FFFF00"/>
                </a:solidFill>
              </a:rPr>
              <a:t>Beit</a:t>
            </a:r>
            <a:endParaRPr lang="en-CA" sz="2000" b="1" dirty="0">
              <a:solidFill>
                <a:srgbClr val="FFFF00"/>
              </a:solidFill>
            </a:endParaRPr>
          </a:p>
        </p:txBody>
      </p:sp>
    </p:spTree>
    <p:extLst>
      <p:ext uri="{BB962C8B-B14F-4D97-AF65-F5344CB8AC3E}">
        <p14:creationId xmlns:p14="http://schemas.microsoft.com/office/powerpoint/2010/main" val="98727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000"/>
                                        <p:tgtEl>
                                          <p:spTgt spid="7"/>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par>
                                <p:cTn id="14" presetID="2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2000"/>
                                        <p:tgtEl>
                                          <p:spTgt spid="19"/>
                                        </p:tgtEl>
                                      </p:cBhvr>
                                    </p:animEffect>
                                  </p:childTnLst>
                                </p:cTn>
                              </p:par>
                              <p:par>
                                <p:cTn id="17" presetID="14" presetClass="entr" presetSubtype="10" fill="hold" nodeType="with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randombar(horizontal)">
                                      <p:cBhvr>
                                        <p:cTn id="19" dur="2500"/>
                                        <p:tgtEl>
                                          <p:spTgt spid="24"/>
                                        </p:tgtEl>
                                      </p:cBhvr>
                                    </p:animEffect>
                                  </p:childTnLst>
                                </p:cTn>
                              </p:par>
                              <p:par>
                                <p:cTn id="20" presetID="14" presetClass="entr" presetSubtype="10" fill="hold" nodeType="withEffect">
                                  <p:stCondLst>
                                    <p:cond delay="75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1000"/>
                                        <p:tgtEl>
                                          <p:spTgt spid="10"/>
                                        </p:tgtEl>
                                      </p:cBhvr>
                                    </p:animEffect>
                                  </p:childTnLst>
                                </p:cTn>
                              </p:par>
                              <p:par>
                                <p:cTn id="23" presetID="14" presetClass="entr" presetSubtype="10" fill="hold" nodeType="withEffect">
                                  <p:stCondLst>
                                    <p:cond delay="100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1000"/>
                                        <p:tgtEl>
                                          <p:spTgt spid="13"/>
                                        </p:tgtEl>
                                      </p:cBhvr>
                                    </p:animEffect>
                                  </p:childTnLst>
                                </p:cTn>
                              </p:par>
                              <p:par>
                                <p:cTn id="26" presetID="14" presetClass="entr" presetSubtype="10" fill="hold" nodeType="withEffect">
                                  <p:stCondLst>
                                    <p:cond delay="125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1000"/>
                                        <p:tgtEl>
                                          <p:spTgt spid="34"/>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5"/>
                                        </p:tgtEl>
                                        <p:attrNameLst>
                                          <p:attrName>style.visibility</p:attrName>
                                        </p:attrNameLst>
                                      </p:cBhvr>
                                      <p:to>
                                        <p:strVal val="visible"/>
                                      </p:to>
                                    </p:set>
                                    <p:animEffect transition="in" filter="randombar(horizontal)">
                                      <p:cBhvr>
                                        <p:cTn id="31" dur="1000"/>
                                        <p:tgtEl>
                                          <p:spTgt spid="15"/>
                                        </p:tgtEl>
                                      </p:cBhvr>
                                    </p:animEffect>
                                  </p:childTnLst>
                                </p:cTn>
                              </p:par>
                              <p:par>
                                <p:cTn id="32" presetID="14" presetClass="entr" presetSubtype="10" fill="hold" nodeType="withEffect">
                                  <p:stCondLst>
                                    <p:cond delay="1750"/>
                                  </p:stCondLst>
                                  <p:childTnLst>
                                    <p:set>
                                      <p:cBhvr>
                                        <p:cTn id="33" dur="1" fill="hold">
                                          <p:stCondLst>
                                            <p:cond delay="0"/>
                                          </p:stCondLst>
                                        </p:cTn>
                                        <p:tgtEl>
                                          <p:spTgt spid="17"/>
                                        </p:tgtEl>
                                        <p:attrNameLst>
                                          <p:attrName>style.visibility</p:attrName>
                                        </p:attrNameLst>
                                      </p:cBhvr>
                                      <p:to>
                                        <p:strVal val="visible"/>
                                      </p:to>
                                    </p:set>
                                    <p:animEffect transition="in" filter="randombar(horizontal)">
                                      <p:cBhvr>
                                        <p:cTn id="34" dur="1000"/>
                                        <p:tgtEl>
                                          <p:spTgt spid="1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2000"/>
                                        <p:tgtEl>
                                          <p:spTgt spid="18"/>
                                        </p:tgtEl>
                                      </p:cBhvr>
                                    </p:animEffect>
                                  </p:childTnLst>
                                </p:cTn>
                              </p:par>
                              <p:par>
                                <p:cTn id="38" presetID="42"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6"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ircle(in)">
                                      <p:cBhvr>
                                        <p:cTn id="46" dur="125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6" presetClass="entr" presetSubtype="16"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125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blinds(horizontal)">
                                      <p:cBhvr>
                                        <p:cTn id="6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6" grpId="0" animBg="1"/>
      <p:bldP spid="21" grpId="0" animBg="1"/>
      <p:bldP spid="2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60</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9" y="3228267"/>
            <a:ext cx="11946681" cy="354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000FF"/>
                  </a:solidFill>
                </a:ln>
                <a:solidFill>
                  <a:schemeClr val="tx1"/>
                </a:solidFill>
                <a:effectLst>
                  <a:glow rad="127000">
                    <a:srgbClr val="FF9900"/>
                  </a:glow>
                </a:effectLst>
              </a:rPr>
              <a:t>Once again the “house of Yah” is seen in the Beit, once again it has the </a:t>
            </a:r>
            <a:r>
              <a:rPr lang="en-CA" sz="2800" b="1" dirty="0">
                <a:ln>
                  <a:solidFill>
                    <a:srgbClr val="0000FF"/>
                  </a:solidFill>
                </a:ln>
                <a:solidFill>
                  <a:schemeClr val="tx1"/>
                </a:solidFill>
                <a:effectLst>
                  <a:glow rad="127000">
                    <a:srgbClr val="FF9900"/>
                  </a:glow>
                  <a:outerShdw blurRad="50800" dist="50800" dir="5400000" algn="ctr" rotWithShape="0">
                    <a:srgbClr val="CC00FF"/>
                  </a:outerShdw>
                </a:effectLst>
              </a:rPr>
              <a:t>DOOR.</a:t>
            </a:r>
          </a:p>
          <a:p>
            <a:r>
              <a:rPr lang="en-US" sz="2800" dirty="0">
                <a:latin typeface="Georgia" panose="02040502050405020303" pitchFamily="18" charset="0"/>
              </a:rPr>
              <a:t>	</a:t>
            </a:r>
            <a:r>
              <a:rPr lang="en-US" sz="2800" dirty="0">
                <a:solidFill>
                  <a:srgbClr val="0000FF"/>
                </a:solidFill>
                <a:effectLst>
                  <a:outerShdw blurRad="50800" dist="50800" dir="5400000" algn="ctr" rotWithShape="0">
                    <a:srgbClr val="CC00FF"/>
                  </a:outerShdw>
                </a:effectLst>
                <a:latin typeface="Georgia" panose="02040502050405020303" pitchFamily="18" charset="0"/>
              </a:rPr>
              <a:t>In the beginning </a:t>
            </a:r>
            <a:r>
              <a:rPr lang="en-US" sz="2800" dirty="0">
                <a:solidFill>
                  <a:prstClr val="black"/>
                </a:solidFill>
                <a:latin typeface="Georgia" panose="02040502050405020303" pitchFamily="18" charset="0"/>
              </a:rPr>
              <a:t>was the </a:t>
            </a:r>
            <a:r>
              <a:rPr lang="en-US" sz="2800" dirty="0">
                <a:solidFill>
                  <a:srgbClr val="0000FF"/>
                </a:solidFill>
                <a:latin typeface="Georgia" panose="02040502050405020303" pitchFamily="18" charset="0"/>
              </a:rPr>
              <a:t>Word</a:t>
            </a:r>
            <a:r>
              <a:rPr lang="en-US" sz="2800" dirty="0">
                <a:solidFill>
                  <a:prstClr val="black"/>
                </a:solidFill>
                <a:latin typeface="Georgia" panose="02040502050405020303" pitchFamily="18" charset="0"/>
              </a:rPr>
              <a:t>, and the </a:t>
            </a:r>
            <a:r>
              <a:rPr lang="en-US" sz="2800" dirty="0">
                <a:solidFill>
                  <a:srgbClr val="0000FF"/>
                </a:solidFill>
                <a:latin typeface="Georgia" panose="02040502050405020303" pitchFamily="18" charset="0"/>
              </a:rPr>
              <a:t>Word</a:t>
            </a:r>
            <a:r>
              <a:rPr lang="en-US" sz="2800" dirty="0">
                <a:solidFill>
                  <a:prstClr val="black"/>
                </a:solidFill>
                <a:latin typeface="Georgia" panose="02040502050405020303" pitchFamily="18" charset="0"/>
              </a:rPr>
              <a:t> was with [</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 		and the </a:t>
            </a:r>
            <a:r>
              <a:rPr lang="en-US" sz="2800" dirty="0">
                <a:solidFill>
                  <a:srgbClr val="0000FF"/>
                </a:solidFill>
                <a:latin typeface="Georgia" panose="02040502050405020303" pitchFamily="18" charset="0"/>
              </a:rPr>
              <a:t>Word</a:t>
            </a:r>
            <a:r>
              <a:rPr lang="en-US" sz="2800" dirty="0">
                <a:solidFill>
                  <a:prstClr val="black"/>
                </a:solidFill>
                <a:latin typeface="Georgia" panose="02040502050405020303" pitchFamily="18" charset="0"/>
              </a:rPr>
              <a:t> was fully [</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a:t>
            </a:r>
          </a:p>
          <a:p>
            <a:r>
              <a:rPr lang="en-US" sz="2800" dirty="0">
                <a:solidFill>
                  <a:srgbClr val="008080"/>
                </a:solidFill>
                <a:latin typeface="Georgia" panose="02040502050405020303" pitchFamily="18" charset="0"/>
              </a:rPr>
              <a:t>Joh 1:2</a:t>
            </a:r>
            <a:r>
              <a:rPr lang="en-US" sz="2800" dirty="0">
                <a:solidFill>
                  <a:prstClr val="black"/>
                </a:solidFill>
                <a:latin typeface="Georgia" panose="02040502050405020303" pitchFamily="18" charset="0"/>
              </a:rPr>
              <a:t>  The </a:t>
            </a:r>
            <a:r>
              <a:rPr lang="en-US" sz="2800" dirty="0">
                <a:solidFill>
                  <a:srgbClr val="0000FF"/>
                </a:solidFill>
                <a:latin typeface="Georgia" panose="02040502050405020303" pitchFamily="18" charset="0"/>
              </a:rPr>
              <a:t>Word</a:t>
            </a:r>
            <a:r>
              <a:rPr lang="en-US" sz="2800" dirty="0">
                <a:solidFill>
                  <a:prstClr val="black"/>
                </a:solidFill>
                <a:latin typeface="Georgia" panose="02040502050405020303" pitchFamily="18" charset="0"/>
              </a:rPr>
              <a:t> was with [</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 </a:t>
            </a:r>
            <a:r>
              <a:rPr lang="en-US" sz="2800" b="1" dirty="0">
                <a:solidFill>
                  <a:prstClr val="black"/>
                </a:solidFill>
                <a:effectLst>
                  <a:glow rad="127000">
                    <a:srgbClr val="FFFF00"/>
                  </a:glow>
                </a:effectLst>
                <a:latin typeface="Georgia" panose="02040502050405020303" pitchFamily="18" charset="0"/>
              </a:rPr>
              <a:t>in the beginning.</a:t>
            </a:r>
          </a:p>
          <a:p>
            <a:r>
              <a:rPr lang="en-US" sz="2800" dirty="0">
                <a:solidFill>
                  <a:srgbClr val="008080"/>
                </a:solidFill>
                <a:latin typeface="Georgia" panose="02040502050405020303" pitchFamily="18" charset="0"/>
              </a:rPr>
              <a:t>Joh 1:3</a:t>
            </a:r>
            <a:r>
              <a:rPr lang="en-US" sz="2800" dirty="0">
                <a:solidFill>
                  <a:prstClr val="black"/>
                </a:solidFill>
                <a:latin typeface="Georgia" panose="02040502050405020303" pitchFamily="18" charset="0"/>
              </a:rPr>
              <a:t>  All things were created by him, and apart from him not one thing 		was created that has been created.</a:t>
            </a:r>
          </a:p>
          <a:p>
            <a:r>
              <a:rPr lang="en-US" sz="2800" dirty="0">
                <a:solidFill>
                  <a:srgbClr val="008080"/>
                </a:solidFill>
                <a:latin typeface="Georgia" panose="02040502050405020303" pitchFamily="18" charset="0"/>
              </a:rPr>
              <a:t>Joh 1:4</a:t>
            </a:r>
            <a:r>
              <a:rPr lang="en-US" sz="2800" dirty="0">
                <a:solidFill>
                  <a:prstClr val="black"/>
                </a:solidFill>
                <a:latin typeface="Georgia" panose="02040502050405020303" pitchFamily="18" charset="0"/>
              </a:rPr>
              <a:t>  </a:t>
            </a:r>
            <a:r>
              <a:rPr lang="en-US" sz="2800" i="1" dirty="0">
                <a:solidFill>
                  <a:prstClr val="black"/>
                </a:solidFill>
                <a:latin typeface="Georgia" panose="02040502050405020303" pitchFamily="18" charset="0"/>
              </a:rPr>
              <a:t>In him was life</a:t>
            </a:r>
            <a:r>
              <a:rPr lang="en-US" sz="2800" dirty="0">
                <a:solidFill>
                  <a:prstClr val="black"/>
                </a:solidFill>
                <a:latin typeface="Georgia" panose="02040502050405020303" pitchFamily="18" charset="0"/>
              </a:rPr>
              <a:t>, and the life was the </a:t>
            </a:r>
            <a:r>
              <a:rPr lang="en-US" sz="2800" b="1" dirty="0">
                <a:solidFill>
                  <a:srgbClr val="0000FF"/>
                </a:solidFill>
                <a:effectLst>
                  <a:outerShdw blurRad="50800" dist="50800" dir="5400000" sx="102000" sy="102000" algn="ctr" rotWithShape="0">
                    <a:srgbClr val="FFFF00"/>
                  </a:outerShdw>
                </a:effectLst>
                <a:latin typeface="Georgia" panose="02040502050405020303" pitchFamily="18" charset="0"/>
              </a:rPr>
              <a:t>light</a:t>
            </a:r>
            <a:r>
              <a:rPr lang="en-US" sz="2800" dirty="0">
                <a:solidFill>
                  <a:prstClr val="black"/>
                </a:solidFill>
                <a:latin typeface="Georgia" panose="02040502050405020303" pitchFamily="18" charset="0"/>
              </a:rPr>
              <a:t> of mankind.</a:t>
            </a:r>
          </a:p>
          <a:p>
            <a:pPr algn="ctr"/>
            <a:r>
              <a:rPr lang="en-CA" sz="2800" b="1" dirty="0">
                <a:ln>
                  <a:solidFill>
                    <a:srgbClr val="0000FF"/>
                  </a:solidFill>
                </a:ln>
                <a:solidFill>
                  <a:schemeClr val="tx1"/>
                </a:solidFill>
                <a:effectLst>
                  <a:glow rad="127000">
                    <a:srgbClr val="FF9900"/>
                  </a:glow>
                </a:effectLst>
              </a:rPr>
              <a:t> </a:t>
            </a:r>
            <a:endParaRPr lang="en-CA" sz="2800" b="1" dirty="0">
              <a:ln>
                <a:solidFill>
                  <a:srgbClr val="0000FF"/>
                </a:solidFill>
              </a:ln>
              <a:solidFill>
                <a:srgbClr val="00FFFF"/>
              </a:solidFill>
              <a:effectLst>
                <a:glow rad="127000">
                  <a:srgbClr val="FF9900"/>
                </a:glow>
              </a:effectLst>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3083509"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cxnSp>
        <p:nvCxnSpPr>
          <p:cNvPr id="3" name="Straight Arrow Connector 2">
            <a:extLst>
              <a:ext uri="{FF2B5EF4-FFF2-40B4-BE49-F238E27FC236}">
                <a16:creationId xmlns:a16="http://schemas.microsoft.com/office/drawing/2014/main" id="{C72E98AD-DC13-4048-A557-D63160C459FD}"/>
              </a:ext>
            </a:extLst>
          </p:cNvPr>
          <p:cNvCxnSpPr>
            <a:cxnSpLocks/>
          </p:cNvCxnSpPr>
          <p:nvPr/>
        </p:nvCxnSpPr>
        <p:spPr>
          <a:xfrm flipH="1">
            <a:off x="8361159" y="855746"/>
            <a:ext cx="2902592" cy="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ED64E40-FFFC-4BF7-AB13-74C6FEF7A9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7214" y="1953628"/>
            <a:ext cx="7424257" cy="1133520"/>
          </a:xfrm>
          <a:prstGeom prst="rect">
            <a:avLst/>
          </a:prstGeom>
          <a:ln w="38100" cap="sq">
            <a:solidFill>
              <a:srgbClr val="9966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6747890" y="370411"/>
            <a:ext cx="812726" cy="2269815"/>
          </a:xfrm>
          <a:prstGeom prst="leftBrace">
            <a:avLst>
              <a:gd name="adj1" fmla="val 23483"/>
              <a:gd name="adj2" fmla="val 83448"/>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Arrow: Bent 11">
            <a:extLst>
              <a:ext uri="{FF2B5EF4-FFF2-40B4-BE49-F238E27FC236}">
                <a16:creationId xmlns:a16="http://schemas.microsoft.com/office/drawing/2014/main" id="{45DCFABA-40BC-432F-9BE3-FBAFA88B7A4D}"/>
              </a:ext>
            </a:extLst>
          </p:cNvPr>
          <p:cNvSpPr/>
          <p:nvPr/>
        </p:nvSpPr>
        <p:spPr>
          <a:xfrm rot="16200000" flipH="1">
            <a:off x="7726403" y="-28377"/>
            <a:ext cx="483139" cy="711918"/>
          </a:xfrm>
          <a:prstGeom prst="bentArrow">
            <a:avLst>
              <a:gd name="adj1" fmla="val 25000"/>
              <a:gd name="adj2" fmla="val 42297"/>
              <a:gd name="adj3" fmla="val 41387"/>
              <a:gd name="adj4" fmla="val 43750"/>
            </a:avLst>
          </a:prstGeom>
          <a:solidFill>
            <a:srgbClr val="FFFF00"/>
          </a:solidFill>
          <a:ln w="28575">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Rectangle: Rounded Corners 12">
            <a:extLst>
              <a:ext uri="{FF2B5EF4-FFF2-40B4-BE49-F238E27FC236}">
                <a16:creationId xmlns:a16="http://schemas.microsoft.com/office/drawing/2014/main" id="{9835C2B5-84DB-4838-AEFB-2F1785FB52A7}"/>
              </a:ext>
            </a:extLst>
          </p:cNvPr>
          <p:cNvSpPr/>
          <p:nvPr/>
        </p:nvSpPr>
        <p:spPr>
          <a:xfrm>
            <a:off x="8361159" y="70841"/>
            <a:ext cx="2989147" cy="539683"/>
          </a:xfrm>
          <a:prstGeom prst="roundRect">
            <a:avLst/>
          </a:prstGeom>
          <a:solidFill>
            <a:srgbClr val="9966FF"/>
          </a:solidFill>
          <a:ln>
            <a:solidFill>
              <a:srgbClr val="00FFFF"/>
            </a:solidFill>
          </a:ln>
          <a:scene3d>
            <a:camera prst="orthographicFront"/>
            <a:lightRig rig="threePt" dir="t"/>
          </a:scene3d>
          <a:sp3d>
            <a:bevelT w="10795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t>I am - The </a:t>
            </a:r>
            <a:r>
              <a:rPr lang="en-CA" sz="2200" b="1" dirty="0">
                <a:ln>
                  <a:solidFill>
                    <a:srgbClr val="0000FF"/>
                  </a:solidFill>
                </a:ln>
                <a:solidFill>
                  <a:srgbClr val="00FFFF"/>
                </a:solidFill>
                <a:effectLst>
                  <a:glow rad="127000">
                    <a:srgbClr val="FFFF00"/>
                  </a:glow>
                </a:effectLst>
                <a:latin typeface="Ravie" panose="04040805050809020602" pitchFamily="82" charset="0"/>
              </a:rPr>
              <a:t>Door</a:t>
            </a:r>
            <a:r>
              <a:rPr lang="en-CA" sz="2200" dirty="0">
                <a:ln>
                  <a:solidFill>
                    <a:schemeClr val="tx1"/>
                  </a:solidFill>
                </a:ln>
                <a:solidFill>
                  <a:srgbClr val="00FFFF"/>
                </a:solidFill>
                <a:latin typeface="Ravie" panose="04040805050809020602" pitchFamily="82" charset="0"/>
              </a:rPr>
              <a:t>,</a:t>
            </a:r>
            <a:r>
              <a:rPr lang="en-CA" sz="2200" dirty="0">
                <a:latin typeface="Ravie" panose="04040805050809020602" pitchFamily="82" charset="0"/>
              </a:rPr>
              <a:t> </a:t>
            </a:r>
          </a:p>
        </p:txBody>
      </p:sp>
    </p:spTree>
    <p:extLst>
      <p:ext uri="{BB962C8B-B14F-4D97-AF65-F5344CB8AC3E}">
        <p14:creationId xmlns:p14="http://schemas.microsoft.com/office/powerpoint/2010/main" val="157133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61</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9" y="3228267"/>
            <a:ext cx="11946681" cy="3543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2800" b="1" dirty="0">
                <a:ln>
                  <a:solidFill>
                    <a:srgbClr val="0000FF"/>
                  </a:solidFill>
                </a:ln>
                <a:solidFill>
                  <a:schemeClr val="tx1"/>
                </a:solidFill>
                <a:effectLst>
                  <a:glow rad="127000">
                    <a:srgbClr val="FF9900"/>
                  </a:glow>
                </a:effectLst>
              </a:rPr>
              <a:t>The 	   Resh (</a:t>
            </a:r>
            <a:r>
              <a:rPr lang="en-CA" sz="2800" b="1" dirty="0">
                <a:ln>
                  <a:solidFill>
                    <a:srgbClr val="0000FF"/>
                  </a:solidFill>
                </a:ln>
                <a:solidFill>
                  <a:srgbClr val="00FFFF"/>
                </a:solidFill>
                <a:effectLst>
                  <a:glow rad="127000">
                    <a:srgbClr val="FF9900"/>
                  </a:glow>
                </a:effectLst>
              </a:rPr>
              <a:t>head, foremost authority</a:t>
            </a:r>
            <a:r>
              <a:rPr lang="en-CA" sz="2800" b="1" dirty="0">
                <a:ln>
                  <a:solidFill>
                    <a:srgbClr val="0000FF"/>
                  </a:solidFill>
                </a:ln>
                <a:solidFill>
                  <a:schemeClr val="tx1"/>
                </a:solidFill>
                <a:effectLst>
                  <a:glow rad="127000">
                    <a:srgbClr val="FF9900"/>
                  </a:glow>
                </a:effectLst>
              </a:rPr>
              <a:t>) was in the process of establishing a corporate decision which manifested in and of itself, </a:t>
            </a:r>
            <a:r>
              <a:rPr lang="en-CA" sz="2800" b="1" dirty="0">
                <a:ln>
                  <a:solidFill>
                    <a:srgbClr val="0000FF"/>
                  </a:solidFill>
                </a:ln>
                <a:solidFill>
                  <a:schemeClr val="bg1">
                    <a:lumMod val="50000"/>
                  </a:schemeClr>
                </a:solidFill>
                <a:effectLst>
                  <a:glow rad="127000">
                    <a:srgbClr val="FF9900"/>
                  </a:glow>
                </a:effectLst>
              </a:rPr>
              <a:t>creation,</a:t>
            </a:r>
            <a:r>
              <a:rPr lang="en-CA" sz="2800" b="1" dirty="0">
                <a:ln>
                  <a:solidFill>
                    <a:srgbClr val="0000FF"/>
                  </a:solidFill>
                </a:ln>
                <a:solidFill>
                  <a:schemeClr val="tx1"/>
                </a:solidFill>
                <a:effectLst>
                  <a:glow rad="127000">
                    <a:srgbClr val="FF9900"/>
                  </a:glow>
                </a:effectLst>
              </a:rPr>
              <a:t> by a spoken command. </a:t>
            </a:r>
            <a:r>
              <a:rPr lang="en-CA" sz="2800" dirty="0">
                <a:ln>
                  <a:solidFill>
                    <a:srgbClr val="0000FF"/>
                  </a:solidFill>
                </a:ln>
                <a:solidFill>
                  <a:schemeClr val="tx1"/>
                </a:solidFill>
                <a:effectLst/>
              </a:rPr>
              <a:t>Isa 48:3.  </a:t>
            </a:r>
            <a:r>
              <a:rPr lang="en-CA" sz="2800" b="1" dirty="0">
                <a:ln>
                  <a:solidFill>
                    <a:srgbClr val="0000FF"/>
                  </a:solidFill>
                </a:ln>
                <a:solidFill>
                  <a:schemeClr val="tx1"/>
                </a:solidFill>
                <a:effectLst>
                  <a:glow rad="127000">
                    <a:srgbClr val="FF9900"/>
                  </a:glow>
                </a:effectLst>
              </a:rPr>
              <a:t>This </a:t>
            </a:r>
            <a:r>
              <a:rPr lang="en-CA" sz="2800" b="1" u="sng" dirty="0">
                <a:ln>
                  <a:solidFill>
                    <a:srgbClr val="0000FF"/>
                  </a:solidFill>
                </a:ln>
                <a:solidFill>
                  <a:schemeClr val="tx1"/>
                </a:solidFill>
                <a:effectLst>
                  <a:glow rad="127000">
                    <a:srgbClr val="FFFF00"/>
                  </a:glow>
                </a:effectLst>
              </a:rPr>
              <a:t>CREATIVE THOUGHT</a:t>
            </a:r>
            <a:r>
              <a:rPr lang="en-CA" sz="2800" b="1" dirty="0">
                <a:ln>
                  <a:solidFill>
                    <a:srgbClr val="0000FF"/>
                  </a:solidFill>
                </a:ln>
                <a:solidFill>
                  <a:schemeClr val="tx1"/>
                </a:solidFill>
                <a:effectLst>
                  <a:glow rad="127000">
                    <a:srgbClr val="FFFF00"/>
                  </a:glow>
                </a:effectLst>
              </a:rPr>
              <a:t> </a:t>
            </a:r>
            <a:r>
              <a:rPr lang="en-CA" sz="2800" b="1" dirty="0">
                <a:ln>
                  <a:solidFill>
                    <a:srgbClr val="0000FF"/>
                  </a:solidFill>
                </a:ln>
                <a:solidFill>
                  <a:srgbClr val="FF3300"/>
                </a:solidFill>
                <a:effectLst>
                  <a:glow rad="127000">
                    <a:srgbClr val="FFFF00"/>
                  </a:glow>
                </a:effectLst>
              </a:rPr>
              <a:t>TO</a:t>
            </a:r>
            <a:r>
              <a:rPr lang="en-CA" sz="2800" b="1" dirty="0">
                <a:ln>
                  <a:solidFill>
                    <a:srgbClr val="0000FF"/>
                  </a:solidFill>
                </a:ln>
                <a:solidFill>
                  <a:schemeClr val="tx1"/>
                </a:solidFill>
                <a:effectLst>
                  <a:glow rad="127000">
                    <a:srgbClr val="FF9900"/>
                  </a:glow>
                </a:effectLst>
              </a:rPr>
              <a:t> </a:t>
            </a:r>
            <a:r>
              <a:rPr lang="en-CA" sz="2800" b="1" u="sng" dirty="0">
                <a:ln>
                  <a:solidFill>
                    <a:srgbClr val="0000FF"/>
                  </a:solidFill>
                </a:ln>
                <a:solidFill>
                  <a:srgbClr val="00FFFF"/>
                </a:solidFill>
                <a:effectLst>
                  <a:glow rad="127000">
                    <a:srgbClr val="FF9900"/>
                  </a:glow>
                </a:effectLst>
              </a:rPr>
              <a:t>VOICE</a:t>
            </a:r>
            <a:r>
              <a:rPr lang="en-CA" sz="2800" b="1" dirty="0">
                <a:ln>
                  <a:solidFill>
                    <a:srgbClr val="0000FF"/>
                  </a:solidFill>
                </a:ln>
                <a:solidFill>
                  <a:srgbClr val="00FFFF"/>
                </a:solidFill>
                <a:effectLst>
                  <a:glow rad="127000">
                    <a:srgbClr val="FF9900"/>
                  </a:glow>
                </a:effectLst>
              </a:rPr>
              <a:t> </a:t>
            </a:r>
            <a:r>
              <a:rPr lang="en-CA" sz="2800" b="1" dirty="0">
                <a:ln>
                  <a:solidFill>
                    <a:srgbClr val="0000FF"/>
                  </a:solidFill>
                </a:ln>
                <a:solidFill>
                  <a:schemeClr val="tx1"/>
                </a:solidFill>
                <a:effectLst>
                  <a:glow rad="127000">
                    <a:srgbClr val="FF9900"/>
                  </a:glow>
                </a:effectLst>
              </a:rPr>
              <a:t>process produced a physical event which manifested in the characteristics of      </a:t>
            </a:r>
            <a:r>
              <a:rPr lang="en-US" sz="2800" b="1" dirty="0">
                <a:ln>
                  <a:solidFill>
                    <a:srgbClr val="0000FF"/>
                  </a:solidFill>
                </a:ln>
                <a:solidFill>
                  <a:schemeClr val="tx1"/>
                </a:solidFill>
                <a:effectLst>
                  <a:glow rad="127000">
                    <a:srgbClr val="FF9900"/>
                  </a:glow>
                </a:effectLst>
                <a:latin typeface="Georgia" panose="02040502050405020303" pitchFamily="18" charset="0"/>
              </a:rPr>
              <a:t> </a:t>
            </a:r>
            <a:r>
              <a:rPr lang="en-US" sz="2800" dirty="0">
                <a:latin typeface="Georgia" panose="02040502050405020303" pitchFamily="18" charset="0"/>
              </a:rPr>
              <a:t> </a:t>
            </a:r>
            <a:r>
              <a:rPr lang="en-US" sz="2800" b="1" dirty="0">
                <a:ln>
                  <a:solidFill>
                    <a:srgbClr val="0000FF"/>
                  </a:solidFill>
                </a:ln>
                <a:solidFill>
                  <a:srgbClr val="00FFFF"/>
                </a:solidFill>
                <a:effectLst>
                  <a:glow rad="127000">
                    <a:srgbClr val="FFFF00"/>
                  </a:glow>
                  <a:outerShdw blurRad="50800" dist="50800" dir="5400000" algn="ctr" rotWithShape="0">
                    <a:srgbClr val="CC00FF"/>
                  </a:outerShdw>
                </a:effectLst>
                <a:latin typeface="Georgia" panose="02040502050405020303" pitchFamily="18" charset="0"/>
              </a:rPr>
              <a:t>Aleph.</a:t>
            </a:r>
          </a:p>
          <a:p>
            <a:pPr algn="ctr"/>
            <a:endParaRPr lang="en-US" sz="2800" b="1" dirty="0">
              <a:ln>
                <a:solidFill>
                  <a:srgbClr val="0000FF"/>
                </a:solidFill>
              </a:ln>
              <a:solidFill>
                <a:srgbClr val="00FFFF"/>
              </a:solidFill>
              <a:effectLst>
                <a:glow rad="127000">
                  <a:srgbClr val="FFFF00"/>
                </a:glow>
                <a:outerShdw blurRad="50800" dist="50800" dir="5400000" algn="ctr" rotWithShape="0">
                  <a:srgbClr val="CC00FF"/>
                </a:outerShdw>
              </a:effectLst>
              <a:latin typeface="Georgia" panose="02040502050405020303" pitchFamily="18" charset="0"/>
            </a:endParaRPr>
          </a:p>
          <a:p>
            <a:pPr algn="ctr"/>
            <a:r>
              <a:rPr lang="en-US" sz="2800" b="1" dirty="0">
                <a:ln>
                  <a:solidFill>
                    <a:srgbClr val="0000FF"/>
                  </a:solidFill>
                </a:ln>
                <a:solidFill>
                  <a:srgbClr val="00FFFF"/>
                </a:solidFill>
                <a:effectLst>
                  <a:glow rad="127000">
                    <a:srgbClr val="FFFF00"/>
                  </a:glow>
                  <a:outerShdw blurRad="50800" dist="50800" dir="5400000" algn="ctr" rotWithShape="0">
                    <a:srgbClr val="CC00FF"/>
                  </a:outerShdw>
                </a:effectLst>
                <a:latin typeface="Georgia" panose="02040502050405020303" pitchFamily="18" charset="0"/>
              </a:rPr>
              <a:t>This Aleph production , CONTAINED THE ABILITY TO </a:t>
            </a:r>
            <a:r>
              <a:rPr lang="en-US" sz="4000" b="1" u="sng" dirty="0">
                <a:ln>
                  <a:solidFill>
                    <a:srgbClr val="0000FF"/>
                  </a:solidFill>
                </a:ln>
                <a:solidFill>
                  <a:srgbClr val="00FFFF"/>
                </a:solidFill>
                <a:effectLst>
                  <a:glow rad="127000">
                    <a:srgbClr val="FFFF00"/>
                  </a:glow>
                  <a:outerShdw blurRad="50800" dist="50800" dir="5400000" algn="ctr" rotWithShape="0">
                    <a:srgbClr val="CC00FF"/>
                  </a:outerShdw>
                </a:effectLst>
                <a:latin typeface="Ravie" panose="04040805050809020602" pitchFamily="82" charset="0"/>
              </a:rPr>
              <a:t>SUSTAIN LIFE</a:t>
            </a:r>
            <a:r>
              <a:rPr lang="en-US" sz="4000" b="1" dirty="0">
                <a:ln>
                  <a:solidFill>
                    <a:srgbClr val="0000FF"/>
                  </a:solidFill>
                </a:ln>
                <a:solidFill>
                  <a:srgbClr val="00FFFF"/>
                </a:solidFill>
                <a:effectLst>
                  <a:glow rad="127000">
                    <a:srgbClr val="FFFF00"/>
                  </a:glow>
                  <a:outerShdw blurRad="50800" dist="50800" dir="5400000" algn="ctr" rotWithShape="0">
                    <a:srgbClr val="CC00FF"/>
                  </a:outerShdw>
                </a:effectLst>
                <a:latin typeface="Ravie" panose="04040805050809020602" pitchFamily="82" charset="0"/>
              </a:rPr>
              <a:t> </a:t>
            </a:r>
            <a:r>
              <a:rPr lang="en-US" sz="2800" b="1" dirty="0">
                <a:ln>
                  <a:solidFill>
                    <a:srgbClr val="0000FF"/>
                  </a:solidFill>
                </a:ln>
                <a:solidFill>
                  <a:srgbClr val="00FFFF"/>
                </a:solidFill>
                <a:effectLst>
                  <a:glow rad="127000">
                    <a:srgbClr val="FFFF00"/>
                  </a:glow>
                </a:effectLst>
                <a:latin typeface="Georgia" panose="02040502050405020303" pitchFamily="18" charset="0"/>
              </a:rPr>
              <a:t>through its</a:t>
            </a:r>
            <a:r>
              <a:rPr lang="en-US" sz="3600" b="1" dirty="0">
                <a:ln>
                  <a:solidFill>
                    <a:srgbClr val="0000FF"/>
                  </a:solidFill>
                </a:ln>
                <a:solidFill>
                  <a:srgbClr val="00FFFF"/>
                </a:solidFill>
                <a:effectLst>
                  <a:glow rad="127000">
                    <a:srgbClr val="FFFF00"/>
                  </a:glow>
                </a:effectLst>
                <a:latin typeface="Georgia" panose="02040502050405020303" pitchFamily="18" charset="0"/>
              </a:rPr>
              <a:t> </a:t>
            </a:r>
            <a:r>
              <a:rPr lang="en-US" sz="2800" b="1" dirty="0">
                <a:ln>
                  <a:solidFill>
                    <a:srgbClr val="0000FF"/>
                  </a:solidFill>
                </a:ln>
                <a:solidFill>
                  <a:srgbClr val="00FFFF"/>
                </a:solidFill>
                <a:effectLst>
                  <a:glow rad="127000">
                    <a:srgbClr val="FFFF00"/>
                  </a:glow>
                  <a:outerShdw blurRad="50800" dist="50800" dir="5400000" algn="ctr" rotWithShape="0">
                    <a:srgbClr val="CC00FF"/>
                  </a:outerShdw>
                </a:effectLst>
                <a:latin typeface="Georgia" panose="02040502050405020303" pitchFamily="18" charset="0"/>
              </a:rPr>
              <a:t>AUTHORITY.</a:t>
            </a:r>
            <a:endParaRPr lang="en-CA" sz="2800" b="1" dirty="0">
              <a:ln>
                <a:solidFill>
                  <a:srgbClr val="0000FF"/>
                </a:solidFill>
              </a:ln>
              <a:solidFill>
                <a:srgbClr val="00FFFF"/>
              </a:solidFill>
              <a:effectLst>
                <a:glow rad="127000">
                  <a:srgbClr val="FFFF00"/>
                </a:glow>
                <a:outerShdw blurRad="50800" dist="50800" dir="5400000" algn="ctr" rotWithShape="0">
                  <a:srgbClr val="CC00FF"/>
                </a:outerShdw>
              </a:effectLst>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3083509"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pic>
        <p:nvPicPr>
          <p:cNvPr id="6" name="Picture 5">
            <a:extLst>
              <a:ext uri="{FF2B5EF4-FFF2-40B4-BE49-F238E27FC236}">
                <a16:creationId xmlns:a16="http://schemas.microsoft.com/office/drawing/2014/main" id="{9ED64E40-FFFC-4BF7-AB13-74C6FEF7A9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7214" y="1953628"/>
            <a:ext cx="7424257" cy="1133520"/>
          </a:xfrm>
          <a:prstGeom prst="rect">
            <a:avLst/>
          </a:prstGeom>
          <a:ln w="38100" cap="sq">
            <a:solidFill>
              <a:srgbClr val="9966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6747890" y="370411"/>
            <a:ext cx="812726" cy="2269815"/>
          </a:xfrm>
          <a:prstGeom prst="leftBrace">
            <a:avLst>
              <a:gd name="adj1" fmla="val 23483"/>
              <a:gd name="adj2" fmla="val 83448"/>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11">
            <a:extLst>
              <a:ext uri="{FF2B5EF4-FFF2-40B4-BE49-F238E27FC236}">
                <a16:creationId xmlns:a16="http://schemas.microsoft.com/office/drawing/2014/main" id="{10DEB820-FC7F-4DF1-A748-0D30A84A88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1784" y="301472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F39C02BA-0CBD-44B9-8D0A-195903201C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00005" y="4619876"/>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6" name="Arrow: Bent 15">
            <a:extLst>
              <a:ext uri="{FF2B5EF4-FFF2-40B4-BE49-F238E27FC236}">
                <a16:creationId xmlns:a16="http://schemas.microsoft.com/office/drawing/2014/main" id="{788D9902-BA99-4EF6-A53B-DFA920D1BF34}"/>
              </a:ext>
            </a:extLst>
          </p:cNvPr>
          <p:cNvSpPr/>
          <p:nvPr/>
        </p:nvSpPr>
        <p:spPr>
          <a:xfrm rot="16200000" flipH="1">
            <a:off x="7834433" y="-136409"/>
            <a:ext cx="483141" cy="927981"/>
          </a:xfrm>
          <a:prstGeom prst="bentArrow">
            <a:avLst>
              <a:gd name="adj1" fmla="val 25000"/>
              <a:gd name="adj2" fmla="val 42297"/>
              <a:gd name="adj3" fmla="val 41387"/>
              <a:gd name="adj4" fmla="val 43750"/>
            </a:avLst>
          </a:prstGeom>
          <a:solidFill>
            <a:srgbClr val="FFFF00"/>
          </a:solidFill>
          <a:ln w="28575">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Rectangle: Rounded Corners 8">
            <a:extLst>
              <a:ext uri="{FF2B5EF4-FFF2-40B4-BE49-F238E27FC236}">
                <a16:creationId xmlns:a16="http://schemas.microsoft.com/office/drawing/2014/main" id="{B9493528-17B8-49AB-8DC0-4AD21FE8A7FA}"/>
              </a:ext>
            </a:extLst>
          </p:cNvPr>
          <p:cNvSpPr/>
          <p:nvPr/>
        </p:nvSpPr>
        <p:spPr>
          <a:xfrm>
            <a:off x="8539993" y="70841"/>
            <a:ext cx="2852257" cy="952500"/>
          </a:xfrm>
          <a:prstGeom prst="roundRect">
            <a:avLst/>
          </a:prstGeom>
          <a:solidFill>
            <a:srgbClr val="9966FF"/>
          </a:solidFill>
          <a:ln>
            <a:solidFill>
              <a:srgbClr val="00FFFF"/>
            </a:solidFill>
          </a:ln>
          <a:scene3d>
            <a:camera prst="orthographicFront"/>
            <a:lightRig rig="threePt" dir="t"/>
          </a:scene3d>
          <a:sp3d>
            <a:bevelT w="10795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t>The </a:t>
            </a:r>
            <a:r>
              <a:rPr lang="en-CA" sz="2200" b="1" dirty="0">
                <a:ln>
                  <a:solidFill>
                    <a:srgbClr val="0000FF"/>
                  </a:solidFill>
                </a:ln>
                <a:effectLst>
                  <a:glow rad="127000">
                    <a:srgbClr val="FFFF00"/>
                  </a:glow>
                </a:effectLst>
              </a:rPr>
              <a:t>Door:</a:t>
            </a:r>
            <a:r>
              <a:rPr lang="en-CA" sz="2200" dirty="0"/>
              <a:t> entrance </a:t>
            </a:r>
            <a:br>
              <a:rPr lang="en-CA" sz="2200" dirty="0"/>
            </a:br>
            <a:r>
              <a:rPr lang="en-CA" sz="2200" dirty="0"/>
              <a:t>to </a:t>
            </a:r>
            <a:r>
              <a:rPr lang="en-CA" sz="2200" b="1" dirty="0">
                <a:ln>
                  <a:solidFill>
                    <a:srgbClr val="0000FF"/>
                  </a:solidFill>
                </a:ln>
                <a:solidFill>
                  <a:srgbClr val="00FF99"/>
                </a:solidFill>
              </a:rPr>
              <a:t>The Kingdom!</a:t>
            </a:r>
          </a:p>
        </p:txBody>
      </p:sp>
    </p:spTree>
    <p:extLst>
      <p:ext uri="{BB962C8B-B14F-4D97-AF65-F5344CB8AC3E}">
        <p14:creationId xmlns:p14="http://schemas.microsoft.com/office/powerpoint/2010/main" val="153761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62</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9" y="3489972"/>
            <a:ext cx="11946681" cy="2638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2800" dirty="0">
                <a:solidFill>
                  <a:schemeClr val="tx1"/>
                </a:solidFill>
                <a:effectLst/>
              </a:rPr>
              <a:t>It was the </a:t>
            </a:r>
            <a:r>
              <a:rPr lang="en-CA" sz="4000" b="1" u="sng" dirty="0">
                <a:ln>
                  <a:solidFill>
                    <a:srgbClr val="0000FF"/>
                  </a:solidFill>
                </a:ln>
                <a:solidFill>
                  <a:srgbClr val="00FFFF"/>
                </a:solidFill>
                <a:effectLst>
                  <a:glow rad="127000">
                    <a:srgbClr val="FF9900"/>
                  </a:glow>
                </a:effectLst>
              </a:rPr>
              <a:t>ABILITY TO SUSTAIN LIFE</a:t>
            </a:r>
            <a:r>
              <a:rPr lang="en-CA" sz="4000" b="1" dirty="0">
                <a:ln>
                  <a:solidFill>
                    <a:srgbClr val="0000FF"/>
                  </a:solidFill>
                </a:ln>
                <a:solidFill>
                  <a:srgbClr val="00FFFF"/>
                </a:solidFill>
                <a:effectLst>
                  <a:glow rad="127000">
                    <a:srgbClr val="FF9900"/>
                  </a:glow>
                </a:effectLst>
              </a:rPr>
              <a:t> </a:t>
            </a:r>
            <a:r>
              <a:rPr lang="en-CA" sz="2800" b="1" dirty="0">
                <a:ln>
                  <a:solidFill>
                    <a:srgbClr val="0000FF"/>
                  </a:solidFill>
                </a:ln>
                <a:solidFill>
                  <a:schemeClr val="tx1"/>
                </a:solidFill>
                <a:effectLst>
                  <a:glow rad="127000">
                    <a:srgbClr val="FF9900"/>
                  </a:glow>
                </a:effectLst>
              </a:rPr>
              <a:t>– the </a:t>
            </a:r>
            <a:r>
              <a:rPr lang="en-CA" sz="4000" b="1" dirty="0">
                <a:ln>
                  <a:solidFill>
                    <a:srgbClr val="0000FF"/>
                  </a:solidFill>
                </a:ln>
                <a:solidFill>
                  <a:srgbClr val="00FFFF"/>
                </a:solidFill>
                <a:effectLst>
                  <a:glow rad="127000">
                    <a:srgbClr val="FF9900"/>
                  </a:glow>
                  <a:outerShdw blurRad="50800" dist="50800" dir="5400000" sx="103000" sy="103000" algn="ctr" rotWithShape="0">
                    <a:srgbClr val="FF00FF"/>
                  </a:outerShdw>
                </a:effectLst>
                <a:latin typeface="Algerian" panose="04020705040A02060702" pitchFamily="82" charset="0"/>
              </a:rPr>
              <a:t>ALEPH</a:t>
            </a:r>
            <a:r>
              <a:rPr lang="en-CA" sz="4000" b="1" dirty="0">
                <a:ln>
                  <a:solidFill>
                    <a:srgbClr val="0000FF"/>
                  </a:solidFill>
                </a:ln>
                <a:solidFill>
                  <a:srgbClr val="00FFFF"/>
                </a:solidFill>
                <a:effectLst>
                  <a:glow rad="127000">
                    <a:srgbClr val="FF9900"/>
                  </a:glow>
                </a:effectLst>
                <a:latin typeface="Algerian" panose="04020705040A02060702" pitchFamily="82" charset="0"/>
              </a:rPr>
              <a:t>,</a:t>
            </a:r>
            <a:r>
              <a:rPr lang="en-CA" sz="2800" b="1" dirty="0">
                <a:ln>
                  <a:solidFill>
                    <a:srgbClr val="0000FF"/>
                  </a:solidFill>
                </a:ln>
                <a:solidFill>
                  <a:schemeClr val="tx1"/>
                </a:solidFill>
                <a:effectLst>
                  <a:glow rad="127000">
                    <a:srgbClr val="FF9900"/>
                  </a:glow>
                </a:effectLst>
              </a:rPr>
              <a:t> </a:t>
            </a:r>
            <a:r>
              <a:rPr lang="en-CA" sz="2800" dirty="0">
                <a:solidFill>
                  <a:schemeClr val="tx1"/>
                </a:solidFill>
              </a:rPr>
              <a:t>which was </a:t>
            </a:r>
            <a:br>
              <a:rPr lang="en-CA" sz="2800" dirty="0">
                <a:solidFill>
                  <a:schemeClr val="tx1"/>
                </a:solidFill>
              </a:rPr>
            </a:br>
            <a:r>
              <a:rPr lang="en-CA" sz="2800" b="1" dirty="0">
                <a:ln>
                  <a:solidFill>
                    <a:srgbClr val="0000FF"/>
                  </a:solidFill>
                </a:ln>
                <a:solidFill>
                  <a:schemeClr val="tx1"/>
                </a:solidFill>
                <a:effectLst>
                  <a:glow rad="127000">
                    <a:srgbClr val="FF9900"/>
                  </a:glow>
                </a:effectLst>
              </a:rPr>
              <a:t>CHALLENGED by the adversary </a:t>
            </a:r>
            <a:r>
              <a:rPr lang="en-CA" sz="2800" dirty="0">
                <a:solidFill>
                  <a:schemeClr val="tx1"/>
                </a:solidFill>
              </a:rPr>
              <a:t>[in vs 2] </a:t>
            </a:r>
            <a:r>
              <a:rPr lang="en-CA" sz="2800" b="1" dirty="0">
                <a:ln>
                  <a:solidFill>
                    <a:srgbClr val="0000FF"/>
                  </a:solidFill>
                </a:ln>
                <a:solidFill>
                  <a:schemeClr val="tx1"/>
                </a:solidFill>
                <a:effectLst>
                  <a:glow rad="127000">
                    <a:srgbClr val="FF9900"/>
                  </a:glow>
                </a:effectLst>
              </a:rPr>
              <a:t>THROUGH </a:t>
            </a:r>
            <a:r>
              <a:rPr lang="en-CA" sz="2800" b="1" dirty="0">
                <a:ln>
                  <a:solidFill>
                    <a:srgbClr val="0000FF"/>
                  </a:solidFill>
                </a:ln>
                <a:solidFill>
                  <a:srgbClr val="FF0000"/>
                </a:solidFill>
                <a:effectLst>
                  <a:glow rad="127000">
                    <a:srgbClr val="FF9900"/>
                  </a:glow>
                </a:effectLst>
              </a:rPr>
              <a:t>his</a:t>
            </a:r>
            <a:r>
              <a:rPr lang="en-CA" sz="2800" b="1" dirty="0">
                <a:ln>
                  <a:solidFill>
                    <a:srgbClr val="0000FF"/>
                  </a:solidFill>
                </a:ln>
                <a:solidFill>
                  <a:schemeClr val="tx1"/>
                </a:solidFill>
                <a:effectLst>
                  <a:glow rad="127000">
                    <a:srgbClr val="FF9900"/>
                  </a:glow>
                </a:effectLst>
              </a:rPr>
              <a:t> </a:t>
            </a:r>
            <a:br>
              <a:rPr lang="en-CA" sz="2800" b="1" dirty="0">
                <a:ln>
                  <a:solidFill>
                    <a:srgbClr val="0000FF"/>
                  </a:solidFill>
                </a:ln>
                <a:solidFill>
                  <a:schemeClr val="tx1"/>
                </a:solidFill>
                <a:effectLst>
                  <a:glow rad="127000">
                    <a:srgbClr val="FF9900"/>
                  </a:glow>
                </a:effectLst>
              </a:rPr>
            </a:br>
            <a:r>
              <a:rPr lang="en-CA" sz="2800" b="1" u="sng" dirty="0">
                <a:ln>
                  <a:solidFill>
                    <a:srgbClr val="0000FF"/>
                  </a:solidFill>
                </a:ln>
                <a:solidFill>
                  <a:schemeClr val="tx1"/>
                </a:solidFill>
                <a:effectLst>
                  <a:glow rad="127000">
                    <a:srgbClr val="FF9900"/>
                  </a:glow>
                </a:effectLst>
              </a:rPr>
              <a:t>SIGNA</a:t>
            </a:r>
            <a:r>
              <a:rPr lang="en-CA" sz="2800" b="1" u="sng" dirty="0">
                <a:ln>
                  <a:solidFill>
                    <a:srgbClr val="0000FF"/>
                  </a:solidFill>
                </a:ln>
                <a:solidFill>
                  <a:srgbClr val="FF0000"/>
                </a:solidFill>
                <a:effectLst>
                  <a:glow rad="127000">
                    <a:srgbClr val="FFFF00"/>
                  </a:glow>
                </a:effectLst>
                <a:latin typeface="Snap ITC" panose="04040A07060A02020202" pitchFamily="82" charset="0"/>
              </a:rPr>
              <a:t>T</a:t>
            </a:r>
            <a:r>
              <a:rPr lang="en-CA" sz="2800" b="1" u="sng" dirty="0">
                <a:ln>
                  <a:solidFill>
                    <a:srgbClr val="0000FF"/>
                  </a:solidFill>
                </a:ln>
                <a:solidFill>
                  <a:schemeClr val="tx1"/>
                </a:solidFill>
                <a:effectLst>
                  <a:glow rad="127000">
                    <a:srgbClr val="FF9900"/>
                  </a:glow>
                </a:effectLst>
              </a:rPr>
              <a:t>URED ASSAUL</a:t>
            </a:r>
            <a:r>
              <a:rPr lang="en-CA" sz="2800" b="1" u="sng" dirty="0">
                <a:ln>
                  <a:solidFill>
                    <a:srgbClr val="0000FF"/>
                  </a:solidFill>
                </a:ln>
                <a:solidFill>
                  <a:srgbClr val="FF0000"/>
                </a:solidFill>
                <a:effectLst>
                  <a:glow rad="127000">
                    <a:srgbClr val="FFFF00"/>
                  </a:glow>
                </a:effectLst>
                <a:latin typeface="Snap ITC" panose="04040A07060A02020202" pitchFamily="82" charset="0"/>
              </a:rPr>
              <a:t>T</a:t>
            </a:r>
            <a:r>
              <a:rPr lang="en-CA" sz="2800" b="1" dirty="0">
                <a:ln>
                  <a:solidFill>
                    <a:srgbClr val="0000FF"/>
                  </a:solidFill>
                </a:ln>
                <a:solidFill>
                  <a:schemeClr val="tx1"/>
                </a:solidFill>
                <a:effectLst>
                  <a:glow rad="127000">
                    <a:srgbClr val="FFFF00"/>
                  </a:glow>
                </a:effectLst>
              </a:rPr>
              <a:t> </a:t>
            </a:r>
            <a:r>
              <a:rPr lang="en-CA" sz="2800" b="1" dirty="0">
                <a:ln>
                  <a:solidFill>
                    <a:srgbClr val="0000FF"/>
                  </a:solidFill>
                </a:ln>
                <a:solidFill>
                  <a:schemeClr val="tx1"/>
                </a:solidFill>
                <a:effectLst>
                  <a:glow rad="127000">
                    <a:srgbClr val="FF9900"/>
                  </a:glow>
                </a:effectLst>
              </a:rPr>
              <a:t>OF </a:t>
            </a:r>
            <a:r>
              <a:rPr lang="en-CA" sz="2800" b="1" dirty="0">
                <a:ln>
                  <a:solidFill>
                    <a:srgbClr val="CC00FF"/>
                  </a:solidFill>
                </a:ln>
                <a:solidFill>
                  <a:schemeClr val="tx1"/>
                </a:solidFill>
                <a:effectLst>
                  <a:glow rad="127000">
                    <a:schemeClr val="tx1"/>
                  </a:glow>
                  <a:outerShdw blurRad="50800" dist="50800" dir="5400000" algn="ctr" rotWithShape="0">
                    <a:srgbClr val="E983DD"/>
                  </a:outerShdw>
                </a:effectLst>
                <a:latin typeface="Arial Black" panose="020B0A04020102020204" pitchFamily="34" charset="0"/>
              </a:rPr>
              <a:t>DESTRUCTION &amp; DEATH (</a:t>
            </a:r>
            <a:r>
              <a:rPr lang="en-CA" sz="2800" b="1" dirty="0" err="1">
                <a:ln>
                  <a:solidFill>
                    <a:srgbClr val="CC00FF"/>
                  </a:solidFill>
                </a:ln>
                <a:solidFill>
                  <a:schemeClr val="tx1"/>
                </a:solidFill>
                <a:effectLst>
                  <a:glow rad="127000">
                    <a:schemeClr val="tx1"/>
                  </a:glow>
                  <a:outerShdw blurRad="50800" dist="50800" dir="5400000" algn="ctr" rotWithShape="0">
                    <a:srgbClr val="E983DD"/>
                  </a:outerShdw>
                </a:effectLst>
                <a:latin typeface="Arial Black" panose="020B0A04020102020204" pitchFamily="34" charset="0"/>
              </a:rPr>
              <a:t>choshek</a:t>
            </a:r>
            <a:r>
              <a:rPr lang="en-CA" sz="2800" b="1" dirty="0">
                <a:ln>
                  <a:solidFill>
                    <a:srgbClr val="CC00FF"/>
                  </a:solidFill>
                </a:ln>
                <a:solidFill>
                  <a:schemeClr val="tx1"/>
                </a:solidFill>
                <a:effectLst>
                  <a:glow rad="127000">
                    <a:schemeClr val="tx1"/>
                  </a:glow>
                  <a:outerShdw blurRad="50800" dist="50800" dir="5400000" algn="ctr" rotWithShape="0">
                    <a:srgbClr val="E983DD"/>
                  </a:outerShdw>
                </a:effectLst>
                <a:latin typeface="Arial Black" panose="020B0A04020102020204" pitchFamily="34" charset="0"/>
              </a:rPr>
              <a:t>).</a:t>
            </a:r>
            <a:r>
              <a:rPr lang="en-CA" sz="2800" b="1" dirty="0">
                <a:ln>
                  <a:solidFill>
                    <a:srgbClr val="0000FF"/>
                  </a:solidFill>
                </a:ln>
                <a:solidFill>
                  <a:schemeClr val="tx1"/>
                </a:solidFill>
                <a:effectLst>
                  <a:glow rad="127000">
                    <a:srgbClr val="FF9900"/>
                  </a:glow>
                </a:effectLst>
              </a:rPr>
              <a:t> </a:t>
            </a:r>
            <a:br>
              <a:rPr lang="en-CA" sz="2800" b="1" dirty="0">
                <a:ln>
                  <a:solidFill>
                    <a:srgbClr val="0000FF"/>
                  </a:solidFill>
                </a:ln>
                <a:solidFill>
                  <a:schemeClr val="tx1"/>
                </a:solidFill>
                <a:effectLst>
                  <a:glow rad="127000">
                    <a:srgbClr val="FF9900"/>
                  </a:glow>
                </a:effectLst>
              </a:rPr>
            </a:br>
            <a:r>
              <a:rPr lang="en-CA" sz="2800" dirty="0">
                <a:solidFill>
                  <a:schemeClr val="tx1"/>
                </a:solidFill>
              </a:rPr>
              <a:t>This reality is </a:t>
            </a:r>
            <a:r>
              <a:rPr lang="en-CA" sz="2800" b="1" dirty="0">
                <a:solidFill>
                  <a:schemeClr val="tx1"/>
                </a:solidFill>
                <a:effectLst>
                  <a:glow rad="127000">
                    <a:srgbClr val="00FFFF"/>
                  </a:glow>
                </a:effectLst>
              </a:rPr>
              <a:t>revealed</a:t>
            </a:r>
            <a:r>
              <a:rPr lang="en-CA" sz="2800" dirty="0">
                <a:solidFill>
                  <a:schemeClr val="tx1"/>
                </a:solidFill>
              </a:rPr>
              <a:t> through the </a:t>
            </a:r>
            <a:r>
              <a:rPr lang="en-CA" sz="2800" b="1" dirty="0" err="1">
                <a:ln>
                  <a:solidFill>
                    <a:srgbClr val="0000FF"/>
                  </a:solidFill>
                </a:ln>
                <a:solidFill>
                  <a:srgbClr val="FF0000"/>
                </a:solidFill>
                <a:effectLst>
                  <a:glow rad="127000">
                    <a:srgbClr val="FFFF00"/>
                  </a:glow>
                </a:effectLst>
                <a:latin typeface="Snap ITC" panose="04040A07060A02020202" pitchFamily="82" charset="0"/>
              </a:rPr>
              <a:t>T</a:t>
            </a:r>
            <a:r>
              <a:rPr lang="en-CA" sz="2800" b="1" dirty="0" err="1">
                <a:ln>
                  <a:solidFill>
                    <a:srgbClr val="0000FF"/>
                  </a:solidFill>
                </a:ln>
                <a:solidFill>
                  <a:srgbClr val="00FF00"/>
                </a:solidFill>
                <a:effectLst>
                  <a:glow rad="127000">
                    <a:srgbClr val="FFFF00"/>
                  </a:glow>
                </a:effectLst>
              </a:rPr>
              <a:t>av</a:t>
            </a:r>
            <a:r>
              <a:rPr lang="en-CA" sz="2800" dirty="0">
                <a:solidFill>
                  <a:schemeClr val="tx1"/>
                </a:solidFill>
              </a:rPr>
              <a:t> definitions, applied and pertaining </a:t>
            </a:r>
            <a:br>
              <a:rPr lang="en-CA" sz="2800" dirty="0">
                <a:solidFill>
                  <a:schemeClr val="tx1"/>
                </a:solidFill>
              </a:rPr>
            </a:br>
            <a:r>
              <a:rPr lang="en-CA" sz="2800" dirty="0">
                <a:solidFill>
                  <a:schemeClr val="tx1"/>
                </a:solidFill>
              </a:rPr>
              <a:t>to the </a:t>
            </a:r>
            <a:r>
              <a:rPr lang="en-CA" sz="2800" b="1" u="sng" dirty="0">
                <a:solidFill>
                  <a:schemeClr val="tx1"/>
                </a:solidFill>
                <a:effectLst>
                  <a:outerShdw blurRad="50800" dist="50800" dir="5400000" algn="ctr" rotWithShape="0">
                    <a:srgbClr val="CC00FF"/>
                  </a:outerShdw>
                </a:effectLst>
              </a:rPr>
              <a:t>TWO INDIVIDUALIZED</a:t>
            </a:r>
            <a:r>
              <a:rPr lang="en-CA" sz="2800" b="1" dirty="0">
                <a:solidFill>
                  <a:schemeClr val="tx1"/>
                </a:solidFill>
                <a:effectLst>
                  <a:outerShdw blurRad="50800" dist="50800" dir="5400000" algn="ctr" rotWithShape="0">
                    <a:srgbClr val="CC00FF"/>
                  </a:outerShdw>
                </a:effectLst>
              </a:rPr>
              <a:t> </a:t>
            </a:r>
            <a:r>
              <a:rPr lang="en-CA" sz="2800" dirty="0">
                <a:solidFill>
                  <a:schemeClr val="tx1"/>
                </a:solidFill>
              </a:rPr>
              <a:t>characters realized in Genesis 1:1, </a:t>
            </a:r>
            <a:r>
              <a:rPr lang="en-CA" sz="2800" i="1" dirty="0">
                <a:solidFill>
                  <a:schemeClr val="tx1"/>
                </a:solidFill>
              </a:rPr>
              <a:t>and 2</a:t>
            </a:r>
            <a:r>
              <a:rPr lang="en-CA" sz="2800" dirty="0">
                <a:solidFill>
                  <a:schemeClr val="tx1"/>
                </a:solidFill>
              </a:rPr>
              <a:t>!</a:t>
            </a:r>
            <a:br>
              <a:rPr lang="en-CA" sz="2800" dirty="0">
                <a:solidFill>
                  <a:schemeClr val="tx1"/>
                </a:solidFill>
              </a:rPr>
            </a:br>
            <a:r>
              <a:rPr lang="en-CA" sz="2800" dirty="0">
                <a:solidFill>
                  <a:schemeClr val="tx1"/>
                </a:solidFill>
              </a:rPr>
              <a:t>The </a:t>
            </a:r>
            <a:r>
              <a:rPr lang="en-CA" sz="2800" b="1" dirty="0">
                <a:ln w="19050">
                  <a:solidFill>
                    <a:srgbClr val="0000FF"/>
                  </a:solidFill>
                </a:ln>
                <a:solidFill>
                  <a:srgbClr val="FF3300"/>
                </a:solidFill>
                <a:latin typeface="Wide Latin" panose="020A0A07050505020404" pitchFamily="18" charset="0"/>
              </a:rPr>
              <a:t>SEPARA</a:t>
            </a:r>
            <a:r>
              <a:rPr lang="en-CA" sz="2800" b="1" dirty="0">
                <a:ln w="19050">
                  <a:solidFill>
                    <a:srgbClr val="0000FF"/>
                  </a:solidFill>
                </a:ln>
                <a:solidFill>
                  <a:srgbClr val="FF3300"/>
                </a:solidFill>
                <a:effectLst>
                  <a:glow rad="127000">
                    <a:srgbClr val="FFFF00"/>
                  </a:glow>
                </a:effectLst>
                <a:latin typeface="Wide Latin" panose="020A0A07050505020404" pitchFamily="18" charset="0"/>
              </a:rPr>
              <a:t>T</a:t>
            </a:r>
            <a:r>
              <a:rPr lang="en-CA" sz="2800" b="1" dirty="0">
                <a:ln w="19050">
                  <a:solidFill>
                    <a:srgbClr val="0000FF"/>
                  </a:solidFill>
                </a:ln>
                <a:solidFill>
                  <a:srgbClr val="FF3300"/>
                </a:solidFill>
                <a:latin typeface="Wide Latin" panose="020A0A07050505020404" pitchFamily="18" charset="0"/>
              </a:rPr>
              <a:t>ION</a:t>
            </a:r>
            <a:r>
              <a:rPr lang="en-CA" sz="2800" dirty="0">
                <a:solidFill>
                  <a:schemeClr val="tx1"/>
                </a:solidFill>
              </a:rPr>
              <a:t> revealed by the </a:t>
            </a:r>
            <a:r>
              <a:rPr lang="en-CA" sz="2800" b="1" u="sng" dirty="0">
                <a:ln>
                  <a:solidFill>
                    <a:schemeClr val="tx1"/>
                  </a:solidFill>
                </a:ln>
                <a:solidFill>
                  <a:srgbClr val="FF3300"/>
                </a:solidFill>
              </a:rPr>
              <a:t>IMPOSED</a:t>
            </a:r>
            <a:r>
              <a:rPr lang="en-CA" sz="2800" b="1" dirty="0">
                <a:ln>
                  <a:solidFill>
                    <a:schemeClr val="tx1"/>
                  </a:solidFill>
                </a:ln>
                <a:solidFill>
                  <a:srgbClr val="E983DD"/>
                </a:solidFill>
              </a:rPr>
              <a:t> </a:t>
            </a:r>
            <a:r>
              <a:rPr lang="en-CA" sz="2800" b="1" dirty="0">
                <a:ln>
                  <a:solidFill>
                    <a:srgbClr val="0000FF"/>
                  </a:solidFill>
                </a:ln>
                <a:solidFill>
                  <a:srgbClr val="E983DD"/>
                </a:solidFill>
                <a:latin typeface="Arial Black" panose="020B0A04020102020204" pitchFamily="34" charset="0"/>
              </a:rPr>
              <a:t>SHY</a:t>
            </a:r>
            <a:r>
              <a:rPr lang="en-CA" sz="3200" b="1" dirty="0">
                <a:ln>
                  <a:solidFill>
                    <a:srgbClr val="0000FF"/>
                  </a:solidFill>
                </a:ln>
                <a:solidFill>
                  <a:srgbClr val="FF0000"/>
                </a:solidFill>
                <a:effectLst>
                  <a:glow rad="127000">
                    <a:srgbClr val="FFFF00"/>
                  </a:glow>
                </a:effectLst>
                <a:latin typeface="Snap ITC" panose="04040A07060A02020202" pitchFamily="82" charset="0"/>
              </a:rPr>
              <a:t>T</a:t>
            </a:r>
            <a:r>
              <a:rPr lang="en-CA" sz="2800" b="1" dirty="0">
                <a:solidFill>
                  <a:srgbClr val="C00000"/>
                </a:solidFill>
              </a:rPr>
              <a:t> </a:t>
            </a:r>
            <a:r>
              <a:rPr lang="en-CA" sz="2800" b="1" dirty="0">
                <a:ln>
                  <a:solidFill>
                    <a:schemeClr val="tx1"/>
                  </a:solidFill>
                </a:ln>
                <a:solidFill>
                  <a:srgbClr val="E983DD"/>
                </a:solidFill>
              </a:rPr>
              <a:t>(GARMENT CHARACTERISTICS) </a:t>
            </a:r>
            <a:r>
              <a:rPr lang="en-CA" sz="2800" b="1" dirty="0">
                <a:solidFill>
                  <a:srgbClr val="C00000"/>
                </a:solidFill>
              </a:rPr>
              <a:t>in the </a:t>
            </a:r>
            <a:r>
              <a:rPr lang="en-CA" sz="2800" dirty="0">
                <a:solidFill>
                  <a:schemeClr val="tx1"/>
                </a:solidFill>
                <a:effectLst>
                  <a:glow rad="127000">
                    <a:srgbClr val="FFFF00"/>
                  </a:glow>
                </a:effectLst>
                <a:latin typeface="Wide Latin" panose="020A0A07050505020404" pitchFamily="18" charset="0"/>
              </a:rPr>
              <a:t>CONTEXT OF  – </a:t>
            </a:r>
            <a:br>
              <a:rPr lang="en-CA" sz="2800" dirty="0">
                <a:solidFill>
                  <a:schemeClr val="tx1"/>
                </a:solidFill>
                <a:effectLst>
                  <a:glow rad="127000">
                    <a:srgbClr val="FFFF00"/>
                  </a:glow>
                </a:effectLst>
                <a:latin typeface="Wide Latin" panose="020A0A07050505020404" pitchFamily="18" charset="0"/>
              </a:rPr>
            </a:br>
            <a:r>
              <a:rPr lang="en-CA" sz="2800" dirty="0">
                <a:solidFill>
                  <a:schemeClr val="tx1"/>
                </a:solidFill>
                <a:effectLst/>
              </a:rPr>
              <a:t>the </a:t>
            </a:r>
            <a:r>
              <a:rPr lang="en-CA" sz="2800" b="1" dirty="0">
                <a:ln>
                  <a:solidFill>
                    <a:schemeClr val="tx1"/>
                  </a:solidFill>
                </a:ln>
                <a:solidFill>
                  <a:srgbClr val="FF3300"/>
                </a:solidFill>
                <a:effectLst/>
              </a:rPr>
              <a:t>ARRIVAL</a:t>
            </a:r>
            <a:r>
              <a:rPr lang="en-CA" sz="2800" dirty="0">
                <a:solidFill>
                  <a:schemeClr val="tx1"/>
                </a:solidFill>
                <a:effectLst/>
              </a:rPr>
              <a:t> of </a:t>
            </a:r>
            <a:r>
              <a:rPr lang="en-CA" sz="2800" b="1" dirty="0">
                <a:solidFill>
                  <a:schemeClr val="tx1"/>
                </a:solidFill>
              </a:rPr>
              <a:t>TOHU, BOHU </a:t>
            </a:r>
            <a:r>
              <a:rPr lang="en-CA" sz="2800" dirty="0">
                <a:solidFill>
                  <a:schemeClr val="tx1"/>
                </a:solidFill>
              </a:rPr>
              <a:t>and </a:t>
            </a:r>
            <a:r>
              <a:rPr lang="en-CA" sz="2800" b="1" dirty="0">
                <a:solidFill>
                  <a:schemeClr val="tx1"/>
                </a:solidFill>
              </a:rPr>
              <a:t>CHOSHEK CONTAMINATION</a:t>
            </a:r>
            <a:r>
              <a:rPr lang="en-CA" sz="2800" dirty="0">
                <a:solidFill>
                  <a:schemeClr val="tx1"/>
                </a:solidFill>
              </a:rPr>
              <a:t> in Genesis 1:</a:t>
            </a:r>
            <a:r>
              <a:rPr lang="en-CA" sz="2800" b="1" dirty="0">
                <a:solidFill>
                  <a:schemeClr val="tx1"/>
                </a:solidFill>
                <a:effectLst>
                  <a:outerShdw blurRad="50800" dist="50800" dir="5400000" algn="ctr" rotWithShape="0">
                    <a:srgbClr val="FF0000"/>
                  </a:outerShdw>
                </a:effectLst>
              </a:rPr>
              <a:t>2. </a:t>
            </a:r>
            <a:endParaRPr lang="en-CA" sz="2800" b="1" dirty="0">
              <a:ln>
                <a:solidFill>
                  <a:srgbClr val="0000FF"/>
                </a:solidFill>
              </a:ln>
              <a:solidFill>
                <a:schemeClr val="tx1"/>
              </a:solidFill>
              <a:effectLst>
                <a:outerShdw blurRad="50800" dist="50800" dir="5400000" algn="ctr" rotWithShape="0">
                  <a:srgbClr val="FF0000"/>
                </a:outerShdw>
              </a:effectLst>
            </a:endParaRPr>
          </a:p>
        </p:txBody>
      </p:sp>
      <p:pic>
        <p:nvPicPr>
          <p:cNvPr id="18" name="Picture 17">
            <a:extLst>
              <a:ext uri="{FF2B5EF4-FFF2-40B4-BE49-F238E27FC236}">
                <a16:creationId xmlns:a16="http://schemas.microsoft.com/office/drawing/2014/main" id="{F9A7569F-4511-447A-8F80-702AD1F0B66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63739" y="289904"/>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343" y="289904"/>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B354A265-816A-47BC-9FCA-11E20DB4C0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4785" y="296939"/>
            <a:ext cx="7143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3083509" y="435967"/>
            <a:ext cx="2562926"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Bra</a:t>
            </a:r>
            <a:endParaRPr lang="en-CA" dirty="0">
              <a:latin typeface="Bodoni MT Black" panose="02070A03080606020203" pitchFamily="18" charset="0"/>
            </a:endParaRPr>
          </a:p>
        </p:txBody>
      </p:sp>
      <p:pic>
        <p:nvPicPr>
          <p:cNvPr id="6" name="Picture 5">
            <a:extLst>
              <a:ext uri="{FF2B5EF4-FFF2-40B4-BE49-F238E27FC236}">
                <a16:creationId xmlns:a16="http://schemas.microsoft.com/office/drawing/2014/main" id="{9ED64E40-FFFC-4BF7-AB13-74C6FEF7A9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7214" y="1637446"/>
            <a:ext cx="7424257" cy="1133520"/>
          </a:xfrm>
          <a:prstGeom prst="rect">
            <a:avLst/>
          </a:prstGeom>
          <a:ln w="38100" cap="sq">
            <a:solidFill>
              <a:srgbClr val="9966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6890344" y="137698"/>
            <a:ext cx="527818" cy="2269819"/>
          </a:xfrm>
          <a:prstGeom prst="leftBrace">
            <a:avLst>
              <a:gd name="adj1" fmla="val 23483"/>
              <a:gd name="adj2" fmla="val 84707"/>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Arrow: Bent 15">
            <a:extLst>
              <a:ext uri="{FF2B5EF4-FFF2-40B4-BE49-F238E27FC236}">
                <a16:creationId xmlns:a16="http://schemas.microsoft.com/office/drawing/2014/main" id="{788D9902-BA99-4EF6-A53B-DFA920D1BF34}"/>
              </a:ext>
            </a:extLst>
          </p:cNvPr>
          <p:cNvSpPr/>
          <p:nvPr/>
        </p:nvSpPr>
        <p:spPr>
          <a:xfrm rot="16200000" flipH="1">
            <a:off x="7942638" y="-126207"/>
            <a:ext cx="389901" cy="1000817"/>
          </a:xfrm>
          <a:prstGeom prst="bentArrow">
            <a:avLst>
              <a:gd name="adj1" fmla="val 25000"/>
              <a:gd name="adj2" fmla="val 42297"/>
              <a:gd name="adj3" fmla="val 41387"/>
              <a:gd name="adj4" fmla="val 43750"/>
            </a:avLst>
          </a:prstGeom>
          <a:solidFill>
            <a:schemeClr val="accent2"/>
          </a:solidFill>
          <a:ln w="28575">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Rectangle: Rounded Corners 8">
            <a:extLst>
              <a:ext uri="{FF2B5EF4-FFF2-40B4-BE49-F238E27FC236}">
                <a16:creationId xmlns:a16="http://schemas.microsoft.com/office/drawing/2014/main" id="{B9493528-17B8-49AB-8DC0-4AD21FE8A7FA}"/>
              </a:ext>
            </a:extLst>
          </p:cNvPr>
          <p:cNvSpPr/>
          <p:nvPr/>
        </p:nvSpPr>
        <p:spPr>
          <a:xfrm>
            <a:off x="8612829" y="70841"/>
            <a:ext cx="2653586" cy="920705"/>
          </a:xfrm>
          <a:prstGeom prst="roundRect">
            <a:avLst/>
          </a:prstGeom>
          <a:solidFill>
            <a:srgbClr val="9966FF"/>
          </a:solidFill>
          <a:ln>
            <a:solidFill>
              <a:srgbClr val="00FFFF"/>
            </a:solidFill>
          </a:ln>
          <a:scene3d>
            <a:camera prst="orthographicFront"/>
            <a:lightRig rig="threePt" dir="t"/>
          </a:scene3d>
          <a:sp3d>
            <a:bevelT w="10795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200" dirty="0"/>
              <a:t>The </a:t>
            </a:r>
            <a:r>
              <a:rPr lang="en-CA" sz="2200" b="1" u="sng" dirty="0">
                <a:ln>
                  <a:solidFill>
                    <a:srgbClr val="0000FF"/>
                  </a:solidFill>
                </a:ln>
                <a:effectLst>
                  <a:glow rad="127000">
                    <a:srgbClr val="FFFF00"/>
                  </a:glow>
                </a:effectLst>
                <a:latin typeface="Arial Black" panose="020B0A04020102020204" pitchFamily="34" charset="0"/>
              </a:rPr>
              <a:t>Door</a:t>
            </a:r>
            <a:r>
              <a:rPr lang="en-CA" sz="2200" b="1" dirty="0">
                <a:ln>
                  <a:solidFill>
                    <a:srgbClr val="0000FF"/>
                  </a:solidFill>
                </a:ln>
                <a:effectLst>
                  <a:glow rad="127000">
                    <a:srgbClr val="FFFF00"/>
                  </a:glow>
                </a:effectLst>
                <a:latin typeface="Arial Black" panose="020B0A04020102020204" pitchFamily="34" charset="0"/>
              </a:rPr>
              <a:t>:</a:t>
            </a:r>
            <a:r>
              <a:rPr lang="en-CA" sz="2200" dirty="0"/>
              <a:t> </a:t>
            </a:r>
            <a:br>
              <a:rPr lang="en-CA" sz="2200" dirty="0"/>
            </a:br>
            <a:r>
              <a:rPr lang="en-CA" sz="2200" dirty="0">
                <a:ln>
                  <a:solidFill>
                    <a:srgbClr val="0000FF"/>
                  </a:solidFill>
                </a:ln>
                <a:solidFill>
                  <a:srgbClr val="00FF99"/>
                </a:solidFill>
                <a:latin typeface="Arial Black" panose="020B0A04020102020204" pitchFamily="34" charset="0"/>
              </a:rPr>
              <a:t>I Am the Way!</a:t>
            </a:r>
          </a:p>
        </p:txBody>
      </p:sp>
      <p:pic>
        <p:nvPicPr>
          <p:cNvPr id="17" name="Picture 16">
            <a:extLst>
              <a:ext uri="{FF2B5EF4-FFF2-40B4-BE49-F238E27FC236}">
                <a16:creationId xmlns:a16="http://schemas.microsoft.com/office/drawing/2014/main" id="{8386945F-8EB9-438D-BFA8-0BF412A95D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84786" y="2277216"/>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304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63</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808789" y="2333675"/>
            <a:ext cx="9781320" cy="1419225"/>
          </a:xfrm>
          <a:prstGeom prst="rect">
            <a:avLst/>
          </a:prstGeom>
          <a:solidFill>
            <a:srgbClr val="7030A0"/>
          </a:solidFill>
          <a:ln w="28575">
            <a:solidFill>
              <a:srgbClr val="FFFF00"/>
            </a:solidFill>
          </a:ln>
          <a:scene3d>
            <a:camera prst="orthographicFront"/>
            <a:lightRig rig="sunset" dir="t"/>
          </a:scene3d>
          <a:sp3d>
            <a:bevelT w="2730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3600" b="1" dirty="0">
                <a:ln>
                  <a:solidFill>
                    <a:srgbClr val="0000FF"/>
                  </a:solidFill>
                </a:ln>
                <a:solidFill>
                  <a:srgbClr val="0000FF"/>
                </a:solidFill>
                <a:effectLst>
                  <a:glow rad="127000">
                    <a:srgbClr val="FFFF00"/>
                  </a:glow>
                </a:effectLst>
                <a:latin typeface="Snap ITC" panose="04040A07060A02020202" pitchFamily="82" charset="0"/>
              </a:rPr>
              <a:t>   </a:t>
            </a:r>
            <a:r>
              <a:rPr lang="en-CA" sz="3600" b="1" dirty="0" err="1">
                <a:ln>
                  <a:solidFill>
                    <a:srgbClr val="0000FF"/>
                  </a:solidFill>
                </a:ln>
                <a:solidFill>
                  <a:srgbClr val="0000FF"/>
                </a:solidFill>
                <a:effectLst>
                  <a:glow rad="127000">
                    <a:srgbClr val="FFFF00"/>
                  </a:glow>
                </a:effectLst>
                <a:latin typeface="Snap ITC" panose="04040A07060A02020202" pitchFamily="82" charset="0"/>
              </a:rPr>
              <a:t>Tav</a:t>
            </a:r>
            <a:r>
              <a:rPr lang="en-CA" sz="3600" b="1" dirty="0">
                <a:ln>
                  <a:solidFill>
                    <a:srgbClr val="0000FF"/>
                  </a:solidFill>
                </a:ln>
                <a:solidFill>
                  <a:srgbClr val="0000FF"/>
                </a:solidFill>
                <a:effectLst>
                  <a:glow rad="127000">
                    <a:srgbClr val="FFFF00"/>
                  </a:glow>
                </a:effectLst>
                <a:latin typeface="Snap ITC" panose="04040A07060A02020202" pitchFamily="82" charset="0"/>
              </a:rPr>
              <a:t>  = </a:t>
            </a:r>
            <a:r>
              <a:rPr lang="en-CA" sz="9600" b="1" dirty="0">
                <a:ln>
                  <a:solidFill>
                    <a:srgbClr val="0000FF"/>
                  </a:solidFill>
                </a:ln>
                <a:solidFill>
                  <a:srgbClr val="0000FF"/>
                </a:solidFill>
                <a:effectLst>
                  <a:glow rad="127000">
                    <a:srgbClr val="FFFF00"/>
                  </a:glow>
                </a:effectLst>
                <a:latin typeface="Snap ITC" panose="04040A07060A02020202" pitchFamily="82" charset="0"/>
              </a:rPr>
              <a:t>T</a:t>
            </a:r>
            <a:r>
              <a:rPr lang="en-CA" sz="7200" b="1" dirty="0">
                <a:ln>
                  <a:solidFill>
                    <a:srgbClr val="0000FF"/>
                  </a:solidFill>
                </a:ln>
                <a:solidFill>
                  <a:srgbClr val="FF0000"/>
                </a:solidFill>
                <a:effectLst>
                  <a:glow rad="127000">
                    <a:srgbClr val="FFFF00"/>
                  </a:glow>
                </a:effectLst>
                <a:latin typeface="Snap ITC" panose="04040A07060A02020202" pitchFamily="82" charset="0"/>
              </a:rPr>
              <a:t> </a:t>
            </a:r>
            <a:r>
              <a:rPr lang="en-CA" sz="3600" b="1" dirty="0">
                <a:ln>
                  <a:solidFill>
                    <a:srgbClr val="0000FF"/>
                  </a:solidFill>
                </a:ln>
                <a:solidFill>
                  <a:srgbClr val="0000FF"/>
                </a:solidFill>
                <a:effectLst>
                  <a:glow rad="127000">
                    <a:srgbClr val="FFFF00"/>
                  </a:glow>
                </a:effectLst>
                <a:latin typeface="Snap ITC" panose="04040A07060A02020202" pitchFamily="82" charset="0"/>
              </a:rPr>
              <a:t>=</a:t>
            </a:r>
            <a:r>
              <a:rPr lang="en-CA" sz="9600" b="1" dirty="0">
                <a:ln>
                  <a:solidFill>
                    <a:srgbClr val="0000FF"/>
                  </a:solidFill>
                </a:ln>
                <a:solidFill>
                  <a:srgbClr val="FF0000"/>
                </a:solidFill>
                <a:effectLst>
                  <a:glow rad="127000">
                    <a:srgbClr val="FFFF00"/>
                  </a:glow>
                </a:effectLst>
                <a:latin typeface="Snap ITC" panose="04040A07060A02020202" pitchFamily="82" charset="0"/>
              </a:rPr>
              <a:t> </a:t>
            </a:r>
            <a:endParaRPr lang="en-CA" sz="9600" b="1" dirty="0">
              <a:ln>
                <a:solidFill>
                  <a:srgbClr val="0000FF"/>
                </a:solidFill>
              </a:ln>
              <a:solidFill>
                <a:schemeClr val="tx1"/>
              </a:solidFill>
              <a:effectLst>
                <a:outerShdw blurRad="50800" dist="50800" dir="5400000" algn="ctr" rotWithShape="0">
                  <a:srgbClr val="FF0000"/>
                </a:outerShdw>
              </a:effectLst>
            </a:endParaRPr>
          </a:p>
        </p:txBody>
      </p:sp>
      <p:sp>
        <p:nvSpPr>
          <p:cNvPr id="2" name="Rectangle 1">
            <a:extLst>
              <a:ext uri="{FF2B5EF4-FFF2-40B4-BE49-F238E27FC236}">
                <a16:creationId xmlns:a16="http://schemas.microsoft.com/office/drawing/2014/main" id="{3A8C723F-7988-4450-8034-92D767AEED8B}"/>
              </a:ext>
            </a:extLst>
          </p:cNvPr>
          <p:cNvSpPr/>
          <p:nvPr/>
        </p:nvSpPr>
        <p:spPr>
          <a:xfrm>
            <a:off x="704850" y="245781"/>
            <a:ext cx="10782300" cy="1819276"/>
          </a:xfrm>
          <a:prstGeom prst="rect">
            <a:avLst/>
          </a:prstGeom>
          <a:solidFill>
            <a:srgbClr val="E983DD"/>
          </a:solidFill>
          <a:ln w="38100">
            <a:solidFill>
              <a:schemeClr val="tx1"/>
            </a:solidFill>
          </a:ln>
          <a:scene3d>
            <a:camera prst="orthographicFront"/>
            <a:lightRig rig="sunrise" dir="t"/>
          </a:scene3d>
          <a:sp3d>
            <a:bevelT w="127000" h="1079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dirty="0"/>
              <a:t>The </a:t>
            </a:r>
            <a:r>
              <a:rPr lang="en-CA" sz="3200" u="sng" dirty="0"/>
              <a:t>described characteristics within the</a:t>
            </a:r>
            <a:r>
              <a:rPr lang="en-CA" sz="3200" dirty="0"/>
              <a:t> </a:t>
            </a:r>
            <a:r>
              <a:rPr lang="en-CA" sz="3200" u="sng" dirty="0">
                <a:solidFill>
                  <a:srgbClr val="0000FF"/>
                </a:solidFill>
                <a:effectLst>
                  <a:glow rad="127000">
                    <a:srgbClr val="FFFF00"/>
                  </a:glow>
                </a:effectLst>
                <a:latin typeface="Wide Latin" panose="020A0A07050505020404" pitchFamily="18" charset="0"/>
              </a:rPr>
              <a:t>context</a:t>
            </a:r>
            <a:r>
              <a:rPr lang="en-CA" sz="3200" dirty="0">
                <a:solidFill>
                  <a:srgbClr val="0000FF"/>
                </a:solidFill>
                <a:effectLst>
                  <a:glow rad="127000">
                    <a:srgbClr val="FFFF00"/>
                  </a:glow>
                </a:effectLst>
                <a:latin typeface="Wide Latin" panose="020A0A07050505020404" pitchFamily="18" charset="0"/>
              </a:rPr>
              <a:t>,</a:t>
            </a:r>
            <a:r>
              <a:rPr lang="en-CA" sz="3200" dirty="0"/>
              <a:t> determines, through </a:t>
            </a:r>
            <a:r>
              <a:rPr lang="en-CA" sz="3200" b="1" dirty="0">
                <a:ln>
                  <a:solidFill>
                    <a:schemeClr val="tx1"/>
                  </a:solidFill>
                </a:ln>
                <a:solidFill>
                  <a:srgbClr val="00FF00"/>
                </a:solidFill>
                <a:effectLst>
                  <a:glow rad="228600">
                    <a:schemeClr val="accent4">
                      <a:satMod val="175000"/>
                      <a:alpha val="40000"/>
                    </a:schemeClr>
                  </a:glow>
                </a:effectLst>
                <a:latin typeface="Wide Latin" panose="020A0A07050505020404" pitchFamily="18" charset="0"/>
              </a:rPr>
              <a:t>TAV</a:t>
            </a:r>
            <a:r>
              <a:rPr lang="en-CA" sz="3200" dirty="0"/>
              <a:t> </a:t>
            </a:r>
            <a:r>
              <a:rPr lang="en-CA" sz="3200" dirty="0">
                <a:solidFill>
                  <a:schemeClr val="tx1"/>
                </a:solidFill>
              </a:rPr>
              <a:t>(Sign, Seal, Signature &amp; Mark), </a:t>
            </a:r>
            <a:br>
              <a:rPr lang="en-CA" sz="3200" dirty="0">
                <a:solidFill>
                  <a:schemeClr val="tx1"/>
                </a:solidFill>
              </a:rPr>
            </a:br>
            <a:r>
              <a:rPr lang="en-CA" sz="3200" u="sng" dirty="0"/>
              <a:t>to whom</a:t>
            </a:r>
            <a:r>
              <a:rPr lang="en-CA" sz="3200" dirty="0"/>
              <a:t> these identifying signature traits belong.</a:t>
            </a:r>
          </a:p>
        </p:txBody>
      </p:sp>
      <p:pic>
        <p:nvPicPr>
          <p:cNvPr id="20" name="Picture 19">
            <a:extLst>
              <a:ext uri="{FF2B5EF4-FFF2-40B4-BE49-F238E27FC236}">
                <a16:creationId xmlns:a16="http://schemas.microsoft.com/office/drawing/2014/main" id="{3968D236-900D-44C2-8864-5B3542ED46D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948689" y="2145807"/>
            <a:ext cx="2497262" cy="1793487"/>
          </a:xfrm>
          <a:prstGeom prst="ellipse">
            <a:avLst/>
          </a:prstGeom>
          <a:ln w="63500" cap="rnd">
            <a:solidFill>
              <a:srgbClr val="CC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3E102D78-6082-4D39-B4AD-AC2E5D3E00CE}"/>
              </a:ext>
            </a:extLst>
          </p:cNvPr>
          <p:cNvSpPr/>
          <p:nvPr/>
        </p:nvSpPr>
        <p:spPr>
          <a:xfrm>
            <a:off x="7242588" y="2961896"/>
            <a:ext cx="569387" cy="646331"/>
          </a:xfrm>
          <a:prstGeom prst="rect">
            <a:avLst/>
          </a:prstGeom>
        </p:spPr>
        <p:txBody>
          <a:bodyPr wrap="none">
            <a:spAutoFit/>
          </a:bodyPr>
          <a:lstStyle/>
          <a:p>
            <a:r>
              <a:rPr lang="en-CA" sz="3600" b="1" dirty="0">
                <a:ln>
                  <a:solidFill>
                    <a:srgbClr val="0000FF"/>
                  </a:solidFill>
                </a:ln>
                <a:solidFill>
                  <a:srgbClr val="0000FF"/>
                </a:solidFill>
                <a:effectLst>
                  <a:glow rad="127000">
                    <a:srgbClr val="FFFF00"/>
                  </a:glow>
                </a:effectLst>
                <a:latin typeface="Snap ITC" panose="04040A07060A02020202" pitchFamily="82" charset="0"/>
              </a:rPr>
              <a:t>=</a:t>
            </a:r>
            <a:endParaRPr lang="en-CA" dirty="0"/>
          </a:p>
        </p:txBody>
      </p:sp>
      <p:sp>
        <p:nvSpPr>
          <p:cNvPr id="21" name="Rectangle 20">
            <a:extLst>
              <a:ext uri="{FF2B5EF4-FFF2-40B4-BE49-F238E27FC236}">
                <a16:creationId xmlns:a16="http://schemas.microsoft.com/office/drawing/2014/main" id="{C7BB0FF8-795F-4CCD-927D-B2967E5D64EF}"/>
              </a:ext>
            </a:extLst>
          </p:cNvPr>
          <p:cNvSpPr/>
          <p:nvPr/>
        </p:nvSpPr>
        <p:spPr>
          <a:xfrm>
            <a:off x="808789" y="4233968"/>
            <a:ext cx="9781320" cy="1419225"/>
          </a:xfrm>
          <a:prstGeom prst="rect">
            <a:avLst/>
          </a:prstGeom>
          <a:solidFill>
            <a:schemeClr val="bg1">
              <a:lumMod val="50000"/>
            </a:schemeClr>
          </a:solidFill>
          <a:ln w="28575">
            <a:solidFill>
              <a:srgbClr val="FFFF00"/>
            </a:solidFill>
          </a:ln>
          <a:scene3d>
            <a:camera prst="orthographicFront"/>
            <a:lightRig rig="sunset" dir="t"/>
          </a:scene3d>
          <a:sp3d>
            <a:bevelT w="27305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3600" b="1" dirty="0">
                <a:ln>
                  <a:solidFill>
                    <a:srgbClr val="0000FF"/>
                  </a:solidFill>
                </a:ln>
                <a:solidFill>
                  <a:schemeClr val="tx1"/>
                </a:solidFill>
                <a:effectLst>
                  <a:glow rad="127000">
                    <a:srgbClr val="FFFF00"/>
                  </a:glow>
                </a:effectLst>
                <a:latin typeface="Snap ITC" panose="04040A07060A02020202" pitchFamily="82" charset="0"/>
              </a:rPr>
              <a:t>   </a:t>
            </a:r>
            <a:r>
              <a:rPr lang="en-CA" sz="3600" b="1" dirty="0" err="1">
                <a:ln>
                  <a:solidFill>
                    <a:srgbClr val="0000FF"/>
                  </a:solidFill>
                </a:ln>
                <a:solidFill>
                  <a:schemeClr val="tx1"/>
                </a:solidFill>
                <a:effectLst>
                  <a:glow rad="127000">
                    <a:srgbClr val="FFFF00"/>
                  </a:glow>
                </a:effectLst>
                <a:latin typeface="Snap ITC" panose="04040A07060A02020202" pitchFamily="82" charset="0"/>
              </a:rPr>
              <a:t>Tav</a:t>
            </a:r>
            <a:r>
              <a:rPr lang="en-CA" sz="3600" b="1" dirty="0">
                <a:ln>
                  <a:solidFill>
                    <a:srgbClr val="0000FF"/>
                  </a:solidFill>
                </a:ln>
                <a:solidFill>
                  <a:srgbClr val="0000FF"/>
                </a:solidFill>
                <a:effectLst>
                  <a:glow rad="127000">
                    <a:srgbClr val="FFFF00"/>
                  </a:glow>
                </a:effectLst>
                <a:latin typeface="Snap ITC" panose="04040A07060A02020202" pitchFamily="82" charset="0"/>
              </a:rPr>
              <a:t>  </a:t>
            </a:r>
            <a:r>
              <a:rPr lang="en-CA" sz="3600" b="1" dirty="0">
                <a:ln>
                  <a:solidFill>
                    <a:srgbClr val="0000FF"/>
                  </a:solidFill>
                </a:ln>
                <a:solidFill>
                  <a:schemeClr val="tx1"/>
                </a:solidFill>
                <a:effectLst>
                  <a:glow rad="127000">
                    <a:srgbClr val="FFFF00"/>
                  </a:glow>
                </a:effectLst>
                <a:latin typeface="Snap ITC" panose="04040A07060A02020202" pitchFamily="82" charset="0"/>
              </a:rPr>
              <a:t>=</a:t>
            </a:r>
            <a:r>
              <a:rPr lang="en-CA" sz="3600" b="1" dirty="0">
                <a:ln>
                  <a:solidFill>
                    <a:srgbClr val="0000FF"/>
                  </a:solidFill>
                </a:ln>
                <a:solidFill>
                  <a:srgbClr val="0000FF"/>
                </a:solidFill>
                <a:effectLst>
                  <a:glow rad="127000">
                    <a:srgbClr val="FFFF00"/>
                  </a:glow>
                </a:effectLst>
                <a:latin typeface="Snap ITC" panose="04040A07060A02020202" pitchFamily="82" charset="0"/>
              </a:rPr>
              <a:t> </a:t>
            </a:r>
            <a:r>
              <a:rPr lang="en-CA" sz="9600" b="1" dirty="0">
                <a:ln>
                  <a:solidFill>
                    <a:srgbClr val="0000FF"/>
                  </a:solidFill>
                </a:ln>
                <a:solidFill>
                  <a:srgbClr val="FF0000"/>
                </a:solidFill>
                <a:effectLst>
                  <a:glow rad="127000">
                    <a:srgbClr val="FFFF00"/>
                  </a:glow>
                </a:effectLst>
                <a:latin typeface="Snap ITC" panose="04040A07060A02020202" pitchFamily="82" charset="0"/>
              </a:rPr>
              <a:t>T</a:t>
            </a:r>
            <a:r>
              <a:rPr lang="en-CA" sz="7200" b="1" dirty="0">
                <a:ln>
                  <a:solidFill>
                    <a:srgbClr val="0000FF"/>
                  </a:solidFill>
                </a:ln>
                <a:solidFill>
                  <a:srgbClr val="FF0000"/>
                </a:solidFill>
                <a:effectLst>
                  <a:glow rad="127000">
                    <a:srgbClr val="FFFF00"/>
                  </a:glow>
                </a:effectLst>
                <a:latin typeface="Snap ITC" panose="04040A07060A02020202" pitchFamily="82" charset="0"/>
              </a:rPr>
              <a:t> </a:t>
            </a:r>
            <a:r>
              <a:rPr lang="en-CA" sz="3600" b="1" dirty="0">
                <a:ln>
                  <a:solidFill>
                    <a:srgbClr val="0000FF"/>
                  </a:solidFill>
                </a:ln>
                <a:solidFill>
                  <a:schemeClr val="tx1"/>
                </a:solidFill>
                <a:effectLst>
                  <a:glow rad="127000">
                    <a:srgbClr val="FFFF00"/>
                  </a:glow>
                </a:effectLst>
                <a:latin typeface="Snap ITC" panose="04040A07060A02020202" pitchFamily="82" charset="0"/>
              </a:rPr>
              <a:t>=</a:t>
            </a:r>
            <a:r>
              <a:rPr lang="en-CA" sz="9600" b="1" dirty="0">
                <a:ln>
                  <a:solidFill>
                    <a:srgbClr val="0000FF"/>
                  </a:solidFill>
                </a:ln>
                <a:solidFill>
                  <a:srgbClr val="FF0000"/>
                </a:solidFill>
                <a:effectLst>
                  <a:glow rad="127000">
                    <a:srgbClr val="FFFF00"/>
                  </a:glow>
                </a:effectLst>
                <a:latin typeface="Snap ITC" panose="04040A07060A02020202" pitchFamily="82" charset="0"/>
              </a:rPr>
              <a:t> </a:t>
            </a:r>
            <a:endParaRPr lang="en-CA" sz="9600" b="1" dirty="0">
              <a:ln>
                <a:solidFill>
                  <a:srgbClr val="0000FF"/>
                </a:solidFill>
              </a:ln>
              <a:solidFill>
                <a:schemeClr val="tx1"/>
              </a:solidFill>
              <a:effectLst>
                <a:outerShdw blurRad="50800" dist="50800" dir="5400000" algn="ctr" rotWithShape="0">
                  <a:srgbClr val="FF0000"/>
                </a:outerShdw>
              </a:effectLst>
            </a:endParaRPr>
          </a:p>
        </p:txBody>
      </p:sp>
      <p:sp>
        <p:nvSpPr>
          <p:cNvPr id="25" name="Rectangle 24">
            <a:extLst>
              <a:ext uri="{FF2B5EF4-FFF2-40B4-BE49-F238E27FC236}">
                <a16:creationId xmlns:a16="http://schemas.microsoft.com/office/drawing/2014/main" id="{E1A3EBC4-1FDB-4F66-9D41-430C8A51A315}"/>
              </a:ext>
            </a:extLst>
          </p:cNvPr>
          <p:cNvSpPr/>
          <p:nvPr/>
        </p:nvSpPr>
        <p:spPr>
          <a:xfrm>
            <a:off x="7282699" y="4790458"/>
            <a:ext cx="569387" cy="646331"/>
          </a:xfrm>
          <a:prstGeom prst="rect">
            <a:avLst/>
          </a:prstGeom>
        </p:spPr>
        <p:txBody>
          <a:bodyPr wrap="none">
            <a:spAutoFit/>
          </a:bodyPr>
          <a:lstStyle/>
          <a:p>
            <a:r>
              <a:rPr lang="en-CA" sz="3600" b="1" dirty="0">
                <a:ln>
                  <a:solidFill>
                    <a:srgbClr val="0000FF"/>
                  </a:solidFill>
                </a:ln>
                <a:effectLst>
                  <a:glow rad="127000">
                    <a:srgbClr val="FFFF00"/>
                  </a:glow>
                </a:effectLst>
                <a:latin typeface="Snap ITC" panose="04040A07060A02020202" pitchFamily="82" charset="0"/>
              </a:rPr>
              <a:t>=</a:t>
            </a:r>
            <a:endParaRPr lang="en-CA" dirty="0"/>
          </a:p>
        </p:txBody>
      </p:sp>
      <p:sp>
        <p:nvSpPr>
          <p:cNvPr id="8" name="Rectangle 7">
            <a:extLst>
              <a:ext uri="{FF2B5EF4-FFF2-40B4-BE49-F238E27FC236}">
                <a16:creationId xmlns:a16="http://schemas.microsoft.com/office/drawing/2014/main" id="{30C75BD6-7393-42FF-B07A-27C60958D1AF}"/>
              </a:ext>
            </a:extLst>
          </p:cNvPr>
          <p:cNvSpPr/>
          <p:nvPr/>
        </p:nvSpPr>
        <p:spPr>
          <a:xfrm>
            <a:off x="8300382" y="4522555"/>
            <a:ext cx="1793876" cy="849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200" dirty="0">
                <a:solidFill>
                  <a:srgbClr val="00FFFF"/>
                </a:solidFill>
              </a:rPr>
              <a:t>Life</a:t>
            </a:r>
          </a:p>
        </p:txBody>
      </p:sp>
      <p:sp>
        <p:nvSpPr>
          <p:cNvPr id="10" name="&quot;Not Allowed&quot; Symbol 9">
            <a:extLst>
              <a:ext uri="{FF2B5EF4-FFF2-40B4-BE49-F238E27FC236}">
                <a16:creationId xmlns:a16="http://schemas.microsoft.com/office/drawing/2014/main" id="{355FA7EA-1685-4B1A-ADFD-87C95CA271E1}"/>
              </a:ext>
            </a:extLst>
          </p:cNvPr>
          <p:cNvSpPr/>
          <p:nvPr/>
        </p:nvSpPr>
        <p:spPr>
          <a:xfrm>
            <a:off x="8259276" y="4118616"/>
            <a:ext cx="1876088" cy="1702896"/>
          </a:xfrm>
          <a:prstGeom prst="noSmoking">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3" name="Picture 12">
            <a:extLst>
              <a:ext uri="{FF2B5EF4-FFF2-40B4-BE49-F238E27FC236}">
                <a16:creationId xmlns:a16="http://schemas.microsoft.com/office/drawing/2014/main" id="{C5318F07-A624-4D96-B1B4-8F3F4426CF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0982" y="1977592"/>
            <a:ext cx="1645115" cy="2136513"/>
          </a:xfrm>
          <a:prstGeom prst="ellipse">
            <a:avLst/>
          </a:prstGeom>
          <a:ln w="63500" cap="rnd">
            <a:solidFill>
              <a:srgbClr val="00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a:extLst>
              <a:ext uri="{FF2B5EF4-FFF2-40B4-BE49-F238E27FC236}">
                <a16:creationId xmlns:a16="http://schemas.microsoft.com/office/drawing/2014/main" id="{24E56918-5C91-4F28-A440-BC27D1EB7DD7}"/>
              </a:ext>
            </a:extLst>
          </p:cNvPr>
          <p:cNvSpPr/>
          <p:nvPr/>
        </p:nvSpPr>
        <p:spPr>
          <a:xfrm>
            <a:off x="10218283" y="2621548"/>
            <a:ext cx="1700007" cy="798912"/>
          </a:xfrm>
          <a:prstGeom prst="rect">
            <a:avLst/>
          </a:prstGeom>
          <a:solidFill>
            <a:srgbClr val="E983DD"/>
          </a:solidFill>
          <a:ln w="38100">
            <a:solidFill>
              <a:srgbClr val="0000FF"/>
            </a:solidFill>
          </a:ln>
          <a:scene3d>
            <a:camera prst="orthographicFront"/>
            <a:lightRig rig="threePt" dir="t"/>
          </a:scene3d>
          <a:sp3d>
            <a:bevelT w="101600" h="1079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err="1">
                <a:solidFill>
                  <a:srgbClr val="0000FF"/>
                </a:solidFill>
                <a:effectLst>
                  <a:glow rad="127000">
                    <a:srgbClr val="FFFF00"/>
                  </a:glow>
                </a:effectLst>
                <a:latin typeface="Snap ITC" panose="04040A07060A02020202" pitchFamily="82" charset="0"/>
              </a:rPr>
              <a:t>T</a:t>
            </a:r>
            <a:r>
              <a:rPr lang="en-CA" sz="3200" b="1" dirty="0" err="1">
                <a:solidFill>
                  <a:srgbClr val="00FF99"/>
                </a:solidFill>
              </a:rPr>
              <a:t>owla</a:t>
            </a:r>
            <a:r>
              <a:rPr lang="en-CA" sz="3200" b="1" dirty="0">
                <a:solidFill>
                  <a:srgbClr val="00FF99"/>
                </a:solidFill>
              </a:rPr>
              <a:t>!</a:t>
            </a:r>
          </a:p>
        </p:txBody>
      </p:sp>
      <p:sp>
        <p:nvSpPr>
          <p:cNvPr id="26" name="Rectangle 25">
            <a:extLst>
              <a:ext uri="{FF2B5EF4-FFF2-40B4-BE49-F238E27FC236}">
                <a16:creationId xmlns:a16="http://schemas.microsoft.com/office/drawing/2014/main" id="{D5ACC222-E5B0-45E5-B5B4-B61D094CB8F3}"/>
              </a:ext>
            </a:extLst>
          </p:cNvPr>
          <p:cNvSpPr/>
          <p:nvPr/>
        </p:nvSpPr>
        <p:spPr>
          <a:xfrm>
            <a:off x="10326781" y="4690731"/>
            <a:ext cx="1407818" cy="646331"/>
          </a:xfrm>
          <a:prstGeom prst="rect">
            <a:avLst/>
          </a:prstGeom>
          <a:solidFill>
            <a:schemeClr val="tx1">
              <a:lumMod val="75000"/>
              <a:lumOff val="25000"/>
            </a:schemeClr>
          </a:solidFill>
          <a:ln w="38100">
            <a:solidFill>
              <a:srgbClr val="C00000"/>
            </a:solidFill>
          </a:ln>
          <a:scene3d>
            <a:camera prst="orthographicFront"/>
            <a:lightRig rig="threePt" dir="t"/>
          </a:scene3d>
          <a:sp3d>
            <a:bevelT w="101600" h="1079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Hades</a:t>
            </a:r>
          </a:p>
        </p:txBody>
      </p:sp>
      <p:sp>
        <p:nvSpPr>
          <p:cNvPr id="27" name="Rectangle 26">
            <a:extLst>
              <a:ext uri="{FF2B5EF4-FFF2-40B4-BE49-F238E27FC236}">
                <a16:creationId xmlns:a16="http://schemas.microsoft.com/office/drawing/2014/main" id="{E98B7044-457F-4C6E-8705-EC50B7C33E87}"/>
              </a:ext>
            </a:extLst>
          </p:cNvPr>
          <p:cNvSpPr/>
          <p:nvPr/>
        </p:nvSpPr>
        <p:spPr>
          <a:xfrm>
            <a:off x="704850" y="5893552"/>
            <a:ext cx="10782300" cy="873444"/>
          </a:xfrm>
          <a:prstGeom prst="rect">
            <a:avLst/>
          </a:prstGeom>
          <a:solidFill>
            <a:schemeClr val="accent2">
              <a:lumMod val="60000"/>
              <a:lumOff val="40000"/>
            </a:schemeClr>
          </a:solidFill>
          <a:ln w="38100">
            <a:solidFill>
              <a:schemeClr val="tx1"/>
            </a:solidFill>
          </a:ln>
          <a:scene3d>
            <a:camera prst="orthographicFront"/>
            <a:lightRig rig="sunrise" dir="t"/>
          </a:scene3d>
          <a:sp3d>
            <a:bevelT w="127000" h="1079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a:t>Same </a:t>
            </a:r>
            <a:r>
              <a:rPr lang="en-CA" sz="3200" dirty="0" err="1">
                <a:ln>
                  <a:solidFill>
                    <a:srgbClr val="0000FF"/>
                  </a:solidFill>
                </a:ln>
                <a:solidFill>
                  <a:srgbClr val="CC00FF"/>
                </a:solidFill>
                <a:latin typeface="Snap ITC" panose="04040A07060A02020202" pitchFamily="82" charset="0"/>
              </a:rPr>
              <a:t>Tav</a:t>
            </a:r>
            <a:r>
              <a:rPr lang="en-CA" sz="3200" dirty="0"/>
              <a:t> </a:t>
            </a:r>
            <a:r>
              <a:rPr lang="en-CA" sz="3200" u="sng" dirty="0"/>
              <a:t>letter</a:t>
            </a:r>
            <a:r>
              <a:rPr lang="en-CA" sz="3200" dirty="0"/>
              <a:t>, </a:t>
            </a:r>
            <a:r>
              <a:rPr lang="en-CA" sz="3200" dirty="0">
                <a:solidFill>
                  <a:schemeClr val="tx1"/>
                </a:solidFill>
              </a:rPr>
              <a:t>different characteristics, </a:t>
            </a:r>
            <a:r>
              <a:rPr lang="en-CA" sz="3200" dirty="0">
                <a:solidFill>
                  <a:srgbClr val="7030A0"/>
                </a:solidFill>
              </a:rPr>
              <a:t>separate identities!</a:t>
            </a:r>
          </a:p>
        </p:txBody>
      </p:sp>
      <p:pic>
        <p:nvPicPr>
          <p:cNvPr id="23" name="Picture 22">
            <a:extLst>
              <a:ext uri="{FF2B5EF4-FFF2-40B4-BE49-F238E27FC236}">
                <a16:creationId xmlns:a16="http://schemas.microsoft.com/office/drawing/2014/main" id="{64AED545-41C0-4C34-9D0B-70E8FBB7C0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70010" y="3875325"/>
            <a:ext cx="1645115" cy="2136513"/>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108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ircle(in)">
                                      <p:cBhvr>
                                        <p:cTn id="41" dur="2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fltVal val="0"/>
                                          </p:val>
                                        </p:tav>
                                        <p:tav tm="100000">
                                          <p:val>
                                            <p:strVal val="#ppt_w"/>
                                          </p:val>
                                        </p:tav>
                                      </p:tavLst>
                                    </p:anim>
                                    <p:anim calcmode="lin" valueType="num">
                                      <p:cBhvr>
                                        <p:cTn id="47" dur="1000" fill="hold"/>
                                        <p:tgtEl>
                                          <p:spTgt spid="23"/>
                                        </p:tgtEl>
                                        <p:attrNameLst>
                                          <p:attrName>ppt_h</p:attrName>
                                        </p:attrNameLst>
                                      </p:cBhvr>
                                      <p:tavLst>
                                        <p:tav tm="0">
                                          <p:val>
                                            <p:fltVal val="0"/>
                                          </p:val>
                                        </p:tav>
                                        <p:tav tm="100000">
                                          <p:val>
                                            <p:strVal val="#ppt_h"/>
                                          </p:val>
                                        </p:tav>
                                      </p:tavLst>
                                    </p:anim>
                                    <p:anim calcmode="lin" valueType="num">
                                      <p:cBhvr>
                                        <p:cTn id="48" dur="1000" fill="hold"/>
                                        <p:tgtEl>
                                          <p:spTgt spid="23"/>
                                        </p:tgtEl>
                                        <p:attrNameLst>
                                          <p:attrName>style.rotation</p:attrName>
                                        </p:attrNameLst>
                                      </p:cBhvr>
                                      <p:tavLst>
                                        <p:tav tm="0">
                                          <p:val>
                                            <p:fltVal val="90"/>
                                          </p:val>
                                        </p:tav>
                                        <p:tav tm="100000">
                                          <p:val>
                                            <p:fltVal val="0"/>
                                          </p:val>
                                        </p:tav>
                                      </p:tavLst>
                                    </p:anim>
                                    <p:animEffect transition="in" filter="fade">
                                      <p:cBhvr>
                                        <p:cTn id="49" dur="1000"/>
                                        <p:tgtEl>
                                          <p:spTgt spid="23"/>
                                        </p:tgtEl>
                                      </p:cBhvr>
                                    </p:animEffect>
                                  </p:childTnLst>
                                </p:cTn>
                              </p:par>
                            </p:childTnLst>
                          </p:cTn>
                        </p:par>
                        <p:par>
                          <p:cTn id="50" fill="hold">
                            <p:stCondLst>
                              <p:cond delay="1000"/>
                            </p:stCondLst>
                            <p:childTnLst>
                              <p:par>
                                <p:cTn id="51" presetID="31"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1000" fill="hold"/>
                                        <p:tgtEl>
                                          <p:spTgt spid="8"/>
                                        </p:tgtEl>
                                        <p:attrNameLst>
                                          <p:attrName>ppt_w</p:attrName>
                                        </p:attrNameLst>
                                      </p:cBhvr>
                                      <p:tavLst>
                                        <p:tav tm="0">
                                          <p:val>
                                            <p:fltVal val="0"/>
                                          </p:val>
                                        </p:tav>
                                        <p:tav tm="100000">
                                          <p:val>
                                            <p:strVal val="#ppt_w"/>
                                          </p:val>
                                        </p:tav>
                                      </p:tavLst>
                                    </p:anim>
                                    <p:anim calcmode="lin" valueType="num">
                                      <p:cBhvr>
                                        <p:cTn id="54" dur="1000" fill="hold"/>
                                        <p:tgtEl>
                                          <p:spTgt spid="8"/>
                                        </p:tgtEl>
                                        <p:attrNameLst>
                                          <p:attrName>ppt_h</p:attrName>
                                        </p:attrNameLst>
                                      </p:cBhvr>
                                      <p:tavLst>
                                        <p:tav tm="0">
                                          <p:val>
                                            <p:fltVal val="0"/>
                                          </p:val>
                                        </p:tav>
                                        <p:tav tm="100000">
                                          <p:val>
                                            <p:strVal val="#ppt_h"/>
                                          </p:val>
                                        </p:tav>
                                      </p:tavLst>
                                    </p:anim>
                                    <p:anim calcmode="lin" valueType="num">
                                      <p:cBhvr>
                                        <p:cTn id="55" dur="1000" fill="hold"/>
                                        <p:tgtEl>
                                          <p:spTgt spid="8"/>
                                        </p:tgtEl>
                                        <p:attrNameLst>
                                          <p:attrName>style.rotation</p:attrName>
                                        </p:attrNameLst>
                                      </p:cBhvr>
                                      <p:tavLst>
                                        <p:tav tm="0">
                                          <p:val>
                                            <p:fltVal val="90"/>
                                          </p:val>
                                        </p:tav>
                                        <p:tav tm="100000">
                                          <p:val>
                                            <p:fltVal val="0"/>
                                          </p:val>
                                        </p:tav>
                                      </p:tavLst>
                                    </p:anim>
                                    <p:animEffect transition="in" filter="fade">
                                      <p:cBhvr>
                                        <p:cTn id="56" dur="1000"/>
                                        <p:tgtEl>
                                          <p:spTgt spid="8"/>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31" presetClass="entr" presetSubtype="0" fill="hold" grpId="0" nodeType="afterEffect">
                                  <p:stCondLst>
                                    <p:cond delay="175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ppt_w</p:attrName>
                                        </p:attrNameLst>
                                      </p:cBhvr>
                                      <p:tavLst>
                                        <p:tav tm="0">
                                          <p:val>
                                            <p:fltVal val="0"/>
                                          </p:val>
                                        </p:tav>
                                        <p:tav tm="100000">
                                          <p:val>
                                            <p:strVal val="#ppt_w"/>
                                          </p:val>
                                        </p:tav>
                                      </p:tavLst>
                                    </p:anim>
                                    <p:anim calcmode="lin" valueType="num">
                                      <p:cBhvr>
                                        <p:cTn id="66" dur="1000" fill="hold"/>
                                        <p:tgtEl>
                                          <p:spTgt spid="10"/>
                                        </p:tgtEl>
                                        <p:attrNameLst>
                                          <p:attrName>ppt_h</p:attrName>
                                        </p:attrNameLst>
                                      </p:cBhvr>
                                      <p:tavLst>
                                        <p:tav tm="0">
                                          <p:val>
                                            <p:fltVal val="0"/>
                                          </p:val>
                                        </p:tav>
                                        <p:tav tm="100000">
                                          <p:val>
                                            <p:strVal val="#ppt_h"/>
                                          </p:val>
                                        </p:tav>
                                      </p:tavLst>
                                    </p:anim>
                                    <p:anim calcmode="lin" valueType="num">
                                      <p:cBhvr>
                                        <p:cTn id="67" dur="1000" fill="hold"/>
                                        <p:tgtEl>
                                          <p:spTgt spid="10"/>
                                        </p:tgtEl>
                                        <p:attrNameLst>
                                          <p:attrName>style.rotation</p:attrName>
                                        </p:attrNameLst>
                                      </p:cBhvr>
                                      <p:tavLst>
                                        <p:tav tm="0">
                                          <p:val>
                                            <p:fltVal val="90"/>
                                          </p:val>
                                        </p:tav>
                                        <p:tav tm="100000">
                                          <p:val>
                                            <p:fltVal val="0"/>
                                          </p:val>
                                        </p:tav>
                                      </p:tavLst>
                                    </p:anim>
                                    <p:animEffect transition="in" filter="fade">
                                      <p:cBhvr>
                                        <p:cTn id="68" dur="1000"/>
                                        <p:tgtEl>
                                          <p:spTgt spid="10"/>
                                        </p:tgtEl>
                                      </p:cBhvr>
                                    </p:animEffect>
                                  </p:childTnLst>
                                </p:cTn>
                              </p:par>
                            </p:childTnLst>
                          </p:cTn>
                        </p:par>
                        <p:par>
                          <p:cTn id="69" fill="hold">
                            <p:stCondLst>
                              <p:cond delay="4750"/>
                            </p:stCondLst>
                            <p:childTnLst>
                              <p:par>
                                <p:cTn id="70" presetID="31"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1000" fill="hold"/>
                                        <p:tgtEl>
                                          <p:spTgt spid="26"/>
                                        </p:tgtEl>
                                        <p:attrNameLst>
                                          <p:attrName>ppt_w</p:attrName>
                                        </p:attrNameLst>
                                      </p:cBhvr>
                                      <p:tavLst>
                                        <p:tav tm="0">
                                          <p:val>
                                            <p:fltVal val="0"/>
                                          </p:val>
                                        </p:tav>
                                        <p:tav tm="100000">
                                          <p:val>
                                            <p:strVal val="#ppt_w"/>
                                          </p:val>
                                        </p:tav>
                                      </p:tavLst>
                                    </p:anim>
                                    <p:anim calcmode="lin" valueType="num">
                                      <p:cBhvr>
                                        <p:cTn id="73" dur="1000" fill="hold"/>
                                        <p:tgtEl>
                                          <p:spTgt spid="26"/>
                                        </p:tgtEl>
                                        <p:attrNameLst>
                                          <p:attrName>ppt_h</p:attrName>
                                        </p:attrNameLst>
                                      </p:cBhvr>
                                      <p:tavLst>
                                        <p:tav tm="0">
                                          <p:val>
                                            <p:fltVal val="0"/>
                                          </p:val>
                                        </p:tav>
                                        <p:tav tm="100000">
                                          <p:val>
                                            <p:strVal val="#ppt_h"/>
                                          </p:val>
                                        </p:tav>
                                      </p:tavLst>
                                    </p:anim>
                                    <p:anim calcmode="lin" valueType="num">
                                      <p:cBhvr>
                                        <p:cTn id="74" dur="1000" fill="hold"/>
                                        <p:tgtEl>
                                          <p:spTgt spid="26"/>
                                        </p:tgtEl>
                                        <p:attrNameLst>
                                          <p:attrName>style.rotation</p:attrName>
                                        </p:attrNameLst>
                                      </p:cBhvr>
                                      <p:tavLst>
                                        <p:tav tm="0">
                                          <p:val>
                                            <p:fltVal val="90"/>
                                          </p:val>
                                        </p:tav>
                                        <p:tav tm="100000">
                                          <p:val>
                                            <p:fltVal val="0"/>
                                          </p:val>
                                        </p:tav>
                                      </p:tavLst>
                                    </p:anim>
                                    <p:animEffect transition="in" filter="fade">
                                      <p:cBhvr>
                                        <p:cTn id="75" dur="10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5"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10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81" dur="10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82" dur="1000" accel="50000" fill="hold">
                                          <p:stCondLst>
                                            <p:cond delay="1000"/>
                                          </p:stCondLst>
                                        </p:cTn>
                                        <p:tgtEl>
                                          <p:spTgt spid="27"/>
                                        </p:tgtEl>
                                        <p:attrNameLst>
                                          <p:attrName>ppt_w</p:attrName>
                                        </p:attrNameLst>
                                      </p:cBhvr>
                                      <p:tavLst>
                                        <p:tav tm="0">
                                          <p:val>
                                            <p:strVal val="#ppt_w*.05"/>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 calcmode="lin" valueType="num">
                                      <p:cBhvr>
                                        <p:cTn id="84" dur="10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85" dur="10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86" dur="1000" accel="50000" fill="hold">
                                          <p:stCondLst>
                                            <p:cond delay="1000"/>
                                          </p:stCondLst>
                                        </p:cTn>
                                        <p:tgtEl>
                                          <p:spTgt spid="27"/>
                                        </p:tgtEl>
                                        <p:attrNameLst>
                                          <p:attrName>ppt_y</p:attrName>
                                        </p:attrNameLst>
                                      </p:cBhvr>
                                      <p:tavLst>
                                        <p:tav tm="0">
                                          <p:val>
                                            <p:strVal val="#ppt_y+.1"/>
                                          </p:val>
                                        </p:tav>
                                        <p:tav tm="100000">
                                          <p:val>
                                            <p:strVal val="#ppt_y"/>
                                          </p:val>
                                        </p:tav>
                                      </p:tavLst>
                                    </p:anim>
                                    <p:animEffect transition="in" filter="fade">
                                      <p:cBhvr>
                                        <p:cTn id="87" dur="2000" decel="50000">
                                          <p:stCondLst>
                                            <p:cond delay="0"/>
                                          </p:stCondLst>
                                        </p:cTn>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1" grpId="0" animBg="1"/>
      <p:bldP spid="25" grpId="0"/>
      <p:bldP spid="8" grpId="0"/>
      <p:bldP spid="10" grpId="0" animBg="1"/>
      <p:bldP spid="11" grpId="0" animBg="1"/>
      <p:bldP spid="26" grpId="0" animBg="1"/>
      <p:bldP spid="2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1000">
              <a:srgbClr val="FFFF00">
                <a:alpha val="19000"/>
              </a:srgbClr>
            </a:gs>
            <a:gs pos="83000">
              <a:schemeClr val="accent6">
                <a:lumMod val="75000"/>
                <a:alpha val="62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9C1BE8-DB86-49FE-AED4-BDB1B5E5594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44617" y="158963"/>
            <a:ext cx="5829268" cy="6540073"/>
          </a:xfrm>
          <a:prstGeom prst="rect">
            <a:avLst/>
          </a:prstGeom>
          <a:ln>
            <a:solidFill>
              <a:srgbClr val="002060"/>
            </a:solidFill>
          </a:ln>
        </p:spPr>
      </p:pic>
      <p:sp>
        <p:nvSpPr>
          <p:cNvPr id="4" name="Slide Number Placeholder 3">
            <a:extLst>
              <a:ext uri="{FF2B5EF4-FFF2-40B4-BE49-F238E27FC236}">
                <a16:creationId xmlns:a16="http://schemas.microsoft.com/office/drawing/2014/main" id="{4B06240C-6322-4F03-93B6-783B7340C91F}"/>
              </a:ext>
            </a:extLst>
          </p:cNvPr>
          <p:cNvSpPr>
            <a:spLocks noGrp="1"/>
          </p:cNvSpPr>
          <p:nvPr>
            <p:ph type="sldNum" sz="quarter" idx="12"/>
          </p:nvPr>
        </p:nvSpPr>
        <p:spPr>
          <a:xfrm>
            <a:off x="9448800" y="6516472"/>
            <a:ext cx="2743200" cy="365125"/>
          </a:xfrm>
        </p:spPr>
        <p:txBody>
          <a:bodyPr/>
          <a:lstStyle/>
          <a:p>
            <a:fld id="{45C2D28F-54A5-4CFF-A832-B99C2F1CE910}" type="slidenum">
              <a:rPr lang="en-CA" smtClean="0">
                <a:solidFill>
                  <a:schemeClr val="tx1"/>
                </a:solidFill>
              </a:rPr>
              <a:t>64</a:t>
            </a:fld>
            <a:endParaRPr lang="en-CA" dirty="0">
              <a:solidFill>
                <a:schemeClr val="tx1"/>
              </a:solidFill>
            </a:endParaRPr>
          </a:p>
        </p:txBody>
      </p:sp>
      <p:sp>
        <p:nvSpPr>
          <p:cNvPr id="6" name="Rectangle: Rounded Corners 5">
            <a:extLst>
              <a:ext uri="{FF2B5EF4-FFF2-40B4-BE49-F238E27FC236}">
                <a16:creationId xmlns:a16="http://schemas.microsoft.com/office/drawing/2014/main" id="{1ADEF235-5244-436B-8D64-42EDF494DF90}"/>
              </a:ext>
            </a:extLst>
          </p:cNvPr>
          <p:cNvSpPr/>
          <p:nvPr/>
        </p:nvSpPr>
        <p:spPr>
          <a:xfrm>
            <a:off x="2260136" y="35343"/>
            <a:ext cx="7656218" cy="426541"/>
          </a:xfrm>
          <a:prstGeom prst="roundRect">
            <a:avLst>
              <a:gd name="adj" fmla="val 50000"/>
            </a:avLst>
          </a:prstGeom>
          <a:solidFill>
            <a:schemeClr val="tx2">
              <a:lumMod val="40000"/>
              <a:lumOff val="60000"/>
            </a:schemeClr>
          </a:solidFill>
          <a:ln>
            <a:solidFill>
              <a:srgbClr val="00B050"/>
            </a:solidFill>
          </a:ln>
          <a:scene3d>
            <a:camera prst="orthographicFront"/>
            <a:lightRig rig="threePt" dir="t"/>
          </a:scene3d>
          <a:sp3d>
            <a:bevelT w="95250" h="107950" prst="convex"/>
            <a:bevelB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Looking at - </a:t>
            </a:r>
            <a:r>
              <a:rPr lang="en-CA" b="1" dirty="0">
                <a:solidFill>
                  <a:srgbClr val="0000FF"/>
                </a:solidFill>
                <a:effectLst>
                  <a:outerShdw blurRad="50800" dist="50800" dir="5400000" algn="ctr" rotWithShape="0">
                    <a:srgbClr val="FF00FF"/>
                  </a:outerShdw>
                </a:effectLst>
              </a:rPr>
              <a:t>Bara</a:t>
            </a:r>
            <a:r>
              <a:rPr lang="en-CA" b="1" dirty="0">
                <a:solidFill>
                  <a:schemeClr val="tx1"/>
                </a:solidFill>
              </a:rPr>
              <a:t> (to create)   A Hebrew Lexicon </a:t>
            </a:r>
            <a:r>
              <a:rPr lang="en-CA" dirty="0">
                <a:solidFill>
                  <a:schemeClr val="tx1"/>
                </a:solidFill>
              </a:rPr>
              <a:t>by J Parkhurst 1762 Pg. 131</a:t>
            </a:r>
          </a:p>
        </p:txBody>
      </p:sp>
      <p:sp>
        <p:nvSpPr>
          <p:cNvPr id="7" name="Rectangle 6">
            <a:extLst>
              <a:ext uri="{FF2B5EF4-FFF2-40B4-BE49-F238E27FC236}">
                <a16:creationId xmlns:a16="http://schemas.microsoft.com/office/drawing/2014/main" id="{FA850A63-06A3-41B8-9C5A-D4CB8F79FB90}"/>
              </a:ext>
            </a:extLst>
          </p:cNvPr>
          <p:cNvSpPr/>
          <p:nvPr/>
        </p:nvSpPr>
        <p:spPr>
          <a:xfrm>
            <a:off x="7005470" y="1017811"/>
            <a:ext cx="4913817" cy="5281729"/>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dirty="0">
                <a:solidFill>
                  <a:schemeClr val="tx1"/>
                </a:solidFill>
              </a:rPr>
              <a:t> accretion</a:t>
            </a:r>
          </a:p>
          <a:p>
            <a:pPr fontAlgn="base"/>
            <a:r>
              <a:rPr lang="en-US" dirty="0">
                <a:solidFill>
                  <a:schemeClr val="tx1"/>
                </a:solidFill>
              </a:rPr>
              <a:t> ə-</a:t>
            </a:r>
            <a:r>
              <a:rPr lang="en-US" dirty="0" err="1">
                <a:solidFill>
                  <a:schemeClr val="tx1"/>
                </a:solidFill>
              </a:rPr>
              <a:t>krē′shən</a:t>
            </a:r>
            <a:endParaRPr lang="en-US" dirty="0">
              <a:solidFill>
                <a:schemeClr val="tx1"/>
              </a:solidFill>
            </a:endParaRPr>
          </a:p>
          <a:p>
            <a:pPr fontAlgn="base"/>
            <a:r>
              <a:rPr lang="en-US" b="1" dirty="0">
                <a:solidFill>
                  <a:schemeClr val="tx1"/>
                </a:solidFill>
              </a:rPr>
              <a:t> noun</a:t>
            </a:r>
          </a:p>
          <a:p>
            <a:pPr fontAlgn="base"/>
            <a:r>
              <a:rPr lang="en-US" dirty="0">
                <a:solidFill>
                  <a:schemeClr val="tx1"/>
                </a:solidFill>
              </a:rPr>
              <a:t> Growth or increase in size by gradual external</a:t>
            </a:r>
            <a:br>
              <a:rPr lang="en-US" dirty="0">
                <a:solidFill>
                  <a:schemeClr val="tx1"/>
                </a:solidFill>
              </a:rPr>
            </a:br>
            <a:r>
              <a:rPr lang="en-US" dirty="0">
                <a:solidFill>
                  <a:schemeClr val="tx1"/>
                </a:solidFill>
              </a:rPr>
              <a:t> addition, fusion, or inclusion.</a:t>
            </a:r>
          </a:p>
          <a:p>
            <a:pPr fontAlgn="base"/>
            <a:r>
              <a:rPr lang="en-US" dirty="0">
                <a:solidFill>
                  <a:schemeClr val="tx1"/>
                </a:solidFill>
              </a:rPr>
              <a:t> Something contributing to such growth or</a:t>
            </a:r>
            <a:br>
              <a:rPr lang="en-US" dirty="0">
                <a:solidFill>
                  <a:schemeClr val="tx1"/>
                </a:solidFill>
              </a:rPr>
            </a:br>
            <a:r>
              <a:rPr lang="en-US" dirty="0">
                <a:solidFill>
                  <a:schemeClr val="tx1"/>
                </a:solidFill>
              </a:rPr>
              <a:t> increase.</a:t>
            </a:r>
          </a:p>
          <a:p>
            <a:pPr fontAlgn="base"/>
            <a:r>
              <a:rPr lang="en-US" dirty="0">
                <a:solidFill>
                  <a:schemeClr val="tx1"/>
                </a:solidFill>
              </a:rPr>
              <a:t> The growing together or adherence of parts that</a:t>
            </a:r>
            <a:br>
              <a:rPr lang="en-US" dirty="0">
                <a:solidFill>
                  <a:schemeClr val="tx1"/>
                </a:solidFill>
              </a:rPr>
            </a:br>
            <a:r>
              <a:rPr lang="en-US" dirty="0">
                <a:solidFill>
                  <a:schemeClr val="tx1"/>
                </a:solidFill>
              </a:rPr>
              <a:t> are normally separate.</a:t>
            </a:r>
          </a:p>
          <a:p>
            <a:pPr fontAlgn="base"/>
            <a:endParaRPr lang="en-US" dirty="0"/>
          </a:p>
          <a:p>
            <a:pPr fontAlgn="base"/>
            <a:r>
              <a:rPr lang="en-US" b="1" dirty="0">
                <a:solidFill>
                  <a:srgbClr val="222222"/>
                </a:solidFill>
                <a:latin typeface="DDG_ProximaNova"/>
              </a:rPr>
              <a:t> concretion</a:t>
            </a:r>
          </a:p>
          <a:p>
            <a:pPr fontAlgn="base"/>
            <a:r>
              <a:rPr lang="en-US" dirty="0">
                <a:solidFill>
                  <a:srgbClr val="222222"/>
                </a:solidFill>
                <a:latin typeface="inherit"/>
              </a:rPr>
              <a:t> </a:t>
            </a:r>
            <a:r>
              <a:rPr lang="en-US" dirty="0" err="1">
                <a:solidFill>
                  <a:srgbClr val="222222"/>
                </a:solidFill>
                <a:latin typeface="inherit"/>
              </a:rPr>
              <a:t>kən-krē′shən</a:t>
            </a:r>
            <a:endParaRPr lang="en-US" dirty="0">
              <a:solidFill>
                <a:srgbClr val="222222"/>
              </a:solidFill>
              <a:latin typeface="DDG_ProximaNova"/>
            </a:endParaRPr>
          </a:p>
          <a:p>
            <a:pPr fontAlgn="base"/>
            <a:r>
              <a:rPr lang="en-US" b="1" dirty="0">
                <a:solidFill>
                  <a:srgbClr val="222222"/>
                </a:solidFill>
                <a:latin typeface="inherit"/>
              </a:rPr>
              <a:t> noun</a:t>
            </a:r>
          </a:p>
          <a:p>
            <a:pPr fontAlgn="base">
              <a:buFont typeface="+mj-lt"/>
              <a:buAutoNum type="arabicPeriod"/>
            </a:pPr>
            <a:r>
              <a:rPr lang="en-US" dirty="0">
                <a:solidFill>
                  <a:srgbClr val="222222"/>
                </a:solidFill>
                <a:latin typeface="inherit"/>
              </a:rPr>
              <a:t> The act or process of concreting into a mass;</a:t>
            </a:r>
            <a:br>
              <a:rPr lang="en-US" dirty="0">
                <a:solidFill>
                  <a:srgbClr val="222222"/>
                </a:solidFill>
                <a:latin typeface="inherit"/>
              </a:rPr>
            </a:br>
            <a:r>
              <a:rPr lang="en-US" dirty="0">
                <a:solidFill>
                  <a:srgbClr val="222222"/>
                </a:solidFill>
                <a:latin typeface="inherit"/>
              </a:rPr>
              <a:t>     coalescence.</a:t>
            </a:r>
          </a:p>
          <a:p>
            <a:pPr fontAlgn="base">
              <a:buFont typeface="+mj-lt"/>
              <a:buAutoNum type="arabicPeriod"/>
            </a:pPr>
            <a:r>
              <a:rPr lang="en-US" dirty="0">
                <a:solidFill>
                  <a:srgbClr val="222222"/>
                </a:solidFill>
                <a:latin typeface="inherit"/>
              </a:rPr>
              <a:t> The state of having been concreted.</a:t>
            </a:r>
          </a:p>
          <a:p>
            <a:pPr fontAlgn="base">
              <a:buFont typeface="+mj-lt"/>
              <a:buAutoNum type="arabicPeriod"/>
            </a:pPr>
            <a:r>
              <a:rPr lang="en-US" dirty="0">
                <a:solidFill>
                  <a:srgbClr val="222222"/>
                </a:solidFill>
                <a:latin typeface="inherit"/>
              </a:rPr>
              <a:t> A solid hard mass</a:t>
            </a:r>
          </a:p>
        </p:txBody>
      </p:sp>
      <p:cxnSp>
        <p:nvCxnSpPr>
          <p:cNvPr id="3" name="Straight Connector 2">
            <a:extLst>
              <a:ext uri="{FF2B5EF4-FFF2-40B4-BE49-F238E27FC236}">
                <a16:creationId xmlns:a16="http://schemas.microsoft.com/office/drawing/2014/main" id="{FBEF2EA8-09A7-4184-9092-10B4364B0D7F}"/>
              </a:ext>
            </a:extLst>
          </p:cNvPr>
          <p:cNvCxnSpPr>
            <a:cxnSpLocks/>
          </p:cNvCxnSpPr>
          <p:nvPr/>
        </p:nvCxnSpPr>
        <p:spPr>
          <a:xfrm flipV="1">
            <a:off x="2517361" y="3506598"/>
            <a:ext cx="2415365" cy="13233"/>
          </a:xfrm>
          <a:prstGeom prst="line">
            <a:avLst/>
          </a:prstGeom>
          <a:ln w="381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95087B71-EC8A-4C77-9137-5CB641F62591}"/>
              </a:ext>
            </a:extLst>
          </p:cNvPr>
          <p:cNvSpPr/>
          <p:nvPr/>
        </p:nvSpPr>
        <p:spPr>
          <a:xfrm>
            <a:off x="6273885" y="1409518"/>
            <a:ext cx="607426" cy="570284"/>
          </a:xfrm>
          <a:prstGeom prst="wedgeRoundRectCallout">
            <a:avLst>
              <a:gd name="adj1" fmla="val -62410"/>
              <a:gd name="adj2" fmla="val 89769"/>
              <a:gd name="adj3" fmla="val 16667"/>
            </a:avLst>
          </a:prstGeom>
          <a:solidFill>
            <a:schemeClr val="accent4"/>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a:t>
            </a:r>
          </a:p>
        </p:txBody>
      </p:sp>
      <p:cxnSp>
        <p:nvCxnSpPr>
          <p:cNvPr id="8" name="Straight Connector 7">
            <a:extLst>
              <a:ext uri="{FF2B5EF4-FFF2-40B4-BE49-F238E27FC236}">
                <a16:creationId xmlns:a16="http://schemas.microsoft.com/office/drawing/2014/main" id="{D16C8A23-AFAD-4DEA-8F4A-CD888728633B}"/>
              </a:ext>
            </a:extLst>
          </p:cNvPr>
          <p:cNvCxnSpPr>
            <a:cxnSpLocks/>
          </p:cNvCxnSpPr>
          <p:nvPr/>
        </p:nvCxnSpPr>
        <p:spPr>
          <a:xfrm flipV="1">
            <a:off x="2508972" y="4611798"/>
            <a:ext cx="2516033" cy="1"/>
          </a:xfrm>
          <a:prstGeom prst="line">
            <a:avLst/>
          </a:prstGeom>
          <a:ln w="381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092921-552C-4682-AEB6-964E6E0A76A2}"/>
              </a:ext>
            </a:extLst>
          </p:cNvPr>
          <p:cNvCxnSpPr>
            <a:cxnSpLocks/>
          </p:cNvCxnSpPr>
          <p:nvPr/>
        </p:nvCxnSpPr>
        <p:spPr>
          <a:xfrm>
            <a:off x="4202884" y="5150091"/>
            <a:ext cx="1920746" cy="1"/>
          </a:xfrm>
          <a:prstGeom prst="line">
            <a:avLst/>
          </a:prstGeom>
          <a:ln w="381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5346B4-8D5C-4B0D-9500-D6C78BF61BFB}"/>
              </a:ext>
            </a:extLst>
          </p:cNvPr>
          <p:cNvCxnSpPr>
            <a:cxnSpLocks/>
          </p:cNvCxnSpPr>
          <p:nvPr/>
        </p:nvCxnSpPr>
        <p:spPr>
          <a:xfrm flipV="1">
            <a:off x="757072" y="5435318"/>
            <a:ext cx="325108" cy="1"/>
          </a:xfrm>
          <a:prstGeom prst="line">
            <a:avLst/>
          </a:prstGeom>
          <a:ln w="381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539B65-B86C-42E5-94E1-8E5FFDCB98D1}"/>
              </a:ext>
            </a:extLst>
          </p:cNvPr>
          <p:cNvCxnSpPr>
            <a:cxnSpLocks/>
          </p:cNvCxnSpPr>
          <p:nvPr/>
        </p:nvCxnSpPr>
        <p:spPr>
          <a:xfrm flipV="1">
            <a:off x="3367971" y="2675340"/>
            <a:ext cx="1564755" cy="1"/>
          </a:xfrm>
          <a:prstGeom prst="line">
            <a:avLst/>
          </a:prstGeom>
          <a:ln w="381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Arrow: Curved Up 12">
            <a:extLst>
              <a:ext uri="{FF2B5EF4-FFF2-40B4-BE49-F238E27FC236}">
                <a16:creationId xmlns:a16="http://schemas.microsoft.com/office/drawing/2014/main" id="{1EFB042D-42B3-4848-B52E-E7E5EDCC91AF}"/>
              </a:ext>
            </a:extLst>
          </p:cNvPr>
          <p:cNvSpPr/>
          <p:nvPr/>
        </p:nvSpPr>
        <p:spPr>
          <a:xfrm rot="4456824">
            <a:off x="-308472" y="755816"/>
            <a:ext cx="1445462" cy="579966"/>
          </a:xfrm>
          <a:prstGeom prst="curvedUpArrow">
            <a:avLst>
              <a:gd name="adj1" fmla="val 25000"/>
              <a:gd name="adj2" fmla="val 71710"/>
              <a:gd name="adj3" fmla="val 35236"/>
            </a:avLst>
          </a:prstGeom>
          <a:gradFill>
            <a:gsLst>
              <a:gs pos="0">
                <a:schemeClr val="accent1">
                  <a:lumMod val="5000"/>
                  <a:lumOff val="95000"/>
                </a:schemeClr>
              </a:gs>
              <a:gs pos="31000">
                <a:srgbClr val="FFFF00">
                  <a:alpha val="19000"/>
                </a:srgbClr>
              </a:gs>
              <a:gs pos="83000">
                <a:schemeClr val="accent6">
                  <a:lumMod val="75000"/>
                  <a:alpha val="62000"/>
                </a:schemeClr>
              </a:gs>
            </a:gsLst>
            <a:lin ang="5400000" scaled="1"/>
          </a:gradFill>
          <a:ln>
            <a:solidFill>
              <a:srgbClr val="0000FF"/>
            </a:solidFill>
          </a:ln>
          <a:effectLst>
            <a:outerShdw blurRad="50800" dist="50800" dir="5400000" sx="94000" sy="94000" algn="ctr" rotWithShape="0">
              <a:srgbClr val="00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5" name="Straight Connector 14">
            <a:extLst>
              <a:ext uri="{FF2B5EF4-FFF2-40B4-BE49-F238E27FC236}">
                <a16:creationId xmlns:a16="http://schemas.microsoft.com/office/drawing/2014/main" id="{05FBAB86-734E-400D-A63C-70F6F1C21F9C}"/>
              </a:ext>
            </a:extLst>
          </p:cNvPr>
          <p:cNvCxnSpPr/>
          <p:nvPr/>
        </p:nvCxnSpPr>
        <p:spPr>
          <a:xfrm>
            <a:off x="941033" y="1580225"/>
            <a:ext cx="113634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87D5C47-3851-4F87-9BA8-FE9CC1FED1F0}"/>
              </a:ext>
            </a:extLst>
          </p:cNvPr>
          <p:cNvCxnSpPr/>
          <p:nvPr/>
        </p:nvCxnSpPr>
        <p:spPr>
          <a:xfrm flipV="1">
            <a:off x="5025005" y="3917659"/>
            <a:ext cx="1856306" cy="444616"/>
          </a:xfrm>
          <a:prstGeom prst="straightConnector1">
            <a:avLst/>
          </a:prstGeom>
          <a:ln w="76200">
            <a:solidFill>
              <a:srgbClr val="0000FF"/>
            </a:solidFill>
            <a:headEnd type="triangle"/>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7A0839E-953E-4043-A121-7D20F0A1C734}"/>
              </a:ext>
            </a:extLst>
          </p:cNvPr>
          <p:cNvSpPr/>
          <p:nvPr/>
        </p:nvSpPr>
        <p:spPr>
          <a:xfrm>
            <a:off x="432005" y="4362275"/>
            <a:ext cx="5930695" cy="1372230"/>
          </a:xfrm>
          <a:prstGeom prst="rect">
            <a:avLst/>
          </a:prstGeom>
          <a:no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6617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1000">
              <a:srgbClr val="FFFF00">
                <a:alpha val="19000"/>
              </a:srgbClr>
            </a:gs>
            <a:gs pos="83000">
              <a:schemeClr val="accent6">
                <a:lumMod val="75000"/>
                <a:alpha val="62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06240C-6322-4F03-93B6-783B7340C91F}"/>
              </a:ext>
            </a:extLst>
          </p:cNvPr>
          <p:cNvSpPr>
            <a:spLocks noGrp="1"/>
          </p:cNvSpPr>
          <p:nvPr>
            <p:ph type="sldNum" sz="quarter" idx="12"/>
          </p:nvPr>
        </p:nvSpPr>
        <p:spPr>
          <a:xfrm>
            <a:off x="9448800" y="6516472"/>
            <a:ext cx="2743200" cy="365125"/>
          </a:xfrm>
        </p:spPr>
        <p:txBody>
          <a:bodyPr/>
          <a:lstStyle/>
          <a:p>
            <a:fld id="{45C2D28F-54A5-4CFF-A832-B99C2F1CE910}" type="slidenum">
              <a:rPr lang="en-CA" smtClean="0">
                <a:solidFill>
                  <a:schemeClr val="tx1"/>
                </a:solidFill>
              </a:rPr>
              <a:t>65</a:t>
            </a:fld>
            <a:endParaRPr lang="en-CA" dirty="0">
              <a:solidFill>
                <a:schemeClr val="tx1"/>
              </a:solidFill>
            </a:endParaRPr>
          </a:p>
        </p:txBody>
      </p:sp>
      <p:sp>
        <p:nvSpPr>
          <p:cNvPr id="6" name="Rectangle: Rounded Corners 5">
            <a:extLst>
              <a:ext uri="{FF2B5EF4-FFF2-40B4-BE49-F238E27FC236}">
                <a16:creationId xmlns:a16="http://schemas.microsoft.com/office/drawing/2014/main" id="{1ADEF235-5244-436B-8D64-42EDF494DF90}"/>
              </a:ext>
            </a:extLst>
          </p:cNvPr>
          <p:cNvSpPr/>
          <p:nvPr/>
        </p:nvSpPr>
        <p:spPr>
          <a:xfrm>
            <a:off x="2260136" y="35343"/>
            <a:ext cx="7656218" cy="426541"/>
          </a:xfrm>
          <a:prstGeom prst="roundRect">
            <a:avLst>
              <a:gd name="adj" fmla="val 50000"/>
            </a:avLst>
          </a:prstGeom>
          <a:solidFill>
            <a:schemeClr val="tx2">
              <a:lumMod val="40000"/>
              <a:lumOff val="60000"/>
            </a:schemeClr>
          </a:solidFill>
          <a:ln>
            <a:solidFill>
              <a:srgbClr val="00B050"/>
            </a:solidFill>
          </a:ln>
          <a:scene3d>
            <a:camera prst="orthographicFront"/>
            <a:lightRig rig="threePt" dir="t"/>
          </a:scene3d>
          <a:sp3d>
            <a:bevelT w="95250" h="107950" prst="convex"/>
            <a:bevelB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Looking at - </a:t>
            </a:r>
            <a:r>
              <a:rPr lang="en-CA" b="1" dirty="0">
                <a:solidFill>
                  <a:srgbClr val="0000FF"/>
                </a:solidFill>
                <a:effectLst>
                  <a:outerShdw blurRad="50800" dist="50800" dir="5400000" algn="ctr" rotWithShape="0">
                    <a:srgbClr val="FF00FF"/>
                  </a:outerShdw>
                </a:effectLst>
              </a:rPr>
              <a:t>Bara</a:t>
            </a:r>
            <a:r>
              <a:rPr lang="en-CA" b="1" dirty="0">
                <a:solidFill>
                  <a:schemeClr val="tx1"/>
                </a:solidFill>
              </a:rPr>
              <a:t> (to create)   A Hebrew Lexicon </a:t>
            </a:r>
            <a:r>
              <a:rPr lang="en-CA" dirty="0">
                <a:solidFill>
                  <a:schemeClr val="tx1"/>
                </a:solidFill>
              </a:rPr>
              <a:t>by J Parkhurst 1762 Pg. 131</a:t>
            </a:r>
          </a:p>
        </p:txBody>
      </p:sp>
      <p:sp>
        <p:nvSpPr>
          <p:cNvPr id="7" name="Rectangle 6">
            <a:extLst>
              <a:ext uri="{FF2B5EF4-FFF2-40B4-BE49-F238E27FC236}">
                <a16:creationId xmlns:a16="http://schemas.microsoft.com/office/drawing/2014/main" id="{FA850A63-06A3-41B8-9C5A-D4CB8F79FB90}"/>
              </a:ext>
            </a:extLst>
          </p:cNvPr>
          <p:cNvSpPr/>
          <p:nvPr/>
        </p:nvSpPr>
        <p:spPr>
          <a:xfrm>
            <a:off x="6524625" y="609601"/>
            <a:ext cx="5495925" cy="2495758"/>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dirty="0">
                <a:solidFill>
                  <a:schemeClr val="tx1"/>
                </a:solidFill>
              </a:rPr>
              <a:t> </a:t>
            </a:r>
            <a:r>
              <a:rPr lang="en-US" sz="2800" b="1" dirty="0">
                <a:solidFill>
                  <a:schemeClr val="tx1"/>
                </a:solidFill>
              </a:rPr>
              <a:t>The word </a:t>
            </a:r>
            <a:r>
              <a:rPr lang="en-US" sz="2800" b="1" u="sng" dirty="0">
                <a:ln>
                  <a:solidFill>
                    <a:srgbClr val="0000FF"/>
                  </a:solidFill>
                </a:ln>
                <a:solidFill>
                  <a:srgbClr val="E983DD"/>
                </a:solidFill>
              </a:rPr>
              <a:t>Bra</a:t>
            </a:r>
            <a:r>
              <a:rPr lang="en-US" sz="2800" b="1" dirty="0">
                <a:solidFill>
                  <a:schemeClr val="tx1"/>
                </a:solidFill>
              </a:rPr>
              <a:t> to create indicates </a:t>
            </a:r>
            <a:br>
              <a:rPr lang="en-US" sz="2800" b="1" dirty="0">
                <a:solidFill>
                  <a:schemeClr val="tx1"/>
                </a:solidFill>
              </a:rPr>
            </a:br>
            <a:r>
              <a:rPr lang="en-US" sz="2800" b="1" dirty="0">
                <a:solidFill>
                  <a:schemeClr val="tx1"/>
                </a:solidFill>
              </a:rPr>
              <a:t>by multiple Lexicons in agreement;</a:t>
            </a:r>
            <a:br>
              <a:rPr lang="en-US" sz="2800" b="1" dirty="0">
                <a:solidFill>
                  <a:schemeClr val="tx1"/>
                </a:solidFill>
              </a:rPr>
            </a:br>
            <a:r>
              <a:rPr lang="en-US" sz="1600" b="1" dirty="0">
                <a:solidFill>
                  <a:schemeClr val="tx1"/>
                </a:solidFill>
              </a:rPr>
              <a:t> </a:t>
            </a:r>
            <a:br>
              <a:rPr lang="en-US" sz="2800" b="1" dirty="0">
                <a:solidFill>
                  <a:schemeClr val="tx1"/>
                </a:solidFill>
              </a:rPr>
            </a:br>
            <a:r>
              <a:rPr lang="en-US" sz="2800" b="1" dirty="0">
                <a:ln>
                  <a:solidFill>
                    <a:srgbClr val="FF3300"/>
                  </a:solidFill>
                </a:ln>
                <a:solidFill>
                  <a:srgbClr val="E983DD"/>
                </a:solidFill>
              </a:rPr>
              <a:t>to produce substance out of that which did not previously exist.</a:t>
            </a:r>
            <a:endParaRPr lang="en-US" sz="2800" dirty="0">
              <a:ln>
                <a:solidFill>
                  <a:srgbClr val="FF3300"/>
                </a:solidFill>
              </a:ln>
              <a:solidFill>
                <a:srgbClr val="E983DD"/>
              </a:solidFill>
              <a:latin typeface="inherit"/>
            </a:endParaRPr>
          </a:p>
        </p:txBody>
      </p:sp>
      <p:pic>
        <p:nvPicPr>
          <p:cNvPr id="16" name="Content Placeholder 4">
            <a:extLst>
              <a:ext uri="{FF2B5EF4-FFF2-40B4-BE49-F238E27FC236}">
                <a16:creationId xmlns:a16="http://schemas.microsoft.com/office/drawing/2014/main" id="{FBEF2552-0C34-4D63-B335-52BDA5558F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305" b="82801"/>
          <a:stretch/>
        </p:blipFill>
        <p:spPr>
          <a:xfrm>
            <a:off x="534429" y="503606"/>
            <a:ext cx="5829268" cy="1124898"/>
          </a:xfrm>
          <a:prstGeom prst="rect">
            <a:avLst/>
          </a:prstGeom>
          <a:ln>
            <a:solidFill>
              <a:srgbClr val="002060"/>
            </a:solidFill>
          </a:ln>
        </p:spPr>
      </p:pic>
      <p:pic>
        <p:nvPicPr>
          <p:cNvPr id="17" name="Content Placeholder 4">
            <a:extLst>
              <a:ext uri="{FF2B5EF4-FFF2-40B4-BE49-F238E27FC236}">
                <a16:creationId xmlns:a16="http://schemas.microsoft.com/office/drawing/2014/main" id="{0F165C3E-0125-4341-BFDB-9569C10E4C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63762" b="15256"/>
          <a:stretch/>
        </p:blipFill>
        <p:spPr>
          <a:xfrm>
            <a:off x="534429" y="1733135"/>
            <a:ext cx="5829268" cy="1372223"/>
          </a:xfrm>
          <a:prstGeom prst="rect">
            <a:avLst/>
          </a:prstGeom>
          <a:ln>
            <a:solidFill>
              <a:srgbClr val="002060"/>
            </a:solidFill>
          </a:ln>
        </p:spPr>
      </p:pic>
      <p:sp>
        <p:nvSpPr>
          <p:cNvPr id="13" name="Arrow: Curved Up 12">
            <a:extLst>
              <a:ext uri="{FF2B5EF4-FFF2-40B4-BE49-F238E27FC236}">
                <a16:creationId xmlns:a16="http://schemas.microsoft.com/office/drawing/2014/main" id="{1EFB042D-42B3-4848-B52E-E7E5EDCC91AF}"/>
              </a:ext>
            </a:extLst>
          </p:cNvPr>
          <p:cNvSpPr/>
          <p:nvPr/>
        </p:nvSpPr>
        <p:spPr>
          <a:xfrm rot="4456824">
            <a:off x="-355128" y="804044"/>
            <a:ext cx="1445462" cy="579966"/>
          </a:xfrm>
          <a:prstGeom prst="curvedUpArrow">
            <a:avLst>
              <a:gd name="adj1" fmla="val 25000"/>
              <a:gd name="adj2" fmla="val 71710"/>
              <a:gd name="adj3" fmla="val 35236"/>
            </a:avLst>
          </a:prstGeom>
          <a:gradFill>
            <a:gsLst>
              <a:gs pos="0">
                <a:schemeClr val="accent1">
                  <a:lumMod val="5000"/>
                  <a:lumOff val="95000"/>
                </a:schemeClr>
              </a:gs>
              <a:gs pos="31000">
                <a:srgbClr val="FFFF00">
                  <a:alpha val="19000"/>
                </a:srgbClr>
              </a:gs>
              <a:gs pos="83000">
                <a:schemeClr val="accent6">
                  <a:lumMod val="75000"/>
                  <a:alpha val="62000"/>
                </a:schemeClr>
              </a:gs>
            </a:gsLst>
            <a:lin ang="5400000" scaled="1"/>
          </a:gradFill>
          <a:ln>
            <a:solidFill>
              <a:srgbClr val="0000FF"/>
            </a:solidFill>
          </a:ln>
          <a:effectLst>
            <a:outerShdw blurRad="50800" dist="50800" dir="5400000" sx="94000" sy="94000" algn="ctr" rotWithShape="0">
              <a:srgbClr val="00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Rectangle 19">
            <a:extLst>
              <a:ext uri="{FF2B5EF4-FFF2-40B4-BE49-F238E27FC236}">
                <a16:creationId xmlns:a16="http://schemas.microsoft.com/office/drawing/2014/main" id="{DD21FF09-2BFC-45E7-8433-B8272474E97B}"/>
              </a:ext>
            </a:extLst>
          </p:cNvPr>
          <p:cNvSpPr/>
          <p:nvPr/>
        </p:nvSpPr>
        <p:spPr>
          <a:xfrm>
            <a:off x="534429" y="3488295"/>
            <a:ext cx="11001375" cy="3127445"/>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dirty="0">
                <a:solidFill>
                  <a:schemeClr val="tx1"/>
                </a:solidFill>
              </a:rPr>
              <a:t>   </a:t>
            </a:r>
            <a:r>
              <a:rPr lang="en-US" sz="2800" dirty="0">
                <a:solidFill>
                  <a:schemeClr val="tx1"/>
                </a:solidFill>
              </a:rPr>
              <a:t>So, why then does J Parkhurst declare the sea life was made from “pre</a:t>
            </a:r>
            <a:br>
              <a:rPr lang="en-US" sz="2800" dirty="0">
                <a:solidFill>
                  <a:schemeClr val="tx1"/>
                </a:solidFill>
              </a:rPr>
            </a:br>
            <a:r>
              <a:rPr lang="en-US" sz="2800" dirty="0">
                <a:solidFill>
                  <a:schemeClr val="tx1"/>
                </a:solidFill>
              </a:rPr>
              <a:t>  -existent matter” if </a:t>
            </a:r>
            <a:r>
              <a:rPr lang="en-US" sz="2800" b="1" dirty="0">
                <a:ln>
                  <a:solidFill>
                    <a:srgbClr val="0000FF"/>
                  </a:solidFill>
                </a:ln>
                <a:solidFill>
                  <a:srgbClr val="E983DD"/>
                </a:solidFill>
              </a:rPr>
              <a:t>Bra</a:t>
            </a:r>
            <a:r>
              <a:rPr lang="en-US" sz="2800" dirty="0">
                <a:solidFill>
                  <a:schemeClr val="tx1"/>
                </a:solidFill>
              </a:rPr>
              <a:t> means to - </a:t>
            </a:r>
            <a:r>
              <a:rPr lang="en-US" sz="2800" dirty="0">
                <a:solidFill>
                  <a:schemeClr val="tx1"/>
                </a:solidFill>
                <a:effectLst>
                  <a:outerShdw blurRad="50800" dist="50800" dir="5400000" algn="ctr" rotWithShape="0">
                    <a:srgbClr val="00FF00"/>
                  </a:outerShdw>
                </a:effectLst>
              </a:rPr>
              <a:t>produce substance out of that which</a:t>
            </a:r>
            <a:br>
              <a:rPr lang="en-US" sz="2800" dirty="0">
                <a:solidFill>
                  <a:schemeClr val="tx1"/>
                </a:solidFill>
                <a:effectLst>
                  <a:outerShdw blurRad="50800" dist="50800" dir="5400000" algn="ctr" rotWithShape="0">
                    <a:srgbClr val="00FF00"/>
                  </a:outerShdw>
                </a:effectLst>
              </a:rPr>
            </a:br>
            <a:r>
              <a:rPr lang="en-US" sz="2800" dirty="0">
                <a:solidFill>
                  <a:schemeClr val="tx1"/>
                </a:solidFill>
                <a:effectLst>
                  <a:outerShdw blurRad="50800" dist="50800" dir="5400000" algn="ctr" rotWithShape="0">
                    <a:srgbClr val="00FF00"/>
                  </a:outerShdw>
                </a:effectLst>
              </a:rPr>
              <a:t>  did not previously exist?   It was the factor of introducing the </a:t>
            </a:r>
            <a:r>
              <a:rPr lang="en-US" sz="2800" b="1" dirty="0">
                <a:ln>
                  <a:solidFill>
                    <a:srgbClr val="0000FF"/>
                  </a:solidFill>
                </a:ln>
                <a:solidFill>
                  <a:srgbClr val="00FFFF"/>
                </a:solidFill>
                <a:effectLst>
                  <a:outerShdw blurRad="50800" dist="50800" dir="5400000" algn="ctr" rotWithShape="0">
                    <a:srgbClr val="00FF00"/>
                  </a:outerShdw>
                </a:effectLst>
              </a:rPr>
              <a:t>RUACH OF</a:t>
            </a:r>
            <a:br>
              <a:rPr lang="en-US" sz="2800" b="1" dirty="0">
                <a:ln>
                  <a:solidFill>
                    <a:srgbClr val="0000FF"/>
                  </a:solidFill>
                </a:ln>
                <a:solidFill>
                  <a:srgbClr val="00FFFF"/>
                </a:solidFill>
                <a:effectLst>
                  <a:outerShdw blurRad="50800" dist="50800" dir="5400000" algn="ctr" rotWithShape="0">
                    <a:srgbClr val="00FF00"/>
                  </a:outerShdw>
                </a:effectLst>
              </a:rPr>
            </a:br>
            <a:r>
              <a:rPr lang="en-US" sz="2800" b="1" dirty="0">
                <a:ln>
                  <a:solidFill>
                    <a:srgbClr val="0000FF"/>
                  </a:solidFill>
                </a:ln>
                <a:solidFill>
                  <a:srgbClr val="00FFFF"/>
                </a:solidFill>
                <a:effectLst>
                  <a:outerShdw blurRad="50800" dist="50800" dir="5400000" algn="ctr" rotWithShape="0">
                    <a:srgbClr val="00FF00"/>
                  </a:outerShdw>
                </a:effectLst>
              </a:rPr>
              <a:t>  LIFE, into the Sea BODIES, </a:t>
            </a:r>
            <a:r>
              <a:rPr lang="en-US" sz="2800" dirty="0">
                <a:solidFill>
                  <a:schemeClr val="tx1"/>
                </a:solidFill>
              </a:rPr>
              <a:t>which produced a LIVING BREATHING ENTITY,</a:t>
            </a:r>
            <a:br>
              <a:rPr lang="en-US" sz="2800" dirty="0">
                <a:solidFill>
                  <a:schemeClr val="tx1"/>
                </a:solidFill>
              </a:rPr>
            </a:br>
            <a:r>
              <a:rPr lang="en-US" sz="2800" dirty="0">
                <a:solidFill>
                  <a:schemeClr val="tx1"/>
                </a:solidFill>
              </a:rPr>
              <a:t>  which DID NOT PREVIOUSLY EXIST! </a:t>
            </a:r>
            <a:br>
              <a:rPr lang="en-US" sz="2800" dirty="0">
                <a:solidFill>
                  <a:schemeClr val="tx1"/>
                </a:solidFill>
              </a:rPr>
            </a:br>
            <a:r>
              <a:rPr lang="en-US" sz="2800" dirty="0">
                <a:solidFill>
                  <a:schemeClr val="tx1"/>
                </a:solidFill>
              </a:rPr>
              <a:t>	</a:t>
            </a:r>
            <a:r>
              <a:rPr lang="en-US" sz="2800" b="1" dirty="0">
                <a:solidFill>
                  <a:schemeClr val="tx1"/>
                </a:solidFill>
                <a:effectLst>
                  <a:outerShdw blurRad="50800" dist="50800" dir="5400000" algn="ctr" rotWithShape="0">
                    <a:srgbClr val="E983DD"/>
                  </a:outerShdw>
                </a:effectLst>
              </a:rPr>
              <a:t>Then how does this format apply </a:t>
            </a:r>
            <a:r>
              <a:rPr lang="en-US" sz="2800" b="1" u="sng" dirty="0">
                <a:solidFill>
                  <a:schemeClr val="tx1"/>
                </a:solidFill>
                <a:effectLst>
                  <a:outerShdw blurRad="50800" dist="50800" dir="5400000" algn="ctr" rotWithShape="0">
                    <a:srgbClr val="E983DD"/>
                  </a:outerShdw>
                </a:effectLst>
                <a:latin typeface="Arial Black" panose="020B0A04020102020204" pitchFamily="34" charset="0"/>
              </a:rPr>
              <a:t>to Adam</a:t>
            </a:r>
            <a:r>
              <a:rPr lang="en-US" sz="2800" b="1" dirty="0">
                <a:solidFill>
                  <a:schemeClr val="tx1"/>
                </a:solidFill>
                <a:effectLst>
                  <a:outerShdw blurRad="50800" dist="50800" dir="5400000" algn="ctr" rotWithShape="0">
                    <a:srgbClr val="E983DD"/>
                  </a:outerShdw>
                </a:effectLst>
                <a:latin typeface="Arial Black" panose="020B0A04020102020204" pitchFamily="34" charset="0"/>
              </a:rPr>
              <a:t> </a:t>
            </a:r>
            <a:r>
              <a:rPr lang="en-US" sz="2800" b="1" dirty="0">
                <a:solidFill>
                  <a:schemeClr val="tx1"/>
                </a:solidFill>
                <a:effectLst>
                  <a:outerShdw blurRad="50800" dist="50800" dir="5400000" algn="ctr" rotWithShape="0">
                    <a:srgbClr val="E983DD"/>
                  </a:outerShdw>
                </a:effectLst>
              </a:rPr>
              <a:t>if the breathing seas 	life was already in existence? Wasn’t he created - </a:t>
            </a:r>
            <a:r>
              <a:rPr lang="en-US" sz="2800" b="1" dirty="0">
                <a:solidFill>
                  <a:srgbClr val="0000FF"/>
                </a:solidFill>
                <a:effectLst>
                  <a:glow rad="127000">
                    <a:srgbClr val="FFFF00"/>
                  </a:glow>
                  <a:outerShdw blurRad="50800" dist="50800" dir="5400000" algn="ctr" rotWithShape="0">
                    <a:srgbClr val="E983DD"/>
                  </a:outerShdw>
                </a:effectLst>
              </a:rPr>
              <a:t>Bra</a:t>
            </a:r>
            <a:r>
              <a:rPr lang="en-US" sz="2800" b="1" dirty="0">
                <a:solidFill>
                  <a:schemeClr val="tx1"/>
                </a:solidFill>
                <a:effectLst>
                  <a:outerShdw blurRad="50800" dist="50800" dir="5400000" algn="ctr" rotWithShape="0">
                    <a:srgbClr val="E983DD"/>
                  </a:outerShdw>
                </a:effectLst>
              </a:rPr>
              <a:t> - also?</a:t>
            </a:r>
            <a:r>
              <a:rPr lang="en-US" sz="2800" b="1" dirty="0">
                <a:ln>
                  <a:solidFill>
                    <a:srgbClr val="0000FF"/>
                  </a:solidFill>
                </a:ln>
                <a:solidFill>
                  <a:srgbClr val="00FFFF"/>
                </a:solidFill>
                <a:effectLst>
                  <a:outerShdw blurRad="50800" dist="50800" dir="5400000" algn="ctr" rotWithShape="0">
                    <a:srgbClr val="E983DD"/>
                  </a:outerShdw>
                </a:effectLst>
              </a:rPr>
              <a:t> </a:t>
            </a:r>
            <a:endParaRPr lang="en-US" sz="2800" b="1" dirty="0">
              <a:ln>
                <a:solidFill>
                  <a:srgbClr val="0000FF"/>
                </a:solidFill>
              </a:ln>
              <a:solidFill>
                <a:srgbClr val="00FFFF"/>
              </a:solidFill>
              <a:effectLst>
                <a:outerShdw blurRad="50800" dist="50800" dir="5400000" algn="ctr" rotWithShape="0">
                  <a:srgbClr val="E983DD"/>
                </a:outerShdw>
              </a:effectLst>
              <a:latin typeface="inherit"/>
            </a:endParaRPr>
          </a:p>
        </p:txBody>
      </p:sp>
    </p:spTree>
    <p:extLst>
      <p:ext uri="{BB962C8B-B14F-4D97-AF65-F5344CB8AC3E}">
        <p14:creationId xmlns:p14="http://schemas.microsoft.com/office/powerpoint/2010/main" val="7044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1000">
              <a:srgbClr val="FFFF00">
                <a:alpha val="19000"/>
              </a:srgbClr>
            </a:gs>
            <a:gs pos="83000">
              <a:schemeClr val="accent6">
                <a:lumMod val="75000"/>
                <a:alpha val="62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9C1BE8-DB86-49FE-AED4-BDB1B5E5594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258" b="74493"/>
          <a:stretch/>
        </p:blipFill>
        <p:spPr>
          <a:xfrm>
            <a:off x="444617" y="660127"/>
            <a:ext cx="5755886" cy="1421260"/>
          </a:xfrm>
          <a:prstGeom prst="rect">
            <a:avLst/>
          </a:prstGeom>
          <a:ln>
            <a:solidFill>
              <a:srgbClr val="002060"/>
            </a:solidFill>
          </a:ln>
        </p:spPr>
      </p:pic>
      <p:sp>
        <p:nvSpPr>
          <p:cNvPr id="4" name="Slide Number Placeholder 3">
            <a:extLst>
              <a:ext uri="{FF2B5EF4-FFF2-40B4-BE49-F238E27FC236}">
                <a16:creationId xmlns:a16="http://schemas.microsoft.com/office/drawing/2014/main" id="{4B06240C-6322-4F03-93B6-783B7340C91F}"/>
              </a:ext>
            </a:extLst>
          </p:cNvPr>
          <p:cNvSpPr>
            <a:spLocks noGrp="1"/>
          </p:cNvSpPr>
          <p:nvPr>
            <p:ph type="sldNum" sz="quarter" idx="12"/>
          </p:nvPr>
        </p:nvSpPr>
        <p:spPr>
          <a:xfrm>
            <a:off x="9448800" y="6516472"/>
            <a:ext cx="2743200" cy="365125"/>
          </a:xfrm>
        </p:spPr>
        <p:txBody>
          <a:bodyPr/>
          <a:lstStyle/>
          <a:p>
            <a:fld id="{45C2D28F-54A5-4CFF-A832-B99C2F1CE910}" type="slidenum">
              <a:rPr lang="en-CA" smtClean="0">
                <a:solidFill>
                  <a:schemeClr val="tx1"/>
                </a:solidFill>
              </a:rPr>
              <a:t>66</a:t>
            </a:fld>
            <a:endParaRPr lang="en-CA" dirty="0">
              <a:solidFill>
                <a:schemeClr val="tx1"/>
              </a:solidFill>
            </a:endParaRPr>
          </a:p>
        </p:txBody>
      </p:sp>
      <p:sp>
        <p:nvSpPr>
          <p:cNvPr id="6" name="Rectangle: Rounded Corners 5">
            <a:extLst>
              <a:ext uri="{FF2B5EF4-FFF2-40B4-BE49-F238E27FC236}">
                <a16:creationId xmlns:a16="http://schemas.microsoft.com/office/drawing/2014/main" id="{1ADEF235-5244-436B-8D64-42EDF494DF90}"/>
              </a:ext>
            </a:extLst>
          </p:cNvPr>
          <p:cNvSpPr/>
          <p:nvPr/>
        </p:nvSpPr>
        <p:spPr>
          <a:xfrm>
            <a:off x="4676774" y="91119"/>
            <a:ext cx="7515226" cy="503346"/>
          </a:xfrm>
          <a:prstGeom prst="roundRect">
            <a:avLst>
              <a:gd name="adj" fmla="val 50000"/>
            </a:avLst>
          </a:prstGeom>
          <a:solidFill>
            <a:schemeClr val="tx2">
              <a:lumMod val="40000"/>
              <a:lumOff val="60000"/>
            </a:schemeClr>
          </a:solidFill>
          <a:ln>
            <a:solidFill>
              <a:srgbClr val="00B050"/>
            </a:solidFill>
          </a:ln>
          <a:scene3d>
            <a:camera prst="orthographicFront"/>
            <a:lightRig rig="threePt" dir="t"/>
          </a:scene3d>
          <a:sp3d>
            <a:bevelT w="95250" h="107950" prst="convex"/>
            <a:bevelB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Looking at - </a:t>
            </a:r>
            <a:r>
              <a:rPr lang="en-CA" b="1" dirty="0">
                <a:solidFill>
                  <a:srgbClr val="0000FF"/>
                </a:solidFill>
                <a:effectLst>
                  <a:outerShdw blurRad="50800" dist="50800" dir="5400000" algn="ctr" rotWithShape="0">
                    <a:srgbClr val="FF00FF"/>
                  </a:outerShdw>
                </a:effectLst>
              </a:rPr>
              <a:t>Bara</a:t>
            </a:r>
            <a:r>
              <a:rPr lang="en-CA" b="1" dirty="0">
                <a:solidFill>
                  <a:schemeClr val="tx1"/>
                </a:solidFill>
              </a:rPr>
              <a:t> (to create)   A Hebrew Lexicon </a:t>
            </a:r>
            <a:r>
              <a:rPr lang="en-CA" dirty="0">
                <a:solidFill>
                  <a:schemeClr val="tx1"/>
                </a:solidFill>
              </a:rPr>
              <a:t>by J Parkhurst 1762 Pg. 131</a:t>
            </a:r>
          </a:p>
        </p:txBody>
      </p:sp>
      <p:sp>
        <p:nvSpPr>
          <p:cNvPr id="2" name="Rectangle: Rounded Corners 1">
            <a:extLst>
              <a:ext uri="{FF2B5EF4-FFF2-40B4-BE49-F238E27FC236}">
                <a16:creationId xmlns:a16="http://schemas.microsoft.com/office/drawing/2014/main" id="{410B5EF8-69D7-42D1-BC0E-314350416D50}"/>
              </a:ext>
            </a:extLst>
          </p:cNvPr>
          <p:cNvSpPr/>
          <p:nvPr/>
        </p:nvSpPr>
        <p:spPr>
          <a:xfrm>
            <a:off x="6408081" y="660127"/>
            <a:ext cx="5603406" cy="3491460"/>
          </a:xfrm>
          <a:prstGeom prst="roundRect">
            <a:avLst>
              <a:gd name="adj" fmla="val 10659"/>
            </a:avLst>
          </a:prstGeom>
          <a:solidFill>
            <a:schemeClr val="accent4">
              <a:lumMod val="40000"/>
              <a:lumOff val="60000"/>
            </a:schemeClr>
          </a:solidFill>
          <a:ln w="28575">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Is it possible that the </a:t>
            </a:r>
            <a:r>
              <a:rPr lang="en-CA" sz="2800" b="1" dirty="0">
                <a:solidFill>
                  <a:schemeClr val="tx1"/>
                </a:solidFill>
                <a:effectLst>
                  <a:outerShdw blurRad="50800" dist="50800" dir="5400000" algn="ctr" rotWithShape="0">
                    <a:srgbClr val="00FF99"/>
                  </a:outerShdw>
                </a:effectLst>
              </a:rPr>
              <a:t>loose atoms</a:t>
            </a:r>
            <a:r>
              <a:rPr lang="en-CA" sz="2800" dirty="0">
                <a:solidFill>
                  <a:schemeClr val="tx1"/>
                </a:solidFill>
              </a:rPr>
              <a:t> (pre-existent matter) could have been accumulated (as in a </a:t>
            </a:r>
            <a:r>
              <a:rPr lang="en-CA" sz="2800" u="sng" dirty="0">
                <a:solidFill>
                  <a:schemeClr val="tx1"/>
                </a:solidFill>
              </a:rPr>
              <a:t>formation</a:t>
            </a:r>
            <a:r>
              <a:rPr lang="en-CA" sz="2800" dirty="0">
                <a:solidFill>
                  <a:schemeClr val="tx1"/>
                </a:solidFill>
              </a:rPr>
              <a:t>), into a body named Adam?  And if so for Adam, does that discount anything else in the creation process that was, and is, </a:t>
            </a:r>
            <a:br>
              <a:rPr lang="en-CA" sz="2800" dirty="0">
                <a:solidFill>
                  <a:schemeClr val="tx1"/>
                </a:solidFill>
              </a:rPr>
            </a:br>
            <a:r>
              <a:rPr lang="en-CA" sz="2800" u="sng" dirty="0">
                <a:solidFill>
                  <a:schemeClr val="tx1"/>
                </a:solidFill>
              </a:rPr>
              <a:t>much less than</a:t>
            </a:r>
            <a:r>
              <a:rPr lang="en-CA" sz="2800" dirty="0">
                <a:solidFill>
                  <a:schemeClr val="tx1"/>
                </a:solidFill>
              </a:rPr>
              <a:t> - Adam?  </a:t>
            </a:r>
          </a:p>
        </p:txBody>
      </p:sp>
      <p:sp>
        <p:nvSpPr>
          <p:cNvPr id="15" name="Arrow: Curved Up 14">
            <a:extLst>
              <a:ext uri="{FF2B5EF4-FFF2-40B4-BE49-F238E27FC236}">
                <a16:creationId xmlns:a16="http://schemas.microsoft.com/office/drawing/2014/main" id="{1FD4A214-BEBB-4FFF-BDE5-34B2862C912F}"/>
              </a:ext>
            </a:extLst>
          </p:cNvPr>
          <p:cNvSpPr/>
          <p:nvPr/>
        </p:nvSpPr>
        <p:spPr>
          <a:xfrm rot="4456824">
            <a:off x="-308472" y="1299018"/>
            <a:ext cx="1445462" cy="579966"/>
          </a:xfrm>
          <a:prstGeom prst="curvedUpArrow">
            <a:avLst>
              <a:gd name="adj1" fmla="val 25000"/>
              <a:gd name="adj2" fmla="val 71710"/>
              <a:gd name="adj3" fmla="val 35236"/>
            </a:avLst>
          </a:prstGeom>
          <a:gradFill>
            <a:gsLst>
              <a:gs pos="0">
                <a:schemeClr val="accent1">
                  <a:lumMod val="5000"/>
                  <a:lumOff val="95000"/>
                </a:schemeClr>
              </a:gs>
              <a:gs pos="31000">
                <a:srgbClr val="FFFF00">
                  <a:alpha val="19000"/>
                </a:srgbClr>
              </a:gs>
              <a:gs pos="83000">
                <a:schemeClr val="accent6">
                  <a:lumMod val="75000"/>
                  <a:alpha val="62000"/>
                </a:schemeClr>
              </a:gs>
            </a:gsLst>
            <a:lin ang="5400000" scaled="1"/>
          </a:gradFill>
          <a:ln>
            <a:solidFill>
              <a:srgbClr val="0000FF"/>
            </a:solidFill>
          </a:ln>
          <a:effectLst>
            <a:outerShdw blurRad="50800" dist="50800" dir="5400000" sx="94000" sy="94000" algn="ctr" rotWithShape="0">
              <a:srgbClr val="00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7" name="Rectangle: Rounded Corners 16">
            <a:extLst>
              <a:ext uri="{FF2B5EF4-FFF2-40B4-BE49-F238E27FC236}">
                <a16:creationId xmlns:a16="http://schemas.microsoft.com/office/drawing/2014/main" id="{5B2C7806-C5BC-45CD-950C-FDFDAD56A65F}"/>
              </a:ext>
            </a:extLst>
          </p:cNvPr>
          <p:cNvSpPr/>
          <p:nvPr/>
        </p:nvSpPr>
        <p:spPr>
          <a:xfrm>
            <a:off x="304646" y="4396333"/>
            <a:ext cx="11717195" cy="2184087"/>
          </a:xfrm>
          <a:prstGeom prst="roundRect">
            <a:avLst/>
          </a:prstGeom>
          <a:solidFill>
            <a:schemeClr val="accent4">
              <a:lumMod val="40000"/>
              <a:lumOff val="60000"/>
            </a:schemeClr>
          </a:solidFill>
          <a:ln w="28575">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a:solidFill>
                  <a:schemeClr val="tx1"/>
                </a:solidFill>
              </a:rPr>
              <a:t>Adam </a:t>
            </a:r>
            <a:r>
              <a:rPr lang="en-CA" sz="2800" b="1" u="sng" dirty="0">
                <a:solidFill>
                  <a:schemeClr val="tx1"/>
                </a:solidFill>
              </a:rPr>
              <a:t>QUALIFIES</a:t>
            </a:r>
            <a:r>
              <a:rPr lang="en-CA" sz="2800" b="1" dirty="0">
                <a:solidFill>
                  <a:schemeClr val="tx1"/>
                </a:solidFill>
              </a:rPr>
              <a:t> </a:t>
            </a:r>
            <a:r>
              <a:rPr lang="en-CA" sz="2800" dirty="0">
                <a:solidFill>
                  <a:schemeClr val="tx1"/>
                </a:solidFill>
              </a:rPr>
              <a:t>for </a:t>
            </a:r>
            <a:r>
              <a:rPr lang="en-CA" sz="2800" b="1" dirty="0">
                <a:ln>
                  <a:solidFill>
                    <a:srgbClr val="0000FF"/>
                  </a:solidFill>
                </a:ln>
                <a:solidFill>
                  <a:srgbClr val="E983DD"/>
                </a:solidFill>
              </a:rPr>
              <a:t>Bra,</a:t>
            </a:r>
            <a:r>
              <a:rPr lang="en-CA" sz="2800" dirty="0">
                <a:solidFill>
                  <a:schemeClr val="tx1"/>
                </a:solidFill>
              </a:rPr>
              <a:t> most exquisitely in that Adam was a </a:t>
            </a:r>
            <a:r>
              <a:rPr lang="en-CA" sz="2800" b="1" dirty="0">
                <a:solidFill>
                  <a:srgbClr val="0000FF"/>
                </a:solidFill>
              </a:rPr>
              <a:t>Seed within a Seed</a:t>
            </a:r>
            <a:r>
              <a:rPr lang="en-CA" sz="2800" dirty="0">
                <a:solidFill>
                  <a:schemeClr val="tx1"/>
                </a:solidFill>
              </a:rPr>
              <a:t> p</a:t>
            </a:r>
            <a:r>
              <a:rPr lang="en-CA" sz="2800" u="sng" dirty="0">
                <a:solidFill>
                  <a:schemeClr val="tx1"/>
                </a:solidFill>
              </a:rPr>
              <a:t>roduction</a:t>
            </a:r>
            <a:r>
              <a:rPr lang="en-CA" sz="2800" dirty="0">
                <a:solidFill>
                  <a:schemeClr val="tx1"/>
                </a:solidFill>
              </a:rPr>
              <a:t>, formatted in </a:t>
            </a:r>
            <a:r>
              <a:rPr lang="en-CA" sz="2800" u="sng" dirty="0">
                <a:solidFill>
                  <a:schemeClr val="tx1"/>
                </a:solidFill>
              </a:rPr>
              <a:t>A PERFECT DUPLICATED</a:t>
            </a:r>
            <a:r>
              <a:rPr lang="en-CA" sz="2800" dirty="0">
                <a:solidFill>
                  <a:schemeClr val="tx1"/>
                </a:solidFill>
              </a:rPr>
              <a:t> </a:t>
            </a:r>
            <a:r>
              <a:rPr lang="en-CA" sz="2800" dirty="0">
                <a:solidFill>
                  <a:srgbClr val="0000FF"/>
                </a:solidFill>
                <a:effectLst>
                  <a:glow rad="76200">
                    <a:srgbClr val="00FFFF"/>
                  </a:glow>
                  <a:outerShdw blurRad="50800" dist="50800" dir="5400000" sx="102000" sy="102000" algn="ctr" rotWithShape="0">
                    <a:srgbClr val="E983DD"/>
                  </a:outerShdw>
                </a:effectLst>
                <a:latin typeface="Wide Latin" panose="020A0A07050505020404" pitchFamily="18" charset="0"/>
              </a:rPr>
              <a:t>IMAGE</a:t>
            </a:r>
            <a:r>
              <a:rPr lang="en-CA" sz="2800" dirty="0">
                <a:solidFill>
                  <a:schemeClr val="tx1"/>
                </a:solidFill>
              </a:rPr>
              <a:t> of </a:t>
            </a:r>
            <a:r>
              <a:rPr lang="en-CA" sz="2800" b="1" dirty="0">
                <a:solidFill>
                  <a:srgbClr val="0000FF"/>
                </a:solidFill>
                <a:latin typeface="Comic Sans MS" panose="030F0702030302020204" pitchFamily="66" charset="0"/>
              </a:rPr>
              <a:t>Yahusha ha Mashiach. An </a:t>
            </a:r>
            <a:r>
              <a:rPr lang="en-CA" sz="2800" b="1" u="sng" dirty="0">
                <a:solidFill>
                  <a:srgbClr val="C00000"/>
                </a:solidFill>
                <a:latin typeface="Comic Sans MS" panose="030F0702030302020204" pitchFamily="66" charset="0"/>
              </a:rPr>
              <a:t>IMAGE</a:t>
            </a:r>
            <a:r>
              <a:rPr lang="en-CA" sz="2800" b="1" dirty="0">
                <a:solidFill>
                  <a:srgbClr val="0000FF"/>
                </a:solidFill>
                <a:latin typeface="Comic Sans MS" panose="030F0702030302020204" pitchFamily="66" charset="0"/>
              </a:rPr>
              <a:t> entity </a:t>
            </a:r>
            <a:r>
              <a:rPr lang="en-CA" sz="2800" b="1" u="sng" dirty="0">
                <a:solidFill>
                  <a:srgbClr val="0000FF"/>
                </a:solidFill>
                <a:latin typeface="Comic Sans MS" panose="030F0702030302020204" pitchFamily="66" charset="0"/>
              </a:rPr>
              <a:t>of this format</a:t>
            </a:r>
            <a:r>
              <a:rPr lang="en-CA" sz="2800" b="1" dirty="0">
                <a:solidFill>
                  <a:srgbClr val="0000FF"/>
                </a:solidFill>
                <a:latin typeface="Comic Sans MS" panose="030F0702030302020204" pitchFamily="66" charset="0"/>
              </a:rPr>
              <a:t> did not previously exist before Adam!  </a:t>
            </a:r>
          </a:p>
        </p:txBody>
      </p:sp>
      <p:sp>
        <p:nvSpPr>
          <p:cNvPr id="7" name="Rectangle 6">
            <a:extLst>
              <a:ext uri="{FF2B5EF4-FFF2-40B4-BE49-F238E27FC236}">
                <a16:creationId xmlns:a16="http://schemas.microsoft.com/office/drawing/2014/main" id="{76391E4F-E7FF-44F6-88F0-4876096EB98E}"/>
              </a:ext>
            </a:extLst>
          </p:cNvPr>
          <p:cNvSpPr/>
          <p:nvPr/>
        </p:nvSpPr>
        <p:spPr>
          <a:xfrm>
            <a:off x="9122060" y="5994841"/>
            <a:ext cx="2313195" cy="782551"/>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4800" b="1" dirty="0">
                <a:ln w="19050">
                  <a:solidFill>
                    <a:srgbClr val="FF3300"/>
                  </a:solidFill>
                </a:ln>
                <a:solidFill>
                  <a:srgbClr val="0000FF"/>
                </a:solidFill>
                <a:effectLst>
                  <a:glow rad="127000">
                    <a:srgbClr val="00FF00"/>
                  </a:glow>
                </a:effectLst>
                <a:latin typeface="Snap ITC" panose="04040A07060A02020202" pitchFamily="82" charset="0"/>
              </a:rPr>
              <a:t>Bra!</a:t>
            </a:r>
            <a:endParaRPr lang="en-CA" sz="4800" dirty="0"/>
          </a:p>
        </p:txBody>
      </p:sp>
      <p:sp>
        <p:nvSpPr>
          <p:cNvPr id="9" name="Rectangle 8">
            <a:extLst>
              <a:ext uri="{FF2B5EF4-FFF2-40B4-BE49-F238E27FC236}">
                <a16:creationId xmlns:a16="http://schemas.microsoft.com/office/drawing/2014/main" id="{94085FDD-44F9-4840-BC09-24E524EA1EBD}"/>
              </a:ext>
            </a:extLst>
          </p:cNvPr>
          <p:cNvSpPr/>
          <p:nvPr/>
        </p:nvSpPr>
        <p:spPr>
          <a:xfrm>
            <a:off x="377519" y="2231129"/>
            <a:ext cx="5963463" cy="1827312"/>
          </a:xfrm>
          <a:prstGeom prst="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Content Placeholder 4">
            <a:extLst>
              <a:ext uri="{FF2B5EF4-FFF2-40B4-BE49-F238E27FC236}">
                <a16:creationId xmlns:a16="http://schemas.microsoft.com/office/drawing/2014/main" id="{5F9D959B-FEB4-4C41-A840-D129C9B506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5591" b="24646"/>
          <a:stretch/>
        </p:blipFill>
        <p:spPr>
          <a:xfrm>
            <a:off x="444617" y="2302871"/>
            <a:ext cx="5829268" cy="1658378"/>
          </a:xfrm>
          <a:prstGeom prst="rect">
            <a:avLst/>
          </a:prstGeom>
        </p:spPr>
      </p:pic>
      <p:cxnSp>
        <p:nvCxnSpPr>
          <p:cNvPr id="20" name="Straight Arrow Connector 19">
            <a:extLst>
              <a:ext uri="{FF2B5EF4-FFF2-40B4-BE49-F238E27FC236}">
                <a16:creationId xmlns:a16="http://schemas.microsoft.com/office/drawing/2014/main" id="{24E319A5-AC6B-476A-B309-D52011C85DC1}"/>
              </a:ext>
            </a:extLst>
          </p:cNvPr>
          <p:cNvCxnSpPr/>
          <p:nvPr/>
        </p:nvCxnSpPr>
        <p:spPr>
          <a:xfrm>
            <a:off x="115614" y="2701159"/>
            <a:ext cx="557048" cy="451944"/>
          </a:xfrm>
          <a:prstGeom prst="straightConnector1">
            <a:avLst/>
          </a:prstGeom>
          <a:ln w="76200">
            <a:solidFill>
              <a:srgbClr val="CC00FF"/>
            </a:solidFill>
            <a:tailEnd type="triangle"/>
          </a:ln>
          <a:effectLst>
            <a:glow rad="127000">
              <a:srgbClr val="00FF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1A4CBB7-1F14-47BC-9ABA-63CBF5246DC6}"/>
              </a:ext>
            </a:extLst>
          </p:cNvPr>
          <p:cNvSpPr/>
          <p:nvPr/>
        </p:nvSpPr>
        <p:spPr>
          <a:xfrm>
            <a:off x="859224" y="1772547"/>
            <a:ext cx="3617526" cy="335264"/>
          </a:xfrm>
          <a:prstGeom prst="rect">
            <a:avLst/>
          </a:prstGeom>
          <a:noFill/>
          <a:ln w="57150">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D928F9DB-582B-4D41-97F5-DA0AACAF80DB}"/>
              </a:ext>
            </a:extLst>
          </p:cNvPr>
          <p:cNvSpPr/>
          <p:nvPr/>
        </p:nvSpPr>
        <p:spPr>
          <a:xfrm>
            <a:off x="5912" y="52873"/>
            <a:ext cx="4566088" cy="607254"/>
          </a:xfrm>
          <a:prstGeom prst="roundRect">
            <a:avLst/>
          </a:prstGeom>
          <a:solidFill>
            <a:srgbClr val="00FF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solidFill>
                  <a:srgbClr val="CC00FF"/>
                </a:solidFill>
                <a:effectLst>
                  <a:outerShdw blurRad="50800" dist="50800" dir="5400000" algn="ctr" rotWithShape="0">
                    <a:schemeClr val="tx1"/>
                  </a:outerShdw>
                </a:effectLst>
              </a:rPr>
              <a:t>NOT</a:t>
            </a:r>
            <a:r>
              <a:rPr lang="en-CA" sz="2800" b="1" dirty="0">
                <a:solidFill>
                  <a:srgbClr val="CC00FF"/>
                </a:solidFill>
                <a:effectLst>
                  <a:outerShdw blurRad="50800" dist="50800" dir="5400000" algn="ctr" rotWithShape="0">
                    <a:schemeClr val="tx1"/>
                  </a:outerShdw>
                </a:effectLst>
              </a:rPr>
              <a:t> assembly or formation!</a:t>
            </a:r>
          </a:p>
        </p:txBody>
      </p:sp>
      <p:sp>
        <p:nvSpPr>
          <p:cNvPr id="10" name="Right Bracket 9">
            <a:extLst>
              <a:ext uri="{FF2B5EF4-FFF2-40B4-BE49-F238E27FC236}">
                <a16:creationId xmlns:a16="http://schemas.microsoft.com/office/drawing/2014/main" id="{69BB6A58-D000-4101-84E5-0FE3373A30CB}"/>
              </a:ext>
            </a:extLst>
          </p:cNvPr>
          <p:cNvSpPr/>
          <p:nvPr/>
        </p:nvSpPr>
        <p:spPr>
          <a:xfrm rot="16200000">
            <a:off x="5404443" y="3441200"/>
            <a:ext cx="262405" cy="2358963"/>
          </a:xfrm>
          <a:prstGeom prst="rightBracket">
            <a:avLst>
              <a:gd name="adj" fmla="val 324133"/>
            </a:avLst>
          </a:pr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2" name="Straight Connector 11">
            <a:extLst>
              <a:ext uri="{FF2B5EF4-FFF2-40B4-BE49-F238E27FC236}">
                <a16:creationId xmlns:a16="http://schemas.microsoft.com/office/drawing/2014/main" id="{4CDEFDAD-B372-4BF7-AF3B-F65A78CE63F9}"/>
              </a:ext>
            </a:extLst>
          </p:cNvPr>
          <p:cNvCxnSpPr/>
          <p:nvPr/>
        </p:nvCxnSpPr>
        <p:spPr>
          <a:xfrm>
            <a:off x="2409825" y="2838450"/>
            <a:ext cx="3276600" cy="0"/>
          </a:xfrm>
          <a:prstGeom prst="line">
            <a:avLst/>
          </a:prstGeom>
          <a:ln w="57150">
            <a:solidFill>
              <a:srgbClr val="FF33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5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250"/>
                                        <p:tgtEl>
                                          <p:spTgt spid="15"/>
                                        </p:tgtEl>
                                      </p:cBhvr>
                                    </p:animEffect>
                                  </p:childTnLst>
                                </p:cTn>
                              </p:par>
                              <p:par>
                                <p:cTn id="12" presetID="8" presetClass="emph" presetSubtype="0" fill="hold" grpId="0" nodeType="withEffect">
                                  <p:stCondLst>
                                    <p:cond delay="0"/>
                                  </p:stCondLst>
                                  <p:childTnLst>
                                    <p:animRot by="21600000">
                                      <p:cBhvr>
                                        <p:cTn id="13" dur="2000" fill="hold"/>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3"/>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Scale>
                                      <p:cBhvr>
                                        <p:cTn id="33" dur="225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2250" decel="50000" fill="hold">
                                          <p:stCondLst>
                                            <p:cond delay="0"/>
                                          </p:stCondLst>
                                        </p:cTn>
                                        <p:tgtEl>
                                          <p:spTgt spid="9"/>
                                        </p:tgtEl>
                                        <p:attrNameLst>
                                          <p:attrName>ppt_x</p:attrName>
                                          <p:attrName>ppt_y</p:attrName>
                                        </p:attrNameLst>
                                      </p:cBhvr>
                                    </p:animMotion>
                                    <p:animEffect transition="in" filter="fade">
                                      <p:cBhvr>
                                        <p:cTn id="35" dur="2250"/>
                                        <p:tgtEl>
                                          <p:spTgt spid="9"/>
                                        </p:tgtEl>
                                      </p:cBhvr>
                                    </p:animEffect>
                                  </p:childTnLst>
                                </p:cTn>
                              </p:par>
                              <p:par>
                                <p:cTn id="36" presetID="52"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Scale>
                                      <p:cBhvr>
                                        <p:cTn id="38" dur="22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2250" decel="50000" fill="hold">
                                          <p:stCondLst>
                                            <p:cond delay="0"/>
                                          </p:stCondLst>
                                        </p:cTn>
                                        <p:tgtEl>
                                          <p:spTgt spid="18"/>
                                        </p:tgtEl>
                                        <p:attrNameLst>
                                          <p:attrName>ppt_x</p:attrName>
                                          <p:attrName>ppt_y</p:attrName>
                                        </p:attrNameLst>
                                      </p:cBhvr>
                                    </p:animMotion>
                                    <p:animEffect transition="in" filter="fade">
                                      <p:cBhvr>
                                        <p:cTn id="40" dur="2250"/>
                                        <p:tgtEl>
                                          <p:spTgt spid="18"/>
                                        </p:tgtEl>
                                      </p:cBhvr>
                                    </p:animEffect>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22" presetClass="entr" presetSubtype="1" repeatCount="500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style.rotation</p:attrName>
                                        </p:attrNameLst>
                                      </p:cBhvr>
                                      <p:tavLst>
                                        <p:tav tm="0">
                                          <p:val>
                                            <p:fltVal val="90"/>
                                          </p:val>
                                        </p:tav>
                                        <p:tav tm="100000">
                                          <p:val>
                                            <p:fltVal val="0"/>
                                          </p:val>
                                        </p:tav>
                                      </p:tavLst>
                                    </p:anim>
                                    <p:animEffect transition="in" filter="fade">
                                      <p:cBhvr>
                                        <p:cTn id="57" dur="1000"/>
                                        <p:tgtEl>
                                          <p:spTgt spid="17"/>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8"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9"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70" dur="2000" fill="hold"/>
                                        <p:tgtEl>
                                          <p:spTgt spid="7"/>
                                        </p:tgtEl>
                                        <p:attrNameLst>
                                          <p:attrName>ppt_h</p:attrName>
                                        </p:attrNameLst>
                                      </p:cBhvr>
                                      <p:tavLst>
                                        <p:tav tm="0">
                                          <p:val>
                                            <p:strVal val="#ppt_h"/>
                                          </p:val>
                                        </p:tav>
                                        <p:tav tm="100000">
                                          <p:val>
                                            <p:strVal val="#ppt_h"/>
                                          </p:val>
                                        </p:tav>
                                      </p:tavLst>
                                    </p:anim>
                                    <p:anim calcmode="lin" valueType="num">
                                      <p:cBhvr>
                                        <p:cTn id="71"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2"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3"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74" dur="2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7" grpId="0" animBg="1"/>
      <p:bldP spid="9" grpId="0" animBg="1"/>
      <p:bldP spid="3" grpId="0" animBg="1"/>
      <p:bldP spid="8"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1000">
              <a:srgbClr val="FFFF00">
                <a:alpha val="19000"/>
              </a:srgbClr>
            </a:gs>
            <a:gs pos="83000">
              <a:schemeClr val="accent6">
                <a:lumMod val="75000"/>
                <a:alpha val="62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59C1BE8-DB86-49FE-AED4-BDB1B5E5594F}"/>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44617" y="1028092"/>
            <a:ext cx="5829268" cy="5580934"/>
          </a:xfrm>
          <a:prstGeom prst="rect">
            <a:avLst/>
          </a:prstGeom>
        </p:spPr>
      </p:pic>
      <p:sp>
        <p:nvSpPr>
          <p:cNvPr id="4" name="Slide Number Placeholder 3">
            <a:extLst>
              <a:ext uri="{FF2B5EF4-FFF2-40B4-BE49-F238E27FC236}">
                <a16:creationId xmlns:a16="http://schemas.microsoft.com/office/drawing/2014/main" id="{4B06240C-6322-4F03-93B6-783B7340C91F}"/>
              </a:ext>
            </a:extLst>
          </p:cNvPr>
          <p:cNvSpPr>
            <a:spLocks noGrp="1"/>
          </p:cNvSpPr>
          <p:nvPr>
            <p:ph type="sldNum" sz="quarter" idx="12"/>
          </p:nvPr>
        </p:nvSpPr>
        <p:spPr>
          <a:xfrm>
            <a:off x="9448800" y="6516472"/>
            <a:ext cx="2743200" cy="365125"/>
          </a:xfrm>
        </p:spPr>
        <p:txBody>
          <a:bodyPr/>
          <a:lstStyle/>
          <a:p>
            <a:fld id="{45C2D28F-54A5-4CFF-A832-B99C2F1CE910}" type="slidenum">
              <a:rPr lang="en-CA" smtClean="0">
                <a:solidFill>
                  <a:schemeClr val="tx1"/>
                </a:solidFill>
              </a:rPr>
              <a:t>67</a:t>
            </a:fld>
            <a:endParaRPr lang="en-CA" dirty="0">
              <a:solidFill>
                <a:schemeClr val="tx1"/>
              </a:solidFill>
            </a:endParaRPr>
          </a:p>
        </p:txBody>
      </p:sp>
      <p:sp>
        <p:nvSpPr>
          <p:cNvPr id="6" name="Rectangle: Rounded Corners 5">
            <a:extLst>
              <a:ext uri="{FF2B5EF4-FFF2-40B4-BE49-F238E27FC236}">
                <a16:creationId xmlns:a16="http://schemas.microsoft.com/office/drawing/2014/main" id="{1ADEF235-5244-436B-8D64-42EDF494DF90}"/>
              </a:ext>
            </a:extLst>
          </p:cNvPr>
          <p:cNvSpPr/>
          <p:nvPr/>
        </p:nvSpPr>
        <p:spPr>
          <a:xfrm>
            <a:off x="2267891" y="175067"/>
            <a:ext cx="7656218" cy="593917"/>
          </a:xfrm>
          <a:prstGeom prst="roundRect">
            <a:avLst>
              <a:gd name="adj" fmla="val 50000"/>
            </a:avLst>
          </a:prstGeom>
          <a:solidFill>
            <a:schemeClr val="tx2">
              <a:lumMod val="40000"/>
              <a:lumOff val="60000"/>
            </a:schemeClr>
          </a:solidFill>
          <a:ln>
            <a:solidFill>
              <a:srgbClr val="00B050"/>
            </a:solidFill>
          </a:ln>
          <a:scene3d>
            <a:camera prst="orthographicFront"/>
            <a:lightRig rig="threePt" dir="t"/>
          </a:scene3d>
          <a:sp3d>
            <a:bevelT w="95250" h="107950" prst="convex"/>
            <a:bevelB w="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Looking at - </a:t>
            </a:r>
            <a:r>
              <a:rPr lang="en-CA" b="1" dirty="0">
                <a:solidFill>
                  <a:srgbClr val="0000FF"/>
                </a:solidFill>
                <a:effectLst>
                  <a:outerShdw blurRad="50800" dist="50800" dir="5400000" algn="ctr" rotWithShape="0">
                    <a:srgbClr val="FF00FF"/>
                  </a:outerShdw>
                </a:effectLst>
              </a:rPr>
              <a:t>Bara</a:t>
            </a:r>
            <a:r>
              <a:rPr lang="en-CA" b="1" dirty="0">
                <a:solidFill>
                  <a:schemeClr val="tx1"/>
                </a:solidFill>
              </a:rPr>
              <a:t> (to create)   A Hebrew Lexicon </a:t>
            </a:r>
            <a:r>
              <a:rPr lang="en-CA" dirty="0">
                <a:solidFill>
                  <a:schemeClr val="tx1"/>
                </a:solidFill>
              </a:rPr>
              <a:t>by J Parkhurst 1762 Pg. 131</a:t>
            </a:r>
          </a:p>
        </p:txBody>
      </p:sp>
      <p:cxnSp>
        <p:nvCxnSpPr>
          <p:cNvPr id="3" name="Straight Connector 2">
            <a:extLst>
              <a:ext uri="{FF2B5EF4-FFF2-40B4-BE49-F238E27FC236}">
                <a16:creationId xmlns:a16="http://schemas.microsoft.com/office/drawing/2014/main" id="{FBEF2EA8-09A7-4184-9092-10B4364B0D7F}"/>
              </a:ext>
            </a:extLst>
          </p:cNvPr>
          <p:cNvCxnSpPr>
            <a:cxnSpLocks/>
          </p:cNvCxnSpPr>
          <p:nvPr/>
        </p:nvCxnSpPr>
        <p:spPr>
          <a:xfrm flipV="1">
            <a:off x="2517361" y="4375726"/>
            <a:ext cx="2415365" cy="13233"/>
          </a:xfrm>
          <a:prstGeom prst="line">
            <a:avLst/>
          </a:prstGeom>
          <a:ln w="381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95087B71-EC8A-4C77-9137-5CB641F62591}"/>
              </a:ext>
            </a:extLst>
          </p:cNvPr>
          <p:cNvSpPr/>
          <p:nvPr/>
        </p:nvSpPr>
        <p:spPr>
          <a:xfrm>
            <a:off x="6182218" y="2283085"/>
            <a:ext cx="607426" cy="570284"/>
          </a:xfrm>
          <a:prstGeom prst="wedgeRoundRectCallout">
            <a:avLst>
              <a:gd name="adj1" fmla="val -51361"/>
              <a:gd name="adj2" fmla="val 89769"/>
              <a:gd name="adj3" fmla="val 16667"/>
            </a:avLst>
          </a:prstGeom>
          <a:solidFill>
            <a:schemeClr val="accent4"/>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tx1"/>
                </a:solidFill>
              </a:rPr>
              <a:t>?</a:t>
            </a:r>
          </a:p>
        </p:txBody>
      </p:sp>
      <p:cxnSp>
        <p:nvCxnSpPr>
          <p:cNvPr id="8" name="Straight Connector 7">
            <a:extLst>
              <a:ext uri="{FF2B5EF4-FFF2-40B4-BE49-F238E27FC236}">
                <a16:creationId xmlns:a16="http://schemas.microsoft.com/office/drawing/2014/main" id="{D16C8A23-AFAD-4DEA-8F4A-CD888728633B}"/>
              </a:ext>
            </a:extLst>
          </p:cNvPr>
          <p:cNvCxnSpPr>
            <a:cxnSpLocks/>
          </p:cNvCxnSpPr>
          <p:nvPr/>
        </p:nvCxnSpPr>
        <p:spPr>
          <a:xfrm flipV="1">
            <a:off x="2508972" y="5480926"/>
            <a:ext cx="2516033" cy="1"/>
          </a:xfrm>
          <a:prstGeom prst="line">
            <a:avLst/>
          </a:prstGeom>
          <a:ln w="381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E092921-552C-4682-AEB6-964E6E0A76A2}"/>
              </a:ext>
            </a:extLst>
          </p:cNvPr>
          <p:cNvCxnSpPr>
            <a:cxnSpLocks/>
          </p:cNvCxnSpPr>
          <p:nvPr/>
        </p:nvCxnSpPr>
        <p:spPr>
          <a:xfrm>
            <a:off x="4202884" y="6019219"/>
            <a:ext cx="1920746" cy="1"/>
          </a:xfrm>
          <a:prstGeom prst="line">
            <a:avLst/>
          </a:prstGeom>
          <a:ln w="381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5346B4-8D5C-4B0D-9500-D6C78BF61BFB}"/>
              </a:ext>
            </a:extLst>
          </p:cNvPr>
          <p:cNvCxnSpPr>
            <a:cxnSpLocks/>
          </p:cNvCxnSpPr>
          <p:nvPr/>
        </p:nvCxnSpPr>
        <p:spPr>
          <a:xfrm flipV="1">
            <a:off x="757072" y="6304446"/>
            <a:ext cx="325108" cy="1"/>
          </a:xfrm>
          <a:prstGeom prst="line">
            <a:avLst/>
          </a:prstGeom>
          <a:ln w="381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539B65-B86C-42E5-94E1-8E5FFDCB98D1}"/>
              </a:ext>
            </a:extLst>
          </p:cNvPr>
          <p:cNvCxnSpPr>
            <a:cxnSpLocks/>
          </p:cNvCxnSpPr>
          <p:nvPr/>
        </p:nvCxnSpPr>
        <p:spPr>
          <a:xfrm flipV="1">
            <a:off x="3367971" y="3544468"/>
            <a:ext cx="1564755" cy="1"/>
          </a:xfrm>
          <a:prstGeom prst="line">
            <a:avLst/>
          </a:prstGeom>
          <a:ln w="381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410B5EF8-69D7-42D1-BC0E-314350416D50}"/>
              </a:ext>
            </a:extLst>
          </p:cNvPr>
          <p:cNvSpPr/>
          <p:nvPr/>
        </p:nvSpPr>
        <p:spPr>
          <a:xfrm>
            <a:off x="6881311" y="886690"/>
            <a:ext cx="5130175" cy="4977397"/>
          </a:xfrm>
          <a:prstGeom prst="roundRect">
            <a:avLst>
              <a:gd name="adj" fmla="val 11784"/>
            </a:avLst>
          </a:prstGeom>
          <a:solidFill>
            <a:srgbClr val="00B050"/>
          </a:solidFill>
          <a:ln w="28575">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The question is:  These original </a:t>
            </a:r>
            <a:r>
              <a:rPr lang="en-CA" sz="2800" i="1" u="sng" dirty="0">
                <a:solidFill>
                  <a:schemeClr val="tx1"/>
                </a:solidFill>
              </a:rPr>
              <a:t>loose atoms</a:t>
            </a:r>
            <a:r>
              <a:rPr lang="en-CA" sz="2800" dirty="0">
                <a:solidFill>
                  <a:schemeClr val="tx1"/>
                </a:solidFill>
              </a:rPr>
              <a:t>; were they created by Elohim in a </a:t>
            </a:r>
            <a:r>
              <a:rPr lang="en-CA" sz="2800" b="1" i="1" dirty="0">
                <a:solidFill>
                  <a:schemeClr val="tx1"/>
                </a:solidFill>
                <a:effectLst>
                  <a:outerShdw blurRad="50800" dist="50800" dir="5400000" algn="ctr" rotWithShape="0">
                    <a:srgbClr val="FF0000"/>
                  </a:outerShdw>
                </a:effectLst>
              </a:rPr>
              <a:t>contaminated</a:t>
            </a:r>
            <a:r>
              <a:rPr lang="en-CA" sz="2800" dirty="0">
                <a:solidFill>
                  <a:schemeClr val="tx1"/>
                </a:solidFill>
              </a:rPr>
              <a:t> state? Or, were the </a:t>
            </a:r>
            <a:r>
              <a:rPr lang="en-CA" sz="2800" u="sng" dirty="0">
                <a:solidFill>
                  <a:schemeClr val="tx1"/>
                </a:solidFill>
              </a:rPr>
              <a:t>LOOSE ATOMS</a:t>
            </a:r>
            <a:r>
              <a:rPr lang="en-CA" sz="2800" dirty="0">
                <a:solidFill>
                  <a:schemeClr val="tx1"/>
                </a:solidFill>
              </a:rPr>
              <a:t> created in </a:t>
            </a:r>
            <a:r>
              <a:rPr lang="en-CA" sz="2800" b="1" dirty="0">
                <a:ln>
                  <a:solidFill>
                    <a:sysClr val="windowText" lastClr="000000"/>
                  </a:solidFill>
                </a:ln>
                <a:solidFill>
                  <a:srgbClr val="0000FF"/>
                </a:solidFill>
                <a:effectLst>
                  <a:outerShdw blurRad="50800" dist="50800" dir="5400000" algn="ctr" rotWithShape="0">
                    <a:srgbClr val="FF00FF"/>
                  </a:outerShdw>
                </a:effectLst>
              </a:rPr>
              <a:t>absolute flawless perfection  -</a:t>
            </a:r>
            <a:br>
              <a:rPr lang="en-CA" sz="2800" b="1" dirty="0">
                <a:ln>
                  <a:solidFill>
                    <a:sysClr val="windowText" lastClr="000000"/>
                  </a:solidFill>
                </a:ln>
                <a:solidFill>
                  <a:srgbClr val="0000FF"/>
                </a:solidFill>
                <a:effectLst>
                  <a:outerShdw blurRad="50800" dist="50800" dir="5400000" algn="ctr" rotWithShape="0">
                    <a:srgbClr val="FF00FF"/>
                  </a:outerShdw>
                </a:effectLst>
              </a:rPr>
            </a:br>
            <a:r>
              <a:rPr lang="en-CA" sz="2800" b="1" dirty="0">
                <a:ln>
                  <a:solidFill>
                    <a:sysClr val="windowText" lastClr="000000"/>
                  </a:solidFill>
                </a:ln>
                <a:solidFill>
                  <a:srgbClr val="0000FF"/>
                </a:solidFill>
                <a:effectLst>
                  <a:outerShdw blurRad="50800" dist="50800" dir="5400000" algn="ctr" rotWithShape="0">
                    <a:srgbClr val="FF00FF"/>
                  </a:outerShdw>
                </a:effectLst>
              </a:rPr>
              <a:t>(Yahuah’s character), -</a:t>
            </a:r>
            <a:br>
              <a:rPr lang="en-CA" sz="2800" dirty="0">
                <a:solidFill>
                  <a:schemeClr val="tx1"/>
                </a:solidFill>
              </a:rPr>
            </a:br>
            <a:r>
              <a:rPr lang="en-CA" sz="2800" b="1" dirty="0">
                <a:solidFill>
                  <a:schemeClr val="tx1"/>
                </a:solidFill>
                <a:effectLst>
                  <a:outerShdw blurRad="50800" dist="50800" dir="5400000" algn="ctr" rotWithShape="0">
                    <a:srgbClr val="00FFFF"/>
                  </a:outerShdw>
                </a:effectLst>
                <a:latin typeface="Algerian" panose="04020705040A02060702" pitchFamily="82" charset="0"/>
              </a:rPr>
              <a:t>AND </a:t>
            </a:r>
            <a:r>
              <a:rPr lang="en-CA" sz="2800" b="1" u="sng" dirty="0">
                <a:solidFill>
                  <a:schemeClr val="tx1"/>
                </a:solidFill>
                <a:effectLst>
                  <a:outerShdw blurRad="50800" dist="50800" dir="5400000" algn="ctr" rotWithShape="0">
                    <a:srgbClr val="00FFFF"/>
                  </a:outerShdw>
                </a:effectLst>
                <a:latin typeface="Algerian" panose="04020705040A02060702" pitchFamily="82" charset="0"/>
              </a:rPr>
              <a:t>THEY</a:t>
            </a:r>
            <a:r>
              <a:rPr lang="en-CA" sz="2800" b="1" dirty="0">
                <a:solidFill>
                  <a:schemeClr val="tx1"/>
                </a:solidFill>
                <a:effectLst>
                  <a:outerShdw blurRad="50800" dist="50800" dir="5400000" algn="ctr" rotWithShape="0">
                    <a:srgbClr val="00FFFF"/>
                  </a:outerShdw>
                </a:effectLst>
                <a:latin typeface="Algerian" panose="04020705040A02060702" pitchFamily="82" charset="0"/>
              </a:rPr>
              <a:t> </a:t>
            </a:r>
            <a:r>
              <a:rPr lang="en-CA" sz="2800" b="1" u="sng" dirty="0">
                <a:solidFill>
                  <a:schemeClr val="tx1"/>
                </a:solidFill>
                <a:effectLst>
                  <a:glow rad="127000">
                    <a:srgbClr val="FFFF00"/>
                  </a:glow>
                  <a:outerShdw blurRad="50800" dist="50800" dir="5400000" algn="ctr" rotWithShape="0">
                    <a:srgbClr val="00FFFF"/>
                  </a:outerShdw>
                </a:effectLst>
                <a:latin typeface="Algerian" panose="04020705040A02060702" pitchFamily="82" charset="0"/>
              </a:rPr>
              <a:t>BECAME</a:t>
            </a:r>
            <a:r>
              <a:rPr lang="en-CA" sz="2800" b="1" dirty="0">
                <a:solidFill>
                  <a:schemeClr val="tx1"/>
                </a:solidFill>
                <a:effectLst>
                  <a:outerShdw blurRad="50800" dist="50800" dir="5400000" algn="ctr" rotWithShape="0">
                    <a:srgbClr val="00FFFF"/>
                  </a:outerShdw>
                </a:effectLst>
                <a:latin typeface="Algerian" panose="04020705040A02060702" pitchFamily="82" charset="0"/>
              </a:rPr>
              <a:t> </a:t>
            </a:r>
            <a:r>
              <a:rPr lang="en-CA" dirty="0">
                <a:solidFill>
                  <a:schemeClr val="tx1"/>
                </a:solidFill>
              </a:rPr>
              <a:t>(H1961 , </a:t>
            </a:r>
            <a:r>
              <a:rPr lang="en-CA" sz="2800" b="1" dirty="0" err="1">
                <a:solidFill>
                  <a:schemeClr val="tx1"/>
                </a:solidFill>
                <a:effectLst>
                  <a:outerShdw blurRad="50800" dist="50800" dir="5400000" algn="ctr" rotWithShape="0">
                    <a:srgbClr val="00FFFF"/>
                  </a:outerShdw>
                </a:effectLst>
                <a:latin typeface="Algerian" panose="04020705040A02060702" pitchFamily="82" charset="0"/>
              </a:rPr>
              <a:t>Eithe</a:t>
            </a:r>
            <a:r>
              <a:rPr lang="en-CA" sz="2800" dirty="0">
                <a:solidFill>
                  <a:schemeClr val="tx1"/>
                </a:solidFill>
              </a:rPr>
              <a:t>: </a:t>
            </a:r>
            <a:r>
              <a:rPr lang="en-CA" sz="2800" dirty="0">
                <a:solidFill>
                  <a:schemeClr val="accent2">
                    <a:lumMod val="50000"/>
                  </a:schemeClr>
                </a:solidFill>
              </a:rPr>
              <a:t>Gen 1:2</a:t>
            </a:r>
            <a:r>
              <a:rPr lang="en-CA" sz="2800" dirty="0">
                <a:solidFill>
                  <a:schemeClr val="tx1"/>
                </a:solidFill>
              </a:rPr>
              <a:t>) a case of </a:t>
            </a:r>
            <a:r>
              <a:rPr lang="en-CA" sz="2800" b="1" dirty="0">
                <a:solidFill>
                  <a:schemeClr val="tx1"/>
                </a:solidFill>
                <a:effectLst>
                  <a:outerShdw blurRad="50800" dist="50800" dir="5400000" algn="ctr" rotWithShape="0">
                    <a:srgbClr val="FF0000"/>
                  </a:outerShdw>
                </a:effectLst>
              </a:rPr>
              <a:t>contaminated</a:t>
            </a:r>
            <a:r>
              <a:rPr lang="en-CA" sz="2800" dirty="0">
                <a:solidFill>
                  <a:schemeClr val="tx1"/>
                </a:solidFill>
              </a:rPr>
              <a:t> - (</a:t>
            </a:r>
            <a:r>
              <a:rPr lang="en-CA" sz="2800" b="1" dirty="0" err="1">
                <a:solidFill>
                  <a:schemeClr val="tx1"/>
                </a:solidFill>
                <a:effectLst>
                  <a:outerShdw blurRad="50800" dist="50800" dir="5400000" algn="ctr" rotWithShape="0">
                    <a:srgbClr val="FF0000"/>
                  </a:outerShdw>
                </a:effectLst>
              </a:rPr>
              <a:t>Tohu</a:t>
            </a:r>
            <a:r>
              <a:rPr lang="en-CA" sz="2800" dirty="0">
                <a:solidFill>
                  <a:schemeClr val="tx1"/>
                </a:solidFill>
              </a:rPr>
              <a:t>/</a:t>
            </a:r>
            <a:r>
              <a:rPr lang="en-CA" sz="2800" b="1" dirty="0" err="1">
                <a:solidFill>
                  <a:schemeClr val="tx1"/>
                </a:solidFill>
                <a:effectLst>
                  <a:outerShdw blurRad="50800" dist="50800" dir="5400000" algn="ctr" rotWithShape="0">
                    <a:srgbClr val="FF0000"/>
                  </a:outerShdw>
                </a:effectLst>
              </a:rPr>
              <a:t>Bohu</a:t>
            </a:r>
            <a:r>
              <a:rPr lang="en-CA" sz="2800" dirty="0">
                <a:solidFill>
                  <a:schemeClr val="tx1"/>
                </a:solidFill>
              </a:rPr>
              <a:t>) - loose atoms? </a:t>
            </a:r>
          </a:p>
        </p:txBody>
      </p:sp>
      <p:cxnSp>
        <p:nvCxnSpPr>
          <p:cNvPr id="13" name="Straight Connector 12">
            <a:extLst>
              <a:ext uri="{FF2B5EF4-FFF2-40B4-BE49-F238E27FC236}">
                <a16:creationId xmlns:a16="http://schemas.microsoft.com/office/drawing/2014/main" id="{3354AA78-4B57-4F4C-9C43-457AF344FE11}"/>
              </a:ext>
            </a:extLst>
          </p:cNvPr>
          <p:cNvCxnSpPr/>
          <p:nvPr/>
        </p:nvCxnSpPr>
        <p:spPr>
          <a:xfrm>
            <a:off x="5699464" y="3268033"/>
            <a:ext cx="4827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F21DC37-BA28-4B9A-86BE-F73E218D3AF3}"/>
              </a:ext>
            </a:extLst>
          </p:cNvPr>
          <p:cNvSpPr/>
          <p:nvPr/>
        </p:nvSpPr>
        <p:spPr>
          <a:xfrm>
            <a:off x="7150204" y="5969746"/>
            <a:ext cx="4592388" cy="824948"/>
          </a:xfrm>
          <a:prstGeom prst="roundRect">
            <a:avLst/>
          </a:prstGeom>
          <a:solidFill>
            <a:srgbClr val="FF9900"/>
          </a:solidFill>
          <a:ln w="38100">
            <a:solidFill>
              <a:schemeClr val="tx1"/>
            </a:solidFill>
          </a:ln>
          <a:scene3d>
            <a:camera prst="orthographicFront"/>
            <a:lightRig rig="sunset" dir="t"/>
          </a:scene3d>
          <a:sp3d prstMaterial="metal">
            <a:bevelT w="165100" h="1714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Next up –  </a:t>
            </a:r>
            <a:r>
              <a:rPr lang="en-CA" sz="3600" dirty="0">
                <a:solidFill>
                  <a:srgbClr val="00FFFF"/>
                </a:solidFill>
                <a:effectLst>
                  <a:glow rad="127000">
                    <a:srgbClr val="FF0000"/>
                  </a:glow>
                </a:effectLst>
                <a:latin typeface="Algerian" panose="04020705040A02060702" pitchFamily="82" charset="0"/>
              </a:rPr>
              <a:t>Elohim!</a:t>
            </a:r>
          </a:p>
        </p:txBody>
      </p:sp>
    </p:spTree>
    <p:extLst>
      <p:ext uri="{BB962C8B-B14F-4D97-AF65-F5344CB8AC3E}">
        <p14:creationId xmlns:p14="http://schemas.microsoft.com/office/powerpoint/2010/main" val="30591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68</a:t>
            </a:fld>
            <a:endParaRPr lang="en-CA" dirty="0">
              <a:solidFill>
                <a:schemeClr val="tx1"/>
              </a:solidFill>
            </a:endParaRPr>
          </a:p>
        </p:txBody>
      </p:sp>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017479" y="146455"/>
            <a:ext cx="809625" cy="952500"/>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788565" y="224190"/>
            <a:ext cx="4396177"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Elohim</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cxnSp>
        <p:nvCxnSpPr>
          <p:cNvPr id="3" name="Straight Arrow Connector 2">
            <a:extLst>
              <a:ext uri="{FF2B5EF4-FFF2-40B4-BE49-F238E27FC236}">
                <a16:creationId xmlns:a16="http://schemas.microsoft.com/office/drawing/2014/main" id="{C72E98AD-DC13-4048-A557-D63160C459FD}"/>
              </a:ext>
            </a:extLst>
          </p:cNvPr>
          <p:cNvCxnSpPr>
            <a:cxnSpLocks/>
          </p:cNvCxnSpPr>
          <p:nvPr/>
        </p:nvCxnSpPr>
        <p:spPr>
          <a:xfrm flipH="1">
            <a:off x="9939131" y="520207"/>
            <a:ext cx="959841" cy="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C4DDA3E-3E56-435B-A926-7CCB4C9569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6951" y="1494148"/>
            <a:ext cx="10738095" cy="1729221"/>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7180A45-2B97-4D24-B16C-B3FB18A2A8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22380" y="170040"/>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70007F80-3EFD-46C2-8372-BBE2CF5196F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68356" y="146455"/>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7D4D52B9-C4AB-443B-84D2-F7CBD3AE4E0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34373" y="146455"/>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a:extLst>
              <a:ext uri="{FF2B5EF4-FFF2-40B4-BE49-F238E27FC236}">
                <a16:creationId xmlns:a16="http://schemas.microsoft.com/office/drawing/2014/main" id="{DFFCC500-9AD9-44B0-A41D-851C55949B7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17878" y="232358"/>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Left Brace 6">
            <a:extLst>
              <a:ext uri="{FF2B5EF4-FFF2-40B4-BE49-F238E27FC236}">
                <a16:creationId xmlns:a16="http://schemas.microsoft.com/office/drawing/2014/main" id="{3687083F-4C9A-4184-9545-0EEA5B82A7CF}"/>
              </a:ext>
            </a:extLst>
          </p:cNvPr>
          <p:cNvSpPr/>
          <p:nvPr/>
        </p:nvSpPr>
        <p:spPr>
          <a:xfrm rot="16200000">
            <a:off x="7361635" y="-886222"/>
            <a:ext cx="451358" cy="4206892"/>
          </a:xfrm>
          <a:prstGeom prst="leftBrace">
            <a:avLst>
              <a:gd name="adj1" fmla="val 23483"/>
              <a:gd name="adj2" fmla="val 39086"/>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id="{5D8FA21F-758F-4D81-AA47-BB9DAA7958C4}"/>
              </a:ext>
            </a:extLst>
          </p:cNvPr>
          <p:cNvSpPr/>
          <p:nvPr/>
        </p:nvSpPr>
        <p:spPr>
          <a:xfrm>
            <a:off x="6112777" y="2560821"/>
            <a:ext cx="1304041" cy="538522"/>
          </a:xfrm>
          <a:prstGeom prst="rect">
            <a:avLst/>
          </a:prstGeom>
          <a:noFill/>
          <a:ln w="76200">
            <a:solidFill>
              <a:srgbClr val="CC00FF"/>
            </a:solidFill>
          </a:ln>
          <a:effectLst>
            <a:glow rad="127000">
              <a:srgbClr val="FFFF00"/>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a:extLst>
              <a:ext uri="{FF2B5EF4-FFF2-40B4-BE49-F238E27FC236}">
                <a16:creationId xmlns:a16="http://schemas.microsoft.com/office/drawing/2014/main" id="{1308C596-EA99-4D84-85D7-93F3E7C80877}"/>
              </a:ext>
            </a:extLst>
          </p:cNvPr>
          <p:cNvCxnSpPr>
            <a:cxnSpLocks/>
          </p:cNvCxnSpPr>
          <p:nvPr/>
        </p:nvCxnSpPr>
        <p:spPr>
          <a:xfrm flipH="1">
            <a:off x="7354461" y="1442903"/>
            <a:ext cx="959840" cy="436808"/>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980989EA-B072-4EB3-8E17-37B965230214}"/>
              </a:ext>
            </a:extLst>
          </p:cNvPr>
          <p:cNvSpPr/>
          <p:nvPr/>
        </p:nvSpPr>
        <p:spPr>
          <a:xfrm>
            <a:off x="1414942" y="3904479"/>
            <a:ext cx="9395670" cy="2433314"/>
          </a:xfrm>
          <a:prstGeom prst="roundRect">
            <a:avLst/>
          </a:prstGeom>
          <a:ln w="28575">
            <a:solidFill>
              <a:srgbClr val="FF0000"/>
            </a:solidFill>
          </a:ln>
          <a:scene3d>
            <a:camera prst="orthographicFront"/>
            <a:lightRig rig="threePt" dir="t"/>
          </a:scene3d>
          <a:sp3d>
            <a:bevelT w="4508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dirty="0"/>
              <a:t>The next word in Genesis 1:1 is – </a:t>
            </a:r>
            <a:r>
              <a:rPr lang="en-CA" sz="4000" b="1" dirty="0">
                <a:solidFill>
                  <a:srgbClr val="0000FF"/>
                </a:solidFill>
                <a:effectLst>
                  <a:glow rad="127000">
                    <a:srgbClr val="FFFF00"/>
                  </a:glow>
                </a:effectLst>
              </a:rPr>
              <a:t>Elohim. </a:t>
            </a:r>
            <a:br>
              <a:rPr lang="en-CA" sz="4000" dirty="0"/>
            </a:br>
            <a:r>
              <a:rPr lang="en-CA" sz="4000" dirty="0"/>
              <a:t>Note the </a:t>
            </a:r>
            <a:r>
              <a:rPr lang="en-CA" sz="4000" b="1" u="sng" dirty="0">
                <a:ln>
                  <a:solidFill>
                    <a:srgbClr val="0000FF"/>
                  </a:solidFill>
                </a:ln>
                <a:solidFill>
                  <a:srgbClr val="FF9900"/>
                </a:solidFill>
              </a:rPr>
              <a:t>Title</a:t>
            </a:r>
            <a:r>
              <a:rPr lang="en-CA" sz="4000" dirty="0"/>
              <a:t> starts with an </a:t>
            </a:r>
            <a:r>
              <a:rPr lang="en-CA" sz="4000" b="1" dirty="0">
                <a:ln>
                  <a:solidFill>
                    <a:srgbClr val="0000FF"/>
                  </a:solidFill>
                </a:ln>
                <a:solidFill>
                  <a:srgbClr val="FF9900"/>
                </a:solidFill>
              </a:rPr>
              <a:t>Aleph,</a:t>
            </a:r>
            <a:r>
              <a:rPr lang="en-CA" sz="4000" dirty="0"/>
              <a:t> </a:t>
            </a:r>
            <a:br>
              <a:rPr lang="en-CA" sz="4000" dirty="0"/>
            </a:br>
            <a:r>
              <a:rPr lang="en-CA" sz="4000" dirty="0"/>
              <a:t>(that which </a:t>
            </a:r>
            <a:r>
              <a:rPr lang="en-CA" sz="4000" b="1" u="sng" dirty="0">
                <a:ln>
                  <a:solidFill>
                    <a:srgbClr val="0000FF"/>
                  </a:solidFill>
                </a:ln>
                <a:solidFill>
                  <a:srgbClr val="FF9900"/>
                </a:solidFill>
                <a:effectLst>
                  <a:glow rad="127000">
                    <a:srgbClr val="FFFF00"/>
                  </a:glow>
                </a:effectLst>
              </a:rPr>
              <a:t>su</a:t>
            </a:r>
            <a:r>
              <a:rPr lang="en-CA" sz="4000" b="1" dirty="0">
                <a:ln>
                  <a:solidFill>
                    <a:srgbClr val="0000FF"/>
                  </a:solidFill>
                </a:ln>
                <a:solidFill>
                  <a:srgbClr val="FF9900"/>
                </a:solidFill>
                <a:effectLst>
                  <a:glow rad="127000">
                    <a:srgbClr val="FFFF00"/>
                  </a:glow>
                </a:effectLst>
              </a:rPr>
              <a:t>pp</a:t>
            </a:r>
            <a:r>
              <a:rPr lang="en-CA" sz="4000" b="1" u="sng" dirty="0">
                <a:ln>
                  <a:solidFill>
                    <a:srgbClr val="0000FF"/>
                  </a:solidFill>
                </a:ln>
                <a:solidFill>
                  <a:srgbClr val="FF9900"/>
                </a:solidFill>
                <a:effectLst>
                  <a:glow rad="127000">
                    <a:srgbClr val="FFFF00"/>
                  </a:glow>
                </a:effectLst>
              </a:rPr>
              <a:t>lies and sustains</a:t>
            </a:r>
            <a:r>
              <a:rPr lang="en-CA" sz="4000" b="1" dirty="0">
                <a:ln>
                  <a:solidFill>
                    <a:srgbClr val="0000FF"/>
                  </a:solidFill>
                </a:ln>
                <a:solidFill>
                  <a:srgbClr val="FF9900"/>
                </a:solidFill>
                <a:effectLst>
                  <a:glow rad="127000">
                    <a:srgbClr val="FFFF00"/>
                  </a:glow>
                </a:effectLst>
              </a:rPr>
              <a:t> LIFE). </a:t>
            </a:r>
          </a:p>
        </p:txBody>
      </p:sp>
    </p:spTree>
    <p:extLst>
      <p:ext uri="{BB962C8B-B14F-4D97-AF65-F5344CB8AC3E}">
        <p14:creationId xmlns:p14="http://schemas.microsoft.com/office/powerpoint/2010/main" val="3474779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69</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7" y="4026716"/>
            <a:ext cx="11946681" cy="26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u="sng" dirty="0">
                <a:solidFill>
                  <a:srgbClr val="0000FF"/>
                </a:solidFill>
                <a:effectLst/>
                <a:latin typeface="Arial Black" panose="020B0A04020102020204" pitchFamily="34" charset="0"/>
              </a:rPr>
              <a:t>The</a:t>
            </a:r>
            <a:r>
              <a:rPr lang="en-CA" sz="2800" dirty="0">
                <a:solidFill>
                  <a:schemeClr val="tx1"/>
                </a:solidFill>
                <a:effectLst/>
              </a:rPr>
              <a:t>  </a:t>
            </a:r>
            <a:r>
              <a:rPr lang="en-CA" sz="2800" b="1" dirty="0">
                <a:ln>
                  <a:solidFill>
                    <a:srgbClr val="0000FF"/>
                  </a:solidFill>
                </a:ln>
                <a:solidFill>
                  <a:srgbClr val="00FFFF"/>
                </a:solidFill>
                <a:effectLst>
                  <a:glow rad="127000">
                    <a:srgbClr val="FF9900"/>
                  </a:glow>
                  <a:outerShdw blurRad="50800" dist="50800" dir="5400000" sx="103000" sy="103000" algn="ctr" rotWithShape="0">
                    <a:srgbClr val="FF00FF"/>
                  </a:outerShdw>
                </a:effectLst>
                <a:latin typeface="Algerian" panose="04020705040A02060702" pitchFamily="82" charset="0"/>
              </a:rPr>
              <a:t>ALEPH</a:t>
            </a:r>
            <a:r>
              <a:rPr lang="en-CA" sz="2800" b="1" dirty="0">
                <a:ln>
                  <a:solidFill>
                    <a:srgbClr val="0000FF"/>
                  </a:solidFill>
                </a:ln>
                <a:solidFill>
                  <a:srgbClr val="00FFFF"/>
                </a:solidFill>
                <a:effectLst>
                  <a:glow rad="127000">
                    <a:srgbClr val="FF9900"/>
                  </a:glow>
                </a:effectLst>
                <a:latin typeface="Algerian" panose="04020705040A02060702" pitchFamily="82" charset="0"/>
              </a:rPr>
              <a:t>!  First and foremost in AUTHORITY AND identity.  </a:t>
            </a:r>
            <a:br>
              <a:rPr lang="en-CA" sz="2800" b="1" dirty="0">
                <a:ln>
                  <a:solidFill>
                    <a:srgbClr val="0000FF"/>
                  </a:solidFill>
                </a:ln>
                <a:solidFill>
                  <a:srgbClr val="00FFFF"/>
                </a:solidFill>
                <a:effectLst>
                  <a:glow rad="127000">
                    <a:srgbClr val="FF9900"/>
                  </a:glow>
                </a:effectLst>
                <a:latin typeface="Algerian" panose="04020705040A02060702" pitchFamily="82" charset="0"/>
              </a:rPr>
            </a:br>
            <a:r>
              <a:rPr lang="en-CA" sz="2800" b="1" dirty="0">
                <a:ln>
                  <a:solidFill>
                    <a:srgbClr val="0000FF"/>
                  </a:solidFill>
                </a:ln>
                <a:solidFill>
                  <a:srgbClr val="00FFFF"/>
                </a:solidFill>
                <a:effectLst>
                  <a:glow rad="127000">
                    <a:srgbClr val="FF9900"/>
                  </a:glow>
                </a:effectLst>
                <a:latin typeface="Algerian" panose="04020705040A02060702" pitchFamily="82" charset="0"/>
              </a:rPr>
              <a:t>The </a:t>
            </a:r>
            <a:r>
              <a:rPr lang="en-CA" sz="2800" b="1" u="sng" dirty="0">
                <a:ln>
                  <a:solidFill>
                    <a:srgbClr val="0000FF"/>
                  </a:solidFill>
                </a:ln>
                <a:solidFill>
                  <a:srgbClr val="00FFFF"/>
                </a:solidFill>
                <a:effectLst>
                  <a:glow rad="127000">
                    <a:srgbClr val="FF9900"/>
                  </a:glow>
                </a:effectLst>
                <a:latin typeface="Algerian" panose="04020705040A02060702" pitchFamily="82" charset="0"/>
              </a:rPr>
              <a:t>ONE</a:t>
            </a:r>
            <a:r>
              <a:rPr lang="en-CA" sz="2800" b="1" dirty="0">
                <a:ln>
                  <a:solidFill>
                    <a:srgbClr val="0000FF"/>
                  </a:solidFill>
                </a:ln>
                <a:solidFill>
                  <a:srgbClr val="00FFFF"/>
                </a:solidFill>
                <a:effectLst>
                  <a:glow rad="127000">
                    <a:srgbClr val="FF9900"/>
                  </a:glow>
                </a:effectLst>
                <a:latin typeface="Algerian" panose="04020705040A02060702" pitchFamily="82" charset="0"/>
              </a:rPr>
              <a:t> which provides and sustains all life </a:t>
            </a:r>
            <a:br>
              <a:rPr lang="en-CA" sz="2800" b="1" dirty="0">
                <a:ln>
                  <a:solidFill>
                    <a:srgbClr val="0000FF"/>
                  </a:solidFill>
                </a:ln>
                <a:solidFill>
                  <a:srgbClr val="00FFFF"/>
                </a:solidFill>
                <a:effectLst>
                  <a:glow rad="127000">
                    <a:srgbClr val="FF9900"/>
                  </a:glow>
                </a:effectLst>
                <a:latin typeface="Algerian" panose="04020705040A02060702" pitchFamily="82" charset="0"/>
              </a:rPr>
            </a:br>
            <a:r>
              <a:rPr lang="en-CA" sz="2800" b="1" dirty="0">
                <a:ln>
                  <a:solidFill>
                    <a:srgbClr val="0000FF"/>
                  </a:solidFill>
                </a:ln>
                <a:solidFill>
                  <a:srgbClr val="00FFFF"/>
                </a:solidFill>
                <a:effectLst>
                  <a:glow rad="127000">
                    <a:srgbClr val="FF9900"/>
                  </a:glow>
                </a:effectLst>
                <a:latin typeface="Algerian" panose="04020705040A02060702" pitchFamily="82" charset="0"/>
              </a:rPr>
              <a:t>-   </a:t>
            </a:r>
            <a:r>
              <a:rPr lang="en-CA" sz="2800" b="1" dirty="0">
                <a:ln>
                  <a:solidFill>
                    <a:srgbClr val="0000FF"/>
                  </a:solidFill>
                </a:ln>
                <a:solidFill>
                  <a:srgbClr val="FF0000"/>
                </a:solidFill>
                <a:effectLst>
                  <a:glow rad="127000">
                    <a:srgbClr val="00FF99"/>
                  </a:glow>
                </a:effectLst>
                <a:latin typeface="Algerian" panose="04020705040A02060702" pitchFamily="82" charset="0"/>
              </a:rPr>
              <a:t>indefinitely.</a:t>
            </a:r>
          </a:p>
          <a:p>
            <a:pPr algn="ctr"/>
            <a:r>
              <a:rPr lang="en-CA" sz="2800" b="1" u="sng" dirty="0">
                <a:ln>
                  <a:solidFill>
                    <a:srgbClr val="0000FF"/>
                  </a:solidFill>
                </a:ln>
                <a:solidFill>
                  <a:srgbClr val="FF0000"/>
                </a:solidFill>
                <a:effectLst>
                  <a:glow rad="127000">
                    <a:srgbClr val="FF9900"/>
                  </a:glow>
                </a:effectLst>
                <a:latin typeface="Algerian" panose="04020705040A02060702" pitchFamily="82" charset="0"/>
              </a:rPr>
              <a:t>The</a:t>
            </a:r>
            <a:r>
              <a:rPr lang="en-CA" sz="2800" b="1" dirty="0">
                <a:ln>
                  <a:solidFill>
                    <a:srgbClr val="0000FF"/>
                  </a:solidFill>
                </a:ln>
                <a:solidFill>
                  <a:srgbClr val="FF0000"/>
                </a:solidFill>
                <a:effectLst>
                  <a:glow rad="127000">
                    <a:srgbClr val="FF9900"/>
                  </a:glow>
                </a:effectLst>
                <a:latin typeface="Algerian" panose="04020705040A02060702" pitchFamily="82" charset="0"/>
              </a:rPr>
              <a:t> </a:t>
            </a:r>
            <a:r>
              <a:rPr lang="en-CA" sz="2800" b="1" dirty="0">
                <a:ln>
                  <a:solidFill>
                    <a:srgbClr val="0000FF"/>
                  </a:solidFill>
                </a:ln>
                <a:solidFill>
                  <a:srgbClr val="CC00FF"/>
                </a:solidFill>
                <a:effectLst>
                  <a:glow rad="127000">
                    <a:srgbClr val="FF9900"/>
                  </a:glow>
                </a:effectLst>
                <a:latin typeface="Algerian" panose="04020705040A02060702" pitchFamily="82" charset="0"/>
              </a:rPr>
              <a:t>great “</a:t>
            </a:r>
            <a:r>
              <a:rPr lang="en-CA" sz="2800" b="1" u="sng" dirty="0">
                <a:ln>
                  <a:solidFill>
                    <a:srgbClr val="0000FF"/>
                  </a:solidFill>
                </a:ln>
                <a:solidFill>
                  <a:srgbClr val="CC00FF"/>
                </a:solidFill>
                <a:effectLst>
                  <a:glow rad="127000">
                    <a:srgbClr val="FF9900"/>
                  </a:glow>
                </a:effectLst>
                <a:latin typeface="Algerian" panose="04020705040A02060702" pitchFamily="82" charset="0"/>
              </a:rPr>
              <a:t>I am</a:t>
            </a:r>
            <a:r>
              <a:rPr lang="en-CA" sz="2800" b="1" dirty="0">
                <a:ln>
                  <a:solidFill>
                    <a:srgbClr val="0000FF"/>
                  </a:solidFill>
                </a:ln>
                <a:solidFill>
                  <a:srgbClr val="CC00FF"/>
                </a:solidFill>
                <a:effectLst>
                  <a:glow rad="127000">
                    <a:srgbClr val="FF9900"/>
                  </a:glow>
                </a:effectLst>
                <a:latin typeface="Algerian" panose="04020705040A02060702" pitchFamily="82" charset="0"/>
              </a:rPr>
              <a:t>”! </a:t>
            </a:r>
            <a:br>
              <a:rPr lang="en-CA" sz="2800" b="1" dirty="0">
                <a:ln>
                  <a:solidFill>
                    <a:srgbClr val="0000FF"/>
                  </a:solidFill>
                </a:ln>
                <a:solidFill>
                  <a:srgbClr val="CC00FF"/>
                </a:solidFill>
                <a:effectLst>
                  <a:glow rad="127000">
                    <a:srgbClr val="FF9900"/>
                  </a:glow>
                </a:effectLst>
                <a:latin typeface="Algerian" panose="04020705040A02060702" pitchFamily="82" charset="0"/>
              </a:rPr>
            </a:br>
            <a:br>
              <a:rPr lang="en-CA" sz="2800" b="1" dirty="0">
                <a:ln>
                  <a:solidFill>
                    <a:srgbClr val="0000FF"/>
                  </a:solidFill>
                </a:ln>
                <a:solidFill>
                  <a:srgbClr val="CC00FF"/>
                </a:solidFill>
                <a:effectLst>
                  <a:glow rad="127000">
                    <a:srgbClr val="FF9900"/>
                  </a:glow>
                </a:effectLst>
                <a:latin typeface="Algerian" panose="04020705040A02060702" pitchFamily="82" charset="0"/>
              </a:rPr>
            </a:br>
            <a:r>
              <a:rPr lang="en-CA" sz="2800" b="1" dirty="0">
                <a:ln>
                  <a:solidFill>
                    <a:srgbClr val="0000FF"/>
                  </a:solidFill>
                </a:ln>
                <a:solidFill>
                  <a:srgbClr val="CC00FF"/>
                </a:solidFill>
                <a:effectLst>
                  <a:glow rad="127000">
                    <a:srgbClr val="FF9900"/>
                  </a:glow>
                </a:effectLst>
                <a:latin typeface="Algerian" panose="04020705040A02060702" pitchFamily="82" charset="0"/>
              </a:rPr>
              <a:t>The one who was, who is, and who will - </a:t>
            </a:r>
            <a:r>
              <a:rPr lang="en-CA" sz="2800" b="1" u="sng" dirty="0">
                <a:ln>
                  <a:solidFill>
                    <a:srgbClr val="0000FF"/>
                  </a:solidFill>
                </a:ln>
                <a:solidFill>
                  <a:srgbClr val="00B050"/>
                </a:solidFill>
                <a:effectLst>
                  <a:glow rad="127000">
                    <a:srgbClr val="00FFFF"/>
                  </a:glow>
                </a:effectLst>
                <a:latin typeface="Algerian" panose="04020705040A02060702" pitchFamily="82" charset="0"/>
              </a:rPr>
              <a:t>eternally exist</a:t>
            </a:r>
            <a:r>
              <a:rPr lang="en-CA" sz="2800" b="1" dirty="0">
                <a:ln>
                  <a:solidFill>
                    <a:srgbClr val="0000FF"/>
                  </a:solidFill>
                </a:ln>
                <a:solidFill>
                  <a:srgbClr val="00B050"/>
                </a:solidFill>
                <a:effectLst>
                  <a:glow rad="127000">
                    <a:srgbClr val="00FFFF"/>
                  </a:glow>
                </a:effectLst>
                <a:latin typeface="Algerian" panose="04020705040A02060702" pitchFamily="82" charset="0"/>
              </a:rPr>
              <a:t>!</a:t>
            </a:r>
            <a:endParaRPr lang="en-CA" sz="2800" b="1" dirty="0">
              <a:ln>
                <a:solidFill>
                  <a:srgbClr val="0000FF"/>
                </a:solidFill>
              </a:ln>
              <a:solidFill>
                <a:srgbClr val="00B050"/>
              </a:solidFill>
              <a:effectLst>
                <a:glow rad="127000">
                  <a:srgbClr val="00FFFF"/>
                </a:glow>
              </a:effectLst>
            </a:endParaRPr>
          </a:p>
        </p:txBody>
      </p:sp>
      <p:pic>
        <p:nvPicPr>
          <p:cNvPr id="19" name="Picture 18">
            <a:extLst>
              <a:ext uri="{FF2B5EF4-FFF2-40B4-BE49-F238E27FC236}">
                <a16:creationId xmlns:a16="http://schemas.microsoft.com/office/drawing/2014/main" id="{4882A6B5-DDA3-41DE-9AE1-14C884460FA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017479" y="146455"/>
            <a:ext cx="809625" cy="952500"/>
          </a:xfrm>
          <a:prstGeom prst="snip2DiagRect">
            <a:avLst/>
          </a:prstGeom>
          <a:solidFill>
            <a:srgbClr val="FFFFFF">
              <a:shade val="85000"/>
            </a:srgbClr>
          </a:solidFill>
          <a:ln w="19050" cap="sq">
            <a:solidFill>
              <a:srgbClr val="FF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4" name="Rectangle: Rounded Corners 23">
            <a:extLst>
              <a:ext uri="{FF2B5EF4-FFF2-40B4-BE49-F238E27FC236}">
                <a16:creationId xmlns:a16="http://schemas.microsoft.com/office/drawing/2014/main" id="{E195A19F-0020-4A03-A6CC-7C76FF9FC7BF}"/>
              </a:ext>
            </a:extLst>
          </p:cNvPr>
          <p:cNvSpPr/>
          <p:nvPr/>
        </p:nvSpPr>
        <p:spPr>
          <a:xfrm>
            <a:off x="788565" y="224190"/>
            <a:ext cx="4396177"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Elohim</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cxnSp>
        <p:nvCxnSpPr>
          <p:cNvPr id="3" name="Straight Arrow Connector 2">
            <a:extLst>
              <a:ext uri="{FF2B5EF4-FFF2-40B4-BE49-F238E27FC236}">
                <a16:creationId xmlns:a16="http://schemas.microsoft.com/office/drawing/2014/main" id="{C72E98AD-DC13-4048-A557-D63160C459FD}"/>
              </a:ext>
            </a:extLst>
          </p:cNvPr>
          <p:cNvCxnSpPr>
            <a:cxnSpLocks/>
          </p:cNvCxnSpPr>
          <p:nvPr/>
        </p:nvCxnSpPr>
        <p:spPr>
          <a:xfrm flipH="1">
            <a:off x="9939131" y="520207"/>
            <a:ext cx="959841" cy="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C4DDA3E-3E56-435B-A926-7CCB4C9569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6951" y="1494148"/>
            <a:ext cx="10738095" cy="1729221"/>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7180A45-2B97-4D24-B16C-B3FB18A2A88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22380" y="170040"/>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70007F80-3EFD-46C2-8372-BBE2CF5196F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68356" y="146455"/>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7D4D52B9-C4AB-443B-84D2-F7CBD3AE4E0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34373" y="146455"/>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a:extLst>
              <a:ext uri="{FF2B5EF4-FFF2-40B4-BE49-F238E27FC236}">
                <a16:creationId xmlns:a16="http://schemas.microsoft.com/office/drawing/2014/main" id="{DFFCC500-9AD9-44B0-A41D-851C55949B7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417878" y="232358"/>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Left Brace 6">
            <a:extLst>
              <a:ext uri="{FF2B5EF4-FFF2-40B4-BE49-F238E27FC236}">
                <a16:creationId xmlns:a16="http://schemas.microsoft.com/office/drawing/2014/main" id="{3687083F-4C9A-4184-9545-0EEA5B82A7CF}"/>
              </a:ext>
            </a:extLst>
          </p:cNvPr>
          <p:cNvSpPr/>
          <p:nvPr/>
        </p:nvSpPr>
        <p:spPr>
          <a:xfrm rot="16200000">
            <a:off x="7361635" y="-886222"/>
            <a:ext cx="451358" cy="4206892"/>
          </a:xfrm>
          <a:prstGeom prst="leftBrace">
            <a:avLst>
              <a:gd name="adj1" fmla="val 23483"/>
              <a:gd name="adj2" fmla="val 39086"/>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id="{5D8FA21F-758F-4D81-AA47-BB9DAA7958C4}"/>
              </a:ext>
            </a:extLst>
          </p:cNvPr>
          <p:cNvSpPr/>
          <p:nvPr/>
        </p:nvSpPr>
        <p:spPr>
          <a:xfrm>
            <a:off x="6112777" y="2560821"/>
            <a:ext cx="1304041" cy="538522"/>
          </a:xfrm>
          <a:prstGeom prst="rect">
            <a:avLst/>
          </a:prstGeom>
          <a:noFill/>
          <a:ln w="76200">
            <a:solidFill>
              <a:srgbClr val="CC00FF"/>
            </a:solidFill>
          </a:ln>
          <a:effectLst>
            <a:glow rad="127000">
              <a:srgbClr val="FFFF00"/>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a:extLst>
              <a:ext uri="{FF2B5EF4-FFF2-40B4-BE49-F238E27FC236}">
                <a16:creationId xmlns:a16="http://schemas.microsoft.com/office/drawing/2014/main" id="{1308C596-EA99-4D84-85D7-93F3E7C80877}"/>
              </a:ext>
            </a:extLst>
          </p:cNvPr>
          <p:cNvCxnSpPr>
            <a:cxnSpLocks/>
          </p:cNvCxnSpPr>
          <p:nvPr/>
        </p:nvCxnSpPr>
        <p:spPr>
          <a:xfrm flipH="1">
            <a:off x="7354461" y="1442903"/>
            <a:ext cx="959840" cy="436808"/>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FB7C6956-1CB7-466A-9404-67CADE2E686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770789" y="3099343"/>
            <a:ext cx="809625" cy="952500"/>
          </a:xfrm>
          <a:prstGeom prst="snip2DiagRect">
            <a:avLst/>
          </a:prstGeom>
          <a:solidFill>
            <a:srgbClr val="FFFFFF">
              <a:shade val="85000"/>
            </a:srgbClr>
          </a:solidFill>
          <a:ln w="19050" cap="sq">
            <a:solidFill>
              <a:srgbClr val="FF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88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95943" y="1351158"/>
            <a:ext cx="11812555" cy="5264889"/>
          </a:xfrm>
          <a:solidFill>
            <a:schemeClr val="accent6">
              <a:lumMod val="75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11907856" y="6582077"/>
            <a:ext cx="284144" cy="365125"/>
          </a:xfrm>
        </p:spPr>
        <p:txBody>
          <a:bodyPr/>
          <a:lstStyle/>
          <a:p>
            <a:fld id="{45C2D28F-54A5-4CFF-A832-B99C2F1CE910}" type="slidenum">
              <a:rPr lang="en-CA" smtClean="0">
                <a:solidFill>
                  <a:schemeClr val="bg1"/>
                </a:solidFill>
              </a:rPr>
              <a:t>7</a:t>
            </a:fld>
            <a:endParaRPr lang="en-CA" dirty="0">
              <a:solidFill>
                <a:schemeClr val="bg1"/>
              </a:solidFill>
            </a:endParaRPr>
          </a:p>
        </p:txBody>
      </p:sp>
      <p:sp>
        <p:nvSpPr>
          <p:cNvPr id="4" name="Rectangle: Rounded Corners 3">
            <a:extLst>
              <a:ext uri="{FF2B5EF4-FFF2-40B4-BE49-F238E27FC236}">
                <a16:creationId xmlns:a16="http://schemas.microsoft.com/office/drawing/2014/main" id="{727A6291-E261-4CA8-87D5-F851D1BCA02A}"/>
              </a:ext>
            </a:extLst>
          </p:cNvPr>
          <p:cNvSpPr/>
          <p:nvPr/>
        </p:nvSpPr>
        <p:spPr>
          <a:xfrm>
            <a:off x="5334873" y="246044"/>
            <a:ext cx="4595480"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a:t>
            </a:r>
            <a:r>
              <a:rPr lang="en-CA" sz="5400" dirty="0">
                <a:solidFill>
                  <a:prstClr val="black"/>
                </a:solidFill>
                <a:effectLst>
                  <a:outerShdw blurRad="50800" dist="50800" dir="5400000" algn="ctr" rotWithShape="0">
                    <a:srgbClr val="FF00FF"/>
                  </a:outerShdw>
                </a:effectLst>
                <a:ea typeface="+mj-ea"/>
                <a:cs typeface="+mj-cs"/>
              </a:rPr>
              <a:t>-</a:t>
            </a: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Rashyt</a:t>
            </a:r>
            <a:endParaRPr lang="en-CA" dirty="0">
              <a:latin typeface="Bodoni MT Black" panose="02070A03080606020203" pitchFamily="18" charset="0"/>
            </a:endParaRPr>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r="7433"/>
          <a:stretch/>
        </p:blipFill>
        <p:spPr>
          <a:xfrm>
            <a:off x="1098955" y="118725"/>
            <a:ext cx="2540057" cy="220551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11" name="Rectangle: Rounded Corners 10">
            <a:extLst>
              <a:ext uri="{FF2B5EF4-FFF2-40B4-BE49-F238E27FC236}">
                <a16:creationId xmlns:a16="http://schemas.microsoft.com/office/drawing/2014/main" id="{F63926EA-9625-41D8-9979-21C4812C3542}"/>
              </a:ext>
            </a:extLst>
          </p:cNvPr>
          <p:cNvSpPr/>
          <p:nvPr/>
        </p:nvSpPr>
        <p:spPr>
          <a:xfrm>
            <a:off x="533153" y="2136913"/>
            <a:ext cx="3671660" cy="374653"/>
          </a:xfrm>
          <a:prstGeom prst="roundRect">
            <a:avLst>
              <a:gd name="adj" fmla="val 50000"/>
            </a:avLst>
          </a:prstGeom>
          <a:solidFill>
            <a:schemeClr val="bg1">
              <a:lumMod val="50000"/>
            </a:schemeClr>
          </a:solid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C000"/>
                </a:solidFill>
              </a:rPr>
              <a:t>Hebrew reads from right to left!</a:t>
            </a:r>
          </a:p>
        </p:txBody>
      </p:sp>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H="1">
            <a:off x="1157678" y="313530"/>
            <a:ext cx="2248251" cy="0"/>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465940D-BEE7-441B-8EC3-0199C854A1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479" y="4218583"/>
            <a:ext cx="1309418" cy="1745891"/>
          </a:xfrm>
          <a:prstGeom prst="rect">
            <a:avLst/>
          </a:prstGeom>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57649" y="1559066"/>
            <a:ext cx="676275" cy="952500"/>
          </a:xfrm>
          <a:prstGeom prst="rect">
            <a:avLst/>
          </a:prstGeom>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13253" y="1559066"/>
            <a:ext cx="809625" cy="952500"/>
          </a:xfrm>
          <a:prstGeom prst="rect">
            <a:avLst/>
          </a:prstGeom>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92490" y="1531801"/>
            <a:ext cx="1133475" cy="952500"/>
          </a:xfrm>
          <a:prstGeom prst="rect">
            <a:avLst/>
          </a:prstGeom>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96038" y="1559066"/>
            <a:ext cx="733425" cy="952500"/>
          </a:xfrm>
          <a:prstGeom prst="rect">
            <a:avLst/>
          </a:prstGeom>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5789408" y="2708164"/>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r>
              <a:rPr lang="en-CA" sz="5400" dirty="0">
                <a:solidFill>
                  <a:prstClr val="black"/>
                </a:solidFill>
                <a:effectLst>
                  <a:outerShdw blurRad="50800" dist="50800" dir="5400000" algn="ctr" rotWithShape="0">
                    <a:srgbClr val="FF00FF"/>
                  </a:outerShdw>
                </a:effectLst>
                <a:ea typeface="+mj-ea"/>
                <a:cs typeface="+mj-cs"/>
              </a:rPr>
              <a:t>-</a:t>
            </a: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a:t>
            </a:r>
            <a:endParaRPr lang="en-CA" dirty="0">
              <a:latin typeface="Bodoni MT Black" panose="02070A03080606020203" pitchFamily="18" charset="0"/>
            </a:endParaRPr>
          </a:p>
        </p:txBody>
      </p:sp>
      <p:sp>
        <p:nvSpPr>
          <p:cNvPr id="22" name="Rectangle 21">
            <a:extLst>
              <a:ext uri="{FF2B5EF4-FFF2-40B4-BE49-F238E27FC236}">
                <a16:creationId xmlns:a16="http://schemas.microsoft.com/office/drawing/2014/main" id="{2F1480E5-D281-47A7-B205-AC681840B3E2}"/>
              </a:ext>
            </a:extLst>
          </p:cNvPr>
          <p:cNvSpPr/>
          <p:nvPr/>
        </p:nvSpPr>
        <p:spPr>
          <a:xfrm>
            <a:off x="802188" y="2757144"/>
            <a:ext cx="4339178" cy="591561"/>
          </a:xfrm>
          <a:prstGeom prst="rect">
            <a:avLst/>
          </a:prstGeom>
          <a:ln w="28575">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Let’s breakdown the letter Beit.</a:t>
            </a:r>
          </a:p>
        </p:txBody>
      </p:sp>
      <p:pic>
        <p:nvPicPr>
          <p:cNvPr id="24" name="Picture 23">
            <a:extLst>
              <a:ext uri="{FF2B5EF4-FFF2-40B4-BE49-F238E27FC236}">
                <a16:creationId xmlns:a16="http://schemas.microsoft.com/office/drawing/2014/main" id="{30D4340F-E904-4B2C-9438-4ABB1D6AEC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55865" y="1587627"/>
            <a:ext cx="714375" cy="952500"/>
          </a:xfrm>
          <a:prstGeom prst="snip2DiagRect">
            <a:avLst/>
          </a:prstGeom>
          <a:solidFill>
            <a:srgbClr val="FFFFFF">
              <a:shade val="85000"/>
            </a:srgbClr>
          </a:solidFill>
          <a:ln w="571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 name="Rectangle 24">
            <a:extLst>
              <a:ext uri="{FF2B5EF4-FFF2-40B4-BE49-F238E27FC236}">
                <a16:creationId xmlns:a16="http://schemas.microsoft.com/office/drawing/2014/main" id="{9A1103C6-28CF-4E40-B3CB-76BE28CD589E}"/>
              </a:ext>
            </a:extLst>
          </p:cNvPr>
          <p:cNvSpPr/>
          <p:nvPr/>
        </p:nvSpPr>
        <p:spPr>
          <a:xfrm>
            <a:off x="1466661" y="3847723"/>
            <a:ext cx="10441195" cy="2471216"/>
          </a:xfrm>
          <a:prstGeom prst="rect">
            <a:avLst/>
          </a:prstGeom>
          <a:ln w="28575">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dirty="0"/>
              <a:t>Beit, the 2</a:t>
            </a:r>
            <a:r>
              <a:rPr lang="en-CA" sz="2400" baseline="30000" dirty="0"/>
              <a:t>nd</a:t>
            </a:r>
            <a:r>
              <a:rPr lang="en-CA" sz="2400" dirty="0"/>
              <a:t> letter of      the Aleph-Bet.  Looking at the </a:t>
            </a:r>
            <a:r>
              <a:rPr lang="en-CA" sz="2400" b="1" dirty="0">
                <a:ln>
                  <a:solidFill>
                    <a:srgbClr val="0000FF"/>
                  </a:solidFill>
                </a:ln>
                <a:solidFill>
                  <a:srgbClr val="FF9900"/>
                </a:solidFill>
              </a:rPr>
              <a:t>Orange</a:t>
            </a:r>
            <a:r>
              <a:rPr lang="en-CA" sz="2400" dirty="0"/>
              <a:t> arrow, it points to the opening -  (the </a:t>
            </a:r>
            <a:r>
              <a:rPr lang="en-CA" sz="2400" b="1" u="sng" dirty="0">
                <a:solidFill>
                  <a:srgbClr val="FFFF00"/>
                </a:solidFill>
              </a:rPr>
              <a:t>DOOR</a:t>
            </a:r>
            <a:r>
              <a:rPr lang="en-CA" sz="2400" dirty="0"/>
              <a:t>) – of a </a:t>
            </a:r>
            <a:r>
              <a:rPr lang="en-CA" sz="2400" u="sng" dirty="0"/>
              <a:t>dwellin</a:t>
            </a:r>
            <a:r>
              <a:rPr lang="en-CA" sz="2400" dirty="0"/>
              <a:t>g p</a:t>
            </a:r>
            <a:r>
              <a:rPr lang="en-CA" sz="2400" u="sng" dirty="0"/>
              <a:t>lace</a:t>
            </a:r>
            <a:r>
              <a:rPr lang="en-CA" sz="2400" dirty="0"/>
              <a:t>, a </a:t>
            </a:r>
            <a:r>
              <a:rPr lang="en-CA" sz="2400" u="sng" dirty="0"/>
              <a:t>house</a:t>
            </a:r>
            <a:r>
              <a:rPr lang="en-CA" sz="2400" dirty="0"/>
              <a:t>, </a:t>
            </a:r>
            <a:r>
              <a:rPr lang="en-CA" sz="2400" b="1" u="sng" dirty="0">
                <a:ln>
                  <a:solidFill>
                    <a:schemeClr val="tx1"/>
                  </a:solidFill>
                </a:ln>
                <a:solidFill>
                  <a:srgbClr val="FF9900"/>
                </a:solidFill>
              </a:rPr>
              <a:t>a tabernacle</a:t>
            </a:r>
            <a:r>
              <a:rPr lang="en-CA" sz="2400" b="1" dirty="0">
                <a:ln>
                  <a:solidFill>
                    <a:schemeClr val="tx1"/>
                  </a:solidFill>
                </a:ln>
                <a:solidFill>
                  <a:srgbClr val="FF9900"/>
                </a:solidFill>
              </a:rPr>
              <a:t> … </a:t>
            </a:r>
          </a:p>
          <a:p>
            <a:r>
              <a:rPr lang="en-CA" sz="2400" dirty="0"/>
              <a:t>The </a:t>
            </a:r>
            <a:r>
              <a:rPr lang="en-CA" sz="2400" b="1" dirty="0">
                <a:ln>
                  <a:solidFill>
                    <a:srgbClr val="0000FF"/>
                  </a:solidFill>
                </a:ln>
                <a:solidFill>
                  <a:srgbClr val="00B050"/>
                </a:solidFill>
              </a:rPr>
              <a:t>Green</a:t>
            </a:r>
            <a:r>
              <a:rPr lang="en-CA" sz="2400" dirty="0"/>
              <a:t> arrow points to the inside, the </a:t>
            </a:r>
            <a:r>
              <a:rPr lang="en-CA" sz="2400" u="sng" dirty="0"/>
              <a:t>actual dwellin</a:t>
            </a:r>
            <a:r>
              <a:rPr lang="en-CA" sz="2400" dirty="0"/>
              <a:t>g </a:t>
            </a:r>
            <a:r>
              <a:rPr lang="en-CA" sz="2400" u="sng" dirty="0"/>
              <a:t>area</a:t>
            </a:r>
            <a:r>
              <a:rPr lang="en-CA" sz="2400" dirty="0"/>
              <a:t> </a:t>
            </a:r>
            <a:r>
              <a:rPr lang="en-CA" sz="2400" i="1" dirty="0">
                <a:solidFill>
                  <a:schemeClr val="tx1"/>
                </a:solidFill>
              </a:rPr>
              <a:t>(the inner sanctum),</a:t>
            </a:r>
            <a:br>
              <a:rPr lang="en-CA" sz="2400" i="1" u="sng" dirty="0">
                <a:solidFill>
                  <a:schemeClr val="tx1"/>
                </a:solidFill>
              </a:rPr>
            </a:br>
            <a:r>
              <a:rPr lang="en-CA" sz="2400" dirty="0"/>
              <a:t>                         within the “</a:t>
            </a:r>
            <a:r>
              <a:rPr lang="en-CA" sz="2400" b="1" dirty="0">
                <a:ln>
                  <a:solidFill>
                    <a:srgbClr val="0000FF"/>
                  </a:solidFill>
                </a:ln>
                <a:solidFill>
                  <a:srgbClr val="00FFFF"/>
                </a:solidFill>
                <a:latin typeface="Algerian" panose="04020705040A02060702" pitchFamily="82" charset="0"/>
              </a:rPr>
              <a:t>house.</a:t>
            </a:r>
            <a:r>
              <a:rPr lang="en-CA" sz="2400" dirty="0"/>
              <a:t>” </a:t>
            </a:r>
          </a:p>
          <a:p>
            <a:r>
              <a:rPr lang="en-CA" sz="2400" dirty="0"/>
              <a:t>  </a:t>
            </a:r>
          </a:p>
          <a:p>
            <a:endParaRPr lang="en-CA" sz="2400" dirty="0"/>
          </a:p>
        </p:txBody>
      </p:sp>
      <p:cxnSp>
        <p:nvCxnSpPr>
          <p:cNvPr id="27" name="Straight Arrow Connector 26">
            <a:extLst>
              <a:ext uri="{FF2B5EF4-FFF2-40B4-BE49-F238E27FC236}">
                <a16:creationId xmlns:a16="http://schemas.microsoft.com/office/drawing/2014/main" id="{FB5481EF-A727-434F-ADBA-D14930AA8D94}"/>
              </a:ext>
            </a:extLst>
          </p:cNvPr>
          <p:cNvCxnSpPr>
            <a:cxnSpLocks/>
          </p:cNvCxnSpPr>
          <p:nvPr/>
        </p:nvCxnSpPr>
        <p:spPr>
          <a:xfrm>
            <a:off x="392633" y="3784349"/>
            <a:ext cx="140520" cy="968720"/>
          </a:xfrm>
          <a:prstGeom prst="straightConnector1">
            <a:avLst/>
          </a:prstGeom>
          <a:ln w="76200">
            <a:solidFill>
              <a:srgbClr val="FF99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0B22376-B12A-4D69-9EC7-B3CBA3B27993}"/>
              </a:ext>
            </a:extLst>
          </p:cNvPr>
          <p:cNvCxnSpPr>
            <a:cxnSpLocks/>
          </p:cNvCxnSpPr>
          <p:nvPr/>
        </p:nvCxnSpPr>
        <p:spPr>
          <a:xfrm flipV="1">
            <a:off x="534600" y="5207218"/>
            <a:ext cx="419507" cy="1005364"/>
          </a:xfrm>
          <a:prstGeom prst="straightConnector1">
            <a:avLst/>
          </a:prstGeom>
          <a:ln w="76200">
            <a:solidFill>
              <a:srgbClr val="00B05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EDCF253A-372B-4EDF-9C35-75E0B1CA038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54430" y="1534583"/>
            <a:ext cx="1076325" cy="952500"/>
          </a:xfrm>
          <a:prstGeom prst="rect">
            <a:avLst/>
          </a:prstGeom>
        </p:spPr>
      </p:pic>
      <p:sp>
        <p:nvSpPr>
          <p:cNvPr id="6" name="Speech Bubble: Rectangle with Corners Rounded 5">
            <a:extLst>
              <a:ext uri="{FF2B5EF4-FFF2-40B4-BE49-F238E27FC236}">
                <a16:creationId xmlns:a16="http://schemas.microsoft.com/office/drawing/2014/main" id="{6E5BDD46-ABB4-4CA2-A73E-0030A4934296}"/>
              </a:ext>
            </a:extLst>
          </p:cNvPr>
          <p:cNvSpPr/>
          <p:nvPr/>
        </p:nvSpPr>
        <p:spPr>
          <a:xfrm>
            <a:off x="3242218" y="3412313"/>
            <a:ext cx="1443105" cy="489392"/>
          </a:xfrm>
          <a:prstGeom prst="wedgeRoundRectCallout">
            <a:avLst>
              <a:gd name="adj1" fmla="val 28773"/>
              <a:gd name="adj2" fmla="val 142219"/>
              <a:gd name="adj3" fmla="val 16667"/>
            </a:avLst>
          </a:prstGeom>
          <a:solidFill>
            <a:srgbClr val="FF99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a:solidFill>
                    <a:schemeClr val="tx1"/>
                  </a:solidFill>
                </a:ln>
                <a:solidFill>
                  <a:srgbClr val="00FFFF"/>
                </a:solidFill>
                <a:effectLst>
                  <a:outerShdw blurRad="50800" dist="50800" dir="5400000" algn="ctr" rotWithShape="0">
                    <a:srgbClr val="CC00FF"/>
                  </a:outerShdw>
                </a:effectLst>
                <a:latin typeface="Algerian" panose="04020705040A02060702" pitchFamily="82" charset="0"/>
              </a:rPr>
              <a:t>Who?</a:t>
            </a:r>
          </a:p>
        </p:txBody>
      </p:sp>
      <p:sp>
        <p:nvSpPr>
          <p:cNvPr id="26" name="Speech Bubble: Rectangle with Corners Rounded 25">
            <a:extLst>
              <a:ext uri="{FF2B5EF4-FFF2-40B4-BE49-F238E27FC236}">
                <a16:creationId xmlns:a16="http://schemas.microsoft.com/office/drawing/2014/main" id="{FE31C436-A169-433B-B37B-665C33BE7BDA}"/>
              </a:ext>
            </a:extLst>
          </p:cNvPr>
          <p:cNvSpPr/>
          <p:nvPr/>
        </p:nvSpPr>
        <p:spPr>
          <a:xfrm>
            <a:off x="6476114" y="5091529"/>
            <a:ext cx="4551007" cy="397980"/>
          </a:xfrm>
          <a:prstGeom prst="wedgeRoundRectCallout">
            <a:avLst>
              <a:gd name="adj1" fmla="val -62287"/>
              <a:gd name="adj2" fmla="val 8002"/>
              <a:gd name="adj3" fmla="val 16667"/>
            </a:avLst>
          </a:prstGeom>
          <a:solidFill>
            <a:srgbClr val="FF99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err="1">
                <a:ln>
                  <a:solidFill>
                    <a:schemeClr val="tx1"/>
                  </a:solidFill>
                </a:ln>
                <a:solidFill>
                  <a:srgbClr val="00FFFF"/>
                </a:solidFill>
                <a:effectLst>
                  <a:outerShdw blurRad="50800" dist="50800" dir="5400000" algn="ctr" rotWithShape="0">
                    <a:srgbClr val="CC00FF"/>
                  </a:outerShdw>
                </a:effectLst>
                <a:latin typeface="Algerian" panose="04020705040A02060702" pitchFamily="82" charset="0"/>
              </a:rPr>
              <a:t>WhoSE</a:t>
            </a:r>
            <a:r>
              <a:rPr lang="en-CA" sz="2400" dirty="0">
                <a:ln>
                  <a:solidFill>
                    <a:schemeClr val="tx1"/>
                  </a:solidFill>
                </a:ln>
                <a:solidFill>
                  <a:srgbClr val="00FFFF"/>
                </a:solidFill>
                <a:effectLst>
                  <a:outerShdw blurRad="50800" dist="50800" dir="5400000" algn="ctr" rotWithShape="0">
                    <a:srgbClr val="CC00FF"/>
                  </a:outerShdw>
                </a:effectLst>
                <a:latin typeface="Algerian" panose="04020705040A02060702" pitchFamily="82" charset="0"/>
              </a:rPr>
              <a:t> SIGNATURE</a:t>
            </a:r>
            <a:r>
              <a:rPr lang="en-CA" sz="2400" dirty="0">
                <a:ln>
                  <a:solidFill>
                    <a:schemeClr val="tx1"/>
                  </a:solidFill>
                </a:ln>
                <a:solidFill>
                  <a:srgbClr val="00FFFF"/>
                </a:solidFill>
                <a:effectLst>
                  <a:outerShdw blurRad="50800" dist="50800" dir="5400000" algn="ctr" rotWithShape="0">
                    <a:srgbClr val="CC00FF"/>
                  </a:outerShdw>
                </a:effectLst>
                <a:latin typeface="Arial Black" panose="020B0A04020102020204" pitchFamily="34" charset="0"/>
              </a:rPr>
              <a:t>??? </a:t>
            </a:r>
            <a:r>
              <a:rPr lang="en-CA" sz="2400" dirty="0">
                <a:ln>
                  <a:solidFill>
                    <a:schemeClr val="tx1"/>
                  </a:solidFill>
                </a:ln>
                <a:solidFill>
                  <a:srgbClr val="00FFFF"/>
                </a:solidFill>
                <a:effectLst>
                  <a:outerShdw blurRad="50800" dist="50800" dir="5400000" algn="ctr" rotWithShape="0">
                    <a:srgbClr val="CC00FF"/>
                  </a:outerShdw>
                </a:effectLst>
                <a:latin typeface="Algerian" panose="04020705040A02060702" pitchFamily="82" charset="0"/>
              </a:rPr>
              <a:t> (Tav)</a:t>
            </a:r>
          </a:p>
        </p:txBody>
      </p:sp>
      <p:sp>
        <p:nvSpPr>
          <p:cNvPr id="9" name="Rectangle 8">
            <a:extLst>
              <a:ext uri="{FF2B5EF4-FFF2-40B4-BE49-F238E27FC236}">
                <a16:creationId xmlns:a16="http://schemas.microsoft.com/office/drawing/2014/main" id="{82F1549C-C0AB-4990-BEAC-C3C192D66256}"/>
              </a:ext>
            </a:extLst>
          </p:cNvPr>
          <p:cNvSpPr/>
          <p:nvPr/>
        </p:nvSpPr>
        <p:spPr>
          <a:xfrm>
            <a:off x="1485711" y="5487300"/>
            <a:ext cx="10441195" cy="77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2400" dirty="0">
                <a:solidFill>
                  <a:prstClr val="black"/>
                </a:solidFill>
              </a:rPr>
              <a:t>With this </a:t>
            </a:r>
            <a:r>
              <a:rPr lang="en-CA" sz="2400" b="1" u="sng" dirty="0">
                <a:solidFill>
                  <a:prstClr val="black"/>
                </a:solidFill>
              </a:rPr>
              <a:t>Beit</a:t>
            </a:r>
            <a:r>
              <a:rPr lang="en-CA" sz="2400" dirty="0">
                <a:solidFill>
                  <a:prstClr val="black"/>
                </a:solidFill>
              </a:rPr>
              <a:t> letter first and foremost, is this a positive indication </a:t>
            </a:r>
            <a:r>
              <a:rPr lang="en-CA" sz="2400" b="1" u="sng" dirty="0">
                <a:ln>
                  <a:solidFill>
                    <a:srgbClr val="0000FF"/>
                  </a:solidFill>
                </a:ln>
                <a:solidFill>
                  <a:srgbClr val="FF0000"/>
                </a:solidFill>
              </a:rPr>
              <a:t>OF </a:t>
            </a:r>
            <a:r>
              <a:rPr lang="en-CA" sz="2400" b="1" dirty="0">
                <a:ln>
                  <a:solidFill>
                    <a:srgbClr val="0000FF"/>
                  </a:solidFill>
                </a:ln>
                <a:solidFill>
                  <a:srgbClr val="FF0000"/>
                </a:solidFill>
              </a:rPr>
              <a:t>P</a:t>
            </a:r>
            <a:r>
              <a:rPr lang="en-CA" sz="2400" b="1" u="sng" dirty="0">
                <a:ln>
                  <a:solidFill>
                    <a:srgbClr val="0000FF"/>
                  </a:solidFill>
                </a:ln>
                <a:solidFill>
                  <a:srgbClr val="FF0000"/>
                </a:solidFill>
              </a:rPr>
              <a:t>OSSESSION as to</a:t>
            </a:r>
            <a:r>
              <a:rPr lang="en-CA" sz="2400" b="1" dirty="0">
                <a:ln>
                  <a:solidFill>
                    <a:srgbClr val="0000FF"/>
                  </a:solidFill>
                </a:ln>
                <a:solidFill>
                  <a:srgbClr val="FF0000"/>
                </a:solidFill>
              </a:rPr>
              <a:t> </a:t>
            </a:r>
            <a:r>
              <a:rPr lang="en-CA" sz="2400" b="1" u="sng" dirty="0">
                <a:solidFill>
                  <a:srgbClr val="0000FF"/>
                </a:solidFill>
                <a:effectLst>
                  <a:outerShdw blurRad="50800" dist="50800" dir="5400000" algn="ctr" rotWithShape="0">
                    <a:srgbClr val="FFFF00"/>
                  </a:outerShdw>
                </a:effectLst>
                <a:latin typeface="Arial Black" panose="020B0A04020102020204" pitchFamily="34" charset="0"/>
              </a:rPr>
              <a:t>WHO</a:t>
            </a:r>
            <a:r>
              <a:rPr lang="en-CA" sz="2400" b="1" dirty="0">
                <a:solidFill>
                  <a:prstClr val="black"/>
                </a:solidFill>
                <a:effectLst>
                  <a:outerShdw blurRad="50800" dist="50800" dir="5400000" algn="ctr" rotWithShape="0">
                    <a:srgbClr val="FFFF00"/>
                  </a:outerShdw>
                </a:effectLst>
                <a:latin typeface="Arial Black" panose="020B0A04020102020204" pitchFamily="34" charset="0"/>
              </a:rPr>
              <a:t> </a:t>
            </a:r>
            <a:r>
              <a:rPr lang="en-CA" sz="2400" b="1" u="sng" dirty="0">
                <a:solidFill>
                  <a:prstClr val="black"/>
                </a:solidFill>
                <a:effectLst>
                  <a:outerShdw blurRad="50800" dist="50800" dir="5400000" algn="ctr" rotWithShape="0">
                    <a:srgbClr val="FFFF00"/>
                  </a:outerShdw>
                </a:effectLst>
                <a:latin typeface="Arial Black" panose="020B0A04020102020204" pitchFamily="34" charset="0"/>
              </a:rPr>
              <a:t>is claimin</a:t>
            </a:r>
            <a:r>
              <a:rPr lang="en-CA" sz="2400" b="1" dirty="0">
                <a:solidFill>
                  <a:prstClr val="black"/>
                </a:solidFill>
                <a:effectLst>
                  <a:outerShdw blurRad="50800" dist="50800" dir="5400000" algn="ctr" rotWithShape="0">
                    <a:srgbClr val="FFFF00"/>
                  </a:outerShdw>
                </a:effectLst>
                <a:latin typeface="Arial Black" panose="020B0A04020102020204" pitchFamily="34" charset="0"/>
              </a:rPr>
              <a:t>g </a:t>
            </a:r>
            <a:r>
              <a:rPr lang="en-CA" sz="2400" b="1" u="sng" dirty="0">
                <a:solidFill>
                  <a:prstClr val="black"/>
                </a:solidFill>
                <a:effectLst>
                  <a:outerShdw blurRad="50800" dist="50800" dir="5400000" algn="ctr" rotWithShape="0">
                    <a:srgbClr val="FFFF00"/>
                  </a:outerShdw>
                </a:effectLst>
                <a:latin typeface="Arial Black" panose="020B0A04020102020204" pitchFamily="34" charset="0"/>
              </a:rPr>
              <a:t>this HOUSE</a:t>
            </a:r>
            <a:r>
              <a:rPr lang="en-CA" sz="2400" b="1" dirty="0">
                <a:solidFill>
                  <a:prstClr val="black"/>
                </a:solidFill>
                <a:latin typeface="Arial Black" panose="020B0A04020102020204" pitchFamily="34" charset="0"/>
              </a:rPr>
              <a:t> - </a:t>
            </a:r>
            <a:r>
              <a:rPr lang="en-CA" sz="2400" dirty="0">
                <a:solidFill>
                  <a:prstClr val="black"/>
                </a:solidFill>
              </a:rPr>
              <a:t>(as </a:t>
            </a:r>
            <a:r>
              <a:rPr lang="en-CA" sz="2400" b="1" dirty="0">
                <a:solidFill>
                  <a:srgbClr val="0000FF"/>
                </a:solidFill>
                <a:effectLst>
                  <a:glow rad="127000">
                    <a:srgbClr val="FF9900"/>
                  </a:glow>
                </a:effectLst>
                <a:latin typeface="Arial Black" panose="020B0A04020102020204" pitchFamily="34" charset="0"/>
              </a:rPr>
              <a:t>HIS</a:t>
            </a:r>
            <a:r>
              <a:rPr lang="en-CA" sz="2400" b="1" dirty="0">
                <a:solidFill>
                  <a:prstClr val="black"/>
                </a:solidFill>
                <a:effectLst>
                  <a:glow rad="127000">
                    <a:srgbClr val="FF9900"/>
                  </a:glow>
                </a:effectLst>
                <a:latin typeface="Arial Black" panose="020B0A04020102020204" pitchFamily="34" charset="0"/>
              </a:rPr>
              <a:t> Kingdom:</a:t>
            </a:r>
            <a:r>
              <a:rPr lang="en-CA" sz="2400" dirty="0">
                <a:solidFill>
                  <a:prstClr val="black"/>
                </a:solidFill>
              </a:rPr>
              <a:t> this earth)??</a:t>
            </a:r>
          </a:p>
        </p:txBody>
      </p:sp>
      <p:sp>
        <p:nvSpPr>
          <p:cNvPr id="21" name="Speech Bubble: Rectangle with Corners Rounded 20">
            <a:extLst>
              <a:ext uri="{FF2B5EF4-FFF2-40B4-BE49-F238E27FC236}">
                <a16:creationId xmlns:a16="http://schemas.microsoft.com/office/drawing/2014/main" id="{E03EECF6-00BE-4699-AB4B-457057711305}"/>
              </a:ext>
            </a:extLst>
          </p:cNvPr>
          <p:cNvSpPr/>
          <p:nvPr/>
        </p:nvSpPr>
        <p:spPr>
          <a:xfrm>
            <a:off x="10278233" y="313531"/>
            <a:ext cx="1347981" cy="1444728"/>
          </a:xfrm>
          <a:prstGeom prst="wedgeRoundRectCallout">
            <a:avLst>
              <a:gd name="adj1" fmla="val -71944"/>
              <a:gd name="adj2" fmla="val 43163"/>
              <a:gd name="adj3" fmla="val 16667"/>
            </a:avLst>
          </a:prstGeom>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Ancient</a:t>
            </a:r>
            <a:r>
              <a:rPr lang="en-CA" sz="2800" dirty="0"/>
              <a:t> </a:t>
            </a:r>
            <a:r>
              <a:rPr lang="en-CA" sz="2400" dirty="0"/>
              <a:t>Hebrew</a:t>
            </a:r>
            <a:r>
              <a:rPr lang="en-CA" sz="2000" dirty="0"/>
              <a:t> </a:t>
            </a:r>
            <a:r>
              <a:rPr lang="en-CA" sz="2400" b="1" dirty="0">
                <a:solidFill>
                  <a:srgbClr val="FFFF00"/>
                </a:solidFill>
              </a:rPr>
              <a:t>Beit</a:t>
            </a:r>
            <a:endParaRPr lang="en-CA" sz="2000" b="1" dirty="0">
              <a:solidFill>
                <a:srgbClr val="FFFF00"/>
              </a:solidFill>
            </a:endParaRPr>
          </a:p>
        </p:txBody>
      </p:sp>
      <p:cxnSp>
        <p:nvCxnSpPr>
          <p:cNvPr id="19" name="Straight Arrow Connector 18">
            <a:extLst>
              <a:ext uri="{FF2B5EF4-FFF2-40B4-BE49-F238E27FC236}">
                <a16:creationId xmlns:a16="http://schemas.microsoft.com/office/drawing/2014/main" id="{546EA539-B6DD-48A0-B7E2-F0492FFF16F2}"/>
              </a:ext>
            </a:extLst>
          </p:cNvPr>
          <p:cNvCxnSpPr>
            <a:cxnSpLocks/>
          </p:cNvCxnSpPr>
          <p:nvPr/>
        </p:nvCxnSpPr>
        <p:spPr>
          <a:xfrm flipH="1" flipV="1">
            <a:off x="4596038" y="2484301"/>
            <a:ext cx="5205991" cy="15023"/>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FBA17AC-6468-4DE2-80F9-8C4A1DE612D8}"/>
              </a:ext>
            </a:extLst>
          </p:cNvPr>
          <p:cNvCxnSpPr>
            <a:cxnSpLocks/>
          </p:cNvCxnSpPr>
          <p:nvPr/>
        </p:nvCxnSpPr>
        <p:spPr>
          <a:xfrm flipV="1">
            <a:off x="9355865" y="2403154"/>
            <a:ext cx="303746" cy="534799"/>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88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000"/>
                                        <p:tgtEl>
                                          <p:spTgt spid="7"/>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500"/>
                                        <p:tgtEl>
                                          <p:spTgt spid="11"/>
                                        </p:tgtEl>
                                      </p:cBhvr>
                                    </p:animEffect>
                                    <p:anim calcmode="lin" valueType="num">
                                      <p:cBhvr>
                                        <p:cTn id="11" dur="1500" fill="hold"/>
                                        <p:tgtEl>
                                          <p:spTgt spid="11"/>
                                        </p:tgtEl>
                                        <p:attrNameLst>
                                          <p:attrName>ppt_x</p:attrName>
                                        </p:attrNameLst>
                                      </p:cBhvr>
                                      <p:tavLst>
                                        <p:tav tm="0">
                                          <p:val>
                                            <p:strVal val="#ppt_x"/>
                                          </p:val>
                                        </p:tav>
                                        <p:tav tm="100000">
                                          <p:val>
                                            <p:strVal val="#ppt_x"/>
                                          </p:val>
                                        </p:tav>
                                      </p:tavLst>
                                    </p:anim>
                                    <p:anim calcmode="lin" valueType="num">
                                      <p:cBhvr>
                                        <p:cTn id="12" dur="15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6"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ircle(in)">
                                      <p:cBhvr>
                                        <p:cTn id="16" dur="1250"/>
                                        <p:tgtEl>
                                          <p:spTgt spid="21"/>
                                        </p:tgtEl>
                                      </p:cBhvr>
                                    </p:animEffect>
                                  </p:childTnLst>
                                </p:cTn>
                              </p:par>
                              <p:par>
                                <p:cTn id="17" presetID="2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2000"/>
                                        <p:tgtEl>
                                          <p:spTgt spid="19"/>
                                        </p:tgtEl>
                                      </p:cBhvr>
                                    </p:animEffect>
                                  </p:childTnLst>
                                </p:cTn>
                              </p:par>
                              <p:par>
                                <p:cTn id="20" presetID="14" presetClass="entr" presetSubtype="10"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2500"/>
                                        <p:tgtEl>
                                          <p:spTgt spid="24"/>
                                        </p:tgtEl>
                                      </p:cBhvr>
                                    </p:animEffect>
                                  </p:childTnLst>
                                </p:cTn>
                              </p:par>
                              <p:par>
                                <p:cTn id="23" presetID="14" presetClass="entr" presetSubtype="10" fill="hold" nodeType="withEffect">
                                  <p:stCondLst>
                                    <p:cond delay="75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1000"/>
                                        <p:tgtEl>
                                          <p:spTgt spid="10"/>
                                        </p:tgtEl>
                                      </p:cBhvr>
                                    </p:animEffect>
                                  </p:childTnLst>
                                </p:cTn>
                              </p:par>
                              <p:par>
                                <p:cTn id="26" presetID="14" presetClass="entr" presetSubtype="10" fill="hold" nodeType="with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1000"/>
                                        <p:tgtEl>
                                          <p:spTgt spid="13"/>
                                        </p:tgtEl>
                                      </p:cBhvr>
                                    </p:animEffect>
                                  </p:childTnLst>
                                </p:cTn>
                              </p:par>
                              <p:par>
                                <p:cTn id="29" presetID="14" presetClass="entr" presetSubtype="10" fill="hold" nodeType="withEffect">
                                  <p:stCondLst>
                                    <p:cond delay="125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1000"/>
                                        <p:tgtEl>
                                          <p:spTgt spid="34"/>
                                        </p:tgtEl>
                                      </p:cBhvr>
                                    </p:animEffect>
                                  </p:childTnLst>
                                </p:cTn>
                              </p:par>
                              <p:par>
                                <p:cTn id="32" presetID="14" presetClass="entr" presetSubtype="10" fill="hold"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1000"/>
                                        <p:tgtEl>
                                          <p:spTgt spid="15"/>
                                        </p:tgtEl>
                                      </p:cBhvr>
                                    </p:animEffect>
                                  </p:childTnLst>
                                </p:cTn>
                              </p:par>
                              <p:par>
                                <p:cTn id="35" presetID="14" presetClass="entr" presetSubtype="10" fill="hold" nodeType="withEffect">
                                  <p:stCondLst>
                                    <p:cond delay="175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1000"/>
                                        <p:tgtEl>
                                          <p:spTgt spid="17"/>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2000"/>
                                        <p:tgtEl>
                                          <p:spTgt spid="18"/>
                                        </p:tgtEl>
                                      </p:cBhvr>
                                    </p:animEffect>
                                  </p:childTnLst>
                                </p:cTn>
                              </p:par>
                              <p:par>
                                <p:cTn id="41" presetID="42"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5">
                                            <p:txEl>
                                              <p:pRg st="0" end="0"/>
                                            </p:txEl>
                                          </p:spTgt>
                                        </p:tgtEl>
                                        <p:attrNameLst>
                                          <p:attrName>style.visibility</p:attrName>
                                        </p:attrNameLst>
                                      </p:cBhvr>
                                      <p:to>
                                        <p:strVal val="visible"/>
                                      </p:to>
                                    </p:set>
                                    <p:animEffect transition="in" filter="fade">
                                      <p:cBhvr>
                                        <p:cTn id="60" dur="1000"/>
                                        <p:tgtEl>
                                          <p:spTgt spid="25">
                                            <p:txEl>
                                              <p:pRg st="0" end="0"/>
                                            </p:txEl>
                                          </p:spTgt>
                                        </p:tgtEl>
                                      </p:cBhvr>
                                    </p:animEffect>
                                    <p:anim calcmode="lin" valueType="num">
                                      <p:cBhvr>
                                        <p:cTn id="61"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5">
                                            <p:txEl>
                                              <p:pRg st="1" end="1"/>
                                            </p:txEl>
                                          </p:spTgt>
                                        </p:tgtEl>
                                        <p:attrNameLst>
                                          <p:attrName>style.visibility</p:attrName>
                                        </p:attrNameLst>
                                      </p:cBhvr>
                                      <p:to>
                                        <p:strVal val="visible"/>
                                      </p:to>
                                    </p:set>
                                    <p:animEffect transition="in" filter="fade">
                                      <p:cBhvr>
                                        <p:cTn id="65" dur="1000"/>
                                        <p:tgtEl>
                                          <p:spTgt spid="25">
                                            <p:txEl>
                                              <p:pRg st="1" end="1"/>
                                            </p:txEl>
                                          </p:spTgt>
                                        </p:tgtEl>
                                      </p:cBhvr>
                                    </p:animEffect>
                                    <p:anim calcmode="lin" valueType="num">
                                      <p:cBhvr>
                                        <p:cTn id="66"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25">
                                            <p:txEl>
                                              <p:pRg st="1" end="1"/>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5">
                                            <p:txEl>
                                              <p:pRg st="2" end="2"/>
                                            </p:txEl>
                                          </p:spTgt>
                                        </p:tgtEl>
                                        <p:attrNameLst>
                                          <p:attrName>style.visibility</p:attrName>
                                        </p:attrNameLst>
                                      </p:cBhvr>
                                      <p:to>
                                        <p:strVal val="visible"/>
                                      </p:to>
                                    </p:set>
                                    <p:animEffect transition="in" filter="fade">
                                      <p:cBhvr>
                                        <p:cTn id="70" dur="1000"/>
                                        <p:tgtEl>
                                          <p:spTgt spid="25">
                                            <p:txEl>
                                              <p:pRg st="2" end="2"/>
                                            </p:txEl>
                                          </p:spTgt>
                                        </p:tgtEl>
                                      </p:cBhvr>
                                    </p:animEffect>
                                    <p:anim calcmode="lin" valueType="num">
                                      <p:cBhvr>
                                        <p:cTn id="71"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00"/>
                            </p:stCondLst>
                            <p:childTnLst>
                              <p:par>
                                <p:cTn id="74" presetID="14" presetClass="entr" presetSubtype="10"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randombar(horizontal)">
                                      <p:cBhvr>
                                        <p:cTn id="76" dur="500"/>
                                        <p:tgtEl>
                                          <p:spTgt spid="8"/>
                                        </p:tgtEl>
                                      </p:cBhvr>
                                    </p:animEffect>
                                  </p:childTnLst>
                                </p:cTn>
                              </p:par>
                            </p:childTnLst>
                          </p:cTn>
                        </p:par>
                        <p:par>
                          <p:cTn id="77" fill="hold">
                            <p:stCondLst>
                              <p:cond delay="1500"/>
                            </p:stCondLst>
                            <p:childTnLst>
                              <p:par>
                                <p:cTn id="78" presetID="22" presetClass="entr" presetSubtype="1" repeatCount="3000"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3000"/>
                            </p:stCondLst>
                            <p:childTnLst>
                              <p:par>
                                <p:cTn id="82" presetID="22" presetClass="entr" presetSubtype="4" fill="hold"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down)">
                                      <p:cBhvr>
                                        <p:cTn id="84" dur="500"/>
                                        <p:tgtEl>
                                          <p:spTgt spid="30"/>
                                        </p:tgtEl>
                                      </p:cBhvr>
                                    </p:animEffect>
                                  </p:childTnLst>
                                </p:cTn>
                              </p:par>
                            </p:childTnLst>
                          </p:cTn>
                        </p:par>
                        <p:par>
                          <p:cTn id="85" fill="hold">
                            <p:stCondLst>
                              <p:cond delay="3500"/>
                            </p:stCondLst>
                            <p:childTnLst>
                              <p:par>
                                <p:cTn id="86" presetID="3" presetClass="entr" presetSubtype="10"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blinds(horizontal)">
                                      <p:cBhvr>
                                        <p:cTn id="88" dur="1000"/>
                                        <p:tgtEl>
                                          <p:spTgt spid="6"/>
                                        </p:tgtEl>
                                      </p:cBhvr>
                                    </p:animEffect>
                                  </p:childTnLst>
                                </p:cTn>
                              </p:par>
                            </p:childTnLst>
                          </p:cTn>
                        </p:par>
                        <p:par>
                          <p:cTn id="89" fill="hold">
                            <p:stCondLst>
                              <p:cond delay="4500"/>
                            </p:stCondLst>
                            <p:childTnLst>
                              <p:par>
                                <p:cTn id="90" presetID="8" presetClass="emph" presetSubtype="0" repeatCount="3000" fill="hold" nodeType="afterEffect">
                                  <p:stCondLst>
                                    <p:cond delay="250"/>
                                  </p:stCondLst>
                                  <p:childTnLst>
                                    <p:animRot by="21600000">
                                      <p:cBhvr>
                                        <p:cTn id="91" dur="2000" fill="hold"/>
                                        <p:tgtEl>
                                          <p:spTgt spid="27"/>
                                        </p:tgtEl>
                                        <p:attrNameLst>
                                          <p:attrName>r</p:attrName>
                                        </p:attrNameLst>
                                      </p:cBhvr>
                                    </p:animRo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blinds(horizontal)">
                                      <p:cBhvr>
                                        <p:cTn id="96" dur="10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50" presetClass="entr" presetSubtype="0" decel="100000" fill="hold" grpId="0" nodeType="click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1000" fill="hold"/>
                                        <p:tgtEl>
                                          <p:spTgt spid="9"/>
                                        </p:tgtEl>
                                        <p:attrNameLst>
                                          <p:attrName>ppt_w</p:attrName>
                                        </p:attrNameLst>
                                      </p:cBhvr>
                                      <p:tavLst>
                                        <p:tav tm="0">
                                          <p:val>
                                            <p:strVal val="#ppt_w+.3"/>
                                          </p:val>
                                        </p:tav>
                                        <p:tav tm="100000">
                                          <p:val>
                                            <p:strVal val="#ppt_w"/>
                                          </p:val>
                                        </p:tav>
                                      </p:tavLst>
                                    </p:anim>
                                    <p:anim calcmode="lin" valueType="num">
                                      <p:cBhvr>
                                        <p:cTn id="102" dur="1000" fill="hold"/>
                                        <p:tgtEl>
                                          <p:spTgt spid="9"/>
                                        </p:tgtEl>
                                        <p:attrNameLst>
                                          <p:attrName>ppt_h</p:attrName>
                                        </p:attrNameLst>
                                      </p:cBhvr>
                                      <p:tavLst>
                                        <p:tav tm="0">
                                          <p:val>
                                            <p:strVal val="#ppt_h"/>
                                          </p:val>
                                        </p:tav>
                                        <p:tav tm="100000">
                                          <p:val>
                                            <p:strVal val="#ppt_h"/>
                                          </p:val>
                                        </p:tav>
                                      </p:tavLst>
                                    </p:anim>
                                    <p:animEffect transition="in" filter="fade">
                                      <p:cBhvr>
                                        <p:cTn id="10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2" grpId="0" animBg="1"/>
      <p:bldP spid="25" grpId="0" animBg="1"/>
      <p:bldP spid="6" grpId="0" animBg="1"/>
      <p:bldP spid="26" grpId="0" animBg="1"/>
      <p:bldP spid="9" grpId="0"/>
      <p:bldP spid="2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70</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7" y="4289422"/>
            <a:ext cx="11946681" cy="201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800" dirty="0">
                <a:solidFill>
                  <a:srgbClr val="0000FF"/>
                </a:solidFill>
                <a:effectLst/>
              </a:rPr>
              <a:t> 	  </a:t>
            </a:r>
            <a:r>
              <a:rPr lang="en-CA" sz="2800" b="1" dirty="0">
                <a:ln>
                  <a:solidFill>
                    <a:srgbClr val="FF00FF"/>
                  </a:solidFill>
                </a:ln>
                <a:solidFill>
                  <a:srgbClr val="0000FF"/>
                </a:solidFill>
                <a:effectLst/>
                <a:latin typeface="Snap ITC" panose="04040A07060A02020202" pitchFamily="82" charset="0"/>
              </a:rPr>
              <a:t>Lamed</a:t>
            </a:r>
            <a:r>
              <a:rPr lang="en-CA" sz="2800" dirty="0">
                <a:solidFill>
                  <a:srgbClr val="0000FF"/>
                </a:solidFill>
                <a:effectLst/>
              </a:rPr>
              <a:t> </a:t>
            </a:r>
            <a:r>
              <a:rPr lang="en-CA" sz="2800" dirty="0">
                <a:solidFill>
                  <a:schemeClr val="tx1"/>
                </a:solidFill>
                <a:effectLst/>
              </a:rPr>
              <a:t>– to lead, guide, nurture, direct, instruct, shepherd, </a:t>
            </a:r>
            <a:br>
              <a:rPr lang="en-CA" sz="2800" dirty="0">
                <a:solidFill>
                  <a:schemeClr val="tx1"/>
                </a:solidFill>
                <a:effectLst/>
              </a:rPr>
            </a:br>
            <a:r>
              <a:rPr lang="en-CA" sz="2800" dirty="0">
                <a:solidFill>
                  <a:schemeClr val="tx1"/>
                </a:solidFill>
                <a:effectLst/>
              </a:rPr>
              <a:t>scepter, yoke, whip, judicial application.</a:t>
            </a:r>
            <a:endParaRPr lang="en-CA" sz="2800" b="1" dirty="0">
              <a:ln>
                <a:solidFill>
                  <a:srgbClr val="0000FF"/>
                </a:solidFill>
              </a:ln>
              <a:solidFill>
                <a:schemeClr val="tx1"/>
              </a:solidFill>
              <a:effectLst>
                <a:glow rad="127000">
                  <a:srgbClr val="FFFF00"/>
                </a:glow>
                <a:outerShdw blurRad="50800" dist="50800" dir="5400000" algn="ctr" rotWithShape="0">
                  <a:srgbClr val="CC00FF"/>
                </a:outerShdw>
              </a:effectLst>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788565" y="224190"/>
            <a:ext cx="4396177"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Elohim</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cxnSp>
        <p:nvCxnSpPr>
          <p:cNvPr id="3" name="Straight Arrow Connector 2">
            <a:extLst>
              <a:ext uri="{FF2B5EF4-FFF2-40B4-BE49-F238E27FC236}">
                <a16:creationId xmlns:a16="http://schemas.microsoft.com/office/drawing/2014/main" id="{C72E98AD-DC13-4048-A557-D63160C459FD}"/>
              </a:ext>
            </a:extLst>
          </p:cNvPr>
          <p:cNvCxnSpPr>
            <a:cxnSpLocks/>
          </p:cNvCxnSpPr>
          <p:nvPr/>
        </p:nvCxnSpPr>
        <p:spPr>
          <a:xfrm flipH="1">
            <a:off x="10663408" y="701276"/>
            <a:ext cx="959841" cy="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C4DDA3E-3E56-435B-A926-7CCB4C9569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6951" y="1494148"/>
            <a:ext cx="10738095" cy="1729221"/>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7180A45-2B97-4D24-B16C-B3FB18A2A88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8322380" y="170040"/>
            <a:ext cx="73342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70007F80-3EFD-46C2-8372-BBE2CF5196F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6844" y="163306"/>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7D4D52B9-C4AB-443B-84D2-F7CBD3AE4E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62088" y="163306"/>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a:extLst>
              <a:ext uri="{FF2B5EF4-FFF2-40B4-BE49-F238E27FC236}">
                <a16:creationId xmlns:a16="http://schemas.microsoft.com/office/drawing/2014/main" id="{DFFCC500-9AD9-44B0-A41D-851C55949B7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94584" y="227094"/>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Left Brace 6">
            <a:extLst>
              <a:ext uri="{FF2B5EF4-FFF2-40B4-BE49-F238E27FC236}">
                <a16:creationId xmlns:a16="http://schemas.microsoft.com/office/drawing/2014/main" id="{3687083F-4C9A-4184-9545-0EEA5B82A7CF}"/>
              </a:ext>
            </a:extLst>
          </p:cNvPr>
          <p:cNvSpPr/>
          <p:nvPr/>
        </p:nvSpPr>
        <p:spPr>
          <a:xfrm rot="16200000">
            <a:off x="7249393" y="-998464"/>
            <a:ext cx="486558" cy="4396176"/>
          </a:xfrm>
          <a:prstGeom prst="leftBrace">
            <a:avLst>
              <a:gd name="adj1" fmla="val 23483"/>
              <a:gd name="adj2" fmla="val 37900"/>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id="{5D8FA21F-758F-4D81-AA47-BB9DAA7958C4}"/>
              </a:ext>
            </a:extLst>
          </p:cNvPr>
          <p:cNvSpPr/>
          <p:nvPr/>
        </p:nvSpPr>
        <p:spPr>
          <a:xfrm>
            <a:off x="6112777" y="2560821"/>
            <a:ext cx="1304041" cy="538522"/>
          </a:xfrm>
          <a:prstGeom prst="rect">
            <a:avLst/>
          </a:prstGeom>
          <a:noFill/>
          <a:ln w="76200">
            <a:solidFill>
              <a:srgbClr val="CC00FF"/>
            </a:solidFill>
          </a:ln>
          <a:effectLst>
            <a:glow rad="127000">
              <a:srgbClr val="FFFF00"/>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a:extLst>
              <a:ext uri="{FF2B5EF4-FFF2-40B4-BE49-F238E27FC236}">
                <a16:creationId xmlns:a16="http://schemas.microsoft.com/office/drawing/2014/main" id="{1308C596-EA99-4D84-85D7-93F3E7C80877}"/>
              </a:ext>
            </a:extLst>
          </p:cNvPr>
          <p:cNvCxnSpPr>
            <a:cxnSpLocks/>
          </p:cNvCxnSpPr>
          <p:nvPr/>
        </p:nvCxnSpPr>
        <p:spPr>
          <a:xfrm flipH="1">
            <a:off x="6993241" y="1299075"/>
            <a:ext cx="959840" cy="46101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060235" y="146455"/>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55A48B2E-AF48-403C-96D4-5BA34D53EFA5}"/>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302696" y="4038359"/>
            <a:ext cx="73342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307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71</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7" y="3902707"/>
            <a:ext cx="11946681" cy="240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rgbClr val="0000FF"/>
                </a:solidFill>
                <a:effectLst/>
              </a:rPr>
              <a:t>		 </a:t>
            </a:r>
            <a:r>
              <a:rPr lang="en-CA" sz="2800" b="1" dirty="0">
                <a:ln>
                  <a:solidFill>
                    <a:srgbClr val="FF00FF"/>
                  </a:solidFill>
                </a:ln>
                <a:solidFill>
                  <a:srgbClr val="0000FF"/>
                </a:solidFill>
                <a:effectLst/>
                <a:latin typeface="Snap ITC" panose="04040A07060A02020202" pitchFamily="82" charset="0"/>
              </a:rPr>
              <a:t>HEH!</a:t>
            </a:r>
            <a:r>
              <a:rPr lang="en-CA" sz="2800" dirty="0">
                <a:solidFill>
                  <a:srgbClr val="0000FF"/>
                </a:solidFill>
                <a:effectLst/>
              </a:rPr>
              <a:t> </a:t>
            </a:r>
            <a:r>
              <a:rPr lang="en-CA" sz="2800" dirty="0">
                <a:solidFill>
                  <a:schemeClr val="tx1"/>
                </a:solidFill>
                <a:effectLst/>
              </a:rPr>
              <a:t>– (Or- </a:t>
            </a:r>
            <a:r>
              <a:rPr lang="en-CA" sz="2800" b="1" dirty="0">
                <a:solidFill>
                  <a:srgbClr val="C00000"/>
                </a:solidFill>
                <a:effectLst/>
              </a:rPr>
              <a:t>HEY</a:t>
            </a:r>
            <a:r>
              <a:rPr lang="en-CA" sz="2800" dirty="0">
                <a:solidFill>
                  <a:schemeClr val="tx1"/>
                </a:solidFill>
                <a:effectLst/>
              </a:rPr>
              <a:t> </a:t>
            </a:r>
            <a:r>
              <a:rPr lang="en-CA" sz="2800" i="1" dirty="0">
                <a:solidFill>
                  <a:srgbClr val="C00000"/>
                </a:solidFill>
                <a:effectLst/>
              </a:rPr>
              <a:t>literally!</a:t>
            </a:r>
            <a:r>
              <a:rPr lang="en-CA" sz="2800" dirty="0">
                <a:solidFill>
                  <a:schemeClr val="tx1"/>
                </a:solidFill>
                <a:effectLst/>
              </a:rPr>
              <a:t>)</a:t>
            </a:r>
            <a:r>
              <a:rPr lang="en-CA" sz="2800" dirty="0">
                <a:solidFill>
                  <a:srgbClr val="C00000"/>
                </a:solidFill>
                <a:effectLst/>
              </a:rPr>
              <a:t> </a:t>
            </a:r>
            <a:r>
              <a:rPr lang="en-CA" sz="2800" dirty="0">
                <a:solidFill>
                  <a:schemeClr val="tx1"/>
                </a:solidFill>
                <a:effectLst/>
              </a:rPr>
              <a:t>a revealing, attention! look! 		projection, pointer, evidence portrayed, proscribed path, blatant </a:t>
            </a:r>
          </a:p>
          <a:p>
            <a:endParaRPr lang="en-CA" sz="2800" dirty="0">
              <a:solidFill>
                <a:schemeClr val="tx1"/>
              </a:solidFill>
              <a:effectLst/>
            </a:endParaRPr>
          </a:p>
          <a:p>
            <a:r>
              <a:rPr lang="en-CA" sz="2800" dirty="0">
                <a:solidFill>
                  <a:schemeClr val="tx1"/>
                </a:solidFill>
                <a:effectLst/>
              </a:rPr>
              <a:t>	The question is: </a:t>
            </a:r>
            <a:r>
              <a:rPr lang="en-CA" sz="2800" b="1" dirty="0">
                <a:solidFill>
                  <a:srgbClr val="0000FF"/>
                </a:solidFill>
                <a:effectLst/>
              </a:rPr>
              <a:t>WHO</a:t>
            </a:r>
            <a:r>
              <a:rPr lang="en-CA" sz="2800" dirty="0">
                <a:solidFill>
                  <a:schemeClr val="tx1"/>
                </a:solidFill>
                <a:effectLst/>
              </a:rPr>
              <a:t> has the right to demand your attention? </a:t>
            </a:r>
          </a:p>
          <a:p>
            <a:r>
              <a:rPr lang="en-CA" sz="2800" b="1" dirty="0">
                <a:ln>
                  <a:solidFill>
                    <a:srgbClr val="0000FF"/>
                  </a:solidFill>
                </a:ln>
                <a:solidFill>
                  <a:schemeClr val="tx1"/>
                </a:solidFill>
                <a:effectLst/>
              </a:rPr>
              <a:t>			Will the next </a:t>
            </a:r>
            <a:r>
              <a:rPr lang="en-CA" sz="2800" b="1" dirty="0">
                <a:ln>
                  <a:solidFill>
                    <a:srgbClr val="0000FF"/>
                  </a:solidFill>
                </a:ln>
                <a:solidFill>
                  <a:srgbClr val="CC00FF"/>
                </a:solidFill>
                <a:effectLst/>
              </a:rPr>
              <a:t>Hebrew</a:t>
            </a:r>
            <a:r>
              <a:rPr lang="en-CA" sz="2800" b="1" dirty="0">
                <a:ln>
                  <a:solidFill>
                    <a:srgbClr val="0000FF"/>
                  </a:solidFill>
                </a:ln>
                <a:solidFill>
                  <a:schemeClr val="tx1"/>
                </a:solidFill>
                <a:effectLst/>
              </a:rPr>
              <a:t> letter answer this question?</a:t>
            </a:r>
            <a:endParaRPr lang="en-CA" sz="2800" b="1" dirty="0">
              <a:ln>
                <a:solidFill>
                  <a:srgbClr val="0000FF"/>
                </a:solidFill>
              </a:ln>
              <a:solidFill>
                <a:schemeClr val="tx1"/>
              </a:solidFill>
              <a:effectLst>
                <a:glow rad="127000">
                  <a:srgbClr val="FFFF00"/>
                </a:glow>
                <a:outerShdw blurRad="50800" dist="50800" dir="5400000" algn="ctr" rotWithShape="0">
                  <a:srgbClr val="CC00FF"/>
                </a:outerShdw>
              </a:effectLst>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467762" y="236391"/>
            <a:ext cx="4396177"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Elohim</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cxnSp>
        <p:nvCxnSpPr>
          <p:cNvPr id="3" name="Straight Arrow Connector 2">
            <a:extLst>
              <a:ext uri="{FF2B5EF4-FFF2-40B4-BE49-F238E27FC236}">
                <a16:creationId xmlns:a16="http://schemas.microsoft.com/office/drawing/2014/main" id="{C72E98AD-DC13-4048-A557-D63160C459FD}"/>
              </a:ext>
            </a:extLst>
          </p:cNvPr>
          <p:cNvCxnSpPr>
            <a:cxnSpLocks/>
          </p:cNvCxnSpPr>
          <p:nvPr/>
        </p:nvCxnSpPr>
        <p:spPr>
          <a:xfrm flipH="1">
            <a:off x="10764397" y="614406"/>
            <a:ext cx="959841" cy="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C4DDA3E-3E56-435B-A926-7CCB4C9569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6951" y="1494148"/>
            <a:ext cx="10738095" cy="1729221"/>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70007F80-3EFD-46C2-8372-BBE2CF5196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7178" y="163306"/>
            <a:ext cx="75247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7D4D52B9-C4AB-443B-84D2-F7CBD3AE4E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0522" y="163306"/>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a:extLst>
              <a:ext uri="{FF2B5EF4-FFF2-40B4-BE49-F238E27FC236}">
                <a16:creationId xmlns:a16="http://schemas.microsoft.com/office/drawing/2014/main" id="{DFFCC500-9AD9-44B0-A41D-851C55949B7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3018" y="227094"/>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Left Brace 6">
            <a:extLst>
              <a:ext uri="{FF2B5EF4-FFF2-40B4-BE49-F238E27FC236}">
                <a16:creationId xmlns:a16="http://schemas.microsoft.com/office/drawing/2014/main" id="{3687083F-4C9A-4184-9545-0EEA5B82A7CF}"/>
              </a:ext>
            </a:extLst>
          </p:cNvPr>
          <p:cNvSpPr/>
          <p:nvPr/>
        </p:nvSpPr>
        <p:spPr>
          <a:xfrm rot="16200000">
            <a:off x="7249393" y="-998464"/>
            <a:ext cx="486558" cy="4396176"/>
          </a:xfrm>
          <a:prstGeom prst="leftBrace">
            <a:avLst>
              <a:gd name="adj1" fmla="val 23483"/>
              <a:gd name="adj2" fmla="val 32366"/>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id="{5D8FA21F-758F-4D81-AA47-BB9DAA7958C4}"/>
              </a:ext>
            </a:extLst>
          </p:cNvPr>
          <p:cNvSpPr/>
          <p:nvPr/>
        </p:nvSpPr>
        <p:spPr>
          <a:xfrm>
            <a:off x="6112777" y="2560821"/>
            <a:ext cx="1304041" cy="538522"/>
          </a:xfrm>
          <a:prstGeom prst="rect">
            <a:avLst/>
          </a:prstGeom>
          <a:noFill/>
          <a:ln w="76200">
            <a:solidFill>
              <a:srgbClr val="CC00FF"/>
            </a:solidFill>
          </a:ln>
          <a:effectLst>
            <a:glow rad="127000">
              <a:srgbClr val="FFFF00"/>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a:extLst>
              <a:ext uri="{FF2B5EF4-FFF2-40B4-BE49-F238E27FC236}">
                <a16:creationId xmlns:a16="http://schemas.microsoft.com/office/drawing/2014/main" id="{1308C596-EA99-4D84-85D7-93F3E7C80877}"/>
              </a:ext>
            </a:extLst>
          </p:cNvPr>
          <p:cNvCxnSpPr>
            <a:cxnSpLocks/>
          </p:cNvCxnSpPr>
          <p:nvPr/>
        </p:nvCxnSpPr>
        <p:spPr>
          <a:xfrm flipH="1">
            <a:off x="6764797" y="1066047"/>
            <a:ext cx="727875" cy="69141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60235" y="146455"/>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Picture 16">
            <a:extLst>
              <a:ext uri="{FF2B5EF4-FFF2-40B4-BE49-F238E27FC236}">
                <a16:creationId xmlns:a16="http://schemas.microsoft.com/office/drawing/2014/main" id="{23C39A2F-D9DC-42D0-ADCB-A8D61CD6626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398590" y="197700"/>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19A81516-DB71-47E6-BD81-277E0DF35D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6197" y="3413845"/>
            <a:ext cx="75247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265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1000"/>
                                        <p:tgtEl>
                                          <p:spTgt spid="14">
                                            <p:txEl>
                                              <p:pRg st="2" end="2"/>
                                            </p:txEl>
                                          </p:spTgt>
                                        </p:tgtEl>
                                      </p:cBhvr>
                                    </p:animEffect>
                                    <p:anim calcmode="lin" valueType="num">
                                      <p:cBhvr>
                                        <p:cTn id="1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1000"/>
                                        <p:tgtEl>
                                          <p:spTgt spid="14">
                                            <p:txEl>
                                              <p:pRg st="3" end="3"/>
                                            </p:txEl>
                                          </p:spTgt>
                                        </p:tgtEl>
                                      </p:cBhvr>
                                    </p:animEffect>
                                    <p:anim calcmode="lin" valueType="num">
                                      <p:cBhvr>
                                        <p:cTn id="18"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72</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7" y="3902707"/>
            <a:ext cx="11946681" cy="2405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rgbClr val="0000FF"/>
                </a:solidFill>
                <a:effectLst/>
              </a:rPr>
              <a:t>		 </a:t>
            </a:r>
            <a:r>
              <a:rPr lang="en-CA" sz="3200" b="1" dirty="0" err="1">
                <a:ln>
                  <a:solidFill>
                    <a:srgbClr val="FF00FF"/>
                  </a:solidFill>
                </a:ln>
                <a:solidFill>
                  <a:srgbClr val="0000FF"/>
                </a:solidFill>
                <a:effectLst/>
                <a:latin typeface="Snap ITC" panose="04040A07060A02020202" pitchFamily="82" charset="0"/>
              </a:rPr>
              <a:t>Yod</a:t>
            </a:r>
            <a:r>
              <a:rPr lang="en-CA" sz="3200" b="1" dirty="0">
                <a:ln>
                  <a:solidFill>
                    <a:srgbClr val="FF00FF"/>
                  </a:solidFill>
                </a:ln>
                <a:solidFill>
                  <a:srgbClr val="0000FF"/>
                </a:solidFill>
                <a:effectLst/>
                <a:latin typeface="Snap ITC" panose="04040A07060A02020202" pitchFamily="82" charset="0"/>
              </a:rPr>
              <a:t> – </a:t>
            </a:r>
            <a:r>
              <a:rPr lang="en-CA" sz="2800" dirty="0">
                <a:solidFill>
                  <a:schemeClr val="tx1"/>
                </a:solidFill>
              </a:rPr>
              <a:t>the </a:t>
            </a:r>
            <a:r>
              <a:rPr lang="en-CA" sz="2800" u="sng" dirty="0">
                <a:solidFill>
                  <a:srgbClr val="C00000"/>
                </a:solidFill>
              </a:rPr>
              <a:t>hand</a:t>
            </a:r>
            <a:r>
              <a:rPr lang="en-CA" sz="2800" dirty="0">
                <a:solidFill>
                  <a:schemeClr val="tx1"/>
                </a:solidFill>
              </a:rPr>
              <a:t> of </a:t>
            </a:r>
            <a:r>
              <a:rPr lang="en-CA" sz="2800" b="1" u="sng" dirty="0">
                <a:solidFill>
                  <a:srgbClr val="0000FF"/>
                </a:solidFill>
              </a:rPr>
              <a:t>Yah</a:t>
            </a:r>
            <a:r>
              <a:rPr lang="en-CA" sz="2800" b="1" dirty="0">
                <a:solidFill>
                  <a:srgbClr val="0000FF"/>
                </a:solidFill>
              </a:rPr>
              <a:t>, </a:t>
            </a:r>
            <a:r>
              <a:rPr lang="en-CA" sz="2800" dirty="0">
                <a:solidFill>
                  <a:schemeClr val="tx1"/>
                </a:solidFill>
              </a:rPr>
              <a:t>the </a:t>
            </a:r>
            <a:r>
              <a:rPr lang="en-CA" sz="2800" u="sng" dirty="0">
                <a:solidFill>
                  <a:srgbClr val="C00000"/>
                </a:solidFill>
              </a:rPr>
              <a:t>arm</a:t>
            </a:r>
            <a:r>
              <a:rPr lang="en-CA" sz="2800" dirty="0">
                <a:solidFill>
                  <a:schemeClr val="tx1"/>
                </a:solidFill>
              </a:rPr>
              <a:t> of </a:t>
            </a:r>
            <a:r>
              <a:rPr lang="en-CA" sz="2800" b="1" u="sng" dirty="0">
                <a:solidFill>
                  <a:srgbClr val="0000FF"/>
                </a:solidFill>
              </a:rPr>
              <a:t>Yah</a:t>
            </a:r>
            <a:r>
              <a:rPr lang="en-CA" sz="2800" b="1" dirty="0">
                <a:solidFill>
                  <a:srgbClr val="0000FF"/>
                </a:solidFill>
              </a:rPr>
              <a:t>, </a:t>
            </a:r>
            <a:r>
              <a:rPr lang="en-CA" sz="2800" dirty="0">
                <a:solidFill>
                  <a:schemeClr val="tx1"/>
                </a:solidFill>
              </a:rPr>
              <a:t>the </a:t>
            </a:r>
            <a:r>
              <a:rPr lang="en-CA" sz="2800" u="sng" dirty="0">
                <a:solidFill>
                  <a:srgbClr val="C00000"/>
                </a:solidFill>
              </a:rPr>
              <a:t>works</a:t>
            </a:r>
            <a:r>
              <a:rPr lang="en-CA" sz="2800" dirty="0">
                <a:solidFill>
                  <a:schemeClr val="tx1"/>
                </a:solidFill>
              </a:rPr>
              <a:t> of </a:t>
            </a:r>
            <a:r>
              <a:rPr lang="en-CA" sz="2800" b="1" u="sng" dirty="0">
                <a:solidFill>
                  <a:srgbClr val="0000FF"/>
                </a:solidFill>
              </a:rPr>
              <a:t>Yah</a:t>
            </a:r>
            <a:r>
              <a:rPr lang="en-CA" sz="2800" b="1" dirty="0">
                <a:solidFill>
                  <a:srgbClr val="0000FF"/>
                </a:solidFill>
              </a:rPr>
              <a:t>,</a:t>
            </a:r>
            <a:r>
              <a:rPr lang="en-CA" sz="2800" dirty="0">
                <a:solidFill>
                  <a:schemeClr val="tx1"/>
                </a:solidFill>
              </a:rPr>
              <a:t>  				strength, create, catalyst for response, </a:t>
            </a:r>
            <a:r>
              <a:rPr lang="en-CA" sz="2800" b="1" dirty="0">
                <a:ln>
                  <a:solidFill>
                    <a:srgbClr val="0000FF"/>
                  </a:solidFill>
                </a:ln>
                <a:solidFill>
                  <a:srgbClr val="FF9900"/>
                </a:solidFill>
              </a:rPr>
              <a:t>plumb line.</a:t>
            </a:r>
          </a:p>
          <a:p>
            <a:endParaRPr lang="en-CA" sz="2800" b="1" dirty="0">
              <a:ln>
                <a:solidFill>
                  <a:srgbClr val="0000FF"/>
                </a:solidFill>
              </a:ln>
              <a:solidFill>
                <a:schemeClr val="tx1"/>
              </a:solidFill>
              <a:effectLst>
                <a:glow rad="127000">
                  <a:srgbClr val="FFFF00"/>
                </a:glow>
                <a:outerShdw blurRad="50800" dist="50800" dir="5400000" algn="ctr" rotWithShape="0">
                  <a:srgbClr val="CC00FF"/>
                </a:outerShdw>
              </a:effectLst>
            </a:endParaRPr>
          </a:p>
          <a:p>
            <a:r>
              <a:rPr lang="en-CA" sz="2800" b="1" dirty="0">
                <a:ln>
                  <a:solidFill>
                    <a:srgbClr val="0000FF"/>
                  </a:solidFill>
                </a:ln>
                <a:solidFill>
                  <a:schemeClr val="tx1"/>
                </a:solidFill>
                <a:effectLst>
                  <a:glow rad="127000">
                    <a:srgbClr val="FFFF00"/>
                  </a:glow>
                  <a:outerShdw blurRad="50800" dist="50800" dir="5400000" algn="ctr" rotWithShape="0">
                    <a:srgbClr val="CC00FF"/>
                  </a:outerShdw>
                </a:effectLst>
              </a:rPr>
              <a:t>		Question:  How are these concepts related to us as humans?</a:t>
            </a:r>
          </a:p>
          <a:p>
            <a:r>
              <a:rPr lang="en-CA" sz="2800" b="1" dirty="0">
                <a:ln>
                  <a:solidFill>
                    <a:srgbClr val="0000FF"/>
                  </a:solidFill>
                </a:ln>
                <a:solidFill>
                  <a:schemeClr val="tx1"/>
                </a:solidFill>
                <a:effectLst>
                  <a:glow rad="127000">
                    <a:srgbClr val="FFFF00"/>
                  </a:glow>
                  <a:outerShdw blurRad="50800" dist="50800" dir="5400000" algn="ctr" rotWithShape="0">
                    <a:srgbClr val="CC00FF"/>
                  </a:outerShdw>
                </a:effectLst>
              </a:rPr>
              <a:t>			         Do we need another letter?</a:t>
            </a: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467762" y="236391"/>
            <a:ext cx="4396177"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Elohim</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cxnSp>
        <p:nvCxnSpPr>
          <p:cNvPr id="3" name="Straight Arrow Connector 2">
            <a:extLst>
              <a:ext uri="{FF2B5EF4-FFF2-40B4-BE49-F238E27FC236}">
                <a16:creationId xmlns:a16="http://schemas.microsoft.com/office/drawing/2014/main" id="{C72E98AD-DC13-4048-A557-D63160C459FD}"/>
              </a:ext>
            </a:extLst>
          </p:cNvPr>
          <p:cNvCxnSpPr>
            <a:cxnSpLocks/>
          </p:cNvCxnSpPr>
          <p:nvPr/>
        </p:nvCxnSpPr>
        <p:spPr>
          <a:xfrm flipH="1">
            <a:off x="10764397" y="614406"/>
            <a:ext cx="959841" cy="0"/>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C4DDA3E-3E56-435B-A926-7CCB4C9569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6951" y="1494148"/>
            <a:ext cx="10738095" cy="1729221"/>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7D4D52B9-C4AB-443B-84D2-F7CBD3AE4E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0522" y="163306"/>
            <a:ext cx="113347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DFFCC500-9AD9-44B0-A41D-851C55949B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73018" y="227094"/>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Left Brace 6">
            <a:extLst>
              <a:ext uri="{FF2B5EF4-FFF2-40B4-BE49-F238E27FC236}">
                <a16:creationId xmlns:a16="http://schemas.microsoft.com/office/drawing/2014/main" id="{3687083F-4C9A-4184-9545-0EEA5B82A7CF}"/>
              </a:ext>
            </a:extLst>
          </p:cNvPr>
          <p:cNvSpPr/>
          <p:nvPr/>
        </p:nvSpPr>
        <p:spPr>
          <a:xfrm rot="16200000">
            <a:off x="7249393" y="-998464"/>
            <a:ext cx="486558" cy="4396176"/>
          </a:xfrm>
          <a:prstGeom prst="leftBrace">
            <a:avLst>
              <a:gd name="adj1" fmla="val 23483"/>
              <a:gd name="adj2" fmla="val 28453"/>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id="{5D8FA21F-758F-4D81-AA47-BB9DAA7958C4}"/>
              </a:ext>
            </a:extLst>
          </p:cNvPr>
          <p:cNvSpPr/>
          <p:nvPr/>
        </p:nvSpPr>
        <p:spPr>
          <a:xfrm>
            <a:off x="6112777" y="2560821"/>
            <a:ext cx="1304041" cy="538522"/>
          </a:xfrm>
          <a:prstGeom prst="rect">
            <a:avLst/>
          </a:prstGeom>
          <a:noFill/>
          <a:ln w="76200">
            <a:solidFill>
              <a:srgbClr val="CC00FF"/>
            </a:solidFill>
          </a:ln>
          <a:effectLst>
            <a:glow rad="127000">
              <a:srgbClr val="FFFF00"/>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a:extLst>
              <a:ext uri="{FF2B5EF4-FFF2-40B4-BE49-F238E27FC236}">
                <a16:creationId xmlns:a16="http://schemas.microsoft.com/office/drawing/2014/main" id="{1308C596-EA99-4D84-85D7-93F3E7C80877}"/>
              </a:ext>
            </a:extLst>
          </p:cNvPr>
          <p:cNvCxnSpPr>
            <a:cxnSpLocks/>
          </p:cNvCxnSpPr>
          <p:nvPr/>
        </p:nvCxnSpPr>
        <p:spPr>
          <a:xfrm flipH="1">
            <a:off x="6624975" y="1053205"/>
            <a:ext cx="321406" cy="729367"/>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60235" y="146455"/>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Picture 16">
            <a:extLst>
              <a:ext uri="{FF2B5EF4-FFF2-40B4-BE49-F238E27FC236}">
                <a16:creationId xmlns:a16="http://schemas.microsoft.com/office/drawing/2014/main" id="{23C39A2F-D9DC-42D0-ADCB-A8D61CD6626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98590" y="197700"/>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A6A4F142-682F-4F88-9F8A-53812FC3B9D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684226" y="197700"/>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Picture 19">
            <a:extLst>
              <a:ext uri="{FF2B5EF4-FFF2-40B4-BE49-F238E27FC236}">
                <a16:creationId xmlns:a16="http://schemas.microsoft.com/office/drawing/2014/main" id="{EE5FF74E-2D34-479C-B667-9558AF225F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6688" y="3537923"/>
            <a:ext cx="113347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47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1000"/>
                                        <p:tgtEl>
                                          <p:spTgt spid="14">
                                            <p:txEl>
                                              <p:pRg st="2" end="2"/>
                                            </p:txEl>
                                          </p:spTgt>
                                        </p:tgtEl>
                                      </p:cBhvr>
                                    </p:animEffect>
                                    <p:anim calcmode="lin" valueType="num">
                                      <p:cBhvr>
                                        <p:cTn id="1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1000"/>
                                        <p:tgtEl>
                                          <p:spTgt spid="14">
                                            <p:txEl>
                                              <p:pRg st="3" end="3"/>
                                            </p:txEl>
                                          </p:spTgt>
                                        </p:tgtEl>
                                      </p:cBhvr>
                                    </p:animEffect>
                                    <p:anim calcmode="lin" valueType="num">
                                      <p:cBhvr>
                                        <p:cTn id="2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97139"/>
            <a:ext cx="467761" cy="365125"/>
          </a:xfrm>
        </p:spPr>
        <p:txBody>
          <a:bodyPr/>
          <a:lstStyle/>
          <a:p>
            <a:fld id="{45C2D28F-54A5-4CFF-A832-B99C2F1CE910}" type="slidenum">
              <a:rPr lang="en-CA" smtClean="0">
                <a:solidFill>
                  <a:schemeClr val="tx1"/>
                </a:solidFill>
              </a:rPr>
              <a:t>73</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45819" y="4813740"/>
            <a:ext cx="11946681" cy="18788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rgbClr val="0000FF"/>
                </a:solidFill>
                <a:effectLst/>
              </a:rPr>
              <a:t>		</a:t>
            </a:r>
            <a:r>
              <a:rPr lang="en-CA" sz="2800" dirty="0">
                <a:solidFill>
                  <a:srgbClr val="0000FF"/>
                </a:solidFill>
                <a:effectLst/>
                <a:latin typeface="Arial Black" panose="020B0A04020102020204" pitchFamily="34" charset="0"/>
              </a:rPr>
              <a:t>Mem, </a:t>
            </a:r>
            <a:r>
              <a:rPr lang="en-CA" sz="2800" dirty="0">
                <a:solidFill>
                  <a:schemeClr val="tx1"/>
                </a:solidFill>
                <a:effectLst/>
              </a:rPr>
              <a:t>a womb for </a:t>
            </a:r>
            <a:r>
              <a:rPr lang="en-CA" sz="2800" b="1" dirty="0">
                <a:solidFill>
                  <a:srgbClr val="0000FF"/>
                </a:solidFill>
                <a:effectLst>
                  <a:glow rad="228600">
                    <a:schemeClr val="accent4">
                      <a:satMod val="175000"/>
                      <a:alpha val="40000"/>
                    </a:schemeClr>
                  </a:glow>
                </a:effectLst>
              </a:rPr>
              <a:t>frequency,</a:t>
            </a:r>
            <a:r>
              <a:rPr lang="en-CA" sz="2800" dirty="0">
                <a:solidFill>
                  <a:schemeClr val="tx1"/>
                </a:solidFill>
                <a:effectLst/>
              </a:rPr>
              <a:t> origin and producer, to broadcast, 		              consistency, endless, seed, blessing or cursing </a:t>
            </a:r>
          </a:p>
          <a:p>
            <a:endParaRPr lang="en-CA" sz="2800" b="1" dirty="0">
              <a:ln>
                <a:solidFill>
                  <a:srgbClr val="0000FF"/>
                </a:solidFill>
              </a:ln>
              <a:solidFill>
                <a:schemeClr val="tx1"/>
              </a:solidFill>
              <a:effectLst/>
            </a:endParaRPr>
          </a:p>
          <a:p>
            <a:r>
              <a:rPr lang="en-CA" sz="2800" b="1" dirty="0">
                <a:ln>
                  <a:solidFill>
                    <a:srgbClr val="0000FF"/>
                  </a:solidFill>
                </a:ln>
                <a:solidFill>
                  <a:schemeClr val="tx1"/>
                </a:solidFill>
                <a:effectLst/>
              </a:rPr>
              <a:t>		Let’s pull these definitions together on the next slide, BUT FIRST -</a:t>
            </a:r>
            <a:endParaRPr lang="en-CA" sz="2800" b="1" dirty="0">
              <a:ln>
                <a:solidFill>
                  <a:srgbClr val="0000FF"/>
                </a:solidFill>
              </a:ln>
              <a:solidFill>
                <a:schemeClr val="tx1"/>
              </a:solidFill>
              <a:effectLst>
                <a:glow rad="127000">
                  <a:srgbClr val="FFFF00"/>
                </a:glow>
                <a:outerShdw blurRad="50800" dist="50800" dir="5400000" algn="ctr" rotWithShape="0">
                  <a:srgbClr val="CC00FF"/>
                </a:outerShdw>
              </a:effectLst>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467762" y="236391"/>
            <a:ext cx="4396177"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Elohim</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pic>
        <p:nvPicPr>
          <p:cNvPr id="2" name="Picture 1">
            <a:extLst>
              <a:ext uri="{FF2B5EF4-FFF2-40B4-BE49-F238E27FC236}">
                <a16:creationId xmlns:a16="http://schemas.microsoft.com/office/drawing/2014/main" id="{9C4DDA3E-3E56-435B-A926-7CCB4C9569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6951" y="1494148"/>
            <a:ext cx="10738095" cy="1729221"/>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DFFCC500-9AD9-44B0-A41D-851C55949B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3018" y="227094"/>
            <a:ext cx="105727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Left Brace 6">
            <a:extLst>
              <a:ext uri="{FF2B5EF4-FFF2-40B4-BE49-F238E27FC236}">
                <a16:creationId xmlns:a16="http://schemas.microsoft.com/office/drawing/2014/main" id="{3687083F-4C9A-4184-9545-0EEA5B82A7CF}"/>
              </a:ext>
            </a:extLst>
          </p:cNvPr>
          <p:cNvSpPr/>
          <p:nvPr/>
        </p:nvSpPr>
        <p:spPr>
          <a:xfrm rot="16200000">
            <a:off x="7249393" y="-998464"/>
            <a:ext cx="486558" cy="4396176"/>
          </a:xfrm>
          <a:prstGeom prst="leftBrace">
            <a:avLst>
              <a:gd name="adj1" fmla="val 23483"/>
              <a:gd name="adj2" fmla="val 25364"/>
            </a:avLst>
          </a:prstGeom>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id="{5D8FA21F-758F-4D81-AA47-BB9DAA7958C4}"/>
              </a:ext>
            </a:extLst>
          </p:cNvPr>
          <p:cNvSpPr/>
          <p:nvPr/>
        </p:nvSpPr>
        <p:spPr>
          <a:xfrm>
            <a:off x="6112777" y="2560821"/>
            <a:ext cx="1304041" cy="538522"/>
          </a:xfrm>
          <a:prstGeom prst="rect">
            <a:avLst/>
          </a:prstGeom>
          <a:noFill/>
          <a:ln w="76200">
            <a:solidFill>
              <a:srgbClr val="CC00FF"/>
            </a:solidFill>
          </a:ln>
          <a:effectLst>
            <a:glow rad="127000">
              <a:srgbClr val="FFFF00"/>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5" name="Straight Arrow Connector 24">
            <a:extLst>
              <a:ext uri="{FF2B5EF4-FFF2-40B4-BE49-F238E27FC236}">
                <a16:creationId xmlns:a16="http://schemas.microsoft.com/office/drawing/2014/main" id="{1308C596-EA99-4D84-85D7-93F3E7C80877}"/>
              </a:ext>
            </a:extLst>
          </p:cNvPr>
          <p:cNvCxnSpPr>
            <a:cxnSpLocks/>
          </p:cNvCxnSpPr>
          <p:nvPr/>
        </p:nvCxnSpPr>
        <p:spPr>
          <a:xfrm>
            <a:off x="5881777" y="1034227"/>
            <a:ext cx="474767" cy="794095"/>
          </a:xfrm>
          <a:prstGeom prst="straightConnector1">
            <a:avLst/>
          </a:prstGeom>
          <a:ln w="76200">
            <a:solidFill>
              <a:srgbClr val="9966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60235" y="146455"/>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Picture 16">
            <a:extLst>
              <a:ext uri="{FF2B5EF4-FFF2-40B4-BE49-F238E27FC236}">
                <a16:creationId xmlns:a16="http://schemas.microsoft.com/office/drawing/2014/main" id="{23C39A2F-D9DC-42D0-ADCB-A8D61CD6626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98590" y="197700"/>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A6A4F142-682F-4F88-9F8A-53812FC3B9D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84226" y="197700"/>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F9E33F24-4FC2-4952-A25B-944CE985288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40522" y="163306"/>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0048A222-12ED-49EB-8E05-0452E44B31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951" y="5037020"/>
            <a:ext cx="105727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Speech Bubble: Rectangle with Corners Rounded 5">
            <a:extLst>
              <a:ext uri="{FF2B5EF4-FFF2-40B4-BE49-F238E27FC236}">
                <a16:creationId xmlns:a16="http://schemas.microsoft.com/office/drawing/2014/main" id="{2910B630-7FEC-4392-8F6D-79E93EFB8AD2}"/>
              </a:ext>
            </a:extLst>
          </p:cNvPr>
          <p:cNvSpPr/>
          <p:nvPr/>
        </p:nvSpPr>
        <p:spPr>
          <a:xfrm>
            <a:off x="295275" y="3380558"/>
            <a:ext cx="11572875" cy="1245316"/>
          </a:xfrm>
          <a:prstGeom prst="wedgeRoundRectCallout">
            <a:avLst>
              <a:gd name="adj1" fmla="val -9426"/>
              <a:gd name="adj2" fmla="val 73140"/>
              <a:gd name="adj3" fmla="val 16667"/>
            </a:avLst>
          </a:prstGeom>
          <a:solidFill>
            <a:schemeClr val="accent6">
              <a:lumMod val="40000"/>
              <a:lumOff val="60000"/>
            </a:schemeClr>
          </a:solidFill>
          <a:ln w="38100">
            <a:solidFill>
              <a:schemeClr val="tx1"/>
            </a:solidFill>
          </a:ln>
          <a:scene3d>
            <a:camera prst="orthographicFront"/>
            <a:lightRig rig="threePt" dir="t"/>
          </a:scene3d>
          <a:sp3d>
            <a:bevelT w="1143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9966FF"/>
                </a:solidFill>
              </a:rPr>
              <a:t>When in Gen 1:3 the </a:t>
            </a:r>
            <a:r>
              <a:rPr lang="en-CA" sz="2400" b="1" u="sng" dirty="0" err="1">
                <a:solidFill>
                  <a:srgbClr val="0000FF"/>
                </a:solidFill>
              </a:rPr>
              <a:t>Ruach</a:t>
            </a:r>
            <a:r>
              <a:rPr lang="en-CA" sz="2400" b="1" u="sng" dirty="0">
                <a:solidFill>
                  <a:srgbClr val="0000FF"/>
                </a:solidFill>
              </a:rPr>
              <a:t> of Yah</a:t>
            </a:r>
            <a:r>
              <a:rPr lang="en-CA" sz="2400" b="1" dirty="0">
                <a:solidFill>
                  <a:srgbClr val="0000FF"/>
                </a:solidFill>
              </a:rPr>
              <a:t> </a:t>
            </a:r>
            <a:r>
              <a:rPr lang="en-CA" sz="2400" dirty="0">
                <a:solidFill>
                  <a:srgbClr val="9966FF"/>
                </a:solidFill>
              </a:rPr>
              <a:t>was </a:t>
            </a:r>
            <a:r>
              <a:rPr lang="en-CA" sz="2400" b="1" u="sng" dirty="0">
                <a:solidFill>
                  <a:schemeClr val="tx1"/>
                </a:solidFill>
                <a:effectLst>
                  <a:glow rad="127000">
                    <a:srgbClr val="FFFF00"/>
                  </a:glow>
                </a:effectLst>
              </a:rPr>
              <a:t>VIBRATING</a:t>
            </a:r>
            <a:r>
              <a:rPr lang="en-CA" sz="2400" dirty="0">
                <a:solidFill>
                  <a:srgbClr val="9966FF"/>
                </a:solidFill>
              </a:rPr>
              <a:t> on the waters, is it possible it was this frequency of </a:t>
            </a:r>
            <a:r>
              <a:rPr lang="en-CA" sz="2400" b="1" u="sng" dirty="0">
                <a:solidFill>
                  <a:srgbClr val="0000FF"/>
                </a:solidFill>
              </a:rPr>
              <a:t>CHAI</a:t>
            </a:r>
            <a:r>
              <a:rPr lang="en-CA" sz="2400" dirty="0">
                <a:solidFill>
                  <a:srgbClr val="9966FF"/>
                </a:solidFill>
              </a:rPr>
              <a:t> (</a:t>
            </a:r>
            <a:r>
              <a:rPr lang="en-CA" sz="2400" b="1" u="sng" dirty="0">
                <a:solidFill>
                  <a:srgbClr val="0000FF"/>
                </a:solidFill>
              </a:rPr>
              <a:t>LIFE</a:t>
            </a:r>
            <a:r>
              <a:rPr lang="en-CA" sz="2400" b="1" dirty="0">
                <a:solidFill>
                  <a:srgbClr val="0000FF"/>
                </a:solidFill>
              </a:rPr>
              <a:t> IN RIGHTEOUSNESS</a:t>
            </a:r>
            <a:r>
              <a:rPr lang="en-CA" sz="2400" dirty="0">
                <a:solidFill>
                  <a:srgbClr val="9966FF"/>
                </a:solidFill>
              </a:rPr>
              <a:t>) that was </a:t>
            </a:r>
            <a:r>
              <a:rPr lang="en-CA" sz="2400" b="1" dirty="0">
                <a:solidFill>
                  <a:srgbClr val="0000FF"/>
                </a:solidFill>
                <a:effectLst>
                  <a:glow rad="101600">
                    <a:schemeClr val="accent2">
                      <a:lumMod val="60000"/>
                      <a:lumOff val="40000"/>
                    </a:schemeClr>
                  </a:glow>
                </a:effectLst>
              </a:rPr>
              <a:t>CLEANSING</a:t>
            </a:r>
            <a:r>
              <a:rPr lang="en-CA" sz="2400" dirty="0">
                <a:solidFill>
                  <a:srgbClr val="9966FF"/>
                </a:solidFill>
              </a:rPr>
              <a:t> </a:t>
            </a:r>
            <a:r>
              <a:rPr lang="en-CA" sz="2400" b="1" dirty="0">
                <a:solidFill>
                  <a:schemeClr val="tx1"/>
                </a:solidFill>
              </a:rPr>
              <a:t>THE EVIL SEED OF THE ADVERSARY</a:t>
            </a:r>
            <a:r>
              <a:rPr lang="en-CA" sz="2400" dirty="0">
                <a:solidFill>
                  <a:srgbClr val="9966FF"/>
                </a:solidFill>
              </a:rPr>
              <a:t> from the </a:t>
            </a:r>
            <a:r>
              <a:rPr lang="en-CA" sz="2400" b="1" dirty="0">
                <a:ln>
                  <a:solidFill>
                    <a:srgbClr val="0000FF"/>
                  </a:solidFill>
                </a:ln>
                <a:solidFill>
                  <a:srgbClr val="CC00FF"/>
                </a:solidFill>
              </a:rPr>
              <a:t>“WATERS”? </a:t>
            </a:r>
          </a:p>
        </p:txBody>
      </p:sp>
    </p:spTree>
    <p:extLst>
      <p:ext uri="{BB962C8B-B14F-4D97-AF65-F5344CB8AC3E}">
        <p14:creationId xmlns:p14="http://schemas.microsoft.com/office/powerpoint/2010/main" val="406601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74</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34725" y="3699545"/>
            <a:ext cx="12107917" cy="2922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rgbClr val="0000FF"/>
                </a:solidFill>
                <a:effectLst/>
              </a:rPr>
              <a:t>	</a:t>
            </a:r>
            <a:r>
              <a:rPr lang="en-CA" sz="2800" dirty="0">
                <a:solidFill>
                  <a:schemeClr val="tx1"/>
                </a:solidFill>
                <a:effectLst/>
              </a:rPr>
              <a:t>The</a:t>
            </a:r>
            <a:r>
              <a:rPr lang="en-CA" sz="2800" dirty="0">
                <a:solidFill>
                  <a:srgbClr val="0000FF"/>
                </a:solidFill>
                <a:effectLst/>
              </a:rPr>
              <a:t>  </a:t>
            </a:r>
            <a:r>
              <a:rPr lang="en-CA" sz="2800" dirty="0">
                <a:solidFill>
                  <a:srgbClr val="0000FF"/>
                </a:solidFill>
                <a:effectLst>
                  <a:glow rad="127000">
                    <a:srgbClr val="FFFF00"/>
                  </a:glow>
                  <a:outerShdw blurRad="50800" dist="50800" dir="5400000" sx="102000" sy="102000" algn="ctr" rotWithShape="0">
                    <a:srgbClr val="FF00FF"/>
                  </a:outerShdw>
                </a:effectLst>
                <a:latin typeface="Algerian" panose="04020705040A02060702" pitchFamily="82" charset="0"/>
              </a:rPr>
              <a:t>GREAT ELOHIM </a:t>
            </a:r>
            <a:r>
              <a:rPr lang="en-CA" sz="2800" dirty="0">
                <a:solidFill>
                  <a:schemeClr val="tx1"/>
                </a:solidFill>
                <a:effectLst/>
              </a:rPr>
              <a:t>of which there is no equal in any way shape or form, </a:t>
            </a:r>
            <a:r>
              <a:rPr lang="en-CA" sz="2800" b="1" dirty="0">
                <a:solidFill>
                  <a:srgbClr val="0000FF"/>
                </a:solidFill>
                <a:effectLst/>
              </a:rPr>
              <a:t>Who</a:t>
            </a:r>
            <a:r>
              <a:rPr lang="en-CA" sz="2800" dirty="0">
                <a:solidFill>
                  <a:schemeClr val="tx1"/>
                </a:solidFill>
                <a:effectLst/>
              </a:rPr>
              <a:t> inherently possesses</a:t>
            </a:r>
            <a:r>
              <a:rPr lang="en-CA" sz="2800" dirty="0">
                <a:solidFill>
                  <a:srgbClr val="0000FF"/>
                </a:solidFill>
                <a:effectLst/>
              </a:rPr>
              <a:t> </a:t>
            </a:r>
            <a:r>
              <a:rPr lang="en-CA" sz="2800" b="1" u="sng" dirty="0">
                <a:solidFill>
                  <a:srgbClr val="0000FF"/>
                </a:solidFill>
                <a:effectLst/>
              </a:rPr>
              <a:t>all authorit</a:t>
            </a:r>
            <a:r>
              <a:rPr lang="en-CA" sz="2800" b="1" dirty="0">
                <a:solidFill>
                  <a:srgbClr val="0000FF"/>
                </a:solidFill>
                <a:effectLst/>
              </a:rPr>
              <a:t>y, </a:t>
            </a:r>
            <a:r>
              <a:rPr lang="en-CA" sz="2800" dirty="0">
                <a:solidFill>
                  <a:schemeClr val="tx1"/>
                </a:solidFill>
                <a:effectLst/>
              </a:rPr>
              <a:t>is coupled with the ability to</a:t>
            </a:r>
            <a:r>
              <a:rPr lang="en-CA" sz="2800" dirty="0">
                <a:solidFill>
                  <a:srgbClr val="0000FF"/>
                </a:solidFill>
                <a:effectLst/>
              </a:rPr>
              <a:t> </a:t>
            </a:r>
            <a:r>
              <a:rPr lang="en-CA" sz="2800" b="1" dirty="0">
                <a:solidFill>
                  <a:srgbClr val="0000FF"/>
                </a:solidFill>
                <a:effectLst/>
              </a:rPr>
              <a:t>guide, shape and form through Righteousness (</a:t>
            </a:r>
            <a:r>
              <a:rPr lang="en-CA" sz="2800" b="1" dirty="0" err="1">
                <a:solidFill>
                  <a:srgbClr val="0000FF"/>
                </a:solidFill>
                <a:effectLst/>
              </a:rPr>
              <a:t>Tzadiq</a:t>
            </a:r>
            <a:r>
              <a:rPr lang="en-CA" sz="2800" b="1" dirty="0">
                <a:solidFill>
                  <a:srgbClr val="0000FF"/>
                </a:solidFill>
                <a:effectLst/>
              </a:rPr>
              <a:t>). He</a:t>
            </a:r>
            <a:r>
              <a:rPr lang="en-CA" sz="2800" dirty="0">
                <a:solidFill>
                  <a:srgbClr val="0000FF"/>
                </a:solidFill>
                <a:effectLst/>
              </a:rPr>
              <a:t> </a:t>
            </a:r>
            <a:r>
              <a:rPr lang="en-CA" sz="2800" dirty="0">
                <a:solidFill>
                  <a:schemeClr val="tx1"/>
                </a:solidFill>
                <a:effectLst/>
              </a:rPr>
              <a:t>provided unquenchable evidence </a:t>
            </a:r>
            <a:br>
              <a:rPr lang="en-CA" sz="2800" dirty="0">
                <a:solidFill>
                  <a:schemeClr val="tx1"/>
                </a:solidFill>
                <a:effectLst/>
              </a:rPr>
            </a:br>
            <a:r>
              <a:rPr lang="en-CA" sz="2800" dirty="0">
                <a:solidFill>
                  <a:schemeClr val="tx1"/>
                </a:solidFill>
                <a:effectLst/>
              </a:rPr>
              <a:t>of His ability and claim to this earth as </a:t>
            </a:r>
            <a:r>
              <a:rPr lang="en-CA" sz="2800" b="1" u="sng" dirty="0">
                <a:solidFill>
                  <a:srgbClr val="0000FF"/>
                </a:solidFill>
                <a:effectLst/>
              </a:rPr>
              <a:t>His work of creation</a:t>
            </a:r>
            <a:r>
              <a:rPr lang="en-CA" sz="2800" dirty="0">
                <a:solidFill>
                  <a:srgbClr val="0000FF"/>
                </a:solidFill>
                <a:effectLst/>
              </a:rPr>
              <a:t> and </a:t>
            </a:r>
            <a:r>
              <a:rPr lang="en-CA" sz="2800" b="1" dirty="0">
                <a:solidFill>
                  <a:srgbClr val="0000FF"/>
                </a:solidFill>
                <a:effectLst/>
              </a:rPr>
              <a:t>extension of </a:t>
            </a:r>
            <a:r>
              <a:rPr lang="en-CA" sz="2800" b="1" u="sng" dirty="0">
                <a:solidFill>
                  <a:srgbClr val="0000FF"/>
                </a:solidFill>
                <a:effectLst/>
              </a:rPr>
              <a:t>His Kin</a:t>
            </a:r>
            <a:r>
              <a:rPr lang="en-CA" sz="2800" b="1" dirty="0">
                <a:solidFill>
                  <a:srgbClr val="0000FF"/>
                </a:solidFill>
                <a:effectLst/>
              </a:rPr>
              <a:t>g</a:t>
            </a:r>
            <a:r>
              <a:rPr lang="en-CA" sz="2800" b="1" u="sng" dirty="0">
                <a:solidFill>
                  <a:srgbClr val="0000FF"/>
                </a:solidFill>
                <a:effectLst/>
              </a:rPr>
              <a:t>dom</a:t>
            </a:r>
            <a:r>
              <a:rPr lang="en-CA" sz="2800" b="1" dirty="0">
                <a:solidFill>
                  <a:srgbClr val="0000FF"/>
                </a:solidFill>
                <a:effectLst/>
              </a:rPr>
              <a:t>. Elohim, </a:t>
            </a:r>
            <a:r>
              <a:rPr lang="en-CA" sz="2800" dirty="0">
                <a:solidFill>
                  <a:schemeClr val="tx1"/>
                </a:solidFill>
                <a:effectLst/>
              </a:rPr>
              <a:t>just in</a:t>
            </a:r>
            <a:r>
              <a:rPr lang="en-CA" sz="2800" b="1" dirty="0">
                <a:solidFill>
                  <a:srgbClr val="0000FF"/>
                </a:solidFill>
                <a:effectLst/>
              </a:rPr>
              <a:t> His very </a:t>
            </a:r>
            <a:r>
              <a:rPr lang="en-CA" sz="2800" b="1" u="sng" dirty="0">
                <a:solidFill>
                  <a:srgbClr val="0000FF"/>
                </a:solidFill>
                <a:effectLst/>
              </a:rPr>
              <a:t>Title</a:t>
            </a:r>
            <a:r>
              <a:rPr lang="en-CA" sz="2800" b="1" dirty="0">
                <a:solidFill>
                  <a:srgbClr val="0000FF"/>
                </a:solidFill>
                <a:effectLst/>
              </a:rPr>
              <a:t>, </a:t>
            </a:r>
            <a:r>
              <a:rPr lang="en-CA" sz="2800" b="1" u="sng" dirty="0">
                <a:solidFill>
                  <a:srgbClr val="0000FF"/>
                </a:solidFill>
                <a:effectLst>
                  <a:glow rad="127000">
                    <a:srgbClr val="FFFF00"/>
                  </a:glow>
                </a:effectLst>
              </a:rPr>
              <a:t>DEMANDS OUR UNDIVIDED ATTENTION</a:t>
            </a:r>
            <a:r>
              <a:rPr lang="en-CA" sz="2800" b="1" dirty="0">
                <a:solidFill>
                  <a:srgbClr val="0000FF"/>
                </a:solidFill>
                <a:effectLst>
                  <a:glow rad="127000">
                    <a:srgbClr val="FFFF00"/>
                  </a:glow>
                </a:effectLst>
              </a:rPr>
              <a:t>.</a:t>
            </a:r>
            <a:br>
              <a:rPr lang="en-CA" sz="2800" b="1" dirty="0">
                <a:solidFill>
                  <a:srgbClr val="0000FF"/>
                </a:solidFill>
                <a:effectLst>
                  <a:glow rad="127000">
                    <a:srgbClr val="FFFF00"/>
                  </a:glow>
                </a:effectLst>
              </a:rPr>
            </a:br>
            <a:endParaRPr lang="en-CA" sz="2800" b="1" dirty="0">
              <a:ln>
                <a:solidFill>
                  <a:srgbClr val="FF00FF"/>
                </a:solidFill>
              </a:ln>
              <a:solidFill>
                <a:schemeClr val="tx1"/>
              </a:solidFill>
              <a:effectLst>
                <a:glow rad="127000">
                  <a:srgbClr val="FFFF00"/>
                </a:glow>
              </a:effectLst>
              <a:latin typeface="Snap ITC" panose="04040A07060A02020202" pitchFamily="82" charset="0"/>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467762" y="236391"/>
            <a:ext cx="4396177"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Elohim</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pic>
        <p:nvPicPr>
          <p:cNvPr id="2" name="Picture 1">
            <a:extLst>
              <a:ext uri="{FF2B5EF4-FFF2-40B4-BE49-F238E27FC236}">
                <a16:creationId xmlns:a16="http://schemas.microsoft.com/office/drawing/2014/main" id="{9C4DDA3E-3E56-435B-A926-7CCB4C9569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6952" y="1614698"/>
            <a:ext cx="10738095" cy="1729221"/>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7163495" y="-912568"/>
            <a:ext cx="658353" cy="4396177"/>
          </a:xfrm>
          <a:prstGeom prst="leftBrace">
            <a:avLst>
              <a:gd name="adj1" fmla="val 43871"/>
              <a:gd name="adj2" fmla="val 34013"/>
            </a:avLst>
          </a:prstGeom>
          <a:solidFill>
            <a:srgbClr val="00FFFF"/>
          </a:solidFill>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id="{5D8FA21F-758F-4D81-AA47-BB9DAA7958C4}"/>
              </a:ext>
            </a:extLst>
          </p:cNvPr>
          <p:cNvSpPr/>
          <p:nvPr/>
        </p:nvSpPr>
        <p:spPr>
          <a:xfrm>
            <a:off x="6095997" y="2687414"/>
            <a:ext cx="1304041" cy="538522"/>
          </a:xfrm>
          <a:prstGeom prst="rect">
            <a:avLst/>
          </a:prstGeom>
          <a:noFill/>
          <a:ln w="76200">
            <a:solidFill>
              <a:srgbClr val="CC00FF"/>
            </a:solidFill>
          </a:ln>
          <a:effectLst>
            <a:glow rad="127000">
              <a:srgbClr val="FFFF00"/>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0235" y="87732"/>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Picture 16">
            <a:extLst>
              <a:ext uri="{FF2B5EF4-FFF2-40B4-BE49-F238E27FC236}">
                <a16:creationId xmlns:a16="http://schemas.microsoft.com/office/drawing/2014/main" id="{23C39A2F-D9DC-42D0-ADCB-A8D61CD662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98590" y="138977"/>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A6A4F142-682F-4F88-9F8A-53812FC3B9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84226" y="138977"/>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F9E33F24-4FC2-4952-A25B-944CE985288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40522" y="71027"/>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Picture 19">
            <a:extLst>
              <a:ext uri="{FF2B5EF4-FFF2-40B4-BE49-F238E27FC236}">
                <a16:creationId xmlns:a16="http://schemas.microsoft.com/office/drawing/2014/main" id="{898ED119-20C7-4560-BC67-4D993491C2E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73018" y="143204"/>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Oval 5">
            <a:extLst>
              <a:ext uri="{FF2B5EF4-FFF2-40B4-BE49-F238E27FC236}">
                <a16:creationId xmlns:a16="http://schemas.microsoft.com/office/drawing/2014/main" id="{BAAA76D2-B274-483E-A82A-FBAB3361C42A}"/>
              </a:ext>
            </a:extLst>
          </p:cNvPr>
          <p:cNvSpPr/>
          <p:nvPr/>
        </p:nvSpPr>
        <p:spPr>
          <a:xfrm>
            <a:off x="5504119" y="1408898"/>
            <a:ext cx="499599" cy="469109"/>
          </a:xfrm>
          <a:prstGeom prst="ellipse">
            <a:avLst/>
          </a:prstGeom>
          <a:solidFill>
            <a:schemeClr val="accent1">
              <a:lumMod val="40000"/>
              <a:lumOff val="60000"/>
            </a:schemeClr>
          </a:solidFill>
          <a:ln>
            <a:solidFill>
              <a:schemeClr val="tx1"/>
            </a:solidFill>
          </a:ln>
          <a:effectLst>
            <a:outerShdw blurRad="50800" dist="50800" dir="5400000" algn="ctr" rotWithShape="0">
              <a:srgbClr val="FF00FF"/>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FFFF00"/>
                  </a:glow>
                </a:effectLst>
              </a:rPr>
              <a:t>1</a:t>
            </a:r>
          </a:p>
        </p:txBody>
      </p:sp>
      <p:sp>
        <p:nvSpPr>
          <p:cNvPr id="26" name="Oval 25">
            <a:extLst>
              <a:ext uri="{FF2B5EF4-FFF2-40B4-BE49-F238E27FC236}">
                <a16:creationId xmlns:a16="http://schemas.microsoft.com/office/drawing/2014/main" id="{1DE4D7D9-ECE8-46D8-AEAD-20E42E429EB6}"/>
              </a:ext>
            </a:extLst>
          </p:cNvPr>
          <p:cNvSpPr/>
          <p:nvPr/>
        </p:nvSpPr>
        <p:spPr>
          <a:xfrm>
            <a:off x="4496359" y="1408898"/>
            <a:ext cx="499599" cy="469109"/>
          </a:xfrm>
          <a:prstGeom prst="ellipse">
            <a:avLst/>
          </a:prstGeom>
          <a:solidFill>
            <a:schemeClr val="accent1">
              <a:lumMod val="40000"/>
              <a:lumOff val="60000"/>
            </a:schemeClr>
          </a:solidFill>
          <a:ln>
            <a:solidFill>
              <a:schemeClr val="tx1"/>
            </a:solidFill>
          </a:ln>
          <a:effectLst>
            <a:outerShdw blurRad="50800" dist="50800" dir="5400000" algn="ctr" rotWithShape="0">
              <a:srgbClr val="FF00FF"/>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FFFF00"/>
                  </a:glow>
                </a:effectLst>
              </a:rPr>
              <a:t>2</a:t>
            </a:r>
          </a:p>
        </p:txBody>
      </p:sp>
      <p:sp>
        <p:nvSpPr>
          <p:cNvPr id="27" name="Oval 26">
            <a:extLst>
              <a:ext uri="{FF2B5EF4-FFF2-40B4-BE49-F238E27FC236}">
                <a16:creationId xmlns:a16="http://schemas.microsoft.com/office/drawing/2014/main" id="{819F3CC7-3B99-45F0-95FF-C0E6BD389CDC}"/>
              </a:ext>
            </a:extLst>
          </p:cNvPr>
          <p:cNvSpPr/>
          <p:nvPr/>
        </p:nvSpPr>
        <p:spPr>
          <a:xfrm>
            <a:off x="1409757" y="1408898"/>
            <a:ext cx="499599" cy="469109"/>
          </a:xfrm>
          <a:prstGeom prst="ellipse">
            <a:avLst/>
          </a:prstGeom>
          <a:solidFill>
            <a:schemeClr val="accent1">
              <a:lumMod val="40000"/>
              <a:lumOff val="60000"/>
            </a:schemeClr>
          </a:solidFill>
          <a:ln>
            <a:solidFill>
              <a:schemeClr val="tx1"/>
            </a:solidFill>
          </a:ln>
          <a:effectLst>
            <a:outerShdw blurRad="50800" dist="50800" dir="5400000" algn="ctr" rotWithShape="0">
              <a:srgbClr val="FF00FF"/>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FFFF00"/>
                  </a:glow>
                </a:effectLst>
              </a:rPr>
              <a:t>3</a:t>
            </a:r>
          </a:p>
        </p:txBody>
      </p:sp>
      <p:pic>
        <p:nvPicPr>
          <p:cNvPr id="21" name="Picture 20">
            <a:extLst>
              <a:ext uri="{FF2B5EF4-FFF2-40B4-BE49-F238E27FC236}">
                <a16:creationId xmlns:a16="http://schemas.microsoft.com/office/drawing/2014/main" id="{04D2DBFE-2B38-4A48-A1E9-2A5F0A65991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97759" y="5893264"/>
            <a:ext cx="752475" cy="952500"/>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Speech Bubble: Rectangle with Corners Rounded 4">
            <a:extLst>
              <a:ext uri="{FF2B5EF4-FFF2-40B4-BE49-F238E27FC236}">
                <a16:creationId xmlns:a16="http://schemas.microsoft.com/office/drawing/2014/main" id="{DA3E94FC-DEE9-4EFD-A120-E82405D9C05E}"/>
              </a:ext>
            </a:extLst>
          </p:cNvPr>
          <p:cNvSpPr/>
          <p:nvPr/>
        </p:nvSpPr>
        <p:spPr>
          <a:xfrm>
            <a:off x="4160939" y="5901655"/>
            <a:ext cx="2279583" cy="883101"/>
          </a:xfrm>
          <a:prstGeom prst="wedgeRoundRectCallout">
            <a:avLst>
              <a:gd name="adj1" fmla="val 81105"/>
              <a:gd name="adj2" fmla="val 6773"/>
              <a:gd name="adj3" fmla="val 16667"/>
            </a:avLst>
          </a:prstGeom>
          <a:solidFill>
            <a:srgbClr val="FF00FF"/>
          </a:solidFill>
          <a:ln w="381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6000" dirty="0">
                <a:ln>
                  <a:solidFill>
                    <a:srgbClr val="0000FF"/>
                  </a:solidFill>
                </a:ln>
                <a:solidFill>
                  <a:srgbClr val="9966FF"/>
                </a:solidFill>
                <a:effectLst>
                  <a:glow rad="88900">
                    <a:srgbClr val="00FF00"/>
                  </a:glow>
                  <a:outerShdw blurRad="50800" dist="50800" dir="5400000" algn="ctr" rotWithShape="0">
                    <a:srgbClr val="FFFF00"/>
                  </a:outerShdw>
                </a:effectLst>
                <a:latin typeface="Algerian" panose="04020705040A02060702" pitchFamily="82" charset="0"/>
              </a:rPr>
              <a:t>Hey!</a:t>
            </a:r>
          </a:p>
        </p:txBody>
      </p:sp>
      <p:sp>
        <p:nvSpPr>
          <p:cNvPr id="22" name="Speech Bubble: Rectangle with Corners Rounded 21">
            <a:extLst>
              <a:ext uri="{FF2B5EF4-FFF2-40B4-BE49-F238E27FC236}">
                <a16:creationId xmlns:a16="http://schemas.microsoft.com/office/drawing/2014/main" id="{3AA759FD-137A-4515-8CA2-F6CB9191BBCB}"/>
              </a:ext>
            </a:extLst>
          </p:cNvPr>
          <p:cNvSpPr/>
          <p:nvPr/>
        </p:nvSpPr>
        <p:spPr>
          <a:xfrm flipH="1">
            <a:off x="8707471" y="5901654"/>
            <a:ext cx="2122454" cy="883101"/>
          </a:xfrm>
          <a:prstGeom prst="wedgeRoundRectCallout">
            <a:avLst>
              <a:gd name="adj1" fmla="val 81105"/>
              <a:gd name="adj2" fmla="val 6773"/>
              <a:gd name="adj3" fmla="val 16667"/>
            </a:avLst>
          </a:prstGeom>
          <a:solidFill>
            <a:srgbClr val="FF00FF"/>
          </a:solidFill>
          <a:ln w="381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6000" dirty="0" err="1">
                <a:ln>
                  <a:solidFill>
                    <a:srgbClr val="0000FF"/>
                  </a:solidFill>
                </a:ln>
                <a:solidFill>
                  <a:srgbClr val="FF9900"/>
                </a:solidFill>
                <a:effectLst>
                  <a:glow rad="88900">
                    <a:srgbClr val="00FF00"/>
                  </a:glow>
                  <a:outerShdw blurRad="50800" dist="50800" dir="5400000" algn="ctr" rotWithShape="0">
                    <a:srgbClr val="FFFF00"/>
                  </a:outerShdw>
                </a:effectLst>
                <a:latin typeface="Algerian" panose="04020705040A02060702" pitchFamily="82" charset="0"/>
              </a:rPr>
              <a:t>HeH</a:t>
            </a:r>
            <a:r>
              <a:rPr lang="en-CA" sz="6000" dirty="0">
                <a:ln>
                  <a:solidFill>
                    <a:srgbClr val="0000FF"/>
                  </a:solidFill>
                </a:ln>
                <a:solidFill>
                  <a:srgbClr val="FF9900"/>
                </a:solidFill>
                <a:effectLst>
                  <a:glow rad="88900">
                    <a:srgbClr val="00FF00"/>
                  </a:glow>
                  <a:outerShdw blurRad="50800" dist="50800" dir="5400000" algn="ctr" rotWithShape="0">
                    <a:srgbClr val="FFFF00"/>
                  </a:outerShdw>
                </a:effectLst>
                <a:latin typeface="Algerian" panose="04020705040A02060702" pitchFamily="82" charset="0"/>
              </a:rPr>
              <a:t>!</a:t>
            </a:r>
          </a:p>
        </p:txBody>
      </p:sp>
      <p:pic>
        <p:nvPicPr>
          <p:cNvPr id="25" name="Picture 3" descr="C:\Users\Rae\Desktop\yellow face oooh clear.png">
            <a:extLst>
              <a:ext uri="{FF2B5EF4-FFF2-40B4-BE49-F238E27FC236}">
                <a16:creationId xmlns:a16="http://schemas.microsoft.com/office/drawing/2014/main" id="{DB9F5D62-D7F9-44D3-9D55-03BE86B7EF3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58484" y="2452473"/>
            <a:ext cx="1429068" cy="14154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25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125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1250"/>
                                        <p:tgtEl>
                                          <p:spTgt spid="22"/>
                                        </p:tgtEl>
                                      </p:cBhvr>
                                    </p:animEffect>
                                  </p:childTnLst>
                                </p:cTn>
                              </p:par>
                            </p:childTnLst>
                          </p:cTn>
                        </p:par>
                        <p:par>
                          <p:cTn id="19" fill="hold">
                            <p:stCondLst>
                              <p:cond delay="1250"/>
                            </p:stCondLst>
                            <p:childTnLst>
                              <p:par>
                                <p:cTn id="20" presetID="34" presetClass="emph" presetSubtype="0" repeatCount="3000" fill="hold" grpId="0" nodeType="after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6"/>
                                        </p:tgtEl>
                                        <p:attrNameLst>
                                          <p:attrName>ppt_x</p:attrName>
                                          <p:attrName>ppt_y</p:attrName>
                                        </p:attrNameLst>
                                      </p:cBhvr>
                                    </p:animMotion>
                                    <p:animRot by="1500000">
                                      <p:cBhvr>
                                        <p:cTn id="22" dur="125" fill="hold">
                                          <p:stCondLst>
                                            <p:cond delay="0"/>
                                          </p:stCondLst>
                                        </p:cTn>
                                        <p:tgtEl>
                                          <p:spTgt spid="6"/>
                                        </p:tgtEl>
                                        <p:attrNameLst>
                                          <p:attrName>r</p:attrName>
                                        </p:attrNameLst>
                                      </p:cBhvr>
                                    </p:animRot>
                                    <p:animRot by="-1500000">
                                      <p:cBhvr>
                                        <p:cTn id="23" dur="125" fill="hold">
                                          <p:stCondLst>
                                            <p:cond delay="125"/>
                                          </p:stCondLst>
                                        </p:cTn>
                                        <p:tgtEl>
                                          <p:spTgt spid="6"/>
                                        </p:tgtEl>
                                        <p:attrNameLst>
                                          <p:attrName>r</p:attrName>
                                        </p:attrNameLst>
                                      </p:cBhvr>
                                    </p:animRot>
                                    <p:animRot by="-1500000">
                                      <p:cBhvr>
                                        <p:cTn id="24" dur="125" fill="hold">
                                          <p:stCondLst>
                                            <p:cond delay="250"/>
                                          </p:stCondLst>
                                        </p:cTn>
                                        <p:tgtEl>
                                          <p:spTgt spid="6"/>
                                        </p:tgtEl>
                                        <p:attrNameLst>
                                          <p:attrName>r</p:attrName>
                                        </p:attrNameLst>
                                      </p:cBhvr>
                                    </p:animRot>
                                    <p:animRot by="1500000">
                                      <p:cBhvr>
                                        <p:cTn id="25" dur="125" fill="hold">
                                          <p:stCondLst>
                                            <p:cond delay="375"/>
                                          </p:stCondLst>
                                        </p:cTn>
                                        <p:tgtEl>
                                          <p:spTgt spid="6"/>
                                        </p:tgtEl>
                                        <p:attrNameLst>
                                          <p:attrName>r</p:attrName>
                                        </p:attrNameLst>
                                      </p:cBhvr>
                                    </p:animRot>
                                  </p:childTnLst>
                                </p:cTn>
                              </p:par>
                              <p:par>
                                <p:cTn id="26" presetID="21" presetClass="entr" presetSubtype="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heel(1)">
                                      <p:cBhvr>
                                        <p:cTn id="28" dur="1000"/>
                                        <p:tgtEl>
                                          <p:spTgt spid="25"/>
                                        </p:tgtEl>
                                      </p:cBhvr>
                                    </p:animEffect>
                                  </p:childTnLst>
                                </p:cTn>
                              </p:par>
                              <p:par>
                                <p:cTn id="29" presetID="34" presetClass="emph" presetSubtype="0" repeatCount="3000" fill="hold" grpId="0"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6"/>
                                        </p:tgtEl>
                                        <p:attrNameLst>
                                          <p:attrName>ppt_x</p:attrName>
                                          <p:attrName>ppt_y</p:attrName>
                                        </p:attrNameLst>
                                      </p:cBhvr>
                                    </p:animMotion>
                                    <p:animRot by="1500000">
                                      <p:cBhvr>
                                        <p:cTn id="31" dur="125" fill="hold">
                                          <p:stCondLst>
                                            <p:cond delay="0"/>
                                          </p:stCondLst>
                                        </p:cTn>
                                        <p:tgtEl>
                                          <p:spTgt spid="26"/>
                                        </p:tgtEl>
                                        <p:attrNameLst>
                                          <p:attrName>r</p:attrName>
                                        </p:attrNameLst>
                                      </p:cBhvr>
                                    </p:animRot>
                                    <p:animRot by="-1500000">
                                      <p:cBhvr>
                                        <p:cTn id="32" dur="125" fill="hold">
                                          <p:stCondLst>
                                            <p:cond delay="125"/>
                                          </p:stCondLst>
                                        </p:cTn>
                                        <p:tgtEl>
                                          <p:spTgt spid="26"/>
                                        </p:tgtEl>
                                        <p:attrNameLst>
                                          <p:attrName>r</p:attrName>
                                        </p:attrNameLst>
                                      </p:cBhvr>
                                    </p:animRot>
                                    <p:animRot by="-1500000">
                                      <p:cBhvr>
                                        <p:cTn id="33" dur="125" fill="hold">
                                          <p:stCondLst>
                                            <p:cond delay="250"/>
                                          </p:stCondLst>
                                        </p:cTn>
                                        <p:tgtEl>
                                          <p:spTgt spid="26"/>
                                        </p:tgtEl>
                                        <p:attrNameLst>
                                          <p:attrName>r</p:attrName>
                                        </p:attrNameLst>
                                      </p:cBhvr>
                                    </p:animRot>
                                    <p:animRot by="1500000">
                                      <p:cBhvr>
                                        <p:cTn id="34" dur="125" fill="hold">
                                          <p:stCondLst>
                                            <p:cond delay="375"/>
                                          </p:stCondLst>
                                        </p:cTn>
                                        <p:tgtEl>
                                          <p:spTgt spid="26"/>
                                        </p:tgtEl>
                                        <p:attrNameLst>
                                          <p:attrName>r</p:attrName>
                                        </p:attrNameLst>
                                      </p:cBhvr>
                                    </p:animRot>
                                  </p:childTnLst>
                                </p:cTn>
                              </p:par>
                              <p:par>
                                <p:cTn id="35" presetID="34" presetClass="emph" presetSubtype="0" repeatCount="3000" fill="hold" grpId="0"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27"/>
                                        </p:tgtEl>
                                        <p:attrNameLst>
                                          <p:attrName>ppt_x</p:attrName>
                                          <p:attrName>ppt_y</p:attrName>
                                        </p:attrNameLst>
                                      </p:cBhvr>
                                    </p:animMotion>
                                    <p:animRot by="1500000">
                                      <p:cBhvr>
                                        <p:cTn id="37" dur="125" fill="hold">
                                          <p:stCondLst>
                                            <p:cond delay="0"/>
                                          </p:stCondLst>
                                        </p:cTn>
                                        <p:tgtEl>
                                          <p:spTgt spid="27"/>
                                        </p:tgtEl>
                                        <p:attrNameLst>
                                          <p:attrName>r</p:attrName>
                                        </p:attrNameLst>
                                      </p:cBhvr>
                                    </p:animRot>
                                    <p:animRot by="-1500000">
                                      <p:cBhvr>
                                        <p:cTn id="38" dur="125" fill="hold">
                                          <p:stCondLst>
                                            <p:cond delay="125"/>
                                          </p:stCondLst>
                                        </p:cTn>
                                        <p:tgtEl>
                                          <p:spTgt spid="27"/>
                                        </p:tgtEl>
                                        <p:attrNameLst>
                                          <p:attrName>r</p:attrName>
                                        </p:attrNameLst>
                                      </p:cBhvr>
                                    </p:animRot>
                                    <p:animRot by="-1500000">
                                      <p:cBhvr>
                                        <p:cTn id="39" dur="125" fill="hold">
                                          <p:stCondLst>
                                            <p:cond delay="250"/>
                                          </p:stCondLst>
                                        </p:cTn>
                                        <p:tgtEl>
                                          <p:spTgt spid="27"/>
                                        </p:tgtEl>
                                        <p:attrNameLst>
                                          <p:attrName>r</p:attrName>
                                        </p:attrNameLst>
                                      </p:cBhvr>
                                    </p:animRot>
                                    <p:animRot by="1500000">
                                      <p:cBhvr>
                                        <p:cTn id="40" dur="125" fill="hold">
                                          <p:stCondLst>
                                            <p:cond delay="375"/>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26" grpId="0" animBg="1"/>
      <p:bldP spid="27" grpId="0" animBg="1"/>
      <p:bldP spid="5" grpId="0" animBg="1"/>
      <p:bldP spid="2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75</a:t>
            </a:fld>
            <a:endParaRPr lang="en-CA" dirty="0">
              <a:solidFill>
                <a:schemeClr val="tx1"/>
              </a:solidFill>
            </a:endParaRPr>
          </a:p>
        </p:txBody>
      </p:sp>
      <p:sp>
        <p:nvSpPr>
          <p:cNvPr id="14" name="Rectangle 13">
            <a:extLst>
              <a:ext uri="{FF2B5EF4-FFF2-40B4-BE49-F238E27FC236}">
                <a16:creationId xmlns:a16="http://schemas.microsoft.com/office/drawing/2014/main" id="{67DE8800-2A4F-4461-AD7C-A5AC2CDD5184}"/>
              </a:ext>
            </a:extLst>
          </p:cNvPr>
          <p:cNvSpPr/>
          <p:nvPr/>
        </p:nvSpPr>
        <p:spPr>
          <a:xfrm>
            <a:off x="122657" y="3413845"/>
            <a:ext cx="11946681" cy="3207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800" dirty="0">
                <a:solidFill>
                  <a:srgbClr val="0000FF"/>
                </a:solidFill>
                <a:effectLst/>
              </a:rPr>
              <a:t>	</a:t>
            </a:r>
            <a:br>
              <a:rPr lang="en-CA" sz="2800" b="1" dirty="0">
                <a:solidFill>
                  <a:srgbClr val="0000FF"/>
                </a:solidFill>
                <a:effectLst/>
              </a:rPr>
            </a:br>
            <a:r>
              <a:rPr lang="en-CA" sz="2800" b="1" dirty="0">
                <a:solidFill>
                  <a:srgbClr val="0000FF"/>
                </a:solidFill>
                <a:effectLst/>
              </a:rPr>
              <a:t>	</a:t>
            </a:r>
            <a:r>
              <a:rPr lang="en-CA" sz="2800" dirty="0">
                <a:solidFill>
                  <a:schemeClr val="tx1"/>
                </a:solidFill>
                <a:effectLst/>
              </a:rPr>
              <a:t>Next we will unfold the </a:t>
            </a:r>
            <a:r>
              <a:rPr lang="en-CA" sz="2800" b="1" u="sng" dirty="0">
                <a:ln w="28575">
                  <a:solidFill>
                    <a:srgbClr val="0000FF"/>
                  </a:solidFill>
                </a:ln>
                <a:solidFill>
                  <a:srgbClr val="FF00FF"/>
                </a:solidFill>
                <a:effectLst/>
                <a:latin typeface="Arial Black" panose="020B0A04020102020204" pitchFamily="34" charset="0"/>
              </a:rPr>
              <a:t>THREE</a:t>
            </a:r>
            <a:r>
              <a:rPr lang="en-CA" sz="2800" b="1" dirty="0">
                <a:solidFill>
                  <a:srgbClr val="0000FF"/>
                </a:solidFill>
                <a:effectLst/>
              </a:rPr>
              <a:t> </a:t>
            </a:r>
            <a:r>
              <a:rPr lang="en-CA" sz="2800" dirty="0">
                <a:solidFill>
                  <a:schemeClr val="tx1"/>
                </a:solidFill>
                <a:effectLst/>
              </a:rPr>
              <a:t>identities listed here in </a:t>
            </a:r>
            <a:r>
              <a:rPr lang="en-CA" sz="2800" b="1" u="sng" dirty="0">
                <a:ln>
                  <a:solidFill>
                    <a:srgbClr val="0000FF"/>
                  </a:solidFill>
                </a:ln>
                <a:solidFill>
                  <a:srgbClr val="FF9900"/>
                </a:solidFill>
                <a:effectLst/>
              </a:rPr>
              <a:t>verse 1</a:t>
            </a:r>
            <a:r>
              <a:rPr lang="en-CA" sz="2800" dirty="0">
                <a:solidFill>
                  <a:schemeClr val="tx1"/>
                </a:solidFill>
                <a:effectLst/>
              </a:rPr>
              <a:t> that </a:t>
            </a:r>
            <a:br>
              <a:rPr lang="en-CA" sz="2800" dirty="0">
                <a:solidFill>
                  <a:schemeClr val="tx1"/>
                </a:solidFill>
                <a:effectLst/>
              </a:rPr>
            </a:br>
            <a:r>
              <a:rPr lang="en-CA" sz="2800" dirty="0">
                <a:solidFill>
                  <a:schemeClr val="tx1"/>
                </a:solidFill>
                <a:effectLst/>
              </a:rPr>
              <a:t>		had been established by </a:t>
            </a:r>
            <a:r>
              <a:rPr lang="en-CA" sz="2800" b="1" dirty="0">
                <a:solidFill>
                  <a:srgbClr val="0000FF"/>
                </a:solidFill>
                <a:effectLst/>
              </a:rPr>
              <a:t>His Voice.      </a:t>
            </a:r>
            <a:r>
              <a:rPr lang="en-CA" sz="2800" b="1" u="sng" dirty="0">
                <a:ln>
                  <a:solidFill>
                    <a:srgbClr val="FF00FF"/>
                  </a:solidFill>
                </a:ln>
                <a:solidFill>
                  <a:schemeClr val="tx1"/>
                </a:solidFill>
                <a:effectLst/>
                <a:latin typeface="Snap ITC" panose="04040A07060A02020202" pitchFamily="82" charset="0"/>
              </a:rPr>
              <a:t>THREE</a:t>
            </a:r>
            <a:r>
              <a:rPr lang="en-CA" sz="2800" b="1" dirty="0">
                <a:ln>
                  <a:solidFill>
                    <a:srgbClr val="FF00FF"/>
                  </a:solidFill>
                </a:ln>
                <a:solidFill>
                  <a:schemeClr val="tx1"/>
                </a:solidFill>
                <a:effectLst/>
                <a:latin typeface="Snap ITC" panose="04040A07060A02020202" pitchFamily="82" charset="0"/>
              </a:rPr>
              <a:t>? ??   </a:t>
            </a:r>
            <a:endParaRPr lang="en-CA" sz="2800" b="1" dirty="0">
              <a:ln>
                <a:solidFill>
                  <a:srgbClr val="FF00FF"/>
                </a:solidFill>
              </a:ln>
              <a:solidFill>
                <a:schemeClr val="tx1"/>
              </a:solidFill>
              <a:effectLst>
                <a:glow rad="127000">
                  <a:srgbClr val="FFFF00"/>
                </a:glow>
                <a:outerShdw blurRad="50800" dist="50800" dir="5400000" algn="ctr" rotWithShape="0">
                  <a:srgbClr val="CC00FF"/>
                </a:outerShdw>
              </a:effectLst>
              <a:latin typeface="Snap ITC" panose="04040A07060A02020202" pitchFamily="82" charset="0"/>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467762" y="236391"/>
            <a:ext cx="4396177"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Elohim</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pic>
        <p:nvPicPr>
          <p:cNvPr id="2" name="Picture 1">
            <a:extLst>
              <a:ext uri="{FF2B5EF4-FFF2-40B4-BE49-F238E27FC236}">
                <a16:creationId xmlns:a16="http://schemas.microsoft.com/office/drawing/2014/main" id="{9C4DDA3E-3E56-435B-A926-7CCB4C9569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6951" y="1494148"/>
            <a:ext cx="10738095" cy="1729221"/>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7249393" y="-998464"/>
            <a:ext cx="486558" cy="4396176"/>
          </a:xfrm>
          <a:prstGeom prst="leftBrace">
            <a:avLst>
              <a:gd name="adj1" fmla="val 23483"/>
              <a:gd name="adj2" fmla="val 34013"/>
            </a:avLst>
          </a:prstGeom>
          <a:solidFill>
            <a:srgbClr val="00FFFF"/>
          </a:solidFill>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id="{5D8FA21F-758F-4D81-AA47-BB9DAA7958C4}"/>
              </a:ext>
            </a:extLst>
          </p:cNvPr>
          <p:cNvSpPr/>
          <p:nvPr/>
        </p:nvSpPr>
        <p:spPr>
          <a:xfrm>
            <a:off x="6112777" y="2560821"/>
            <a:ext cx="1304041" cy="538522"/>
          </a:xfrm>
          <a:prstGeom prst="rect">
            <a:avLst/>
          </a:prstGeom>
          <a:noFill/>
          <a:ln w="76200">
            <a:solidFill>
              <a:srgbClr val="CC00FF"/>
            </a:solidFill>
          </a:ln>
          <a:effectLst>
            <a:glow rad="127000">
              <a:srgbClr val="FFFF00"/>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60235" y="146455"/>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Picture 16">
            <a:extLst>
              <a:ext uri="{FF2B5EF4-FFF2-40B4-BE49-F238E27FC236}">
                <a16:creationId xmlns:a16="http://schemas.microsoft.com/office/drawing/2014/main" id="{23C39A2F-D9DC-42D0-ADCB-A8D61CD662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27411" y="197700"/>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A6A4F142-682F-4F88-9F8A-53812FC3B9D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13047" y="197700"/>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F9E33F24-4FC2-4952-A25B-944CE985288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69343" y="163306"/>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 name="Picture 19">
            <a:extLst>
              <a:ext uri="{FF2B5EF4-FFF2-40B4-BE49-F238E27FC236}">
                <a16:creationId xmlns:a16="http://schemas.microsoft.com/office/drawing/2014/main" id="{898ED119-20C7-4560-BC67-4D993491C2E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23405" y="236391"/>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ectangle 4">
            <a:extLst>
              <a:ext uri="{FF2B5EF4-FFF2-40B4-BE49-F238E27FC236}">
                <a16:creationId xmlns:a16="http://schemas.microsoft.com/office/drawing/2014/main" id="{ABB97F4B-13C0-44C5-8981-BFF3B16C818E}"/>
              </a:ext>
            </a:extLst>
          </p:cNvPr>
          <p:cNvSpPr/>
          <p:nvPr/>
        </p:nvSpPr>
        <p:spPr>
          <a:xfrm>
            <a:off x="6112777" y="5219890"/>
            <a:ext cx="4842670" cy="802917"/>
          </a:xfrm>
          <a:prstGeom prst="rect">
            <a:avLst/>
          </a:prstGeom>
          <a:solidFill>
            <a:srgbClr val="00FFFF"/>
          </a:solidFill>
          <a:ln w="38100">
            <a:solidFill>
              <a:schemeClr val="tx1"/>
            </a:solidFill>
          </a:ln>
          <a:scene3d>
            <a:camera prst="orthographicFront"/>
            <a:lightRig rig="threePt" dir="t"/>
          </a:scene3d>
          <a:sp3d>
            <a:bevelT w="133350" h="1333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ln>
                  <a:solidFill>
                    <a:srgbClr val="FF00FF"/>
                  </a:solidFill>
                </a:ln>
                <a:solidFill>
                  <a:prstClr val="black"/>
                </a:solidFill>
                <a:effectLst>
                  <a:glow rad="127000">
                    <a:srgbClr val="FFFF00"/>
                  </a:glow>
                </a:effectLst>
                <a:latin typeface="Snap ITC" panose="04040A07060A02020202" pitchFamily="82" charset="0"/>
              </a:rPr>
              <a:t>COUNT THEM!</a:t>
            </a:r>
            <a:r>
              <a:rPr lang="en-CA" sz="2800" b="1" dirty="0">
                <a:ln>
                  <a:solidFill>
                    <a:srgbClr val="FF00FF"/>
                  </a:solidFill>
                </a:ln>
                <a:solidFill>
                  <a:prstClr val="black"/>
                </a:solidFill>
                <a:latin typeface="Snap ITC" panose="04040A07060A02020202" pitchFamily="82" charset="0"/>
              </a:rPr>
              <a:t>	</a:t>
            </a:r>
            <a:endParaRPr lang="en-CA" dirty="0"/>
          </a:p>
        </p:txBody>
      </p:sp>
      <p:sp>
        <p:nvSpPr>
          <p:cNvPr id="6" name="Oval 5">
            <a:extLst>
              <a:ext uri="{FF2B5EF4-FFF2-40B4-BE49-F238E27FC236}">
                <a16:creationId xmlns:a16="http://schemas.microsoft.com/office/drawing/2014/main" id="{BAAA76D2-B274-483E-A82A-FBAB3361C42A}"/>
              </a:ext>
            </a:extLst>
          </p:cNvPr>
          <p:cNvSpPr/>
          <p:nvPr/>
        </p:nvSpPr>
        <p:spPr>
          <a:xfrm>
            <a:off x="5596398" y="1408898"/>
            <a:ext cx="410513" cy="329707"/>
          </a:xfrm>
          <a:prstGeom prst="ellipse">
            <a:avLst/>
          </a:prstGeom>
          <a:solidFill>
            <a:schemeClr val="accent1">
              <a:lumMod val="40000"/>
              <a:lumOff val="60000"/>
            </a:schemeClr>
          </a:solidFill>
          <a:ln>
            <a:solidFill>
              <a:schemeClr val="tx1"/>
            </a:solidFill>
          </a:ln>
          <a:effectLst>
            <a:glow rad="228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FFFF00"/>
                  </a:glow>
                </a:effectLst>
              </a:rPr>
              <a:t>1</a:t>
            </a:r>
          </a:p>
        </p:txBody>
      </p:sp>
      <p:sp>
        <p:nvSpPr>
          <p:cNvPr id="26" name="Oval 25">
            <a:extLst>
              <a:ext uri="{FF2B5EF4-FFF2-40B4-BE49-F238E27FC236}">
                <a16:creationId xmlns:a16="http://schemas.microsoft.com/office/drawing/2014/main" id="{1DE4D7D9-ECE8-46D8-AEAD-20E42E429EB6}"/>
              </a:ext>
            </a:extLst>
          </p:cNvPr>
          <p:cNvSpPr/>
          <p:nvPr/>
        </p:nvSpPr>
        <p:spPr>
          <a:xfrm>
            <a:off x="4588638" y="1408898"/>
            <a:ext cx="410513" cy="329707"/>
          </a:xfrm>
          <a:prstGeom prst="ellipse">
            <a:avLst/>
          </a:prstGeom>
          <a:solidFill>
            <a:schemeClr val="accent1">
              <a:lumMod val="40000"/>
              <a:lumOff val="60000"/>
            </a:schemeClr>
          </a:solidFill>
          <a:ln>
            <a:solidFill>
              <a:schemeClr val="tx1"/>
            </a:solidFill>
          </a:ln>
          <a:effectLst>
            <a:glow rad="228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FFFF00"/>
                  </a:glow>
                </a:effectLst>
              </a:rPr>
              <a:t>2</a:t>
            </a:r>
          </a:p>
        </p:txBody>
      </p:sp>
      <p:sp>
        <p:nvSpPr>
          <p:cNvPr id="27" name="Oval 26">
            <a:extLst>
              <a:ext uri="{FF2B5EF4-FFF2-40B4-BE49-F238E27FC236}">
                <a16:creationId xmlns:a16="http://schemas.microsoft.com/office/drawing/2014/main" id="{819F3CC7-3B99-45F0-95FF-C0E6BD389CDC}"/>
              </a:ext>
            </a:extLst>
          </p:cNvPr>
          <p:cNvSpPr/>
          <p:nvPr/>
        </p:nvSpPr>
        <p:spPr>
          <a:xfrm>
            <a:off x="1502036" y="1408898"/>
            <a:ext cx="410513" cy="329707"/>
          </a:xfrm>
          <a:prstGeom prst="ellipse">
            <a:avLst/>
          </a:prstGeom>
          <a:solidFill>
            <a:schemeClr val="accent1">
              <a:lumMod val="40000"/>
              <a:lumOff val="60000"/>
            </a:schemeClr>
          </a:solidFill>
          <a:ln>
            <a:solidFill>
              <a:schemeClr val="tx1"/>
            </a:solidFill>
          </a:ln>
          <a:effectLst>
            <a:glow rad="228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effectLst>
                  <a:glow rad="127000">
                    <a:srgbClr val="FFFF00"/>
                  </a:glow>
                </a:effectLst>
              </a:rPr>
              <a:t>3</a:t>
            </a:r>
          </a:p>
        </p:txBody>
      </p:sp>
    </p:spTree>
    <p:extLst>
      <p:ext uri="{BB962C8B-B14F-4D97-AF65-F5344CB8AC3E}">
        <p14:creationId xmlns:p14="http://schemas.microsoft.com/office/powerpoint/2010/main" val="186063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250"/>
                                        <p:tgtEl>
                                          <p:spTgt spid="5"/>
                                        </p:tgtEl>
                                      </p:cBhvr>
                                    </p:animEffect>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6" grpId="0" animBg="1"/>
      <p:bldP spid="26" grpId="0" animBg="1"/>
      <p:bldP spid="2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76</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58037" y="237890"/>
            <a:ext cx="7552113"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	 Aleph-Tav</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79404" y="1411235"/>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a:extLst>
              <a:ext uri="{FF2B5EF4-FFF2-40B4-BE49-F238E27FC236}">
                <a16:creationId xmlns:a16="http://schemas.microsoft.com/office/drawing/2014/main" id="{D8EA93E6-48CF-4495-BD07-0EC4FC9975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4972" y="2609456"/>
            <a:ext cx="9102056" cy="1443713"/>
          </a:xfrm>
          <a:prstGeom prst="rect">
            <a:avLst/>
          </a:prstGeom>
          <a:ln w="38100" cap="sq">
            <a:solidFill>
              <a:srgbClr val="CC00FF"/>
            </a:solidFill>
            <a:prstDash val="solid"/>
            <a:miter lim="800000"/>
          </a:ln>
          <a:effectLst>
            <a:outerShdw blurRad="50800" dist="38100" dir="2700000" algn="tl" rotWithShape="0">
              <a:srgbClr val="000000">
                <a:alpha val="43000"/>
              </a:srgbClr>
            </a:outerShdw>
          </a:effectLst>
        </p:spPr>
      </p:pic>
      <p:sp>
        <p:nvSpPr>
          <p:cNvPr id="7" name="Left Brace 6">
            <a:extLst>
              <a:ext uri="{FF2B5EF4-FFF2-40B4-BE49-F238E27FC236}">
                <a16:creationId xmlns:a16="http://schemas.microsoft.com/office/drawing/2014/main" id="{3687083F-4C9A-4184-9545-0EEA5B82A7CF}"/>
              </a:ext>
            </a:extLst>
          </p:cNvPr>
          <p:cNvSpPr/>
          <p:nvPr/>
        </p:nvSpPr>
        <p:spPr>
          <a:xfrm rot="16200000">
            <a:off x="5713676" y="1762484"/>
            <a:ext cx="374104" cy="1576606"/>
          </a:xfrm>
          <a:prstGeom prst="leftBrace">
            <a:avLst>
              <a:gd name="adj1" fmla="val 23483"/>
              <a:gd name="adj2" fmla="val 48032"/>
            </a:avLst>
          </a:prstGeom>
          <a:solidFill>
            <a:srgbClr val="00FFFF"/>
          </a:solidFill>
          <a:ln w="57150">
            <a:solidFill>
              <a:srgbClr val="99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21" name="Picture 20">
            <a:extLst>
              <a:ext uri="{FF2B5EF4-FFF2-40B4-BE49-F238E27FC236}">
                <a16:creationId xmlns:a16="http://schemas.microsoft.com/office/drawing/2014/main" id="{D884FA5E-A050-4018-BD9D-E9EA22714A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12423" y="1520088"/>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9" name="Straight Arrow Connector 8">
            <a:extLst>
              <a:ext uri="{FF2B5EF4-FFF2-40B4-BE49-F238E27FC236}">
                <a16:creationId xmlns:a16="http://schemas.microsoft.com/office/drawing/2014/main" id="{6B086C4D-5DBF-4E30-BC80-E3C38BE54606}"/>
              </a:ext>
            </a:extLst>
          </p:cNvPr>
          <p:cNvCxnSpPr>
            <a:cxnSpLocks/>
          </p:cNvCxnSpPr>
          <p:nvPr/>
        </p:nvCxnSpPr>
        <p:spPr>
          <a:xfrm>
            <a:off x="1862356" y="1166070"/>
            <a:ext cx="3705405" cy="1770077"/>
          </a:xfrm>
          <a:prstGeom prst="straightConnector1">
            <a:avLst/>
          </a:prstGeom>
          <a:ln w="76200">
            <a:solidFill>
              <a:srgbClr val="FF99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0" name="Speech Bubble: Rectangle 9">
            <a:extLst>
              <a:ext uri="{FF2B5EF4-FFF2-40B4-BE49-F238E27FC236}">
                <a16:creationId xmlns:a16="http://schemas.microsoft.com/office/drawing/2014/main" id="{B79CDD55-928D-44C1-95B1-8AA38948405D}"/>
              </a:ext>
            </a:extLst>
          </p:cNvPr>
          <p:cNvSpPr/>
          <p:nvPr/>
        </p:nvSpPr>
        <p:spPr>
          <a:xfrm>
            <a:off x="8003097" y="159391"/>
            <a:ext cx="3850547" cy="2313197"/>
          </a:xfrm>
          <a:prstGeom prst="wedgeRectCallout">
            <a:avLst>
              <a:gd name="adj1" fmla="val -96650"/>
              <a:gd name="adj2" fmla="val 66521"/>
            </a:avLst>
          </a:prstGeom>
          <a:solidFill>
            <a:schemeClr val="tx1"/>
          </a:solidFill>
          <a:ln w="38100">
            <a:solidFill>
              <a:srgbClr val="FF9900"/>
            </a:solidFill>
          </a:ln>
          <a:scene3d>
            <a:camera prst="orthographicFront"/>
            <a:lightRig rig="threePt" dir="t"/>
          </a:scene3d>
          <a:sp3d>
            <a:bevelT w="374650" h="1016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dirty="0"/>
              <a:t>AAHH!  </a:t>
            </a:r>
            <a:r>
              <a:rPr lang="en-CA" sz="3600" dirty="0">
                <a:effectLst>
                  <a:glow rad="101600">
                    <a:srgbClr val="00FF00">
                      <a:alpha val="60000"/>
                    </a:srgbClr>
                  </a:glow>
                </a:effectLst>
              </a:rPr>
              <a:t>Finally, </a:t>
            </a:r>
            <a:r>
              <a:rPr lang="en-CA" sz="3600" u="sng" dirty="0">
                <a:solidFill>
                  <a:srgbClr val="00FF00"/>
                </a:solidFill>
              </a:rPr>
              <a:t>absolute</a:t>
            </a:r>
            <a:r>
              <a:rPr lang="en-CA" sz="3600" dirty="0">
                <a:solidFill>
                  <a:srgbClr val="00FF00"/>
                </a:solidFill>
              </a:rPr>
              <a:t> p</a:t>
            </a:r>
            <a:r>
              <a:rPr lang="en-CA" sz="3600" u="sng" dirty="0">
                <a:solidFill>
                  <a:srgbClr val="00FF00"/>
                </a:solidFill>
              </a:rPr>
              <a:t>roof</a:t>
            </a:r>
            <a:r>
              <a:rPr lang="en-CA" sz="3600" dirty="0">
                <a:solidFill>
                  <a:srgbClr val="00FF00"/>
                </a:solidFill>
              </a:rPr>
              <a:t> </a:t>
            </a:r>
            <a:r>
              <a:rPr lang="en-CA" sz="3600" dirty="0"/>
              <a:t>that </a:t>
            </a:r>
            <a:r>
              <a:rPr lang="en-CA" sz="3600" b="1" dirty="0">
                <a:ln>
                  <a:solidFill>
                    <a:schemeClr val="bg1"/>
                  </a:solidFill>
                </a:ln>
                <a:solidFill>
                  <a:srgbClr val="0000FF"/>
                </a:solidFill>
              </a:rPr>
              <a:t>Yahusha</a:t>
            </a:r>
            <a:r>
              <a:rPr lang="en-CA" sz="3600" dirty="0"/>
              <a:t> was created!  </a:t>
            </a: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424227" y="4190037"/>
            <a:ext cx="11343540" cy="2596656"/>
          </a:xfrm>
          <a:prstGeom prst="roundRect">
            <a:avLst/>
          </a:prstGeom>
          <a:solidFill>
            <a:srgbClr val="FF9900"/>
          </a:solidFill>
          <a:ln w="76200">
            <a:solidFill>
              <a:schemeClr val="tx1"/>
            </a:solidFill>
          </a:ln>
          <a:scene3d>
            <a:camera prst="orthographicFront"/>
            <a:lightRig rig="threeP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i="1" dirty="0">
                <a:ln>
                  <a:solidFill>
                    <a:schemeClr val="tx1"/>
                  </a:solidFill>
                </a:ln>
                <a:solidFill>
                  <a:schemeClr val="accent4">
                    <a:lumMod val="50000"/>
                  </a:schemeClr>
                </a:solidFill>
              </a:rPr>
              <a:t>Careful!  </a:t>
            </a:r>
            <a:r>
              <a:rPr lang="en-CA" sz="4000" i="1" dirty="0">
                <a:ln>
                  <a:solidFill>
                    <a:schemeClr val="tx1"/>
                  </a:solidFill>
                </a:ln>
                <a:solidFill>
                  <a:srgbClr val="00B050"/>
                </a:solidFill>
              </a:rPr>
              <a:t>Not so quick!</a:t>
            </a:r>
          </a:p>
          <a:p>
            <a:pPr algn="ctr"/>
            <a:r>
              <a:rPr lang="en-CA" sz="2800" b="1" dirty="0">
                <a:solidFill>
                  <a:srgbClr val="0000FF"/>
                </a:solidFill>
              </a:rPr>
              <a:t>Yahusha</a:t>
            </a:r>
            <a:r>
              <a:rPr lang="en-CA" sz="2800" i="1" dirty="0"/>
              <a:t> </a:t>
            </a:r>
            <a:r>
              <a:rPr lang="en-CA" sz="2800" b="1" dirty="0">
                <a:ln>
                  <a:solidFill>
                    <a:sysClr val="windowText" lastClr="000000"/>
                  </a:solidFill>
                </a:ln>
              </a:rPr>
              <a:t>“The </a:t>
            </a:r>
            <a:r>
              <a:rPr lang="en-CA" sz="2800" b="1" dirty="0">
                <a:ln>
                  <a:solidFill>
                    <a:sysClr val="windowText" lastClr="000000"/>
                  </a:solidFill>
                </a:ln>
                <a:solidFill>
                  <a:srgbClr val="00FF99"/>
                </a:solidFill>
              </a:rPr>
              <a:t>Vav</a:t>
            </a:r>
            <a:r>
              <a:rPr lang="en-CA" sz="2800" b="1" dirty="0">
                <a:ln>
                  <a:solidFill>
                    <a:sysClr val="windowText" lastClr="000000"/>
                  </a:solidFill>
                </a:ln>
              </a:rPr>
              <a:t> Man,”  </a:t>
            </a:r>
            <a:r>
              <a:rPr lang="en-CA" sz="2800" i="1" dirty="0"/>
              <a:t>declares </a:t>
            </a:r>
            <a:r>
              <a:rPr lang="en-CA" sz="2800" i="1" dirty="0">
                <a:solidFill>
                  <a:srgbClr val="0000FF"/>
                </a:solidFill>
              </a:rPr>
              <a:t>He</a:t>
            </a:r>
            <a:r>
              <a:rPr lang="en-CA" sz="2800" i="1" dirty="0"/>
              <a:t> existed at the beginning of </a:t>
            </a:r>
            <a:br>
              <a:rPr lang="en-CA" sz="2800" i="1" dirty="0"/>
            </a:br>
            <a:r>
              <a:rPr lang="en-CA" sz="2800" b="1" i="1" dirty="0">
                <a:solidFill>
                  <a:srgbClr val="0000FF"/>
                </a:solidFill>
              </a:rPr>
              <a:t>Yahuah’s</a:t>
            </a:r>
            <a:r>
              <a:rPr lang="en-CA" sz="2800" i="1" dirty="0"/>
              <a:t> </a:t>
            </a:r>
            <a:r>
              <a:rPr lang="en-CA" sz="2800" b="1" i="1" dirty="0">
                <a:solidFill>
                  <a:srgbClr val="0000FF"/>
                </a:solidFill>
              </a:rPr>
              <a:t>Way!</a:t>
            </a:r>
            <a:r>
              <a:rPr lang="en-CA" sz="2800" i="1" dirty="0"/>
              <a:t> </a:t>
            </a:r>
            <a:r>
              <a:rPr lang="en-CA" dirty="0">
                <a:solidFill>
                  <a:schemeClr val="tx1"/>
                </a:solidFill>
              </a:rPr>
              <a:t>(Verse forthcoming.) </a:t>
            </a:r>
            <a:r>
              <a:rPr lang="en-CA" sz="2800" i="1" dirty="0"/>
              <a:t>That is </a:t>
            </a:r>
            <a:r>
              <a:rPr lang="en-CA" sz="2800" b="1" i="1" dirty="0">
                <a:ln>
                  <a:solidFill>
                    <a:sysClr val="windowText" lastClr="000000"/>
                  </a:solidFill>
                </a:ln>
              </a:rPr>
              <a:t>LONG BEFORE </a:t>
            </a:r>
            <a:r>
              <a:rPr lang="en-CA" sz="2800" i="1" dirty="0"/>
              <a:t>creation of this earth!</a:t>
            </a:r>
          </a:p>
          <a:p>
            <a:pPr algn="ctr"/>
            <a:r>
              <a:rPr lang="en-CA" sz="2800" i="1" dirty="0"/>
              <a:t>Yes, </a:t>
            </a:r>
            <a:r>
              <a:rPr lang="en-CA" sz="2800" i="1" dirty="0">
                <a:solidFill>
                  <a:srgbClr val="0000FF"/>
                </a:solidFill>
              </a:rPr>
              <a:t>Yahusha</a:t>
            </a:r>
            <a:r>
              <a:rPr lang="en-CA" sz="2800" i="1" dirty="0"/>
              <a:t> did declare </a:t>
            </a:r>
            <a:r>
              <a:rPr lang="en-CA" sz="2800" b="1" i="1" dirty="0">
                <a:solidFill>
                  <a:srgbClr val="0000FF"/>
                </a:solidFill>
              </a:rPr>
              <a:t>He is </a:t>
            </a:r>
            <a:r>
              <a:rPr lang="en-CA" sz="2800" i="1" dirty="0"/>
              <a:t>the </a:t>
            </a:r>
            <a:r>
              <a:rPr lang="en-CA" sz="2800" b="1" i="1" u="sng" dirty="0">
                <a:ln>
                  <a:solidFill>
                    <a:srgbClr val="0000FF"/>
                  </a:solidFill>
                </a:ln>
                <a:solidFill>
                  <a:srgbClr val="00FF99"/>
                </a:solidFill>
              </a:rPr>
              <a:t>Ale</a:t>
            </a:r>
            <a:r>
              <a:rPr lang="en-CA" sz="2800" b="1" i="1" dirty="0">
                <a:ln>
                  <a:solidFill>
                    <a:srgbClr val="0000FF"/>
                  </a:solidFill>
                </a:ln>
                <a:solidFill>
                  <a:srgbClr val="00FF99"/>
                </a:solidFill>
              </a:rPr>
              <a:t>p</a:t>
            </a:r>
            <a:r>
              <a:rPr lang="en-CA" sz="2800" b="1" i="1" u="sng" dirty="0">
                <a:ln>
                  <a:solidFill>
                    <a:srgbClr val="0000FF"/>
                  </a:solidFill>
                </a:ln>
                <a:solidFill>
                  <a:srgbClr val="00FF99"/>
                </a:solidFill>
              </a:rPr>
              <a:t>h</a:t>
            </a:r>
            <a:r>
              <a:rPr lang="en-CA" sz="2800" i="1" dirty="0"/>
              <a:t> and the </a:t>
            </a:r>
            <a:r>
              <a:rPr lang="en-CA" sz="2800" b="1" i="1" u="sng" dirty="0">
                <a:ln>
                  <a:solidFill>
                    <a:srgbClr val="0000FF"/>
                  </a:solidFill>
                </a:ln>
                <a:solidFill>
                  <a:srgbClr val="00FF99"/>
                </a:solidFill>
              </a:rPr>
              <a:t>Tav</a:t>
            </a:r>
            <a:r>
              <a:rPr lang="en-CA" sz="2800" b="1" i="1" dirty="0">
                <a:ln>
                  <a:solidFill>
                    <a:srgbClr val="0000FF"/>
                  </a:solidFill>
                </a:ln>
                <a:solidFill>
                  <a:srgbClr val="00FF99"/>
                </a:solidFill>
              </a:rPr>
              <a:t>.</a:t>
            </a:r>
            <a:r>
              <a:rPr lang="en-CA" sz="2800" b="1" i="1" dirty="0">
                <a:solidFill>
                  <a:srgbClr val="00FF99"/>
                </a:solidFill>
              </a:rPr>
              <a:t> </a:t>
            </a:r>
            <a:br>
              <a:rPr lang="en-CA" sz="2800" i="1" dirty="0"/>
            </a:br>
            <a:r>
              <a:rPr lang="en-CA" sz="2800" i="1" dirty="0">
                <a:solidFill>
                  <a:schemeClr val="tx1"/>
                </a:solidFill>
              </a:rPr>
              <a:t>(That is if He spoke Aramaic and Hebrew, </a:t>
            </a:r>
            <a:r>
              <a:rPr lang="en-CA" sz="2800" b="1" dirty="0">
                <a:solidFill>
                  <a:schemeClr val="tx1"/>
                </a:solidFill>
                <a:sym typeface="Wingdings" panose="05000000000000000000" pitchFamily="2" charset="2"/>
              </a:rPr>
              <a:t></a:t>
            </a:r>
            <a:r>
              <a:rPr lang="en-CA" sz="2800" i="1" dirty="0">
                <a:solidFill>
                  <a:schemeClr val="tx1"/>
                </a:solidFill>
                <a:sym typeface="Wingdings" panose="05000000000000000000" pitchFamily="2" charset="2"/>
              </a:rPr>
              <a:t> </a:t>
            </a:r>
            <a:r>
              <a:rPr lang="en-CA" sz="2800" i="1" dirty="0">
                <a:solidFill>
                  <a:schemeClr val="tx1"/>
                </a:solidFill>
              </a:rPr>
              <a:t>), - </a:t>
            </a:r>
            <a:r>
              <a:rPr lang="en-CA" sz="2800" b="1" i="1" u="sng" dirty="0">
                <a:solidFill>
                  <a:schemeClr val="tx1"/>
                </a:solidFill>
              </a:rPr>
              <a:t>Not</a:t>
            </a:r>
            <a:r>
              <a:rPr lang="en-CA" sz="2800" i="1" dirty="0">
                <a:solidFill>
                  <a:schemeClr val="tx1"/>
                </a:solidFill>
              </a:rPr>
              <a:t> Alpha and Omega! </a:t>
            </a:r>
          </a:p>
        </p:txBody>
      </p:sp>
      <p:sp>
        <p:nvSpPr>
          <p:cNvPr id="2" name="Rectangle 1">
            <a:extLst>
              <a:ext uri="{FF2B5EF4-FFF2-40B4-BE49-F238E27FC236}">
                <a16:creationId xmlns:a16="http://schemas.microsoft.com/office/drawing/2014/main" id="{49FA74D4-78ED-4AC5-B918-82991599EDD8}"/>
              </a:ext>
            </a:extLst>
          </p:cNvPr>
          <p:cNvSpPr/>
          <p:nvPr/>
        </p:nvSpPr>
        <p:spPr>
          <a:xfrm>
            <a:off x="904839" y="343677"/>
            <a:ext cx="109546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rPr>
              <a:t>#1.</a:t>
            </a:r>
            <a:endParaRPr lang="en-CA" dirty="0"/>
          </a:p>
        </p:txBody>
      </p:sp>
      <p:sp>
        <p:nvSpPr>
          <p:cNvPr id="3" name="Rectangle 2">
            <a:extLst>
              <a:ext uri="{FF2B5EF4-FFF2-40B4-BE49-F238E27FC236}">
                <a16:creationId xmlns:a16="http://schemas.microsoft.com/office/drawing/2014/main" id="{7F605C88-CD0F-4A7C-A1BB-2673D4B26AED}"/>
              </a:ext>
            </a:extLst>
          </p:cNvPr>
          <p:cNvSpPr/>
          <p:nvPr/>
        </p:nvSpPr>
        <p:spPr>
          <a:xfrm>
            <a:off x="10840297" y="1835402"/>
            <a:ext cx="1193224" cy="832561"/>
          </a:xfrm>
          <a:prstGeom prst="rect">
            <a:avLst/>
          </a:prstGeom>
          <a:ln w="38100">
            <a:solidFill>
              <a:srgbClr val="FF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5400" b="1" dirty="0">
                <a:ln>
                  <a:solidFill>
                    <a:srgbClr val="0000FF"/>
                  </a:solidFill>
                </a:ln>
                <a:solidFill>
                  <a:srgbClr val="FF9900"/>
                </a:solidFill>
                <a:effectLst>
                  <a:glow rad="127000">
                    <a:srgbClr val="00FF99"/>
                  </a:glow>
                </a:effectLst>
              </a:rPr>
              <a:t>???</a:t>
            </a:r>
            <a:endParaRPr lang="en-CA" sz="5400" dirty="0"/>
          </a:p>
        </p:txBody>
      </p:sp>
    </p:spTree>
    <p:extLst>
      <p:ext uri="{BB962C8B-B14F-4D97-AF65-F5344CB8AC3E}">
        <p14:creationId xmlns:p14="http://schemas.microsoft.com/office/powerpoint/2010/main" val="16233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8" presetClass="emph" presetSubtype="0" fill="hold" grpId="1" nodeType="afterEffect">
                                  <p:stCondLst>
                                    <p:cond delay="0"/>
                                  </p:stCondLst>
                                  <p:childTnLst>
                                    <p:animRot by="21600000">
                                      <p:cBhvr>
                                        <p:cTn id="11" dur="2000" fill="hold"/>
                                        <p:tgtEl>
                                          <p:spTgt spid="2"/>
                                        </p:tgtEl>
                                        <p:attrNameLst>
                                          <p:attrName>r</p:attrName>
                                        </p:attrNameLst>
                                      </p:cBhvr>
                                    </p:animRot>
                                  </p:childTnLst>
                                </p:cTn>
                              </p:par>
                              <p:par>
                                <p:cTn id="12" presetID="14" presetClass="entr" presetSubtype="10" fill="hold" nodeType="withEffect">
                                  <p:stCondLst>
                                    <p:cond delay="170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1000"/>
                                        <p:tgtEl>
                                          <p:spTgt spid="21"/>
                                        </p:tgtEl>
                                      </p:cBhvr>
                                    </p:animEffect>
                                  </p:childTnLst>
                                </p:cTn>
                              </p:par>
                              <p:par>
                                <p:cTn id="15" presetID="14" presetClass="entr" presetSubtype="10" fill="hold" nodeType="withEffect">
                                  <p:stCondLst>
                                    <p:cond delay="175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1000"/>
                                        <p:tgtEl>
                                          <p:spTgt spid="16"/>
                                        </p:tgtEl>
                                      </p:cBhvr>
                                    </p:animEffect>
                                  </p:childTnLst>
                                </p:cTn>
                              </p:par>
                              <p:par>
                                <p:cTn id="18" presetID="14" presetClass="entr" presetSubtype="10" fill="hold" grpId="0" nodeType="withEffect">
                                  <p:stCondLst>
                                    <p:cond delay="175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1000"/>
                                        <p:tgtEl>
                                          <p:spTgt spid="7"/>
                                        </p:tgtEl>
                                      </p:cBhvr>
                                    </p:animEffect>
                                  </p:childTnLst>
                                </p:cTn>
                              </p:par>
                            </p:childTnLst>
                          </p:cTn>
                        </p:par>
                        <p:par>
                          <p:cTn id="21" fill="hold">
                            <p:stCondLst>
                              <p:cond delay="3500"/>
                            </p:stCondLst>
                            <p:childTnLst>
                              <p:par>
                                <p:cTn id="22" presetID="3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1250" fill="hold"/>
                                        <p:tgtEl>
                                          <p:spTgt spid="3"/>
                                        </p:tgtEl>
                                        <p:attrNameLst>
                                          <p:attrName>ppt_x</p:attrName>
                                        </p:attrNameLst>
                                      </p:cBhvr>
                                      <p:tavLst>
                                        <p:tav tm="0">
                                          <p:val>
                                            <p:strVal val="#ppt_x"/>
                                          </p:val>
                                        </p:tav>
                                        <p:tav tm="100000">
                                          <p:val>
                                            <p:strVal val="#ppt_x"/>
                                          </p:val>
                                        </p:tav>
                                      </p:tavLst>
                                    </p:anim>
                                    <p:anim calcmode="lin" valueType="num">
                                      <p:cBhvr additive="base">
                                        <p:cTn id="33"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2" grpId="0"/>
      <p:bldP spid="2" grpId="1"/>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553662" y="394283"/>
            <a:ext cx="11084675" cy="6115574"/>
          </a:xfrm>
          <a:gradFill flip="none" rotWithShape="1">
            <a:gsLst>
              <a:gs pos="34000">
                <a:schemeClr val="accent1">
                  <a:lumMod val="5000"/>
                  <a:lumOff val="95000"/>
                  <a:alpha val="78000"/>
                </a:schemeClr>
              </a:gs>
              <a:gs pos="74000">
                <a:schemeClr val="tx1"/>
              </a:gs>
              <a:gs pos="7000">
                <a:srgbClr val="0066FF"/>
              </a:gs>
              <a:gs pos="100000">
                <a:schemeClr val="accent1">
                  <a:lumMod val="30000"/>
                  <a:lumOff val="70000"/>
                </a:schemeClr>
              </a:gs>
            </a:gsLst>
            <a:path path="shape">
              <a:fillToRect l="50000" t="50000" r="50000" b="50000"/>
            </a:path>
            <a:tileRect/>
          </a:gradFill>
          <a:ln w="76200">
            <a:solidFill>
              <a:srgbClr val="9966FF"/>
            </a:solidFill>
          </a:ln>
          <a:scene3d>
            <a:camera prst="orthographicFront"/>
            <a:lightRig rig="sunset" dir="t"/>
          </a:scene3d>
          <a:sp3d>
            <a:bevelT w="241300" h="120650" prst="angle"/>
          </a:sp3d>
        </p:spPr>
        <p:txBody>
          <a:bodyPr anchor="ctr">
            <a:normAutofit/>
          </a:bodyPr>
          <a:lstStyle/>
          <a:p>
            <a:r>
              <a:rPr lang="en-CA" sz="3200" b="1" dirty="0">
                <a:ln>
                  <a:solidFill>
                    <a:schemeClr val="bg1"/>
                  </a:solidFill>
                </a:ln>
                <a:solidFill>
                  <a:srgbClr val="0000FF"/>
                </a:solidFill>
              </a:rPr>
              <a:t>Yahusha</a:t>
            </a:r>
            <a:r>
              <a:rPr lang="en-CA" sz="3200" b="1" dirty="0">
                <a:ln>
                  <a:solidFill>
                    <a:srgbClr val="0000FF"/>
                  </a:solidFill>
                </a:ln>
                <a:solidFill>
                  <a:srgbClr val="FFFF00"/>
                </a:solidFill>
              </a:rPr>
              <a:t> </a:t>
            </a:r>
            <a:r>
              <a:rPr lang="en-CA" sz="3200" b="1" dirty="0">
                <a:ln>
                  <a:solidFill>
                    <a:srgbClr val="0000FF"/>
                  </a:solidFill>
                </a:ln>
                <a:solidFill>
                  <a:schemeClr val="accent2">
                    <a:lumMod val="20000"/>
                    <a:lumOff val="80000"/>
                  </a:schemeClr>
                </a:solidFill>
              </a:rPr>
              <a:t>openly declared </a:t>
            </a:r>
            <a:r>
              <a:rPr lang="en-CA" sz="3200" b="1" u="sng" dirty="0">
                <a:ln>
                  <a:solidFill>
                    <a:srgbClr val="0000FF"/>
                  </a:solidFill>
                </a:ln>
                <a:solidFill>
                  <a:schemeClr val="accent2">
                    <a:lumMod val="20000"/>
                    <a:lumOff val="80000"/>
                  </a:schemeClr>
                </a:solidFill>
                <a:latin typeface="Aharoni" panose="02010803020104030203" pitchFamily="2" charset="-79"/>
                <a:cs typeface="Aharoni" panose="02010803020104030203" pitchFamily="2" charset="-79"/>
              </a:rPr>
              <a:t>He existed</a:t>
            </a:r>
            <a:r>
              <a:rPr lang="en-CA" sz="3200" b="1" dirty="0">
                <a:ln>
                  <a:solidFill>
                    <a:srgbClr val="0000FF"/>
                  </a:solidFill>
                </a:ln>
                <a:solidFill>
                  <a:schemeClr val="accent2">
                    <a:lumMod val="20000"/>
                    <a:lumOff val="80000"/>
                  </a:schemeClr>
                </a:solidFill>
              </a:rPr>
              <a:t> long before this earth </a:t>
            </a:r>
            <a:br>
              <a:rPr lang="en-CA" sz="3200" b="1" dirty="0">
                <a:ln>
                  <a:solidFill>
                    <a:srgbClr val="0000FF"/>
                  </a:solidFill>
                </a:ln>
                <a:solidFill>
                  <a:schemeClr val="accent2">
                    <a:lumMod val="20000"/>
                    <a:lumOff val="80000"/>
                  </a:schemeClr>
                </a:solidFill>
              </a:rPr>
            </a:br>
            <a:r>
              <a:rPr lang="en-CA" sz="3200" b="1" dirty="0">
                <a:ln>
                  <a:solidFill>
                    <a:srgbClr val="0000FF"/>
                  </a:solidFill>
                </a:ln>
                <a:solidFill>
                  <a:schemeClr val="accent2">
                    <a:lumMod val="20000"/>
                    <a:lumOff val="80000"/>
                  </a:schemeClr>
                </a:solidFill>
              </a:rPr>
              <a:t>was brought into existence. </a:t>
            </a:r>
            <a:br>
              <a:rPr lang="en-CA" sz="3200" b="1" dirty="0">
                <a:ln>
                  <a:solidFill>
                    <a:srgbClr val="0000FF"/>
                  </a:solidFill>
                </a:ln>
                <a:solidFill>
                  <a:schemeClr val="accent2">
                    <a:lumMod val="20000"/>
                    <a:lumOff val="80000"/>
                  </a:schemeClr>
                </a:solidFill>
              </a:rPr>
            </a:br>
            <a:r>
              <a:rPr lang="en-CA" sz="3200" b="1" dirty="0">
                <a:ln>
                  <a:solidFill>
                    <a:srgbClr val="0000FF"/>
                  </a:solidFill>
                </a:ln>
                <a:solidFill>
                  <a:schemeClr val="accent2">
                    <a:lumMod val="20000"/>
                    <a:lumOff val="80000"/>
                  </a:schemeClr>
                </a:solidFill>
              </a:rPr>
              <a:t>What could this first revealing of the </a:t>
            </a:r>
            <a:r>
              <a:rPr lang="en-CA" sz="3200" b="1" dirty="0">
                <a:ln>
                  <a:solidFill>
                    <a:srgbClr val="0000FF"/>
                  </a:solidFill>
                </a:ln>
                <a:solidFill>
                  <a:schemeClr val="accent2">
                    <a:lumMod val="60000"/>
                    <a:lumOff val="40000"/>
                  </a:schemeClr>
                </a:solidFill>
                <a:latin typeface="Aharoni" panose="02010803020104030203" pitchFamily="2" charset="-79"/>
                <a:cs typeface="Aharoni" panose="02010803020104030203" pitchFamily="2" charset="-79"/>
              </a:rPr>
              <a:t>Aleph-</a:t>
            </a:r>
            <a:r>
              <a:rPr lang="en-CA" sz="3200" b="1" dirty="0" err="1">
                <a:ln>
                  <a:solidFill>
                    <a:srgbClr val="0000FF"/>
                  </a:solidFill>
                </a:ln>
                <a:solidFill>
                  <a:schemeClr val="accent2">
                    <a:lumMod val="60000"/>
                    <a:lumOff val="40000"/>
                  </a:schemeClr>
                </a:solidFill>
                <a:latin typeface="Aharoni" panose="02010803020104030203" pitchFamily="2" charset="-79"/>
                <a:cs typeface="Aharoni" panose="02010803020104030203" pitchFamily="2" charset="-79"/>
              </a:rPr>
              <a:t>Tav</a:t>
            </a:r>
            <a:r>
              <a:rPr lang="en-CA" sz="3200" b="1" dirty="0">
                <a:ln>
                  <a:solidFill>
                    <a:srgbClr val="0000FF"/>
                  </a:solidFill>
                </a:ln>
                <a:solidFill>
                  <a:schemeClr val="accent2">
                    <a:lumMod val="20000"/>
                    <a:lumOff val="80000"/>
                  </a:schemeClr>
                </a:solidFill>
              </a:rPr>
              <a:t> be indicating?</a:t>
            </a:r>
            <a:br>
              <a:rPr lang="en-CA" sz="3200" b="1" dirty="0">
                <a:ln>
                  <a:solidFill>
                    <a:srgbClr val="0000FF"/>
                  </a:solidFill>
                </a:ln>
                <a:solidFill>
                  <a:schemeClr val="accent2">
                    <a:lumMod val="20000"/>
                    <a:lumOff val="80000"/>
                  </a:schemeClr>
                </a:solidFill>
              </a:rPr>
            </a:br>
            <a:br>
              <a:rPr lang="en-CA" sz="3200" b="1" dirty="0">
                <a:ln>
                  <a:solidFill>
                    <a:srgbClr val="0000FF"/>
                  </a:solidFill>
                </a:ln>
                <a:solidFill>
                  <a:schemeClr val="accent2">
                    <a:lumMod val="20000"/>
                    <a:lumOff val="80000"/>
                  </a:schemeClr>
                </a:solidFill>
              </a:rPr>
            </a:br>
            <a:r>
              <a:rPr lang="en-CA" sz="3200" b="1" dirty="0">
                <a:ln>
                  <a:solidFill>
                    <a:srgbClr val="0000FF"/>
                  </a:solidFill>
                </a:ln>
                <a:solidFill>
                  <a:schemeClr val="accent2">
                    <a:lumMod val="20000"/>
                    <a:lumOff val="80000"/>
                  </a:schemeClr>
                </a:solidFill>
                <a:effectLst>
                  <a:glow rad="228600">
                    <a:schemeClr val="accent6">
                      <a:satMod val="175000"/>
                      <a:alpha val="40000"/>
                    </a:schemeClr>
                  </a:glow>
                </a:effectLst>
                <a:latin typeface="Aharoni" panose="02010803020104030203" pitchFamily="2" charset="-79"/>
                <a:cs typeface="Aharoni" panose="02010803020104030203" pitchFamily="2" charset="-79"/>
              </a:rPr>
              <a:t>It is most certainly </a:t>
            </a:r>
            <a:r>
              <a:rPr lang="en-CA" sz="3200" b="1" u="sng" dirty="0">
                <a:ln>
                  <a:solidFill>
                    <a:srgbClr val="0000FF"/>
                  </a:solidFill>
                </a:ln>
                <a:solidFill>
                  <a:schemeClr val="accent2">
                    <a:lumMod val="20000"/>
                    <a:lumOff val="80000"/>
                  </a:schemeClr>
                </a:solidFill>
                <a:effectLst>
                  <a:glow rad="228600">
                    <a:schemeClr val="accent6">
                      <a:satMod val="175000"/>
                      <a:alpha val="40000"/>
                    </a:schemeClr>
                  </a:glow>
                </a:effectLst>
                <a:latin typeface="Aharoni" panose="02010803020104030203" pitchFamily="2" charset="-79"/>
                <a:cs typeface="Aharoni" panose="02010803020104030203" pitchFamily="2" charset="-79"/>
              </a:rPr>
              <a:t>not</a:t>
            </a:r>
            <a:r>
              <a:rPr lang="en-CA" sz="3200" b="1" dirty="0">
                <a:ln>
                  <a:solidFill>
                    <a:srgbClr val="0000FF"/>
                  </a:solidFill>
                </a:ln>
                <a:solidFill>
                  <a:schemeClr val="accent2">
                    <a:lumMod val="20000"/>
                    <a:lumOff val="80000"/>
                  </a:schemeClr>
                </a:solidFill>
                <a:effectLst>
                  <a:glow rad="228600">
                    <a:schemeClr val="accent6">
                      <a:satMod val="175000"/>
                      <a:alpha val="40000"/>
                    </a:schemeClr>
                  </a:glow>
                </a:effectLst>
                <a:latin typeface="Aharoni" panose="02010803020104030203" pitchFamily="2" charset="-79"/>
                <a:cs typeface="Aharoni" panose="02010803020104030203" pitchFamily="2" charset="-79"/>
              </a:rPr>
              <a:t> just “</a:t>
            </a:r>
            <a:r>
              <a:rPr lang="en-CA" sz="3200" b="1" i="1" dirty="0">
                <a:ln>
                  <a:solidFill>
                    <a:srgbClr val="0000FF"/>
                  </a:solidFill>
                </a:ln>
                <a:solidFill>
                  <a:schemeClr val="accent2">
                    <a:lumMod val="20000"/>
                    <a:lumOff val="80000"/>
                  </a:schemeClr>
                </a:solidFill>
                <a:effectLst>
                  <a:glow rad="228600">
                    <a:schemeClr val="accent6">
                      <a:satMod val="175000"/>
                      <a:alpha val="40000"/>
                    </a:schemeClr>
                  </a:glow>
                </a:effectLst>
                <a:latin typeface="Aharoni" panose="02010803020104030203" pitchFamily="2" charset="-79"/>
                <a:cs typeface="Aharoni" panose="02010803020104030203" pitchFamily="2" charset="-79"/>
              </a:rPr>
              <a:t>space filler</a:t>
            </a:r>
            <a:r>
              <a:rPr lang="en-CA" sz="3200" b="1" dirty="0">
                <a:ln>
                  <a:solidFill>
                    <a:srgbClr val="0000FF"/>
                  </a:solidFill>
                </a:ln>
                <a:solidFill>
                  <a:schemeClr val="accent2">
                    <a:lumMod val="20000"/>
                    <a:lumOff val="80000"/>
                  </a:schemeClr>
                </a:solidFill>
                <a:effectLst>
                  <a:glow rad="228600">
                    <a:schemeClr val="accent6">
                      <a:satMod val="175000"/>
                      <a:alpha val="40000"/>
                    </a:schemeClr>
                  </a:glow>
                </a:effectLst>
                <a:latin typeface="Aharoni" panose="02010803020104030203" pitchFamily="2" charset="-79"/>
                <a:cs typeface="Aharoni" panose="02010803020104030203" pitchFamily="2" charset="-79"/>
              </a:rPr>
              <a:t>” material</a:t>
            </a:r>
            <a:r>
              <a:rPr lang="en-CA" sz="3200" b="1" dirty="0">
                <a:ln>
                  <a:solidFill>
                    <a:srgbClr val="0000FF"/>
                  </a:solidFill>
                </a:ln>
                <a:solidFill>
                  <a:srgbClr val="FF00FF"/>
                </a:solidFill>
                <a:effectLst>
                  <a:glow rad="228600">
                    <a:schemeClr val="accent6">
                      <a:satMod val="175000"/>
                      <a:alpha val="40000"/>
                    </a:schemeClr>
                  </a:glow>
                </a:effectLst>
                <a:latin typeface="Arial Black" panose="020B0A04020102020204" pitchFamily="34" charset="0"/>
                <a:cs typeface="Aharoni" panose="02010803020104030203" pitchFamily="2" charset="-79"/>
              </a:rPr>
              <a:t>!</a:t>
            </a:r>
            <a:br>
              <a:rPr lang="en-CA" sz="3200" b="1" dirty="0">
                <a:ln>
                  <a:solidFill>
                    <a:srgbClr val="0000FF"/>
                  </a:solidFill>
                </a:ln>
                <a:solidFill>
                  <a:schemeClr val="accent2">
                    <a:lumMod val="20000"/>
                    <a:lumOff val="80000"/>
                  </a:schemeClr>
                </a:solidFill>
                <a:effectLst>
                  <a:glow rad="228600">
                    <a:schemeClr val="accent6">
                      <a:satMod val="175000"/>
                      <a:alpha val="40000"/>
                    </a:schemeClr>
                  </a:glow>
                </a:effectLst>
                <a:latin typeface="Aharoni" panose="02010803020104030203" pitchFamily="2" charset="-79"/>
                <a:cs typeface="Aharoni" panose="02010803020104030203" pitchFamily="2" charset="-79"/>
              </a:rPr>
            </a:br>
            <a:r>
              <a:rPr lang="en-CA" sz="3200" b="1" dirty="0">
                <a:ln>
                  <a:solidFill>
                    <a:srgbClr val="0000FF"/>
                  </a:solidFill>
                </a:ln>
                <a:solidFill>
                  <a:schemeClr val="accent2">
                    <a:lumMod val="20000"/>
                    <a:lumOff val="80000"/>
                  </a:schemeClr>
                </a:solidFill>
              </a:rPr>
              <a:t> </a:t>
            </a:r>
            <a:br>
              <a:rPr lang="en-CA" sz="3200" b="1" dirty="0">
                <a:ln>
                  <a:solidFill>
                    <a:srgbClr val="0000FF"/>
                  </a:solidFill>
                </a:ln>
                <a:solidFill>
                  <a:schemeClr val="accent2">
                    <a:lumMod val="20000"/>
                    <a:lumOff val="80000"/>
                  </a:schemeClr>
                </a:solidFill>
              </a:rPr>
            </a:br>
            <a:r>
              <a:rPr lang="en-CA" sz="3200" b="1" dirty="0">
                <a:ln>
                  <a:solidFill>
                    <a:srgbClr val="0000FF"/>
                  </a:solidFill>
                </a:ln>
                <a:solidFill>
                  <a:schemeClr val="accent6">
                    <a:lumMod val="75000"/>
                  </a:schemeClr>
                </a:solidFill>
              </a:rPr>
              <a:t>Genesis 1:1 </a:t>
            </a:r>
            <a:r>
              <a:rPr lang="en-CA" sz="3200" b="1" dirty="0">
                <a:ln>
                  <a:solidFill>
                    <a:srgbClr val="0000FF"/>
                  </a:solidFill>
                </a:ln>
                <a:solidFill>
                  <a:schemeClr val="accent2">
                    <a:lumMod val="20000"/>
                    <a:lumOff val="80000"/>
                  </a:schemeClr>
                </a:solidFill>
              </a:rPr>
              <a:t>does state - </a:t>
            </a:r>
            <a:r>
              <a:rPr lang="en-CA" sz="3200" u="sng" dirty="0">
                <a:ln>
                  <a:solidFill>
                    <a:srgbClr val="0000FF"/>
                  </a:solidFill>
                </a:ln>
                <a:solidFill>
                  <a:schemeClr val="accent2">
                    <a:lumMod val="20000"/>
                    <a:lumOff val="80000"/>
                  </a:schemeClr>
                </a:solidFill>
                <a:latin typeface="Aharoni" panose="02010803020104030203" pitchFamily="2" charset="-79"/>
                <a:cs typeface="Aharoni" panose="02010803020104030203" pitchFamily="2" charset="-79"/>
              </a:rPr>
              <a:t>IN THE BEGINNING</a:t>
            </a:r>
            <a:r>
              <a:rPr lang="en-CA" sz="3200" dirty="0">
                <a:ln>
                  <a:solidFill>
                    <a:srgbClr val="0000FF"/>
                  </a:solidFill>
                </a:ln>
                <a:solidFill>
                  <a:schemeClr val="accent2">
                    <a:lumMod val="20000"/>
                    <a:lumOff val="80000"/>
                  </a:schemeClr>
                </a:solidFill>
                <a:latin typeface="Aharoni" panose="02010803020104030203" pitchFamily="2" charset="-79"/>
                <a:cs typeface="Aharoni" panose="02010803020104030203" pitchFamily="2" charset="-79"/>
              </a:rPr>
              <a:t> </a:t>
            </a:r>
            <a:r>
              <a:rPr lang="en-CA" sz="3200" b="1" dirty="0">
                <a:ln>
                  <a:solidFill>
                    <a:srgbClr val="0000FF"/>
                  </a:solidFill>
                </a:ln>
                <a:solidFill>
                  <a:schemeClr val="accent2">
                    <a:lumMod val="20000"/>
                    <a:lumOff val="80000"/>
                  </a:schemeClr>
                </a:solidFill>
              </a:rPr>
              <a:t>(pertaining to </a:t>
            </a:r>
            <a:br>
              <a:rPr lang="en-CA" sz="3200" b="1" dirty="0">
                <a:ln>
                  <a:solidFill>
                    <a:srgbClr val="0000FF"/>
                  </a:solidFill>
                </a:ln>
                <a:solidFill>
                  <a:schemeClr val="accent2">
                    <a:lumMod val="20000"/>
                    <a:lumOff val="80000"/>
                  </a:schemeClr>
                </a:solidFill>
              </a:rPr>
            </a:br>
            <a:r>
              <a:rPr lang="en-CA" sz="3200" b="1" dirty="0">
                <a:ln>
                  <a:solidFill>
                    <a:srgbClr val="0000FF"/>
                  </a:solidFill>
                </a:ln>
                <a:solidFill>
                  <a:schemeClr val="accent2">
                    <a:lumMod val="20000"/>
                    <a:lumOff val="80000"/>
                  </a:schemeClr>
                </a:solidFill>
              </a:rPr>
              <a:t>this earth’s existence), that, this particular understanding of </a:t>
            </a:r>
            <a:br>
              <a:rPr lang="en-CA" sz="3200" b="1" dirty="0">
                <a:ln>
                  <a:solidFill>
                    <a:srgbClr val="0000FF"/>
                  </a:solidFill>
                </a:ln>
                <a:solidFill>
                  <a:schemeClr val="accent2">
                    <a:lumMod val="20000"/>
                    <a:lumOff val="80000"/>
                  </a:schemeClr>
                </a:solidFill>
              </a:rPr>
            </a:br>
            <a:r>
              <a:rPr lang="en-CA" sz="3200" dirty="0">
                <a:ln>
                  <a:solidFill>
                    <a:srgbClr val="0000FF"/>
                  </a:solidFill>
                </a:ln>
                <a:solidFill>
                  <a:schemeClr val="accent2">
                    <a:lumMod val="20000"/>
                    <a:lumOff val="80000"/>
                  </a:schemeClr>
                </a:solidFill>
                <a:latin typeface="Aharoni" panose="02010803020104030203" pitchFamily="2" charset="-79"/>
                <a:cs typeface="Aharoni" panose="02010803020104030203" pitchFamily="2" charset="-79"/>
              </a:rPr>
              <a:t>Aleph-</a:t>
            </a:r>
            <a:r>
              <a:rPr lang="en-CA" sz="3200" dirty="0" err="1">
                <a:ln>
                  <a:solidFill>
                    <a:srgbClr val="0000FF"/>
                  </a:solidFill>
                </a:ln>
                <a:solidFill>
                  <a:schemeClr val="accent2">
                    <a:lumMod val="20000"/>
                    <a:lumOff val="80000"/>
                  </a:schemeClr>
                </a:solidFill>
                <a:latin typeface="Aharoni" panose="02010803020104030203" pitchFamily="2" charset="-79"/>
                <a:cs typeface="Aharoni" panose="02010803020104030203" pitchFamily="2" charset="-79"/>
              </a:rPr>
              <a:t>Tav</a:t>
            </a:r>
            <a:r>
              <a:rPr lang="en-CA" sz="3200" dirty="0">
                <a:ln>
                  <a:solidFill>
                    <a:srgbClr val="0000FF"/>
                  </a:solidFill>
                </a:ln>
                <a:solidFill>
                  <a:schemeClr val="accent2">
                    <a:lumMod val="20000"/>
                    <a:lumOff val="80000"/>
                  </a:schemeClr>
                </a:solidFill>
                <a:latin typeface="Aharoni" panose="02010803020104030203" pitchFamily="2" charset="-79"/>
                <a:cs typeface="Aharoni" panose="02010803020104030203" pitchFamily="2" charset="-79"/>
              </a:rPr>
              <a:t>, </a:t>
            </a:r>
            <a:r>
              <a:rPr lang="en-CA" sz="3200" b="1" dirty="0">
                <a:ln>
                  <a:solidFill>
                    <a:srgbClr val="0000FF"/>
                  </a:solidFill>
                </a:ln>
                <a:solidFill>
                  <a:schemeClr val="accent2">
                    <a:lumMod val="20000"/>
                    <a:lumOff val="80000"/>
                  </a:schemeClr>
                </a:solidFill>
              </a:rPr>
              <a:t>was </a:t>
            </a:r>
            <a:r>
              <a:rPr lang="en-CA" sz="3200" b="1" dirty="0">
                <a:ln>
                  <a:solidFill>
                    <a:srgbClr val="0000FF"/>
                  </a:solidFill>
                </a:ln>
                <a:latin typeface="Aharoni" panose="02010803020104030203" pitchFamily="2" charset="-79"/>
                <a:cs typeface="Aharoni" panose="02010803020104030203" pitchFamily="2" charset="-79"/>
              </a:rPr>
              <a:t>AT THIS </a:t>
            </a:r>
            <a:r>
              <a:rPr lang="en-CA" sz="3200" b="1" u="sng" dirty="0">
                <a:ln>
                  <a:solidFill>
                    <a:srgbClr val="0000FF"/>
                  </a:solidFill>
                </a:ln>
                <a:latin typeface="Aharoni" panose="02010803020104030203" pitchFamily="2" charset="-79"/>
                <a:cs typeface="Aharoni" panose="02010803020104030203" pitchFamily="2" charset="-79"/>
              </a:rPr>
              <a:t>SPECIFIED</a:t>
            </a:r>
            <a:r>
              <a:rPr lang="en-CA" sz="3200" b="1" dirty="0">
                <a:ln>
                  <a:solidFill>
                    <a:srgbClr val="0000FF"/>
                  </a:solidFill>
                </a:ln>
                <a:latin typeface="Aharoni" panose="02010803020104030203" pitchFamily="2" charset="-79"/>
                <a:cs typeface="Aharoni" panose="02010803020104030203" pitchFamily="2" charset="-79"/>
              </a:rPr>
              <a:t> POINT IN </a:t>
            </a:r>
            <a:r>
              <a:rPr lang="en-CA" sz="3200" b="1" u="sng" dirty="0">
                <a:ln>
                  <a:solidFill>
                    <a:srgbClr val="0000FF"/>
                  </a:solidFill>
                </a:ln>
                <a:solidFill>
                  <a:srgbClr val="E983DD"/>
                </a:solidFill>
                <a:latin typeface="Aharoni" panose="02010803020104030203" pitchFamily="2" charset="-79"/>
                <a:cs typeface="Aharoni" panose="02010803020104030203" pitchFamily="2" charset="-79"/>
              </a:rPr>
              <a:t>TIME</a:t>
            </a:r>
            <a:r>
              <a:rPr lang="en-CA" sz="3200" b="1" dirty="0">
                <a:ln>
                  <a:solidFill>
                    <a:srgbClr val="0000FF"/>
                  </a:solidFill>
                </a:ln>
                <a:solidFill>
                  <a:schemeClr val="accent2">
                    <a:lumMod val="20000"/>
                    <a:lumOff val="80000"/>
                  </a:schemeClr>
                </a:solidFill>
              </a:rPr>
              <a:t> - </a:t>
            </a:r>
            <a:r>
              <a:rPr lang="en-CA" sz="3200" b="1" u="sng" dirty="0">
                <a:ln>
                  <a:solidFill>
                    <a:srgbClr val="0000FF"/>
                  </a:solidFill>
                </a:ln>
                <a:solidFill>
                  <a:srgbClr val="E983DD"/>
                </a:solidFill>
                <a:effectLst>
                  <a:glow rad="127000">
                    <a:srgbClr val="FFFF00"/>
                  </a:glow>
                </a:effectLst>
                <a:latin typeface="Wide Latin" panose="020A0A07050505020404" pitchFamily="18" charset="0"/>
              </a:rPr>
              <a:t>CREATED</a:t>
            </a:r>
            <a:r>
              <a:rPr lang="en-CA" sz="3200" b="1" dirty="0">
                <a:ln>
                  <a:solidFill>
                    <a:srgbClr val="0000FF"/>
                  </a:solidFill>
                </a:ln>
                <a:solidFill>
                  <a:srgbClr val="E983DD"/>
                </a:solidFill>
                <a:effectLst>
                  <a:glow rad="127000">
                    <a:srgbClr val="FFFF00"/>
                  </a:glow>
                </a:effectLst>
                <a:latin typeface="Wide Latin" panose="020A0A07050505020404" pitchFamily="18" charset="0"/>
              </a:rPr>
              <a:t>!!!</a:t>
            </a:r>
            <a:br>
              <a:rPr lang="en-CA" sz="3200" b="1" dirty="0">
                <a:ln>
                  <a:solidFill>
                    <a:srgbClr val="0000FF"/>
                  </a:solidFill>
                </a:ln>
                <a:solidFill>
                  <a:srgbClr val="E983DD"/>
                </a:solidFill>
                <a:latin typeface="Arial Black" panose="020B0A04020102020204" pitchFamily="34" charset="0"/>
              </a:rPr>
            </a:br>
            <a:br>
              <a:rPr lang="en-CA" sz="3200" b="1" dirty="0">
                <a:ln>
                  <a:solidFill>
                    <a:srgbClr val="0000FF"/>
                  </a:solidFill>
                </a:ln>
                <a:solidFill>
                  <a:srgbClr val="E983DD"/>
                </a:solidFill>
                <a:latin typeface="Arial Black" panose="020B0A04020102020204" pitchFamily="34" charset="0"/>
              </a:rPr>
            </a:br>
            <a:r>
              <a:rPr lang="en-CA" sz="3200" b="1" u="sng" dirty="0">
                <a:ln>
                  <a:solidFill>
                    <a:srgbClr val="0000FF"/>
                  </a:solidFill>
                </a:ln>
                <a:solidFill>
                  <a:srgbClr val="E983DD"/>
                </a:solidFill>
                <a:latin typeface="Arial Black" panose="020B0A04020102020204" pitchFamily="34" charset="0"/>
              </a:rPr>
              <a:t>WHAT THEREFORE</a:t>
            </a:r>
            <a:r>
              <a:rPr lang="en-CA" sz="3200" b="1" dirty="0">
                <a:ln>
                  <a:solidFill>
                    <a:srgbClr val="0000FF"/>
                  </a:solidFill>
                </a:ln>
                <a:solidFill>
                  <a:srgbClr val="E983DD"/>
                </a:solidFill>
                <a:latin typeface="Arial Black" panose="020B0A04020102020204" pitchFamily="34" charset="0"/>
              </a:rPr>
              <a:t> </a:t>
            </a:r>
            <a:r>
              <a:rPr lang="en-CA" sz="3200" b="1" u="sng" dirty="0">
                <a:ln>
                  <a:solidFill>
                    <a:srgbClr val="0000FF"/>
                  </a:solidFill>
                </a:ln>
                <a:solidFill>
                  <a:srgbClr val="FFFF00"/>
                </a:solidFill>
                <a:latin typeface="Arial Black" panose="020B0A04020102020204" pitchFamily="34" charset="0"/>
              </a:rPr>
              <a:t>WAS</a:t>
            </a:r>
            <a:r>
              <a:rPr lang="en-CA" sz="3200" b="1" dirty="0">
                <a:ln>
                  <a:solidFill>
                    <a:srgbClr val="0000FF"/>
                  </a:solidFill>
                </a:ln>
                <a:solidFill>
                  <a:srgbClr val="E983DD"/>
                </a:solidFill>
                <a:latin typeface="Arial Black" panose="020B0A04020102020204" pitchFamily="34" charset="0"/>
              </a:rPr>
              <a:t> - </a:t>
            </a:r>
            <a:r>
              <a:rPr lang="en-CA" sz="3200" b="1" u="sng" dirty="0">
                <a:ln>
                  <a:solidFill>
                    <a:srgbClr val="0000FF"/>
                  </a:solidFill>
                </a:ln>
                <a:solidFill>
                  <a:srgbClr val="E983DD"/>
                </a:solidFill>
                <a:latin typeface="Arial Black" panose="020B0A04020102020204" pitchFamily="34" charset="0"/>
              </a:rPr>
              <a:t>CREATED</a:t>
            </a:r>
            <a:r>
              <a:rPr lang="en-CA" sz="3200" b="1" dirty="0">
                <a:ln>
                  <a:solidFill>
                    <a:srgbClr val="0000FF"/>
                  </a:solidFill>
                </a:ln>
                <a:solidFill>
                  <a:srgbClr val="E983DD"/>
                </a:solidFill>
                <a:latin typeface="Arial Black" panose="020B0A04020102020204" pitchFamily="34" charset="0"/>
              </a:rPr>
              <a:t>?</a:t>
            </a:r>
          </a:p>
        </p:txBody>
      </p:sp>
      <p:sp>
        <p:nvSpPr>
          <p:cNvPr id="3" name="Slide Number Placeholder 3">
            <a:extLst>
              <a:ext uri="{FF2B5EF4-FFF2-40B4-BE49-F238E27FC236}">
                <a16:creationId xmlns:a16="http://schemas.microsoft.com/office/drawing/2014/main" id="{557742AA-E239-3A7D-F42C-8D800DC658A5}"/>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bg1"/>
                </a:solidFill>
              </a:rPr>
              <a:t>77</a:t>
            </a:fld>
            <a:endParaRPr lang="en-CA" dirty="0">
              <a:solidFill>
                <a:schemeClr val="bg1"/>
              </a:solidFill>
            </a:endParaRPr>
          </a:p>
        </p:txBody>
      </p:sp>
    </p:spTree>
    <p:extLst>
      <p:ext uri="{BB962C8B-B14F-4D97-AF65-F5344CB8AC3E}">
        <p14:creationId xmlns:p14="http://schemas.microsoft.com/office/powerpoint/2010/main" val="762742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78</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58037" y="237890"/>
            <a:ext cx="7552113"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#1.   Aleph-Tav</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82331" y="295280"/>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a:extLst>
              <a:ext uri="{FF2B5EF4-FFF2-40B4-BE49-F238E27FC236}">
                <a16:creationId xmlns:a16="http://schemas.microsoft.com/office/drawing/2014/main" id="{D8EA93E6-48CF-4495-BD07-0EC4FC9975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4642" y="1484748"/>
            <a:ext cx="9102056" cy="1443713"/>
          </a:xfrm>
          <a:prstGeom prst="rect">
            <a:avLst/>
          </a:prstGeom>
          <a:ln w="38100" cap="sq">
            <a:solidFill>
              <a:srgbClr val="CC00FF"/>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D884FA5E-A050-4018-BD9D-E9EA22714A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48906" y="295280"/>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Rectangle: Rounded Corners 10">
            <a:extLst>
              <a:ext uri="{FF2B5EF4-FFF2-40B4-BE49-F238E27FC236}">
                <a16:creationId xmlns:a16="http://schemas.microsoft.com/office/drawing/2014/main" id="{B5450E9F-09FE-400F-B24B-900419498F1C}"/>
              </a:ext>
            </a:extLst>
          </p:cNvPr>
          <p:cNvSpPr/>
          <p:nvPr/>
        </p:nvSpPr>
        <p:spPr>
          <a:xfrm>
            <a:off x="424230" y="3396750"/>
            <a:ext cx="11343540" cy="3223360"/>
          </a:xfrm>
          <a:prstGeom prst="roundRect">
            <a:avLst/>
          </a:prstGeom>
          <a:solidFill>
            <a:srgbClr val="FF9900"/>
          </a:solidFill>
          <a:ln w="76200">
            <a:solidFill>
              <a:schemeClr val="tx1"/>
            </a:solidFill>
          </a:ln>
          <a:scene3d>
            <a:camera prst="orthographicFront"/>
            <a:lightRig rig="threeP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a:solidFill>
                  <a:schemeClr val="tx1"/>
                </a:solidFill>
              </a:rPr>
              <a:t>How can it be understood the </a:t>
            </a:r>
            <a:r>
              <a:rPr lang="en-CA" sz="2800" b="1" i="1" dirty="0">
                <a:ln>
                  <a:solidFill>
                    <a:sysClr val="windowText" lastClr="000000"/>
                  </a:solidFill>
                </a:ln>
                <a:solidFill>
                  <a:srgbClr val="CC00FF"/>
                </a:solidFill>
              </a:rPr>
              <a:t>Aleph &amp; </a:t>
            </a:r>
            <a:r>
              <a:rPr lang="en-CA" sz="2800" b="1" i="1" dirty="0" err="1">
                <a:ln>
                  <a:solidFill>
                    <a:sysClr val="windowText" lastClr="000000"/>
                  </a:solidFill>
                </a:ln>
                <a:solidFill>
                  <a:srgbClr val="CC00FF"/>
                </a:solidFill>
              </a:rPr>
              <a:t>Tav</a:t>
            </a:r>
            <a:r>
              <a:rPr lang="en-CA" sz="2800" i="1" dirty="0">
                <a:solidFill>
                  <a:schemeClr val="tx1"/>
                </a:solidFill>
              </a:rPr>
              <a:t> was </a:t>
            </a:r>
            <a:r>
              <a:rPr lang="en-CA" sz="2800" b="1" i="1" u="sng" dirty="0">
                <a:solidFill>
                  <a:schemeClr val="tx1"/>
                </a:solidFill>
              </a:rPr>
              <a:t>created</a:t>
            </a:r>
            <a:r>
              <a:rPr lang="en-CA" sz="2800" i="1" dirty="0">
                <a:solidFill>
                  <a:schemeClr val="tx1"/>
                </a:solidFill>
              </a:rPr>
              <a:t> </a:t>
            </a:r>
            <a:r>
              <a:rPr lang="en-CA" sz="2800" b="1" i="1" dirty="0">
                <a:ln>
                  <a:solidFill>
                    <a:srgbClr val="0000FF"/>
                  </a:solidFill>
                </a:ln>
                <a:solidFill>
                  <a:srgbClr val="CC00FF"/>
                </a:solidFill>
                <a:effectLst>
                  <a:outerShdw blurRad="50800" dist="50800" dir="5400000" sx="102000" sy="102000" algn="ctr" rotWithShape="0">
                    <a:srgbClr val="00FF00"/>
                  </a:outerShdw>
                </a:effectLst>
              </a:rPr>
              <a:t>alongside</a:t>
            </a:r>
            <a:br>
              <a:rPr lang="en-CA" sz="2800" i="1" dirty="0">
                <a:solidFill>
                  <a:schemeClr val="tx1"/>
                </a:solidFill>
              </a:rPr>
            </a:br>
            <a:r>
              <a:rPr lang="en-CA" sz="2800" i="1" dirty="0">
                <a:solidFill>
                  <a:schemeClr val="tx1"/>
                </a:solidFill>
              </a:rPr>
              <a:t>the </a:t>
            </a:r>
            <a:r>
              <a:rPr lang="en-CA" sz="2800" i="1" dirty="0" err="1">
                <a:solidFill>
                  <a:schemeClr val="tx1"/>
                </a:solidFill>
              </a:rPr>
              <a:t>Shemayim</a:t>
            </a:r>
            <a:r>
              <a:rPr lang="en-CA" sz="2800" i="1" dirty="0">
                <a:solidFill>
                  <a:schemeClr val="tx1"/>
                </a:solidFill>
              </a:rPr>
              <a:t> and the </a:t>
            </a:r>
            <a:r>
              <a:rPr lang="en-CA" sz="2800" i="1" dirty="0" err="1">
                <a:solidFill>
                  <a:schemeClr val="tx1"/>
                </a:solidFill>
              </a:rPr>
              <a:t>Artz</a:t>
            </a:r>
            <a:r>
              <a:rPr lang="en-CA" sz="2800" i="1" dirty="0">
                <a:solidFill>
                  <a:schemeClr val="tx1"/>
                </a:solidFill>
              </a:rPr>
              <a:t>?  </a:t>
            </a:r>
            <a:r>
              <a:rPr lang="en-CA" sz="2800" b="1" i="1" dirty="0">
                <a:ln>
                  <a:solidFill>
                    <a:sysClr val="windowText" lastClr="000000"/>
                  </a:solidFill>
                </a:ln>
                <a:solidFill>
                  <a:srgbClr val="FF0000"/>
                </a:solidFill>
              </a:rPr>
              <a:t>Is there another application?</a:t>
            </a:r>
          </a:p>
          <a:p>
            <a:pPr algn="ctr"/>
            <a:r>
              <a:rPr lang="en-CA" sz="2800" i="1" dirty="0">
                <a:solidFill>
                  <a:schemeClr val="tx1"/>
                </a:solidFill>
              </a:rPr>
              <a:t>What could these two Hebrew letters portray here? </a:t>
            </a:r>
            <a:br>
              <a:rPr lang="en-CA" sz="2800" i="1" dirty="0">
                <a:solidFill>
                  <a:schemeClr val="tx1"/>
                </a:solidFill>
              </a:rPr>
            </a:br>
            <a:r>
              <a:rPr lang="en-CA" sz="2800" i="1" dirty="0">
                <a:solidFill>
                  <a:schemeClr val="tx1"/>
                </a:solidFill>
                <a:latin typeface="Arial Black" panose="020B0A04020102020204" pitchFamily="34" charset="0"/>
              </a:rPr>
              <a:t>Again:  </a:t>
            </a:r>
            <a:r>
              <a:rPr lang="en-CA" sz="2800" i="1" dirty="0">
                <a:solidFill>
                  <a:schemeClr val="tx1"/>
                </a:solidFill>
              </a:rPr>
              <a:t>How can it be claimed the </a:t>
            </a:r>
            <a:r>
              <a:rPr lang="en-CA" sz="2800" b="1" i="1" dirty="0">
                <a:ln>
                  <a:solidFill>
                    <a:sysClr val="windowText" lastClr="000000"/>
                  </a:solidFill>
                </a:ln>
                <a:solidFill>
                  <a:srgbClr val="CC00FF"/>
                </a:solidFill>
              </a:rPr>
              <a:t>Aleph &amp; Tav </a:t>
            </a:r>
            <a:r>
              <a:rPr lang="en-CA" sz="2800" i="1" dirty="0">
                <a:solidFill>
                  <a:schemeClr val="tx1"/>
                </a:solidFill>
              </a:rPr>
              <a:t>were created here? </a:t>
            </a:r>
          </a:p>
          <a:p>
            <a:pPr algn="ctr"/>
            <a:r>
              <a:rPr lang="en-CA" sz="2800" b="1" i="1" dirty="0">
                <a:solidFill>
                  <a:schemeClr val="tx1"/>
                </a:solidFill>
              </a:rPr>
              <a:t>BECAUSE, </a:t>
            </a:r>
            <a:r>
              <a:rPr lang="en-CA" sz="2800" b="1" i="1" u="sng" dirty="0">
                <a:solidFill>
                  <a:schemeClr val="tx1"/>
                </a:solidFill>
              </a:rPr>
              <a:t>THAT IS</a:t>
            </a:r>
            <a:r>
              <a:rPr lang="en-CA" sz="2800" b="1" i="1" dirty="0">
                <a:solidFill>
                  <a:schemeClr val="tx1"/>
                </a:solidFill>
              </a:rPr>
              <a:t> WHAT IS RECORDED IN THE ORIGINAL HEBREW SCRIPT!</a:t>
            </a:r>
          </a:p>
          <a:p>
            <a:pPr algn="ctr"/>
            <a:r>
              <a:rPr lang="en-CA" sz="2800" b="1" i="1" dirty="0">
                <a:ln>
                  <a:solidFill>
                    <a:schemeClr val="tx1"/>
                  </a:solidFill>
                </a:ln>
                <a:solidFill>
                  <a:schemeClr val="accent5">
                    <a:lumMod val="75000"/>
                  </a:schemeClr>
                </a:solidFill>
              </a:rPr>
              <a:t>Maybe it is </a:t>
            </a:r>
            <a:r>
              <a:rPr lang="en-CA" sz="2800" b="1" i="1" u="sng" dirty="0">
                <a:ln>
                  <a:solidFill>
                    <a:schemeClr val="tx1"/>
                  </a:solidFill>
                </a:ln>
                <a:solidFill>
                  <a:schemeClr val="accent5">
                    <a:lumMod val="75000"/>
                  </a:schemeClr>
                </a:solidFill>
              </a:rPr>
              <a:t>OUR UNDERSTANDING</a:t>
            </a:r>
            <a:r>
              <a:rPr lang="en-CA" sz="2800" b="1" i="1" dirty="0">
                <a:ln>
                  <a:solidFill>
                    <a:schemeClr val="tx1"/>
                  </a:solidFill>
                </a:ln>
                <a:solidFill>
                  <a:schemeClr val="accent5">
                    <a:lumMod val="75000"/>
                  </a:schemeClr>
                </a:solidFill>
              </a:rPr>
              <a:t> that needs fine tuning?</a:t>
            </a:r>
          </a:p>
        </p:txBody>
      </p:sp>
      <p:cxnSp>
        <p:nvCxnSpPr>
          <p:cNvPr id="12" name="Straight Arrow Connector 11">
            <a:extLst>
              <a:ext uri="{FF2B5EF4-FFF2-40B4-BE49-F238E27FC236}">
                <a16:creationId xmlns:a16="http://schemas.microsoft.com/office/drawing/2014/main" id="{A037E804-61C2-4F75-9BE9-D53A7DE174C2}"/>
              </a:ext>
            </a:extLst>
          </p:cNvPr>
          <p:cNvCxnSpPr>
            <a:cxnSpLocks/>
          </p:cNvCxnSpPr>
          <p:nvPr/>
        </p:nvCxnSpPr>
        <p:spPr>
          <a:xfrm flipV="1">
            <a:off x="6278252" y="1099321"/>
            <a:ext cx="2570654" cy="682347"/>
          </a:xfrm>
          <a:prstGeom prst="straightConnector1">
            <a:avLst/>
          </a:prstGeom>
          <a:ln w="76200">
            <a:solidFill>
              <a:srgbClr val="92D05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9" name="Picture 3" descr="C:\Users\Rae\Desktop\yellow face oooh clear.png">
            <a:extLst>
              <a:ext uri="{FF2B5EF4-FFF2-40B4-BE49-F238E27FC236}">
                <a16:creationId xmlns:a16="http://schemas.microsoft.com/office/drawing/2014/main" id="{3DF5513B-1C5B-425A-BD34-59C29D9C29F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290309">
            <a:off x="10696562" y="3742855"/>
            <a:ext cx="1429068" cy="141545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07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60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1000"/>
                                        <p:tgtEl>
                                          <p:spTgt spid="21"/>
                                        </p:tgtEl>
                                      </p:cBhvr>
                                    </p:animEffect>
                                  </p:childTnLst>
                                </p:cTn>
                              </p:par>
                              <p:par>
                                <p:cTn id="8" presetID="14" presetClass="entr" presetSubtype="10" fill="hold" nodeType="withEffect">
                                  <p:stCondLst>
                                    <p:cond delay="175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1000"/>
                                        <p:tgtEl>
                                          <p:spTgt spid="16"/>
                                        </p:tgtEl>
                                      </p:cBhvr>
                                    </p:animEffect>
                                  </p:childTnLst>
                                </p:cTn>
                              </p:par>
                            </p:childTnLst>
                          </p:cTn>
                        </p:par>
                        <p:par>
                          <p:cTn id="11" fill="hold">
                            <p:stCondLst>
                              <p:cond delay="2750"/>
                            </p:stCondLst>
                            <p:childTnLst>
                              <p:par>
                                <p:cTn id="12" presetID="22" presetClass="entr" presetSubtype="4"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1250"/>
                                        <p:tgtEl>
                                          <p:spTgt spid="12"/>
                                        </p:tgtEl>
                                      </p:cBhvr>
                                    </p:animEffect>
                                  </p:childTnLst>
                                </p:cTn>
                              </p:par>
                              <p:par>
                                <p:cTn id="15" presetID="21" presetClass="entr" presetSubtype="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1000"/>
                                        <p:tgtEl>
                                          <p:spTgt spid="11">
                                            <p:txEl>
                                              <p:pRg st="2" end="2"/>
                                            </p:txEl>
                                          </p:spTgt>
                                        </p:tgtEl>
                                      </p:cBhvr>
                                    </p:animEffect>
                                    <p:anim calcmode="lin" valueType="num">
                                      <p:cBhvr>
                                        <p:cTn id="2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1000"/>
                                        <p:tgtEl>
                                          <p:spTgt spid="11">
                                            <p:txEl>
                                              <p:pRg st="3" end="3"/>
                                            </p:txEl>
                                          </p:spTgt>
                                        </p:tgtEl>
                                      </p:cBhvr>
                                    </p:animEffect>
                                    <p:anim calcmode="lin" valueType="num">
                                      <p:cBhvr>
                                        <p:cTn id="2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79</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752987" y="356668"/>
            <a:ext cx="7552113" cy="106728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#1.   Aleph-Tav</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82331" y="471449"/>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a:extLst>
              <a:ext uri="{FF2B5EF4-FFF2-40B4-BE49-F238E27FC236}">
                <a16:creationId xmlns:a16="http://schemas.microsoft.com/office/drawing/2014/main" id="{D884FA5E-A050-4018-BD9D-E9EA22714A0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48906" y="471449"/>
            <a:ext cx="7334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Rectangle: Rounded Corners 10">
            <a:extLst>
              <a:ext uri="{FF2B5EF4-FFF2-40B4-BE49-F238E27FC236}">
                <a16:creationId xmlns:a16="http://schemas.microsoft.com/office/drawing/2014/main" id="{B5450E9F-09FE-400F-B24B-900419498F1C}"/>
              </a:ext>
            </a:extLst>
          </p:cNvPr>
          <p:cNvSpPr/>
          <p:nvPr/>
        </p:nvSpPr>
        <p:spPr>
          <a:xfrm>
            <a:off x="252462" y="1895912"/>
            <a:ext cx="11687075" cy="4497695"/>
          </a:xfrm>
          <a:prstGeom prst="roundRect">
            <a:avLst/>
          </a:prstGeom>
          <a:solidFill>
            <a:srgbClr val="FF9900">
              <a:alpha val="38000"/>
            </a:srgbClr>
          </a:solidFill>
          <a:ln w="76200">
            <a:solidFill>
              <a:schemeClr val="tx1"/>
            </a:solidFill>
          </a:ln>
          <a:scene3d>
            <a:camera prst="orthographicFront"/>
            <a:lightRig rig="threeP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a:solidFill>
                  <a:schemeClr val="tx1"/>
                </a:solidFill>
                <a:latin typeface="Georgia" panose="02040502050405020303" pitchFamily="18" charset="0"/>
              </a:rPr>
              <a:t>Let’s read </a:t>
            </a:r>
            <a:r>
              <a:rPr lang="en-US" sz="2800" dirty="0">
                <a:solidFill>
                  <a:srgbClr val="0000FF"/>
                </a:solidFill>
                <a:latin typeface="Georgia" panose="02040502050405020303" pitchFamily="18" charset="0"/>
              </a:rPr>
              <a:t>Yahusha’s</a:t>
            </a:r>
            <a:r>
              <a:rPr lang="en-US" sz="2800" dirty="0">
                <a:solidFill>
                  <a:schemeClr val="tx1"/>
                </a:solidFill>
                <a:latin typeface="Georgia" panose="02040502050405020303" pitchFamily="18" charset="0"/>
              </a:rPr>
              <a:t> statement of existence.</a:t>
            </a:r>
          </a:p>
          <a:p>
            <a:pPr algn="ctr"/>
            <a:r>
              <a:rPr lang="en-US" sz="2800" dirty="0">
                <a:solidFill>
                  <a:srgbClr val="008080"/>
                </a:solidFill>
                <a:latin typeface="Georgia" panose="02040502050405020303" pitchFamily="18" charset="0"/>
              </a:rPr>
              <a:t>Pro 8:22</a:t>
            </a:r>
            <a:r>
              <a:rPr lang="en-US" sz="2800" dirty="0">
                <a:solidFill>
                  <a:prstClr val="black"/>
                </a:solidFill>
                <a:latin typeface="Georgia" panose="02040502050405020303" pitchFamily="18" charset="0"/>
              </a:rPr>
              <a:t>  [</a:t>
            </a:r>
            <a:r>
              <a:rPr lang="en-US" sz="2800" dirty="0">
                <a:solidFill>
                  <a:srgbClr val="0000FF"/>
                </a:solidFill>
                <a:latin typeface="Georgia" panose="02040502050405020303" pitchFamily="18" charset="0"/>
              </a:rPr>
              <a:t>Yahuah</a:t>
            </a:r>
            <a:r>
              <a:rPr lang="en-US" sz="2800" dirty="0">
                <a:solidFill>
                  <a:prstClr val="black"/>
                </a:solidFill>
                <a:latin typeface="Georgia" panose="02040502050405020303" pitchFamily="18" charset="0"/>
              </a:rPr>
              <a:t>] hath possessed </a:t>
            </a:r>
            <a:r>
              <a:rPr lang="en-US" sz="2800" b="1" dirty="0">
                <a:solidFill>
                  <a:srgbClr val="0000FF"/>
                </a:solidFill>
                <a:latin typeface="Georgia" panose="02040502050405020303" pitchFamily="18" charset="0"/>
              </a:rPr>
              <a:t>Me</a:t>
            </a:r>
            <a:r>
              <a:rPr lang="en-US" sz="2800" dirty="0">
                <a:solidFill>
                  <a:prstClr val="black"/>
                </a:solidFill>
                <a:latin typeface="Georgia" panose="02040502050405020303" pitchFamily="18" charset="0"/>
              </a:rPr>
              <a:t> </a:t>
            </a:r>
            <a:r>
              <a:rPr lang="en-US" sz="2800" b="1" dirty="0">
                <a:solidFill>
                  <a:prstClr val="black"/>
                </a:solidFill>
                <a:effectLst>
                  <a:outerShdw blurRad="50800" dist="50800" dir="5400000" algn="ctr" rotWithShape="0">
                    <a:srgbClr val="00FFFF"/>
                  </a:outerShdw>
                </a:effectLst>
                <a:latin typeface="Georgia" panose="02040502050405020303" pitchFamily="18" charset="0"/>
              </a:rPr>
              <a:t>in the beginning </a:t>
            </a:r>
            <a:r>
              <a:rPr lang="en-US" sz="2800" dirty="0">
                <a:solidFill>
                  <a:prstClr val="black"/>
                </a:solidFill>
                <a:latin typeface="Georgia" panose="02040502050405020303" pitchFamily="18" charset="0"/>
              </a:rPr>
              <a:t>of his</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3600" b="1" u="sng" dirty="0">
                <a:ln>
                  <a:solidFill>
                    <a:srgbClr val="0000FF"/>
                  </a:solidFill>
                </a:ln>
                <a:solidFill>
                  <a:schemeClr val="accent5">
                    <a:lumMod val="75000"/>
                  </a:schemeClr>
                </a:solidFill>
                <a:latin typeface="Algerian" panose="04020705040A02060702" pitchFamily="82" charset="0"/>
              </a:rPr>
              <a:t>Way</a:t>
            </a:r>
            <a:r>
              <a:rPr lang="en-US" sz="3600" b="1" dirty="0">
                <a:ln>
                  <a:solidFill>
                    <a:srgbClr val="0000FF"/>
                  </a:solidFill>
                </a:ln>
                <a:solidFill>
                  <a:schemeClr val="accent5">
                    <a:lumMod val="75000"/>
                  </a:schemeClr>
                </a:solidFill>
                <a:latin typeface="Algerian" panose="04020705040A02060702" pitchFamily="82" charset="0"/>
              </a:rPr>
              <a:t>: </a:t>
            </a:r>
            <a:r>
              <a:rPr lang="en-US" sz="2800" dirty="0">
                <a:solidFill>
                  <a:prstClr val="black"/>
                </a:solidFill>
                <a:latin typeface="Georgia" panose="02040502050405020303" pitchFamily="18" charset="0"/>
              </a:rPr>
              <a:t> </a:t>
            </a:r>
            <a:r>
              <a:rPr lang="en-US" sz="2800" b="1" dirty="0">
                <a:solidFill>
                  <a:srgbClr val="0000FF"/>
                </a:solidFill>
                <a:effectLst>
                  <a:glow rad="127000">
                    <a:srgbClr val="FFFF00"/>
                  </a:glow>
                  <a:outerShdw blurRad="50800" dist="50800" dir="5400000" algn="ctr" rotWithShape="0">
                    <a:srgbClr val="CC00FF"/>
                  </a:outerShdw>
                </a:effectLst>
                <a:latin typeface="Georgia" panose="02040502050405020303" pitchFamily="18" charset="0"/>
              </a:rPr>
              <a:t>I</a:t>
            </a:r>
            <a:r>
              <a:rPr lang="en-US" sz="2800" b="1" dirty="0">
                <a:solidFill>
                  <a:prstClr val="black"/>
                </a:solidFill>
                <a:effectLst>
                  <a:glow rad="127000">
                    <a:srgbClr val="FFFF00"/>
                  </a:glow>
                  <a:outerShdw blurRad="50800" dist="50800" dir="5400000" algn="ctr" rotWithShape="0">
                    <a:srgbClr val="CC00FF"/>
                  </a:outerShdw>
                </a:effectLst>
                <a:latin typeface="Georgia" panose="02040502050405020303" pitchFamily="18" charset="0"/>
              </a:rPr>
              <a:t> was </a:t>
            </a:r>
            <a:r>
              <a:rPr lang="en-US" sz="3600" b="1" dirty="0">
                <a:ln>
                  <a:solidFill>
                    <a:srgbClr val="0000FF"/>
                  </a:solidFill>
                </a:ln>
                <a:solidFill>
                  <a:srgbClr val="00FF00"/>
                </a:solidFill>
                <a:effectLst>
                  <a:glow rad="127000">
                    <a:srgbClr val="FFFF00"/>
                  </a:glow>
                  <a:outerShdw blurRad="50800" dist="50800" dir="5400000" algn="ctr" rotWithShape="0">
                    <a:srgbClr val="CC00FF"/>
                  </a:outerShdw>
                </a:effectLst>
                <a:latin typeface="Rockwell Extra Bold" panose="02060903040505020403" pitchFamily="18" charset="0"/>
              </a:rPr>
              <a:t>BEFORE</a:t>
            </a:r>
            <a:r>
              <a:rPr lang="en-US" sz="2800" b="1" dirty="0">
                <a:solidFill>
                  <a:prstClr val="black"/>
                </a:solidFill>
                <a:effectLst>
                  <a:glow rad="127000">
                    <a:srgbClr val="FFFF00"/>
                  </a:glow>
                  <a:outerShdw blurRad="50800" dist="50800" dir="5400000" algn="ctr" rotWithShape="0">
                    <a:srgbClr val="CC00FF"/>
                  </a:outerShdw>
                </a:effectLst>
                <a:latin typeface="Georgia" panose="02040502050405020303" pitchFamily="18" charset="0"/>
              </a:rPr>
              <a:t> his </a:t>
            </a:r>
            <a:r>
              <a:rPr lang="en-US" sz="2800" b="1" dirty="0" err="1">
                <a:solidFill>
                  <a:prstClr val="black"/>
                </a:solidFill>
                <a:effectLst>
                  <a:glow rad="127000">
                    <a:srgbClr val="FFFF00"/>
                  </a:glow>
                  <a:outerShdw blurRad="50800" dist="50800" dir="5400000" algn="ctr" rotWithShape="0">
                    <a:srgbClr val="CC00FF"/>
                  </a:outerShdw>
                </a:effectLst>
                <a:latin typeface="Georgia" panose="02040502050405020303" pitchFamily="18" charset="0"/>
              </a:rPr>
              <a:t>workes</a:t>
            </a:r>
            <a:r>
              <a:rPr lang="en-US" sz="2800" b="1" dirty="0">
                <a:solidFill>
                  <a:prstClr val="black"/>
                </a:solidFill>
                <a:effectLst>
                  <a:glow rad="127000">
                    <a:srgbClr val="FFFF00"/>
                  </a:glow>
                  <a:outerShdw blurRad="50800" dist="50800" dir="5400000" algn="ctr" rotWithShape="0">
                    <a:srgbClr val="CC00FF"/>
                  </a:outerShdw>
                </a:effectLst>
                <a:latin typeface="Georgia" panose="02040502050405020303" pitchFamily="18" charset="0"/>
              </a:rPr>
              <a:t> of olde.  </a:t>
            </a:r>
            <a:r>
              <a:rPr lang="en-US" dirty="0">
                <a:solidFill>
                  <a:schemeClr val="tx1"/>
                </a:solidFill>
              </a:rPr>
              <a:t>Geneva 1587</a:t>
            </a:r>
          </a:p>
          <a:p>
            <a:pPr algn="ctr"/>
            <a:r>
              <a:rPr lang="en-US" sz="2800" dirty="0">
                <a:solidFill>
                  <a:schemeClr val="tx1"/>
                </a:solidFill>
              </a:rPr>
              <a:t>This understanding prevents an error in thinking the </a:t>
            </a:r>
            <a:r>
              <a:rPr lang="en-US" sz="2800" b="1" dirty="0">
                <a:solidFill>
                  <a:srgbClr val="0000FF"/>
                </a:solidFill>
              </a:rPr>
              <a:t>Aleph Tav </a:t>
            </a:r>
            <a:r>
              <a:rPr lang="en-US" sz="2800" dirty="0">
                <a:solidFill>
                  <a:schemeClr val="tx1"/>
                </a:solidFill>
              </a:rPr>
              <a:t>was the creation of </a:t>
            </a:r>
            <a:r>
              <a:rPr lang="en-US" sz="2800" b="1" dirty="0">
                <a:solidFill>
                  <a:srgbClr val="0000FF"/>
                </a:solidFill>
              </a:rPr>
              <a:t>Yahusha Ha Mashiach </a:t>
            </a:r>
            <a:r>
              <a:rPr lang="en-US" sz="2800" dirty="0">
                <a:solidFill>
                  <a:schemeClr val="tx1"/>
                </a:solidFill>
              </a:rPr>
              <a:t>written in Genesis 1:1. </a:t>
            </a:r>
          </a:p>
          <a:p>
            <a:pPr algn="ctr"/>
            <a:r>
              <a:rPr lang="en-US" sz="2800" b="1" u="sng" dirty="0">
                <a:solidFill>
                  <a:srgbClr val="0000FF"/>
                </a:solidFill>
              </a:rPr>
              <a:t>Yahusha</a:t>
            </a:r>
            <a:r>
              <a:rPr lang="en-US" sz="2800" b="1" dirty="0">
                <a:solidFill>
                  <a:srgbClr val="0000FF"/>
                </a:solidFill>
              </a:rPr>
              <a:t> </a:t>
            </a:r>
            <a:r>
              <a:rPr lang="en-US" sz="2800" b="1" u="sng" dirty="0">
                <a:solidFill>
                  <a:srgbClr val="0000FF"/>
                </a:solidFill>
                <a:effectLst>
                  <a:outerShdw blurRad="50800" dist="50800" dir="5400000" sx="103000" sy="103000" algn="ctr" rotWithShape="0">
                    <a:srgbClr val="FF9900"/>
                  </a:outerShdw>
                </a:effectLst>
                <a:latin typeface="Wide Latin" panose="020A0A07050505020404" pitchFamily="18" charset="0"/>
              </a:rPr>
              <a:t>WAS</a:t>
            </a:r>
            <a:r>
              <a:rPr lang="en-US" sz="2800" b="1" dirty="0">
                <a:solidFill>
                  <a:srgbClr val="0000FF"/>
                </a:solidFill>
              </a:rPr>
              <a:t> </a:t>
            </a:r>
            <a:r>
              <a:rPr lang="en-US" sz="2800" dirty="0">
                <a:solidFill>
                  <a:schemeClr val="tx1"/>
                </a:solidFill>
              </a:rPr>
              <a:t>before, </a:t>
            </a:r>
            <a:r>
              <a:rPr lang="en-US" sz="2800" u="sng" dirty="0">
                <a:solidFill>
                  <a:schemeClr val="tx1"/>
                </a:solidFill>
                <a:latin typeface="Wide Latin" panose="020A0A07050505020404" pitchFamily="18" charset="0"/>
              </a:rPr>
              <a:t>LONG BEFORE</a:t>
            </a:r>
            <a:r>
              <a:rPr lang="en-US" sz="2800" dirty="0">
                <a:solidFill>
                  <a:schemeClr val="tx1"/>
                </a:solidFill>
                <a:latin typeface="Wide Latin" panose="020A0A07050505020404" pitchFamily="18" charset="0"/>
              </a:rPr>
              <a:t> </a:t>
            </a:r>
            <a:r>
              <a:rPr lang="en-US" sz="2800" dirty="0">
                <a:solidFill>
                  <a:schemeClr val="tx1"/>
                </a:solidFill>
              </a:rPr>
              <a:t>Genesis 1:1! </a:t>
            </a:r>
          </a:p>
          <a:p>
            <a:pPr algn="ctr"/>
            <a:r>
              <a:rPr lang="en-US" sz="2800" b="1" i="1" dirty="0">
                <a:solidFill>
                  <a:schemeClr val="tx1"/>
                </a:solidFill>
              </a:rPr>
              <a:t>Remember:  </a:t>
            </a:r>
            <a:r>
              <a:rPr lang="en-US" sz="2800" dirty="0">
                <a:ln>
                  <a:solidFill>
                    <a:srgbClr val="CC00FF"/>
                  </a:solidFill>
                </a:ln>
                <a:solidFill>
                  <a:srgbClr val="0000FF"/>
                </a:solidFill>
                <a:effectLst>
                  <a:glow rad="127000">
                    <a:srgbClr val="FFFF00"/>
                  </a:glow>
                </a:effectLst>
                <a:latin typeface="Snap ITC" panose="04040A07060A02020202" pitchFamily="82" charset="0"/>
              </a:rPr>
              <a:t>The Way </a:t>
            </a:r>
            <a:r>
              <a:rPr lang="en-US" sz="2800" dirty="0">
                <a:solidFill>
                  <a:schemeClr val="tx1"/>
                </a:solidFill>
              </a:rPr>
              <a:t>(</a:t>
            </a:r>
            <a:r>
              <a:rPr lang="en-US" sz="1400" dirty="0">
                <a:solidFill>
                  <a:schemeClr val="tx1"/>
                </a:solidFill>
              </a:rPr>
              <a:t>H1870</a:t>
            </a:r>
            <a:r>
              <a:rPr lang="en-US" sz="2800" dirty="0">
                <a:solidFill>
                  <a:schemeClr val="tx1"/>
                </a:solidFill>
              </a:rPr>
              <a:t> </a:t>
            </a:r>
            <a:r>
              <a:rPr lang="en-US" sz="2800" dirty="0" err="1">
                <a:solidFill>
                  <a:schemeClr val="tx1"/>
                </a:solidFill>
              </a:rPr>
              <a:t>derek</a:t>
            </a:r>
            <a:r>
              <a:rPr lang="en-US" sz="2800" dirty="0">
                <a:solidFill>
                  <a:schemeClr val="tx1"/>
                </a:solidFill>
              </a:rPr>
              <a:t>), the cyclical Festal system of worship that was </a:t>
            </a:r>
            <a:r>
              <a:rPr lang="en-US" sz="2800" b="1" dirty="0">
                <a:solidFill>
                  <a:srgbClr val="0000FF"/>
                </a:solidFill>
                <a:effectLst>
                  <a:glow rad="127000">
                    <a:srgbClr val="FF9900"/>
                  </a:glow>
                </a:effectLst>
              </a:rPr>
              <a:t>SEEDED</a:t>
            </a:r>
            <a:r>
              <a:rPr lang="en-US" sz="2800" dirty="0">
                <a:solidFill>
                  <a:schemeClr val="tx1"/>
                </a:solidFill>
              </a:rPr>
              <a:t> onto this earth, it also existed </a:t>
            </a:r>
            <a:r>
              <a:rPr lang="en-US" sz="2800" u="sng" dirty="0">
                <a:solidFill>
                  <a:schemeClr val="tx1"/>
                </a:solidFill>
              </a:rPr>
              <a:t>LONG BEFORE THIS EARTH</a:t>
            </a:r>
            <a:r>
              <a:rPr lang="en-US" sz="2800" dirty="0">
                <a:solidFill>
                  <a:schemeClr val="tx1"/>
                </a:solidFill>
              </a:rPr>
              <a:t>!</a:t>
            </a:r>
          </a:p>
          <a:p>
            <a:pPr algn="ctr"/>
            <a:r>
              <a:rPr lang="en-US" sz="2800" dirty="0">
                <a:solidFill>
                  <a:schemeClr val="tx1"/>
                </a:solidFill>
              </a:rPr>
              <a:t>Again:  What could the </a:t>
            </a:r>
            <a:r>
              <a:rPr lang="en-US" sz="2800" b="1" i="1" dirty="0">
                <a:ln>
                  <a:solidFill>
                    <a:srgbClr val="0000FF"/>
                  </a:solidFill>
                </a:ln>
                <a:solidFill>
                  <a:srgbClr val="FF9900"/>
                </a:solidFill>
              </a:rPr>
              <a:t>Aleph-Tav</a:t>
            </a:r>
            <a:r>
              <a:rPr lang="en-US" sz="2800" dirty="0">
                <a:solidFill>
                  <a:schemeClr val="tx1"/>
                </a:solidFill>
              </a:rPr>
              <a:t> portray, as being </a:t>
            </a:r>
            <a:r>
              <a:rPr lang="en-US" sz="2800" b="1" u="sng" dirty="0">
                <a:ln>
                  <a:solidFill>
                    <a:srgbClr val="0000FF"/>
                  </a:solidFill>
                </a:ln>
                <a:solidFill>
                  <a:srgbClr val="FF0000"/>
                </a:solidFill>
              </a:rPr>
              <a:t>created</a:t>
            </a:r>
            <a:r>
              <a:rPr lang="en-US" sz="2800" dirty="0">
                <a:solidFill>
                  <a:schemeClr val="tx1"/>
                </a:solidFill>
              </a:rPr>
              <a:t> in Gen 1:1?</a:t>
            </a:r>
            <a:endParaRPr lang="en-CA" sz="2800" dirty="0">
              <a:solidFill>
                <a:schemeClr val="tx1"/>
              </a:solidFill>
            </a:endParaRPr>
          </a:p>
        </p:txBody>
      </p:sp>
    </p:spTree>
    <p:extLst>
      <p:ext uri="{BB962C8B-B14F-4D97-AF65-F5344CB8AC3E}">
        <p14:creationId xmlns:p14="http://schemas.microsoft.com/office/powerpoint/2010/main" val="423065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75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1000"/>
                                        <p:tgtEl>
                                          <p:spTgt spid="21"/>
                                        </p:tgtEl>
                                      </p:cBhvr>
                                    </p:animEffect>
                                  </p:childTnLst>
                                </p:cTn>
                              </p:par>
                              <p:par>
                                <p:cTn id="8" presetID="14" presetClass="entr" presetSubtype="10" fill="hold" nodeType="withEffect">
                                  <p:stCondLst>
                                    <p:cond delay="175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189722" y="1376177"/>
            <a:ext cx="11812555" cy="5264889"/>
          </a:xfrm>
          <a:solidFill>
            <a:schemeClr val="accent6">
              <a:lumMod val="75000"/>
            </a:schemeClr>
          </a:solidFill>
          <a:ln w="76200">
            <a:solidFill>
              <a:srgbClr val="9966FF"/>
            </a:solidFill>
          </a:ln>
          <a:scene3d>
            <a:camera prst="orthographicFront"/>
            <a:lightRig rig="sunset" dir="t"/>
          </a:scene3d>
          <a:sp3d>
            <a:bevelT w="241300" h="120650" prst="angle"/>
          </a:sp3d>
        </p:spPr>
        <p:txBody>
          <a:bodyPr anchor="t">
            <a:normAutofit/>
          </a:bodyPr>
          <a:lstStyle/>
          <a:p>
            <a:pPr algn="l"/>
            <a:br>
              <a:rPr lang="en-US" sz="3600" b="1" dirty="0">
                <a:solidFill>
                  <a:srgbClr val="800000"/>
                </a:solidFill>
                <a:latin typeface="Georgia" panose="02040502050405020303" pitchFamily="18" charset="0"/>
              </a:rPr>
            </a:br>
            <a:r>
              <a:rPr lang="en-US" sz="3600" b="1" dirty="0">
                <a:solidFill>
                  <a:srgbClr val="800000"/>
                </a:solidFill>
                <a:latin typeface="Georgia" panose="02040502050405020303" pitchFamily="18" charset="0"/>
              </a:rPr>
              <a:t>  </a:t>
            </a:r>
            <a:endParaRPr lang="en-CA" sz="4400" dirty="0"/>
          </a:p>
        </p:txBody>
      </p:sp>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48800" y="6545865"/>
            <a:ext cx="2743200" cy="365125"/>
          </a:xfrm>
        </p:spPr>
        <p:txBody>
          <a:bodyPr/>
          <a:lstStyle/>
          <a:p>
            <a:fld id="{45C2D28F-54A5-4CFF-A832-B99C2F1CE910}" type="slidenum">
              <a:rPr lang="en-CA" smtClean="0">
                <a:solidFill>
                  <a:schemeClr val="bg1"/>
                </a:solidFill>
              </a:rPr>
              <a:t>8</a:t>
            </a:fld>
            <a:endParaRPr lang="en-CA" dirty="0">
              <a:solidFill>
                <a:schemeClr val="bg1"/>
              </a:solidFill>
            </a:endParaRPr>
          </a:p>
        </p:txBody>
      </p:sp>
      <p:pic>
        <p:nvPicPr>
          <p:cNvPr id="5" name="Picture 4">
            <a:extLst>
              <a:ext uri="{FF2B5EF4-FFF2-40B4-BE49-F238E27FC236}">
                <a16:creationId xmlns:a16="http://schemas.microsoft.com/office/drawing/2014/main" id="{A7FDD08C-3FCF-4A6C-874D-C92F518F6A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74849" r="7433"/>
          <a:stretch/>
        </p:blipFill>
        <p:spPr>
          <a:xfrm>
            <a:off x="1098955" y="118725"/>
            <a:ext cx="2540057" cy="2205515"/>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cxnSp>
        <p:nvCxnSpPr>
          <p:cNvPr id="7" name="Straight Arrow Connector 6">
            <a:extLst>
              <a:ext uri="{FF2B5EF4-FFF2-40B4-BE49-F238E27FC236}">
                <a16:creationId xmlns:a16="http://schemas.microsoft.com/office/drawing/2014/main" id="{138C2CC6-3791-4E3D-B8D2-A41C88640D0A}"/>
              </a:ext>
            </a:extLst>
          </p:cNvPr>
          <p:cNvCxnSpPr>
            <a:cxnSpLocks/>
          </p:cNvCxnSpPr>
          <p:nvPr/>
        </p:nvCxnSpPr>
        <p:spPr>
          <a:xfrm flipH="1">
            <a:off x="1157678" y="313530"/>
            <a:ext cx="2248251" cy="0"/>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465940D-BEE7-441B-8EC3-0199C854A1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1946" y="4342455"/>
            <a:ext cx="1309418" cy="1745891"/>
          </a:xfrm>
          <a:prstGeom prst="snip2DiagRect">
            <a:avLst/>
          </a:prstGeom>
          <a:solidFill>
            <a:srgbClr val="FFFFFF">
              <a:shade val="85000"/>
            </a:srgbClr>
          </a:solidFill>
          <a:ln w="88900" cap="sq">
            <a:solidFill>
              <a:srgbClr val="CC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57649" y="1559066"/>
            <a:ext cx="676275" cy="952500"/>
          </a:xfrm>
          <a:prstGeom prst="rect">
            <a:avLst/>
          </a:prstGeom>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13253" y="1559066"/>
            <a:ext cx="809625" cy="952500"/>
          </a:xfrm>
          <a:prstGeom prst="rect">
            <a:avLst/>
          </a:prstGeom>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79754" y="1584257"/>
            <a:ext cx="1133475" cy="952500"/>
          </a:xfrm>
          <a:prstGeom prst="rect">
            <a:avLst/>
          </a:prstGeom>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72323" y="1628210"/>
            <a:ext cx="733425" cy="952500"/>
          </a:xfrm>
          <a:prstGeom prst="rect">
            <a:avLst/>
          </a:prstGeom>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5688766" y="271063"/>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r>
              <a:rPr lang="en-CA" sz="5400" dirty="0">
                <a:solidFill>
                  <a:prstClr val="black"/>
                </a:solidFill>
                <a:effectLst>
                  <a:outerShdw blurRad="50800" dist="50800" dir="5400000" algn="ctr" rotWithShape="0">
                    <a:srgbClr val="FF00FF"/>
                  </a:outerShdw>
                </a:effectLst>
                <a:ea typeface="+mj-ea"/>
                <a:cs typeface="+mj-cs"/>
              </a:rPr>
              <a:t>-</a:t>
            </a: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a:t>
            </a:r>
            <a:endParaRPr lang="en-CA" dirty="0">
              <a:latin typeface="Bodoni MT Black" panose="02070A03080606020203" pitchFamily="18" charset="0"/>
            </a:endParaRPr>
          </a:p>
        </p:txBody>
      </p:sp>
      <p:cxnSp>
        <p:nvCxnSpPr>
          <p:cNvPr id="19" name="Straight Arrow Connector 18">
            <a:extLst>
              <a:ext uri="{FF2B5EF4-FFF2-40B4-BE49-F238E27FC236}">
                <a16:creationId xmlns:a16="http://schemas.microsoft.com/office/drawing/2014/main" id="{546EA539-B6DD-48A0-B7E2-F0492FFF16F2}"/>
              </a:ext>
            </a:extLst>
          </p:cNvPr>
          <p:cNvCxnSpPr>
            <a:cxnSpLocks/>
          </p:cNvCxnSpPr>
          <p:nvPr/>
        </p:nvCxnSpPr>
        <p:spPr>
          <a:xfrm flipH="1" flipV="1">
            <a:off x="4353846" y="2571695"/>
            <a:ext cx="5624474" cy="21044"/>
          </a:xfrm>
          <a:prstGeom prst="straightConnector1">
            <a:avLst/>
          </a:prstGeom>
          <a:ln w="76200">
            <a:solidFill>
              <a:srgbClr val="9966FF"/>
            </a:solidFill>
            <a:headEnd type="diamond"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F1480E5-D281-47A7-B205-AC681840B3E2}"/>
              </a:ext>
            </a:extLst>
          </p:cNvPr>
          <p:cNvSpPr/>
          <p:nvPr/>
        </p:nvSpPr>
        <p:spPr>
          <a:xfrm>
            <a:off x="376327" y="2739137"/>
            <a:ext cx="11423040" cy="1203778"/>
          </a:xfrm>
          <a:prstGeom prst="rect">
            <a:avLst/>
          </a:prstGeom>
          <a:ln w="28575">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i="1" dirty="0">
                <a:solidFill>
                  <a:srgbClr val="FFFF00"/>
                </a:solidFill>
              </a:rPr>
              <a:t>Please note: </a:t>
            </a:r>
            <a:r>
              <a:rPr lang="en-CA" sz="2400" dirty="0"/>
              <a:t>It is within the very first Hebrew letter of Scripture that </a:t>
            </a:r>
            <a:r>
              <a:rPr lang="en-CA" sz="2400" u="sng" dirty="0">
                <a:ln>
                  <a:solidFill>
                    <a:srgbClr val="0000FF"/>
                  </a:solidFill>
                </a:ln>
                <a:solidFill>
                  <a:srgbClr val="FFFF00"/>
                </a:solidFill>
                <a:effectLst>
                  <a:outerShdw blurRad="50800" dist="50800" dir="5400000" algn="ctr" rotWithShape="0">
                    <a:srgbClr val="CC00FF"/>
                  </a:outerShdw>
                </a:effectLst>
                <a:latin typeface="Arial Black" panose="020B0A04020102020204" pitchFamily="34" charset="0"/>
              </a:rPr>
              <a:t>THE </a:t>
            </a:r>
            <a:r>
              <a:rPr lang="en-CA" sz="2400" u="sng" dirty="0" err="1">
                <a:ln>
                  <a:solidFill>
                    <a:srgbClr val="0000FF"/>
                  </a:solidFill>
                </a:ln>
                <a:solidFill>
                  <a:srgbClr val="FFFF00"/>
                </a:solidFill>
                <a:effectLst>
                  <a:outerShdw blurRad="50800" dist="50800" dir="5400000" algn="ctr" rotWithShape="0">
                    <a:srgbClr val="CC00FF"/>
                  </a:outerShdw>
                </a:effectLst>
                <a:latin typeface="Arial Black" panose="020B0A04020102020204" pitchFamily="34" charset="0"/>
              </a:rPr>
              <a:t>DOORwa</a:t>
            </a:r>
            <a:r>
              <a:rPr lang="en-CA" sz="2400" dirty="0" err="1">
                <a:ln>
                  <a:solidFill>
                    <a:srgbClr val="0000FF"/>
                  </a:solidFill>
                </a:ln>
                <a:solidFill>
                  <a:srgbClr val="FFFF00"/>
                </a:solidFill>
                <a:effectLst>
                  <a:outerShdw blurRad="50800" dist="50800" dir="5400000" algn="ctr" rotWithShape="0">
                    <a:srgbClr val="CC00FF"/>
                  </a:outerShdw>
                </a:effectLst>
                <a:latin typeface="Arial Black" panose="020B0A04020102020204" pitchFamily="34" charset="0"/>
              </a:rPr>
              <a:t>y</a:t>
            </a:r>
            <a:r>
              <a:rPr lang="en-CA" sz="2400" dirty="0">
                <a:ln>
                  <a:solidFill>
                    <a:srgbClr val="0000FF"/>
                  </a:solidFill>
                </a:ln>
                <a:effectLst>
                  <a:outerShdw blurRad="50800" dist="50800" dir="5400000" algn="ctr" rotWithShape="0">
                    <a:srgbClr val="CC00FF"/>
                  </a:outerShdw>
                </a:effectLst>
              </a:rPr>
              <a:t> </a:t>
            </a:r>
            <a:br>
              <a:rPr lang="en-CA" sz="2400" dirty="0"/>
            </a:br>
            <a:r>
              <a:rPr lang="en-CA" sz="2400" dirty="0"/>
              <a:t>(the entrance into the dwelling place of – </a:t>
            </a:r>
            <a:r>
              <a:rPr lang="en-CA" sz="2400" u="sng" dirty="0">
                <a:ln>
                  <a:solidFill>
                    <a:srgbClr val="0000FF"/>
                  </a:solidFill>
                </a:ln>
                <a:solidFill>
                  <a:srgbClr val="FF9900"/>
                </a:solidFill>
                <a:latin typeface="Arial Black" panose="020B0A04020102020204" pitchFamily="34" charset="0"/>
              </a:rPr>
              <a:t>The</a:t>
            </a:r>
            <a:r>
              <a:rPr lang="en-CA" sz="2400" dirty="0">
                <a:ln>
                  <a:solidFill>
                    <a:srgbClr val="0000FF"/>
                  </a:solidFill>
                </a:ln>
                <a:solidFill>
                  <a:srgbClr val="FF9900"/>
                </a:solidFill>
                <a:latin typeface="Arial Black" panose="020B0A04020102020204" pitchFamily="34" charset="0"/>
              </a:rPr>
              <a:t> Kingdom</a:t>
            </a:r>
            <a:r>
              <a:rPr lang="en-CA" sz="2400" dirty="0"/>
              <a:t>), has been </a:t>
            </a:r>
            <a:r>
              <a:rPr lang="en-CA" sz="2400" u="sng" dirty="0"/>
              <a:t>established</a:t>
            </a:r>
            <a:r>
              <a:rPr lang="en-CA" sz="2400" dirty="0"/>
              <a:t>.</a:t>
            </a:r>
          </a:p>
        </p:txBody>
      </p:sp>
      <p:pic>
        <p:nvPicPr>
          <p:cNvPr id="24" name="Picture 23">
            <a:extLst>
              <a:ext uri="{FF2B5EF4-FFF2-40B4-BE49-F238E27FC236}">
                <a16:creationId xmlns:a16="http://schemas.microsoft.com/office/drawing/2014/main" id="{30D4340F-E904-4B2C-9438-4ABB1D6AEC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68695" y="1566101"/>
            <a:ext cx="714375" cy="952500"/>
          </a:xfrm>
          <a:prstGeom prst="snip2DiagRect">
            <a:avLst/>
          </a:prstGeom>
          <a:solidFill>
            <a:srgbClr val="FFFFFF">
              <a:shade val="85000"/>
            </a:srgbClr>
          </a:solidFill>
          <a:ln w="190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 name="Rectangle 24">
            <a:extLst>
              <a:ext uri="{FF2B5EF4-FFF2-40B4-BE49-F238E27FC236}">
                <a16:creationId xmlns:a16="http://schemas.microsoft.com/office/drawing/2014/main" id="{9A1103C6-28CF-4E40-B3CB-76BE28CD589E}"/>
              </a:ext>
            </a:extLst>
          </p:cNvPr>
          <p:cNvSpPr/>
          <p:nvPr/>
        </p:nvSpPr>
        <p:spPr>
          <a:xfrm>
            <a:off x="1828799" y="4583365"/>
            <a:ext cx="9813957" cy="1520092"/>
          </a:xfrm>
          <a:prstGeom prst="rect">
            <a:avLst/>
          </a:prstGeom>
          <a:ln w="28575">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00"/>
                </a:solidFill>
              </a:rPr>
              <a:t>John 10:9   </a:t>
            </a:r>
            <a:r>
              <a:rPr lang="en-US" sz="3200" b="1" u="sng" dirty="0">
                <a:ln>
                  <a:solidFill>
                    <a:srgbClr val="0000FF"/>
                  </a:solidFill>
                </a:ln>
                <a:solidFill>
                  <a:srgbClr val="FF9900"/>
                </a:solidFill>
                <a:latin typeface="Algerian" panose="04020705040A02060702" pitchFamily="82" charset="0"/>
              </a:rPr>
              <a:t>I</a:t>
            </a:r>
            <a:r>
              <a:rPr lang="en-US" sz="3200" u="sng" dirty="0">
                <a:ln>
                  <a:solidFill>
                    <a:srgbClr val="0000FF"/>
                  </a:solidFill>
                </a:ln>
                <a:solidFill>
                  <a:srgbClr val="FF9900"/>
                </a:solidFill>
                <a:latin typeface="Algerian" panose="04020705040A02060702" pitchFamily="82" charset="0"/>
              </a:rPr>
              <a:t> </a:t>
            </a:r>
            <a:r>
              <a:rPr lang="en-US" sz="3200" b="1" u="sng" dirty="0">
                <a:ln>
                  <a:solidFill>
                    <a:srgbClr val="0000FF"/>
                  </a:solidFill>
                </a:ln>
                <a:solidFill>
                  <a:srgbClr val="FF9900"/>
                </a:solidFill>
                <a:latin typeface="Algerian" panose="04020705040A02060702" pitchFamily="82" charset="0"/>
              </a:rPr>
              <a:t>am</a:t>
            </a:r>
            <a:r>
              <a:rPr lang="en-US" sz="3200" u="sng" dirty="0">
                <a:ln>
                  <a:solidFill>
                    <a:srgbClr val="0000FF"/>
                  </a:solidFill>
                </a:ln>
                <a:solidFill>
                  <a:srgbClr val="FF9900"/>
                </a:solidFill>
                <a:latin typeface="Algerian" panose="04020705040A02060702" pitchFamily="82" charset="0"/>
              </a:rPr>
              <a:t> </a:t>
            </a:r>
            <a:r>
              <a:rPr lang="en-US" sz="3200" b="1" u="sng" dirty="0">
                <a:ln>
                  <a:solidFill>
                    <a:srgbClr val="0000FF"/>
                  </a:solidFill>
                </a:ln>
                <a:solidFill>
                  <a:srgbClr val="FF9900"/>
                </a:solidFill>
                <a:latin typeface="Algerian" panose="04020705040A02060702" pitchFamily="82" charset="0"/>
              </a:rPr>
              <a:t>the</a:t>
            </a:r>
            <a:r>
              <a:rPr lang="en-US" sz="3200" u="sng" dirty="0">
                <a:ln>
                  <a:solidFill>
                    <a:srgbClr val="0000FF"/>
                  </a:solidFill>
                </a:ln>
                <a:solidFill>
                  <a:srgbClr val="FF9900"/>
                </a:solidFill>
                <a:latin typeface="Algerian" panose="04020705040A02060702" pitchFamily="82" charset="0"/>
              </a:rPr>
              <a:t> </a:t>
            </a:r>
            <a:r>
              <a:rPr lang="en-US" sz="3200" b="1" u="sng" dirty="0">
                <a:ln>
                  <a:solidFill>
                    <a:srgbClr val="0000FF"/>
                  </a:solidFill>
                </a:ln>
                <a:solidFill>
                  <a:srgbClr val="FF9900"/>
                </a:solidFill>
                <a:latin typeface="Algerian" panose="04020705040A02060702" pitchFamily="82" charset="0"/>
              </a:rPr>
              <a:t>door</a:t>
            </a:r>
            <a:r>
              <a:rPr lang="en-US" sz="3200" dirty="0">
                <a:ln>
                  <a:solidFill>
                    <a:srgbClr val="0000FF"/>
                  </a:solidFill>
                </a:ln>
                <a:solidFill>
                  <a:srgbClr val="FF9900"/>
                </a:solidFill>
              </a:rPr>
              <a:t>:</a:t>
            </a:r>
            <a:r>
              <a:rPr lang="en-US" sz="3200" dirty="0"/>
              <a:t> by me if any man </a:t>
            </a:r>
            <a:r>
              <a:rPr lang="en-US" sz="3200" u="sng" dirty="0"/>
              <a:t>enter in</a:t>
            </a:r>
            <a:r>
              <a:rPr lang="en-US" sz="3200" dirty="0"/>
              <a:t>, he shall be saved, and shall go in and out, and find </a:t>
            </a:r>
            <a:r>
              <a:rPr lang="en-US" sz="3200" b="1" dirty="0">
                <a:solidFill>
                  <a:srgbClr val="0000FF"/>
                </a:solidFill>
                <a:effectLst>
                  <a:glow rad="63500">
                    <a:srgbClr val="00FF99"/>
                  </a:glow>
                  <a:outerShdw blurRad="50800" dist="50800" dir="5400000" sx="102000" sy="102000" algn="ctr" rotWithShape="0">
                    <a:srgbClr val="FFFF00"/>
                  </a:outerShdw>
                </a:effectLst>
              </a:rPr>
              <a:t>p</a:t>
            </a:r>
            <a:r>
              <a:rPr lang="en-US" sz="3200" b="1" u="sng" dirty="0">
                <a:solidFill>
                  <a:srgbClr val="0000FF"/>
                </a:solidFill>
                <a:effectLst>
                  <a:glow rad="63500">
                    <a:srgbClr val="00FF99"/>
                  </a:glow>
                  <a:outerShdw blurRad="50800" dist="50800" dir="5400000" sx="102000" sy="102000" algn="ctr" rotWithShape="0">
                    <a:srgbClr val="FFFF00"/>
                  </a:outerShdw>
                </a:effectLst>
              </a:rPr>
              <a:t>asture</a:t>
            </a:r>
            <a:r>
              <a:rPr lang="en-US" sz="3200" b="1" dirty="0">
                <a:solidFill>
                  <a:srgbClr val="0000FF"/>
                </a:solidFill>
                <a:effectLst>
                  <a:glow rad="63500">
                    <a:srgbClr val="00FF99"/>
                  </a:glow>
                  <a:outerShdw blurRad="50800" dist="50800" dir="5400000" sx="102000" sy="102000" algn="ctr" rotWithShape="0">
                    <a:srgbClr val="FFFF00"/>
                  </a:outerShdw>
                </a:effectLst>
              </a:rPr>
              <a:t>.</a:t>
            </a:r>
            <a:endParaRPr lang="en-CA" sz="3200" b="1" dirty="0">
              <a:solidFill>
                <a:srgbClr val="0000FF"/>
              </a:solidFill>
              <a:effectLst>
                <a:glow rad="63500">
                  <a:srgbClr val="00FF99"/>
                </a:glow>
                <a:outerShdw blurRad="50800" dist="50800" dir="5400000" sx="102000" sy="102000" algn="ctr" rotWithShape="0">
                  <a:srgbClr val="FFFF00"/>
                </a:outerShdw>
              </a:effectLst>
            </a:endParaRPr>
          </a:p>
        </p:txBody>
      </p:sp>
      <p:sp>
        <p:nvSpPr>
          <p:cNvPr id="23" name="Speech Bubble: Rectangle with Corners Rounded 22">
            <a:extLst>
              <a:ext uri="{FF2B5EF4-FFF2-40B4-BE49-F238E27FC236}">
                <a16:creationId xmlns:a16="http://schemas.microsoft.com/office/drawing/2014/main" id="{22DE38F3-C4D2-4A91-ACF5-98D89FC8250C}"/>
              </a:ext>
            </a:extLst>
          </p:cNvPr>
          <p:cNvSpPr/>
          <p:nvPr/>
        </p:nvSpPr>
        <p:spPr>
          <a:xfrm>
            <a:off x="3932278" y="425513"/>
            <a:ext cx="1629623" cy="605943"/>
          </a:xfrm>
          <a:prstGeom prst="wedgeRoundRectCallout">
            <a:avLst>
              <a:gd name="adj1" fmla="val -71944"/>
              <a:gd name="adj2" fmla="val 91075"/>
              <a:gd name="adj3" fmla="val 16667"/>
            </a:avLst>
          </a:prstGeom>
          <a:ln w="3810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Gen 1:1</a:t>
            </a:r>
          </a:p>
        </p:txBody>
      </p:sp>
      <p:sp>
        <p:nvSpPr>
          <p:cNvPr id="6" name="Arrow: Bent 5">
            <a:extLst>
              <a:ext uri="{FF2B5EF4-FFF2-40B4-BE49-F238E27FC236}">
                <a16:creationId xmlns:a16="http://schemas.microsoft.com/office/drawing/2014/main" id="{7D03FB5B-2C26-4C80-A1EE-249E9C78D21E}"/>
              </a:ext>
            </a:extLst>
          </p:cNvPr>
          <p:cNvSpPr/>
          <p:nvPr/>
        </p:nvSpPr>
        <p:spPr>
          <a:xfrm rot="16200000" flipH="1">
            <a:off x="2237228" y="2372778"/>
            <a:ext cx="827768" cy="4241833"/>
          </a:xfrm>
          <a:prstGeom prst="bentArrow">
            <a:avLst>
              <a:gd name="adj1" fmla="val 25000"/>
              <a:gd name="adj2" fmla="val 42297"/>
              <a:gd name="adj3" fmla="val 41387"/>
              <a:gd name="adj4" fmla="val 43750"/>
            </a:avLst>
          </a:prstGeom>
          <a:solidFill>
            <a:srgbClr val="FFFF00"/>
          </a:solidFill>
          <a:ln w="28575">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Left Brace 8">
            <a:extLst>
              <a:ext uri="{FF2B5EF4-FFF2-40B4-BE49-F238E27FC236}">
                <a16:creationId xmlns:a16="http://schemas.microsoft.com/office/drawing/2014/main" id="{63E036DA-8AEB-4B85-AB30-93260F969A36}"/>
              </a:ext>
            </a:extLst>
          </p:cNvPr>
          <p:cNvSpPr/>
          <p:nvPr/>
        </p:nvSpPr>
        <p:spPr>
          <a:xfrm rot="5400000">
            <a:off x="4473517" y="3188526"/>
            <a:ext cx="539687" cy="2898418"/>
          </a:xfrm>
          <a:prstGeom prst="leftBrace">
            <a:avLst>
              <a:gd name="adj1" fmla="val 50282"/>
              <a:gd name="adj2" fmla="val 50000"/>
            </a:avLst>
          </a:prstGeom>
          <a:ln w="38100">
            <a:solidFill>
              <a:srgbClr val="00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6" name="Picture 15">
            <a:extLst>
              <a:ext uri="{FF2B5EF4-FFF2-40B4-BE49-F238E27FC236}">
                <a16:creationId xmlns:a16="http://schemas.microsoft.com/office/drawing/2014/main" id="{033101D0-E8D3-41DC-B6F9-504057655C5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500343" y="1558438"/>
            <a:ext cx="1076325" cy="952500"/>
          </a:xfrm>
          <a:prstGeom prst="rect">
            <a:avLst/>
          </a:prstGeom>
        </p:spPr>
      </p:pic>
      <p:cxnSp>
        <p:nvCxnSpPr>
          <p:cNvPr id="11" name="Straight Arrow Connector 10">
            <a:extLst>
              <a:ext uri="{FF2B5EF4-FFF2-40B4-BE49-F238E27FC236}">
                <a16:creationId xmlns:a16="http://schemas.microsoft.com/office/drawing/2014/main" id="{8F8C9196-CAE9-4461-9E8E-21B88BCC34CA}"/>
              </a:ext>
            </a:extLst>
          </p:cNvPr>
          <p:cNvCxnSpPr>
            <a:cxnSpLocks/>
          </p:cNvCxnSpPr>
          <p:nvPr/>
        </p:nvCxnSpPr>
        <p:spPr>
          <a:xfrm>
            <a:off x="9320057" y="1085809"/>
            <a:ext cx="71593" cy="714416"/>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id="{9EEBE532-8DF3-44A3-A51E-D7D9F96E984C}"/>
              </a:ext>
            </a:extLst>
          </p:cNvPr>
          <p:cNvSpPr/>
          <p:nvPr/>
        </p:nvSpPr>
        <p:spPr>
          <a:xfrm>
            <a:off x="10278233" y="216934"/>
            <a:ext cx="1364523" cy="1241916"/>
          </a:xfrm>
          <a:prstGeom prst="wedgeRoundRectCallout">
            <a:avLst>
              <a:gd name="adj1" fmla="val -77789"/>
              <a:gd name="adj2" fmla="val 69163"/>
              <a:gd name="adj3" fmla="val 16667"/>
            </a:avLst>
          </a:prstGeom>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Ancient</a:t>
            </a:r>
            <a:r>
              <a:rPr lang="en-CA" sz="2800" dirty="0"/>
              <a:t> </a:t>
            </a:r>
            <a:r>
              <a:rPr lang="en-CA" sz="2400" dirty="0"/>
              <a:t>Hebrew</a:t>
            </a:r>
            <a:r>
              <a:rPr lang="en-CA" sz="2000" dirty="0"/>
              <a:t> </a:t>
            </a:r>
            <a:r>
              <a:rPr lang="en-CA" sz="2400" b="1" dirty="0">
                <a:solidFill>
                  <a:srgbClr val="FFFF00"/>
                </a:solidFill>
              </a:rPr>
              <a:t>Beit</a:t>
            </a:r>
            <a:endParaRPr lang="en-CA" sz="2000" b="1" dirty="0">
              <a:solidFill>
                <a:srgbClr val="FFFF00"/>
              </a:solidFill>
            </a:endParaRPr>
          </a:p>
        </p:txBody>
      </p:sp>
      <p:sp>
        <p:nvSpPr>
          <p:cNvPr id="27" name="Speech Bubble: Rectangle with Corners Rounded 26">
            <a:extLst>
              <a:ext uri="{FF2B5EF4-FFF2-40B4-BE49-F238E27FC236}">
                <a16:creationId xmlns:a16="http://schemas.microsoft.com/office/drawing/2014/main" id="{46A76045-B95B-4376-8266-C29EBE3C57B6}"/>
              </a:ext>
            </a:extLst>
          </p:cNvPr>
          <p:cNvSpPr/>
          <p:nvPr/>
        </p:nvSpPr>
        <p:spPr>
          <a:xfrm>
            <a:off x="10254177" y="1628211"/>
            <a:ext cx="1629623" cy="954752"/>
          </a:xfrm>
          <a:prstGeom prst="wedgeRoundRectCallout">
            <a:avLst>
              <a:gd name="adj1" fmla="val -90685"/>
              <a:gd name="adj2" fmla="val -21024"/>
              <a:gd name="adj3" fmla="val 16667"/>
            </a:avLst>
          </a:prstGeom>
          <a:solidFill>
            <a:srgbClr val="9966FF"/>
          </a:solidFill>
          <a:ln w="38100">
            <a:solidFill>
              <a:srgbClr val="FF9900"/>
            </a:solidFill>
          </a:ln>
          <a:scene3d>
            <a:camera prst="orthographicFront"/>
            <a:lightRig rig="threePt" dir="t"/>
          </a:scene3d>
          <a:sp3d>
            <a:bevelT w="120650" h="1143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0000FF"/>
                  </a:solidFill>
                </a:ln>
                <a:solidFill>
                  <a:srgbClr val="00FF00"/>
                </a:solidFill>
                <a:effectLst>
                  <a:glow rad="127000">
                    <a:srgbClr val="FF9900"/>
                  </a:glow>
                </a:effectLst>
              </a:rPr>
              <a:t>Read - John 14:6</a:t>
            </a:r>
          </a:p>
        </p:txBody>
      </p:sp>
      <p:cxnSp>
        <p:nvCxnSpPr>
          <p:cNvPr id="28" name="Straight Arrow Connector 27">
            <a:extLst>
              <a:ext uri="{FF2B5EF4-FFF2-40B4-BE49-F238E27FC236}">
                <a16:creationId xmlns:a16="http://schemas.microsoft.com/office/drawing/2014/main" id="{E29663BC-C8C3-4FB4-A448-9B4ACCCE8394}"/>
              </a:ext>
            </a:extLst>
          </p:cNvPr>
          <p:cNvCxnSpPr>
            <a:cxnSpLocks/>
          </p:cNvCxnSpPr>
          <p:nvPr/>
        </p:nvCxnSpPr>
        <p:spPr>
          <a:xfrm flipH="1">
            <a:off x="10642328" y="2510684"/>
            <a:ext cx="142472" cy="487175"/>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5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1250"/>
                                        <p:tgtEl>
                                          <p:spTgt spid="2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250"/>
                                        <p:tgtEl>
                                          <p:spTgt spid="6"/>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fltVal val="0"/>
                                          </p:val>
                                        </p:tav>
                                        <p:tav tm="100000">
                                          <p:val>
                                            <p:strVal val="#ppt_w"/>
                                          </p:val>
                                        </p:tav>
                                      </p:tavLst>
                                    </p:anim>
                                    <p:anim calcmode="lin" valueType="num">
                                      <p:cBhvr>
                                        <p:cTn id="27" dur="1000" fill="hold"/>
                                        <p:tgtEl>
                                          <p:spTgt spid="27"/>
                                        </p:tgtEl>
                                        <p:attrNameLst>
                                          <p:attrName>ppt_h</p:attrName>
                                        </p:attrNameLst>
                                      </p:cBhvr>
                                      <p:tavLst>
                                        <p:tav tm="0">
                                          <p:val>
                                            <p:fltVal val="0"/>
                                          </p:val>
                                        </p:tav>
                                        <p:tav tm="100000">
                                          <p:val>
                                            <p:strVal val="#ppt_h"/>
                                          </p:val>
                                        </p:tav>
                                      </p:tavLst>
                                    </p:anim>
                                    <p:anim calcmode="lin" valueType="num">
                                      <p:cBhvr>
                                        <p:cTn id="28" dur="1000" fill="hold"/>
                                        <p:tgtEl>
                                          <p:spTgt spid="27"/>
                                        </p:tgtEl>
                                        <p:attrNameLst>
                                          <p:attrName>style.rotation</p:attrName>
                                        </p:attrNameLst>
                                      </p:cBhvr>
                                      <p:tavLst>
                                        <p:tav tm="0">
                                          <p:val>
                                            <p:fltVal val="90"/>
                                          </p:val>
                                        </p:tav>
                                        <p:tav tm="100000">
                                          <p:val>
                                            <p:fltVal val="0"/>
                                          </p:val>
                                        </p:tav>
                                      </p:tavLst>
                                    </p:anim>
                                    <p:animEffect transition="in" filter="fade">
                                      <p:cBhvr>
                                        <p:cTn id="29" dur="1000"/>
                                        <p:tgtEl>
                                          <p:spTgt spid="27"/>
                                        </p:tgtEl>
                                      </p:cBhvr>
                                    </p:animEffect>
                                  </p:childTnLst>
                                </p:cTn>
                              </p:par>
                              <p:par>
                                <p:cTn id="30" presetID="3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ppt_w</p:attrName>
                                        </p:attrNameLst>
                                      </p:cBhvr>
                                      <p:tavLst>
                                        <p:tav tm="0">
                                          <p:val>
                                            <p:fltVal val="0"/>
                                          </p:val>
                                        </p:tav>
                                        <p:tav tm="100000">
                                          <p:val>
                                            <p:strVal val="#ppt_w"/>
                                          </p:val>
                                        </p:tav>
                                      </p:tavLst>
                                    </p:anim>
                                    <p:anim calcmode="lin" valueType="num">
                                      <p:cBhvr>
                                        <p:cTn id="33" dur="1000" fill="hold"/>
                                        <p:tgtEl>
                                          <p:spTgt spid="28"/>
                                        </p:tgtEl>
                                        <p:attrNameLst>
                                          <p:attrName>ppt_h</p:attrName>
                                        </p:attrNameLst>
                                      </p:cBhvr>
                                      <p:tavLst>
                                        <p:tav tm="0">
                                          <p:val>
                                            <p:fltVal val="0"/>
                                          </p:val>
                                        </p:tav>
                                        <p:tav tm="100000">
                                          <p:val>
                                            <p:strVal val="#ppt_h"/>
                                          </p:val>
                                        </p:tav>
                                      </p:tavLst>
                                    </p:anim>
                                    <p:anim calcmode="lin" valueType="num">
                                      <p:cBhvr>
                                        <p:cTn id="34" dur="1000" fill="hold"/>
                                        <p:tgtEl>
                                          <p:spTgt spid="28"/>
                                        </p:tgtEl>
                                        <p:attrNameLst>
                                          <p:attrName>style.rotation</p:attrName>
                                        </p:attrNameLst>
                                      </p:cBhvr>
                                      <p:tavLst>
                                        <p:tav tm="0">
                                          <p:val>
                                            <p:fltVal val="90"/>
                                          </p:val>
                                        </p:tav>
                                        <p:tav tm="100000">
                                          <p:val>
                                            <p:fltVal val="0"/>
                                          </p:val>
                                        </p:tav>
                                      </p:tavLst>
                                    </p:anim>
                                    <p:animEffect transition="in" filter="fade">
                                      <p:cBhvr>
                                        <p:cTn id="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P spid="9" grpId="0" animBg="1"/>
      <p:bldP spid="2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80</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1442399" y="353413"/>
            <a:ext cx="9307200" cy="779101"/>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Verses for Consideration</a:t>
            </a:r>
            <a:endParaRPr lang="en-CA" sz="40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252462" y="1719743"/>
            <a:ext cx="11687075" cy="4497695"/>
          </a:xfrm>
          <a:prstGeom prst="roundRect">
            <a:avLst/>
          </a:prstGeom>
          <a:solidFill>
            <a:srgbClr val="FF9900">
              <a:alpha val="38000"/>
            </a:srgbClr>
          </a:solidFill>
          <a:ln w="76200">
            <a:solidFill>
              <a:schemeClr val="tx1"/>
            </a:solidFill>
          </a:ln>
          <a:scene3d>
            <a:camera prst="orthographicFront"/>
            <a:lightRig rig="threeP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1103A"/>
                </a:solidFill>
                <a:latin typeface="arial" panose="020B0604020202020204" pitchFamily="34" charset="0"/>
              </a:rPr>
              <a:t>    Prov 8:23  </a:t>
            </a:r>
            <a:r>
              <a:rPr lang="en-US" sz="2400" u="sng" dirty="0">
                <a:solidFill>
                  <a:srgbClr val="01103A"/>
                </a:solidFill>
                <a:latin typeface="arial" panose="020B0604020202020204" pitchFamily="34" charset="0"/>
              </a:rPr>
              <a:t>I was set u</a:t>
            </a:r>
            <a:r>
              <a:rPr lang="en-US" sz="2400" dirty="0">
                <a:solidFill>
                  <a:srgbClr val="01103A"/>
                </a:solidFill>
                <a:latin typeface="arial" panose="020B0604020202020204" pitchFamily="34" charset="0"/>
              </a:rPr>
              <a:t>p </a:t>
            </a:r>
            <a:r>
              <a:rPr lang="en-US" sz="2400" u="sng" dirty="0">
                <a:solidFill>
                  <a:schemeClr val="tx1"/>
                </a:solidFill>
                <a:latin typeface="arial" panose="020B0604020202020204" pitchFamily="34" charset="0"/>
              </a:rPr>
              <a:t>from</a:t>
            </a:r>
            <a:r>
              <a:rPr lang="en-US" sz="2400" u="sng" dirty="0">
                <a:solidFill>
                  <a:srgbClr val="01103A"/>
                </a:solidFill>
                <a:latin typeface="arial" panose="020B0604020202020204" pitchFamily="34" charset="0"/>
              </a:rPr>
              <a:t> everlastin</a:t>
            </a:r>
            <a:r>
              <a:rPr lang="en-US" sz="2400" dirty="0">
                <a:solidFill>
                  <a:srgbClr val="01103A"/>
                </a:solidFill>
                <a:latin typeface="arial" panose="020B0604020202020204" pitchFamily="34" charset="0"/>
              </a:rPr>
              <a:t>g, </a:t>
            </a:r>
            <a:r>
              <a:rPr lang="en-US" sz="2400" b="1" dirty="0">
                <a:solidFill>
                  <a:srgbClr val="C00000"/>
                </a:solidFill>
                <a:latin typeface="arial" panose="020B0604020202020204" pitchFamily="34" charset="0"/>
              </a:rPr>
              <a:t>from</a:t>
            </a:r>
            <a:r>
              <a:rPr lang="en-US" sz="2400" dirty="0">
                <a:solidFill>
                  <a:srgbClr val="C00000"/>
                </a:solidFill>
                <a:latin typeface="arial" panose="020B0604020202020204" pitchFamily="34" charset="0"/>
              </a:rPr>
              <a:t> </a:t>
            </a:r>
            <a:r>
              <a:rPr lang="en-US" sz="2400" b="1" dirty="0">
                <a:solidFill>
                  <a:srgbClr val="C00000"/>
                </a:solidFill>
                <a:latin typeface="arial" panose="020B0604020202020204" pitchFamily="34" charset="0"/>
              </a:rPr>
              <a:t>the</a:t>
            </a:r>
            <a:r>
              <a:rPr lang="en-US" sz="2400" dirty="0">
                <a:solidFill>
                  <a:srgbClr val="C00000"/>
                </a:solidFill>
                <a:latin typeface="arial" panose="020B0604020202020204" pitchFamily="34" charset="0"/>
              </a:rPr>
              <a:t> </a:t>
            </a:r>
            <a:r>
              <a:rPr lang="en-US" sz="2400" b="1" dirty="0">
                <a:solidFill>
                  <a:srgbClr val="C00000"/>
                </a:solidFill>
                <a:latin typeface="arial" panose="020B0604020202020204" pitchFamily="34" charset="0"/>
              </a:rPr>
              <a:t>beginning,</a:t>
            </a:r>
            <a:r>
              <a:rPr lang="en-US" sz="2400" dirty="0">
                <a:solidFill>
                  <a:srgbClr val="C00000"/>
                </a:solidFill>
                <a:latin typeface="arial" panose="020B0604020202020204" pitchFamily="34" charset="0"/>
              </a:rPr>
              <a:t> </a:t>
            </a:r>
            <a:br>
              <a:rPr lang="en-US" sz="2400" dirty="0">
                <a:solidFill>
                  <a:srgbClr val="C00000"/>
                </a:solidFill>
                <a:latin typeface="arial" panose="020B0604020202020204" pitchFamily="34" charset="0"/>
              </a:rPr>
            </a:br>
            <a:r>
              <a:rPr lang="en-US" sz="2400" dirty="0">
                <a:solidFill>
                  <a:srgbClr val="01103A"/>
                </a:solidFill>
                <a:latin typeface="arial" panose="020B0604020202020204" pitchFamily="34" charset="0"/>
              </a:rPr>
              <a:t>		or ever </a:t>
            </a:r>
            <a:r>
              <a:rPr lang="en-US" sz="2400" dirty="0">
                <a:solidFill>
                  <a:schemeClr val="tx1"/>
                </a:solidFill>
                <a:latin typeface="arial" panose="020B0604020202020204" pitchFamily="34" charset="0"/>
              </a:rPr>
              <a:t>the</a:t>
            </a:r>
            <a:r>
              <a:rPr lang="en-US" sz="2400" dirty="0">
                <a:solidFill>
                  <a:srgbClr val="01103A"/>
                </a:solidFill>
                <a:latin typeface="arial" panose="020B0604020202020204" pitchFamily="34" charset="0"/>
              </a:rPr>
              <a:t> earth was.</a:t>
            </a:r>
          </a:p>
          <a:p>
            <a:r>
              <a:rPr lang="en-US" sz="2400" dirty="0" err="1">
                <a:solidFill>
                  <a:srgbClr val="01103A"/>
                </a:solidFill>
                <a:latin typeface="arial" panose="020B0604020202020204" pitchFamily="34" charset="0"/>
              </a:rPr>
              <a:t>Ecc</a:t>
            </a:r>
            <a:r>
              <a:rPr lang="en-US" sz="2400" dirty="0">
                <a:solidFill>
                  <a:srgbClr val="01103A"/>
                </a:solidFill>
                <a:latin typeface="arial" panose="020B0604020202020204" pitchFamily="34" charset="0"/>
              </a:rPr>
              <a:t> 3:11  He hath made every </a:t>
            </a:r>
            <a:r>
              <a:rPr lang="en-US" sz="2400" i="1" dirty="0">
                <a:solidFill>
                  <a:srgbClr val="01103A"/>
                </a:solidFill>
                <a:latin typeface="arial" panose="020B0604020202020204" pitchFamily="34" charset="0"/>
              </a:rPr>
              <a:t>thing</a:t>
            </a:r>
            <a:r>
              <a:rPr lang="en-US" sz="2400" dirty="0">
                <a:solidFill>
                  <a:srgbClr val="01103A"/>
                </a:solidFill>
                <a:latin typeface="arial" panose="020B0604020202020204" pitchFamily="34" charset="0"/>
              </a:rPr>
              <a:t> beautiful in his time: also he hath 				set </a:t>
            </a:r>
            <a:r>
              <a:rPr lang="en-US" sz="2400" dirty="0">
                <a:solidFill>
                  <a:schemeClr val="tx1"/>
                </a:solidFill>
                <a:latin typeface="arial" panose="020B0604020202020204" pitchFamily="34" charset="0"/>
              </a:rPr>
              <a:t>the</a:t>
            </a:r>
            <a:r>
              <a:rPr lang="en-US" sz="2400" dirty="0">
                <a:solidFill>
                  <a:srgbClr val="01103A"/>
                </a:solidFill>
                <a:latin typeface="arial" panose="020B0604020202020204" pitchFamily="34" charset="0"/>
              </a:rPr>
              <a:t> world in their heart, so that no man can find out </a:t>
            </a:r>
            <a:r>
              <a:rPr lang="en-US" sz="2400" dirty="0">
                <a:solidFill>
                  <a:schemeClr val="tx1"/>
                </a:solidFill>
                <a:latin typeface="arial" panose="020B0604020202020204" pitchFamily="34" charset="0"/>
              </a:rPr>
              <a:t>the</a:t>
            </a:r>
            <a:r>
              <a:rPr lang="en-US" sz="2400" dirty="0">
                <a:solidFill>
                  <a:srgbClr val="01103A"/>
                </a:solidFill>
                <a:latin typeface="arial" panose="020B0604020202020204" pitchFamily="34" charset="0"/>
              </a:rPr>
              <a:t> work that 		[Yahuah] </a:t>
            </a:r>
            <a:r>
              <a:rPr lang="en-US" sz="2400" dirty="0" err="1">
                <a:solidFill>
                  <a:srgbClr val="01103A"/>
                </a:solidFill>
                <a:latin typeface="arial" panose="020B0604020202020204" pitchFamily="34" charset="0"/>
              </a:rPr>
              <a:t>maketh</a:t>
            </a:r>
            <a:r>
              <a:rPr lang="en-US" sz="2400" dirty="0">
                <a:solidFill>
                  <a:srgbClr val="01103A"/>
                </a:solidFill>
                <a:latin typeface="arial" panose="020B0604020202020204" pitchFamily="34" charset="0"/>
              </a:rPr>
              <a:t> </a:t>
            </a:r>
            <a:r>
              <a:rPr lang="en-US" sz="2400" b="1" u="sng" dirty="0">
                <a:solidFill>
                  <a:srgbClr val="C00000"/>
                </a:solidFill>
                <a:latin typeface="arial" panose="020B0604020202020204" pitchFamily="34" charset="0"/>
              </a:rPr>
              <a:t>from</a:t>
            </a:r>
            <a:r>
              <a:rPr lang="en-US" sz="2400" u="sng" dirty="0">
                <a:solidFill>
                  <a:srgbClr val="C00000"/>
                </a:solidFill>
                <a:latin typeface="arial" panose="020B0604020202020204" pitchFamily="34" charset="0"/>
              </a:rPr>
              <a:t> </a:t>
            </a:r>
            <a:r>
              <a:rPr lang="en-US" sz="2400" b="1" u="sng" dirty="0">
                <a:solidFill>
                  <a:srgbClr val="C00000"/>
                </a:solidFill>
                <a:latin typeface="arial" panose="020B0604020202020204" pitchFamily="34" charset="0"/>
              </a:rPr>
              <a:t>the</a:t>
            </a:r>
            <a:r>
              <a:rPr lang="en-US" sz="2400" u="sng" dirty="0">
                <a:solidFill>
                  <a:srgbClr val="C00000"/>
                </a:solidFill>
                <a:latin typeface="arial" panose="020B0604020202020204" pitchFamily="34" charset="0"/>
              </a:rPr>
              <a:t> </a:t>
            </a:r>
            <a:r>
              <a:rPr lang="en-US" sz="2400" b="1" u="sng" dirty="0">
                <a:solidFill>
                  <a:srgbClr val="C00000"/>
                </a:solidFill>
                <a:latin typeface="arial" panose="020B0604020202020204" pitchFamily="34" charset="0"/>
              </a:rPr>
              <a:t>be</a:t>
            </a:r>
            <a:r>
              <a:rPr lang="en-US" sz="2400" b="1" dirty="0">
                <a:solidFill>
                  <a:srgbClr val="C00000"/>
                </a:solidFill>
                <a:latin typeface="arial" panose="020B0604020202020204" pitchFamily="34" charset="0"/>
              </a:rPr>
              <a:t>g</a:t>
            </a:r>
            <a:r>
              <a:rPr lang="en-US" sz="2400" b="1" u="sng" dirty="0">
                <a:solidFill>
                  <a:srgbClr val="C00000"/>
                </a:solidFill>
                <a:latin typeface="arial" panose="020B0604020202020204" pitchFamily="34" charset="0"/>
              </a:rPr>
              <a:t>innin</a:t>
            </a:r>
            <a:r>
              <a:rPr lang="en-US" sz="2400" b="1" dirty="0">
                <a:solidFill>
                  <a:srgbClr val="C00000"/>
                </a:solidFill>
                <a:latin typeface="arial" panose="020B0604020202020204" pitchFamily="34" charset="0"/>
              </a:rPr>
              <a:t>g</a:t>
            </a:r>
            <a:r>
              <a:rPr lang="en-US" sz="2400" dirty="0">
                <a:solidFill>
                  <a:srgbClr val="C00000"/>
                </a:solidFill>
                <a:latin typeface="arial" panose="020B0604020202020204" pitchFamily="34" charset="0"/>
              </a:rPr>
              <a:t> to </a:t>
            </a:r>
            <a:r>
              <a:rPr lang="en-US" sz="2400" b="1" u="sng" dirty="0">
                <a:solidFill>
                  <a:srgbClr val="C00000"/>
                </a:solidFill>
                <a:latin typeface="arial" panose="020B0604020202020204" pitchFamily="34" charset="0"/>
              </a:rPr>
              <a:t>the</a:t>
            </a:r>
            <a:r>
              <a:rPr lang="en-US" sz="2400" u="sng" dirty="0">
                <a:solidFill>
                  <a:srgbClr val="C00000"/>
                </a:solidFill>
                <a:latin typeface="arial" panose="020B0604020202020204" pitchFamily="34" charset="0"/>
              </a:rPr>
              <a:t> </a:t>
            </a:r>
            <a:r>
              <a:rPr lang="en-US" sz="2400" b="1" u="sng" dirty="0">
                <a:solidFill>
                  <a:srgbClr val="C00000"/>
                </a:solidFill>
                <a:latin typeface="arial" panose="020B0604020202020204" pitchFamily="34" charset="0"/>
              </a:rPr>
              <a:t>end</a:t>
            </a:r>
            <a:r>
              <a:rPr lang="en-US" sz="2400" dirty="0">
                <a:solidFill>
                  <a:srgbClr val="C00000"/>
                </a:solidFill>
                <a:latin typeface="arial" panose="020B0604020202020204" pitchFamily="34" charset="0"/>
              </a:rPr>
              <a:t>.</a:t>
            </a:r>
          </a:p>
          <a:p>
            <a:r>
              <a:rPr lang="en-US" sz="2400" dirty="0">
                <a:solidFill>
                  <a:srgbClr val="01103A"/>
                </a:solidFill>
                <a:latin typeface="arial" panose="020B0604020202020204" pitchFamily="34" charset="0"/>
              </a:rPr>
              <a:t>Isa 40:21  Have ye not known? have ye not heard? hath it not been told you 			</a:t>
            </a:r>
            <a:r>
              <a:rPr lang="en-US" sz="2400" b="1" dirty="0">
                <a:solidFill>
                  <a:srgbClr val="C00000"/>
                </a:solidFill>
                <a:effectLst>
                  <a:glow rad="127000">
                    <a:srgbClr val="FFFF00"/>
                  </a:glow>
                </a:effectLst>
                <a:latin typeface="Arial Black" panose="020B0A04020102020204" pitchFamily="34" charset="0"/>
              </a:rPr>
              <a:t>FROM THE BEGINNING?</a:t>
            </a:r>
            <a:r>
              <a:rPr lang="en-US" sz="2400" dirty="0">
                <a:solidFill>
                  <a:srgbClr val="01103A"/>
                </a:solidFill>
                <a:latin typeface="arial" panose="020B0604020202020204" pitchFamily="34" charset="0"/>
              </a:rPr>
              <a:t> have ye not understood from the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a:t>
            </a:r>
            <a:r>
              <a:rPr lang="en-US" sz="2400" b="1" u="sng" dirty="0">
                <a:solidFill>
                  <a:srgbClr val="C00000"/>
                </a:solidFill>
                <a:effectLst>
                  <a:glow rad="127000">
                    <a:srgbClr val="FFFF00"/>
                  </a:glow>
                </a:effectLst>
                <a:latin typeface="Arial Black" panose="020B0A04020102020204" pitchFamily="34" charset="0"/>
              </a:rPr>
              <a:t>FOUNDATIONS OF THE EARTH</a:t>
            </a:r>
            <a:r>
              <a:rPr lang="en-US" sz="2400" b="1" dirty="0">
                <a:solidFill>
                  <a:srgbClr val="C00000"/>
                </a:solidFill>
                <a:effectLst>
                  <a:glow rad="127000">
                    <a:srgbClr val="FFFF00"/>
                  </a:glow>
                </a:effectLst>
                <a:latin typeface="Arial Black" panose="020B0A04020102020204" pitchFamily="34" charset="0"/>
              </a:rPr>
              <a:t>? </a:t>
            </a:r>
          </a:p>
          <a:p>
            <a:r>
              <a:rPr lang="en-US" sz="2400" dirty="0">
                <a:solidFill>
                  <a:schemeClr val="tx1"/>
                </a:solidFill>
                <a:latin typeface="arial" panose="020B0604020202020204" pitchFamily="34" charset="0"/>
              </a:rPr>
              <a:t>Isa 41:4  </a:t>
            </a:r>
            <a:r>
              <a:rPr lang="en-US" sz="2400" dirty="0">
                <a:solidFill>
                  <a:srgbClr val="01103A"/>
                </a:solidFill>
                <a:latin typeface="arial" panose="020B0604020202020204" pitchFamily="34" charset="0"/>
              </a:rPr>
              <a:t>Who hath wrought and done </a:t>
            </a:r>
            <a:r>
              <a:rPr lang="en-US" sz="2400" i="1" dirty="0">
                <a:solidFill>
                  <a:srgbClr val="01103A"/>
                </a:solidFill>
                <a:latin typeface="arial" panose="020B0604020202020204" pitchFamily="34" charset="0"/>
              </a:rPr>
              <a:t>it</a:t>
            </a:r>
            <a:r>
              <a:rPr lang="en-US" sz="2400" dirty="0">
                <a:solidFill>
                  <a:srgbClr val="01103A"/>
                </a:solidFill>
                <a:latin typeface="arial" panose="020B0604020202020204" pitchFamily="34" charset="0"/>
              </a:rPr>
              <a:t>, </a:t>
            </a:r>
            <a:r>
              <a:rPr lang="en-US" sz="2400" b="1" dirty="0">
                <a:solidFill>
                  <a:srgbClr val="C00000"/>
                </a:solidFill>
                <a:latin typeface="arial" panose="020B0604020202020204" pitchFamily="34" charset="0"/>
              </a:rPr>
              <a:t>calling the generations from the 			beginning?</a:t>
            </a:r>
            <a:r>
              <a:rPr lang="en-US" sz="2400" dirty="0">
                <a:solidFill>
                  <a:srgbClr val="01103A"/>
                </a:solidFill>
                <a:latin typeface="arial" panose="020B0604020202020204" pitchFamily="34" charset="0"/>
              </a:rPr>
              <a:t>  I </a:t>
            </a:r>
            <a:r>
              <a:rPr lang="en-US" sz="2400" b="1" dirty="0">
                <a:solidFill>
                  <a:srgbClr val="0000FF"/>
                </a:solidFill>
                <a:latin typeface="arial" panose="020B0604020202020204" pitchFamily="34" charset="0"/>
              </a:rPr>
              <a:t>Yahuah</a:t>
            </a:r>
            <a:r>
              <a:rPr lang="en-US" sz="2400" dirty="0">
                <a:solidFill>
                  <a:srgbClr val="01103A"/>
                </a:solidFill>
                <a:latin typeface="arial" panose="020B0604020202020204" pitchFamily="34" charset="0"/>
              </a:rPr>
              <a:t>, </a:t>
            </a:r>
            <a:r>
              <a:rPr lang="en-US" sz="2400" b="1" dirty="0">
                <a:solidFill>
                  <a:schemeClr val="tx1"/>
                </a:solidFill>
                <a:latin typeface="arial" panose="020B0604020202020204" pitchFamily="34" charset="0"/>
              </a:rPr>
              <a:t>the</a:t>
            </a:r>
            <a:r>
              <a:rPr lang="en-US" sz="2400" dirty="0">
                <a:solidFill>
                  <a:srgbClr val="01103A"/>
                </a:solidFill>
                <a:latin typeface="arial" panose="020B0604020202020204" pitchFamily="34" charset="0"/>
              </a:rPr>
              <a:t> </a:t>
            </a:r>
            <a:r>
              <a:rPr lang="en-US" sz="2400" b="1" dirty="0">
                <a:solidFill>
                  <a:srgbClr val="0000FF"/>
                </a:solidFill>
                <a:effectLst>
                  <a:glow rad="127000">
                    <a:srgbClr val="FFFF00"/>
                  </a:glow>
                  <a:outerShdw blurRad="50800" dist="50800" dir="5400000" sx="101000" sy="101000" algn="ctr" rotWithShape="0">
                    <a:srgbClr val="CC00FF"/>
                  </a:outerShdw>
                </a:effectLst>
                <a:latin typeface="Arial Black" panose="020B0A04020102020204" pitchFamily="34" charset="0"/>
              </a:rPr>
              <a:t>first,</a:t>
            </a:r>
            <a:r>
              <a:rPr lang="en-US" sz="2400" dirty="0">
                <a:solidFill>
                  <a:srgbClr val="01103A"/>
                </a:solidFill>
                <a:latin typeface="arial" panose="020B0604020202020204" pitchFamily="34" charset="0"/>
              </a:rPr>
              <a:t> and with </a:t>
            </a:r>
            <a:r>
              <a:rPr lang="en-US" sz="2400" b="1" dirty="0">
                <a:solidFill>
                  <a:schemeClr val="tx1"/>
                </a:solidFill>
                <a:latin typeface="arial" panose="020B0604020202020204" pitchFamily="34" charset="0"/>
              </a:rPr>
              <a:t>the</a:t>
            </a:r>
            <a:r>
              <a:rPr lang="en-US" sz="2400" dirty="0">
                <a:solidFill>
                  <a:srgbClr val="01103A"/>
                </a:solidFill>
                <a:latin typeface="arial" panose="020B0604020202020204" pitchFamily="34" charset="0"/>
              </a:rPr>
              <a:t> </a:t>
            </a:r>
            <a:r>
              <a:rPr lang="en-US" sz="2400" b="1" dirty="0">
                <a:solidFill>
                  <a:srgbClr val="0000FF"/>
                </a:solidFill>
                <a:effectLst>
                  <a:glow rad="127000">
                    <a:srgbClr val="FFFF00"/>
                  </a:glow>
                  <a:outerShdw blurRad="50800" dist="50800" dir="5400000" sx="101000" sy="101000" algn="ctr" rotWithShape="0">
                    <a:srgbClr val="CC00FF"/>
                  </a:outerShdw>
                </a:effectLst>
                <a:latin typeface="Arial Black" panose="020B0A04020102020204" pitchFamily="34" charset="0"/>
              </a:rPr>
              <a:t>last</a:t>
            </a:r>
            <a:r>
              <a:rPr lang="en-US" sz="2400" b="1" dirty="0">
                <a:solidFill>
                  <a:srgbClr val="0000FF"/>
                </a:solidFill>
                <a:effectLst>
                  <a:glow rad="127000">
                    <a:srgbClr val="FFFF00"/>
                  </a:glow>
                  <a:outerShdw blurRad="50800" dist="50800" dir="5400000" sx="101000" sy="101000" algn="ctr" rotWithShape="0">
                    <a:srgbClr val="CC00FF"/>
                  </a:outerShdw>
                </a:effectLst>
                <a:latin typeface="arial" panose="020B0604020202020204" pitchFamily="34" charset="0"/>
              </a:rPr>
              <a:t>;</a:t>
            </a:r>
            <a:r>
              <a:rPr lang="en-US" sz="2400" dirty="0">
                <a:solidFill>
                  <a:srgbClr val="01103A"/>
                </a:solidFill>
                <a:latin typeface="arial" panose="020B0604020202020204" pitchFamily="34" charset="0"/>
              </a:rPr>
              <a:t> I </a:t>
            </a:r>
            <a:r>
              <a:rPr lang="en-US" sz="2400" i="1" dirty="0">
                <a:solidFill>
                  <a:srgbClr val="01103A"/>
                </a:solidFill>
                <a:latin typeface="arial" panose="020B0604020202020204" pitchFamily="34" charset="0"/>
              </a:rPr>
              <a:t>am</a:t>
            </a:r>
            <a:r>
              <a:rPr lang="en-US" sz="2400" dirty="0">
                <a:solidFill>
                  <a:srgbClr val="01103A"/>
                </a:solidFill>
                <a:latin typeface="arial" panose="020B0604020202020204" pitchFamily="34" charset="0"/>
              </a:rPr>
              <a:t> he.</a:t>
            </a:r>
            <a:endParaRPr lang="en-US" sz="2400" b="1" dirty="0">
              <a:solidFill>
                <a:srgbClr val="C00000"/>
              </a:solidFill>
              <a:latin typeface="arial" panose="020B0604020202020204" pitchFamily="34" charset="0"/>
            </a:endParaRPr>
          </a:p>
          <a:p>
            <a:endParaRPr lang="en-CA" sz="2800" dirty="0">
              <a:solidFill>
                <a:schemeClr val="tx1"/>
              </a:solidFill>
            </a:endParaRPr>
          </a:p>
        </p:txBody>
      </p:sp>
      <p:pic>
        <p:nvPicPr>
          <p:cNvPr id="7" name="Picture 6">
            <a:extLst>
              <a:ext uri="{FF2B5EF4-FFF2-40B4-BE49-F238E27FC236}">
                <a16:creationId xmlns:a16="http://schemas.microsoft.com/office/drawing/2014/main" id="{5DB91449-13FA-4A5F-A6A2-8A6185B582C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95999" y="5669533"/>
            <a:ext cx="809625" cy="952500"/>
          </a:xfrm>
          <a:prstGeom prst="snip2DiagRect">
            <a:avLst/>
          </a:prstGeom>
          <a:solidFill>
            <a:srgbClr val="FFFFFF">
              <a:shade val="85000"/>
            </a:srgbClr>
          </a:solidFill>
          <a:ln w="19050" cap="sq">
            <a:solidFill>
              <a:srgbClr val="CC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A9287352-8FAD-4BDC-8D17-A45DB90DD03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81794" y="5669533"/>
            <a:ext cx="733425" cy="952500"/>
          </a:xfrm>
          <a:prstGeom prst="snip2DiagRect">
            <a:avLst/>
          </a:prstGeom>
          <a:solidFill>
            <a:srgbClr val="FFFFFF">
              <a:shade val="85000"/>
            </a:srgbClr>
          </a:solidFill>
          <a:ln w="19050" cap="sq">
            <a:solidFill>
              <a:srgbClr val="CC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80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arn(inVertical)">
                                      <p:cBhvr>
                                        <p:cTn id="7" dur="1000"/>
                                        <p:tgtEl>
                                          <p:spTgt spid="11">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barn(inVertical)">
                                      <p:cBhvr>
                                        <p:cTn id="10" dur="1000"/>
                                        <p:tgtEl>
                                          <p:spTgt spid="11">
                                            <p:txEl>
                                              <p:pRg st="3" end="3"/>
                                            </p:txEl>
                                          </p:spTgt>
                                        </p:tgtEl>
                                      </p:cBhvr>
                                    </p:animEffect>
                                  </p:childTnLst>
                                </p:cTn>
                              </p:par>
                              <p:par>
                                <p:cTn id="11" presetID="14" presetClass="entr" presetSubtype="10" fill="hold" nodeType="withEffect">
                                  <p:stCondLst>
                                    <p:cond delay="16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1000"/>
                                        <p:tgtEl>
                                          <p:spTgt spid="8"/>
                                        </p:tgtEl>
                                      </p:cBhvr>
                                    </p:animEffect>
                                  </p:childTnLst>
                                </p:cTn>
                              </p:par>
                              <p:par>
                                <p:cTn id="14" presetID="14" presetClass="entr" presetSubtype="10" fill="hold" nodeType="withEffect">
                                  <p:stCondLst>
                                    <p:cond delay="175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81</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1195467" y="123994"/>
            <a:ext cx="9801063" cy="862433"/>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  Aleph-</a:t>
            </a:r>
            <a:r>
              <a:rPr lang="en-CA" sz="5400" b="1" dirty="0" err="1">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Tav</a:t>
            </a: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 </a:t>
            </a:r>
            <a:r>
              <a:rPr lang="en-CA" sz="5400" b="1" dirty="0">
                <a:solidFill>
                  <a:schemeClr val="tx1"/>
                </a:solidFill>
                <a:effectLst/>
                <a:latin typeface="Castellar" panose="020A0402060406010301" pitchFamily="18" charset="0"/>
                <a:ea typeface="+mj-ea"/>
                <a:cs typeface="+mj-cs"/>
              </a:rPr>
              <a:t>-</a:t>
            </a:r>
            <a:endParaRPr lang="en-CA" b="1" dirty="0">
              <a:solidFill>
                <a:schemeClr val="tx1"/>
              </a:solidFill>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2" y="1710202"/>
            <a:ext cx="12191999" cy="4848837"/>
          </a:xfrm>
          <a:prstGeom prst="roundRect">
            <a:avLst/>
          </a:prstGeom>
          <a:solidFill>
            <a:srgbClr val="FF9900">
              <a:alpha val="38000"/>
            </a:srgbClr>
          </a:solidFill>
          <a:ln w="76200">
            <a:solidFill>
              <a:schemeClr val="tx1"/>
            </a:solidFill>
          </a:ln>
          <a:scene3d>
            <a:camera prst="orthographicFront"/>
            <a:lightRig rig="threeP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dirty="0">
                <a:solidFill>
                  <a:srgbClr val="01103A"/>
                </a:solidFill>
                <a:latin typeface="arial" panose="020B0604020202020204" pitchFamily="34" charset="0"/>
              </a:rPr>
              <a:t>Isa 46:10 - </a:t>
            </a:r>
            <a:r>
              <a:rPr lang="en-US" sz="2800" b="1" dirty="0">
                <a:solidFill>
                  <a:srgbClr val="0000FF"/>
                </a:solidFill>
                <a:latin typeface="arial" panose="020B0604020202020204" pitchFamily="34" charset="0"/>
              </a:rPr>
              <a:t>Declaring</a:t>
            </a:r>
            <a:r>
              <a:rPr lang="en-US" sz="2800" dirty="0">
                <a:solidFill>
                  <a:srgbClr val="01103A"/>
                </a:solidFill>
                <a:latin typeface="arial" panose="020B0604020202020204" pitchFamily="34" charset="0"/>
              </a:rPr>
              <a:t> </a:t>
            </a:r>
            <a:br>
              <a:rPr lang="en-US" sz="2800" dirty="0">
                <a:solidFill>
                  <a:srgbClr val="01103A"/>
                </a:solidFill>
                <a:latin typeface="arial" panose="020B0604020202020204" pitchFamily="34" charset="0"/>
              </a:rPr>
            </a:br>
            <a:r>
              <a:rPr lang="en-US" sz="2800" b="1" dirty="0">
                <a:ln>
                  <a:solidFill>
                    <a:srgbClr val="0000FF"/>
                  </a:solidFill>
                </a:ln>
                <a:solidFill>
                  <a:srgbClr val="9E0B0F"/>
                </a:solidFill>
                <a:effectLst>
                  <a:glow rad="127000">
                    <a:srgbClr val="00FFFF"/>
                  </a:glow>
                </a:effectLst>
                <a:latin typeface="Wide Latin" panose="020A0A07050505020404" pitchFamily="18" charset="0"/>
              </a:rPr>
              <a:t>THE</a:t>
            </a:r>
            <a:r>
              <a:rPr lang="en-US" sz="2800" dirty="0">
                <a:ln>
                  <a:solidFill>
                    <a:srgbClr val="0000FF"/>
                  </a:solidFill>
                </a:ln>
                <a:solidFill>
                  <a:srgbClr val="01103A"/>
                </a:solidFill>
                <a:effectLst>
                  <a:glow rad="127000">
                    <a:srgbClr val="00FFFF"/>
                  </a:glow>
                </a:effectLst>
                <a:latin typeface="Wide Latin" panose="020A0A07050505020404" pitchFamily="18" charset="0"/>
              </a:rPr>
              <a:t> </a:t>
            </a:r>
            <a:r>
              <a:rPr lang="en-US" sz="2800" b="1" dirty="0">
                <a:ln>
                  <a:solidFill>
                    <a:srgbClr val="0000FF"/>
                  </a:solidFill>
                </a:ln>
                <a:solidFill>
                  <a:srgbClr val="9E0B0F"/>
                </a:solidFill>
                <a:effectLst>
                  <a:glow rad="127000">
                    <a:srgbClr val="00FFFF"/>
                  </a:glow>
                </a:effectLst>
                <a:latin typeface="Wide Latin" panose="020A0A07050505020404" pitchFamily="18" charset="0"/>
              </a:rPr>
              <a:t>END</a:t>
            </a:r>
            <a:r>
              <a:rPr lang="en-US" sz="2800" dirty="0">
                <a:ln>
                  <a:solidFill>
                    <a:srgbClr val="0000FF"/>
                  </a:solidFill>
                </a:ln>
                <a:solidFill>
                  <a:srgbClr val="01103A"/>
                </a:solidFill>
                <a:effectLst>
                  <a:glow rad="127000">
                    <a:srgbClr val="00FFFF"/>
                  </a:glow>
                </a:effectLst>
                <a:latin typeface="Wide Latin" panose="020A0A07050505020404" pitchFamily="18" charset="0"/>
              </a:rPr>
              <a:t> </a:t>
            </a:r>
            <a:r>
              <a:rPr lang="en-US" sz="2800" b="1" dirty="0">
                <a:ln>
                  <a:solidFill>
                    <a:srgbClr val="0000FF"/>
                  </a:solidFill>
                </a:ln>
                <a:solidFill>
                  <a:srgbClr val="9E0B0F"/>
                </a:solidFill>
                <a:effectLst>
                  <a:glow rad="127000">
                    <a:srgbClr val="00FFFF"/>
                  </a:glow>
                </a:effectLst>
                <a:latin typeface="Wide Latin" panose="020A0A07050505020404" pitchFamily="18" charset="0"/>
              </a:rPr>
              <a:t>FROM</a:t>
            </a:r>
            <a:r>
              <a:rPr lang="en-US" sz="2800" dirty="0">
                <a:ln>
                  <a:solidFill>
                    <a:srgbClr val="0000FF"/>
                  </a:solidFill>
                </a:ln>
                <a:solidFill>
                  <a:srgbClr val="01103A"/>
                </a:solidFill>
                <a:effectLst>
                  <a:glow rad="127000">
                    <a:srgbClr val="00FFFF"/>
                  </a:glow>
                </a:effectLst>
                <a:latin typeface="Wide Latin" panose="020A0A07050505020404" pitchFamily="18" charset="0"/>
              </a:rPr>
              <a:t> </a:t>
            </a:r>
            <a:r>
              <a:rPr lang="en-US" sz="2800" b="1" dirty="0">
                <a:ln>
                  <a:solidFill>
                    <a:srgbClr val="0000FF"/>
                  </a:solidFill>
                </a:ln>
                <a:solidFill>
                  <a:srgbClr val="9E0B0F"/>
                </a:solidFill>
                <a:effectLst>
                  <a:glow rad="127000">
                    <a:srgbClr val="00FFFF"/>
                  </a:glow>
                </a:effectLst>
                <a:latin typeface="Wide Latin" panose="020A0A07050505020404" pitchFamily="18" charset="0"/>
              </a:rPr>
              <a:t>THE</a:t>
            </a:r>
            <a:r>
              <a:rPr lang="en-US" sz="2800" dirty="0">
                <a:ln>
                  <a:solidFill>
                    <a:srgbClr val="0000FF"/>
                  </a:solidFill>
                </a:ln>
                <a:solidFill>
                  <a:srgbClr val="01103A"/>
                </a:solidFill>
                <a:effectLst>
                  <a:glow rad="127000">
                    <a:srgbClr val="00FFFF"/>
                  </a:glow>
                </a:effectLst>
                <a:latin typeface="Wide Latin" panose="020A0A07050505020404" pitchFamily="18" charset="0"/>
              </a:rPr>
              <a:t> </a:t>
            </a:r>
            <a:r>
              <a:rPr lang="en-US" sz="2800" b="1" dirty="0">
                <a:ln>
                  <a:solidFill>
                    <a:srgbClr val="0000FF"/>
                  </a:solidFill>
                </a:ln>
                <a:solidFill>
                  <a:srgbClr val="9E0B0F"/>
                </a:solidFill>
                <a:effectLst>
                  <a:glow rad="127000">
                    <a:srgbClr val="00FFFF"/>
                  </a:glow>
                </a:effectLst>
                <a:latin typeface="Wide Latin" panose="020A0A07050505020404" pitchFamily="18" charset="0"/>
              </a:rPr>
              <a:t>BEGINNING</a:t>
            </a:r>
            <a:r>
              <a:rPr lang="en-US" sz="2800" dirty="0">
                <a:ln>
                  <a:solidFill>
                    <a:srgbClr val="0000FF"/>
                  </a:solidFill>
                </a:ln>
                <a:solidFill>
                  <a:srgbClr val="C00000"/>
                </a:solidFill>
                <a:effectLst>
                  <a:glow rad="127000">
                    <a:srgbClr val="00FFFF"/>
                  </a:glow>
                </a:effectLst>
                <a:latin typeface="Wide Latin" panose="020A0A07050505020404" pitchFamily="18" charset="0"/>
              </a:rPr>
              <a:t>,</a:t>
            </a:r>
            <a:r>
              <a:rPr lang="en-US" sz="2800" dirty="0">
                <a:solidFill>
                  <a:srgbClr val="C00000"/>
                </a:solidFill>
                <a:latin typeface="arial" panose="020B0604020202020204" pitchFamily="34" charset="0"/>
              </a:rPr>
              <a:t> </a:t>
            </a:r>
            <a:r>
              <a:rPr lang="en-US" sz="2800" dirty="0">
                <a:solidFill>
                  <a:srgbClr val="01103A"/>
                </a:solidFill>
                <a:latin typeface="arial" panose="020B0604020202020204" pitchFamily="34" charset="0"/>
              </a:rPr>
              <a:t>and </a:t>
            </a:r>
            <a:r>
              <a:rPr lang="en-US" sz="2800" dirty="0">
                <a:solidFill>
                  <a:schemeClr val="tx1"/>
                </a:solidFill>
                <a:latin typeface="arial" panose="020B0604020202020204" pitchFamily="34" charset="0"/>
              </a:rPr>
              <a:t>from</a:t>
            </a:r>
            <a:r>
              <a:rPr lang="en-US" sz="2800" dirty="0">
                <a:solidFill>
                  <a:srgbClr val="01103A"/>
                </a:solidFill>
                <a:latin typeface="arial" panose="020B0604020202020204" pitchFamily="34" charset="0"/>
              </a:rPr>
              <a:t> ancient times </a:t>
            </a:r>
            <a:r>
              <a:rPr lang="en-US" sz="2800" i="1" dirty="0">
                <a:solidFill>
                  <a:schemeClr val="tx1"/>
                </a:solidFill>
                <a:latin typeface="arial" panose="020B0604020202020204" pitchFamily="34" charset="0"/>
              </a:rPr>
              <a:t>the</a:t>
            </a:r>
            <a:r>
              <a:rPr lang="en-US" sz="2800" i="1" dirty="0">
                <a:solidFill>
                  <a:srgbClr val="01103A"/>
                </a:solidFill>
                <a:latin typeface="arial" panose="020B0604020202020204" pitchFamily="34" charset="0"/>
              </a:rPr>
              <a:t> things</a:t>
            </a:r>
            <a:r>
              <a:rPr lang="en-US" sz="2800" dirty="0">
                <a:solidFill>
                  <a:srgbClr val="01103A"/>
                </a:solidFill>
                <a:latin typeface="arial" panose="020B0604020202020204" pitchFamily="34" charset="0"/>
              </a:rPr>
              <a:t> that are not </a:t>
            </a:r>
            <a:r>
              <a:rPr lang="en-US" sz="2800" i="1" dirty="0">
                <a:solidFill>
                  <a:srgbClr val="01103A"/>
                </a:solidFill>
                <a:latin typeface="arial" panose="020B0604020202020204" pitchFamily="34" charset="0"/>
              </a:rPr>
              <a:t>yet</a:t>
            </a:r>
            <a:r>
              <a:rPr lang="en-US" sz="2800" dirty="0">
                <a:solidFill>
                  <a:srgbClr val="01103A"/>
                </a:solidFill>
                <a:latin typeface="arial" panose="020B0604020202020204" pitchFamily="34" charset="0"/>
              </a:rPr>
              <a:t> done, saying, </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My counsel shall stand, and I will do all my pleasure.</a:t>
            </a:r>
          </a:p>
          <a:p>
            <a:pPr algn="ctr"/>
            <a:endParaRPr lang="en-US" sz="2800" dirty="0">
              <a:solidFill>
                <a:srgbClr val="01103A"/>
              </a:solidFill>
              <a:latin typeface="arial" panose="020B0604020202020204" pitchFamily="34" charset="0"/>
            </a:endParaRPr>
          </a:p>
          <a:p>
            <a:pPr algn="ctr"/>
            <a:r>
              <a:rPr lang="en-US" sz="2800" dirty="0">
                <a:solidFill>
                  <a:srgbClr val="01103A"/>
                </a:solidFill>
                <a:latin typeface="arial" panose="020B0604020202020204" pitchFamily="34" charset="0"/>
              </a:rPr>
              <a:t>Isaiah has given us this message no less than 7 times. If we desire to understand the ending, we </a:t>
            </a:r>
            <a:r>
              <a:rPr lang="en-US" sz="2800" b="1" u="sng" dirty="0">
                <a:ln>
                  <a:solidFill>
                    <a:sysClr val="windowText" lastClr="000000"/>
                  </a:solidFill>
                </a:ln>
                <a:solidFill>
                  <a:srgbClr val="FF9900"/>
                </a:solidFill>
                <a:latin typeface="arial" panose="020B0604020202020204" pitchFamily="34" charset="0"/>
              </a:rPr>
              <a:t>MUST</a:t>
            </a:r>
            <a:r>
              <a:rPr lang="en-US" sz="2800" dirty="0">
                <a:solidFill>
                  <a:srgbClr val="01103A"/>
                </a:solidFill>
                <a:latin typeface="arial" panose="020B0604020202020204" pitchFamily="34" charset="0"/>
              </a:rPr>
              <a:t> understand the beginning! </a:t>
            </a:r>
          </a:p>
          <a:p>
            <a:pPr algn="ctr"/>
            <a:r>
              <a:rPr lang="en-US" sz="2800" b="1" i="1" dirty="0">
                <a:solidFill>
                  <a:srgbClr val="01103A"/>
                </a:solidFill>
                <a:latin typeface="arial" panose="020B0604020202020204" pitchFamily="34" charset="0"/>
              </a:rPr>
              <a:t>Question:  </a:t>
            </a:r>
            <a:r>
              <a:rPr lang="en-US" sz="2800" dirty="0">
                <a:solidFill>
                  <a:srgbClr val="01103A"/>
                </a:solidFill>
                <a:latin typeface="arial" panose="020B0604020202020204" pitchFamily="34" charset="0"/>
              </a:rPr>
              <a:t>Did </a:t>
            </a:r>
            <a:r>
              <a:rPr lang="en-US" sz="2800" dirty="0">
                <a:solidFill>
                  <a:srgbClr val="0000FF"/>
                </a:solidFill>
                <a:latin typeface="arial" panose="020B0604020202020204" pitchFamily="34" charset="0"/>
              </a:rPr>
              <a:t>Yahuah</a:t>
            </a:r>
            <a:r>
              <a:rPr lang="en-US" sz="2800" dirty="0">
                <a:solidFill>
                  <a:srgbClr val="01103A"/>
                </a:solidFill>
                <a:latin typeface="arial" panose="020B0604020202020204" pitchFamily="34" charset="0"/>
              </a:rPr>
              <a:t> formulate (</a:t>
            </a:r>
            <a:r>
              <a:rPr lang="en-US" sz="2800" dirty="0">
                <a:solidFill>
                  <a:srgbClr val="C00000"/>
                </a:solidFill>
                <a:latin typeface="arial" panose="020B0604020202020204" pitchFamily="34" charset="0"/>
              </a:rPr>
              <a:t>establish</a:t>
            </a:r>
            <a:r>
              <a:rPr lang="en-US" sz="2800" dirty="0">
                <a:solidFill>
                  <a:srgbClr val="01103A"/>
                </a:solidFill>
                <a:latin typeface="arial" panose="020B0604020202020204" pitchFamily="34" charset="0"/>
              </a:rPr>
              <a:t>), through creation’s opening moment, the scenario of earth’s </a:t>
            </a:r>
            <a:r>
              <a:rPr lang="en-US" sz="2800" b="1" dirty="0">
                <a:solidFill>
                  <a:srgbClr val="01103A"/>
                </a:solidFill>
                <a:latin typeface="arial" panose="020B0604020202020204" pitchFamily="34" charset="0"/>
              </a:rPr>
              <a:t>END TIME? </a:t>
            </a:r>
            <a:br>
              <a:rPr lang="en-US" sz="2800" b="1" dirty="0">
                <a:solidFill>
                  <a:srgbClr val="01103A"/>
                </a:solidFill>
                <a:latin typeface="arial" panose="020B0604020202020204" pitchFamily="34" charset="0"/>
              </a:rPr>
            </a:br>
            <a:r>
              <a:rPr lang="en-US" sz="2800" b="1" dirty="0">
                <a:solidFill>
                  <a:srgbClr val="01103A"/>
                </a:solidFill>
                <a:latin typeface="arial" panose="020B0604020202020204" pitchFamily="34" charset="0"/>
              </a:rPr>
              <a:t>The </a:t>
            </a:r>
            <a:r>
              <a:rPr lang="en-US" sz="2800" b="1" dirty="0">
                <a:solidFill>
                  <a:srgbClr val="01103A"/>
                </a:solidFill>
                <a:effectLst>
                  <a:outerShdw blurRad="50800" dist="50800" dir="5400000" sx="102000" sy="102000" algn="ctr" rotWithShape="0">
                    <a:srgbClr val="FF9900"/>
                  </a:outerShdw>
                </a:effectLst>
                <a:latin typeface="arial" panose="020B0604020202020204" pitchFamily="34" charset="0"/>
              </a:rPr>
              <a:t>transition into eternal </a:t>
            </a:r>
            <a:r>
              <a:rPr lang="en-US" sz="2800" b="1" dirty="0">
                <a:ln>
                  <a:solidFill>
                    <a:srgbClr val="00FF99"/>
                  </a:solidFill>
                </a:ln>
                <a:solidFill>
                  <a:srgbClr val="0000FF"/>
                </a:solidFill>
                <a:effectLst>
                  <a:glow rad="88900">
                    <a:srgbClr val="00FFFF"/>
                  </a:glow>
                  <a:outerShdw blurRad="50800" dist="50800" dir="5400000" sx="107000" sy="107000" algn="ctr" rotWithShape="0">
                    <a:srgbClr val="FF9900"/>
                  </a:outerShdw>
                </a:effectLst>
                <a:latin typeface="Snap ITC" panose="04040A07060A02020202" pitchFamily="82" charset="0"/>
              </a:rPr>
              <a:t>LIGHT</a:t>
            </a:r>
            <a:r>
              <a:rPr lang="en-US" sz="2800" b="1" dirty="0">
                <a:solidFill>
                  <a:srgbClr val="0000FF"/>
                </a:solidFill>
                <a:effectLst>
                  <a:glow rad="88900">
                    <a:srgbClr val="00FFFF"/>
                  </a:glow>
                  <a:outerShdw blurRad="50800" dist="50800" dir="5400000" sx="107000" sy="107000" algn="ctr" rotWithShape="0">
                    <a:srgbClr val="FF9900"/>
                  </a:outerShdw>
                </a:effectLst>
                <a:latin typeface="Snap ITC" panose="04040A07060A02020202" pitchFamily="82" charset="0"/>
              </a:rPr>
              <a:t>,</a:t>
            </a:r>
            <a:r>
              <a:rPr lang="en-US" sz="2800" b="1" dirty="0">
                <a:solidFill>
                  <a:srgbClr val="01103A"/>
                </a:solidFill>
                <a:effectLst>
                  <a:glow rad="88900">
                    <a:srgbClr val="00FFFF"/>
                  </a:glow>
                </a:effectLst>
                <a:latin typeface="arial" panose="020B0604020202020204" pitchFamily="34" charset="0"/>
              </a:rPr>
              <a:t> </a:t>
            </a:r>
            <a:r>
              <a:rPr lang="en-US" sz="2800" dirty="0">
                <a:ln>
                  <a:solidFill>
                    <a:srgbClr val="0000FF"/>
                  </a:solidFill>
                </a:ln>
                <a:solidFill>
                  <a:srgbClr val="CC00FF"/>
                </a:solidFill>
                <a:latin typeface="Arial Black" panose="020B0A04020102020204" pitchFamily="34" charset="0"/>
              </a:rPr>
              <a:t>established in Genesis 1:1?  </a:t>
            </a:r>
            <a:endParaRPr lang="en-CA" sz="2800" dirty="0">
              <a:solidFill>
                <a:schemeClr val="tx1"/>
              </a:solidFill>
            </a:endParaRPr>
          </a:p>
        </p:txBody>
      </p:sp>
      <p:pic>
        <p:nvPicPr>
          <p:cNvPr id="7" name="Picture 6">
            <a:extLst>
              <a:ext uri="{FF2B5EF4-FFF2-40B4-BE49-F238E27FC236}">
                <a16:creationId xmlns:a16="http://schemas.microsoft.com/office/drawing/2014/main" id="{61E1A5F3-D49E-47D1-BD1A-B81B36597CF7}"/>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855664" y="986427"/>
            <a:ext cx="809625" cy="952500"/>
          </a:xfrm>
          <a:prstGeom prst="snip2DiagRect">
            <a:avLst/>
          </a:prstGeom>
          <a:solidFill>
            <a:srgbClr val="FFFFFF">
              <a:shade val="85000"/>
            </a:srgbClr>
          </a:solidFill>
          <a:ln w="19050" cap="sq">
            <a:solidFill>
              <a:srgbClr val="CC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63EB7037-063A-4F14-AB19-8D6B265F30A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106097" y="943412"/>
            <a:ext cx="733425" cy="952500"/>
          </a:xfrm>
          <a:prstGeom prst="snip2DiagRect">
            <a:avLst/>
          </a:prstGeom>
          <a:solidFill>
            <a:srgbClr val="FFFFFF">
              <a:shade val="85000"/>
            </a:srgbClr>
          </a:solidFill>
          <a:ln w="19050" cap="sq">
            <a:solidFill>
              <a:srgbClr val="CC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Rounded Corners 1">
            <a:extLst>
              <a:ext uri="{FF2B5EF4-FFF2-40B4-BE49-F238E27FC236}">
                <a16:creationId xmlns:a16="http://schemas.microsoft.com/office/drawing/2014/main" id="{8FC07FC4-023F-4D37-9607-94AB6B45072D}"/>
              </a:ext>
            </a:extLst>
          </p:cNvPr>
          <p:cNvSpPr/>
          <p:nvPr/>
        </p:nvSpPr>
        <p:spPr>
          <a:xfrm>
            <a:off x="6912528" y="123994"/>
            <a:ext cx="3400516"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prstClr val="black"/>
                </a:solidFill>
                <a:latin typeface="Castellar" panose="020A0402060406010301" pitchFamily="18" charset="0"/>
              </a:rPr>
              <a:t>Applied</a:t>
            </a:r>
            <a:endParaRPr lang="en-CA" dirty="0"/>
          </a:p>
        </p:txBody>
      </p:sp>
    </p:spTree>
    <p:extLst>
      <p:ext uri="{BB962C8B-B14F-4D97-AF65-F5344CB8AC3E}">
        <p14:creationId xmlns:p14="http://schemas.microsoft.com/office/powerpoint/2010/main" val="360698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14" presetClass="entr" presetSubtype="10" fill="hold" nodeType="withEffect">
                                  <p:stCondLst>
                                    <p:cond delay="160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1000"/>
                                        <p:tgtEl>
                                          <p:spTgt spid="8"/>
                                        </p:tgtEl>
                                      </p:cBhvr>
                                    </p:animEffect>
                                  </p:childTnLst>
                                </p:cTn>
                              </p:par>
                              <p:par>
                                <p:cTn id="11" presetID="14" presetClass="entr" presetSubtype="10" fill="hold" nodeType="withEffect">
                                  <p:stCondLst>
                                    <p:cond delay="175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barn(inHorizontal)">
                                      <p:cBhvr>
                                        <p:cTn id="18" dur="125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circle(in)">
                                      <p:cBhvr>
                                        <p:cTn id="23" dur="2000"/>
                                        <p:tgtEl>
                                          <p:spTgt spid="11">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circle(in)">
                                      <p:cBhvr>
                                        <p:cTn id="26"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82</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58037" y="237891"/>
            <a:ext cx="7552113" cy="777000"/>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#1.   Aleph-Tav</a:t>
            </a:r>
            <a:endParaRPr lang="en-CA"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pic>
        <p:nvPicPr>
          <p:cNvPr id="16" name="Picture 15">
            <a:extLst>
              <a:ext uri="{FF2B5EF4-FFF2-40B4-BE49-F238E27FC236}">
                <a16:creationId xmlns:a16="http://schemas.microsoft.com/office/drawing/2014/main" id="{EC93FEF7-B354-4485-882D-77ECF18CF4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95886" y="470780"/>
            <a:ext cx="773571" cy="777000"/>
          </a:xfrm>
          <a:prstGeom prst="snip2DiagRect">
            <a:avLst/>
          </a:prstGeom>
          <a:solidFill>
            <a:srgbClr val="FFFFFF">
              <a:shade val="85000"/>
            </a:srgbClr>
          </a:solidFill>
          <a:ln w="88900" cap="sq">
            <a:solidFill>
              <a:srgbClr val="FF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D884FA5E-A050-4018-BD9D-E9EA22714A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1567" y="470780"/>
            <a:ext cx="700764" cy="777000"/>
          </a:xfrm>
          <a:prstGeom prst="snip2DiagRect">
            <a:avLst/>
          </a:prstGeom>
          <a:solidFill>
            <a:srgbClr val="FFFFFF">
              <a:shade val="85000"/>
            </a:srgbClr>
          </a:solidFill>
          <a:ln w="88900" cap="sq">
            <a:solidFill>
              <a:srgbClr val="FF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Rounded Corners 10">
            <a:extLst>
              <a:ext uri="{FF2B5EF4-FFF2-40B4-BE49-F238E27FC236}">
                <a16:creationId xmlns:a16="http://schemas.microsoft.com/office/drawing/2014/main" id="{B5450E9F-09FE-400F-B24B-900419498F1C}"/>
              </a:ext>
            </a:extLst>
          </p:cNvPr>
          <p:cNvSpPr/>
          <p:nvPr/>
        </p:nvSpPr>
        <p:spPr>
          <a:xfrm>
            <a:off x="252462" y="1358491"/>
            <a:ext cx="11687075" cy="5340361"/>
          </a:xfrm>
          <a:prstGeom prst="roundRect">
            <a:avLst/>
          </a:prstGeom>
          <a:solidFill>
            <a:srgbClr val="FF9900">
              <a:alpha val="38000"/>
            </a:srgbClr>
          </a:solidFill>
          <a:ln w="76200">
            <a:solidFill>
              <a:schemeClr val="tx1"/>
            </a:solidFill>
          </a:ln>
          <a:scene3d>
            <a:camera prst="orthographicFront"/>
            <a:lightRig rig="threeP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1103A"/>
                </a:solidFill>
                <a:latin typeface="arial" panose="020B0604020202020204" pitchFamily="34" charset="0"/>
              </a:rPr>
              <a:t>The </a:t>
            </a:r>
            <a:r>
              <a:rPr lang="en-US" sz="2400" b="1" dirty="0">
                <a:solidFill>
                  <a:srgbClr val="0000FF"/>
                </a:solidFill>
                <a:latin typeface="arial" panose="020B0604020202020204" pitchFamily="34" charset="0"/>
              </a:rPr>
              <a:t>Aleph</a:t>
            </a:r>
            <a:r>
              <a:rPr lang="en-US" sz="2400" dirty="0">
                <a:solidFill>
                  <a:srgbClr val="01103A"/>
                </a:solidFill>
                <a:latin typeface="arial" panose="020B0604020202020204" pitchFamily="34" charset="0"/>
              </a:rPr>
              <a:t> is the beginning. The </a:t>
            </a:r>
            <a:r>
              <a:rPr lang="en-US" sz="2400" b="1" dirty="0">
                <a:solidFill>
                  <a:srgbClr val="0000FF"/>
                </a:solidFill>
                <a:latin typeface="arial" panose="020B0604020202020204" pitchFamily="34" charset="0"/>
              </a:rPr>
              <a:t>Tav</a:t>
            </a:r>
            <a:r>
              <a:rPr lang="en-US" sz="2400" dirty="0">
                <a:solidFill>
                  <a:srgbClr val="01103A"/>
                </a:solidFill>
                <a:latin typeface="arial" panose="020B0604020202020204" pitchFamily="34" charset="0"/>
              </a:rPr>
              <a:t> is the ending.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Shall we consider that </a:t>
            </a:r>
            <a:r>
              <a:rPr lang="en-US" sz="2400" b="1" dirty="0">
                <a:solidFill>
                  <a:srgbClr val="0000FF"/>
                </a:solidFill>
                <a:latin typeface="arial" panose="020B0604020202020204" pitchFamily="34" charset="0"/>
              </a:rPr>
              <a:t>Yahuah</a:t>
            </a:r>
            <a:r>
              <a:rPr lang="en-US" sz="2400" dirty="0">
                <a:solidFill>
                  <a:srgbClr val="01103A"/>
                </a:solidFill>
                <a:latin typeface="arial" panose="020B0604020202020204" pitchFamily="34" charset="0"/>
              </a:rPr>
              <a:t> was making knee jerk decisions and frantically formulating ways to preserve His people step by step through history?  </a:t>
            </a:r>
          </a:p>
          <a:p>
            <a:pPr algn="ctr"/>
            <a:r>
              <a:rPr lang="en-US" sz="2400" dirty="0">
                <a:solidFill>
                  <a:srgbClr val="01103A"/>
                </a:solidFill>
                <a:latin typeface="arial" panose="020B0604020202020204" pitchFamily="34" charset="0"/>
              </a:rPr>
              <a:t>Is that </a:t>
            </a:r>
            <a:r>
              <a:rPr lang="en-US" sz="2400" b="1" dirty="0">
                <a:solidFill>
                  <a:srgbClr val="0000FF"/>
                </a:solidFill>
                <a:latin typeface="arial" panose="020B0604020202020204" pitchFamily="34" charset="0"/>
              </a:rPr>
              <a:t>His </a:t>
            </a:r>
            <a:r>
              <a:rPr lang="en-US" sz="2400" b="1" dirty="0">
                <a:solidFill>
                  <a:srgbClr val="0000FF"/>
                </a:solidFill>
                <a:effectLst>
                  <a:outerShdw blurRad="50800" dist="50800" dir="5400000" algn="ctr" rotWithShape="0">
                    <a:srgbClr val="CC00FF"/>
                  </a:outerShdw>
                </a:effectLst>
                <a:latin typeface="arial" panose="020B0604020202020204" pitchFamily="34" charset="0"/>
              </a:rPr>
              <a:t>Way</a:t>
            </a:r>
            <a:r>
              <a:rPr lang="en-US" sz="2400" b="1" dirty="0">
                <a:solidFill>
                  <a:srgbClr val="0000FF"/>
                </a:solidFill>
                <a:latin typeface="arial" panose="020B0604020202020204" pitchFamily="34" charset="0"/>
              </a:rPr>
              <a:t>? </a:t>
            </a:r>
            <a:r>
              <a:rPr lang="en-US" sz="2400" dirty="0">
                <a:solidFill>
                  <a:srgbClr val="01103A"/>
                </a:solidFill>
                <a:latin typeface="arial" panose="020B0604020202020204" pitchFamily="34" charset="0"/>
              </a:rPr>
              <a:t>Struggling to assemble remnants of shattered pieces?</a:t>
            </a:r>
          </a:p>
          <a:p>
            <a:pPr algn="ctr"/>
            <a:r>
              <a:rPr lang="en-US" sz="2400" dirty="0">
                <a:solidFill>
                  <a:srgbClr val="01103A"/>
                </a:solidFill>
                <a:latin typeface="Wide Latin" panose="020A0A07050505020404" pitchFamily="18" charset="0"/>
              </a:rPr>
              <a:t>WHAT IF, </a:t>
            </a:r>
            <a:r>
              <a:rPr lang="en-US" sz="2400" b="1" dirty="0">
                <a:solidFill>
                  <a:srgbClr val="0000FF"/>
                </a:solidFill>
                <a:latin typeface="arial" panose="020B0604020202020204" pitchFamily="34" charset="0"/>
              </a:rPr>
              <a:t>Yahuah</a:t>
            </a:r>
            <a:r>
              <a:rPr lang="en-US" sz="2400" dirty="0">
                <a:solidFill>
                  <a:srgbClr val="01103A"/>
                </a:solidFill>
                <a:latin typeface="arial" panose="020B0604020202020204" pitchFamily="34" charset="0"/>
              </a:rPr>
              <a:t> </a:t>
            </a:r>
            <a:r>
              <a:rPr lang="en-US" sz="2400" u="sng" dirty="0">
                <a:solidFill>
                  <a:srgbClr val="01103A"/>
                </a:solidFill>
                <a:latin typeface="arial" panose="020B0604020202020204" pitchFamily="34" charset="0"/>
              </a:rPr>
              <a:t>s</a:t>
            </a:r>
            <a:r>
              <a:rPr lang="en-US" sz="2400" dirty="0">
                <a:solidFill>
                  <a:srgbClr val="01103A"/>
                </a:solidFill>
                <a:latin typeface="arial" panose="020B0604020202020204" pitchFamily="34" charset="0"/>
              </a:rPr>
              <a:t>p</a:t>
            </a:r>
            <a:r>
              <a:rPr lang="en-US" sz="2400" u="sng" dirty="0">
                <a:solidFill>
                  <a:srgbClr val="01103A"/>
                </a:solidFill>
                <a:latin typeface="arial" panose="020B0604020202020204" pitchFamily="34" charset="0"/>
              </a:rPr>
              <a:t>oke into fruition</a:t>
            </a:r>
            <a:r>
              <a:rPr lang="en-US" sz="2400" dirty="0">
                <a:solidFill>
                  <a:srgbClr val="01103A"/>
                </a:solidFill>
                <a:latin typeface="arial" panose="020B0604020202020204" pitchFamily="34" charset="0"/>
              </a:rPr>
              <a:t> </a:t>
            </a:r>
            <a:r>
              <a:rPr lang="en-US" sz="2400" u="sng" dirty="0">
                <a:solidFill>
                  <a:srgbClr val="01103A"/>
                </a:solidFill>
                <a:latin typeface="arial" panose="020B0604020202020204" pitchFamily="34" charset="0"/>
              </a:rPr>
              <a:t>RIGHT THERE IN Genesis 1</a:t>
            </a:r>
            <a:r>
              <a:rPr lang="en-US" sz="2400" dirty="0">
                <a:solidFill>
                  <a:srgbClr val="01103A"/>
                </a:solidFill>
                <a:latin typeface="arial" panose="020B0604020202020204" pitchFamily="34" charset="0"/>
              </a:rPr>
              <a:t>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the  </a:t>
            </a:r>
            <a:r>
              <a:rPr lang="en-US" sz="2400" b="1" dirty="0">
                <a:ln>
                  <a:solidFill>
                    <a:srgbClr val="0000FF"/>
                  </a:solidFill>
                </a:ln>
                <a:solidFill>
                  <a:srgbClr val="9966FF"/>
                </a:solidFill>
                <a:effectLst>
                  <a:glow rad="127000">
                    <a:srgbClr val="FFFF00"/>
                  </a:glow>
                  <a:outerShdw blurRad="50800" dist="50800" dir="5400000" sx="101000" sy="101000" algn="ctr" rotWithShape="0">
                    <a:srgbClr val="CC00FF"/>
                  </a:outerShdw>
                </a:effectLst>
                <a:latin typeface="Algerian" panose="04020705040A02060702" pitchFamily="82" charset="0"/>
              </a:rPr>
              <a:t>Last Great Day, </a:t>
            </a:r>
            <a:r>
              <a:rPr lang="en-US" sz="2400" dirty="0">
                <a:solidFill>
                  <a:srgbClr val="01103A"/>
                </a:solidFill>
                <a:latin typeface="arial" panose="020B0604020202020204" pitchFamily="34" charset="0"/>
              </a:rPr>
              <a:t>when </a:t>
            </a:r>
            <a:r>
              <a:rPr lang="en-US" sz="2400" b="1" dirty="0">
                <a:solidFill>
                  <a:srgbClr val="0000FF"/>
                </a:solidFill>
                <a:latin typeface="arial" panose="020B0604020202020204" pitchFamily="34" charset="0"/>
              </a:rPr>
              <a:t>Yahusha</a:t>
            </a:r>
            <a:r>
              <a:rPr lang="en-US" sz="2400" dirty="0">
                <a:solidFill>
                  <a:srgbClr val="01103A"/>
                </a:solidFill>
                <a:latin typeface="arial" panose="020B0604020202020204" pitchFamily="34" charset="0"/>
              </a:rPr>
              <a:t> </a:t>
            </a:r>
            <a:r>
              <a:rPr lang="en-US" sz="2400" b="1" dirty="0">
                <a:solidFill>
                  <a:srgbClr val="01103A"/>
                </a:solidFill>
                <a:effectLst>
                  <a:glow rad="76200">
                    <a:srgbClr val="00FFFF"/>
                  </a:glow>
                  <a:outerShdw blurRad="50800" dist="50800" dir="5400000" sx="106000" sy="106000" algn="ctr" rotWithShape="0">
                    <a:srgbClr val="FFFF00"/>
                  </a:outerShdw>
                </a:effectLst>
                <a:latin typeface="arial" panose="020B0604020202020204" pitchFamily="34" charset="0"/>
              </a:rPr>
              <a:t>will arrive </a:t>
            </a:r>
            <a:r>
              <a:rPr lang="en-US" sz="2400" dirty="0">
                <a:solidFill>
                  <a:srgbClr val="01103A"/>
                </a:solidFill>
                <a:latin typeface="arial" panose="020B0604020202020204" pitchFamily="34" charset="0"/>
              </a:rPr>
              <a:t>to gather His flock?  </a:t>
            </a:r>
          </a:p>
          <a:p>
            <a:pPr algn="ctr"/>
            <a:r>
              <a:rPr lang="en-US" sz="2400" dirty="0">
                <a:solidFill>
                  <a:srgbClr val="01103A"/>
                </a:solidFill>
                <a:latin typeface="Wide Latin" panose="020A0A07050505020404" pitchFamily="18" charset="0"/>
              </a:rPr>
              <a:t>WHAT IF, </a:t>
            </a:r>
            <a:r>
              <a:rPr lang="en-US" sz="2400" dirty="0">
                <a:solidFill>
                  <a:srgbClr val="01103A"/>
                </a:solidFill>
                <a:latin typeface="arial" panose="020B0604020202020204" pitchFamily="34" charset="0"/>
              </a:rPr>
              <a:t>the </a:t>
            </a:r>
            <a:r>
              <a:rPr lang="en-US" sz="2400" u="sng" dirty="0">
                <a:solidFill>
                  <a:srgbClr val="01103A"/>
                </a:solidFill>
                <a:latin typeface="arial" panose="020B0604020202020204" pitchFamily="34" charset="0"/>
              </a:rPr>
              <a:t>end</a:t>
            </a:r>
            <a:r>
              <a:rPr lang="en-US" sz="2400" dirty="0">
                <a:solidFill>
                  <a:srgbClr val="01103A"/>
                </a:solidFill>
                <a:latin typeface="arial" panose="020B0604020202020204" pitchFamily="34" charset="0"/>
              </a:rPr>
              <a:t> was spoken out in an audible voice by </a:t>
            </a:r>
            <a:r>
              <a:rPr lang="en-US" sz="2400" b="1" dirty="0">
                <a:solidFill>
                  <a:srgbClr val="0000FF"/>
                </a:solidFill>
                <a:latin typeface="arial" panose="020B0604020202020204" pitchFamily="34" charset="0"/>
              </a:rPr>
              <a:t>Yahuah</a:t>
            </a:r>
            <a:r>
              <a:rPr lang="en-US" sz="2400" dirty="0">
                <a:solidFill>
                  <a:srgbClr val="01103A"/>
                </a:solidFill>
                <a:latin typeface="arial" panose="020B0604020202020204" pitchFamily="34" charset="0"/>
              </a:rPr>
              <a:t> establishing the Final Events creating an </a:t>
            </a:r>
            <a:r>
              <a:rPr lang="en-US" sz="2400" b="1" dirty="0">
                <a:solidFill>
                  <a:srgbClr val="0000FF"/>
                </a:solidFill>
                <a:latin typeface="arial" panose="020B0604020202020204" pitchFamily="34" charset="0"/>
              </a:rPr>
              <a:t>ESTABLISHED </a:t>
            </a:r>
            <a:r>
              <a:rPr lang="en-US" sz="2400" b="1" dirty="0">
                <a:solidFill>
                  <a:srgbClr val="0000FF"/>
                </a:solidFill>
                <a:effectLst>
                  <a:glow rad="127000">
                    <a:srgbClr val="FF9900"/>
                  </a:glow>
                </a:effectLst>
                <a:latin typeface="Wide Latin" panose="020A0A07050505020404" pitchFamily="18" charset="0"/>
              </a:rPr>
              <a:t>ORDER? </a:t>
            </a:r>
          </a:p>
          <a:p>
            <a:pPr algn="ctr"/>
            <a:r>
              <a:rPr lang="en-US" sz="2400" dirty="0">
                <a:solidFill>
                  <a:srgbClr val="01103A"/>
                </a:solidFill>
                <a:latin typeface="arial" panose="020B0604020202020204" pitchFamily="34" charset="0"/>
              </a:rPr>
              <a:t>Was this </a:t>
            </a:r>
            <a:r>
              <a:rPr lang="en-US" sz="2400" b="1" u="sng" dirty="0">
                <a:solidFill>
                  <a:srgbClr val="01103A"/>
                </a:solidFill>
                <a:latin typeface="arial" panose="020B0604020202020204" pitchFamily="34" charset="0"/>
              </a:rPr>
              <a:t>Ri</a:t>
            </a:r>
            <a:r>
              <a:rPr lang="en-US" sz="2400" b="1" dirty="0">
                <a:solidFill>
                  <a:srgbClr val="01103A"/>
                </a:solidFill>
                <a:latin typeface="arial" panose="020B0604020202020204" pitchFamily="34" charset="0"/>
              </a:rPr>
              <a:t>g</a:t>
            </a:r>
            <a:r>
              <a:rPr lang="en-US" sz="2400" b="1" u="sng" dirty="0">
                <a:solidFill>
                  <a:srgbClr val="01103A"/>
                </a:solidFill>
                <a:latin typeface="arial" panose="020B0604020202020204" pitchFamily="34" charset="0"/>
              </a:rPr>
              <a:t>hteous PLAN</a:t>
            </a:r>
            <a:r>
              <a:rPr lang="en-US" sz="2400" dirty="0">
                <a:solidFill>
                  <a:srgbClr val="01103A"/>
                </a:solidFill>
                <a:latin typeface="arial" panose="020B0604020202020204" pitchFamily="34" charset="0"/>
              </a:rPr>
              <a:t>, </a:t>
            </a:r>
            <a:r>
              <a:rPr lang="en-US" sz="2400" b="1" u="sng" dirty="0">
                <a:solidFill>
                  <a:srgbClr val="01103A"/>
                </a:solidFill>
                <a:latin typeface="arial" panose="020B0604020202020204" pitchFamily="34" charset="0"/>
              </a:rPr>
              <a:t>COVENANTED BY A</a:t>
            </a:r>
            <a:r>
              <a:rPr lang="en-US" sz="2400" b="1" dirty="0">
                <a:solidFill>
                  <a:srgbClr val="01103A"/>
                </a:solidFill>
                <a:latin typeface="arial" panose="020B0604020202020204" pitchFamily="34" charset="0"/>
              </a:rPr>
              <a:t> </a:t>
            </a:r>
            <a:r>
              <a:rPr lang="en-US" sz="2400" b="1" u="sng" dirty="0">
                <a:solidFill>
                  <a:srgbClr val="0000FF"/>
                </a:solidFill>
                <a:latin typeface="arial" panose="020B0604020202020204" pitchFamily="34" charset="0"/>
              </a:rPr>
              <a:t>TAV</a:t>
            </a:r>
            <a:r>
              <a:rPr lang="en-US" sz="2400" b="1" dirty="0">
                <a:solidFill>
                  <a:srgbClr val="01103A"/>
                </a:solidFill>
                <a:latin typeface="arial" panose="020B0604020202020204" pitchFamily="34" charset="0"/>
              </a:rPr>
              <a:t> in –  </a:t>
            </a:r>
            <a:r>
              <a:rPr lang="en-US" sz="2400" b="1" dirty="0" err="1">
                <a:solidFill>
                  <a:srgbClr val="0000FF"/>
                </a:solidFill>
                <a:effectLst>
                  <a:glow rad="127000">
                    <a:srgbClr val="FFFF00"/>
                  </a:glow>
                  <a:outerShdw blurRad="50800" dist="50800" dir="5400000" algn="ctr" rotWithShape="0">
                    <a:srgbClr val="CC00FF"/>
                  </a:outerShdw>
                </a:effectLst>
                <a:latin typeface="arial" panose="020B0604020202020204" pitchFamily="34" charset="0"/>
              </a:rPr>
              <a:t>B’Rashy</a:t>
            </a:r>
            <a:r>
              <a:rPr lang="en-US" sz="4000" b="1" dirty="0" err="1">
                <a:solidFill>
                  <a:srgbClr val="0000FF"/>
                </a:solidFill>
                <a:effectLst>
                  <a:glow rad="127000">
                    <a:srgbClr val="FFFF00"/>
                  </a:glow>
                  <a:outerShdw blurRad="50800" dist="50800" dir="5400000" algn="ctr" rotWithShape="0">
                    <a:srgbClr val="CC00FF"/>
                  </a:outerShdw>
                </a:effectLst>
                <a:latin typeface="Snap ITC" panose="04040A07060A02020202" pitchFamily="82" charset="0"/>
              </a:rPr>
              <a:t>T</a:t>
            </a:r>
            <a:r>
              <a:rPr lang="en-US" sz="2400" b="1" dirty="0">
                <a:solidFill>
                  <a:srgbClr val="0000FF"/>
                </a:solidFill>
                <a:effectLst>
                  <a:glow rad="127000">
                    <a:srgbClr val="FFFF00"/>
                  </a:glow>
                  <a:outerShdw blurRad="50800" dist="50800" dir="5400000" algn="ctr" rotWithShape="0">
                    <a:srgbClr val="CC00FF"/>
                  </a:outerShdw>
                </a:effectLst>
                <a:latin typeface="arial" panose="020B0604020202020204" pitchFamily="34" charset="0"/>
              </a:rPr>
              <a:t>?</a:t>
            </a:r>
            <a:r>
              <a:rPr lang="en-US" sz="2400" b="1" dirty="0">
                <a:solidFill>
                  <a:srgbClr val="01103A"/>
                </a:solidFill>
                <a:latin typeface="arial" panose="020B0604020202020204" pitchFamily="34" charset="0"/>
              </a:rPr>
              <a:t> </a:t>
            </a:r>
          </a:p>
          <a:p>
            <a:pPr algn="ctr"/>
            <a:r>
              <a:rPr lang="en-US" sz="2400" b="1" i="1" u="sng" dirty="0">
                <a:solidFill>
                  <a:srgbClr val="0000FF"/>
                </a:solidFill>
                <a:latin typeface="arial" panose="020B0604020202020204" pitchFamily="34" charset="0"/>
              </a:rPr>
              <a:t>The </a:t>
            </a:r>
            <a:r>
              <a:rPr lang="en-US" sz="2400" b="1" i="1" u="sng" dirty="0" err="1">
                <a:solidFill>
                  <a:srgbClr val="0000FF"/>
                </a:solidFill>
                <a:latin typeface="arial" panose="020B0604020202020204" pitchFamily="34" charset="0"/>
              </a:rPr>
              <a:t>MelkiTzedek</a:t>
            </a:r>
            <a:r>
              <a:rPr lang="en-US" sz="2400" b="1" i="1" u="sng" dirty="0">
                <a:solidFill>
                  <a:srgbClr val="0000FF"/>
                </a:solidFill>
                <a:latin typeface="arial" panose="020B0604020202020204" pitchFamily="34" charset="0"/>
              </a:rPr>
              <a:t> Order</a:t>
            </a:r>
            <a:r>
              <a:rPr lang="en-US" sz="2400" b="1" i="1" dirty="0">
                <a:solidFill>
                  <a:srgbClr val="01103A"/>
                </a:solidFill>
                <a:latin typeface="arial" panose="020B0604020202020204" pitchFamily="34" charset="0"/>
              </a:rPr>
              <a:t> </a:t>
            </a:r>
            <a:r>
              <a:rPr lang="en-US" sz="2400" b="1" i="1" u="sng" dirty="0">
                <a:solidFill>
                  <a:srgbClr val="01103A"/>
                </a:solidFill>
                <a:latin typeface="arial" panose="020B0604020202020204" pitchFamily="34" charset="0"/>
              </a:rPr>
              <a:t>in</a:t>
            </a:r>
            <a:r>
              <a:rPr lang="en-US" sz="2400" b="1" i="1" dirty="0">
                <a:solidFill>
                  <a:srgbClr val="01103A"/>
                </a:solidFill>
                <a:latin typeface="arial" panose="020B0604020202020204" pitchFamily="34" charset="0"/>
              </a:rPr>
              <a:t> </a:t>
            </a:r>
            <a:r>
              <a:rPr lang="en-US" sz="2400" dirty="0">
                <a:solidFill>
                  <a:srgbClr val="01103A"/>
                </a:solidFill>
                <a:latin typeface="arial" panose="020B0604020202020204" pitchFamily="34" charset="0"/>
              </a:rPr>
              <a:t>a </a:t>
            </a:r>
            <a:r>
              <a:rPr lang="en-US" sz="2400" b="1" dirty="0">
                <a:solidFill>
                  <a:srgbClr val="0000FF"/>
                </a:solidFill>
                <a:latin typeface="arial" panose="020B0604020202020204" pitchFamily="34" charset="0"/>
              </a:rPr>
              <a:t>SIGNATURE TAV, </a:t>
            </a:r>
            <a:r>
              <a:rPr lang="en-US" sz="2400" b="1" dirty="0">
                <a:solidFill>
                  <a:srgbClr val="0000FF"/>
                </a:solidFill>
                <a:effectLst>
                  <a:glow rad="127000">
                    <a:srgbClr val="E983DD"/>
                  </a:glow>
                </a:effectLst>
                <a:latin typeface="arial" panose="020B0604020202020204" pitchFamily="34" charset="0"/>
              </a:rPr>
              <a:t>SEALED</a:t>
            </a:r>
            <a:r>
              <a:rPr lang="en-US" sz="2400" b="1" dirty="0">
                <a:solidFill>
                  <a:srgbClr val="0000FF"/>
                </a:solidFill>
                <a:latin typeface="arial" panose="020B0604020202020204" pitchFamily="34" charset="0"/>
              </a:rPr>
              <a:t>, </a:t>
            </a:r>
            <a:br>
              <a:rPr lang="en-US" sz="2400" b="1" dirty="0">
                <a:solidFill>
                  <a:srgbClr val="0000FF"/>
                </a:solidFill>
                <a:latin typeface="arial" panose="020B0604020202020204" pitchFamily="34" charset="0"/>
              </a:rPr>
            </a:br>
            <a:r>
              <a:rPr lang="en-US" sz="2400" b="1" dirty="0">
                <a:ln>
                  <a:solidFill>
                    <a:srgbClr val="0000FF"/>
                  </a:solidFill>
                </a:ln>
                <a:solidFill>
                  <a:srgbClr val="FF9900"/>
                </a:solidFill>
                <a:latin typeface="arial" panose="020B0604020202020204" pitchFamily="34" charset="0"/>
              </a:rPr>
              <a:t>AUTHORIZED</a:t>
            </a:r>
            <a:r>
              <a:rPr lang="en-US" sz="2400" dirty="0">
                <a:solidFill>
                  <a:srgbClr val="01103A"/>
                </a:solidFill>
                <a:latin typeface="arial" panose="020B0604020202020204" pitchFamily="34" charset="0"/>
              </a:rPr>
              <a:t> &amp; </a:t>
            </a:r>
            <a:r>
              <a:rPr lang="en-US" sz="2400" b="1" u="sng" dirty="0">
                <a:solidFill>
                  <a:srgbClr val="01103A"/>
                </a:solidFill>
                <a:latin typeface="arial" panose="020B0604020202020204" pitchFamily="34" charset="0"/>
              </a:rPr>
              <a:t>MARKED</a:t>
            </a:r>
            <a:r>
              <a:rPr lang="en-US" sz="2400" dirty="0">
                <a:solidFill>
                  <a:srgbClr val="01103A"/>
                </a:solidFill>
                <a:latin typeface="arial" panose="020B0604020202020204" pitchFamily="34" charset="0"/>
              </a:rPr>
              <a:t> BY THE </a:t>
            </a:r>
            <a:r>
              <a:rPr lang="en-US" sz="2400" b="1" dirty="0">
                <a:solidFill>
                  <a:srgbClr val="0000FF"/>
                </a:solidFill>
                <a:effectLst>
                  <a:glow rad="127000">
                    <a:srgbClr val="FF9900"/>
                  </a:glow>
                </a:effectLst>
                <a:latin typeface="Wide Latin" panose="020A0A07050505020404" pitchFamily="18" charset="0"/>
              </a:rPr>
              <a:t>ALEPH?</a:t>
            </a:r>
          </a:p>
          <a:p>
            <a:pPr algn="ctr"/>
            <a:r>
              <a:rPr lang="en-US" sz="2800" dirty="0">
                <a:solidFill>
                  <a:srgbClr val="01103A"/>
                </a:solidFill>
                <a:latin typeface="arial" panose="020B0604020202020204" pitchFamily="34" charset="0"/>
              </a:rPr>
              <a:t>Would the </a:t>
            </a:r>
            <a:r>
              <a:rPr lang="en-US" sz="2800" b="1" u="sng" dirty="0">
                <a:solidFill>
                  <a:srgbClr val="01103A"/>
                </a:solidFill>
                <a:latin typeface="arial" panose="020B0604020202020204" pitchFamily="34" charset="0"/>
              </a:rPr>
              <a:t>DEATH</a:t>
            </a:r>
            <a:r>
              <a:rPr lang="en-US" sz="2800" dirty="0">
                <a:solidFill>
                  <a:srgbClr val="01103A"/>
                </a:solidFill>
                <a:latin typeface="arial" panose="020B0604020202020204" pitchFamily="34" charset="0"/>
              </a:rPr>
              <a:t> of the </a:t>
            </a:r>
            <a:r>
              <a:rPr lang="en-US" sz="2800" b="1" dirty="0" err="1">
                <a:solidFill>
                  <a:srgbClr val="0000FF"/>
                </a:solidFill>
                <a:latin typeface="arial" panose="020B0604020202020204" pitchFamily="34" charset="0"/>
              </a:rPr>
              <a:t>MelkiTzedeq</a:t>
            </a:r>
            <a:r>
              <a:rPr lang="en-US" sz="2800" b="1" dirty="0">
                <a:solidFill>
                  <a:srgbClr val="0000FF"/>
                </a:solidFill>
                <a:latin typeface="arial" panose="020B0604020202020204" pitchFamily="34" charset="0"/>
              </a:rPr>
              <a:t> Kohen Ha </a:t>
            </a:r>
            <a:r>
              <a:rPr lang="en-US" sz="2800" b="1" dirty="0" err="1">
                <a:solidFill>
                  <a:srgbClr val="0000FF"/>
                </a:solidFill>
                <a:latin typeface="arial" panose="020B0604020202020204" pitchFamily="34" charset="0"/>
              </a:rPr>
              <a:t>Gadol</a:t>
            </a:r>
            <a:r>
              <a:rPr lang="en-US" sz="2800" b="1" dirty="0">
                <a:solidFill>
                  <a:srgbClr val="0000FF"/>
                </a:solidFill>
                <a:latin typeface="arial" panose="020B0604020202020204" pitchFamily="34" charset="0"/>
              </a:rPr>
              <a:t> -</a:t>
            </a:r>
            <a:r>
              <a:rPr lang="en-US" sz="2800" b="1" dirty="0" err="1">
                <a:solidFill>
                  <a:srgbClr val="0000FF"/>
                </a:solidFill>
                <a:latin typeface="arial" panose="020B0604020202020204" pitchFamily="34" charset="0"/>
              </a:rPr>
              <a:t>Yahusha</a:t>
            </a:r>
            <a:br>
              <a:rPr lang="en-US" sz="2800" b="1" dirty="0">
                <a:solidFill>
                  <a:srgbClr val="0000FF"/>
                </a:solidFill>
                <a:latin typeface="arial" panose="020B0604020202020204" pitchFamily="34" charset="0"/>
              </a:rPr>
            </a:br>
            <a:r>
              <a:rPr lang="en-US" sz="2800" dirty="0">
                <a:solidFill>
                  <a:srgbClr val="01103A"/>
                </a:solidFill>
                <a:latin typeface="arial" panose="020B0604020202020204" pitchFamily="34" charset="0"/>
              </a:rPr>
              <a:t>provide direct linkage to this idea? </a:t>
            </a:r>
          </a:p>
        </p:txBody>
      </p:sp>
    </p:spTree>
    <p:extLst>
      <p:ext uri="{BB962C8B-B14F-4D97-AF65-F5344CB8AC3E}">
        <p14:creationId xmlns:p14="http://schemas.microsoft.com/office/powerpoint/2010/main" val="16634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75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1000"/>
                                        <p:tgtEl>
                                          <p:spTgt spid="21"/>
                                        </p:tgtEl>
                                      </p:cBhvr>
                                    </p:animEffect>
                                  </p:childTnLst>
                                </p:cTn>
                              </p:par>
                              <p:par>
                                <p:cTn id="8" presetID="14" presetClass="entr" presetSubtype="10" fill="hold" nodeType="withEffect">
                                  <p:stCondLst>
                                    <p:cond delay="175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barn(inVertical)">
                                      <p:cBhvr>
                                        <p:cTn id="15" dur="500"/>
                                        <p:tgtEl>
                                          <p:spTgt spid="11">
                                            <p:txEl>
                                              <p:pRg st="4" end="4"/>
                                            </p:txEl>
                                          </p:spTgt>
                                        </p:tgtEl>
                                      </p:cBhvr>
                                    </p:animEffect>
                                  </p:childTnLst>
                                </p:cTn>
                              </p:par>
                              <p:par>
                                <p:cTn id="16" presetID="44" presetClass="path" presetSubtype="0" accel="50000" decel="50000" fill="hold" nodeType="withEffect">
                                  <p:stCondLst>
                                    <p:cond delay="0"/>
                                  </p:stCondLst>
                                  <p:childTnLst>
                                    <p:animMotion origin="layout" path="M 0.00065 0.00023 L 0.11354 0.15718 C 0.13867 0.18889 0.15429 0.24167 0.15768 0.29931 C 0.15924 0.36482 0.15234 0.42014 0.13047 0.46065 L 0.03945 0.65579 " pathEditMode="relative" rAng="5040000" ptsTypes="AAAAA">
                                      <p:cBhvr>
                                        <p:cTn id="17" dur="4000" fill="hold"/>
                                        <p:tgtEl>
                                          <p:spTgt spid="16"/>
                                        </p:tgtEl>
                                        <p:attrNameLst>
                                          <p:attrName>ppt_x</p:attrName>
                                          <p:attrName>ppt_y</p:attrName>
                                        </p:attrNameLst>
                                      </p:cBhvr>
                                      <p:rCtr x="8828" y="31481"/>
                                    </p:animMotion>
                                  </p:childTnLst>
                                </p:cTn>
                              </p:par>
                              <p:par>
                                <p:cTn id="18" presetID="16" presetClass="entr" presetSubtype="21" fill="hold" nodeType="with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Effect transition="in" filter="barn(inVertical)">
                                      <p:cBhvr>
                                        <p:cTn id="20" dur="500"/>
                                        <p:tgtEl>
                                          <p:spTgt spid="1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1500"/>
                                        <p:tgtEl>
                                          <p:spTgt spid="11">
                                            <p:txEl>
                                              <p:pRg st="6" end="6"/>
                                            </p:txEl>
                                          </p:spTgt>
                                        </p:tgtEl>
                                      </p:cBhvr>
                                    </p:animEffect>
                                    <p:anim calcmode="lin" valueType="num">
                                      <p:cBhvr>
                                        <p:cTn id="26" dur="1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27" dur="1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83000">
              <a:schemeClr val="accent1">
                <a:lumMod val="45000"/>
                <a:lumOff val="55000"/>
              </a:schemeClr>
            </a:gs>
            <a:gs pos="100000">
              <a:srgbClr val="FFFF00"/>
            </a:gs>
          </a:gsLst>
          <a:lin ang="16200000" scaled="1"/>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83</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58038" y="237891"/>
            <a:ext cx="6327820" cy="835260"/>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#1.   Aleph-Tav</a:t>
            </a:r>
            <a:endParaRPr lang="en-CA" sz="4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252462" y="2709230"/>
            <a:ext cx="11687075" cy="4035602"/>
          </a:xfrm>
          <a:prstGeom prst="roundRect">
            <a:avLst/>
          </a:prstGeom>
          <a:solidFill>
            <a:srgbClr val="FF9900">
              <a:alpha val="38000"/>
            </a:srgbClr>
          </a:solidFill>
          <a:ln w="76200">
            <a:solidFill>
              <a:schemeClr val="tx1"/>
            </a:solidFill>
          </a:ln>
          <a:scene3d>
            <a:camera prst="orthographicFront"/>
            <a:lightRig rig="threePt" dir="t"/>
          </a:scene3d>
          <a:sp3d>
            <a:bevelT w="146050" h="1270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srgbClr val="0000FF"/>
                  </a:solidFill>
                </a:ln>
                <a:solidFill>
                  <a:schemeClr val="accent2">
                    <a:lumMod val="75000"/>
                  </a:schemeClr>
                </a:solidFill>
                <a:latin typeface="arial" panose="020B0604020202020204" pitchFamily="34" charset="0"/>
              </a:rPr>
              <a:t>For your consideration:</a:t>
            </a:r>
          </a:p>
          <a:p>
            <a:pPr algn="ctr"/>
            <a:r>
              <a:rPr lang="en-US" sz="2800" dirty="0">
                <a:solidFill>
                  <a:srgbClr val="01103A"/>
                </a:solidFill>
                <a:latin typeface="arial" panose="020B0604020202020204" pitchFamily="34" charset="0"/>
              </a:rPr>
              <a:t>As </a:t>
            </a:r>
            <a:r>
              <a:rPr lang="en-US" sz="2800" u="sng" dirty="0">
                <a:solidFill>
                  <a:srgbClr val="01103A"/>
                </a:solidFill>
                <a:latin typeface="arial" panose="020B0604020202020204" pitchFamily="34" charset="0"/>
              </a:rPr>
              <a:t>The</a:t>
            </a:r>
            <a:r>
              <a:rPr lang="en-US" sz="2800" dirty="0">
                <a:solidFill>
                  <a:srgbClr val="01103A"/>
                </a:solidFill>
                <a:latin typeface="arial" panose="020B0604020202020204" pitchFamily="34" charset="0"/>
              </a:rPr>
              <a:t> </a:t>
            </a:r>
            <a:r>
              <a:rPr lang="en-US" sz="2800" b="1" dirty="0" err="1">
                <a:ln>
                  <a:solidFill>
                    <a:srgbClr val="0000FF"/>
                  </a:solidFill>
                </a:ln>
                <a:solidFill>
                  <a:srgbClr val="FF9900"/>
                </a:solidFill>
                <a:latin typeface="arial" panose="020B0604020202020204" pitchFamily="34" charset="0"/>
              </a:rPr>
              <a:t>MelkiTzedeq</a:t>
            </a:r>
            <a:r>
              <a:rPr lang="en-US" sz="2800" b="1" dirty="0">
                <a:ln>
                  <a:solidFill>
                    <a:srgbClr val="0000FF"/>
                  </a:solidFill>
                </a:ln>
                <a:solidFill>
                  <a:srgbClr val="FF9900"/>
                </a:solidFill>
                <a:latin typeface="arial" panose="020B0604020202020204" pitchFamily="34" charset="0"/>
              </a:rPr>
              <a:t> </a:t>
            </a:r>
            <a:r>
              <a:rPr lang="en-US" sz="2800" dirty="0">
                <a:solidFill>
                  <a:srgbClr val="01103A"/>
                </a:solidFill>
                <a:latin typeface="arial" panose="020B0604020202020204" pitchFamily="34" charset="0"/>
              </a:rPr>
              <a:t>(</a:t>
            </a:r>
            <a:r>
              <a:rPr lang="en-US" sz="2800" b="1" dirty="0">
                <a:solidFill>
                  <a:srgbClr val="0000FF"/>
                </a:solidFill>
                <a:latin typeface="arial" panose="020B0604020202020204" pitchFamily="34" charset="0"/>
              </a:rPr>
              <a:t>Yahusha</a:t>
            </a:r>
            <a:r>
              <a:rPr lang="en-US" sz="2800" dirty="0">
                <a:solidFill>
                  <a:srgbClr val="01103A"/>
                </a:solidFill>
                <a:latin typeface="arial" panose="020B0604020202020204" pitchFamily="34" charset="0"/>
              </a:rPr>
              <a:t>) </a:t>
            </a:r>
            <a:r>
              <a:rPr lang="en-US" sz="2800" u="sng" dirty="0">
                <a:solidFill>
                  <a:srgbClr val="01103A"/>
                </a:solidFill>
                <a:latin typeface="arial" panose="020B0604020202020204" pitchFamily="34" charset="0"/>
              </a:rPr>
              <a:t>was s</a:t>
            </a:r>
            <a:r>
              <a:rPr lang="en-US" sz="2800" dirty="0">
                <a:solidFill>
                  <a:srgbClr val="01103A"/>
                </a:solidFill>
                <a:latin typeface="arial" panose="020B0604020202020204" pitchFamily="34" charset="0"/>
              </a:rPr>
              <a:t>p</a:t>
            </a:r>
            <a:r>
              <a:rPr lang="en-US" sz="2800" u="sng" dirty="0">
                <a:solidFill>
                  <a:srgbClr val="01103A"/>
                </a:solidFill>
                <a:latin typeface="arial" panose="020B0604020202020204" pitchFamily="34" charset="0"/>
              </a:rPr>
              <a:t>eakin</a:t>
            </a:r>
            <a:r>
              <a:rPr lang="en-US" sz="2800" dirty="0">
                <a:solidFill>
                  <a:srgbClr val="01103A"/>
                </a:solidFill>
                <a:latin typeface="arial" panose="020B0604020202020204" pitchFamily="34" charset="0"/>
              </a:rPr>
              <a:t>g this earth into fruition; the </a:t>
            </a:r>
            <a:r>
              <a:rPr lang="en-US" sz="2800" b="1" dirty="0">
                <a:solidFill>
                  <a:srgbClr val="01103A"/>
                </a:solidFill>
                <a:latin typeface="Ravie" panose="04040805050809020602" pitchFamily="82" charset="0"/>
              </a:rPr>
              <a:t>complete</a:t>
            </a:r>
            <a:r>
              <a:rPr lang="en-US" sz="2800" dirty="0">
                <a:solidFill>
                  <a:srgbClr val="01103A"/>
                </a:solidFill>
                <a:latin typeface="arial" panose="020B0604020202020204" pitchFamily="34" charset="0"/>
              </a:rPr>
              <a:t> </a:t>
            </a:r>
            <a:r>
              <a:rPr lang="en-US" sz="2800" b="1" dirty="0">
                <a:ln>
                  <a:solidFill>
                    <a:srgbClr val="0000FF"/>
                  </a:solidFill>
                </a:ln>
                <a:solidFill>
                  <a:srgbClr val="FFFF00"/>
                </a:solidFill>
                <a:latin typeface="arial" panose="020B0604020202020204" pitchFamily="34" charset="0"/>
              </a:rPr>
              <a:t>Plan of Salvation </a:t>
            </a:r>
            <a:r>
              <a:rPr lang="en-US" sz="2800" b="1" dirty="0">
                <a:solidFill>
                  <a:srgbClr val="01103A"/>
                </a:solidFill>
                <a:effectLst>
                  <a:glow rad="228600">
                    <a:schemeClr val="accent4">
                      <a:satMod val="175000"/>
                      <a:alpha val="40000"/>
                    </a:schemeClr>
                  </a:glow>
                </a:effectLst>
                <a:latin typeface="arial" panose="020B0604020202020204" pitchFamily="34" charset="0"/>
              </a:rPr>
              <a:t>was also spoken into eternity.  </a:t>
            </a:r>
          </a:p>
          <a:p>
            <a:pPr algn="ctr"/>
            <a:r>
              <a:rPr lang="en-US" sz="2800" dirty="0">
                <a:solidFill>
                  <a:srgbClr val="01103A"/>
                </a:solidFill>
                <a:latin typeface="arial" panose="020B0604020202020204" pitchFamily="34" charset="0"/>
              </a:rPr>
              <a:t>That </a:t>
            </a:r>
            <a:r>
              <a:rPr lang="en-US" sz="2800" b="1" dirty="0">
                <a:ln>
                  <a:solidFill>
                    <a:srgbClr val="0000FF"/>
                  </a:solidFill>
                </a:ln>
                <a:solidFill>
                  <a:srgbClr val="FFFF00"/>
                </a:solidFill>
                <a:latin typeface="arial" panose="020B0604020202020204" pitchFamily="34" charset="0"/>
              </a:rPr>
              <a:t>Plan</a:t>
            </a:r>
            <a:r>
              <a:rPr lang="en-US" sz="2800" dirty="0">
                <a:solidFill>
                  <a:srgbClr val="01103A"/>
                </a:solidFill>
                <a:latin typeface="arial" panose="020B0604020202020204" pitchFamily="34" charset="0"/>
              </a:rPr>
              <a:t> is for the </a:t>
            </a:r>
            <a:r>
              <a:rPr lang="en-US" sz="2800" b="1" dirty="0" err="1">
                <a:ln>
                  <a:solidFill>
                    <a:srgbClr val="0000FF"/>
                  </a:solidFill>
                </a:ln>
                <a:solidFill>
                  <a:srgbClr val="FF9900"/>
                </a:solidFill>
                <a:latin typeface="arial" panose="020B0604020202020204" pitchFamily="34" charset="0"/>
              </a:rPr>
              <a:t>MelkiTzedeq</a:t>
            </a:r>
            <a:r>
              <a:rPr lang="en-US" sz="2800" b="1" dirty="0">
                <a:ln>
                  <a:solidFill>
                    <a:srgbClr val="0000FF"/>
                  </a:solidFill>
                </a:ln>
                <a:solidFill>
                  <a:srgbClr val="FF9900"/>
                </a:solidFill>
                <a:latin typeface="arial" panose="020B0604020202020204" pitchFamily="34" charset="0"/>
              </a:rPr>
              <a:t>,</a:t>
            </a:r>
            <a:r>
              <a:rPr lang="en-US" sz="2800" dirty="0">
                <a:solidFill>
                  <a:srgbClr val="01103A"/>
                </a:solidFill>
                <a:latin typeface="arial" panose="020B0604020202020204" pitchFamily="34" charset="0"/>
              </a:rPr>
              <a:t> from the </a:t>
            </a:r>
            <a:r>
              <a:rPr lang="en-US" sz="2800" b="1" dirty="0">
                <a:ln>
                  <a:solidFill>
                    <a:srgbClr val="0000FF"/>
                  </a:solidFill>
                </a:ln>
                <a:solidFill>
                  <a:srgbClr val="FF9900"/>
                </a:solidFill>
                <a:latin typeface="Ravie" panose="04040805050809020602" pitchFamily="82" charset="0"/>
              </a:rPr>
              <a:t>B</a:t>
            </a:r>
            <a:r>
              <a:rPr lang="en-US" sz="2800" u="sng" dirty="0">
                <a:solidFill>
                  <a:srgbClr val="01103A"/>
                </a:solidFill>
                <a:latin typeface="arial" panose="020B0604020202020204" pitchFamily="34" charset="0"/>
              </a:rPr>
              <a:t>e</a:t>
            </a:r>
            <a:r>
              <a:rPr lang="en-US" sz="2800" dirty="0">
                <a:solidFill>
                  <a:srgbClr val="01103A"/>
                </a:solidFill>
                <a:latin typeface="arial" panose="020B0604020202020204" pitchFamily="34" charset="0"/>
              </a:rPr>
              <a:t>g</a:t>
            </a:r>
            <a:r>
              <a:rPr lang="en-US" sz="2800" u="sng" dirty="0">
                <a:solidFill>
                  <a:srgbClr val="01103A"/>
                </a:solidFill>
                <a:latin typeface="arial" panose="020B0604020202020204" pitchFamily="34" charset="0"/>
              </a:rPr>
              <a:t>innin</a:t>
            </a:r>
            <a:r>
              <a:rPr lang="en-US" sz="2800" dirty="0">
                <a:solidFill>
                  <a:srgbClr val="01103A"/>
                </a:solidFill>
                <a:latin typeface="arial" panose="020B0604020202020204" pitchFamily="34" charset="0"/>
              </a:rPr>
              <a:t>g, to culminate events at the very final moments of this earth’s tragic timeframe, </a:t>
            </a:r>
            <a:r>
              <a:rPr lang="en-US" sz="2800" dirty="0">
                <a:solidFill>
                  <a:srgbClr val="01103A"/>
                </a:solidFill>
                <a:latin typeface="Arial Black" panose="020B0A04020102020204" pitchFamily="34" charset="0"/>
              </a:rPr>
              <a:t>OPENING THE VERY </a:t>
            </a:r>
            <a:r>
              <a:rPr lang="en-US" sz="2800" b="1" dirty="0">
                <a:solidFill>
                  <a:srgbClr val="01103A"/>
                </a:solidFill>
                <a:effectLst>
                  <a:glow rad="127000">
                    <a:srgbClr val="FFFF00"/>
                  </a:glow>
                </a:effectLst>
                <a:latin typeface="Arial Black" panose="020B0A04020102020204" pitchFamily="34" charset="0"/>
              </a:rPr>
              <a:t>DOOR</a:t>
            </a:r>
            <a:r>
              <a:rPr lang="en-US" sz="2800" dirty="0">
                <a:solidFill>
                  <a:srgbClr val="01103A"/>
                </a:solidFill>
                <a:latin typeface="Arial Black" panose="020B0A04020102020204" pitchFamily="34" charset="0"/>
              </a:rPr>
              <a:t> OF </a:t>
            </a:r>
            <a:r>
              <a:rPr lang="en-US" sz="2800" b="1" dirty="0">
                <a:ln>
                  <a:solidFill>
                    <a:srgbClr val="0000FF"/>
                  </a:solidFill>
                </a:ln>
                <a:solidFill>
                  <a:srgbClr val="FF9900"/>
                </a:solidFill>
                <a:latin typeface="Arial Black" panose="020B0A04020102020204" pitchFamily="34" charset="0"/>
              </a:rPr>
              <a:t>BEIT</a:t>
            </a:r>
            <a:r>
              <a:rPr lang="en-US" sz="2800" dirty="0">
                <a:solidFill>
                  <a:srgbClr val="01103A"/>
                </a:solidFill>
                <a:latin typeface="Arial Black" panose="020B0A04020102020204" pitchFamily="34" charset="0"/>
              </a:rPr>
              <a:t> </a:t>
            </a:r>
            <a:r>
              <a:rPr lang="en-US" sz="2800" dirty="0">
                <a:solidFill>
                  <a:srgbClr val="01103A"/>
                </a:solidFill>
                <a:latin typeface="arial" panose="020B0604020202020204" pitchFamily="34" charset="0"/>
              </a:rPr>
              <a:t>seen in </a:t>
            </a:r>
            <a:r>
              <a:rPr lang="en-US" sz="2800" b="1" dirty="0" err="1">
                <a:ln>
                  <a:solidFill>
                    <a:srgbClr val="0000FF"/>
                  </a:solidFill>
                </a:ln>
                <a:solidFill>
                  <a:srgbClr val="FF9900"/>
                </a:solidFill>
                <a:latin typeface="arial" panose="020B0604020202020204" pitchFamily="34" charset="0"/>
              </a:rPr>
              <a:t>B’</a:t>
            </a:r>
            <a:r>
              <a:rPr lang="en-US" sz="2800" dirty="0" err="1">
                <a:solidFill>
                  <a:srgbClr val="01103A"/>
                </a:solidFill>
                <a:latin typeface="arial" panose="020B0604020202020204" pitchFamily="34" charset="0"/>
              </a:rPr>
              <a:t>rashyt</a:t>
            </a:r>
            <a:r>
              <a:rPr lang="en-US" sz="2800" dirty="0">
                <a:solidFill>
                  <a:srgbClr val="01103A"/>
                </a:solidFill>
                <a:latin typeface="arial" panose="020B0604020202020204" pitchFamily="34" charset="0"/>
              </a:rPr>
              <a:t> of Genesis 1:1.  Hence establishing – </a:t>
            </a:r>
            <a:r>
              <a:rPr lang="en-US" sz="2800" b="1" u="sng" dirty="0">
                <a:solidFill>
                  <a:srgbClr val="FF0000"/>
                </a:solidFill>
                <a:latin typeface="arial" panose="020B0604020202020204" pitchFamily="34" charset="0"/>
              </a:rPr>
              <a:t>RESTORING</a:t>
            </a:r>
            <a:r>
              <a:rPr lang="en-US" sz="2800" dirty="0">
                <a:solidFill>
                  <a:srgbClr val="01103A"/>
                </a:solidFill>
                <a:latin typeface="arial" panose="020B0604020202020204" pitchFamily="34" charset="0"/>
              </a:rPr>
              <a:t> the </a:t>
            </a:r>
            <a:r>
              <a:rPr lang="en-US" sz="2800" b="1" dirty="0">
                <a:ln>
                  <a:solidFill>
                    <a:srgbClr val="0000FF"/>
                  </a:solidFill>
                </a:ln>
                <a:solidFill>
                  <a:srgbClr val="FF9900"/>
                </a:solidFill>
                <a:effectLst>
                  <a:glow rad="127000">
                    <a:srgbClr val="00FF00"/>
                  </a:glow>
                </a:effectLst>
                <a:latin typeface="arial" panose="020B0604020202020204" pitchFamily="34" charset="0"/>
              </a:rPr>
              <a:t>ORIGINAL SHYT </a:t>
            </a:r>
            <a:r>
              <a:rPr lang="en-US" sz="2800" b="1" dirty="0">
                <a:ln>
                  <a:solidFill>
                    <a:srgbClr val="0000FF"/>
                  </a:solidFill>
                </a:ln>
                <a:solidFill>
                  <a:srgbClr val="FF9900"/>
                </a:solidFill>
                <a:latin typeface="arial" panose="020B0604020202020204" pitchFamily="34" charset="0"/>
              </a:rPr>
              <a:t>(</a:t>
            </a:r>
            <a:r>
              <a:rPr lang="en-US" sz="2800" b="1" u="sng" dirty="0">
                <a:ln>
                  <a:solidFill>
                    <a:srgbClr val="0000FF"/>
                  </a:solidFill>
                </a:ln>
                <a:solidFill>
                  <a:srgbClr val="FF9900"/>
                </a:solidFill>
                <a:effectLst>
                  <a:glow rad="127000">
                    <a:srgbClr val="00FFFF"/>
                  </a:glow>
                </a:effectLst>
                <a:latin typeface="arial" panose="020B0604020202020204" pitchFamily="34" charset="0"/>
              </a:rPr>
              <a:t>GARMENT</a:t>
            </a:r>
            <a:r>
              <a:rPr lang="en-US" sz="2800" b="1" dirty="0">
                <a:ln>
                  <a:solidFill>
                    <a:srgbClr val="0000FF"/>
                  </a:solidFill>
                </a:ln>
                <a:solidFill>
                  <a:srgbClr val="FF9900"/>
                </a:solidFill>
                <a:effectLst>
                  <a:glow rad="127000">
                    <a:srgbClr val="00FFFF"/>
                  </a:glow>
                </a:effectLst>
                <a:latin typeface="arial" panose="020B0604020202020204" pitchFamily="34" charset="0"/>
              </a:rPr>
              <a:t> of </a:t>
            </a:r>
            <a:r>
              <a:rPr lang="en-US" sz="2800" b="1" u="sng" dirty="0">
                <a:ln>
                  <a:solidFill>
                    <a:srgbClr val="0000FF"/>
                  </a:solidFill>
                </a:ln>
                <a:solidFill>
                  <a:srgbClr val="FF9900"/>
                </a:solidFill>
                <a:effectLst>
                  <a:glow rad="127000">
                    <a:srgbClr val="00FFFF"/>
                  </a:glow>
                </a:effectLst>
                <a:latin typeface="arial" panose="020B0604020202020204" pitchFamily="34" charset="0"/>
              </a:rPr>
              <a:t>RIGHTEOUSNESS</a:t>
            </a:r>
            <a:r>
              <a:rPr lang="en-US" sz="2800" b="1" dirty="0">
                <a:ln>
                  <a:solidFill>
                    <a:srgbClr val="0000FF"/>
                  </a:solidFill>
                </a:ln>
                <a:solidFill>
                  <a:srgbClr val="FF9900"/>
                </a:solidFill>
                <a:latin typeface="arial" panose="020B0604020202020204" pitchFamily="34" charset="0"/>
              </a:rPr>
              <a:t>)</a:t>
            </a:r>
            <a:r>
              <a:rPr lang="en-US" sz="2800" dirty="0">
                <a:solidFill>
                  <a:srgbClr val="01103A"/>
                </a:solidFill>
                <a:latin typeface="arial" panose="020B0604020202020204" pitchFamily="34" charset="0"/>
              </a:rPr>
              <a:t> that was in the opening moments of this earth’s </a:t>
            </a:r>
            <a:r>
              <a:rPr lang="en-US" sz="2800" b="1" u="sng" dirty="0">
                <a:ln>
                  <a:solidFill>
                    <a:srgbClr val="0000FF"/>
                  </a:solidFill>
                </a:ln>
                <a:solidFill>
                  <a:srgbClr val="FF9900"/>
                </a:solidFill>
                <a:latin typeface="Ravie" panose="04040805050809020602" pitchFamily="82" charset="0"/>
              </a:rPr>
              <a:t>B</a:t>
            </a:r>
            <a:r>
              <a:rPr lang="en-US" sz="2800" b="1" dirty="0">
                <a:solidFill>
                  <a:srgbClr val="01103A"/>
                </a:solidFill>
                <a:latin typeface="arial" panose="020B0604020202020204" pitchFamily="34" charset="0"/>
              </a:rPr>
              <a:t>EGINNING</a:t>
            </a:r>
            <a:r>
              <a:rPr lang="en-US" sz="2800" dirty="0">
                <a:solidFill>
                  <a:srgbClr val="01103A"/>
                </a:solidFill>
                <a:latin typeface="arial" panose="020B0604020202020204" pitchFamily="34" charset="0"/>
              </a:rPr>
              <a:t>! </a:t>
            </a:r>
          </a:p>
        </p:txBody>
      </p:sp>
      <p:pic>
        <p:nvPicPr>
          <p:cNvPr id="7" name="Picture 6">
            <a:extLst>
              <a:ext uri="{FF2B5EF4-FFF2-40B4-BE49-F238E27FC236}">
                <a16:creationId xmlns:a16="http://schemas.microsoft.com/office/drawing/2014/main" id="{0B7E22ED-316D-43A4-82F4-E1A1074F2C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34642" y="1103738"/>
            <a:ext cx="9102056" cy="1443713"/>
          </a:xfrm>
          <a:prstGeom prst="rect">
            <a:avLst/>
          </a:prstGeom>
          <a:ln w="38100" cap="sq">
            <a:solidFill>
              <a:srgbClr val="CC00FF"/>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E81E58E9-94CB-4C2D-BD7D-3FE728916261}"/>
              </a:ext>
            </a:extLst>
          </p:cNvPr>
          <p:cNvSpPr/>
          <p:nvPr/>
        </p:nvSpPr>
        <p:spPr>
          <a:xfrm>
            <a:off x="5638799" y="1265517"/>
            <a:ext cx="725787" cy="870336"/>
          </a:xfrm>
          <a:prstGeom prst="rect">
            <a:avLst/>
          </a:prstGeom>
          <a:noFill/>
          <a:ln w="76200">
            <a:solidFill>
              <a:srgbClr val="0000FF"/>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355626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84</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1190853" y="418073"/>
            <a:ext cx="10863620" cy="777427"/>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a:ln>
                  <a:solidFill>
                    <a:schemeClr val="tx1"/>
                  </a:solidFill>
                </a:ln>
                <a:solidFill>
                  <a:srgbClr val="FF000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 End</a:t>
            </a:r>
            <a:r>
              <a:rPr lang="en-CA" sz="4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 from    the Beginning </a:t>
            </a:r>
            <a:endParaRPr lang="en-CA" sz="4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pic>
        <p:nvPicPr>
          <p:cNvPr id="7" name="Picture 6">
            <a:extLst>
              <a:ext uri="{FF2B5EF4-FFF2-40B4-BE49-F238E27FC236}">
                <a16:creationId xmlns:a16="http://schemas.microsoft.com/office/drawing/2014/main" id="{C97A6542-B5EE-41CF-9950-3E435552026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7759" y="4702177"/>
            <a:ext cx="1397184" cy="1745891"/>
          </a:xfrm>
          <a:prstGeom prst="snip2DiagRect">
            <a:avLst/>
          </a:prstGeom>
          <a:solidFill>
            <a:srgbClr val="FFFFFF">
              <a:shade val="85000"/>
            </a:srgbClr>
          </a:solidFill>
          <a:ln w="88900" cap="sq">
            <a:solidFill>
              <a:srgbClr val="CC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Speech Bubble: Rectangle with Corners Rounded 1">
            <a:extLst>
              <a:ext uri="{FF2B5EF4-FFF2-40B4-BE49-F238E27FC236}">
                <a16:creationId xmlns:a16="http://schemas.microsoft.com/office/drawing/2014/main" id="{9E3CFA10-018A-4E7E-A46D-D4AEEC04CF16}"/>
              </a:ext>
            </a:extLst>
          </p:cNvPr>
          <p:cNvSpPr/>
          <p:nvPr/>
        </p:nvSpPr>
        <p:spPr>
          <a:xfrm>
            <a:off x="226336" y="1328057"/>
            <a:ext cx="5423025" cy="2492505"/>
          </a:xfrm>
          <a:prstGeom prst="wedgeRoundRectCallout">
            <a:avLst>
              <a:gd name="adj1" fmla="val -28679"/>
              <a:gd name="adj2" fmla="val 62112"/>
              <a:gd name="adj3" fmla="val 16667"/>
            </a:avLst>
          </a:prstGeom>
          <a:solidFill>
            <a:srgbClr val="00FF99"/>
          </a:solidFill>
          <a:ln>
            <a:solidFill>
              <a:schemeClr val="tx1"/>
            </a:solidFill>
          </a:ln>
          <a:scene3d>
            <a:camera prst="orthographicFront"/>
            <a:lightRig rig="threePt" dir="t"/>
          </a:scene3d>
          <a:sp3d>
            <a:bevelT w="165100" h="1333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u="sng" dirty="0">
                <a:ln>
                  <a:solidFill>
                    <a:srgbClr val="0000FF"/>
                  </a:solidFill>
                </a:ln>
                <a:solidFill>
                  <a:srgbClr val="FF9900"/>
                </a:solidFill>
              </a:rPr>
              <a:t>Gen 1:1</a:t>
            </a:r>
            <a:r>
              <a:rPr lang="en-CA" sz="2800" b="1" dirty="0">
                <a:ln>
                  <a:solidFill>
                    <a:srgbClr val="0000FF"/>
                  </a:solidFill>
                </a:ln>
                <a:solidFill>
                  <a:srgbClr val="FF9900"/>
                </a:solidFill>
              </a:rPr>
              <a:t>,  Yahuah established HIS CLAIM TO THIS EARTH, </a:t>
            </a:r>
            <a:r>
              <a:rPr lang="en-CA" sz="2800" b="1" dirty="0">
                <a:ln>
                  <a:solidFill>
                    <a:srgbClr val="0000FF"/>
                  </a:solidFill>
                </a:ln>
                <a:solidFill>
                  <a:schemeClr val="tx1"/>
                </a:solidFill>
              </a:rPr>
              <a:t>being</a:t>
            </a:r>
            <a:r>
              <a:rPr lang="en-CA" sz="2800" b="1" dirty="0">
                <a:ln>
                  <a:solidFill>
                    <a:srgbClr val="0000FF"/>
                  </a:solidFill>
                </a:ln>
                <a:solidFill>
                  <a:srgbClr val="FF9900"/>
                </a:solidFill>
              </a:rPr>
              <a:t> </a:t>
            </a:r>
            <a:r>
              <a:rPr lang="en-CA" sz="2800" b="1" u="sng" dirty="0">
                <a:ln>
                  <a:solidFill>
                    <a:srgbClr val="0000FF"/>
                  </a:solidFill>
                </a:ln>
                <a:solidFill>
                  <a:srgbClr val="FF9900"/>
                </a:solidFill>
              </a:rPr>
              <a:t>HIS KINGDOM</a:t>
            </a:r>
            <a:r>
              <a:rPr lang="en-CA" sz="2800" b="1" dirty="0">
                <a:ln>
                  <a:solidFill>
                    <a:srgbClr val="0000FF"/>
                  </a:solidFill>
                </a:ln>
                <a:solidFill>
                  <a:srgbClr val="FF9900"/>
                </a:solidFill>
              </a:rPr>
              <a:t>.  It is </a:t>
            </a:r>
            <a:r>
              <a:rPr lang="en-CA" sz="2800" b="1" u="sng" dirty="0">
                <a:ln>
                  <a:solidFill>
                    <a:srgbClr val="0000FF"/>
                  </a:solidFill>
                </a:ln>
                <a:solidFill>
                  <a:srgbClr val="FF9900"/>
                </a:solidFill>
              </a:rPr>
              <a:t>HIS “HOUSE</a:t>
            </a:r>
            <a:r>
              <a:rPr lang="en-CA" sz="2800" b="1" dirty="0">
                <a:ln>
                  <a:solidFill>
                    <a:srgbClr val="0000FF"/>
                  </a:solidFill>
                </a:ln>
                <a:solidFill>
                  <a:srgbClr val="FF9900"/>
                </a:solidFill>
              </a:rPr>
              <a:t>”!</a:t>
            </a:r>
            <a:br>
              <a:rPr lang="en-CA" sz="2800" b="1" dirty="0">
                <a:ln>
                  <a:solidFill>
                    <a:srgbClr val="0000FF"/>
                  </a:solidFill>
                </a:ln>
                <a:solidFill>
                  <a:srgbClr val="FF9900"/>
                </a:solidFill>
              </a:rPr>
            </a:br>
            <a:r>
              <a:rPr lang="en-CA" sz="2800" b="1" dirty="0" err="1">
                <a:ln>
                  <a:solidFill>
                    <a:srgbClr val="0000FF"/>
                  </a:solidFill>
                </a:ln>
                <a:solidFill>
                  <a:srgbClr val="00FFFF"/>
                </a:solidFill>
                <a:effectLst>
                  <a:glow rad="127000">
                    <a:srgbClr val="FFFF00"/>
                  </a:glow>
                </a:effectLst>
              </a:rPr>
              <a:t>Yahusha</a:t>
            </a:r>
            <a:r>
              <a:rPr lang="en-CA" sz="2800" b="1" dirty="0">
                <a:ln>
                  <a:solidFill>
                    <a:srgbClr val="0000FF"/>
                  </a:solidFill>
                </a:ln>
                <a:solidFill>
                  <a:srgbClr val="FF9900"/>
                </a:solidFill>
              </a:rPr>
              <a:t> was present AS </a:t>
            </a:r>
            <a:br>
              <a:rPr lang="en-CA" sz="2800" b="1" dirty="0">
                <a:ln>
                  <a:solidFill>
                    <a:srgbClr val="0000FF"/>
                  </a:solidFill>
                </a:ln>
                <a:solidFill>
                  <a:srgbClr val="FF9900"/>
                </a:solidFill>
              </a:rPr>
            </a:br>
            <a:r>
              <a:rPr lang="en-CA" sz="2800" b="1" dirty="0">
                <a:ln>
                  <a:solidFill>
                    <a:srgbClr val="0000FF"/>
                  </a:solidFill>
                </a:ln>
                <a:solidFill>
                  <a:srgbClr val="FF9900"/>
                </a:solidFill>
              </a:rPr>
              <a:t>           </a:t>
            </a:r>
            <a:r>
              <a:rPr lang="en-CA" sz="2800" b="1" u="sng" dirty="0">
                <a:ln>
                  <a:solidFill>
                    <a:srgbClr val="0000FF"/>
                  </a:solidFill>
                </a:ln>
                <a:solidFill>
                  <a:srgbClr val="FF9900"/>
                </a:solidFill>
                <a:latin typeface="Arial Black" panose="020B0A04020102020204" pitchFamily="34" charset="0"/>
              </a:rPr>
              <a:t>THE DOOR</a:t>
            </a:r>
            <a:r>
              <a:rPr lang="en-CA" sz="2800" b="1" dirty="0">
                <a:ln>
                  <a:solidFill>
                    <a:srgbClr val="0000FF"/>
                  </a:solidFill>
                </a:ln>
                <a:solidFill>
                  <a:srgbClr val="FF9900"/>
                </a:solidFill>
                <a:latin typeface="Arial Black" panose="020B0A04020102020204" pitchFamily="34" charset="0"/>
              </a:rPr>
              <a:t>!</a:t>
            </a:r>
          </a:p>
        </p:txBody>
      </p:sp>
      <p:sp>
        <p:nvSpPr>
          <p:cNvPr id="8" name="Arrow: Bent 7">
            <a:extLst>
              <a:ext uri="{FF2B5EF4-FFF2-40B4-BE49-F238E27FC236}">
                <a16:creationId xmlns:a16="http://schemas.microsoft.com/office/drawing/2014/main" id="{DF7525CC-E407-46AB-AFFC-3F58A5574D50}"/>
              </a:ext>
            </a:extLst>
          </p:cNvPr>
          <p:cNvSpPr/>
          <p:nvPr/>
        </p:nvSpPr>
        <p:spPr>
          <a:xfrm rot="16200000" flipH="1">
            <a:off x="241928" y="3271895"/>
            <a:ext cx="1897852" cy="1929036"/>
          </a:xfrm>
          <a:prstGeom prst="bentArrow">
            <a:avLst>
              <a:gd name="adj1" fmla="val 22132"/>
              <a:gd name="adj2" fmla="val 38074"/>
              <a:gd name="adj3" fmla="val 41387"/>
              <a:gd name="adj4" fmla="val 43750"/>
            </a:avLst>
          </a:prstGeom>
          <a:solidFill>
            <a:srgbClr val="FF00FF"/>
          </a:solidFill>
          <a:ln w="57150">
            <a:solidFill>
              <a:srgbClr val="00FFFF"/>
            </a:solidFill>
          </a:ln>
          <a:scene3d>
            <a:camera prst="orthographicFront"/>
            <a:lightRig rig="threePt" dir="t"/>
          </a:scene3d>
          <a:sp3d>
            <a:bevelT w="209550" h="1587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Speech Bubble: Rectangle with Corners Rounded 9">
            <a:extLst>
              <a:ext uri="{FF2B5EF4-FFF2-40B4-BE49-F238E27FC236}">
                <a16:creationId xmlns:a16="http://schemas.microsoft.com/office/drawing/2014/main" id="{087F6911-DB10-4FA5-A7C4-CD257BCB9610}"/>
              </a:ext>
            </a:extLst>
          </p:cNvPr>
          <p:cNvSpPr/>
          <p:nvPr/>
        </p:nvSpPr>
        <p:spPr>
          <a:xfrm>
            <a:off x="6301213" y="1340886"/>
            <a:ext cx="5866760" cy="2492505"/>
          </a:xfrm>
          <a:prstGeom prst="wedgeRoundRectCallout">
            <a:avLst>
              <a:gd name="adj1" fmla="val 32343"/>
              <a:gd name="adj2" fmla="val 70847"/>
              <a:gd name="adj3" fmla="val 16667"/>
            </a:avLst>
          </a:prstGeom>
          <a:solidFill>
            <a:srgbClr val="00FF99"/>
          </a:solidFill>
          <a:ln>
            <a:solidFill>
              <a:srgbClr val="0000FF"/>
            </a:solidFill>
          </a:ln>
          <a:scene3d>
            <a:camera prst="orthographicFront"/>
            <a:lightRig rig="threePt" dir="t"/>
          </a:scene3d>
          <a:sp3d>
            <a:bevelT w="165100" h="1333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u="sng" dirty="0">
                <a:ln>
                  <a:solidFill>
                    <a:srgbClr val="0000FF"/>
                  </a:solidFill>
                </a:ln>
                <a:solidFill>
                  <a:srgbClr val="FF9900"/>
                </a:solidFill>
              </a:rPr>
              <a:t>Gen 1:1</a:t>
            </a:r>
            <a:r>
              <a:rPr lang="en-CA" sz="2800" b="1" dirty="0">
                <a:ln>
                  <a:solidFill>
                    <a:srgbClr val="0000FF"/>
                  </a:solidFill>
                </a:ln>
                <a:solidFill>
                  <a:srgbClr val="FF9900"/>
                </a:solidFill>
              </a:rPr>
              <a:t>,  </a:t>
            </a:r>
            <a:r>
              <a:rPr lang="en-CA" sz="2800" b="1" dirty="0" err="1">
                <a:ln>
                  <a:solidFill>
                    <a:srgbClr val="0000FF"/>
                  </a:solidFill>
                </a:ln>
                <a:solidFill>
                  <a:srgbClr val="0000FF"/>
                </a:solidFill>
              </a:rPr>
              <a:t>Yahusha</a:t>
            </a:r>
            <a:r>
              <a:rPr lang="en-CA" sz="2800" b="1" dirty="0">
                <a:ln>
                  <a:solidFill>
                    <a:srgbClr val="0000FF"/>
                  </a:solidFill>
                </a:ln>
                <a:solidFill>
                  <a:srgbClr val="FF9900"/>
                </a:solidFill>
              </a:rPr>
              <a:t> will </a:t>
            </a:r>
            <a:r>
              <a:rPr lang="en-CA" sz="2800" b="1" dirty="0">
                <a:ln>
                  <a:solidFill>
                    <a:srgbClr val="0000FF"/>
                  </a:solidFill>
                </a:ln>
                <a:solidFill>
                  <a:srgbClr val="C00000"/>
                </a:solidFill>
              </a:rPr>
              <a:t>finalize</a:t>
            </a:r>
            <a:r>
              <a:rPr lang="en-CA" sz="2800" b="1" dirty="0">
                <a:ln>
                  <a:solidFill>
                    <a:srgbClr val="0000FF"/>
                  </a:solidFill>
                </a:ln>
                <a:solidFill>
                  <a:srgbClr val="FF9900"/>
                </a:solidFill>
              </a:rPr>
              <a:t> </a:t>
            </a:r>
            <a:br>
              <a:rPr lang="en-CA" sz="2800" b="1" dirty="0">
                <a:ln>
                  <a:solidFill>
                    <a:srgbClr val="0000FF"/>
                  </a:solidFill>
                </a:ln>
                <a:solidFill>
                  <a:srgbClr val="FF9900"/>
                </a:solidFill>
              </a:rPr>
            </a:br>
            <a:r>
              <a:rPr lang="en-CA" sz="2800" b="1" dirty="0">
                <a:ln>
                  <a:solidFill>
                    <a:srgbClr val="0000FF"/>
                  </a:solidFill>
                </a:ln>
                <a:solidFill>
                  <a:srgbClr val="FF9900"/>
                </a:solidFill>
              </a:rPr>
              <a:t>HIS CLAIM and </a:t>
            </a:r>
            <a:r>
              <a:rPr lang="en-CA" sz="2800" b="1" u="sng" dirty="0">
                <a:ln>
                  <a:solidFill>
                    <a:srgbClr val="0000FF"/>
                  </a:solidFill>
                </a:ln>
                <a:solidFill>
                  <a:srgbClr val="FFFF00"/>
                </a:solidFill>
                <a:latin typeface="Snap ITC" panose="04040A07060A02020202" pitchFamily="82" charset="0"/>
              </a:rPr>
              <a:t>RETURN</a:t>
            </a:r>
            <a:r>
              <a:rPr lang="en-CA" sz="2800" b="1" dirty="0">
                <a:ln>
                  <a:solidFill>
                    <a:srgbClr val="0000FF"/>
                  </a:solidFill>
                </a:ln>
                <a:solidFill>
                  <a:srgbClr val="FF9900"/>
                </a:solidFill>
              </a:rPr>
              <a:t> </a:t>
            </a:r>
            <a:r>
              <a:rPr lang="en-CA" sz="2800" b="1" dirty="0">
                <a:ln>
                  <a:solidFill>
                    <a:srgbClr val="0000FF"/>
                  </a:solidFill>
                </a:ln>
                <a:solidFill>
                  <a:srgbClr val="C00000"/>
                </a:solidFill>
              </a:rPr>
              <a:t>to earth </a:t>
            </a:r>
            <a:br>
              <a:rPr lang="en-CA" sz="2800" b="1" dirty="0">
                <a:ln>
                  <a:solidFill>
                    <a:srgbClr val="0000FF"/>
                  </a:solidFill>
                </a:ln>
                <a:solidFill>
                  <a:srgbClr val="C00000"/>
                </a:solidFill>
              </a:rPr>
            </a:br>
            <a:r>
              <a:rPr lang="en-CA" sz="2800" b="1" u="sng" dirty="0">
                <a:ln>
                  <a:solidFill>
                    <a:srgbClr val="0000FF"/>
                  </a:solidFill>
                </a:ln>
                <a:solidFill>
                  <a:srgbClr val="FF9900"/>
                </a:solidFill>
              </a:rPr>
              <a:t>BEING</a:t>
            </a:r>
            <a:r>
              <a:rPr lang="en-CA" sz="2800" b="1" dirty="0">
                <a:ln>
                  <a:solidFill>
                    <a:srgbClr val="0000FF"/>
                  </a:solidFill>
                </a:ln>
                <a:solidFill>
                  <a:srgbClr val="FF9900"/>
                </a:solidFill>
              </a:rPr>
              <a:t> - </a:t>
            </a:r>
            <a:r>
              <a:rPr lang="en-CA" sz="2800" b="1" u="sng" dirty="0">
                <a:ln>
                  <a:solidFill>
                    <a:srgbClr val="0000FF"/>
                  </a:solidFill>
                </a:ln>
                <a:solidFill>
                  <a:srgbClr val="FF9900"/>
                </a:solidFill>
              </a:rPr>
              <a:t>HIS KINGDOM</a:t>
            </a:r>
            <a:r>
              <a:rPr lang="en-CA" sz="2800" b="1" dirty="0">
                <a:ln>
                  <a:solidFill>
                    <a:srgbClr val="0000FF"/>
                  </a:solidFill>
                </a:ln>
                <a:solidFill>
                  <a:srgbClr val="FF9900"/>
                </a:solidFill>
              </a:rPr>
              <a:t>.  </a:t>
            </a:r>
            <a:br>
              <a:rPr lang="en-CA" sz="2800" b="1" dirty="0">
                <a:ln>
                  <a:solidFill>
                    <a:srgbClr val="0000FF"/>
                  </a:solidFill>
                </a:ln>
                <a:solidFill>
                  <a:srgbClr val="FF9900"/>
                </a:solidFill>
              </a:rPr>
            </a:br>
            <a:r>
              <a:rPr lang="en-CA" sz="2800" b="1" dirty="0" err="1">
                <a:ln>
                  <a:solidFill>
                    <a:srgbClr val="0000FF"/>
                  </a:solidFill>
                </a:ln>
                <a:solidFill>
                  <a:srgbClr val="00FFFF"/>
                </a:solidFill>
                <a:effectLst>
                  <a:glow rad="127000">
                    <a:srgbClr val="FFFF00"/>
                  </a:glow>
                </a:effectLst>
              </a:rPr>
              <a:t>Yahusha</a:t>
            </a:r>
            <a:r>
              <a:rPr lang="en-CA" sz="2800" b="1" dirty="0">
                <a:ln>
                  <a:solidFill>
                    <a:srgbClr val="0000FF"/>
                  </a:solidFill>
                </a:ln>
                <a:solidFill>
                  <a:srgbClr val="FF9900"/>
                </a:solidFill>
              </a:rPr>
              <a:t> - </a:t>
            </a:r>
            <a:r>
              <a:rPr lang="en-CA" sz="2800" b="1" u="sng" dirty="0">
                <a:ln>
                  <a:solidFill>
                    <a:srgbClr val="0000FF"/>
                  </a:solidFill>
                </a:ln>
                <a:solidFill>
                  <a:srgbClr val="FF9900"/>
                </a:solidFill>
                <a:latin typeface="Arial Black" panose="020B0A04020102020204" pitchFamily="34" charset="0"/>
              </a:rPr>
              <a:t>THE DOOR</a:t>
            </a:r>
            <a:r>
              <a:rPr lang="en-CA" sz="2800" b="1" dirty="0">
                <a:ln>
                  <a:solidFill>
                    <a:srgbClr val="0000FF"/>
                  </a:solidFill>
                </a:ln>
                <a:solidFill>
                  <a:srgbClr val="FF9900"/>
                </a:solidFill>
                <a:latin typeface="Arial Black" panose="020B0A04020102020204" pitchFamily="34" charset="0"/>
              </a:rPr>
              <a:t>, </a:t>
            </a:r>
            <a:r>
              <a:rPr lang="en-CA" sz="2800" b="1" u="sng" dirty="0">
                <a:ln>
                  <a:solidFill>
                    <a:srgbClr val="0000FF"/>
                  </a:solidFill>
                </a:ln>
                <a:solidFill>
                  <a:srgbClr val="FF9900"/>
                </a:solidFill>
                <a:latin typeface="Arial Black" panose="020B0A04020102020204" pitchFamily="34" charset="0"/>
              </a:rPr>
              <a:t>will usher in eternal</a:t>
            </a:r>
            <a:r>
              <a:rPr lang="en-CA" sz="2800" b="1" dirty="0">
                <a:ln>
                  <a:solidFill>
                    <a:srgbClr val="0000FF"/>
                  </a:solidFill>
                </a:ln>
                <a:solidFill>
                  <a:srgbClr val="FF9900"/>
                </a:solidFill>
                <a:latin typeface="Arial Black" panose="020B0A04020102020204" pitchFamily="34" charset="0"/>
              </a:rPr>
              <a:t>      </a:t>
            </a:r>
            <a:r>
              <a:rPr lang="en-CA" sz="2800" b="1" u="sng" dirty="0">
                <a:ln>
                  <a:solidFill>
                    <a:srgbClr val="0000FF"/>
                  </a:solidFill>
                </a:ln>
                <a:solidFill>
                  <a:srgbClr val="0000FF"/>
                </a:solidFill>
                <a:effectLst>
                  <a:glow rad="127000">
                    <a:srgbClr val="FFFF00"/>
                  </a:glow>
                  <a:outerShdw blurRad="50800" dist="50800" dir="5400000" algn="ctr" rotWithShape="0">
                    <a:srgbClr val="FF00FF"/>
                  </a:outerShdw>
                </a:effectLst>
                <a:latin typeface="Arial Black" panose="020B0A04020102020204" pitchFamily="34" charset="0"/>
              </a:rPr>
              <a:t>LIGHT</a:t>
            </a:r>
            <a:r>
              <a:rPr lang="en-CA" sz="2800" b="1" dirty="0">
                <a:ln>
                  <a:solidFill>
                    <a:srgbClr val="0000FF"/>
                  </a:solidFill>
                </a:ln>
                <a:solidFill>
                  <a:srgbClr val="0000FF"/>
                </a:solidFill>
                <a:effectLst>
                  <a:glow rad="127000">
                    <a:srgbClr val="FFFF00"/>
                  </a:glow>
                  <a:outerShdw blurRad="50800" dist="50800" dir="5400000" algn="ctr" rotWithShape="0">
                    <a:srgbClr val="FF00FF"/>
                  </a:outerShdw>
                </a:effectLst>
                <a:latin typeface="Arial Black" panose="020B0A04020102020204" pitchFamily="34" charset="0"/>
              </a:rPr>
              <a:t>!</a:t>
            </a:r>
            <a:r>
              <a:rPr lang="en-CA" sz="2800" b="1" u="sng" dirty="0">
                <a:ln>
                  <a:solidFill>
                    <a:srgbClr val="0000FF"/>
                  </a:solidFill>
                </a:ln>
                <a:solidFill>
                  <a:srgbClr val="FF9900"/>
                </a:solidFill>
                <a:latin typeface="Arial Black" panose="020B0A04020102020204" pitchFamily="34" charset="0"/>
              </a:rPr>
              <a:t>   </a:t>
            </a:r>
            <a:endParaRPr lang="en-CA" sz="2800" b="1" dirty="0">
              <a:ln>
                <a:solidFill>
                  <a:srgbClr val="0000FF"/>
                </a:solidFill>
              </a:ln>
              <a:solidFill>
                <a:srgbClr val="FF9900"/>
              </a:solidFill>
              <a:latin typeface="Arial Black" panose="020B0A04020102020204" pitchFamily="34" charset="0"/>
            </a:endParaRPr>
          </a:p>
        </p:txBody>
      </p:sp>
      <p:pic>
        <p:nvPicPr>
          <p:cNvPr id="12" name="Picture 11">
            <a:extLst>
              <a:ext uri="{FF2B5EF4-FFF2-40B4-BE49-F238E27FC236}">
                <a16:creationId xmlns:a16="http://schemas.microsoft.com/office/drawing/2014/main" id="{88EB680E-F1F2-40CE-BD4A-57B1565546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77340" y="4892342"/>
            <a:ext cx="1308264" cy="1634779"/>
          </a:xfrm>
          <a:prstGeom prst="snip2DiagRect">
            <a:avLst/>
          </a:prstGeom>
          <a:solidFill>
            <a:srgbClr val="FFFFFF">
              <a:shade val="85000"/>
            </a:srgbClr>
          </a:solidFill>
          <a:ln w="88900" cap="sq">
            <a:solidFill>
              <a:srgbClr val="CC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Arrow: Down 4">
            <a:extLst>
              <a:ext uri="{FF2B5EF4-FFF2-40B4-BE49-F238E27FC236}">
                <a16:creationId xmlns:a16="http://schemas.microsoft.com/office/drawing/2014/main" id="{11D91CED-1AF9-4E05-8B78-B14E5D4F823E}"/>
              </a:ext>
            </a:extLst>
          </p:cNvPr>
          <p:cNvSpPr/>
          <p:nvPr/>
        </p:nvSpPr>
        <p:spPr>
          <a:xfrm rot="20275753">
            <a:off x="10046014" y="3274939"/>
            <a:ext cx="816428" cy="2041762"/>
          </a:xfrm>
          <a:prstGeom prst="downArrow">
            <a:avLst>
              <a:gd name="adj1" fmla="val 37333"/>
              <a:gd name="adj2" fmla="val 70425"/>
            </a:avLst>
          </a:prstGeom>
          <a:solidFill>
            <a:srgbClr val="FFFF00"/>
          </a:solidFill>
          <a:ln w="38100">
            <a:solidFill>
              <a:srgbClr val="0000FF"/>
            </a:solidFill>
          </a:ln>
          <a:effectLst>
            <a:glow rad="63500">
              <a:srgbClr val="FF00FF"/>
            </a:glow>
          </a:effectLst>
          <a:scene3d>
            <a:camera prst="orthographicFront"/>
            <a:lightRig rig="threePt" dir="t"/>
          </a:scene3d>
          <a:sp3d>
            <a:bevelT w="12700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E8404D0-14F6-4FDB-AF96-2419472B115F}"/>
              </a:ext>
            </a:extLst>
          </p:cNvPr>
          <p:cNvSpPr/>
          <p:nvPr/>
        </p:nvSpPr>
        <p:spPr>
          <a:xfrm>
            <a:off x="2010523" y="3964560"/>
            <a:ext cx="8051763" cy="5975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b="1" dirty="0">
                <a:ln>
                  <a:solidFill>
                    <a:srgbClr val="0000FF"/>
                  </a:solidFill>
                </a:ln>
                <a:solidFill>
                  <a:srgbClr val="FFFF00"/>
                </a:solidFill>
                <a:effectLst>
                  <a:glow rad="76200">
                    <a:srgbClr val="E983DD"/>
                  </a:glow>
                </a:effectLst>
              </a:rPr>
              <a:t>I AM THE </a:t>
            </a:r>
            <a:r>
              <a:rPr lang="en-CA" sz="3600" b="1" dirty="0">
                <a:ln>
                  <a:solidFill>
                    <a:srgbClr val="0000FF"/>
                  </a:solidFill>
                </a:ln>
                <a:solidFill>
                  <a:srgbClr val="00FFFF"/>
                </a:solidFill>
                <a:effectLst>
                  <a:glow rad="76200">
                    <a:srgbClr val="E983DD"/>
                  </a:glow>
                </a:effectLst>
                <a:latin typeface="Ravie" panose="04040805050809020602" pitchFamily="82" charset="0"/>
              </a:rPr>
              <a:t>LIGHT</a:t>
            </a:r>
            <a:r>
              <a:rPr lang="en-CA" sz="3600" b="1" dirty="0">
                <a:ln>
                  <a:solidFill>
                    <a:srgbClr val="0000FF"/>
                  </a:solidFill>
                </a:ln>
                <a:solidFill>
                  <a:srgbClr val="FFFF00"/>
                </a:solidFill>
                <a:effectLst>
                  <a:glow rad="76200">
                    <a:srgbClr val="E983DD"/>
                  </a:glow>
                </a:effectLst>
              </a:rPr>
              <a:t> OF THE WORLD</a:t>
            </a:r>
            <a:r>
              <a:rPr lang="en-CA" sz="3600" b="1" dirty="0"/>
              <a:t>  </a:t>
            </a:r>
            <a:r>
              <a:rPr lang="en-CA" dirty="0"/>
              <a:t>John 9:5</a:t>
            </a:r>
          </a:p>
        </p:txBody>
      </p:sp>
      <p:pic>
        <p:nvPicPr>
          <p:cNvPr id="6" name="Picture 12" descr="C:\Users\Rae\Desktop\Art on Desktop\white man clip art\yellow-blue smiley faces\Smiley Face  jpeg.png">
            <a:extLst>
              <a:ext uri="{FF2B5EF4-FFF2-40B4-BE49-F238E27FC236}">
                <a16:creationId xmlns:a16="http://schemas.microsoft.com/office/drawing/2014/main" id="{0C2406FE-94C8-4414-AFE1-BABEE13BB8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2128" y="4599425"/>
            <a:ext cx="1018192" cy="137807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83A68DF-CABB-4A9C-B668-B7E7CAD98CF7}"/>
              </a:ext>
            </a:extLst>
          </p:cNvPr>
          <p:cNvSpPr/>
          <p:nvPr/>
        </p:nvSpPr>
        <p:spPr>
          <a:xfrm>
            <a:off x="2106367" y="4694646"/>
            <a:ext cx="2247793" cy="597529"/>
          </a:xfrm>
          <a:prstGeom prst="rect">
            <a:avLst/>
          </a:prstGeom>
          <a:solidFill>
            <a:srgbClr val="00B05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76200">
                    <a:srgbClr val="E983DD"/>
                  </a:glow>
                </a:effectLst>
                <a:latin typeface="Ravie" panose="04040805050809020602" pitchFamily="82" charset="0"/>
              </a:rPr>
              <a:t>LIGHT</a:t>
            </a:r>
            <a:endParaRPr lang="en-CA" dirty="0"/>
          </a:p>
        </p:txBody>
      </p:sp>
      <p:sp>
        <p:nvSpPr>
          <p:cNvPr id="16" name="Rectangle 15">
            <a:extLst>
              <a:ext uri="{FF2B5EF4-FFF2-40B4-BE49-F238E27FC236}">
                <a16:creationId xmlns:a16="http://schemas.microsoft.com/office/drawing/2014/main" id="{3A9A5AE1-37CF-4837-AA77-21F01681CBCA}"/>
              </a:ext>
            </a:extLst>
          </p:cNvPr>
          <p:cNvSpPr/>
          <p:nvPr/>
        </p:nvSpPr>
        <p:spPr>
          <a:xfrm>
            <a:off x="7822664" y="4702177"/>
            <a:ext cx="2247793" cy="597529"/>
          </a:xfrm>
          <a:prstGeom prst="rect">
            <a:avLst/>
          </a:prstGeom>
          <a:solidFill>
            <a:srgbClr val="00B050"/>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76200">
                    <a:srgbClr val="E983DD"/>
                  </a:glow>
                </a:effectLst>
                <a:latin typeface="Ravie" panose="04040805050809020602" pitchFamily="82" charset="0"/>
              </a:rPr>
              <a:t>LIGHT</a:t>
            </a:r>
            <a:endParaRPr lang="en-CA" dirty="0"/>
          </a:p>
        </p:txBody>
      </p:sp>
      <p:sp>
        <p:nvSpPr>
          <p:cNvPr id="17" name="Rectangle 16">
            <a:extLst>
              <a:ext uri="{FF2B5EF4-FFF2-40B4-BE49-F238E27FC236}">
                <a16:creationId xmlns:a16="http://schemas.microsoft.com/office/drawing/2014/main" id="{35E0E08F-9E72-4BD9-80EB-78490502CC05}"/>
              </a:ext>
            </a:extLst>
          </p:cNvPr>
          <p:cNvSpPr/>
          <p:nvPr/>
        </p:nvSpPr>
        <p:spPr>
          <a:xfrm>
            <a:off x="4444193" y="5005840"/>
            <a:ext cx="775296" cy="597529"/>
          </a:xfrm>
          <a:prstGeom prst="rect">
            <a:avLst/>
          </a:prstGeom>
          <a:solidFill>
            <a:srgbClr val="00B050"/>
          </a:solidFill>
          <a:scene3d>
            <a:camera prst="orthographicFront"/>
            <a:lightRig rig="sunset" dir="t"/>
          </a:scene3d>
          <a:sp3d>
            <a:bevelT w="127000" h="1016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00FFFF"/>
                </a:solidFill>
                <a:effectLst>
                  <a:glow rad="76200">
                    <a:srgbClr val="E983DD"/>
                  </a:glow>
                </a:effectLst>
              </a:rPr>
              <a:t>to</a:t>
            </a:r>
            <a:endParaRPr lang="en-CA" dirty="0">
              <a:solidFill>
                <a:srgbClr val="00FFFF"/>
              </a:solidFill>
            </a:endParaRPr>
          </a:p>
        </p:txBody>
      </p:sp>
      <p:sp>
        <p:nvSpPr>
          <p:cNvPr id="18" name="Rectangle 17">
            <a:extLst>
              <a:ext uri="{FF2B5EF4-FFF2-40B4-BE49-F238E27FC236}">
                <a16:creationId xmlns:a16="http://schemas.microsoft.com/office/drawing/2014/main" id="{5B2D0576-9D38-4736-ADF5-3CBCB195AD7F}"/>
              </a:ext>
            </a:extLst>
          </p:cNvPr>
          <p:cNvSpPr/>
          <p:nvPr/>
        </p:nvSpPr>
        <p:spPr>
          <a:xfrm>
            <a:off x="2106367" y="5340097"/>
            <a:ext cx="2247793" cy="597529"/>
          </a:xfrm>
          <a:prstGeom prst="rect">
            <a:avLst/>
          </a:prstGeom>
          <a:solidFill>
            <a:schemeClr val="accent2">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127000">
                    <a:srgbClr val="00FFFF"/>
                  </a:glow>
                </a:effectLst>
                <a:latin typeface="Ravie" panose="04040805050809020602" pitchFamily="82" charset="0"/>
              </a:rPr>
              <a:t>DAWN</a:t>
            </a:r>
            <a:endParaRPr lang="en-CA" dirty="0">
              <a:effectLst>
                <a:glow rad="127000">
                  <a:srgbClr val="00FFFF"/>
                </a:glow>
              </a:effectLst>
            </a:endParaRPr>
          </a:p>
        </p:txBody>
      </p:sp>
      <p:sp>
        <p:nvSpPr>
          <p:cNvPr id="19" name="Rectangle 18">
            <a:extLst>
              <a:ext uri="{FF2B5EF4-FFF2-40B4-BE49-F238E27FC236}">
                <a16:creationId xmlns:a16="http://schemas.microsoft.com/office/drawing/2014/main" id="{869D7877-CAEC-4E04-B84C-9F8C3F7BA8FE}"/>
              </a:ext>
            </a:extLst>
          </p:cNvPr>
          <p:cNvSpPr/>
          <p:nvPr/>
        </p:nvSpPr>
        <p:spPr>
          <a:xfrm>
            <a:off x="7822663" y="5340096"/>
            <a:ext cx="2247793" cy="597529"/>
          </a:xfrm>
          <a:prstGeom prst="rect">
            <a:avLst/>
          </a:prstGeom>
          <a:solidFill>
            <a:schemeClr val="accent2">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FFFF00"/>
                </a:solidFill>
                <a:effectLst>
                  <a:glow rad="127000">
                    <a:srgbClr val="00FFFF"/>
                  </a:glow>
                </a:effectLst>
                <a:latin typeface="Ravie" panose="04040805050809020602" pitchFamily="82" charset="0"/>
              </a:rPr>
              <a:t>DAWN</a:t>
            </a:r>
            <a:endParaRPr lang="en-CA" dirty="0">
              <a:effectLst>
                <a:glow rad="127000">
                  <a:srgbClr val="00FFFF"/>
                </a:glow>
              </a:effectLst>
            </a:endParaRPr>
          </a:p>
        </p:txBody>
      </p:sp>
      <p:sp>
        <p:nvSpPr>
          <p:cNvPr id="20" name="Rectangle 19">
            <a:extLst>
              <a:ext uri="{FF2B5EF4-FFF2-40B4-BE49-F238E27FC236}">
                <a16:creationId xmlns:a16="http://schemas.microsoft.com/office/drawing/2014/main" id="{4382CB09-107C-4753-A162-C01F963D30CE}"/>
              </a:ext>
            </a:extLst>
          </p:cNvPr>
          <p:cNvSpPr/>
          <p:nvPr/>
        </p:nvSpPr>
        <p:spPr>
          <a:xfrm>
            <a:off x="2010522" y="6005803"/>
            <a:ext cx="8316533" cy="597529"/>
          </a:xfrm>
          <a:prstGeom prst="rect">
            <a:avLst/>
          </a:prstGeom>
          <a:solidFill>
            <a:srgbClr val="7030A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a:ln>
                  <a:solidFill>
                    <a:srgbClr val="0000FF"/>
                  </a:solidFill>
                </a:ln>
                <a:solidFill>
                  <a:srgbClr val="00FFFF"/>
                </a:solidFill>
                <a:effectLst>
                  <a:glow rad="76200">
                    <a:srgbClr val="E983DD"/>
                  </a:glow>
                </a:effectLst>
              </a:rPr>
              <a:t>Seed within a Seed, </a:t>
            </a:r>
            <a:r>
              <a:rPr lang="en-CA" sz="3600" b="1" dirty="0">
                <a:ln>
                  <a:solidFill>
                    <a:srgbClr val="0000FF"/>
                  </a:solidFill>
                </a:ln>
                <a:solidFill>
                  <a:srgbClr val="FF0000"/>
                </a:solidFill>
                <a:effectLst>
                  <a:glow rad="76200">
                    <a:srgbClr val="FFFF00"/>
                  </a:glow>
                </a:effectLst>
              </a:rPr>
              <a:t>according to its kind.</a:t>
            </a:r>
            <a:endParaRPr lang="en-CA" dirty="0">
              <a:solidFill>
                <a:srgbClr val="FF0000"/>
              </a:solidFill>
              <a:effectLst>
                <a:glow rad="76200">
                  <a:srgbClr val="FFFF00"/>
                </a:glow>
              </a:effectLst>
            </a:endParaRPr>
          </a:p>
        </p:txBody>
      </p:sp>
      <p:pic>
        <p:nvPicPr>
          <p:cNvPr id="21" name="Picture 12" descr="C:\Users\Rae\Desktop\Art on Desktop\white man clip art\yellow-blue smiley faces\Smiley Face  jpeg.png">
            <a:extLst>
              <a:ext uri="{FF2B5EF4-FFF2-40B4-BE49-F238E27FC236}">
                <a16:creationId xmlns:a16="http://schemas.microsoft.com/office/drawing/2014/main" id="{C11F4AEB-62E3-4484-BD9E-DFF8B6D16E1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582720" y="4630266"/>
            <a:ext cx="996980" cy="134936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F54EB22F-4738-4E95-AB6D-CE205FFC8487}"/>
              </a:ext>
            </a:extLst>
          </p:cNvPr>
          <p:cNvCxnSpPr>
            <a:cxnSpLocks/>
          </p:cNvCxnSpPr>
          <p:nvPr/>
        </p:nvCxnSpPr>
        <p:spPr>
          <a:xfrm>
            <a:off x="1088571" y="1325074"/>
            <a:ext cx="396197" cy="268336"/>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DD1D5A-5DB2-44A9-BF05-FB07FB2D5147}"/>
              </a:ext>
            </a:extLst>
          </p:cNvPr>
          <p:cNvCxnSpPr>
            <a:cxnSpLocks/>
          </p:cNvCxnSpPr>
          <p:nvPr/>
        </p:nvCxnSpPr>
        <p:spPr>
          <a:xfrm>
            <a:off x="7739743" y="1335588"/>
            <a:ext cx="379728" cy="28348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43FC8D2-E198-407C-B689-DAA348843924}"/>
              </a:ext>
            </a:extLst>
          </p:cNvPr>
          <p:cNvSpPr/>
          <p:nvPr/>
        </p:nvSpPr>
        <p:spPr>
          <a:xfrm>
            <a:off x="5770595" y="24874"/>
            <a:ext cx="397311" cy="39645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ln>
                  <a:solidFill>
                    <a:srgbClr val="0000FF"/>
                  </a:solidFill>
                </a:ln>
                <a:solidFill>
                  <a:srgbClr val="00FFFF"/>
                </a:solidFill>
                <a:effectLst>
                  <a:glow rad="127000">
                    <a:srgbClr val="FFFF00"/>
                  </a:glow>
                </a:effectLst>
                <a:latin typeface="Snap ITC" panose="04040A07060A02020202" pitchFamily="82" charset="0"/>
              </a:rPr>
              <a:t>B’</a:t>
            </a:r>
            <a:r>
              <a:rPr lang="en-CA" sz="3200" dirty="0" err="1">
                <a:ln>
                  <a:solidFill>
                    <a:srgbClr val="0000FF"/>
                  </a:solidFill>
                </a:ln>
                <a:solidFill>
                  <a:srgbClr val="00FFFF"/>
                </a:solidFill>
                <a:effectLst>
                  <a:glow rad="127000">
                    <a:srgbClr val="FFFF00"/>
                  </a:glow>
                </a:effectLst>
              </a:rPr>
              <a:t>Rashy</a:t>
            </a:r>
            <a:br>
              <a:rPr lang="en-CA" sz="3200" dirty="0">
                <a:ln>
                  <a:solidFill>
                    <a:srgbClr val="0000FF"/>
                  </a:solidFill>
                </a:ln>
                <a:solidFill>
                  <a:srgbClr val="00FFFF"/>
                </a:solidFill>
                <a:effectLst>
                  <a:glow rad="127000">
                    <a:srgbClr val="FFFF00"/>
                  </a:glow>
                </a:effectLst>
              </a:rPr>
            </a:br>
            <a:r>
              <a:rPr lang="en-CA" sz="3200" dirty="0">
                <a:ln>
                  <a:solidFill>
                    <a:srgbClr val="0000FF"/>
                  </a:solidFill>
                </a:ln>
                <a:solidFill>
                  <a:srgbClr val="00FFFF"/>
                </a:solidFill>
                <a:effectLst>
                  <a:glow rad="127000">
                    <a:srgbClr val="FFFF00"/>
                  </a:glow>
                </a:effectLst>
              </a:rPr>
              <a:t>t</a:t>
            </a:r>
          </a:p>
        </p:txBody>
      </p:sp>
      <p:sp>
        <p:nvSpPr>
          <p:cNvPr id="29" name="Arrow: Bent 28">
            <a:extLst>
              <a:ext uri="{FF2B5EF4-FFF2-40B4-BE49-F238E27FC236}">
                <a16:creationId xmlns:a16="http://schemas.microsoft.com/office/drawing/2014/main" id="{C9672C31-27A0-442C-B49A-AC5FDD5F39E7}"/>
              </a:ext>
            </a:extLst>
          </p:cNvPr>
          <p:cNvSpPr/>
          <p:nvPr/>
        </p:nvSpPr>
        <p:spPr>
          <a:xfrm>
            <a:off x="2833951" y="78831"/>
            <a:ext cx="2936643" cy="387711"/>
          </a:xfrm>
          <a:prstGeom prst="bentArrow">
            <a:avLst>
              <a:gd name="adj1" fmla="val 22132"/>
              <a:gd name="adj2" fmla="val 38074"/>
              <a:gd name="adj3" fmla="val 50000"/>
              <a:gd name="adj4" fmla="val 59194"/>
            </a:avLst>
          </a:prstGeom>
          <a:solidFill>
            <a:srgbClr val="7030A0"/>
          </a:solidFill>
          <a:ln w="12700">
            <a:solidFill>
              <a:srgbClr val="00FFFF"/>
            </a:solidFill>
          </a:ln>
          <a:scene3d>
            <a:camera prst="orthographicFront"/>
            <a:lightRig rig="threePt" dir="t"/>
          </a:scene3d>
          <a:sp3d>
            <a:bevelT w="209550" h="1587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0" name="Arrow: Bent 29">
            <a:extLst>
              <a:ext uri="{FF2B5EF4-FFF2-40B4-BE49-F238E27FC236}">
                <a16:creationId xmlns:a16="http://schemas.microsoft.com/office/drawing/2014/main" id="{6E243832-1306-41BD-A8C1-DB6790110F49}"/>
              </a:ext>
            </a:extLst>
          </p:cNvPr>
          <p:cNvSpPr/>
          <p:nvPr/>
        </p:nvSpPr>
        <p:spPr>
          <a:xfrm flipH="1">
            <a:off x="6162363" y="78831"/>
            <a:ext cx="3325667" cy="387711"/>
          </a:xfrm>
          <a:prstGeom prst="bentArrow">
            <a:avLst>
              <a:gd name="adj1" fmla="val 22132"/>
              <a:gd name="adj2" fmla="val 38074"/>
              <a:gd name="adj3" fmla="val 50000"/>
              <a:gd name="adj4" fmla="val 59194"/>
            </a:avLst>
          </a:prstGeom>
          <a:solidFill>
            <a:srgbClr val="7030A0"/>
          </a:solidFill>
          <a:ln w="12700">
            <a:solidFill>
              <a:srgbClr val="00FFFF"/>
            </a:solidFill>
          </a:ln>
          <a:scene3d>
            <a:camera prst="orthographicFront"/>
            <a:lightRig rig="threePt" dir="t"/>
          </a:scene3d>
          <a:sp3d>
            <a:bevelT w="209550" h="1587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45931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2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250"/>
                                        <p:tgtEl>
                                          <p:spTgt spid="10"/>
                                        </p:tgtEl>
                                      </p:cBhvr>
                                    </p:animEffect>
                                  </p:childTnLst>
                                </p:cTn>
                              </p:par>
                              <p:par>
                                <p:cTn id="18" presetID="47"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1250"/>
                                        <p:tgtEl>
                                          <p:spTgt spid="5"/>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1250"/>
                                        <p:tgtEl>
                                          <p:spTgt spid="15"/>
                                        </p:tgtEl>
                                      </p:cBhvr>
                                    </p:animEffect>
                                  </p:childTnLst>
                                </p:cTn>
                              </p:par>
                            </p:childTnLst>
                          </p:cTn>
                        </p:par>
                        <p:par>
                          <p:cTn id="45" fill="hold">
                            <p:stCondLst>
                              <p:cond delay="1250"/>
                            </p:stCondLst>
                            <p:childTnLst>
                              <p:par>
                                <p:cTn id="46" presetID="14" presetClass="entr" presetSubtype="1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1250"/>
                                        <p:tgtEl>
                                          <p:spTgt spid="17"/>
                                        </p:tgtEl>
                                      </p:cBhvr>
                                    </p:animEffect>
                                  </p:childTnLst>
                                </p:cTn>
                              </p:par>
                            </p:childTnLst>
                          </p:cTn>
                        </p:par>
                        <p:par>
                          <p:cTn id="49" fill="hold">
                            <p:stCondLst>
                              <p:cond delay="2500"/>
                            </p:stCondLst>
                            <p:childTnLst>
                              <p:par>
                                <p:cTn id="50" presetID="14" presetClass="entr" presetSubtype="1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randombar(horizontal)">
                                      <p:cBhvr>
                                        <p:cTn id="52" dur="1250"/>
                                        <p:tgtEl>
                                          <p:spTgt spid="16"/>
                                        </p:tgtEl>
                                      </p:cBhvr>
                                    </p:animEffect>
                                  </p:childTnLst>
                                </p:cTn>
                              </p:par>
                            </p:childTnLst>
                          </p:cTn>
                        </p:par>
                        <p:par>
                          <p:cTn id="53" fill="hold">
                            <p:stCondLst>
                              <p:cond delay="3750"/>
                            </p:stCondLst>
                            <p:childTnLst>
                              <p:par>
                                <p:cTn id="54" presetID="31"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000" fill="hold"/>
                                        <p:tgtEl>
                                          <p:spTgt spid="6"/>
                                        </p:tgtEl>
                                        <p:attrNameLst>
                                          <p:attrName>ppt_w</p:attrName>
                                        </p:attrNameLst>
                                      </p:cBhvr>
                                      <p:tavLst>
                                        <p:tav tm="0">
                                          <p:val>
                                            <p:fltVal val="0"/>
                                          </p:val>
                                        </p:tav>
                                        <p:tav tm="100000">
                                          <p:val>
                                            <p:strVal val="#ppt_w"/>
                                          </p:val>
                                        </p:tav>
                                      </p:tavLst>
                                    </p:anim>
                                    <p:anim calcmode="lin" valueType="num">
                                      <p:cBhvr>
                                        <p:cTn id="57" dur="1000" fill="hold"/>
                                        <p:tgtEl>
                                          <p:spTgt spid="6"/>
                                        </p:tgtEl>
                                        <p:attrNameLst>
                                          <p:attrName>ppt_h</p:attrName>
                                        </p:attrNameLst>
                                      </p:cBhvr>
                                      <p:tavLst>
                                        <p:tav tm="0">
                                          <p:val>
                                            <p:fltVal val="0"/>
                                          </p:val>
                                        </p:tav>
                                        <p:tav tm="100000">
                                          <p:val>
                                            <p:strVal val="#ppt_h"/>
                                          </p:val>
                                        </p:tav>
                                      </p:tavLst>
                                    </p:anim>
                                    <p:anim calcmode="lin" valueType="num">
                                      <p:cBhvr>
                                        <p:cTn id="58" dur="1000" fill="hold"/>
                                        <p:tgtEl>
                                          <p:spTgt spid="6"/>
                                        </p:tgtEl>
                                        <p:attrNameLst>
                                          <p:attrName>style.rotation</p:attrName>
                                        </p:attrNameLst>
                                      </p:cBhvr>
                                      <p:tavLst>
                                        <p:tav tm="0">
                                          <p:val>
                                            <p:fltVal val="90"/>
                                          </p:val>
                                        </p:tav>
                                        <p:tav tm="100000">
                                          <p:val>
                                            <p:fltVal val="0"/>
                                          </p:val>
                                        </p:tav>
                                      </p:tavLst>
                                    </p:anim>
                                    <p:animEffect transition="in" filter="fade">
                                      <p:cBhvr>
                                        <p:cTn id="59" dur="1000"/>
                                        <p:tgtEl>
                                          <p:spTgt spid="6"/>
                                        </p:tgtEl>
                                      </p:cBhvr>
                                    </p:animEffect>
                                  </p:childTnLst>
                                </p:cTn>
                              </p:par>
                              <p:par>
                                <p:cTn id="60" presetID="35" presetClass="emph" presetSubtype="0" repeatCount="4000" fill="hold" grpId="0" nodeType="withEffect">
                                  <p:stCondLst>
                                    <p:cond delay="0"/>
                                  </p:stCondLst>
                                  <p:childTnLst>
                                    <p:anim calcmode="discrete" valueType="str">
                                      <p:cBhvr>
                                        <p:cTn id="61" dur="1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1250" fill="hold"/>
                                        <p:tgtEl>
                                          <p:spTgt spid="18"/>
                                        </p:tgtEl>
                                        <p:attrNameLst>
                                          <p:attrName>ppt_w</p:attrName>
                                        </p:attrNameLst>
                                      </p:cBhvr>
                                      <p:tavLst>
                                        <p:tav tm="0">
                                          <p:val>
                                            <p:fltVal val="0"/>
                                          </p:val>
                                        </p:tav>
                                        <p:tav tm="100000">
                                          <p:val>
                                            <p:strVal val="#ppt_w"/>
                                          </p:val>
                                        </p:tav>
                                      </p:tavLst>
                                    </p:anim>
                                    <p:anim calcmode="lin" valueType="num">
                                      <p:cBhvr>
                                        <p:cTn id="67" dur="1250" fill="hold"/>
                                        <p:tgtEl>
                                          <p:spTgt spid="18"/>
                                        </p:tgtEl>
                                        <p:attrNameLst>
                                          <p:attrName>ppt_h</p:attrName>
                                        </p:attrNameLst>
                                      </p:cBhvr>
                                      <p:tavLst>
                                        <p:tav tm="0">
                                          <p:val>
                                            <p:fltVal val="0"/>
                                          </p:val>
                                        </p:tav>
                                        <p:tav tm="100000">
                                          <p:val>
                                            <p:strVal val="#ppt_h"/>
                                          </p:val>
                                        </p:tav>
                                      </p:tavLst>
                                    </p:anim>
                                    <p:anim calcmode="lin" valueType="num">
                                      <p:cBhvr>
                                        <p:cTn id="68" dur="1250" fill="hold"/>
                                        <p:tgtEl>
                                          <p:spTgt spid="18"/>
                                        </p:tgtEl>
                                        <p:attrNameLst>
                                          <p:attrName>style.rotation</p:attrName>
                                        </p:attrNameLst>
                                      </p:cBhvr>
                                      <p:tavLst>
                                        <p:tav tm="0">
                                          <p:val>
                                            <p:fltVal val="90"/>
                                          </p:val>
                                        </p:tav>
                                        <p:tav tm="100000">
                                          <p:val>
                                            <p:fltVal val="0"/>
                                          </p:val>
                                        </p:tav>
                                      </p:tavLst>
                                    </p:anim>
                                    <p:animEffect transition="in" filter="fade">
                                      <p:cBhvr>
                                        <p:cTn id="69" dur="1250"/>
                                        <p:tgtEl>
                                          <p:spTgt spid="18"/>
                                        </p:tgtEl>
                                      </p:cBhvr>
                                    </p:animEffect>
                                  </p:childTnLst>
                                </p:cTn>
                              </p:par>
                            </p:childTnLst>
                          </p:cTn>
                        </p:par>
                        <p:par>
                          <p:cTn id="70" fill="hold">
                            <p:stCondLst>
                              <p:cond delay="1250"/>
                            </p:stCondLst>
                            <p:childTnLst>
                              <p:par>
                                <p:cTn id="71" presetID="8" presetClass="emph" presetSubtype="0" fill="hold" grpId="1" nodeType="afterEffect">
                                  <p:stCondLst>
                                    <p:cond delay="0"/>
                                  </p:stCondLst>
                                  <p:childTnLst>
                                    <p:animRot by="21600000">
                                      <p:cBhvr>
                                        <p:cTn id="72" dur="1250" fill="hold"/>
                                        <p:tgtEl>
                                          <p:spTgt spid="17"/>
                                        </p:tgtEl>
                                        <p:attrNameLst>
                                          <p:attrName>r</p:attrName>
                                        </p:attrNameLst>
                                      </p:cBhvr>
                                    </p:animRot>
                                  </p:childTnLst>
                                </p:cTn>
                              </p:par>
                            </p:childTnLst>
                          </p:cTn>
                        </p:par>
                        <p:par>
                          <p:cTn id="73" fill="hold">
                            <p:stCondLst>
                              <p:cond delay="2500"/>
                            </p:stCondLst>
                            <p:childTnLst>
                              <p:par>
                                <p:cTn id="74" presetID="31"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1250" fill="hold"/>
                                        <p:tgtEl>
                                          <p:spTgt spid="19"/>
                                        </p:tgtEl>
                                        <p:attrNameLst>
                                          <p:attrName>ppt_w</p:attrName>
                                        </p:attrNameLst>
                                      </p:cBhvr>
                                      <p:tavLst>
                                        <p:tav tm="0">
                                          <p:val>
                                            <p:fltVal val="0"/>
                                          </p:val>
                                        </p:tav>
                                        <p:tav tm="100000">
                                          <p:val>
                                            <p:strVal val="#ppt_w"/>
                                          </p:val>
                                        </p:tav>
                                      </p:tavLst>
                                    </p:anim>
                                    <p:anim calcmode="lin" valueType="num">
                                      <p:cBhvr>
                                        <p:cTn id="77" dur="1250" fill="hold"/>
                                        <p:tgtEl>
                                          <p:spTgt spid="19"/>
                                        </p:tgtEl>
                                        <p:attrNameLst>
                                          <p:attrName>ppt_h</p:attrName>
                                        </p:attrNameLst>
                                      </p:cBhvr>
                                      <p:tavLst>
                                        <p:tav tm="0">
                                          <p:val>
                                            <p:fltVal val="0"/>
                                          </p:val>
                                        </p:tav>
                                        <p:tav tm="100000">
                                          <p:val>
                                            <p:strVal val="#ppt_h"/>
                                          </p:val>
                                        </p:tav>
                                      </p:tavLst>
                                    </p:anim>
                                    <p:anim calcmode="lin" valueType="num">
                                      <p:cBhvr>
                                        <p:cTn id="78" dur="1250" fill="hold"/>
                                        <p:tgtEl>
                                          <p:spTgt spid="19"/>
                                        </p:tgtEl>
                                        <p:attrNameLst>
                                          <p:attrName>style.rotation</p:attrName>
                                        </p:attrNameLst>
                                      </p:cBhvr>
                                      <p:tavLst>
                                        <p:tav tm="0">
                                          <p:val>
                                            <p:fltVal val="90"/>
                                          </p:val>
                                        </p:tav>
                                        <p:tav tm="100000">
                                          <p:val>
                                            <p:fltVal val="0"/>
                                          </p:val>
                                        </p:tav>
                                      </p:tavLst>
                                    </p:anim>
                                    <p:animEffect transition="in" filter="fade">
                                      <p:cBhvr>
                                        <p:cTn id="79" dur="1250"/>
                                        <p:tgtEl>
                                          <p:spTgt spid="19"/>
                                        </p:tgtEl>
                                      </p:cBhvr>
                                    </p:animEffect>
                                  </p:childTnLst>
                                </p:cTn>
                              </p:par>
                            </p:childTnLst>
                          </p:cTn>
                        </p:par>
                        <p:par>
                          <p:cTn id="80" fill="hold">
                            <p:stCondLst>
                              <p:cond delay="3750"/>
                            </p:stCondLst>
                            <p:childTnLst>
                              <p:par>
                                <p:cTn id="81" presetID="31" presetClass="entr" presetSubtype="0"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left)">
                                      <p:cBhvr>
                                        <p:cTn id="91" dur="1500"/>
                                        <p:tgtEl>
                                          <p:spTgt spid="2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up)">
                                      <p:cBhvr>
                                        <p:cTn id="96" dur="2000"/>
                                        <p:tgtEl>
                                          <p:spTgt spid="26"/>
                                        </p:tgtEl>
                                      </p:cBhvr>
                                    </p:animEffect>
                                  </p:child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1250"/>
                                        <p:tgtEl>
                                          <p:spTgt spid="29"/>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right)">
                                      <p:cBhvr>
                                        <p:cTn id="103"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10" grpId="0" animBg="1"/>
      <p:bldP spid="5" grpId="0" animBg="1"/>
      <p:bldP spid="9" grpId="0" animBg="1"/>
      <p:bldP spid="15" grpId="0" animBg="1"/>
      <p:bldP spid="16" grpId="0" animBg="1"/>
      <p:bldP spid="17" grpId="0" animBg="1"/>
      <p:bldP spid="17" grpId="1" animBg="1"/>
      <p:bldP spid="18" grpId="0" animBg="1"/>
      <p:bldP spid="19" grpId="0" animBg="1"/>
      <p:bldP spid="20" grpId="0" animBg="1"/>
      <p:bldP spid="26" grpId="0" animBg="1"/>
      <p:bldP spid="29" grpId="0" animBg="1"/>
      <p:bldP spid="3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85</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1054991" y="254668"/>
            <a:ext cx="9926197" cy="962265"/>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End from the Beginning</a:t>
            </a:r>
            <a:endParaRPr lang="en-CA" sz="4400" b="1" dirty="0">
              <a:solidFill>
                <a:srgbClr val="0000FF"/>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1475715" y="1810381"/>
            <a:ext cx="6177289" cy="2371928"/>
          </a:xfrm>
          <a:prstGeom prst="roundRect">
            <a:avLst/>
          </a:prstGeom>
          <a:solidFill>
            <a:srgbClr val="FF9900">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4400" b="1" dirty="0">
                <a:ln>
                  <a:solidFill>
                    <a:srgbClr val="0000FF"/>
                  </a:solidFill>
                </a:ln>
                <a:solidFill>
                  <a:schemeClr val="accent2">
                    <a:lumMod val="75000"/>
                  </a:schemeClr>
                </a:solidFill>
                <a:latin typeface="arial" panose="020B0604020202020204" pitchFamily="34" charset="0"/>
              </a:rPr>
              <a:t>Could it be, </a:t>
            </a:r>
            <a:r>
              <a:rPr lang="en-US" sz="4400" b="1" u="sng" dirty="0">
                <a:ln>
                  <a:solidFill>
                    <a:srgbClr val="0000FF"/>
                  </a:solidFill>
                </a:ln>
                <a:solidFill>
                  <a:srgbClr val="FF0000"/>
                </a:solidFill>
                <a:latin typeface="arial" panose="020B0604020202020204" pitchFamily="34" charset="0"/>
              </a:rPr>
              <a:t>there</a:t>
            </a:r>
            <a:r>
              <a:rPr lang="en-US" sz="4400" b="1" dirty="0">
                <a:ln>
                  <a:solidFill>
                    <a:srgbClr val="0000FF"/>
                  </a:solidFill>
                </a:ln>
                <a:solidFill>
                  <a:srgbClr val="FF0000"/>
                </a:solidFill>
                <a:latin typeface="arial" panose="020B0604020202020204" pitchFamily="34" charset="0"/>
              </a:rPr>
              <a:t>,</a:t>
            </a:r>
          </a:p>
          <a:p>
            <a:pPr algn="ctr"/>
            <a:r>
              <a:rPr lang="en-US" sz="4400" b="1" dirty="0">
                <a:ln>
                  <a:solidFill>
                    <a:srgbClr val="0000FF"/>
                  </a:solidFill>
                </a:ln>
                <a:solidFill>
                  <a:schemeClr val="accent2">
                    <a:lumMod val="75000"/>
                  </a:schemeClr>
                </a:solidFill>
                <a:latin typeface="arial" panose="020B0604020202020204" pitchFamily="34" charset="0"/>
              </a:rPr>
              <a:t>in Genesis </a:t>
            </a:r>
            <a:r>
              <a:rPr lang="en-US" sz="4400" b="1" u="sng" dirty="0">
                <a:ln>
                  <a:solidFill>
                    <a:srgbClr val="0000FF"/>
                  </a:solidFill>
                </a:ln>
                <a:solidFill>
                  <a:srgbClr val="00FFFF"/>
                </a:solidFill>
                <a:latin typeface="arial" panose="020B0604020202020204" pitchFamily="34" charset="0"/>
              </a:rPr>
              <a:t>1</a:t>
            </a:r>
            <a:r>
              <a:rPr lang="en-US" sz="4400" b="1" dirty="0">
                <a:ln>
                  <a:solidFill>
                    <a:srgbClr val="0000FF"/>
                  </a:solidFill>
                </a:ln>
                <a:solidFill>
                  <a:schemeClr val="accent2">
                    <a:lumMod val="75000"/>
                  </a:schemeClr>
                </a:solidFill>
                <a:latin typeface="arial" panose="020B0604020202020204" pitchFamily="34" charset="0"/>
              </a:rPr>
              <a:t>?</a:t>
            </a:r>
            <a:endParaRPr lang="en-US" sz="4400" dirty="0">
              <a:solidFill>
                <a:srgbClr val="01103A"/>
              </a:solidFill>
              <a:latin typeface="arial" panose="020B0604020202020204" pitchFamily="34" charset="0"/>
            </a:endParaRPr>
          </a:p>
        </p:txBody>
      </p:sp>
      <p:sp>
        <p:nvSpPr>
          <p:cNvPr id="3" name="Rectangle: Rounded Corners 2">
            <a:extLst>
              <a:ext uri="{FF2B5EF4-FFF2-40B4-BE49-F238E27FC236}">
                <a16:creationId xmlns:a16="http://schemas.microsoft.com/office/drawing/2014/main" id="{A8D21E03-27E2-48FB-A029-F43CAF81F6E3}"/>
              </a:ext>
            </a:extLst>
          </p:cNvPr>
          <p:cNvSpPr/>
          <p:nvPr/>
        </p:nvSpPr>
        <p:spPr>
          <a:xfrm>
            <a:off x="1786855" y="4429387"/>
            <a:ext cx="8674217" cy="962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600" dirty="0">
                <a:solidFill>
                  <a:srgbClr val="002060"/>
                </a:solidFill>
              </a:rPr>
              <a:t>What is recorded as being </a:t>
            </a:r>
            <a:r>
              <a:rPr lang="en-CA" sz="3600" b="1" dirty="0">
                <a:solidFill>
                  <a:srgbClr val="C00000"/>
                </a:solidFill>
              </a:rPr>
              <a:t>created</a:t>
            </a:r>
            <a:r>
              <a:rPr lang="en-CA" sz="3600" dirty="0">
                <a:solidFill>
                  <a:srgbClr val="002060"/>
                </a:solidFill>
              </a:rPr>
              <a:t> – </a:t>
            </a:r>
            <a:r>
              <a:rPr lang="en-CA" sz="3600" u="sng" dirty="0">
                <a:solidFill>
                  <a:srgbClr val="002060"/>
                </a:solidFill>
                <a:latin typeface="Algerian" panose="04020705040A02060702" pitchFamily="82" charset="0"/>
              </a:rPr>
              <a:t>next</a:t>
            </a:r>
            <a:r>
              <a:rPr lang="en-CA" sz="3600" dirty="0">
                <a:solidFill>
                  <a:srgbClr val="002060"/>
                </a:solidFill>
                <a:latin typeface="Algerian" panose="04020705040A02060702" pitchFamily="82" charset="0"/>
              </a:rPr>
              <a:t>?</a:t>
            </a:r>
          </a:p>
        </p:txBody>
      </p:sp>
      <p:pic>
        <p:nvPicPr>
          <p:cNvPr id="6" name="Picture 12" descr="C:\Users\Rae\Desktop\Art on Desktop\white man clip art\yellow-blue smiley faces\Smiley Face  jpeg.png">
            <a:extLst>
              <a:ext uri="{FF2B5EF4-FFF2-40B4-BE49-F238E27FC236}">
                <a16:creationId xmlns:a16="http://schemas.microsoft.com/office/drawing/2014/main" id="{0C2406FE-94C8-4414-AFE1-BABEE13BB8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90549" y="2809473"/>
            <a:ext cx="1297825" cy="175633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59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2D28F-54A5-4CFF-A832-B99C2F1CE91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58038" y="237891"/>
            <a:ext cx="5837962" cy="835260"/>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400" b="1" i="0" u="none" strike="noStrike" kern="1200" cap="none" spc="0" normalizeH="0" baseline="0" noProof="0" dirty="0">
                <a:ln>
                  <a:noFill/>
                </a:ln>
                <a:solidFill>
                  <a:srgbClr val="002060"/>
                </a:solidFill>
                <a:effectLst>
                  <a:glow rad="127000">
                    <a:srgbClr val="FFFF00"/>
                  </a:glow>
                  <a:outerShdw blurRad="50800" dist="50800" dir="5400000" algn="ctr" rotWithShape="0">
                    <a:srgbClr val="FF00FF"/>
                  </a:outerShdw>
                </a:effectLst>
                <a:uLnTx/>
                <a:uFillTx/>
                <a:latin typeface="Castellar" panose="020A0402060406010301" pitchFamily="18" charset="0"/>
                <a:ea typeface="+mn-ea"/>
                <a:cs typeface="+mn-cs"/>
              </a:rPr>
              <a:t>#2.   </a:t>
            </a:r>
            <a:r>
              <a:rPr kumimoji="0" lang="en-CA" sz="4400" b="1" i="1" u="none" strike="noStrike" kern="1200" cap="none" spc="0" normalizeH="0" baseline="0" noProof="0" dirty="0" err="1">
                <a:ln>
                  <a:noFill/>
                </a:ln>
                <a:solidFill>
                  <a:srgbClr val="002060"/>
                </a:solidFill>
                <a:effectLst>
                  <a:glow rad="127000">
                    <a:srgbClr val="FFFF00"/>
                  </a:glow>
                  <a:outerShdw blurRad="50800" dist="50800" dir="5400000" algn="ctr" rotWithShape="0">
                    <a:srgbClr val="FF00FF"/>
                  </a:outerShdw>
                </a:effectLst>
                <a:uLnTx/>
                <a:uFillTx/>
                <a:latin typeface="Castellar" panose="020A0402060406010301" pitchFamily="18" charset="0"/>
                <a:ea typeface="+mn-ea"/>
                <a:cs typeface="+mn-cs"/>
              </a:rPr>
              <a:t>Shemayim</a:t>
            </a:r>
            <a:endParaRPr kumimoji="0" lang="en-CA" sz="4400" b="1" i="1" u="none" strike="noStrike" kern="1200" cap="none" spc="0" normalizeH="0" baseline="0" noProof="0" dirty="0">
              <a:ln>
                <a:noFill/>
              </a:ln>
              <a:solidFill>
                <a:srgbClr val="002060"/>
              </a:solidFill>
              <a:effectLst>
                <a:glow rad="127000">
                  <a:srgbClr val="FFFF00"/>
                </a:glow>
                <a:outerShdw blurRad="50800" dist="50800" dir="5400000" algn="ctr" rotWithShape="0">
                  <a:srgbClr val="FF00FF"/>
                </a:outerShdw>
              </a:effectLst>
              <a:uLnTx/>
              <a:uFillTx/>
              <a:latin typeface="Castellar" panose="020A0402060406010301" pitchFamily="18" charset="0"/>
              <a:ea typeface="+mn-ea"/>
              <a:cs typeface="+mn-cs"/>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385893" y="2407447"/>
            <a:ext cx="11492917" cy="4450553"/>
          </a:xfrm>
          <a:prstGeom prst="roundRect">
            <a:avLst/>
          </a:prstGeom>
          <a:solidFill>
            <a:srgbClr val="FF9900">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b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Consider a </a:t>
            </a:r>
            <a:r>
              <a:rPr kumimoji="0" lang="en-US" sz="2400" b="0" i="0" u="none" strike="noStrike" kern="1200" cap="none" spc="0" normalizeH="0" baseline="0" noProof="0" dirty="0" err="1">
                <a:ln>
                  <a:noFill/>
                </a:ln>
                <a:solidFill>
                  <a:srgbClr val="01103A"/>
                </a:solidFill>
                <a:effectLst/>
                <a:uLnTx/>
                <a:uFillTx/>
                <a:latin typeface="arial" panose="020B0604020202020204" pitchFamily="34" charset="0"/>
                <a:ea typeface="+mn-ea"/>
                <a:cs typeface="+mn-cs"/>
              </a:rPr>
              <a:t>Shemayim</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created full of emptiness!  </a:t>
            </a:r>
            <a:r>
              <a:rPr kumimoji="0" lang="en-US" sz="2400" b="1" i="0" u="none" strike="noStrike" kern="1200" cap="none" spc="0" normalizeH="0" baseline="0" noProof="0" dirty="0">
                <a:ln>
                  <a:noFill/>
                </a:ln>
                <a:solidFill>
                  <a:srgbClr val="01103A"/>
                </a:solidFill>
                <a:effectLst>
                  <a:outerShdw blurRad="50800" dist="50800" dir="5400000" sx="102000" sy="102000" algn="ctr" rotWithShape="0">
                    <a:srgbClr val="FFFF00"/>
                  </a:outerShdw>
                </a:effectLst>
                <a:uLnTx/>
                <a:uFillTx/>
                <a:latin typeface="arial" panose="020B0604020202020204" pitchFamily="34" charset="0"/>
                <a:ea typeface="+mn-ea"/>
                <a:cs typeface="+mn-cs"/>
              </a:rPr>
              <a:t>No Sun, Moon, Mazzaroth or Stars.  </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What then would be the reason for the Hebrew letter HEH (HEY)??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No reason to call your </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attention.</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a:t>
            </a:r>
            <a:r>
              <a:rPr lang="en-US" sz="2400" dirty="0">
                <a:solidFill>
                  <a:srgbClr val="01103A"/>
                </a:solidFill>
                <a:latin typeface="arial" panose="020B0604020202020204" pitchFamily="34" charset="0"/>
              </a:rPr>
              <a:t>N</a:t>
            </a:r>
            <a:r>
              <a:rPr kumimoji="0" lang="en-US" sz="2400" b="0" i="0" u="none" strike="noStrike" kern="1200" cap="none" spc="0" normalizeH="0" baseline="0" noProof="0" dirty="0" err="1">
                <a:ln>
                  <a:noFill/>
                </a:ln>
                <a:solidFill>
                  <a:srgbClr val="01103A"/>
                </a:solidFill>
                <a:effectLst/>
                <a:uLnTx/>
                <a:uFillTx/>
                <a:latin typeface="arial" panose="020B0604020202020204" pitchFamily="34" charset="0"/>
                <a:ea typeface="+mn-ea"/>
                <a:cs typeface="+mn-cs"/>
              </a:rPr>
              <a:t>othing</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to produce </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a revealing </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of any kind, just </a:t>
            </a: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ponder the emptiness?</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What about the lack of evidences of </a:t>
            </a: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the glory </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of </a:t>
            </a: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Yahuah</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(Psalms 19?) and an absence for anything to bring one closer to the Creator!  No possibility of starting the </a:t>
            </a:r>
            <a:r>
              <a:rPr kumimoji="0" lang="en-US" sz="2400" b="0" i="0" u="sng" strike="noStrike" kern="1200" cap="none" spc="0" normalizeH="0" baseline="0" noProof="0" dirty="0">
                <a:ln>
                  <a:noFill/>
                </a:ln>
                <a:solidFill>
                  <a:srgbClr val="01103A"/>
                </a:solidFill>
                <a:effectLst/>
                <a:uLnTx/>
                <a:uFillTx/>
                <a:latin typeface="arial" panose="020B0604020202020204" pitchFamily="34" charset="0"/>
                <a:ea typeface="+mn-ea"/>
                <a:cs typeface="+mn-cs"/>
              </a:rPr>
              <a:t>Te</a:t>
            </a:r>
            <a:r>
              <a:rPr kumimoji="0" lang="en-US" sz="2400" b="0" i="0" strike="noStrike" kern="1200" cap="none" spc="0" normalizeH="0" baseline="0" noProof="0" dirty="0">
                <a:ln>
                  <a:noFill/>
                </a:ln>
                <a:solidFill>
                  <a:srgbClr val="01103A"/>
                </a:solidFill>
                <a:effectLst/>
                <a:uLnTx/>
                <a:uFillTx/>
                <a:latin typeface="arial" panose="020B0604020202020204" pitchFamily="34" charset="0"/>
                <a:ea typeface="+mn-ea"/>
                <a:cs typeface="+mn-cs"/>
              </a:rPr>
              <a:t>q</a:t>
            </a:r>
            <a:r>
              <a:rPr kumimoji="0" lang="en-US" sz="2400" b="0" i="0" u="sng" strike="noStrike" kern="1200" cap="none" spc="0" normalizeH="0" baseline="0" noProof="0" dirty="0">
                <a:ln>
                  <a:noFill/>
                </a:ln>
                <a:solidFill>
                  <a:srgbClr val="01103A"/>
                </a:solidFill>
                <a:effectLst/>
                <a:uLnTx/>
                <a:uFillTx/>
                <a:latin typeface="arial" panose="020B0604020202020204" pitchFamily="34" charset="0"/>
                <a:ea typeface="+mn-ea"/>
                <a:cs typeface="+mn-cs"/>
              </a:rPr>
              <a:t>ufah</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circuit nor achieving the shadow of </a:t>
            </a:r>
            <a:r>
              <a:rPr kumimoji="0" lang="en-US" sz="2400" b="0" i="0" u="sng" strike="noStrike" kern="1200" cap="none" spc="0" normalizeH="0" baseline="0" noProof="0" dirty="0">
                <a:ln>
                  <a:noFill/>
                </a:ln>
                <a:solidFill>
                  <a:srgbClr val="01103A"/>
                </a:solidFill>
                <a:effectLst/>
                <a:uLnTx/>
                <a:uFillTx/>
                <a:latin typeface="arial" panose="020B0604020202020204" pitchFamily="34" charset="0"/>
                <a:ea typeface="+mn-ea"/>
                <a:cs typeface="+mn-cs"/>
              </a:rPr>
              <a:t>Teshuva</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FOR ETERNITY!   </a:t>
            </a:r>
            <a:r>
              <a:rPr kumimoji="0" lang="en-US" sz="24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Eternity? Why?  </a:t>
            </a: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The Mode of Operation was for a Shaneh.</a:t>
            </a:r>
            <a:r>
              <a:rPr kumimoji="0" lang="en-US" sz="24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It failed by starting on the 4</a:t>
            </a:r>
            <a:r>
              <a:rPr kumimoji="0" lang="en-US" sz="2400" b="1" i="0" u="none" strike="noStrike" kern="1200" cap="none" spc="0" normalizeH="0" baseline="30000" noProof="0" dirty="0">
                <a:ln>
                  <a:noFill/>
                </a:ln>
                <a:solidFill>
                  <a:srgbClr val="01103A"/>
                </a:solidFill>
                <a:effectLst/>
                <a:uLnTx/>
                <a:uFillTx/>
                <a:latin typeface="arial" panose="020B0604020202020204" pitchFamily="34" charset="0"/>
                <a:ea typeface="+mn-ea"/>
                <a:cs typeface="+mn-cs"/>
              </a:rPr>
              <a:t>th</a:t>
            </a:r>
            <a:r>
              <a:rPr kumimoji="0" lang="en-US" sz="24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cycle!  If </a:t>
            </a: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Yahuah FAILED </a:t>
            </a:r>
            <a:r>
              <a:rPr kumimoji="0" lang="en-US" sz="24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to do it the first time, what makes us think He could do it on a second try?</a:t>
            </a:r>
            <a:br>
              <a:rPr kumimoji="0" lang="en-US" sz="24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b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a:t>
            </a:r>
            <a:b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b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1103A"/>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b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b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a:t>
            </a:r>
          </a:p>
        </p:txBody>
      </p:sp>
      <p:pic>
        <p:nvPicPr>
          <p:cNvPr id="2" name="Picture 1">
            <a:extLst>
              <a:ext uri="{FF2B5EF4-FFF2-40B4-BE49-F238E27FC236}">
                <a16:creationId xmlns:a16="http://schemas.microsoft.com/office/drawing/2014/main" id="{E96EFD4C-1F2E-4E83-BA2F-E83CB6BF0D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40215" y="1266226"/>
            <a:ext cx="6384023" cy="1020570"/>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AABFA0B-3415-4DD5-964A-F795E84A4D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7022" y="120651"/>
            <a:ext cx="752475" cy="952500"/>
          </a:xfrm>
          <a:prstGeom prst="round2DiagRect">
            <a:avLst>
              <a:gd name="adj1" fmla="val 16667"/>
              <a:gd name="adj2" fmla="val 0"/>
            </a:avLst>
          </a:prstGeom>
          <a:ln w="88900" cap="sq">
            <a:solidFill>
              <a:srgbClr val="CC00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B3B09232-E3A2-4E2E-B588-428DDF88AF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50697" y="0"/>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E04D1FA0-B2C7-419E-85A3-1760DD77E24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97617" y="60326"/>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a:extLst>
              <a:ext uri="{FF2B5EF4-FFF2-40B4-BE49-F238E27FC236}">
                <a16:creationId xmlns:a16="http://schemas.microsoft.com/office/drawing/2014/main" id="{8DC8FA08-C0AE-49CB-8B5C-9D2DB41BF9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25487" y="0"/>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a:extLst>
              <a:ext uri="{FF2B5EF4-FFF2-40B4-BE49-F238E27FC236}">
                <a16:creationId xmlns:a16="http://schemas.microsoft.com/office/drawing/2014/main" id="{3B080590-B91C-45F9-9DAD-C70FAACD08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60785" y="120651"/>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Rectangle: Rounded Corners 14">
            <a:extLst>
              <a:ext uri="{FF2B5EF4-FFF2-40B4-BE49-F238E27FC236}">
                <a16:creationId xmlns:a16="http://schemas.microsoft.com/office/drawing/2014/main" id="{DB80CE1E-BAC4-4F02-B877-DDA31B43A1B6}"/>
              </a:ext>
            </a:extLst>
          </p:cNvPr>
          <p:cNvSpPr/>
          <p:nvPr/>
        </p:nvSpPr>
        <p:spPr>
          <a:xfrm>
            <a:off x="467762" y="1193801"/>
            <a:ext cx="4657910" cy="10205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0000FF"/>
                </a:solidFill>
                <a:effectLst/>
                <a:uLnTx/>
                <a:uFillTx/>
                <a:latin typeface="Calibri" panose="020F0502020204030204"/>
                <a:ea typeface="+mn-ea"/>
                <a:cs typeface="+mn-cs"/>
              </a:rPr>
              <a:t>Elohim</a:t>
            </a:r>
            <a:r>
              <a:rPr kumimoji="0" lang="en-CA" sz="2800" b="0" i="0" u="none" strike="noStrike" kern="1200" cap="none" spc="0" normalizeH="0" baseline="0" noProof="0" dirty="0">
                <a:ln>
                  <a:noFill/>
                </a:ln>
                <a:solidFill>
                  <a:srgbClr val="002060"/>
                </a:solidFill>
                <a:effectLst/>
                <a:uLnTx/>
                <a:uFillTx/>
                <a:latin typeface="Calibri" panose="020F0502020204030204"/>
                <a:ea typeface="+mn-ea"/>
                <a:cs typeface="+mn-cs"/>
              </a:rPr>
              <a:t> created the </a:t>
            </a:r>
            <a:r>
              <a:rPr kumimoji="0" lang="en-CA" sz="2800" b="1" i="0" u="sng" strike="noStrike" kern="1200" cap="none" spc="0" normalizeH="0" baseline="0" noProof="0" dirty="0">
                <a:ln>
                  <a:noFill/>
                </a:ln>
                <a:solidFill>
                  <a:srgbClr val="002060"/>
                </a:solidFill>
                <a:effectLst>
                  <a:glow rad="127000">
                    <a:srgbClr val="00FF00"/>
                  </a:glow>
                </a:effectLst>
                <a:uLnTx/>
                <a:uFillTx/>
                <a:latin typeface="Calibri" panose="020F0502020204030204"/>
                <a:ea typeface="+mn-ea"/>
                <a:cs typeface="+mn-cs"/>
              </a:rPr>
              <a:t>Heavens</a:t>
            </a:r>
            <a:r>
              <a:rPr kumimoji="0" lang="en-CA" sz="2800" b="1" i="0" u="none" strike="noStrike" kern="1200" cap="none" spc="0" normalizeH="0" baseline="0" noProof="0" dirty="0">
                <a:ln>
                  <a:noFill/>
                </a:ln>
                <a:solidFill>
                  <a:srgbClr val="002060"/>
                </a:solidFill>
                <a:effectLst>
                  <a:glow rad="127000">
                    <a:srgbClr val="00FF00"/>
                  </a:glow>
                </a:effectLst>
                <a:uLnTx/>
                <a:uFillTx/>
                <a:latin typeface="Calibri" panose="020F0502020204030204"/>
                <a:ea typeface="+mn-ea"/>
                <a:cs typeface="+mn-cs"/>
              </a:rPr>
              <a:t>.</a:t>
            </a:r>
            <a:r>
              <a:rPr kumimoji="0" lang="en-CA" sz="2800" b="0" i="0" u="none" strike="noStrike" kern="1200" cap="none" spc="0" normalizeH="0" baseline="0" noProof="0" dirty="0">
                <a:ln>
                  <a:noFill/>
                </a:ln>
                <a:solidFill>
                  <a:srgbClr val="002060"/>
                </a:solidFill>
                <a:effectLst/>
                <a:uLnTx/>
                <a:uFillTx/>
                <a:latin typeface="Calibri" panose="020F0502020204030204"/>
                <a:ea typeface="+mn-ea"/>
                <a:cs typeface="+mn-cs"/>
              </a:rPr>
              <a:t> </a:t>
            </a:r>
            <a:br>
              <a:rPr kumimoji="0" lang="en-CA" sz="2800" b="0" i="0" u="none" strike="noStrike" kern="1200" cap="none" spc="0" normalizeH="0" baseline="0" noProof="0" dirty="0">
                <a:ln>
                  <a:noFill/>
                </a:ln>
                <a:solidFill>
                  <a:srgbClr val="002060"/>
                </a:solidFill>
                <a:effectLst/>
                <a:uLnTx/>
                <a:uFillTx/>
                <a:latin typeface="Calibri" panose="020F0502020204030204"/>
                <a:ea typeface="+mn-ea"/>
                <a:cs typeface="+mn-cs"/>
              </a:rPr>
            </a:br>
            <a:r>
              <a:rPr kumimoji="0" lang="en-CA" sz="2800" b="0" i="0" u="none" strike="noStrike" kern="1200" cap="none" spc="0" normalizeH="0" baseline="0" noProof="0" dirty="0">
                <a:ln>
                  <a:noFill/>
                </a:ln>
                <a:solidFill>
                  <a:srgbClr val="002060"/>
                </a:solidFill>
                <a:effectLst/>
                <a:uLnTx/>
                <a:uFillTx/>
                <a:latin typeface="Calibri" panose="020F0502020204030204"/>
                <a:ea typeface="+mn-ea"/>
                <a:cs typeface="+mn-cs"/>
              </a:rPr>
              <a:t>What p</a:t>
            </a:r>
            <a:r>
              <a:rPr kumimoji="0" lang="en-CA" sz="2800" b="0" i="0" u="sng" strike="noStrike" kern="1200" cap="none" spc="0" normalizeH="0" baseline="0" noProof="0" dirty="0">
                <a:ln>
                  <a:noFill/>
                </a:ln>
                <a:solidFill>
                  <a:srgbClr val="002060"/>
                </a:solidFill>
                <a:effectLst/>
                <a:uLnTx/>
                <a:uFillTx/>
                <a:latin typeface="Calibri" panose="020F0502020204030204"/>
                <a:ea typeface="+mn-ea"/>
                <a:cs typeface="+mn-cs"/>
              </a:rPr>
              <a:t>refixes</a:t>
            </a:r>
            <a:r>
              <a:rPr kumimoji="0" lang="en-CA" sz="2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CA" sz="2800" b="1" i="0" u="none" strike="noStrike" kern="1200" cap="none" spc="0" normalizeH="0" baseline="0" noProof="0" dirty="0">
                <a:ln>
                  <a:solidFill>
                    <a:srgbClr val="0000FF"/>
                  </a:solidFill>
                </a:ln>
                <a:solidFill>
                  <a:srgbClr val="C00000"/>
                </a:solidFill>
                <a:effectLst/>
                <a:uLnTx/>
                <a:uFillTx/>
                <a:latin typeface="Calibri" panose="020F0502020204030204"/>
                <a:ea typeface="+mn-ea"/>
                <a:cs typeface="+mn-cs"/>
              </a:rPr>
              <a:t>this</a:t>
            </a:r>
            <a:r>
              <a:rPr kumimoji="0" lang="en-CA" sz="2800" b="0" i="0" u="none" strike="noStrike" kern="1200" cap="none" spc="0" normalizeH="0" baseline="0" noProof="0" dirty="0">
                <a:ln>
                  <a:noFill/>
                </a:ln>
                <a:solidFill>
                  <a:srgbClr val="002060"/>
                </a:solidFill>
                <a:effectLst/>
                <a:uLnTx/>
                <a:uFillTx/>
                <a:latin typeface="Calibri" panose="020F0502020204030204"/>
                <a:ea typeface="+mn-ea"/>
                <a:cs typeface="+mn-cs"/>
              </a:rPr>
              <a:t> word?</a:t>
            </a:r>
          </a:p>
        </p:txBody>
      </p:sp>
      <p:pic>
        <p:nvPicPr>
          <p:cNvPr id="18" name="Picture 17">
            <a:extLst>
              <a:ext uri="{FF2B5EF4-FFF2-40B4-BE49-F238E27FC236}">
                <a16:creationId xmlns:a16="http://schemas.microsoft.com/office/drawing/2014/main" id="{14A7E8B2-59BE-4418-8DB6-4ACEFFB65A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455" y="2561853"/>
            <a:ext cx="477167" cy="6040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ight Brace 2">
            <a:extLst>
              <a:ext uri="{FF2B5EF4-FFF2-40B4-BE49-F238E27FC236}">
                <a16:creationId xmlns:a16="http://schemas.microsoft.com/office/drawing/2014/main" id="{020C7348-045A-49B1-8609-E463B3172EF8}"/>
              </a:ext>
            </a:extLst>
          </p:cNvPr>
          <p:cNvSpPr/>
          <p:nvPr/>
        </p:nvSpPr>
        <p:spPr>
          <a:xfrm rot="5400000">
            <a:off x="8962540" y="-1523156"/>
            <a:ext cx="415201" cy="5018713"/>
          </a:xfrm>
          <a:prstGeom prst="rightBrace">
            <a:avLst>
              <a:gd name="adj1" fmla="val 26765"/>
              <a:gd name="adj2" fmla="val 77587"/>
            </a:avLst>
          </a:prstGeom>
          <a:ln w="5715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74FF67B-DDD6-4D02-9C03-6CD8A49850DC}"/>
              </a:ext>
            </a:extLst>
          </p:cNvPr>
          <p:cNvSpPr/>
          <p:nvPr/>
        </p:nvSpPr>
        <p:spPr>
          <a:xfrm>
            <a:off x="1204210" y="2609259"/>
            <a:ext cx="10172508" cy="8228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Heh</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  </a:t>
            </a:r>
            <a:r>
              <a:rPr kumimoji="0" lang="en-US" sz="2400" b="0" i="0" u="none" strike="noStrike" kern="1200" cap="none" spc="0" normalizeH="0" baseline="0" noProof="0" dirty="0">
                <a:ln>
                  <a:noFill/>
                </a:ln>
                <a:solidFill>
                  <a:srgbClr val="01103A"/>
                </a:solidFill>
                <a:effectLst>
                  <a:glow rad="76200">
                    <a:srgbClr val="00FF00"/>
                  </a:glow>
                  <a:outerShdw blurRad="50800" dist="50800" dir="5400000" sx="102000" sy="102000" algn="ctr" rotWithShape="0">
                    <a:srgbClr val="CC00FF"/>
                  </a:outerShdw>
                </a:effectLst>
                <a:uLnTx/>
                <a:uFillTx/>
                <a:latin typeface="arial" panose="020B0604020202020204" pitchFamily="34" charset="0"/>
                <a:ea typeface="+mn-ea"/>
                <a:cs typeface="+mn-cs"/>
              </a:rPr>
              <a:t>attention</a:t>
            </a:r>
            <a:r>
              <a:rPr kumimoji="0" lang="en-US" sz="2400" b="0" i="0" u="none" strike="noStrike" kern="1200" cap="none" spc="0" normalizeH="0" baseline="0" noProof="0" dirty="0">
                <a:ln>
                  <a:noFill/>
                </a:ln>
                <a:solidFill>
                  <a:srgbClr val="01103A"/>
                </a:solidFill>
                <a:effectLst/>
                <a:uLnTx/>
                <a:uFillTx/>
                <a:latin typeface="arial" panose="020B0604020202020204" pitchFamily="34" charset="0"/>
                <a:ea typeface="+mn-ea"/>
                <a:cs typeface="+mn-cs"/>
              </a:rPr>
              <a:t>, look, a revealing, consider acutely, evidence, focal point</a:t>
            </a:r>
            <a:r>
              <a:rPr kumimoji="0" lang="en-US" sz="2400" b="1" i="1" u="none" strike="noStrike" kern="1200" cap="none" spc="0" normalizeH="0" baseline="0" noProof="0" dirty="0">
                <a:ln>
                  <a:solidFill>
                    <a:srgbClr val="0000FF"/>
                  </a:solidFill>
                </a:ln>
                <a:solidFill>
                  <a:srgbClr val="CC00FF"/>
                </a:solidFill>
                <a:effectLst/>
                <a:uLnTx/>
                <a:uFillTx/>
                <a:latin typeface="arial" panose="020B0604020202020204" pitchFamily="34" charset="0"/>
                <a:ea typeface="+mn-ea"/>
                <a:cs typeface="+mn-cs"/>
              </a:rPr>
              <a:t> Now - apply these definitions to the – </a:t>
            </a:r>
            <a:r>
              <a:rPr kumimoji="0" lang="en-US" sz="2400" b="1" i="1" u="none" strike="noStrike" kern="1200" cap="none" spc="0" normalizeH="0" baseline="0" noProof="0" dirty="0" err="1">
                <a:ln>
                  <a:solidFill>
                    <a:srgbClr val="0000FF"/>
                  </a:solidFill>
                </a:ln>
                <a:solidFill>
                  <a:srgbClr val="CC00FF"/>
                </a:solidFill>
                <a:effectLst>
                  <a:glow rad="127000">
                    <a:srgbClr val="FFFF00"/>
                  </a:glow>
                </a:effectLst>
                <a:uLnTx/>
                <a:uFillTx/>
                <a:latin typeface="arial" panose="020B0604020202020204" pitchFamily="34" charset="0"/>
                <a:ea typeface="+mn-ea"/>
                <a:cs typeface="+mn-cs"/>
              </a:rPr>
              <a:t>Shemayim</a:t>
            </a:r>
            <a:r>
              <a:rPr kumimoji="0" lang="en-US" sz="2400" b="1" i="1" u="none" strike="noStrike" kern="1200" cap="none" spc="0" normalizeH="0" baseline="0" noProof="0" dirty="0">
                <a:ln>
                  <a:solidFill>
                    <a:srgbClr val="0000FF"/>
                  </a:solidFill>
                </a:ln>
                <a:solidFill>
                  <a:srgbClr val="CC00FF"/>
                </a:solidFill>
                <a:effectLst>
                  <a:glow rad="127000">
                    <a:srgbClr val="FFFF00"/>
                  </a:glow>
                </a:effectLst>
                <a:uLnTx/>
                <a:uFillTx/>
                <a:latin typeface="arial" panose="020B0604020202020204" pitchFamily="34" charset="0"/>
                <a:ea typeface="+mn-ea"/>
                <a:cs typeface="+mn-cs"/>
              </a:rPr>
              <a:t>.</a:t>
            </a:r>
            <a:endParaRPr kumimoji="0" lang="en-CA" sz="1800" b="0" i="0" u="none" strike="noStrike" kern="1200" cap="none" spc="0" normalizeH="0" baseline="0" noProof="0" dirty="0">
              <a:ln>
                <a:noFill/>
              </a:ln>
              <a:solidFill>
                <a:prstClr val="white"/>
              </a:solidFill>
              <a:effectLst>
                <a:glow rad="127000">
                  <a:srgbClr val="FFFF00"/>
                </a:glow>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600F652-3E13-4EE1-A49D-E3B0F215BE73}"/>
              </a:ext>
            </a:extLst>
          </p:cNvPr>
          <p:cNvSpPr/>
          <p:nvPr/>
        </p:nvSpPr>
        <p:spPr>
          <a:xfrm>
            <a:off x="1127966" y="5275079"/>
            <a:ext cx="10554343" cy="108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glow rad="127000">
                  <a:srgbClr val="FFFF00"/>
                </a:glow>
              </a:effectLst>
              <a:uLnTx/>
              <a:uFillTx/>
              <a:latin typeface="Calibri" panose="020F0502020204030204"/>
              <a:ea typeface="+mn-ea"/>
              <a:cs typeface="+mn-cs"/>
            </a:endParaRPr>
          </a:p>
        </p:txBody>
      </p:sp>
    </p:spTree>
    <p:extLst>
      <p:ext uri="{BB962C8B-B14F-4D97-AF65-F5344CB8AC3E}">
        <p14:creationId xmlns:p14="http://schemas.microsoft.com/office/powerpoint/2010/main" val="203487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500"/>
                                        <p:tgtEl>
                                          <p:spTgt spid="24"/>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1250"/>
                                        <p:tgtEl>
                                          <p:spTgt spid="3"/>
                                        </p:tgtEl>
                                      </p:cBhvr>
                                    </p:animEffect>
                                  </p:childTnLst>
                                </p:cTn>
                              </p:par>
                            </p:childTnLst>
                          </p:cTn>
                        </p:par>
                        <p:par>
                          <p:cTn id="22" fill="hold">
                            <p:stCondLst>
                              <p:cond delay="3750"/>
                            </p:stCondLst>
                            <p:childTnLst>
                              <p:par>
                                <p:cTn id="23" presetID="14" presetClass="entr" presetSubtype="1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par>
                                <p:cTn id="33" presetID="47"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nodePh="1">
                                  <p:stCondLst>
                                    <p:cond delay="0"/>
                                  </p:stCondLst>
                                  <p:endCondLst>
                                    <p:cond evt="begin" delay="0">
                                      <p:tn val="40"/>
                                    </p:cond>
                                  </p:end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wipe(up)">
                                      <p:cBhvr>
                                        <p:cTn id="49" dur="1250"/>
                                        <p:tgtEl>
                                          <p:spTgt spid="11">
                                            <p:txEl>
                                              <p:pRg st="1" end="1"/>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wipe(up)">
                                      <p:cBhvr>
                                        <p:cTn id="52" dur="125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3" grpId="0" animBg="1"/>
      <p:bldP spid="5" grpId="0" animBg="1"/>
      <p:bldP spid="2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87</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58038" y="237891"/>
            <a:ext cx="5837962" cy="835260"/>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#2.   </a:t>
            </a:r>
            <a:r>
              <a:rPr lang="en-CA" sz="4400" b="1" i="1" dirty="0" err="1">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Shemayim</a:t>
            </a:r>
            <a:endParaRPr lang="en-CA" sz="44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385893" y="2407447"/>
            <a:ext cx="11492917" cy="4245975"/>
          </a:xfrm>
          <a:prstGeom prst="roundRect">
            <a:avLst/>
          </a:prstGeom>
          <a:solidFill>
            <a:srgbClr val="FF9900">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82550" h="38100" prst="coolSlant"/>
            </a:sp3d>
          </a:bodyPr>
          <a:lstStyle/>
          <a:p>
            <a:r>
              <a:rPr lang="en-US" sz="2400" b="1" dirty="0">
                <a:solidFill>
                  <a:srgbClr val="0000FF"/>
                </a:solidFill>
                <a:latin typeface="arial" panose="020B0604020202020204" pitchFamily="34" charset="0"/>
              </a:rPr>
              <a:t>          Heh- </a:t>
            </a:r>
            <a:r>
              <a:rPr lang="en-US" sz="2400" b="1" u="sng" dirty="0">
                <a:solidFill>
                  <a:schemeClr val="accent2">
                    <a:lumMod val="75000"/>
                  </a:schemeClr>
                </a:solidFill>
                <a:latin typeface="arial" panose="020B0604020202020204" pitchFamily="34" charset="0"/>
              </a:rPr>
              <a:t>now</a:t>
            </a:r>
            <a:r>
              <a:rPr lang="en-US" sz="2400" b="1" dirty="0">
                <a:solidFill>
                  <a:schemeClr val="accent2">
                    <a:lumMod val="75000"/>
                  </a:schemeClr>
                </a:solidFill>
                <a:latin typeface="arial" panose="020B0604020202020204" pitchFamily="34" charset="0"/>
              </a:rPr>
              <a:t> let’s pay attention to the revealing!</a:t>
            </a:r>
          </a:p>
          <a:p>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a:t>
            </a:r>
          </a:p>
          <a:p>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a:t>
            </a:r>
          </a:p>
          <a:p>
            <a:endParaRPr lang="en-US" sz="2400" b="1" dirty="0">
              <a:solidFill>
                <a:srgbClr val="01103A"/>
              </a:solidFill>
              <a:latin typeface="arial" panose="020B0604020202020204" pitchFamily="34" charset="0"/>
            </a:endParaRPr>
          </a:p>
          <a:p>
            <a:r>
              <a:rPr lang="en-US" sz="2400" b="1" dirty="0">
                <a:solidFill>
                  <a:srgbClr val="0000FF"/>
                </a:solidFill>
                <a:latin typeface="arial" panose="020B0604020202020204" pitchFamily="34" charset="0"/>
              </a:rPr>
              <a:t>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a:t>
            </a:r>
          </a:p>
          <a:p>
            <a:r>
              <a:rPr lang="en-US" sz="2400" dirty="0">
                <a:solidFill>
                  <a:srgbClr val="01103A"/>
                </a:solidFill>
                <a:latin typeface="arial" panose="020B0604020202020204" pitchFamily="34" charset="0"/>
              </a:rPr>
              <a:t> </a:t>
            </a:r>
          </a:p>
          <a:p>
            <a:r>
              <a:rPr lang="en-US" sz="2400" dirty="0">
                <a:solidFill>
                  <a:srgbClr val="01103A"/>
                </a:solidFill>
                <a:latin typeface="arial" panose="020B0604020202020204" pitchFamily="34" charset="0"/>
              </a:rPr>
              <a:t>         </a:t>
            </a:r>
          </a:p>
        </p:txBody>
      </p:sp>
      <p:pic>
        <p:nvPicPr>
          <p:cNvPr id="2" name="Picture 1">
            <a:extLst>
              <a:ext uri="{FF2B5EF4-FFF2-40B4-BE49-F238E27FC236}">
                <a16:creationId xmlns:a16="http://schemas.microsoft.com/office/drawing/2014/main" id="{E96EFD4C-1F2E-4E83-BA2F-E83CB6BF0D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40215" y="1266226"/>
            <a:ext cx="6384023" cy="1020570"/>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AABFA0B-3415-4DD5-964A-F795E84A4D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7022" y="120651"/>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a:extLst>
              <a:ext uri="{FF2B5EF4-FFF2-40B4-BE49-F238E27FC236}">
                <a16:creationId xmlns:a16="http://schemas.microsoft.com/office/drawing/2014/main" id="{B3B09232-E3A2-4E2E-B588-428DDF88AF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50697" y="0"/>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E04D1FA0-B2C7-419E-85A3-1760DD77E24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97617" y="60326"/>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a:extLst>
              <a:ext uri="{FF2B5EF4-FFF2-40B4-BE49-F238E27FC236}">
                <a16:creationId xmlns:a16="http://schemas.microsoft.com/office/drawing/2014/main" id="{8DC8FA08-C0AE-49CB-8B5C-9D2DB41BF9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25487" y="0"/>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a:extLst>
              <a:ext uri="{FF2B5EF4-FFF2-40B4-BE49-F238E27FC236}">
                <a16:creationId xmlns:a16="http://schemas.microsoft.com/office/drawing/2014/main" id="{3B080590-B91C-45F9-9DAD-C70FAACD08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60785" y="120651"/>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Rectangle: Rounded Corners 14">
            <a:extLst>
              <a:ext uri="{FF2B5EF4-FFF2-40B4-BE49-F238E27FC236}">
                <a16:creationId xmlns:a16="http://schemas.microsoft.com/office/drawing/2014/main" id="{DB80CE1E-BAC4-4F02-B877-DDA31B43A1B6}"/>
              </a:ext>
            </a:extLst>
          </p:cNvPr>
          <p:cNvSpPr/>
          <p:nvPr/>
        </p:nvSpPr>
        <p:spPr>
          <a:xfrm>
            <a:off x="467762" y="1193801"/>
            <a:ext cx="4657910" cy="10205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000FF"/>
                </a:solidFill>
              </a:rPr>
              <a:t>Elohim</a:t>
            </a:r>
            <a:r>
              <a:rPr lang="en-CA" sz="2800" dirty="0">
                <a:solidFill>
                  <a:srgbClr val="002060"/>
                </a:solidFill>
              </a:rPr>
              <a:t> created the </a:t>
            </a:r>
            <a:r>
              <a:rPr lang="en-CA" sz="2800" b="1" u="sng" dirty="0">
                <a:solidFill>
                  <a:srgbClr val="002060"/>
                </a:solidFill>
                <a:effectLst>
                  <a:glow rad="127000">
                    <a:srgbClr val="00FF00"/>
                  </a:glow>
                </a:effectLst>
              </a:rPr>
              <a:t>Heavens</a:t>
            </a:r>
            <a:r>
              <a:rPr lang="en-CA" sz="2800" b="1" dirty="0">
                <a:solidFill>
                  <a:srgbClr val="002060"/>
                </a:solidFill>
                <a:effectLst>
                  <a:glow rad="127000">
                    <a:srgbClr val="00FF00"/>
                  </a:glow>
                </a:effectLst>
              </a:rPr>
              <a:t>.</a:t>
            </a:r>
            <a:r>
              <a:rPr lang="en-CA" sz="2800" dirty="0">
                <a:solidFill>
                  <a:srgbClr val="002060"/>
                </a:solidFill>
              </a:rPr>
              <a:t> </a:t>
            </a:r>
            <a:br>
              <a:rPr lang="en-CA" sz="2800" dirty="0">
                <a:solidFill>
                  <a:srgbClr val="002060"/>
                </a:solidFill>
              </a:rPr>
            </a:br>
            <a:r>
              <a:rPr lang="en-CA" sz="2800" dirty="0">
                <a:solidFill>
                  <a:srgbClr val="002060"/>
                </a:solidFill>
              </a:rPr>
              <a:t>What is </a:t>
            </a:r>
            <a:r>
              <a:rPr lang="en-CA" sz="2800" u="sng" dirty="0">
                <a:solidFill>
                  <a:srgbClr val="002060"/>
                </a:solidFill>
              </a:rPr>
              <a:t>within</a:t>
            </a:r>
            <a:r>
              <a:rPr lang="en-CA" sz="2800" dirty="0">
                <a:solidFill>
                  <a:srgbClr val="002060"/>
                </a:solidFill>
              </a:rPr>
              <a:t> </a:t>
            </a:r>
            <a:r>
              <a:rPr lang="en-CA" sz="2800" b="1" dirty="0">
                <a:ln>
                  <a:solidFill>
                    <a:srgbClr val="0000FF"/>
                  </a:solidFill>
                </a:ln>
                <a:solidFill>
                  <a:srgbClr val="C00000"/>
                </a:solidFill>
              </a:rPr>
              <a:t>this</a:t>
            </a:r>
            <a:r>
              <a:rPr lang="en-CA" sz="2800" dirty="0">
                <a:solidFill>
                  <a:srgbClr val="002060"/>
                </a:solidFill>
              </a:rPr>
              <a:t> word?</a:t>
            </a:r>
          </a:p>
        </p:txBody>
      </p:sp>
      <p:pic>
        <p:nvPicPr>
          <p:cNvPr id="18" name="Picture 17">
            <a:extLst>
              <a:ext uri="{FF2B5EF4-FFF2-40B4-BE49-F238E27FC236}">
                <a16:creationId xmlns:a16="http://schemas.microsoft.com/office/drawing/2014/main" id="{14A7E8B2-59BE-4418-8DB6-4ACEFFB65A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455" y="2561853"/>
            <a:ext cx="477167" cy="6040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9" name="Picture 18">
            <a:extLst>
              <a:ext uri="{FF2B5EF4-FFF2-40B4-BE49-F238E27FC236}">
                <a16:creationId xmlns:a16="http://schemas.microsoft.com/office/drawing/2014/main" id="{3D9ADA8B-75BA-4CC6-9058-781B716E93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273" y="3645508"/>
            <a:ext cx="613937" cy="543307"/>
          </a:xfrm>
          <a:prstGeom prst="rect">
            <a:avLst/>
          </a:prstGeom>
        </p:spPr>
      </p:pic>
      <p:pic>
        <p:nvPicPr>
          <p:cNvPr id="20" name="Picture 19">
            <a:extLst>
              <a:ext uri="{FF2B5EF4-FFF2-40B4-BE49-F238E27FC236}">
                <a16:creationId xmlns:a16="http://schemas.microsoft.com/office/drawing/2014/main" id="{69BE8ACD-0BDC-427D-A777-12A58F1B5A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798" y="5127616"/>
            <a:ext cx="603071" cy="5433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ight Brace 2">
            <a:extLst>
              <a:ext uri="{FF2B5EF4-FFF2-40B4-BE49-F238E27FC236}">
                <a16:creationId xmlns:a16="http://schemas.microsoft.com/office/drawing/2014/main" id="{020C7348-045A-49B1-8609-E463B3172EF8}"/>
              </a:ext>
            </a:extLst>
          </p:cNvPr>
          <p:cNvSpPr/>
          <p:nvPr/>
        </p:nvSpPr>
        <p:spPr>
          <a:xfrm rot="5400000">
            <a:off x="8962540" y="-1523156"/>
            <a:ext cx="415201" cy="5018713"/>
          </a:xfrm>
          <a:prstGeom prst="rightBrace">
            <a:avLst>
              <a:gd name="adj1" fmla="val 26765"/>
              <a:gd name="adj2" fmla="val 77587"/>
            </a:avLst>
          </a:prstGeom>
          <a:ln w="5715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ectangle 22">
            <a:extLst>
              <a:ext uri="{FF2B5EF4-FFF2-40B4-BE49-F238E27FC236}">
                <a16:creationId xmlns:a16="http://schemas.microsoft.com/office/drawing/2014/main" id="{C600F652-3E13-4EE1-A49D-E3B0F215BE73}"/>
              </a:ext>
            </a:extLst>
          </p:cNvPr>
          <p:cNvSpPr/>
          <p:nvPr/>
        </p:nvSpPr>
        <p:spPr>
          <a:xfrm>
            <a:off x="1127966" y="5275079"/>
            <a:ext cx="10554343" cy="108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anose="020B0604020202020204" pitchFamily="34" charset="0"/>
              </a:rPr>
              <a:t>Mem</a:t>
            </a:r>
            <a:r>
              <a:rPr lang="en-US" sz="2400" dirty="0">
                <a:solidFill>
                  <a:srgbClr val="01103A"/>
                </a:solidFill>
                <a:latin typeface="arial" panose="020B0604020202020204" pitchFamily="34" charset="0"/>
              </a:rPr>
              <a:t> – incubator of frequencies, origin, consistent, sureness, plurality, truth.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Is there any indication of </a:t>
            </a:r>
            <a:r>
              <a:rPr lang="en-US" sz="2400" b="1" dirty="0">
                <a:ln>
                  <a:solidFill>
                    <a:srgbClr val="0000FF"/>
                  </a:solidFill>
                </a:ln>
                <a:solidFill>
                  <a:srgbClr val="E983DD"/>
                </a:solidFill>
                <a:latin typeface="arial" panose="020B0604020202020204" pitchFamily="34" charset="0"/>
              </a:rPr>
              <a:t>consistently producing Righteousness  from within the Heavenly Bodies?</a:t>
            </a:r>
            <a:endParaRPr lang="en-CA" dirty="0">
              <a:effectLst>
                <a:glow rad="127000">
                  <a:srgbClr val="FFFF00"/>
                </a:glow>
              </a:effectLst>
            </a:endParaRPr>
          </a:p>
        </p:txBody>
      </p:sp>
      <p:sp>
        <p:nvSpPr>
          <p:cNvPr id="25" name="Rectangle 24">
            <a:extLst>
              <a:ext uri="{FF2B5EF4-FFF2-40B4-BE49-F238E27FC236}">
                <a16:creationId xmlns:a16="http://schemas.microsoft.com/office/drawing/2014/main" id="{D18AA510-F4F0-4AA3-AFE8-79F747E1AA28}"/>
              </a:ext>
            </a:extLst>
          </p:cNvPr>
          <p:cNvSpPr/>
          <p:nvPr/>
        </p:nvSpPr>
        <p:spPr>
          <a:xfrm>
            <a:off x="590273" y="3746084"/>
            <a:ext cx="10678141" cy="102734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anose="020B0604020202020204" pitchFamily="34" charset="0"/>
              </a:rPr>
              <a:t>Shin </a:t>
            </a:r>
            <a:r>
              <a:rPr lang="en-US" sz="2400" dirty="0">
                <a:solidFill>
                  <a:prstClr val="black"/>
                </a:solidFill>
                <a:latin typeface="arial" panose="020B0604020202020204" pitchFamily="34" charset="0"/>
              </a:rPr>
              <a:t>– set of teeth, press in with intensity, cut asunder, distinguish, </a:t>
            </a:r>
            <a:br>
              <a:rPr lang="en-US" sz="2400" dirty="0">
                <a:solidFill>
                  <a:prstClr val="black"/>
                </a:solidFill>
                <a:latin typeface="arial" panose="020B0604020202020204" pitchFamily="34" charset="0"/>
              </a:rPr>
            </a:br>
            <a:r>
              <a:rPr lang="en-US" sz="2400" dirty="0">
                <a:solidFill>
                  <a:prstClr val="black"/>
                </a:solidFill>
                <a:latin typeface="arial" panose="020B0604020202020204" pitchFamily="34" charset="0"/>
              </a:rPr>
              <a:t>set-apart, divide, refine, orderly arrangement. </a:t>
            </a:r>
            <a:br>
              <a:rPr lang="en-US" sz="2400" dirty="0">
                <a:solidFill>
                  <a:prstClr val="black"/>
                </a:solidFill>
                <a:latin typeface="arial" panose="020B0604020202020204" pitchFamily="34" charset="0"/>
              </a:rPr>
            </a:br>
            <a:r>
              <a:rPr lang="en-US" sz="2400" dirty="0">
                <a:solidFill>
                  <a:prstClr val="black"/>
                </a:solidFill>
                <a:latin typeface="arial" panose="020B0604020202020204" pitchFamily="34" charset="0"/>
              </a:rPr>
              <a:t>        Does the </a:t>
            </a:r>
            <a:r>
              <a:rPr lang="en-US" sz="2400" b="1" dirty="0">
                <a:ln>
                  <a:solidFill>
                    <a:srgbClr val="0000FF"/>
                  </a:solidFill>
                </a:ln>
                <a:solidFill>
                  <a:srgbClr val="E983DD"/>
                </a:solidFill>
                <a:latin typeface="Comic Sans MS" panose="030F0702030302020204" pitchFamily="66" charset="0"/>
              </a:rPr>
              <a:t>Mazzaroth, Sun &amp; Moon</a:t>
            </a:r>
            <a:r>
              <a:rPr lang="en-US" sz="2400" dirty="0">
                <a:solidFill>
                  <a:prstClr val="black"/>
                </a:solidFill>
                <a:latin typeface="arial" panose="020B0604020202020204" pitchFamily="34" charset="0"/>
              </a:rPr>
              <a:t> </a:t>
            </a:r>
            <a:r>
              <a:rPr lang="en-US" sz="2400" u="sng" dirty="0">
                <a:solidFill>
                  <a:prstClr val="black"/>
                </a:solidFill>
                <a:latin typeface="arial" panose="020B0604020202020204" pitchFamily="34" charset="0"/>
              </a:rPr>
              <a:t>define</a:t>
            </a:r>
            <a:r>
              <a:rPr lang="en-US" sz="2400" dirty="0">
                <a:solidFill>
                  <a:prstClr val="black"/>
                </a:solidFill>
                <a:latin typeface="arial" panose="020B0604020202020204" pitchFamily="34" charset="0"/>
              </a:rPr>
              <a:t> and </a:t>
            </a:r>
            <a:r>
              <a:rPr lang="en-US" sz="2400" u="sng" dirty="0">
                <a:solidFill>
                  <a:prstClr val="black"/>
                </a:solidFill>
                <a:latin typeface="arial" panose="020B0604020202020204" pitchFamily="34" charset="0"/>
              </a:rPr>
              <a:t>distin</a:t>
            </a:r>
            <a:r>
              <a:rPr lang="en-US" sz="2400" dirty="0">
                <a:solidFill>
                  <a:prstClr val="black"/>
                </a:solidFill>
                <a:latin typeface="arial" panose="020B0604020202020204" pitchFamily="34" charset="0"/>
              </a:rPr>
              <a:t>g</a:t>
            </a:r>
            <a:r>
              <a:rPr lang="en-US" sz="2400" u="sng" dirty="0">
                <a:solidFill>
                  <a:prstClr val="black"/>
                </a:solidFill>
                <a:latin typeface="arial" panose="020B0604020202020204" pitchFamily="34" charset="0"/>
              </a:rPr>
              <a:t>uish</a:t>
            </a:r>
            <a:r>
              <a:rPr lang="en-US" sz="2400" dirty="0">
                <a:solidFill>
                  <a:prstClr val="black"/>
                </a:solidFill>
                <a:latin typeface="arial" panose="020B0604020202020204" pitchFamily="34" charset="0"/>
              </a:rPr>
              <a:t> anything? </a:t>
            </a:r>
            <a:endParaRPr lang="en-CA" dirty="0">
              <a:effectLst>
                <a:glow rad="127000">
                  <a:srgbClr val="FFFF00"/>
                </a:glow>
              </a:effectLst>
            </a:endParaRPr>
          </a:p>
        </p:txBody>
      </p:sp>
    </p:spTree>
    <p:extLst>
      <p:ext uri="{BB962C8B-B14F-4D97-AF65-F5344CB8AC3E}">
        <p14:creationId xmlns:p14="http://schemas.microsoft.com/office/powerpoint/2010/main" val="39407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500"/>
                                        <p:tgtEl>
                                          <p:spTgt spid="24"/>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250"/>
                                        <p:tgtEl>
                                          <p:spTgt spid="3"/>
                                        </p:tgtEl>
                                      </p:cBhvr>
                                    </p:animEffect>
                                  </p:childTnLst>
                                </p:cTn>
                              </p:par>
                            </p:childTnLst>
                          </p:cTn>
                        </p:par>
                        <p:par>
                          <p:cTn id="18" fill="hold">
                            <p:stCondLst>
                              <p:cond delay="3750"/>
                            </p:stCondLst>
                            <p:childTnLst>
                              <p:par>
                                <p:cTn id="19" presetID="14" presetClass="entr" presetSubtype="1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par>
                                <p:cTn id="22" presetID="47"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4750"/>
                            </p:stCondLst>
                            <p:childTnLst>
                              <p:par>
                                <p:cTn id="28" presetID="22" presetClass="entr" presetSubtype="8" fill="hold"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ircle(in)">
                                      <p:cBhvr>
                                        <p:cTn id="35" dur="1500"/>
                                        <p:tgtEl>
                                          <p:spTgt spid="25"/>
                                        </p:tgtEl>
                                      </p:cBhvr>
                                    </p:animEffect>
                                  </p:childTnLst>
                                </p:cTn>
                              </p:par>
                              <p:par>
                                <p:cTn id="36" presetID="47"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3" grpId="0" animBg="1"/>
      <p:bldP spid="23" grpId="0" animBg="1"/>
      <p:bldP spid="25"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88</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58038" y="237891"/>
            <a:ext cx="5837962" cy="835260"/>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#2.   </a:t>
            </a:r>
            <a:r>
              <a:rPr lang="en-CA" sz="4400" b="1" i="1" dirty="0" err="1">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Shemayim</a:t>
            </a:r>
            <a:endParaRPr lang="en-CA" sz="44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385894" y="2455674"/>
            <a:ext cx="11492917" cy="2693143"/>
          </a:xfrm>
          <a:prstGeom prst="roundRect">
            <a:avLst/>
          </a:prstGeom>
          <a:solidFill>
            <a:srgbClr val="FF9900">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00FF"/>
                </a:solidFill>
                <a:latin typeface="arial" panose="020B0604020202020204" pitchFamily="34" charset="0"/>
              </a:rPr>
              <a:t>        </a:t>
            </a:r>
          </a:p>
          <a:p>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a:t>
            </a:r>
          </a:p>
          <a:p>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a:t>
            </a:r>
          </a:p>
          <a:p>
            <a:r>
              <a:rPr lang="en-US" sz="2400" b="1" dirty="0">
                <a:solidFill>
                  <a:srgbClr val="0000FF"/>
                </a:solidFill>
                <a:latin typeface="arial" panose="020B0604020202020204" pitchFamily="34" charset="0"/>
              </a:rPr>
              <a:t>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        </a:t>
            </a:r>
          </a:p>
          <a:p>
            <a:r>
              <a:rPr lang="en-US" sz="2400" dirty="0">
                <a:solidFill>
                  <a:srgbClr val="01103A"/>
                </a:solidFill>
                <a:latin typeface="arial" panose="020B0604020202020204" pitchFamily="34" charset="0"/>
              </a:rPr>
              <a:t>         </a:t>
            </a:r>
          </a:p>
        </p:txBody>
      </p:sp>
      <p:pic>
        <p:nvPicPr>
          <p:cNvPr id="2" name="Picture 1">
            <a:extLst>
              <a:ext uri="{FF2B5EF4-FFF2-40B4-BE49-F238E27FC236}">
                <a16:creationId xmlns:a16="http://schemas.microsoft.com/office/drawing/2014/main" id="{E96EFD4C-1F2E-4E83-BA2F-E83CB6BF0D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40215" y="1266226"/>
            <a:ext cx="6384023" cy="1020570"/>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AABFA0B-3415-4DD5-964A-F795E84A4D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7022" y="120651"/>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a:extLst>
              <a:ext uri="{FF2B5EF4-FFF2-40B4-BE49-F238E27FC236}">
                <a16:creationId xmlns:a16="http://schemas.microsoft.com/office/drawing/2014/main" id="{B3B09232-E3A2-4E2E-B588-428DDF88AF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50697" y="0"/>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E04D1FA0-B2C7-419E-85A3-1760DD77E24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97617" y="60326"/>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a:extLst>
              <a:ext uri="{FF2B5EF4-FFF2-40B4-BE49-F238E27FC236}">
                <a16:creationId xmlns:a16="http://schemas.microsoft.com/office/drawing/2014/main" id="{8DC8FA08-C0AE-49CB-8B5C-9D2DB41BF9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25487" y="0"/>
            <a:ext cx="1133475" cy="952500"/>
          </a:xfrm>
          <a:prstGeom prst="snip2DiagRect">
            <a:avLst/>
          </a:prstGeom>
          <a:solidFill>
            <a:srgbClr val="FFFFFF">
              <a:shade val="85000"/>
            </a:srgbClr>
          </a:solidFill>
          <a:ln w="8890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3B080590-B91C-45F9-9DAD-C70FAACD08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60785" y="120651"/>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Rectangle: Rounded Corners 14">
            <a:extLst>
              <a:ext uri="{FF2B5EF4-FFF2-40B4-BE49-F238E27FC236}">
                <a16:creationId xmlns:a16="http://schemas.microsoft.com/office/drawing/2014/main" id="{DB80CE1E-BAC4-4F02-B877-DDA31B43A1B6}"/>
              </a:ext>
            </a:extLst>
          </p:cNvPr>
          <p:cNvSpPr/>
          <p:nvPr/>
        </p:nvSpPr>
        <p:spPr>
          <a:xfrm>
            <a:off x="829900" y="1242029"/>
            <a:ext cx="3805474" cy="490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solidFill>
                  <a:srgbClr val="002060"/>
                </a:solidFill>
                <a:effectLst>
                  <a:glow rad="127000">
                    <a:srgbClr val="00FF00"/>
                  </a:glow>
                </a:effectLst>
              </a:rPr>
              <a:t>Heavens continued</a:t>
            </a:r>
            <a:r>
              <a:rPr lang="en-CA" sz="2800" b="1" dirty="0">
                <a:solidFill>
                  <a:srgbClr val="002060"/>
                </a:solidFill>
                <a:effectLst>
                  <a:glow rad="127000">
                    <a:srgbClr val="00FF00"/>
                  </a:glow>
                </a:effectLst>
              </a:rPr>
              <a:t>.</a:t>
            </a:r>
            <a:r>
              <a:rPr lang="en-CA" sz="2800" dirty="0">
                <a:solidFill>
                  <a:srgbClr val="002060"/>
                </a:solidFill>
              </a:rPr>
              <a:t> </a:t>
            </a:r>
          </a:p>
        </p:txBody>
      </p:sp>
      <p:pic>
        <p:nvPicPr>
          <p:cNvPr id="21" name="Picture 20">
            <a:extLst>
              <a:ext uri="{FF2B5EF4-FFF2-40B4-BE49-F238E27FC236}">
                <a16:creationId xmlns:a16="http://schemas.microsoft.com/office/drawing/2014/main" id="{166C5E2A-1DE4-4D4F-9712-9A26127F1F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0322" y="2500822"/>
            <a:ext cx="565624" cy="4753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a:extLst>
              <a:ext uri="{FF2B5EF4-FFF2-40B4-BE49-F238E27FC236}">
                <a16:creationId xmlns:a16="http://schemas.microsoft.com/office/drawing/2014/main" id="{56D5B9DD-E554-4FDF-89F7-58EBFA746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7098" y="4111748"/>
            <a:ext cx="603071" cy="54330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ight Brace 2">
            <a:extLst>
              <a:ext uri="{FF2B5EF4-FFF2-40B4-BE49-F238E27FC236}">
                <a16:creationId xmlns:a16="http://schemas.microsoft.com/office/drawing/2014/main" id="{020C7348-045A-49B1-8609-E463B3172EF8}"/>
              </a:ext>
            </a:extLst>
          </p:cNvPr>
          <p:cNvSpPr/>
          <p:nvPr/>
        </p:nvSpPr>
        <p:spPr>
          <a:xfrm rot="5400000">
            <a:off x="8962540" y="-1523156"/>
            <a:ext cx="415201" cy="5018713"/>
          </a:xfrm>
          <a:prstGeom prst="rightBrace">
            <a:avLst>
              <a:gd name="adj1" fmla="val 26765"/>
              <a:gd name="adj2" fmla="val 77587"/>
            </a:avLst>
          </a:prstGeom>
          <a:ln w="5715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Rectangle 26">
            <a:extLst>
              <a:ext uri="{FF2B5EF4-FFF2-40B4-BE49-F238E27FC236}">
                <a16:creationId xmlns:a16="http://schemas.microsoft.com/office/drawing/2014/main" id="{B56E20AE-3B08-4C1D-86ED-C8EDA586CE80}"/>
              </a:ext>
            </a:extLst>
          </p:cNvPr>
          <p:cNvSpPr/>
          <p:nvPr/>
        </p:nvSpPr>
        <p:spPr>
          <a:xfrm>
            <a:off x="1043752" y="4255911"/>
            <a:ext cx="10554343" cy="669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000FF"/>
                </a:solidFill>
                <a:latin typeface="arial" panose="020B0604020202020204" pitchFamily="34" charset="0"/>
              </a:rPr>
              <a:t>   Mem</a:t>
            </a:r>
            <a:r>
              <a:rPr lang="en-US" sz="2400" dirty="0">
                <a:solidFill>
                  <a:srgbClr val="01103A"/>
                </a:solidFill>
                <a:latin typeface="arial" panose="020B0604020202020204" pitchFamily="34" charset="0"/>
              </a:rPr>
              <a:t> – virtuous, chaste, motherly, blessing (or cursing), gestation 			     expectation </a:t>
            </a:r>
            <a:r>
              <a:rPr lang="en-US" dirty="0">
                <a:solidFill>
                  <a:srgbClr val="FF0000"/>
                </a:solidFill>
                <a:latin typeface="arial" panose="020B0604020202020204" pitchFamily="34" charset="0"/>
              </a:rPr>
              <a:t>(6000 year?),</a:t>
            </a:r>
            <a:r>
              <a:rPr lang="en-US" sz="2400" dirty="0">
                <a:solidFill>
                  <a:srgbClr val="01103A"/>
                </a:solidFill>
                <a:latin typeface="arial" panose="020B0604020202020204" pitchFamily="34" charset="0"/>
              </a:rPr>
              <a:t> (as a suffix - indicates a plurality).</a:t>
            </a:r>
            <a:endParaRPr lang="en-CA" sz="2800" dirty="0">
              <a:effectLst>
                <a:glow rad="127000">
                  <a:srgbClr val="FFFF00"/>
                </a:glow>
              </a:effectLst>
            </a:endParaRPr>
          </a:p>
        </p:txBody>
      </p:sp>
      <p:sp>
        <p:nvSpPr>
          <p:cNvPr id="26" name="Rectangle 25">
            <a:extLst>
              <a:ext uri="{FF2B5EF4-FFF2-40B4-BE49-F238E27FC236}">
                <a16:creationId xmlns:a16="http://schemas.microsoft.com/office/drawing/2014/main" id="{41834379-1D74-43A0-B9A3-F1BF00FF6D1D}"/>
              </a:ext>
            </a:extLst>
          </p:cNvPr>
          <p:cNvSpPr/>
          <p:nvPr/>
        </p:nvSpPr>
        <p:spPr>
          <a:xfrm>
            <a:off x="1043753" y="2500823"/>
            <a:ext cx="10554343" cy="1758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FF"/>
                </a:solidFill>
                <a:latin typeface="arial" panose="020B0604020202020204" pitchFamily="34" charset="0"/>
              </a:rPr>
              <a:t>Yod</a:t>
            </a:r>
            <a:r>
              <a:rPr lang="en-US" sz="2400" dirty="0">
                <a:solidFill>
                  <a:srgbClr val="01103A"/>
                </a:solidFill>
                <a:latin typeface="arial" panose="020B0604020202020204" pitchFamily="34" charset="0"/>
              </a:rPr>
              <a:t>  </a:t>
            </a:r>
            <a:r>
              <a:rPr lang="en-US" sz="2400" dirty="0">
                <a:solidFill>
                  <a:prstClr val="black"/>
                </a:solidFill>
                <a:latin typeface="arial" panose="020B0604020202020204" pitchFamily="34" charset="0"/>
              </a:rPr>
              <a:t>–</a:t>
            </a:r>
            <a:r>
              <a:rPr lang="en-US" sz="2400" dirty="0">
                <a:solidFill>
                  <a:srgbClr val="01103A"/>
                </a:solidFill>
                <a:latin typeface="arial" panose="020B0604020202020204" pitchFamily="34" charset="0"/>
              </a:rPr>
              <a:t>  hand/arm/</a:t>
            </a:r>
            <a:r>
              <a:rPr lang="en-US" sz="2400" b="1" dirty="0">
                <a:ln>
                  <a:solidFill>
                    <a:srgbClr val="0000FF"/>
                  </a:solidFill>
                </a:ln>
                <a:solidFill>
                  <a:srgbClr val="00FFFF"/>
                </a:solidFill>
                <a:latin typeface="arial" panose="020B0604020202020204" pitchFamily="34" charset="0"/>
              </a:rPr>
              <a:t>works</a:t>
            </a:r>
            <a:r>
              <a:rPr lang="en-US" sz="2400" dirty="0">
                <a:solidFill>
                  <a:srgbClr val="01103A"/>
                </a:solidFill>
                <a:latin typeface="arial" panose="020B0604020202020204" pitchFamily="34" charset="0"/>
              </a:rPr>
              <a:t> of </a:t>
            </a:r>
            <a:r>
              <a:rPr lang="en-US" sz="2400" b="1" dirty="0">
                <a:ln>
                  <a:solidFill>
                    <a:srgbClr val="0000FF"/>
                  </a:solidFill>
                </a:ln>
                <a:solidFill>
                  <a:srgbClr val="E983DD"/>
                </a:solidFill>
                <a:latin typeface="arial" panose="020B0604020202020204" pitchFamily="34" charset="0"/>
              </a:rPr>
              <a:t>Yah,</a:t>
            </a:r>
            <a:r>
              <a:rPr lang="en-US" sz="2400" dirty="0">
                <a:solidFill>
                  <a:srgbClr val="01103A"/>
                </a:solidFill>
                <a:latin typeface="arial" panose="020B0604020202020204" pitchFamily="34" charset="0"/>
              </a:rPr>
              <a:t> strength, specification, quality, authority. </a:t>
            </a:r>
          </a:p>
          <a:p>
            <a:pPr algn="ctr"/>
            <a:r>
              <a:rPr lang="en-US" sz="2400" dirty="0">
                <a:solidFill>
                  <a:srgbClr val="01103A"/>
                </a:solidFill>
                <a:latin typeface="arial" panose="020B0604020202020204" pitchFamily="34" charset="0"/>
              </a:rPr>
              <a:t>Is this verse in Psalms applicable here?  ?</a:t>
            </a:r>
          </a:p>
          <a:p>
            <a:pPr algn="ctr"/>
            <a:r>
              <a:rPr lang="en-US" sz="2800" dirty="0" err="1">
                <a:solidFill>
                  <a:srgbClr val="008080"/>
                </a:solidFill>
                <a:latin typeface="Georgia" panose="02040502050405020303" pitchFamily="18" charset="0"/>
              </a:rPr>
              <a:t>Psa</a:t>
            </a:r>
            <a:r>
              <a:rPr lang="en-US" sz="2800" dirty="0">
                <a:solidFill>
                  <a:srgbClr val="008080"/>
                </a:solidFill>
                <a:latin typeface="Georgia" panose="02040502050405020303" pitchFamily="18" charset="0"/>
              </a:rPr>
              <a:t> 19:1</a:t>
            </a:r>
            <a:r>
              <a:rPr lang="en-US" sz="2800" dirty="0">
                <a:solidFill>
                  <a:prstClr val="black"/>
                </a:solidFill>
                <a:latin typeface="Georgia" panose="02040502050405020303" pitchFamily="18" charset="0"/>
              </a:rPr>
              <a:t>  The heavens declare the </a:t>
            </a:r>
            <a:r>
              <a:rPr lang="en-US" sz="2800" dirty="0">
                <a:ln>
                  <a:solidFill>
                    <a:srgbClr val="0000FF"/>
                  </a:solidFill>
                </a:ln>
                <a:solidFill>
                  <a:prstClr val="black"/>
                </a:solidFill>
                <a:effectLst>
                  <a:glow rad="88900">
                    <a:srgbClr val="E983DD"/>
                  </a:glow>
                  <a:outerShdw blurRad="50800" dist="50800" dir="5400000" algn="ctr" rotWithShape="0">
                    <a:srgbClr val="00FF00">
                      <a:alpha val="99000"/>
                    </a:srgbClr>
                  </a:outerShdw>
                </a:effectLst>
                <a:latin typeface="Georgia" panose="02040502050405020303" pitchFamily="18" charset="0"/>
              </a:rPr>
              <a:t>glory of Yahuah; </a:t>
            </a:r>
            <a:r>
              <a:rPr lang="en-US" sz="2800" dirty="0">
                <a:solidFill>
                  <a:prstClr val="black"/>
                </a:solidFill>
                <a:latin typeface="Georgia" panose="02040502050405020303" pitchFamily="18" charset="0"/>
              </a:rPr>
              <a:t>and the firmament </a:t>
            </a:r>
            <a:r>
              <a:rPr lang="en-US" sz="2800" dirty="0" err="1">
                <a:solidFill>
                  <a:prstClr val="black"/>
                </a:solidFill>
                <a:latin typeface="Georgia" panose="02040502050405020303" pitchFamily="18" charset="0"/>
              </a:rPr>
              <a:t>sheweth</a:t>
            </a:r>
            <a:r>
              <a:rPr lang="en-US" sz="2800" dirty="0">
                <a:solidFill>
                  <a:prstClr val="black"/>
                </a:solidFill>
                <a:latin typeface="Georgia" panose="02040502050405020303" pitchFamily="18" charset="0"/>
              </a:rPr>
              <a:t> </a:t>
            </a:r>
            <a:r>
              <a:rPr lang="en-US" sz="2800" u="sng" dirty="0">
                <a:solidFill>
                  <a:prstClr val="black"/>
                </a:solidFill>
                <a:latin typeface="Georgia" panose="02040502050405020303" pitchFamily="18" charset="0"/>
              </a:rPr>
              <a:t>His hand</a:t>
            </a:r>
            <a:r>
              <a:rPr lang="en-US" sz="2800" dirty="0">
                <a:solidFill>
                  <a:prstClr val="black"/>
                </a:solidFill>
                <a:latin typeface="Georgia" panose="02040502050405020303" pitchFamily="18" charset="0"/>
              </a:rPr>
              <a:t>y</a:t>
            </a:r>
            <a:r>
              <a:rPr lang="en-US" sz="2800" u="sng" dirty="0">
                <a:solidFill>
                  <a:prstClr val="black"/>
                </a:solidFill>
                <a:latin typeface="Georgia" panose="02040502050405020303" pitchFamily="18" charset="0"/>
              </a:rPr>
              <a:t>work</a:t>
            </a:r>
            <a:r>
              <a:rPr lang="en-US" sz="2800" dirty="0">
                <a:solidFill>
                  <a:prstClr val="black"/>
                </a:solidFill>
                <a:latin typeface="Georgia" panose="02040502050405020303" pitchFamily="18" charset="0"/>
              </a:rPr>
              <a:t>.</a:t>
            </a:r>
            <a:endParaRPr lang="en-CA" sz="2800" dirty="0">
              <a:effectLst>
                <a:glow rad="127000">
                  <a:srgbClr val="FFFF00"/>
                </a:glow>
              </a:effectLst>
            </a:endParaRPr>
          </a:p>
        </p:txBody>
      </p:sp>
      <p:sp>
        <p:nvSpPr>
          <p:cNvPr id="6" name="Rectangle 5">
            <a:extLst>
              <a:ext uri="{FF2B5EF4-FFF2-40B4-BE49-F238E27FC236}">
                <a16:creationId xmlns:a16="http://schemas.microsoft.com/office/drawing/2014/main" id="{159F3776-3A96-40AB-BF8A-1E7C79DF21F5}"/>
              </a:ext>
            </a:extLst>
          </p:cNvPr>
          <p:cNvSpPr/>
          <p:nvPr/>
        </p:nvSpPr>
        <p:spPr>
          <a:xfrm>
            <a:off x="43545" y="5148818"/>
            <a:ext cx="12039600" cy="1712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arial" panose="020B0604020202020204" pitchFamily="34" charset="0"/>
              </a:rPr>
              <a:t>Is there a </a:t>
            </a:r>
            <a:r>
              <a:rPr lang="en-US" sz="2400" b="1" dirty="0">
                <a:solidFill>
                  <a:srgbClr val="0000FF"/>
                </a:solidFill>
                <a:latin typeface="arial" panose="020B0604020202020204" pitchFamily="34" charset="0"/>
              </a:rPr>
              <a:t>Plan of Salvation (motherly protection), </a:t>
            </a:r>
            <a:r>
              <a:rPr lang="en-US" sz="2400" dirty="0">
                <a:solidFill>
                  <a:prstClr val="black"/>
                </a:solidFill>
                <a:latin typeface="arial" panose="020B0604020202020204" pitchFamily="34" charset="0"/>
              </a:rPr>
              <a:t>imprinted within the </a:t>
            </a:r>
            <a:r>
              <a:rPr lang="en-US" sz="2400" b="1" dirty="0">
                <a:solidFill>
                  <a:prstClr val="black"/>
                </a:solidFill>
                <a:effectLst>
                  <a:glow rad="228600">
                    <a:schemeClr val="accent2">
                      <a:satMod val="175000"/>
                      <a:alpha val="40000"/>
                    </a:schemeClr>
                  </a:glow>
                </a:effectLst>
                <a:latin typeface="arial" panose="020B0604020202020204" pitchFamily="34" charset="0"/>
              </a:rPr>
              <a:t>Mazzaroth</a:t>
            </a:r>
            <a:r>
              <a:rPr lang="en-US" sz="2400" dirty="0">
                <a:solidFill>
                  <a:prstClr val="black"/>
                </a:solidFill>
                <a:latin typeface="arial" panose="020B0604020202020204" pitchFamily="34" charset="0"/>
              </a:rPr>
              <a:t> message, embedded into the upper atmospheric Heavens?  Is there evidence of a gestation expectation </a:t>
            </a:r>
            <a:r>
              <a:rPr lang="en-US" sz="2400" b="1" dirty="0">
                <a:solidFill>
                  <a:prstClr val="black"/>
                </a:solidFill>
                <a:effectLst>
                  <a:glow rad="127000">
                    <a:srgbClr val="FF9900"/>
                  </a:glow>
                </a:effectLst>
                <a:latin typeface="arial" panose="020B0604020202020204" pitchFamily="34" charset="0"/>
              </a:rPr>
              <a:t>timeframe</a:t>
            </a:r>
            <a:r>
              <a:rPr lang="en-US" sz="2400" dirty="0">
                <a:solidFill>
                  <a:prstClr val="black"/>
                </a:solidFill>
                <a:latin typeface="arial" panose="020B0604020202020204" pitchFamily="34" charset="0"/>
              </a:rPr>
              <a:t> where this salvation will be finalized?  Consider the Sun and Moon, do they provide </a:t>
            </a:r>
            <a:r>
              <a:rPr lang="en-US" sz="2400" u="sng" dirty="0">
                <a:solidFill>
                  <a:prstClr val="black"/>
                </a:solidFill>
                <a:latin typeface="arial" panose="020B0604020202020204" pitchFamily="34" charset="0"/>
              </a:rPr>
              <a:t>commissioned s</a:t>
            </a:r>
            <a:r>
              <a:rPr lang="en-US" sz="2400" dirty="0">
                <a:solidFill>
                  <a:prstClr val="black"/>
                </a:solidFill>
                <a:latin typeface="arial" panose="020B0604020202020204" pitchFamily="34" charset="0"/>
              </a:rPr>
              <a:t>p</a:t>
            </a:r>
            <a:r>
              <a:rPr lang="en-US" sz="2400" u="sng" dirty="0">
                <a:solidFill>
                  <a:prstClr val="black"/>
                </a:solidFill>
                <a:latin typeface="arial" panose="020B0604020202020204" pitchFamily="34" charset="0"/>
              </a:rPr>
              <a:t>ecific</a:t>
            </a:r>
            <a:r>
              <a:rPr lang="en-US" sz="2400" dirty="0">
                <a:solidFill>
                  <a:prstClr val="black"/>
                </a:solidFill>
                <a:latin typeface="arial" panose="020B0604020202020204" pitchFamily="34" charset="0"/>
              </a:rPr>
              <a:t> life sustaining characteristics?</a:t>
            </a:r>
            <a:endParaRPr lang="en-CA" dirty="0"/>
          </a:p>
        </p:txBody>
      </p:sp>
    </p:spTree>
    <p:extLst>
      <p:ext uri="{BB962C8B-B14F-4D97-AF65-F5344CB8AC3E}">
        <p14:creationId xmlns:p14="http://schemas.microsoft.com/office/powerpoint/2010/main" val="27469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500"/>
                                        <p:tgtEl>
                                          <p:spTgt spid="24"/>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250"/>
                                        <p:tgtEl>
                                          <p:spTgt spid="3"/>
                                        </p:tgtEl>
                                      </p:cBhvr>
                                    </p:animEffect>
                                  </p:childTnLst>
                                </p:cTn>
                              </p:par>
                            </p:childTnLst>
                          </p:cTn>
                        </p:par>
                        <p:par>
                          <p:cTn id="18" fill="hold">
                            <p:stCondLst>
                              <p:cond delay="3750"/>
                            </p:stCondLst>
                            <p:childTnLst>
                              <p:par>
                                <p:cTn id="19" presetID="14" presetClass="entr" presetSubtype="1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250" fill="hold"/>
                                        <p:tgtEl>
                                          <p:spTgt spid="21"/>
                                        </p:tgtEl>
                                        <p:attrNameLst>
                                          <p:attrName>ppt_x</p:attrName>
                                        </p:attrNameLst>
                                      </p:cBhvr>
                                      <p:tavLst>
                                        <p:tav tm="0">
                                          <p:val>
                                            <p:strVal val="1+#ppt_w/2"/>
                                          </p:val>
                                        </p:tav>
                                        <p:tav tm="100000">
                                          <p:val>
                                            <p:strVal val="#ppt_x"/>
                                          </p:val>
                                        </p:tav>
                                      </p:tavLst>
                                    </p:anim>
                                    <p:anim calcmode="lin" valueType="num">
                                      <p:cBhvr additive="base">
                                        <p:cTn id="32" dur="125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3" grpId="0" animBg="1"/>
      <p:bldP spid="27" grpId="0"/>
      <p:bldP spid="26"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89</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58038" y="237891"/>
            <a:ext cx="5837962" cy="835260"/>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#2.   </a:t>
            </a:r>
            <a:r>
              <a:rPr lang="en-CA" sz="4400" b="1" i="1" dirty="0" err="1">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Shemayim</a:t>
            </a:r>
            <a:endParaRPr lang="en-CA" sz="44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385894" y="2455674"/>
            <a:ext cx="11492917" cy="4164435"/>
          </a:xfrm>
          <a:prstGeom prst="roundRect">
            <a:avLst/>
          </a:prstGeom>
          <a:solidFill>
            <a:srgbClr val="FF9900">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pPr algn="ctr"/>
            <a:r>
              <a:rPr lang="en-US" sz="2400" b="1" dirty="0">
                <a:solidFill>
                  <a:srgbClr val="0000FF"/>
                </a:solidFill>
                <a:latin typeface="arial" panose="020B0604020202020204" pitchFamily="34" charset="0"/>
              </a:rPr>
              <a:t>       </a:t>
            </a:r>
            <a:r>
              <a:rPr lang="en-US" sz="7200" dirty="0">
                <a:solidFill>
                  <a:srgbClr val="01103A"/>
                </a:solidFill>
                <a:latin typeface="arial" panose="020B0604020202020204" pitchFamily="34" charset="0"/>
              </a:rPr>
              <a:t>Or was the </a:t>
            </a:r>
            <a:r>
              <a:rPr lang="en-US" sz="7200" dirty="0" err="1">
                <a:solidFill>
                  <a:srgbClr val="01103A"/>
                </a:solidFill>
                <a:latin typeface="arial" panose="020B0604020202020204" pitchFamily="34" charset="0"/>
              </a:rPr>
              <a:t>shemayim</a:t>
            </a:r>
            <a:r>
              <a:rPr lang="en-US" sz="7200" dirty="0">
                <a:solidFill>
                  <a:srgbClr val="01103A"/>
                </a:solidFill>
                <a:latin typeface="arial" panose="020B0604020202020204" pitchFamily="34" charset="0"/>
              </a:rPr>
              <a:t> waiting in </a:t>
            </a:r>
            <a:r>
              <a:rPr lang="en-US" sz="7200" u="sng" dirty="0">
                <a:solidFill>
                  <a:srgbClr val="01103A"/>
                </a:solidFill>
                <a:latin typeface="arial" panose="020B0604020202020204" pitchFamily="34" charset="0"/>
              </a:rPr>
              <a:t>em</a:t>
            </a:r>
            <a:r>
              <a:rPr lang="en-US" sz="7200" dirty="0">
                <a:solidFill>
                  <a:srgbClr val="01103A"/>
                </a:solidFill>
                <a:latin typeface="arial" panose="020B0604020202020204" pitchFamily="34" charset="0"/>
              </a:rPr>
              <a:t>p</a:t>
            </a:r>
            <a:r>
              <a:rPr lang="en-US" sz="7200" u="sng" dirty="0">
                <a:solidFill>
                  <a:srgbClr val="01103A"/>
                </a:solidFill>
                <a:latin typeface="arial" panose="020B0604020202020204" pitchFamily="34" charset="0"/>
              </a:rPr>
              <a:t>tiness</a:t>
            </a:r>
            <a:r>
              <a:rPr lang="en-US" sz="7200" dirty="0">
                <a:solidFill>
                  <a:srgbClr val="01103A"/>
                </a:solidFill>
                <a:latin typeface="arial" panose="020B0604020202020204" pitchFamily="34" charset="0"/>
              </a:rPr>
              <a:t> </a:t>
            </a:r>
            <a:br>
              <a:rPr lang="en-US" sz="7200" dirty="0">
                <a:solidFill>
                  <a:srgbClr val="01103A"/>
                </a:solidFill>
                <a:latin typeface="arial" panose="020B0604020202020204" pitchFamily="34" charset="0"/>
              </a:rPr>
            </a:br>
            <a:r>
              <a:rPr lang="en-US" sz="7200" dirty="0">
                <a:solidFill>
                  <a:srgbClr val="01103A"/>
                </a:solidFill>
                <a:latin typeface="arial" panose="020B0604020202020204" pitchFamily="34" charset="0"/>
              </a:rPr>
              <a:t>until the </a:t>
            </a:r>
            <a:r>
              <a:rPr lang="en-US" sz="7200" dirty="0">
                <a:solidFill>
                  <a:srgbClr val="FF3300"/>
                </a:solidFill>
                <a:latin typeface="arial" panose="020B0604020202020204" pitchFamily="34" charset="0"/>
              </a:rPr>
              <a:t>4</a:t>
            </a:r>
            <a:r>
              <a:rPr lang="en-US" sz="7200" baseline="30000" dirty="0">
                <a:solidFill>
                  <a:srgbClr val="FF3300"/>
                </a:solidFill>
                <a:latin typeface="arial" panose="020B0604020202020204" pitchFamily="34" charset="0"/>
              </a:rPr>
              <a:t>th</a:t>
            </a:r>
            <a:r>
              <a:rPr lang="en-US" sz="7200" dirty="0">
                <a:solidFill>
                  <a:srgbClr val="FF3300"/>
                </a:solidFill>
                <a:latin typeface="arial" panose="020B0604020202020204" pitchFamily="34" charset="0"/>
              </a:rPr>
              <a:t> cycle?</a:t>
            </a:r>
          </a:p>
        </p:txBody>
      </p:sp>
      <p:pic>
        <p:nvPicPr>
          <p:cNvPr id="2" name="Picture 1">
            <a:extLst>
              <a:ext uri="{FF2B5EF4-FFF2-40B4-BE49-F238E27FC236}">
                <a16:creationId xmlns:a16="http://schemas.microsoft.com/office/drawing/2014/main" id="{E96EFD4C-1F2E-4E83-BA2F-E83CB6BF0D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40215" y="1266226"/>
            <a:ext cx="6384023" cy="1020570"/>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AABFA0B-3415-4DD5-964A-F795E84A4D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27022" y="120651"/>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a:extLst>
              <a:ext uri="{FF2B5EF4-FFF2-40B4-BE49-F238E27FC236}">
                <a16:creationId xmlns:a16="http://schemas.microsoft.com/office/drawing/2014/main" id="{B3B09232-E3A2-4E2E-B588-428DDF88AF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50697" y="0"/>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E04D1FA0-B2C7-419E-85A3-1760DD77E24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97617" y="60326"/>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a:extLst>
              <a:ext uri="{FF2B5EF4-FFF2-40B4-BE49-F238E27FC236}">
                <a16:creationId xmlns:a16="http://schemas.microsoft.com/office/drawing/2014/main" id="{8DC8FA08-C0AE-49CB-8B5C-9D2DB41BF93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25487" y="0"/>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a:extLst>
              <a:ext uri="{FF2B5EF4-FFF2-40B4-BE49-F238E27FC236}">
                <a16:creationId xmlns:a16="http://schemas.microsoft.com/office/drawing/2014/main" id="{3B080590-B91C-45F9-9DAD-C70FAACD080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60785" y="120651"/>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5" name="Rectangle: Rounded Corners 14">
            <a:extLst>
              <a:ext uri="{FF2B5EF4-FFF2-40B4-BE49-F238E27FC236}">
                <a16:creationId xmlns:a16="http://schemas.microsoft.com/office/drawing/2014/main" id="{DB80CE1E-BAC4-4F02-B877-DDA31B43A1B6}"/>
              </a:ext>
            </a:extLst>
          </p:cNvPr>
          <p:cNvSpPr/>
          <p:nvPr/>
        </p:nvSpPr>
        <p:spPr>
          <a:xfrm>
            <a:off x="258037" y="1191633"/>
            <a:ext cx="5018713" cy="1095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u="sng" dirty="0">
                <a:solidFill>
                  <a:srgbClr val="002060"/>
                </a:solidFill>
                <a:effectLst>
                  <a:glow rad="127000">
                    <a:srgbClr val="00FF00"/>
                  </a:glow>
                </a:effectLst>
              </a:rPr>
              <a:t>Heavens in PAUSE </a:t>
            </a:r>
            <a:r>
              <a:rPr lang="en-CA" sz="4400" b="1" dirty="0">
                <a:solidFill>
                  <a:srgbClr val="002060"/>
                </a:solidFill>
                <a:effectLst>
                  <a:glow rad="127000">
                    <a:srgbClr val="00FF00"/>
                  </a:glow>
                </a:effectLst>
              </a:rPr>
              <a:t>???</a:t>
            </a:r>
            <a:endParaRPr lang="en-CA" sz="4400" dirty="0">
              <a:solidFill>
                <a:srgbClr val="002060"/>
              </a:solidFill>
            </a:endParaRPr>
          </a:p>
        </p:txBody>
      </p:sp>
      <p:sp>
        <p:nvSpPr>
          <p:cNvPr id="3" name="Right Brace 2">
            <a:extLst>
              <a:ext uri="{FF2B5EF4-FFF2-40B4-BE49-F238E27FC236}">
                <a16:creationId xmlns:a16="http://schemas.microsoft.com/office/drawing/2014/main" id="{020C7348-045A-49B1-8609-E463B3172EF8}"/>
              </a:ext>
            </a:extLst>
          </p:cNvPr>
          <p:cNvSpPr/>
          <p:nvPr/>
        </p:nvSpPr>
        <p:spPr>
          <a:xfrm rot="5400000">
            <a:off x="8962540" y="-1523156"/>
            <a:ext cx="415201" cy="5018713"/>
          </a:xfrm>
          <a:prstGeom prst="rightBrace">
            <a:avLst>
              <a:gd name="adj1" fmla="val 26765"/>
              <a:gd name="adj2" fmla="val 77587"/>
            </a:avLst>
          </a:prstGeom>
          <a:ln w="5715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 name="Rectangle 4">
            <a:extLst>
              <a:ext uri="{FF2B5EF4-FFF2-40B4-BE49-F238E27FC236}">
                <a16:creationId xmlns:a16="http://schemas.microsoft.com/office/drawing/2014/main" id="{6C042FAD-F10B-4F3D-87D4-A075EFDF4071}"/>
              </a:ext>
            </a:extLst>
          </p:cNvPr>
          <p:cNvSpPr/>
          <p:nvPr/>
        </p:nvSpPr>
        <p:spPr>
          <a:xfrm>
            <a:off x="6915150" y="1242029"/>
            <a:ext cx="1219200" cy="10951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628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500"/>
                                        <p:tgtEl>
                                          <p:spTgt spid="24"/>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250"/>
                                        <p:tgtEl>
                                          <p:spTgt spid="3"/>
                                        </p:tgtEl>
                                      </p:cBhvr>
                                    </p:animEffect>
                                  </p:childTnLst>
                                </p:cTn>
                              </p:par>
                            </p:childTnLst>
                          </p:cTn>
                        </p:par>
                        <p:par>
                          <p:cTn id="18" fill="hold">
                            <p:stCondLst>
                              <p:cond delay="3750"/>
                            </p:stCondLst>
                            <p:childTnLst>
                              <p:par>
                                <p:cTn id="19" presetID="14" presetClass="entr" presetSubtype="1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up)">
                                      <p:cBhvr>
                                        <p:cTn id="26" dur="1250"/>
                                        <p:tgtEl>
                                          <p:spTgt spid="11">
                                            <p:txEl>
                                              <p:pRg st="0" end="0"/>
                                            </p:txEl>
                                          </p:spTgt>
                                        </p:tgtEl>
                                      </p:cBhvr>
                                    </p:animEffect>
                                  </p:childTnLst>
                                </p:cTn>
                              </p:par>
                            </p:childTnLst>
                          </p:cTn>
                        </p:par>
                        <p:par>
                          <p:cTn id="27" fill="hold">
                            <p:stCondLst>
                              <p:cond delay="1250"/>
                            </p:stCondLst>
                            <p:childTnLst>
                              <p:par>
                                <p:cTn id="28" presetID="17" presetClass="exit" presetSubtype="10" fill="hold" nodeType="afterEffect">
                                  <p:stCondLst>
                                    <p:cond delay="3000"/>
                                  </p:stCondLst>
                                  <p:childTnLst>
                                    <p:anim calcmode="lin" valueType="num">
                                      <p:cBhvr>
                                        <p:cTn id="29" dur="1000"/>
                                        <p:tgtEl>
                                          <p:spTgt spid="11">
                                            <p:txEl>
                                              <p:pRg st="0" end="0"/>
                                            </p:txEl>
                                          </p:spTgt>
                                        </p:tgtEl>
                                        <p:attrNameLst>
                                          <p:attrName>ppt_w</p:attrName>
                                        </p:attrNameLst>
                                      </p:cBhvr>
                                      <p:tavLst>
                                        <p:tav tm="0">
                                          <p:val>
                                            <p:strVal val="ppt_w"/>
                                          </p:val>
                                        </p:tav>
                                        <p:tav tm="100000">
                                          <p:val>
                                            <p:fltVal val="0"/>
                                          </p:val>
                                        </p:tav>
                                      </p:tavLst>
                                    </p:anim>
                                    <p:anim calcmode="lin" valueType="num">
                                      <p:cBhvr>
                                        <p:cTn id="30" dur="1000"/>
                                        <p:tgtEl>
                                          <p:spTgt spid="11">
                                            <p:txEl>
                                              <p:pRg st="0" end="0"/>
                                            </p:txEl>
                                          </p:spTgt>
                                        </p:tgtEl>
                                        <p:attrNameLst>
                                          <p:attrName>ppt_h</p:attrName>
                                        </p:attrNameLst>
                                      </p:cBhvr>
                                      <p:tavLst>
                                        <p:tav tm="0">
                                          <p:val>
                                            <p:strVal val="ppt_h"/>
                                          </p:val>
                                        </p:tav>
                                        <p:tav tm="100000">
                                          <p:val>
                                            <p:strVal val="ppt_h"/>
                                          </p:val>
                                        </p:tav>
                                      </p:tavLst>
                                    </p:anim>
                                    <p:set>
                                      <p:cBhvr>
                                        <p:cTn id="31" dur="1" fill="hold">
                                          <p:stCondLst>
                                            <p:cond delay="999"/>
                                          </p:stCondLst>
                                        </p:cTn>
                                        <p:tgtEl>
                                          <p:spTgt spid="11">
                                            <p:txEl>
                                              <p:pRg st="0" end="0"/>
                                            </p:txEl>
                                          </p:spTgt>
                                        </p:tgtEl>
                                        <p:attrNameLst>
                                          <p:attrName>style.visibility</p:attrName>
                                        </p:attrNameLst>
                                      </p:cBhvr>
                                      <p:to>
                                        <p:strVal val="hidden"/>
                                      </p:to>
                                    </p:set>
                                  </p:childTnLst>
                                </p:cTn>
                              </p:par>
                              <p:par>
                                <p:cTn id="32" presetID="18" presetClass="exit" presetSubtype="12" fill="hold" nodeType="withEffect">
                                  <p:stCondLst>
                                    <p:cond delay="3000"/>
                                  </p:stCondLst>
                                  <p:childTnLst>
                                    <p:animEffect transition="out" filter="strips(downLeft)">
                                      <p:cBhvr>
                                        <p:cTn id="33" dur="1250"/>
                                        <p:tgtEl>
                                          <p:spTgt spid="7"/>
                                        </p:tgtEl>
                                      </p:cBhvr>
                                    </p:animEffect>
                                    <p:set>
                                      <p:cBhvr>
                                        <p:cTn id="34" dur="1" fill="hold">
                                          <p:stCondLst>
                                            <p:cond delay="1249"/>
                                          </p:stCondLst>
                                        </p:cTn>
                                        <p:tgtEl>
                                          <p:spTgt spid="7"/>
                                        </p:tgtEl>
                                        <p:attrNameLst>
                                          <p:attrName>style.visibility</p:attrName>
                                        </p:attrNameLst>
                                      </p:cBhvr>
                                      <p:to>
                                        <p:strVal val="hidden"/>
                                      </p:to>
                                    </p:set>
                                  </p:childTnLst>
                                </p:cTn>
                              </p:par>
                              <p:par>
                                <p:cTn id="35" presetID="18" presetClass="exit" presetSubtype="12" fill="hold" nodeType="withEffect">
                                  <p:stCondLst>
                                    <p:cond delay="3000"/>
                                  </p:stCondLst>
                                  <p:childTnLst>
                                    <p:animEffect transition="out" filter="strips(downLeft)">
                                      <p:cBhvr>
                                        <p:cTn id="36" dur="1250"/>
                                        <p:tgtEl>
                                          <p:spTgt spid="9"/>
                                        </p:tgtEl>
                                      </p:cBhvr>
                                    </p:animEffect>
                                    <p:set>
                                      <p:cBhvr>
                                        <p:cTn id="37" dur="1" fill="hold">
                                          <p:stCondLst>
                                            <p:cond delay="1249"/>
                                          </p:stCondLst>
                                        </p:cTn>
                                        <p:tgtEl>
                                          <p:spTgt spid="9"/>
                                        </p:tgtEl>
                                        <p:attrNameLst>
                                          <p:attrName>style.visibility</p:attrName>
                                        </p:attrNameLst>
                                      </p:cBhvr>
                                      <p:to>
                                        <p:strVal val="hidden"/>
                                      </p:to>
                                    </p:set>
                                  </p:childTnLst>
                                </p:cTn>
                              </p:par>
                              <p:par>
                                <p:cTn id="38" presetID="18" presetClass="exit" presetSubtype="12" fill="hold" nodeType="withEffect">
                                  <p:stCondLst>
                                    <p:cond delay="3000"/>
                                  </p:stCondLst>
                                  <p:childTnLst>
                                    <p:animEffect transition="out" filter="strips(downLeft)">
                                      <p:cBhvr>
                                        <p:cTn id="39" dur="1250"/>
                                        <p:tgtEl>
                                          <p:spTgt spid="12"/>
                                        </p:tgtEl>
                                      </p:cBhvr>
                                    </p:animEffect>
                                    <p:set>
                                      <p:cBhvr>
                                        <p:cTn id="40" dur="1" fill="hold">
                                          <p:stCondLst>
                                            <p:cond delay="1249"/>
                                          </p:stCondLst>
                                        </p:cTn>
                                        <p:tgtEl>
                                          <p:spTgt spid="12"/>
                                        </p:tgtEl>
                                        <p:attrNameLst>
                                          <p:attrName>style.visibility</p:attrName>
                                        </p:attrNameLst>
                                      </p:cBhvr>
                                      <p:to>
                                        <p:strVal val="hidden"/>
                                      </p:to>
                                    </p:set>
                                  </p:childTnLst>
                                </p:cTn>
                              </p:par>
                              <p:par>
                                <p:cTn id="41" presetID="18" presetClass="exit" presetSubtype="12" fill="hold" nodeType="withEffect">
                                  <p:stCondLst>
                                    <p:cond delay="3000"/>
                                  </p:stCondLst>
                                  <p:childTnLst>
                                    <p:animEffect transition="out" filter="strips(downLeft)">
                                      <p:cBhvr>
                                        <p:cTn id="42" dur="1250"/>
                                        <p:tgtEl>
                                          <p:spTgt spid="14"/>
                                        </p:tgtEl>
                                      </p:cBhvr>
                                    </p:animEffect>
                                    <p:set>
                                      <p:cBhvr>
                                        <p:cTn id="43" dur="1" fill="hold">
                                          <p:stCondLst>
                                            <p:cond delay="1249"/>
                                          </p:stCondLst>
                                        </p:cTn>
                                        <p:tgtEl>
                                          <p:spTgt spid="14"/>
                                        </p:tgtEl>
                                        <p:attrNameLst>
                                          <p:attrName>style.visibility</p:attrName>
                                        </p:attrNameLst>
                                      </p:cBhvr>
                                      <p:to>
                                        <p:strVal val="hidden"/>
                                      </p:to>
                                    </p:set>
                                  </p:childTnLst>
                                </p:cTn>
                              </p:par>
                              <p:par>
                                <p:cTn id="44" presetID="18" presetClass="exit" presetSubtype="12" fill="hold" nodeType="withEffect">
                                  <p:stCondLst>
                                    <p:cond delay="3000"/>
                                  </p:stCondLst>
                                  <p:childTnLst>
                                    <p:animEffect transition="out" filter="strips(downLeft)">
                                      <p:cBhvr>
                                        <p:cTn id="45" dur="1250"/>
                                        <p:tgtEl>
                                          <p:spTgt spid="16"/>
                                        </p:tgtEl>
                                      </p:cBhvr>
                                    </p:animEffect>
                                    <p:set>
                                      <p:cBhvr>
                                        <p:cTn id="46" dur="1" fill="hold">
                                          <p:stCondLst>
                                            <p:cond delay="1249"/>
                                          </p:stCondLst>
                                        </p:cTn>
                                        <p:tgtEl>
                                          <p:spTgt spid="16"/>
                                        </p:tgtEl>
                                        <p:attrNameLst>
                                          <p:attrName>style.visibility</p:attrName>
                                        </p:attrNameLst>
                                      </p:cBhvr>
                                      <p:to>
                                        <p:strVal val="hidden"/>
                                      </p:to>
                                    </p:set>
                                  </p:childTnLst>
                                </p:cTn>
                              </p:par>
                            </p:childTnLst>
                          </p:cTn>
                        </p:par>
                        <p:par>
                          <p:cTn id="47" fill="hold">
                            <p:stCondLst>
                              <p:cond delay="5500"/>
                            </p:stCondLst>
                            <p:childTnLst>
                              <p:par>
                                <p:cTn id="48" presetID="5" presetClass="entr" presetSubtype="1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checkerboard(across)">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5" grpId="0"/>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983DD"/>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472C-5DB2-462E-B5C4-4D9BD22B3CD9}"/>
              </a:ext>
            </a:extLst>
          </p:cNvPr>
          <p:cNvSpPr>
            <a:spLocks noGrp="1"/>
          </p:cNvSpPr>
          <p:nvPr>
            <p:ph type="sldNum" sz="quarter" idx="12"/>
          </p:nvPr>
        </p:nvSpPr>
        <p:spPr>
          <a:xfrm>
            <a:off x="9448800" y="6545865"/>
            <a:ext cx="2743200" cy="365125"/>
          </a:xfrm>
        </p:spPr>
        <p:txBody>
          <a:bodyPr/>
          <a:lstStyle/>
          <a:p>
            <a:fld id="{45C2D28F-54A5-4CFF-A832-B99C2F1CE910}" type="slidenum">
              <a:rPr lang="en-CA" smtClean="0"/>
              <a:t>9</a:t>
            </a:fld>
            <a:endParaRPr lang="en-CA" dirty="0"/>
          </a:p>
        </p:txBody>
      </p:sp>
      <p:pic>
        <p:nvPicPr>
          <p:cNvPr id="10" name="Picture 9">
            <a:extLst>
              <a:ext uri="{FF2B5EF4-FFF2-40B4-BE49-F238E27FC236}">
                <a16:creationId xmlns:a16="http://schemas.microsoft.com/office/drawing/2014/main" id="{86B94CEA-A826-4FC0-8961-F60C945F85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77819" y="1559066"/>
            <a:ext cx="676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367E4734-31F6-4CF6-ACA3-ABA5C1365B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33423" y="1559066"/>
            <a:ext cx="8096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52AE90BC-E66D-44B7-8BA4-1752FA1400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99924" y="1584257"/>
            <a:ext cx="1133475" cy="952500"/>
          </a:xfrm>
          <a:prstGeom prst="rect">
            <a:avLst/>
          </a:prstGeom>
        </p:spPr>
      </p:pic>
      <p:pic>
        <p:nvPicPr>
          <p:cNvPr id="17" name="Picture 16">
            <a:extLst>
              <a:ext uri="{FF2B5EF4-FFF2-40B4-BE49-F238E27FC236}">
                <a16:creationId xmlns:a16="http://schemas.microsoft.com/office/drawing/2014/main" id="{2E2E4ED6-6495-436F-ACA8-E4B938F0C38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92493" y="1628210"/>
            <a:ext cx="733425" cy="952500"/>
          </a:xfrm>
          <a:prstGeom prst="rect">
            <a:avLst/>
          </a:prstGeom>
        </p:spPr>
      </p:pic>
      <p:sp>
        <p:nvSpPr>
          <p:cNvPr id="18" name="Rectangle: Rounded Corners 17">
            <a:extLst>
              <a:ext uri="{FF2B5EF4-FFF2-40B4-BE49-F238E27FC236}">
                <a16:creationId xmlns:a16="http://schemas.microsoft.com/office/drawing/2014/main" id="{81759C48-EABC-4FD2-BBC6-869A41E2DE3A}"/>
              </a:ext>
            </a:extLst>
          </p:cNvPr>
          <p:cNvSpPr/>
          <p:nvPr/>
        </p:nvSpPr>
        <p:spPr>
          <a:xfrm>
            <a:off x="4754993" y="223571"/>
            <a:ext cx="4488825" cy="914400"/>
          </a:xfrm>
          <a:prstGeom prst="roundRect">
            <a:avLst>
              <a:gd name="adj" fmla="val 50000"/>
            </a:avLst>
          </a:prstGeom>
          <a:solidFill>
            <a:srgbClr val="FFFF00"/>
          </a:solidFill>
          <a:ln w="38100">
            <a:solidFill>
              <a:srgbClr val="9966FF"/>
            </a:solidFill>
          </a:ln>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err="1">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tyhsaR</a:t>
            </a:r>
            <a:r>
              <a:rPr lang="en-CA" sz="5400" dirty="0">
                <a:solidFill>
                  <a:prstClr val="black"/>
                </a:solidFill>
                <a:effectLst>
                  <a:outerShdw blurRad="50800" dist="50800" dir="5400000" algn="ctr" rotWithShape="0">
                    <a:srgbClr val="FF00FF"/>
                  </a:outerShdw>
                </a:effectLst>
                <a:ea typeface="+mj-ea"/>
                <a:cs typeface="+mj-cs"/>
              </a:rPr>
              <a:t>-</a:t>
            </a:r>
            <a:r>
              <a:rPr lang="en-CA" sz="5400" dirty="0">
                <a:solidFill>
                  <a:prstClr val="black"/>
                </a:solidFill>
                <a:effectLst>
                  <a:outerShdw blurRad="50800" dist="50800" dir="5400000" algn="ctr" rotWithShape="0">
                    <a:srgbClr val="FF00FF"/>
                  </a:outerShdw>
                </a:effectLst>
                <a:latin typeface="Bodoni MT Black" panose="02070A03080606020203" pitchFamily="18" charset="0"/>
                <a:ea typeface="+mj-ea"/>
                <a:cs typeface="+mj-cs"/>
              </a:rPr>
              <a:t>B</a:t>
            </a:r>
            <a:endParaRPr lang="en-CA" dirty="0">
              <a:latin typeface="Bodoni MT Black" panose="02070A03080606020203" pitchFamily="18" charset="0"/>
            </a:endParaRPr>
          </a:p>
        </p:txBody>
      </p:sp>
      <p:pic>
        <p:nvPicPr>
          <p:cNvPr id="24" name="Picture 23">
            <a:extLst>
              <a:ext uri="{FF2B5EF4-FFF2-40B4-BE49-F238E27FC236}">
                <a16:creationId xmlns:a16="http://schemas.microsoft.com/office/drawing/2014/main" id="{30D4340F-E904-4B2C-9438-4ABB1D6AEC4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688865" y="1566101"/>
            <a:ext cx="714375" cy="952500"/>
          </a:xfrm>
          <a:prstGeom prst="snip2DiagRect">
            <a:avLst/>
          </a:prstGeom>
          <a:solidFill>
            <a:srgbClr val="FFFFFF">
              <a:shade val="85000"/>
            </a:srgbClr>
          </a:solidFill>
          <a:ln w="19050" cap="sq">
            <a:solidFill>
              <a:srgbClr val="00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 name="Rectangle 24">
            <a:extLst>
              <a:ext uri="{FF2B5EF4-FFF2-40B4-BE49-F238E27FC236}">
                <a16:creationId xmlns:a16="http://schemas.microsoft.com/office/drawing/2014/main" id="{9A1103C6-28CF-4E40-B3CB-76BE28CD589E}"/>
              </a:ext>
            </a:extLst>
          </p:cNvPr>
          <p:cNvSpPr/>
          <p:nvPr/>
        </p:nvSpPr>
        <p:spPr>
          <a:xfrm>
            <a:off x="1047342" y="2577016"/>
            <a:ext cx="9813957" cy="1520092"/>
          </a:xfrm>
          <a:prstGeom prst="rect">
            <a:avLst/>
          </a:prstGeom>
          <a:ln w="28575">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9900"/>
                </a:solidFill>
              </a:rPr>
              <a:t>John 10:9   </a:t>
            </a:r>
            <a:r>
              <a:rPr lang="en-US" sz="3200" b="1" u="sng" dirty="0">
                <a:ln>
                  <a:solidFill>
                    <a:srgbClr val="0000FF"/>
                  </a:solidFill>
                </a:ln>
                <a:solidFill>
                  <a:srgbClr val="FF9900"/>
                </a:solidFill>
                <a:latin typeface="Algerian" panose="04020705040A02060702" pitchFamily="82" charset="0"/>
              </a:rPr>
              <a:t>I</a:t>
            </a:r>
            <a:r>
              <a:rPr lang="en-US" sz="3200" u="sng" dirty="0">
                <a:ln>
                  <a:solidFill>
                    <a:srgbClr val="0000FF"/>
                  </a:solidFill>
                </a:ln>
                <a:solidFill>
                  <a:srgbClr val="FF9900"/>
                </a:solidFill>
                <a:latin typeface="Algerian" panose="04020705040A02060702" pitchFamily="82" charset="0"/>
              </a:rPr>
              <a:t> </a:t>
            </a:r>
            <a:r>
              <a:rPr lang="en-US" sz="3200" b="1" u="sng" dirty="0">
                <a:ln>
                  <a:solidFill>
                    <a:srgbClr val="0000FF"/>
                  </a:solidFill>
                </a:ln>
                <a:solidFill>
                  <a:srgbClr val="FF9900"/>
                </a:solidFill>
                <a:latin typeface="Algerian" panose="04020705040A02060702" pitchFamily="82" charset="0"/>
              </a:rPr>
              <a:t>am</a:t>
            </a:r>
            <a:r>
              <a:rPr lang="en-US" sz="3200" u="sng" dirty="0">
                <a:ln>
                  <a:solidFill>
                    <a:srgbClr val="0000FF"/>
                  </a:solidFill>
                </a:ln>
                <a:solidFill>
                  <a:srgbClr val="FF9900"/>
                </a:solidFill>
                <a:latin typeface="Algerian" panose="04020705040A02060702" pitchFamily="82" charset="0"/>
              </a:rPr>
              <a:t> </a:t>
            </a:r>
            <a:r>
              <a:rPr lang="en-US" sz="3200" b="1" u="sng" dirty="0">
                <a:ln>
                  <a:solidFill>
                    <a:srgbClr val="0000FF"/>
                  </a:solidFill>
                </a:ln>
                <a:solidFill>
                  <a:srgbClr val="FF9900"/>
                </a:solidFill>
                <a:latin typeface="Algerian" panose="04020705040A02060702" pitchFamily="82" charset="0"/>
              </a:rPr>
              <a:t>the</a:t>
            </a:r>
            <a:r>
              <a:rPr lang="en-US" sz="3200" u="sng" dirty="0">
                <a:ln>
                  <a:solidFill>
                    <a:srgbClr val="0000FF"/>
                  </a:solidFill>
                </a:ln>
                <a:solidFill>
                  <a:srgbClr val="FF9900"/>
                </a:solidFill>
                <a:latin typeface="Algerian" panose="04020705040A02060702" pitchFamily="82" charset="0"/>
              </a:rPr>
              <a:t> </a:t>
            </a:r>
            <a:r>
              <a:rPr lang="en-US" sz="3200" b="1" u="sng" dirty="0">
                <a:ln>
                  <a:solidFill>
                    <a:srgbClr val="0000FF"/>
                  </a:solidFill>
                </a:ln>
                <a:solidFill>
                  <a:srgbClr val="FF9900"/>
                </a:solidFill>
                <a:latin typeface="Algerian" panose="04020705040A02060702" pitchFamily="82" charset="0"/>
              </a:rPr>
              <a:t>door</a:t>
            </a:r>
            <a:r>
              <a:rPr lang="en-US" sz="3200" dirty="0">
                <a:ln>
                  <a:solidFill>
                    <a:srgbClr val="0000FF"/>
                  </a:solidFill>
                </a:ln>
                <a:solidFill>
                  <a:srgbClr val="FF9900"/>
                </a:solidFill>
              </a:rPr>
              <a:t>:</a:t>
            </a:r>
            <a:r>
              <a:rPr lang="en-US" sz="3200" dirty="0"/>
              <a:t> by me if any man </a:t>
            </a:r>
            <a:r>
              <a:rPr lang="en-US" sz="3200" u="sng" dirty="0"/>
              <a:t>enter in</a:t>
            </a:r>
            <a:r>
              <a:rPr lang="en-US" sz="3200" dirty="0"/>
              <a:t>, he shall be saved, and shall go in and out, and find </a:t>
            </a:r>
            <a:r>
              <a:rPr lang="en-US" sz="3200" b="1" dirty="0">
                <a:solidFill>
                  <a:srgbClr val="0000FF"/>
                </a:solidFill>
                <a:effectLst>
                  <a:glow rad="63500">
                    <a:srgbClr val="00FF99"/>
                  </a:glow>
                  <a:outerShdw blurRad="50800" dist="50800" dir="5400000" sx="102000" sy="102000" algn="ctr" rotWithShape="0">
                    <a:srgbClr val="FFFF00"/>
                  </a:outerShdw>
                </a:effectLst>
              </a:rPr>
              <a:t>p</a:t>
            </a:r>
            <a:r>
              <a:rPr lang="en-US" sz="3200" b="1" u="sng" dirty="0">
                <a:solidFill>
                  <a:srgbClr val="0000FF"/>
                </a:solidFill>
                <a:effectLst>
                  <a:glow rad="63500">
                    <a:srgbClr val="00FF99"/>
                  </a:glow>
                  <a:outerShdw blurRad="50800" dist="50800" dir="5400000" sx="102000" sy="102000" algn="ctr" rotWithShape="0">
                    <a:srgbClr val="FFFF00"/>
                  </a:outerShdw>
                </a:effectLst>
              </a:rPr>
              <a:t>asture</a:t>
            </a:r>
            <a:r>
              <a:rPr lang="en-US" sz="3200" b="1" dirty="0">
                <a:solidFill>
                  <a:srgbClr val="0000FF"/>
                </a:solidFill>
                <a:effectLst>
                  <a:glow rad="63500">
                    <a:srgbClr val="00FF99"/>
                  </a:glow>
                  <a:outerShdw blurRad="50800" dist="50800" dir="5400000" sx="102000" sy="102000" algn="ctr" rotWithShape="0">
                    <a:srgbClr val="FFFF00"/>
                  </a:outerShdw>
                </a:effectLst>
              </a:rPr>
              <a:t>.</a:t>
            </a:r>
            <a:endParaRPr lang="en-CA" sz="3200" b="1" dirty="0">
              <a:solidFill>
                <a:srgbClr val="0000FF"/>
              </a:solidFill>
              <a:effectLst>
                <a:glow rad="63500">
                  <a:srgbClr val="00FF99"/>
                </a:glow>
                <a:outerShdw blurRad="50800" dist="50800" dir="5400000" sx="102000" sy="102000" algn="ctr" rotWithShape="0">
                  <a:srgbClr val="FFFF00"/>
                </a:outerShdw>
              </a:effectLst>
            </a:endParaRPr>
          </a:p>
        </p:txBody>
      </p:sp>
      <p:sp>
        <p:nvSpPr>
          <p:cNvPr id="9" name="Left Brace 8">
            <a:extLst>
              <a:ext uri="{FF2B5EF4-FFF2-40B4-BE49-F238E27FC236}">
                <a16:creationId xmlns:a16="http://schemas.microsoft.com/office/drawing/2014/main" id="{63E036DA-8AEB-4B85-AB30-93260F969A36}"/>
              </a:ext>
            </a:extLst>
          </p:cNvPr>
          <p:cNvSpPr/>
          <p:nvPr/>
        </p:nvSpPr>
        <p:spPr>
          <a:xfrm rot="5400000">
            <a:off x="3558592" y="1198335"/>
            <a:ext cx="740359" cy="2845358"/>
          </a:xfrm>
          <a:prstGeom prst="leftBrace">
            <a:avLst>
              <a:gd name="adj1" fmla="val 50282"/>
              <a:gd name="adj2" fmla="val 50000"/>
            </a:avLst>
          </a:prstGeom>
          <a:ln w="38100">
            <a:solidFill>
              <a:srgbClr val="00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6" name="Picture 15">
            <a:extLst>
              <a:ext uri="{FF2B5EF4-FFF2-40B4-BE49-F238E27FC236}">
                <a16:creationId xmlns:a16="http://schemas.microsoft.com/office/drawing/2014/main" id="{033101D0-E8D3-41DC-B6F9-504057655C5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20513" y="1558438"/>
            <a:ext cx="1076325" cy="952500"/>
          </a:xfrm>
          <a:prstGeom prst="rect">
            <a:avLst/>
          </a:prstGeom>
        </p:spPr>
      </p:pic>
      <p:cxnSp>
        <p:nvCxnSpPr>
          <p:cNvPr id="11" name="Straight Arrow Connector 10">
            <a:extLst>
              <a:ext uri="{FF2B5EF4-FFF2-40B4-BE49-F238E27FC236}">
                <a16:creationId xmlns:a16="http://schemas.microsoft.com/office/drawing/2014/main" id="{8F8C9196-CAE9-4461-9E8E-21B88BCC34CA}"/>
              </a:ext>
            </a:extLst>
          </p:cNvPr>
          <p:cNvCxnSpPr>
            <a:cxnSpLocks/>
          </p:cNvCxnSpPr>
          <p:nvPr/>
        </p:nvCxnSpPr>
        <p:spPr>
          <a:xfrm>
            <a:off x="8478397" y="1001882"/>
            <a:ext cx="490573" cy="728947"/>
          </a:xfrm>
          <a:prstGeom prst="straightConnector1">
            <a:avLst/>
          </a:prstGeom>
          <a:ln w="76200">
            <a:solidFill>
              <a:srgbClr val="00FF99"/>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4" name="Speech Bubble: Rectangle with Corners Rounded 3">
            <a:extLst>
              <a:ext uri="{FF2B5EF4-FFF2-40B4-BE49-F238E27FC236}">
                <a16:creationId xmlns:a16="http://schemas.microsoft.com/office/drawing/2014/main" id="{D31810B3-6DB8-4F20-9791-050422610B94}"/>
              </a:ext>
            </a:extLst>
          </p:cNvPr>
          <p:cNvSpPr/>
          <p:nvPr/>
        </p:nvSpPr>
        <p:spPr>
          <a:xfrm>
            <a:off x="1244423" y="4222619"/>
            <a:ext cx="10337611" cy="1237110"/>
          </a:xfrm>
          <a:prstGeom prst="wedgeRoundRectCallout">
            <a:avLst>
              <a:gd name="adj1" fmla="val 29231"/>
              <a:gd name="adj2" fmla="val -77563"/>
              <a:gd name="adj3" fmla="val 16667"/>
            </a:avLst>
          </a:prstGeom>
          <a:solidFill>
            <a:schemeClr val="accent2"/>
          </a:solidFill>
          <a:scene3d>
            <a:camera prst="orthographicFront"/>
            <a:lightRig rig="threePt" dir="t"/>
          </a:scene3d>
          <a:sp3d contourW="44450">
            <a:bevelT w="133350" h="107950" prst="convex"/>
            <a:contourClr>
              <a:srgbClr val="00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Pasture = Sustenance: </a:t>
            </a:r>
            <a:r>
              <a:rPr lang="en-CA" sz="2800" dirty="0"/>
              <a:t>do we find an </a:t>
            </a:r>
            <a:r>
              <a:rPr lang="en-CA" sz="2800" b="1" dirty="0">
                <a:ln w="12700">
                  <a:solidFill>
                    <a:srgbClr val="0000FF"/>
                  </a:solidFill>
                </a:ln>
                <a:effectLst>
                  <a:glow rad="127000">
                    <a:srgbClr val="FFFF00"/>
                  </a:glow>
                  <a:outerShdw blurRad="50800" dist="50800" dir="5400000" sx="103000" sy="103000" algn="ctr" rotWithShape="0">
                    <a:srgbClr val="00FF99"/>
                  </a:outerShdw>
                </a:effectLst>
              </a:rPr>
              <a:t>ALEPH</a:t>
            </a:r>
            <a:r>
              <a:rPr lang="en-CA" sz="2800" dirty="0"/>
              <a:t> (</a:t>
            </a:r>
            <a:r>
              <a:rPr lang="en-CA" sz="2800" u="sng" dirty="0">
                <a:solidFill>
                  <a:schemeClr val="tx1"/>
                </a:solidFill>
              </a:rPr>
              <a:t>OX</a:t>
            </a:r>
            <a:r>
              <a:rPr lang="en-CA" sz="2800" dirty="0"/>
              <a:t>) nearby?  </a:t>
            </a:r>
            <a:r>
              <a:rPr lang="en-CA" sz="2800" dirty="0">
                <a:solidFill>
                  <a:schemeClr val="tx1"/>
                </a:solidFill>
              </a:rPr>
              <a:t>???</a:t>
            </a:r>
          </a:p>
          <a:p>
            <a:pPr algn="ctr"/>
            <a:r>
              <a:rPr lang="en-CA" sz="2800" dirty="0">
                <a:solidFill>
                  <a:schemeClr val="tx1"/>
                </a:solidFill>
              </a:rPr>
              <a:t>And also a -  </a:t>
            </a:r>
            <a:r>
              <a:rPr lang="en-CA" sz="2800" b="1" dirty="0">
                <a:ln w="12700">
                  <a:solidFill>
                    <a:srgbClr val="0000FF"/>
                  </a:solidFill>
                </a:ln>
                <a:effectLst>
                  <a:glow rad="127000">
                    <a:srgbClr val="FFFF00"/>
                  </a:glow>
                  <a:outerShdw blurRad="50800" dist="50800" dir="5400000" sx="103000" sy="103000" algn="ctr" rotWithShape="0">
                    <a:srgbClr val="00FF99"/>
                  </a:outerShdw>
                </a:effectLst>
              </a:rPr>
              <a:t>RESH?</a:t>
            </a:r>
            <a:r>
              <a:rPr lang="en-CA" sz="2800" dirty="0">
                <a:solidFill>
                  <a:schemeClr val="tx1"/>
                </a:solidFill>
              </a:rPr>
              <a:t> The </a:t>
            </a:r>
            <a:r>
              <a:rPr lang="en-CA" sz="2800" b="1" dirty="0">
                <a:solidFill>
                  <a:srgbClr val="0000FF"/>
                </a:solidFill>
              </a:rPr>
              <a:t>TOP AUTHORITY IN YAHUAH’S KINGDOM? </a:t>
            </a:r>
          </a:p>
        </p:txBody>
      </p:sp>
      <p:pic>
        <p:nvPicPr>
          <p:cNvPr id="27" name="Picture 26">
            <a:extLst>
              <a:ext uri="{FF2B5EF4-FFF2-40B4-BE49-F238E27FC236}">
                <a16:creationId xmlns:a16="http://schemas.microsoft.com/office/drawing/2014/main" id="{795221E6-33B8-4153-9460-346EE4EA22F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92633" y="680771"/>
            <a:ext cx="1309418" cy="1745891"/>
          </a:xfrm>
          <a:prstGeom prst="snip2DiagRect">
            <a:avLst/>
          </a:prstGeom>
          <a:solidFill>
            <a:srgbClr val="FFFFFF">
              <a:shade val="85000"/>
            </a:srgbClr>
          </a:solidFill>
          <a:ln w="88900" cap="sq">
            <a:solidFill>
              <a:srgbClr val="CC00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8" name="Arrow: Bent 27">
            <a:extLst>
              <a:ext uri="{FF2B5EF4-FFF2-40B4-BE49-F238E27FC236}">
                <a16:creationId xmlns:a16="http://schemas.microsoft.com/office/drawing/2014/main" id="{33563B1C-F778-4E01-9F15-43D3C6F11849}"/>
              </a:ext>
            </a:extLst>
          </p:cNvPr>
          <p:cNvSpPr/>
          <p:nvPr/>
        </p:nvSpPr>
        <p:spPr>
          <a:xfrm rot="18511205" flipH="1">
            <a:off x="1471116" y="-454401"/>
            <a:ext cx="1406414" cy="3557404"/>
          </a:xfrm>
          <a:prstGeom prst="bentArrow">
            <a:avLst>
              <a:gd name="adj1" fmla="val 25000"/>
              <a:gd name="adj2" fmla="val 42297"/>
              <a:gd name="adj3" fmla="val 41387"/>
              <a:gd name="adj4" fmla="val 43750"/>
            </a:avLst>
          </a:prstGeom>
          <a:solidFill>
            <a:srgbClr val="FFFF00"/>
          </a:solidFill>
          <a:ln w="57150">
            <a:solidFill>
              <a:srgbClr val="00FFFF"/>
            </a:solidFill>
          </a:ln>
          <a:scene3d>
            <a:camera prst="orthographicFront"/>
            <a:lightRig rig="sunset" dir="t"/>
          </a:scene3d>
          <a:sp3d>
            <a:bevelT w="152400" h="1333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0" name="Rectangle 19">
            <a:extLst>
              <a:ext uri="{FF2B5EF4-FFF2-40B4-BE49-F238E27FC236}">
                <a16:creationId xmlns:a16="http://schemas.microsoft.com/office/drawing/2014/main" id="{B735E378-A745-4C29-951D-F039E9F20D7C}"/>
              </a:ext>
            </a:extLst>
          </p:cNvPr>
          <p:cNvSpPr/>
          <p:nvPr/>
        </p:nvSpPr>
        <p:spPr>
          <a:xfrm>
            <a:off x="1822611" y="5585240"/>
            <a:ext cx="9355463" cy="1143187"/>
          </a:xfrm>
          <a:prstGeom prst="rect">
            <a:avLst/>
          </a:prstGeom>
          <a:solidFill>
            <a:srgbClr val="00FF00"/>
          </a:solidFill>
          <a:ln w="57150"/>
          <a:scene3d>
            <a:camera prst="orthographicFront"/>
            <a:lightRig rig="threePt" dir="t"/>
          </a:scene3d>
          <a:sp3d>
            <a:bevelT w="152400" h="12065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b="1" dirty="0">
                <a:solidFill>
                  <a:schemeClr val="tx1"/>
                </a:solidFill>
              </a:rPr>
              <a:t>Pasture? Physical? – Yes. But - </a:t>
            </a:r>
            <a:r>
              <a:rPr lang="en-CA" sz="2400" b="1" u="sng" dirty="0">
                <a:solidFill>
                  <a:schemeClr val="tx1"/>
                </a:solidFill>
                <a:latin typeface="Aharoni" panose="02010803020104030203" pitchFamily="2" charset="-79"/>
                <a:cs typeface="Aharoni" panose="02010803020104030203" pitchFamily="2" charset="-79"/>
              </a:rPr>
              <a:t>Ex</a:t>
            </a:r>
            <a:r>
              <a:rPr lang="en-CA" sz="2400" b="1" dirty="0">
                <a:solidFill>
                  <a:schemeClr val="tx1"/>
                </a:solidFill>
                <a:latin typeface="Aharoni" panose="02010803020104030203" pitchFamily="2" charset="-79"/>
                <a:cs typeface="Aharoni" panose="02010803020104030203" pitchFamily="2" charset="-79"/>
              </a:rPr>
              <a:t>p</a:t>
            </a:r>
            <a:r>
              <a:rPr lang="en-CA" sz="2400" b="1" u="sng" dirty="0">
                <a:solidFill>
                  <a:schemeClr val="tx1"/>
                </a:solidFill>
                <a:latin typeface="Aharoni" panose="02010803020104030203" pitchFamily="2" charset="-79"/>
                <a:cs typeface="Aharoni" panose="02010803020104030203" pitchFamily="2" charset="-79"/>
              </a:rPr>
              <a:t>onentiall</a:t>
            </a:r>
            <a:r>
              <a:rPr lang="en-CA" sz="2400" b="1" dirty="0">
                <a:solidFill>
                  <a:schemeClr val="tx1"/>
                </a:solidFill>
                <a:latin typeface="Aharoni" panose="02010803020104030203" pitchFamily="2" charset="-79"/>
                <a:cs typeface="Aharoni" panose="02010803020104030203" pitchFamily="2" charset="-79"/>
              </a:rPr>
              <a:t>y </a:t>
            </a:r>
            <a:r>
              <a:rPr lang="en-CA" sz="2400" b="1" u="sng" dirty="0">
                <a:solidFill>
                  <a:schemeClr val="tx1"/>
                </a:solidFill>
                <a:latin typeface="Aharoni" panose="02010803020104030203" pitchFamily="2" charset="-79"/>
                <a:cs typeface="Aharoni" panose="02010803020104030203" pitchFamily="2" charset="-79"/>
              </a:rPr>
              <a:t>more im</a:t>
            </a:r>
            <a:r>
              <a:rPr lang="en-CA" sz="2400" b="1" dirty="0">
                <a:solidFill>
                  <a:schemeClr val="tx1"/>
                </a:solidFill>
                <a:latin typeface="Aharoni" panose="02010803020104030203" pitchFamily="2" charset="-79"/>
                <a:cs typeface="Aharoni" panose="02010803020104030203" pitchFamily="2" charset="-79"/>
              </a:rPr>
              <a:t>p</a:t>
            </a:r>
            <a:r>
              <a:rPr lang="en-CA" sz="2400" b="1" u="sng" dirty="0">
                <a:solidFill>
                  <a:schemeClr val="tx1"/>
                </a:solidFill>
                <a:latin typeface="Aharoni" panose="02010803020104030203" pitchFamily="2" charset="-79"/>
                <a:cs typeface="Aharoni" panose="02010803020104030203" pitchFamily="2" charset="-79"/>
              </a:rPr>
              <a:t>ortant</a:t>
            </a:r>
            <a:r>
              <a:rPr lang="en-CA" sz="2400" b="1" dirty="0">
                <a:solidFill>
                  <a:schemeClr val="tx1"/>
                </a:solidFill>
                <a:latin typeface="Aharoni" panose="02010803020104030203" pitchFamily="2" charset="-79"/>
                <a:cs typeface="Aharoni" panose="02010803020104030203" pitchFamily="2" charset="-79"/>
              </a:rPr>
              <a:t> – </a:t>
            </a:r>
            <a:br>
              <a:rPr lang="en-CA" sz="2400" dirty="0">
                <a:solidFill>
                  <a:schemeClr val="tx1"/>
                </a:solidFill>
              </a:rPr>
            </a:br>
            <a:r>
              <a:rPr lang="en-CA" sz="3200" dirty="0">
                <a:ln>
                  <a:solidFill>
                    <a:srgbClr val="E983DD"/>
                  </a:solidFill>
                </a:ln>
                <a:solidFill>
                  <a:srgbClr val="0000FF"/>
                </a:solidFill>
                <a:effectLst>
                  <a:glow rad="127000">
                    <a:srgbClr val="00FFFF"/>
                  </a:glow>
                  <a:outerShdw blurRad="50800" dist="50800" dir="5400000" sx="101000" sy="101000" algn="ctr" rotWithShape="0">
                    <a:srgbClr val="CC00FF"/>
                  </a:outerShdw>
                </a:effectLst>
                <a:latin typeface="Ravie" panose="04040805050809020602" pitchFamily="82" charset="0"/>
              </a:rPr>
              <a:t>SPIRITUAL SUSTENANCE – LIFE!</a:t>
            </a:r>
          </a:p>
        </p:txBody>
      </p:sp>
      <p:sp>
        <p:nvSpPr>
          <p:cNvPr id="29" name="Rectangle 28">
            <a:extLst>
              <a:ext uri="{FF2B5EF4-FFF2-40B4-BE49-F238E27FC236}">
                <a16:creationId xmlns:a16="http://schemas.microsoft.com/office/drawing/2014/main" id="{F1E8C1EF-A18D-4F72-AE7F-AC4D28DF164E}"/>
              </a:ext>
            </a:extLst>
          </p:cNvPr>
          <p:cNvSpPr/>
          <p:nvPr/>
        </p:nvSpPr>
        <p:spPr>
          <a:xfrm>
            <a:off x="7096836" y="1375750"/>
            <a:ext cx="1557257" cy="1135188"/>
          </a:xfrm>
          <a:prstGeom prst="rect">
            <a:avLst/>
          </a:prstGeom>
          <a:noFill/>
          <a:ln w="762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Speech Bubble: Rectangle with Corners Rounded 29">
            <a:extLst>
              <a:ext uri="{FF2B5EF4-FFF2-40B4-BE49-F238E27FC236}">
                <a16:creationId xmlns:a16="http://schemas.microsoft.com/office/drawing/2014/main" id="{7868E7B1-5799-446C-A0C0-A1A72CF69368}"/>
              </a:ext>
            </a:extLst>
          </p:cNvPr>
          <p:cNvSpPr/>
          <p:nvPr/>
        </p:nvSpPr>
        <p:spPr>
          <a:xfrm>
            <a:off x="9582799" y="223571"/>
            <a:ext cx="2506092" cy="2508663"/>
          </a:xfrm>
          <a:prstGeom prst="wedgeRoundRectCallout">
            <a:avLst>
              <a:gd name="adj1" fmla="val -62940"/>
              <a:gd name="adj2" fmla="val 56667"/>
              <a:gd name="adj3" fmla="val 16667"/>
            </a:avLst>
          </a:prstGeom>
          <a:solidFill>
            <a:schemeClr val="accent2">
              <a:lumMod val="60000"/>
              <a:lumOff val="40000"/>
            </a:schemeClr>
          </a:solidFill>
          <a:ln w="38100">
            <a:solidFill>
              <a:srgbClr val="0000FF"/>
            </a:solidFill>
          </a:ln>
          <a:scene3d>
            <a:camera prst="orthographicFront"/>
            <a:lightRig rig="threePt" dir="t"/>
          </a:scene3d>
          <a:sp3d>
            <a:bevelT w="1524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solidFill>
                  <a:schemeClr val="tx1"/>
                </a:solidFill>
                <a:effectLst>
                  <a:glow rad="127000">
                    <a:srgbClr val="00FFFF"/>
                  </a:glow>
                </a:effectLst>
              </a:rPr>
              <a:t>ENTER</a:t>
            </a:r>
            <a:r>
              <a:rPr lang="en-CA" sz="2800" b="1" dirty="0">
                <a:solidFill>
                  <a:schemeClr val="tx1"/>
                </a:solidFill>
                <a:effectLst>
                  <a:glow rad="127000">
                    <a:srgbClr val="FFFF00"/>
                  </a:glow>
                </a:effectLst>
              </a:rPr>
              <a:t> </a:t>
            </a:r>
            <a:r>
              <a:rPr lang="en-CA" sz="2800" b="1" u="sng" dirty="0">
                <a:solidFill>
                  <a:schemeClr val="tx1"/>
                </a:solidFill>
                <a:effectLst>
                  <a:glow rad="127000">
                    <a:srgbClr val="FFFF00"/>
                  </a:glow>
                </a:effectLst>
              </a:rPr>
              <a:t>into </a:t>
            </a:r>
            <a:r>
              <a:rPr lang="en-CA" sz="2800" b="1" u="sng" dirty="0">
                <a:solidFill>
                  <a:srgbClr val="0000FF"/>
                </a:solidFill>
                <a:effectLst>
                  <a:glow rad="127000">
                    <a:srgbClr val="FFFF00"/>
                  </a:glow>
                  <a:outerShdw blurRad="50800" dist="50800" dir="5400000" sx="103000" sy="103000" algn="ctr" rotWithShape="0">
                    <a:srgbClr val="00FF99"/>
                  </a:outerShdw>
                </a:effectLst>
                <a:latin typeface="Algerian" panose="04020705040A02060702" pitchFamily="82" charset="0"/>
              </a:rPr>
              <a:t>MY</a:t>
            </a:r>
            <a:r>
              <a:rPr lang="en-CA" sz="2800" b="1" u="sng" dirty="0">
                <a:solidFill>
                  <a:schemeClr val="tx1"/>
                </a:solidFill>
                <a:effectLst>
                  <a:glow rad="127000">
                    <a:srgbClr val="FFFF00"/>
                  </a:glow>
                </a:effectLst>
              </a:rPr>
              <a:t> COVENANTED KINGDOM OF </a:t>
            </a:r>
            <a:r>
              <a:rPr lang="en-CA" sz="2800" b="1" dirty="0">
                <a:solidFill>
                  <a:srgbClr val="0000FF"/>
                </a:solidFill>
                <a:effectLst>
                  <a:glow rad="127000">
                    <a:srgbClr val="FFFF00"/>
                  </a:glow>
                  <a:outerShdw blurRad="50800" dist="50800" dir="5400000" sx="103000" sy="103000" algn="ctr" rotWithShape="0">
                    <a:srgbClr val="00FF99"/>
                  </a:outerShdw>
                </a:effectLst>
                <a:latin typeface="Algerian" panose="04020705040A02060702" pitchFamily="82" charset="0"/>
              </a:rPr>
              <a:t>TZADIQ …</a:t>
            </a:r>
            <a:endParaRPr lang="en-CA" sz="2800" b="1" dirty="0">
              <a:solidFill>
                <a:schemeClr val="tx1"/>
              </a:solidFill>
              <a:effectLst>
                <a:glow rad="127000">
                  <a:srgbClr val="FFFF00"/>
                </a:glow>
              </a:effectLst>
            </a:endParaRPr>
          </a:p>
        </p:txBody>
      </p:sp>
    </p:spTree>
    <p:extLst>
      <p:ext uri="{BB962C8B-B14F-4D97-AF65-F5344CB8AC3E}">
        <p14:creationId xmlns:p14="http://schemas.microsoft.com/office/powerpoint/2010/main" val="37061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1750"/>
                                        <p:tgtEl>
                                          <p:spTgt spid="2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2000"/>
                                        <p:tgtEl>
                                          <p:spTgt spid="28"/>
                                        </p:tgtEl>
                                      </p:cBhvr>
                                    </p:animEffect>
                                  </p:childTnLst>
                                </p:cTn>
                              </p:par>
                              <p:par>
                                <p:cTn id="16" presetID="42"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1000"/>
                                        <p:tgtEl>
                                          <p:spTgt spid="4"/>
                                        </p:tgtEl>
                                      </p:cBhvr>
                                    </p:animEffect>
                                  </p:childTnLst>
                                </p:cTn>
                              </p:par>
                            </p:childTnLst>
                          </p:cTn>
                        </p:par>
                        <p:par>
                          <p:cTn id="34" fill="hold">
                            <p:stCondLst>
                              <p:cond delay="1000"/>
                            </p:stCondLst>
                            <p:childTnLst>
                              <p:par>
                                <p:cTn id="35" presetID="47"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8" presetClass="emph" presetSubtype="0" fill="hold" grpId="1" nodeType="afterEffect">
                                  <p:stCondLst>
                                    <p:cond delay="250"/>
                                  </p:stCondLst>
                                  <p:childTnLst>
                                    <p:animRot by="21600000">
                                      <p:cBhvr>
                                        <p:cTn id="42" dur="2000" fill="hold"/>
                                        <p:tgtEl>
                                          <p:spTgt spid="2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animBg="1"/>
      <p:bldP spid="4" grpId="0" animBg="1"/>
      <p:bldP spid="28" grpId="0" animBg="1"/>
      <p:bldP spid="20" grpId="0" animBg="1"/>
      <p:bldP spid="29" grpId="0" animBg="1"/>
      <p:bldP spid="29" grpId="1" animBg="1"/>
      <p:bldP spid="3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90</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58038" y="237891"/>
            <a:ext cx="5837962" cy="835260"/>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#2.   </a:t>
            </a:r>
            <a:r>
              <a:rPr lang="en-CA" sz="4400" b="1" i="1" dirty="0" err="1">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Shemayim</a:t>
            </a:r>
            <a:endParaRPr lang="en-CA" sz="44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184558" y="1260914"/>
            <a:ext cx="11870422" cy="5426307"/>
          </a:xfrm>
          <a:prstGeom prst="roundRect">
            <a:avLst>
              <a:gd name="adj" fmla="val 7546"/>
            </a:avLst>
          </a:prstGeom>
          <a:solidFill>
            <a:srgbClr val="FF9900">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00FF"/>
                </a:solidFill>
                <a:latin typeface="arial" panose="020B0604020202020204" pitchFamily="34" charset="0"/>
              </a:rPr>
              <a:t>        </a:t>
            </a:r>
            <a:r>
              <a:rPr lang="en-US" sz="2400" dirty="0">
                <a:solidFill>
                  <a:srgbClr val="01103A"/>
                </a:solidFill>
                <a:latin typeface="arial" panose="020B0604020202020204" pitchFamily="34" charset="0"/>
              </a:rPr>
              <a:t>     Considering the 1</a:t>
            </a:r>
            <a:r>
              <a:rPr lang="en-US" sz="2400" baseline="30000" dirty="0">
                <a:solidFill>
                  <a:srgbClr val="01103A"/>
                </a:solidFill>
                <a:latin typeface="arial" panose="020B0604020202020204" pitchFamily="34" charset="0"/>
              </a:rPr>
              <a:t>st</a:t>
            </a:r>
            <a:r>
              <a:rPr lang="en-US" sz="2400" dirty="0">
                <a:solidFill>
                  <a:srgbClr val="01103A"/>
                </a:solidFill>
                <a:latin typeface="arial" panose="020B0604020202020204" pitchFamily="34" charset="0"/>
              </a:rPr>
              <a:t> heaven of which our </a:t>
            </a:r>
            <a:r>
              <a:rPr lang="en-US" sz="2400" b="1" dirty="0">
                <a:solidFill>
                  <a:srgbClr val="01103A"/>
                </a:solidFill>
                <a:latin typeface="arial" panose="020B0604020202020204" pitchFamily="34" charset="0"/>
              </a:rPr>
              <a:t>“</a:t>
            </a:r>
            <a:r>
              <a:rPr lang="en-US" sz="2400" b="1" u="sng" dirty="0">
                <a:solidFill>
                  <a:srgbClr val="01103A"/>
                </a:solidFill>
                <a:latin typeface="arial" panose="020B0604020202020204" pitchFamily="34" charset="0"/>
              </a:rPr>
              <a:t>lifted u</a:t>
            </a:r>
            <a:r>
              <a:rPr lang="en-US" sz="2400" b="1" dirty="0">
                <a:solidFill>
                  <a:srgbClr val="01103A"/>
                </a:solidFill>
                <a:latin typeface="arial" panose="020B0604020202020204" pitchFamily="34" charset="0"/>
              </a:rPr>
              <a:t>p” </a:t>
            </a:r>
            <a:r>
              <a:rPr lang="en-US" sz="2400" dirty="0">
                <a:solidFill>
                  <a:srgbClr val="01103A"/>
                </a:solidFill>
                <a:latin typeface="arial" panose="020B0604020202020204" pitchFamily="34" charset="0"/>
              </a:rPr>
              <a:t>eyes can observe: </a:t>
            </a:r>
            <a:br>
              <a:rPr lang="en-US" sz="2400" dirty="0">
                <a:solidFill>
                  <a:srgbClr val="01103A"/>
                </a:solidFill>
                <a:latin typeface="arial" panose="020B0604020202020204" pitchFamily="34" charset="0"/>
              </a:rPr>
            </a:br>
            <a:r>
              <a:rPr lang="en-US" sz="2400" dirty="0">
                <a:solidFill>
                  <a:srgbClr val="01103A"/>
                </a:solidFill>
                <a:latin typeface="arial" panose="020B0604020202020204" pitchFamily="34" charset="0"/>
              </a:rPr>
              <a:t>There are various </a:t>
            </a:r>
            <a:r>
              <a:rPr lang="en-US" sz="2400" b="1" dirty="0">
                <a:solidFill>
                  <a:srgbClr val="0000FF"/>
                </a:solidFill>
                <a:latin typeface="arial" panose="020B0604020202020204" pitchFamily="34" charset="0"/>
              </a:rPr>
              <a:t>Mem</a:t>
            </a:r>
            <a:r>
              <a:rPr lang="en-US" sz="2400" dirty="0">
                <a:solidFill>
                  <a:srgbClr val="01103A"/>
                </a:solidFill>
                <a:latin typeface="arial" panose="020B0604020202020204" pitchFamily="34" charset="0"/>
              </a:rPr>
              <a:t> frequencies being repeated every 2x-12, &amp; 24 hours, twice per </a:t>
            </a:r>
            <a:r>
              <a:rPr lang="en-US" sz="2400" b="1" dirty="0">
                <a:solidFill>
                  <a:srgbClr val="0000FF"/>
                </a:solidFill>
                <a:latin typeface="arial" panose="020B0604020202020204" pitchFamily="34" charset="0"/>
              </a:rPr>
              <a:t>Shaneh</a:t>
            </a:r>
            <a:r>
              <a:rPr lang="en-US" sz="2400" dirty="0">
                <a:solidFill>
                  <a:srgbClr val="01103A"/>
                </a:solidFill>
                <a:latin typeface="arial" panose="020B0604020202020204" pitchFamily="34" charset="0"/>
              </a:rPr>
              <a:t> (year) and once per </a:t>
            </a:r>
            <a:r>
              <a:rPr lang="en-US" sz="2400" b="1" dirty="0">
                <a:solidFill>
                  <a:srgbClr val="0000FF"/>
                </a:solidFill>
                <a:latin typeface="arial" panose="020B0604020202020204" pitchFamily="34" charset="0"/>
              </a:rPr>
              <a:t>Shaneh,</a:t>
            </a:r>
            <a:r>
              <a:rPr lang="en-US" sz="2400" dirty="0">
                <a:solidFill>
                  <a:srgbClr val="01103A"/>
                </a:solidFill>
                <a:latin typeface="arial" panose="020B0604020202020204" pitchFamily="34" charset="0"/>
              </a:rPr>
              <a:t> (just to note a few). These physical frequencies reveal the authority of </a:t>
            </a:r>
            <a:r>
              <a:rPr lang="en-US" sz="2400" b="1" dirty="0">
                <a:solidFill>
                  <a:srgbClr val="0000FF"/>
                </a:solidFill>
                <a:latin typeface="arial" panose="020B0604020202020204" pitchFamily="34" charset="0"/>
              </a:rPr>
              <a:t>Elohim,</a:t>
            </a:r>
            <a:r>
              <a:rPr lang="en-US" sz="2400" dirty="0">
                <a:solidFill>
                  <a:srgbClr val="01103A"/>
                </a:solidFill>
                <a:latin typeface="arial" panose="020B0604020202020204" pitchFamily="34" charset="0"/>
              </a:rPr>
              <a:t> the love and nurturing care for His children. The support and provision for life itself has been </a:t>
            </a:r>
            <a:r>
              <a:rPr lang="en-US" sz="2400" b="1" dirty="0">
                <a:solidFill>
                  <a:srgbClr val="0000FF"/>
                </a:solidFill>
                <a:latin typeface="arial" panose="020B0604020202020204" pitchFamily="34" charset="0"/>
              </a:rPr>
              <a:t>DISTINGUISHED</a:t>
            </a:r>
            <a:r>
              <a:rPr lang="en-US" sz="2400" dirty="0">
                <a:solidFill>
                  <a:srgbClr val="01103A"/>
                </a:solidFill>
                <a:latin typeface="arial" panose="020B0604020202020204" pitchFamily="34" charset="0"/>
              </a:rPr>
              <a:t> not just physical but </a:t>
            </a:r>
            <a:r>
              <a:rPr lang="en-US" sz="2400" b="1" dirty="0">
                <a:solidFill>
                  <a:srgbClr val="0000FF"/>
                </a:solidFill>
                <a:latin typeface="arial" panose="020B0604020202020204" pitchFamily="34" charset="0"/>
              </a:rPr>
              <a:t>SPIRITUAL in Righteousness </a:t>
            </a:r>
            <a:r>
              <a:rPr lang="en-US" sz="2400" dirty="0">
                <a:solidFill>
                  <a:srgbClr val="01103A"/>
                </a:solidFill>
                <a:latin typeface="arial" panose="020B0604020202020204" pitchFamily="34" charset="0"/>
              </a:rPr>
              <a:t>as well, even far beyond our ability to comprehend.  Also, </a:t>
            </a:r>
            <a:r>
              <a:rPr lang="en-US" sz="2400" dirty="0">
                <a:solidFill>
                  <a:schemeClr val="accent2">
                    <a:lumMod val="50000"/>
                  </a:schemeClr>
                </a:solidFill>
                <a:latin typeface="arial" panose="020B0604020202020204" pitchFamily="34" charset="0"/>
              </a:rPr>
              <a:t>the revealing of curses that are an option as well. </a:t>
            </a:r>
          </a:p>
          <a:p>
            <a:pPr algn="ctr"/>
            <a:r>
              <a:rPr lang="en-US" sz="2400" dirty="0">
                <a:solidFill>
                  <a:srgbClr val="01103A"/>
                </a:solidFill>
                <a:latin typeface="arial" panose="020B0604020202020204" pitchFamily="34" charset="0"/>
              </a:rPr>
              <a:t>The </a:t>
            </a:r>
            <a:r>
              <a:rPr lang="en-US" sz="2400" b="1" dirty="0">
                <a:solidFill>
                  <a:srgbClr val="0000FF"/>
                </a:solidFill>
                <a:latin typeface="arial" panose="020B0604020202020204" pitchFamily="34" charset="0"/>
              </a:rPr>
              <a:t>Regal</a:t>
            </a:r>
            <a:r>
              <a:rPr lang="en-US" sz="2400" dirty="0">
                <a:solidFill>
                  <a:srgbClr val="01103A"/>
                </a:solidFill>
                <a:latin typeface="arial" panose="020B0604020202020204" pitchFamily="34" charset="0"/>
              </a:rPr>
              <a:t> authority within the visual effects are unmistakable, and the </a:t>
            </a:r>
            <a:r>
              <a:rPr lang="en-US" sz="2400" b="1" dirty="0">
                <a:solidFill>
                  <a:srgbClr val="0000FF"/>
                </a:solidFill>
                <a:latin typeface="arial" panose="020B0604020202020204" pitchFamily="34" charset="0"/>
              </a:rPr>
              <a:t>Path</a:t>
            </a:r>
            <a:r>
              <a:rPr lang="en-US" sz="2400" dirty="0">
                <a:solidFill>
                  <a:srgbClr val="01103A"/>
                </a:solidFill>
                <a:latin typeface="arial" panose="020B0604020202020204" pitchFamily="34" charset="0"/>
              </a:rPr>
              <a:t> leading to </a:t>
            </a:r>
            <a:r>
              <a:rPr lang="en-US" sz="2400" b="1" dirty="0">
                <a:solidFill>
                  <a:srgbClr val="0000FF"/>
                </a:solidFill>
                <a:latin typeface="arial" panose="020B0604020202020204" pitchFamily="34" charset="0"/>
              </a:rPr>
              <a:t>Yahuah’s Kingdom </a:t>
            </a:r>
            <a:r>
              <a:rPr lang="en-US" sz="2400" dirty="0">
                <a:solidFill>
                  <a:srgbClr val="01103A"/>
                </a:solidFill>
                <a:latin typeface="arial" panose="020B0604020202020204" pitchFamily="34" charset="0"/>
              </a:rPr>
              <a:t>has been delineated immaculately.  The basic necessity of heat and light are a surety.  Navigation both physical on earth and </a:t>
            </a:r>
            <a:r>
              <a:rPr lang="en-US" sz="2400" dirty="0">
                <a:solidFill>
                  <a:srgbClr val="0000FF"/>
                </a:solidFill>
                <a:latin typeface="arial" panose="020B0604020202020204" pitchFamily="34" charset="0"/>
              </a:rPr>
              <a:t>Spiritual</a:t>
            </a:r>
            <a:r>
              <a:rPr lang="en-US" sz="2400" dirty="0">
                <a:solidFill>
                  <a:srgbClr val="01103A"/>
                </a:solidFill>
                <a:latin typeface="arial" panose="020B0604020202020204" pitchFamily="34" charset="0"/>
              </a:rPr>
              <a:t> has been provided.  This information and life support system within the </a:t>
            </a:r>
            <a:r>
              <a:rPr lang="en-US" sz="2400" b="1" dirty="0" err="1">
                <a:ln w="19050">
                  <a:solidFill>
                    <a:srgbClr val="0000FF"/>
                  </a:solidFill>
                </a:ln>
                <a:solidFill>
                  <a:srgbClr val="FF0000"/>
                </a:solidFill>
                <a:latin typeface="arial" panose="020B0604020202020204" pitchFamily="34" charset="0"/>
              </a:rPr>
              <a:t>Shemayim</a:t>
            </a:r>
            <a:r>
              <a:rPr lang="en-US" sz="2400" dirty="0">
                <a:solidFill>
                  <a:srgbClr val="01103A"/>
                </a:solidFill>
                <a:latin typeface="arial" panose="020B0604020202020204" pitchFamily="34" charset="0"/>
              </a:rPr>
              <a:t> operates continually which underscores the </a:t>
            </a:r>
            <a:r>
              <a:rPr lang="en-US" sz="2400" u="sng" dirty="0">
                <a:solidFill>
                  <a:srgbClr val="01103A"/>
                </a:solidFill>
                <a:latin typeface="arial" panose="020B0604020202020204" pitchFamily="34" charset="0"/>
              </a:rPr>
              <a:t>ori</a:t>
            </a:r>
            <a:r>
              <a:rPr lang="en-US" sz="2400" dirty="0">
                <a:solidFill>
                  <a:srgbClr val="01103A"/>
                </a:solidFill>
                <a:latin typeface="arial" panose="020B0604020202020204" pitchFamily="34" charset="0"/>
              </a:rPr>
              <a:t>g</a:t>
            </a:r>
            <a:r>
              <a:rPr lang="en-US" sz="2400" u="sng" dirty="0">
                <a:solidFill>
                  <a:srgbClr val="01103A"/>
                </a:solidFill>
                <a:latin typeface="arial" panose="020B0604020202020204" pitchFamily="34" charset="0"/>
              </a:rPr>
              <a:t>in</a:t>
            </a:r>
            <a:r>
              <a:rPr lang="en-US" sz="2400" dirty="0">
                <a:solidFill>
                  <a:srgbClr val="01103A"/>
                </a:solidFill>
                <a:latin typeface="arial" panose="020B0604020202020204" pitchFamily="34" charset="0"/>
              </a:rPr>
              <a:t> and p</a:t>
            </a:r>
            <a:r>
              <a:rPr lang="en-US" sz="2400" u="sng" dirty="0">
                <a:solidFill>
                  <a:srgbClr val="01103A"/>
                </a:solidFill>
                <a:latin typeface="arial" panose="020B0604020202020204" pitchFamily="34" charset="0"/>
              </a:rPr>
              <a:t>roduction</a:t>
            </a:r>
            <a:r>
              <a:rPr lang="en-US" sz="2400" dirty="0">
                <a:solidFill>
                  <a:srgbClr val="01103A"/>
                </a:solidFill>
                <a:latin typeface="arial" panose="020B0604020202020204" pitchFamily="34" charset="0"/>
              </a:rPr>
              <a:t> of these </a:t>
            </a:r>
            <a:r>
              <a:rPr lang="en-US" sz="2400" b="1" dirty="0" err="1">
                <a:solidFill>
                  <a:srgbClr val="0000FF"/>
                </a:solidFill>
                <a:latin typeface="arial" panose="020B0604020202020204" pitchFamily="34" charset="0"/>
              </a:rPr>
              <a:t>Qodesh</a:t>
            </a:r>
            <a:r>
              <a:rPr lang="en-US" sz="2400" b="1" dirty="0">
                <a:solidFill>
                  <a:srgbClr val="0000FF"/>
                </a:solidFill>
                <a:latin typeface="arial" panose="020B0604020202020204" pitchFamily="34" charset="0"/>
              </a:rPr>
              <a:t> frequencies.  Do note this life support system is listed as having been established </a:t>
            </a:r>
            <a:r>
              <a:rPr lang="en-US" sz="2400" b="1" u="sng" dirty="0">
                <a:solidFill>
                  <a:schemeClr val="tx1"/>
                </a:solidFill>
                <a:latin typeface="arial" panose="020B0604020202020204" pitchFamily="34" charset="0"/>
              </a:rPr>
              <a:t>FIRST</a:t>
            </a:r>
            <a:r>
              <a:rPr lang="en-US" sz="2400" b="1" dirty="0">
                <a:solidFill>
                  <a:srgbClr val="0000FF"/>
                </a:solidFill>
                <a:latin typeface="arial" panose="020B0604020202020204" pitchFamily="34" charset="0"/>
              </a:rPr>
              <a:t> </a:t>
            </a:r>
            <a:r>
              <a:rPr lang="en-US" sz="2400" b="1" u="sng" dirty="0">
                <a:solidFill>
                  <a:schemeClr val="tx1"/>
                </a:solidFill>
                <a:latin typeface="arial" panose="020B0604020202020204" pitchFamily="34" charset="0"/>
              </a:rPr>
              <a:t>before</a:t>
            </a:r>
            <a:r>
              <a:rPr lang="en-US" sz="2400" b="1" dirty="0">
                <a:solidFill>
                  <a:srgbClr val="0000FF"/>
                </a:solidFill>
                <a:latin typeface="arial" panose="020B0604020202020204" pitchFamily="34" charset="0"/>
              </a:rPr>
              <a:t> the earth came to be!</a:t>
            </a:r>
          </a:p>
        </p:txBody>
      </p:sp>
      <p:pic>
        <p:nvPicPr>
          <p:cNvPr id="7" name="Picture 6">
            <a:extLst>
              <a:ext uri="{FF2B5EF4-FFF2-40B4-BE49-F238E27FC236}">
                <a16:creationId xmlns:a16="http://schemas.microsoft.com/office/drawing/2014/main" id="{4AABFA0B-3415-4DD5-964A-F795E84A4DE1}"/>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128358" y="120651"/>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8">
            <a:extLst>
              <a:ext uri="{FF2B5EF4-FFF2-40B4-BE49-F238E27FC236}">
                <a16:creationId xmlns:a16="http://schemas.microsoft.com/office/drawing/2014/main" id="{B3B09232-E3A2-4E2E-B588-428DDF88AF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15805" y="67112"/>
            <a:ext cx="10763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E04D1FA0-B2C7-419E-85A3-1760DD77E2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62725" y="127438"/>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4" name="Picture 13">
            <a:extLst>
              <a:ext uri="{FF2B5EF4-FFF2-40B4-BE49-F238E27FC236}">
                <a16:creationId xmlns:a16="http://schemas.microsoft.com/office/drawing/2014/main" id="{8DC8FA08-C0AE-49CB-8B5C-9D2DB41BF93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90595" y="67112"/>
            <a:ext cx="1133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a:extLst>
              <a:ext uri="{FF2B5EF4-FFF2-40B4-BE49-F238E27FC236}">
                <a16:creationId xmlns:a16="http://schemas.microsoft.com/office/drawing/2014/main" id="{3B080590-B91C-45F9-9DAD-C70FAACD080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5893" y="187763"/>
            <a:ext cx="10572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3300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1000"/>
                                        <p:tgtEl>
                                          <p:spTgt spid="11">
                                            <p:txEl>
                                              <p:pRg st="1" end="1"/>
                                            </p:txEl>
                                          </p:spTgt>
                                        </p:tgtEl>
                                      </p:cBhvr>
                                    </p:animEffect>
                                    <p:anim calcmode="lin" valueType="num">
                                      <p:cBhvr>
                                        <p:cTn id="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46C6-E834-4247-A855-7EAE080923F1}"/>
              </a:ext>
            </a:extLst>
          </p:cNvPr>
          <p:cNvSpPr>
            <a:spLocks noGrp="1"/>
          </p:cNvSpPr>
          <p:nvPr>
            <p:ph type="ctrTitle"/>
          </p:nvPr>
        </p:nvSpPr>
        <p:spPr>
          <a:xfrm>
            <a:off x="665952" y="717424"/>
            <a:ext cx="11084675" cy="5454837"/>
          </a:xfrm>
          <a:gradFill flip="none" rotWithShape="1">
            <a:gsLst>
              <a:gs pos="34000">
                <a:schemeClr val="accent1">
                  <a:lumMod val="5000"/>
                  <a:lumOff val="95000"/>
                </a:schemeClr>
              </a:gs>
              <a:gs pos="74000">
                <a:schemeClr val="tx1"/>
              </a:gs>
              <a:gs pos="7000">
                <a:srgbClr val="0000FF"/>
              </a:gs>
              <a:gs pos="100000">
                <a:schemeClr val="accent1">
                  <a:lumMod val="30000"/>
                  <a:lumOff val="70000"/>
                </a:schemeClr>
              </a:gs>
            </a:gsLst>
            <a:path path="shape">
              <a:fillToRect l="50000" t="50000" r="50000" b="50000"/>
            </a:path>
            <a:tileRect/>
          </a:gradFill>
          <a:ln w="76200">
            <a:noFill/>
          </a:ln>
          <a:scene3d>
            <a:camera prst="orthographicFront"/>
            <a:lightRig rig="sunset" dir="t"/>
          </a:scene3d>
          <a:sp3d>
            <a:bevelT w="241300" h="120650" prst="angle"/>
          </a:sp3d>
        </p:spPr>
        <p:txBody>
          <a:bodyPr anchor="ctr">
            <a:normAutofit/>
          </a:bodyPr>
          <a:lstStyle/>
          <a:p>
            <a:br>
              <a:rPr lang="en-CA" dirty="0"/>
            </a:br>
            <a:r>
              <a:rPr lang="en-CA" sz="3600" b="1" dirty="0">
                <a:solidFill>
                  <a:srgbClr val="FF0000"/>
                </a:solidFill>
                <a:effectLst>
                  <a:glow rad="63500">
                    <a:srgbClr val="FFFF00"/>
                  </a:glow>
                  <a:outerShdw blurRad="50800" dist="50800" dir="5400000" sx="102000" sy="102000" algn="ctr" rotWithShape="0">
                    <a:srgbClr val="9966FF"/>
                  </a:outerShdw>
                </a:effectLst>
                <a:latin typeface="Bradley Hand ITC" panose="03070402050302030203" pitchFamily="66" charset="0"/>
              </a:rPr>
              <a:t> </a:t>
            </a:r>
            <a:br>
              <a:rPr lang="en-CA" dirty="0"/>
            </a:br>
            <a:r>
              <a:rPr lang="en-CA" dirty="0"/>
              <a:t>    </a:t>
            </a:r>
            <a:br>
              <a:rPr lang="en-CA" dirty="0"/>
            </a:br>
            <a:br>
              <a:rPr lang="en-CA" dirty="0"/>
            </a:br>
            <a:r>
              <a:rPr lang="en-CA" dirty="0"/>
              <a:t> </a:t>
            </a:r>
          </a:p>
        </p:txBody>
      </p:sp>
      <p:pic>
        <p:nvPicPr>
          <p:cNvPr id="8" name="Picture 2" descr="C:\Users\Rae\Desktop\Ooh yellow face.png">
            <a:extLst>
              <a:ext uri="{FF2B5EF4-FFF2-40B4-BE49-F238E27FC236}">
                <a16:creationId xmlns:a16="http://schemas.microsoft.com/office/drawing/2014/main" id="{5D910BE6-9169-4A10-961E-BB37BD6A3E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7133" y="3621628"/>
            <a:ext cx="1425575" cy="141446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119745-28D0-4466-A61A-F2578258825F}"/>
              </a:ext>
            </a:extLst>
          </p:cNvPr>
          <p:cNvSpPr/>
          <p:nvPr/>
        </p:nvSpPr>
        <p:spPr>
          <a:xfrm>
            <a:off x="5742569" y="3287679"/>
            <a:ext cx="931439" cy="314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a:solidFill>
                  <a:srgbClr val="00FF00"/>
                </a:solidFill>
              </a:rPr>
              <a:t>and</a:t>
            </a:r>
          </a:p>
        </p:txBody>
      </p:sp>
      <p:sp>
        <p:nvSpPr>
          <p:cNvPr id="5" name="Rectangle: Rounded Corners 4">
            <a:extLst>
              <a:ext uri="{FF2B5EF4-FFF2-40B4-BE49-F238E27FC236}">
                <a16:creationId xmlns:a16="http://schemas.microsoft.com/office/drawing/2014/main" id="{02541A91-C997-429F-9E30-9082A861EEAD}"/>
              </a:ext>
            </a:extLst>
          </p:cNvPr>
          <p:cNvSpPr/>
          <p:nvPr/>
        </p:nvSpPr>
        <p:spPr>
          <a:xfrm>
            <a:off x="778602" y="226231"/>
            <a:ext cx="2469423" cy="491193"/>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Next word:</a:t>
            </a:r>
            <a:endParaRPr lang="en-CA" sz="32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3" name="Slide Number Placeholder 2">
            <a:extLst>
              <a:ext uri="{FF2B5EF4-FFF2-40B4-BE49-F238E27FC236}">
                <a16:creationId xmlns:a16="http://schemas.microsoft.com/office/drawing/2014/main" id="{CFF42E35-0D16-A651-4F63-4B4CA89A5EF8}"/>
              </a:ext>
            </a:extLst>
          </p:cNvPr>
          <p:cNvSpPr>
            <a:spLocks noGrp="1"/>
          </p:cNvSpPr>
          <p:nvPr>
            <p:ph type="sldNum" sz="quarter" idx="12"/>
          </p:nvPr>
        </p:nvSpPr>
        <p:spPr>
          <a:xfrm>
            <a:off x="11505234" y="6434169"/>
            <a:ext cx="640466" cy="489884"/>
          </a:xfrm>
        </p:spPr>
        <p:txBody>
          <a:bodyPr/>
          <a:lstStyle/>
          <a:p>
            <a:fld id="{45C2D28F-54A5-4CFF-A832-B99C2F1CE910}" type="slidenum">
              <a:rPr lang="en-CA" smtClean="0">
                <a:solidFill>
                  <a:schemeClr val="bg1"/>
                </a:solidFill>
              </a:rPr>
              <a:t>91</a:t>
            </a:fld>
            <a:endParaRPr lang="en-CA" dirty="0">
              <a:solidFill>
                <a:schemeClr val="bg1"/>
              </a:solidFill>
            </a:endParaRPr>
          </a:p>
        </p:txBody>
      </p:sp>
    </p:spTree>
    <p:extLst>
      <p:ext uri="{BB962C8B-B14F-4D97-AF65-F5344CB8AC3E}">
        <p14:creationId xmlns:p14="http://schemas.microsoft.com/office/powerpoint/2010/main" val="15402946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92</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721452" y="313392"/>
            <a:ext cx="4068661" cy="701676"/>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Next word:    </a:t>
            </a:r>
            <a:r>
              <a:rPr lang="en-CA" sz="32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And ???</a:t>
            </a:r>
            <a:endParaRPr lang="en-CA" sz="32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184558" y="1440559"/>
            <a:ext cx="11870422" cy="5118480"/>
          </a:xfrm>
          <a:prstGeom prst="roundRect">
            <a:avLst>
              <a:gd name="adj" fmla="val 7546"/>
            </a:avLst>
          </a:prstGeom>
          <a:solidFill>
            <a:srgbClr val="FF9900">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rgbClr val="0000FF"/>
                </a:solidFill>
                <a:latin typeface="arial" panose="020B0604020202020204" pitchFamily="34" charset="0"/>
              </a:rPr>
              <a:t>        </a:t>
            </a:r>
            <a:r>
              <a:rPr lang="en-US" sz="2400" b="1" dirty="0" err="1">
                <a:solidFill>
                  <a:srgbClr val="0000FF"/>
                </a:solidFill>
                <a:latin typeface="arial" panose="020B0604020202020204" pitchFamily="34" charset="0"/>
              </a:rPr>
              <a:t>Vav</a:t>
            </a:r>
            <a:r>
              <a:rPr lang="en-US" sz="2400" b="1" dirty="0">
                <a:solidFill>
                  <a:srgbClr val="01103A"/>
                </a:solidFill>
                <a:latin typeface="arial" panose="020B0604020202020204" pitchFamily="34" charset="0"/>
              </a:rPr>
              <a:t> – Nail, hook, </a:t>
            </a:r>
            <a:r>
              <a:rPr lang="en-US" sz="2400" b="1" dirty="0">
                <a:solidFill>
                  <a:srgbClr val="01103A"/>
                </a:solidFill>
                <a:effectLst>
                  <a:glow rad="127000">
                    <a:srgbClr val="FF9900"/>
                  </a:glow>
                </a:effectLst>
                <a:latin typeface="arial" panose="020B0604020202020204" pitchFamily="34" charset="0"/>
              </a:rPr>
              <a:t>tent peg</a:t>
            </a:r>
            <a:r>
              <a:rPr lang="en-US" sz="2400" b="1" dirty="0">
                <a:solidFill>
                  <a:srgbClr val="01103A"/>
                </a:solidFill>
                <a:latin typeface="arial" panose="020B0604020202020204" pitchFamily="34" charset="0"/>
              </a:rPr>
              <a:t>, </a:t>
            </a:r>
            <a:r>
              <a:rPr lang="en-US" sz="2400" b="1" u="sng" dirty="0">
                <a:solidFill>
                  <a:srgbClr val="01103A"/>
                </a:solidFill>
                <a:effectLst>
                  <a:glow rad="127000">
                    <a:srgbClr val="E983DD"/>
                  </a:glow>
                </a:effectLst>
                <a:latin typeface="arial" panose="020B0604020202020204" pitchFamily="34" charset="0"/>
              </a:rPr>
              <a:t>connector</a:t>
            </a:r>
            <a:r>
              <a:rPr lang="en-US" sz="2400" b="1" dirty="0">
                <a:solidFill>
                  <a:srgbClr val="01103A"/>
                </a:solidFill>
                <a:effectLst>
                  <a:glow rad="127000">
                    <a:srgbClr val="E983DD"/>
                  </a:glow>
                </a:effectLst>
                <a:latin typeface="arial" panose="020B0604020202020204" pitchFamily="34" charset="0"/>
              </a:rPr>
              <a:t>,</a:t>
            </a:r>
            <a:r>
              <a:rPr lang="en-US" sz="2400" b="1" dirty="0">
                <a:solidFill>
                  <a:srgbClr val="01103A"/>
                </a:solidFill>
                <a:latin typeface="arial" panose="020B0604020202020204" pitchFamily="34" charset="0"/>
              </a:rPr>
              <a:t> vehicle, </a:t>
            </a:r>
            <a:r>
              <a:rPr lang="en-US" sz="2400" b="1" u="sng" dirty="0">
                <a:solidFill>
                  <a:srgbClr val="01103A"/>
                </a:solidFill>
                <a:latin typeface="arial" panose="020B0604020202020204" pitchFamily="34" charset="0"/>
              </a:rPr>
              <a:t>chr</a:t>
            </a:r>
            <a:r>
              <a:rPr lang="en-US" sz="2400" b="1" dirty="0">
                <a:solidFill>
                  <a:srgbClr val="01103A"/>
                </a:solidFill>
                <a:latin typeface="arial" panose="020B0604020202020204" pitchFamily="34" charset="0"/>
              </a:rPr>
              <a:t>y</a:t>
            </a:r>
            <a:r>
              <a:rPr lang="en-US" sz="2400" b="1" u="sng" dirty="0">
                <a:solidFill>
                  <a:srgbClr val="01103A"/>
                </a:solidFill>
                <a:latin typeface="arial" panose="020B0604020202020204" pitchFamily="34" charset="0"/>
              </a:rPr>
              <a:t>salis</a:t>
            </a:r>
            <a:r>
              <a:rPr lang="en-US" sz="2400" b="1" dirty="0">
                <a:solidFill>
                  <a:srgbClr val="01103A"/>
                </a:solidFill>
                <a:latin typeface="arial" panose="020B0604020202020204" pitchFamily="34" charset="0"/>
              </a:rPr>
              <a:t>, cogged wheel, 		intermesh, correction, support</a:t>
            </a:r>
          </a:p>
          <a:p>
            <a:r>
              <a:rPr lang="en-US" sz="2400" b="1" dirty="0">
                <a:solidFill>
                  <a:srgbClr val="01103A"/>
                </a:solidFill>
                <a:latin typeface="arial" panose="020B0604020202020204" pitchFamily="34" charset="0"/>
              </a:rPr>
              <a:t>	</a:t>
            </a:r>
            <a:r>
              <a:rPr lang="en-US" sz="2400" b="1" dirty="0">
                <a:solidFill>
                  <a:srgbClr val="C00000"/>
                </a:solidFill>
                <a:latin typeface="arial" panose="020B0604020202020204" pitchFamily="34" charset="0"/>
              </a:rPr>
              <a:t>Why</a:t>
            </a:r>
            <a:r>
              <a:rPr lang="en-US" sz="2400" dirty="0">
                <a:solidFill>
                  <a:srgbClr val="C00000"/>
                </a:solidFill>
                <a:latin typeface="arial" panose="020B0604020202020204" pitchFamily="34" charset="0"/>
              </a:rPr>
              <a:t> – </a:t>
            </a:r>
            <a:r>
              <a:rPr lang="en-US" sz="2400" b="1" u="sng" dirty="0">
                <a:solidFill>
                  <a:srgbClr val="C00000"/>
                </a:solidFill>
                <a:latin typeface="arial" panose="020B0604020202020204" pitchFamily="34" charset="0"/>
              </a:rPr>
              <a:t>chr</a:t>
            </a:r>
            <a:r>
              <a:rPr lang="en-US" sz="2400" b="1" dirty="0">
                <a:solidFill>
                  <a:srgbClr val="C00000"/>
                </a:solidFill>
                <a:latin typeface="arial" panose="020B0604020202020204" pitchFamily="34" charset="0"/>
              </a:rPr>
              <a:t>y</a:t>
            </a:r>
            <a:r>
              <a:rPr lang="en-US" sz="2400" b="1" u="sng" dirty="0">
                <a:solidFill>
                  <a:srgbClr val="C00000"/>
                </a:solidFill>
                <a:latin typeface="arial" panose="020B0604020202020204" pitchFamily="34" charset="0"/>
              </a:rPr>
              <a:t>salis</a:t>
            </a:r>
            <a:r>
              <a:rPr lang="en-US" sz="2400" b="1" dirty="0">
                <a:solidFill>
                  <a:srgbClr val="C00000"/>
                </a:solidFill>
                <a:latin typeface="arial" panose="020B0604020202020204" pitchFamily="34" charset="0"/>
              </a:rPr>
              <a:t>?</a:t>
            </a:r>
            <a:r>
              <a:rPr lang="en-US" sz="2400" dirty="0">
                <a:solidFill>
                  <a:srgbClr val="C00000"/>
                </a:solidFill>
                <a:latin typeface="arial" panose="020B0604020202020204" pitchFamily="34" charset="0"/>
              </a:rPr>
              <a:t> </a:t>
            </a:r>
          </a:p>
          <a:p>
            <a:pPr fontAlgn="base"/>
            <a:endParaRPr lang="en-CA" sz="2400" b="1" dirty="0">
              <a:solidFill>
                <a:schemeClr val="tx1">
                  <a:lumMod val="85000"/>
                  <a:lumOff val="15000"/>
                </a:schemeClr>
              </a:solidFill>
              <a:latin typeface="Open Sans"/>
            </a:endParaRPr>
          </a:p>
          <a:p>
            <a:pPr fontAlgn="base"/>
            <a:endParaRPr lang="en-CA" sz="2400" b="1" dirty="0">
              <a:solidFill>
                <a:schemeClr val="tx1">
                  <a:lumMod val="85000"/>
                  <a:lumOff val="15000"/>
                </a:schemeClr>
              </a:solidFill>
              <a:latin typeface="Open Sans"/>
            </a:endParaRPr>
          </a:p>
          <a:p>
            <a:pPr fontAlgn="base"/>
            <a:endParaRPr lang="en-CA" sz="2400" b="1" dirty="0">
              <a:solidFill>
                <a:schemeClr val="tx1">
                  <a:lumMod val="85000"/>
                  <a:lumOff val="15000"/>
                </a:schemeClr>
              </a:solidFill>
              <a:latin typeface="Open Sans"/>
            </a:endParaRPr>
          </a:p>
          <a:p>
            <a:pPr fontAlgn="base"/>
            <a:endParaRPr lang="en-CA" sz="2400" b="1" dirty="0">
              <a:solidFill>
                <a:schemeClr val="tx1">
                  <a:lumMod val="85000"/>
                  <a:lumOff val="15000"/>
                </a:schemeClr>
              </a:solidFill>
              <a:latin typeface="Open Sans"/>
            </a:endParaRPr>
          </a:p>
          <a:p>
            <a:pPr fontAlgn="base"/>
            <a:endParaRPr lang="en-CA" sz="2400" b="1" dirty="0">
              <a:solidFill>
                <a:schemeClr val="tx1">
                  <a:lumMod val="85000"/>
                  <a:lumOff val="15000"/>
                </a:schemeClr>
              </a:solidFill>
              <a:latin typeface="Open Sans"/>
            </a:endParaRPr>
          </a:p>
          <a:p>
            <a:pPr fontAlgn="base"/>
            <a:r>
              <a:rPr lang="en-CA" sz="2400" b="1" dirty="0">
                <a:solidFill>
                  <a:schemeClr val="tx1">
                    <a:lumMod val="85000"/>
                    <a:lumOff val="15000"/>
                  </a:schemeClr>
                </a:solidFill>
                <a:latin typeface="Open Sans"/>
              </a:rPr>
              <a:t>Could this </a:t>
            </a:r>
            <a:r>
              <a:rPr lang="en-CA" sz="2400" b="1" dirty="0">
                <a:solidFill>
                  <a:srgbClr val="0000FF"/>
                </a:solidFill>
                <a:latin typeface="Open Sans"/>
              </a:rPr>
              <a:t>Vav</a:t>
            </a:r>
            <a:r>
              <a:rPr lang="en-CA" sz="2400" b="1" dirty="0">
                <a:solidFill>
                  <a:schemeClr val="tx1">
                    <a:lumMod val="85000"/>
                    <a:lumOff val="15000"/>
                  </a:schemeClr>
                </a:solidFill>
                <a:latin typeface="Open Sans"/>
              </a:rPr>
              <a:t> </a:t>
            </a:r>
            <a:r>
              <a:rPr lang="en-CA" sz="2400" b="1" u="sng" dirty="0">
                <a:solidFill>
                  <a:schemeClr val="tx1">
                    <a:lumMod val="85000"/>
                    <a:lumOff val="15000"/>
                  </a:schemeClr>
                </a:solidFill>
                <a:effectLst>
                  <a:glow rad="127000">
                    <a:srgbClr val="00FFFF"/>
                  </a:glow>
                </a:effectLst>
                <a:latin typeface="Open Sans"/>
              </a:rPr>
              <a:t>REVEAL AN AUTHORITY</a:t>
            </a:r>
            <a:r>
              <a:rPr lang="en-CA" sz="2400" b="1" dirty="0">
                <a:solidFill>
                  <a:schemeClr val="tx1">
                    <a:lumMod val="85000"/>
                    <a:lumOff val="15000"/>
                  </a:schemeClr>
                </a:solidFill>
                <a:effectLst>
                  <a:glow rad="127000">
                    <a:srgbClr val="00FFFF"/>
                  </a:glow>
                </a:effectLst>
                <a:latin typeface="Open Sans"/>
              </a:rPr>
              <a:t> </a:t>
            </a:r>
            <a:r>
              <a:rPr lang="en-CA" sz="2400" b="1" u="sng" dirty="0">
                <a:ln>
                  <a:solidFill>
                    <a:srgbClr val="0000FF"/>
                  </a:solidFill>
                </a:ln>
                <a:solidFill>
                  <a:srgbClr val="FF9900"/>
                </a:solidFill>
                <a:effectLst>
                  <a:glow rad="127000">
                    <a:srgbClr val="00FFFF"/>
                  </a:glow>
                </a:effectLst>
                <a:latin typeface="Open Sans"/>
              </a:rPr>
              <a:t>CONNECTION</a:t>
            </a:r>
            <a:r>
              <a:rPr lang="en-CA" sz="2400" b="1" dirty="0">
                <a:solidFill>
                  <a:schemeClr val="tx1">
                    <a:lumMod val="85000"/>
                    <a:lumOff val="15000"/>
                  </a:schemeClr>
                </a:solidFill>
                <a:effectLst>
                  <a:glow rad="127000">
                    <a:srgbClr val="00FFFF"/>
                  </a:glow>
                </a:effectLst>
                <a:latin typeface="Open Sans"/>
              </a:rPr>
              <a:t> </a:t>
            </a:r>
            <a:r>
              <a:rPr lang="en-CA" sz="2400" b="1" u="sng" dirty="0">
                <a:solidFill>
                  <a:schemeClr val="tx1">
                    <a:lumMod val="85000"/>
                    <a:lumOff val="15000"/>
                  </a:schemeClr>
                </a:solidFill>
                <a:effectLst>
                  <a:glow rad="127000">
                    <a:srgbClr val="00FFFF"/>
                  </a:glow>
                </a:effectLst>
                <a:latin typeface="Open Sans"/>
              </a:rPr>
              <a:t>TO WHOM</a:t>
            </a:r>
            <a:r>
              <a:rPr lang="en-CA" sz="2400" b="1" dirty="0">
                <a:solidFill>
                  <a:schemeClr val="tx1">
                    <a:lumMod val="85000"/>
                    <a:lumOff val="15000"/>
                  </a:schemeClr>
                </a:solidFill>
                <a:effectLst>
                  <a:glow rad="127000">
                    <a:srgbClr val="00FFFF"/>
                  </a:glow>
                </a:effectLst>
                <a:latin typeface="Open Sans"/>
              </a:rPr>
              <a:t> </a:t>
            </a:r>
            <a:r>
              <a:rPr lang="en-CA" sz="2400" dirty="0">
                <a:solidFill>
                  <a:schemeClr val="tx1">
                    <a:lumMod val="85000"/>
                    <a:lumOff val="15000"/>
                  </a:schemeClr>
                </a:solidFill>
                <a:latin typeface="Open Sans"/>
              </a:rPr>
              <a:t>the next </a:t>
            </a:r>
            <a:r>
              <a:rPr lang="en-CA" sz="2400" b="1" dirty="0">
                <a:solidFill>
                  <a:srgbClr val="0000FF"/>
                </a:solidFill>
                <a:latin typeface="Open Sans"/>
              </a:rPr>
              <a:t>“COG IN THE WHEEL“</a:t>
            </a:r>
            <a:r>
              <a:rPr lang="en-CA" sz="2400" b="1" dirty="0">
                <a:solidFill>
                  <a:schemeClr val="tx1">
                    <a:lumMod val="85000"/>
                    <a:lumOff val="15000"/>
                  </a:schemeClr>
                </a:solidFill>
                <a:latin typeface="Open Sans"/>
              </a:rPr>
              <a:t> of CREATION, </a:t>
            </a:r>
            <a:r>
              <a:rPr lang="en-CA" sz="2400" dirty="0">
                <a:solidFill>
                  <a:schemeClr val="tx1">
                    <a:lumMod val="85000"/>
                    <a:lumOff val="15000"/>
                  </a:schemeClr>
                </a:solidFill>
                <a:latin typeface="Open Sans"/>
              </a:rPr>
              <a:t>is</a:t>
            </a:r>
            <a:r>
              <a:rPr lang="en-CA" sz="2400" b="1" dirty="0">
                <a:solidFill>
                  <a:schemeClr val="tx1">
                    <a:lumMod val="85000"/>
                    <a:lumOff val="15000"/>
                  </a:schemeClr>
                </a:solidFill>
                <a:latin typeface="Open Sans"/>
              </a:rPr>
              <a:t> </a:t>
            </a:r>
            <a:r>
              <a:rPr lang="en-CA" sz="2400" dirty="0">
                <a:solidFill>
                  <a:schemeClr val="tx1">
                    <a:lumMod val="85000"/>
                    <a:lumOff val="15000"/>
                  </a:schemeClr>
                </a:solidFill>
                <a:latin typeface="Open Sans"/>
              </a:rPr>
              <a:t>being </a:t>
            </a:r>
            <a:r>
              <a:rPr lang="en-CA" sz="2400" b="1" dirty="0">
                <a:solidFill>
                  <a:schemeClr val="tx1">
                    <a:lumMod val="85000"/>
                    <a:lumOff val="15000"/>
                  </a:schemeClr>
                </a:solidFill>
                <a:latin typeface="Open Sans"/>
              </a:rPr>
              <a:t>DIRECTLY </a:t>
            </a:r>
            <a:r>
              <a:rPr lang="en-CA" sz="2400" b="1" u="sng" dirty="0">
                <a:solidFill>
                  <a:schemeClr val="tx1">
                    <a:lumMod val="85000"/>
                    <a:lumOff val="15000"/>
                  </a:schemeClr>
                </a:solidFill>
                <a:latin typeface="Open Sans"/>
              </a:rPr>
              <a:t>LINKED</a:t>
            </a:r>
            <a:r>
              <a:rPr lang="en-CA" sz="2400" b="1" dirty="0">
                <a:solidFill>
                  <a:schemeClr val="tx1">
                    <a:lumMod val="85000"/>
                    <a:lumOff val="15000"/>
                  </a:schemeClr>
                </a:solidFill>
                <a:latin typeface="Open Sans"/>
              </a:rPr>
              <a:t> (</a:t>
            </a:r>
            <a:r>
              <a:rPr lang="en-CA" sz="2400" b="1" dirty="0">
                <a:solidFill>
                  <a:srgbClr val="C00000"/>
                </a:solidFill>
                <a:latin typeface="Open Sans"/>
              </a:rPr>
              <a:t>hook</a:t>
            </a:r>
            <a:r>
              <a:rPr lang="en-CA" sz="2400" b="1" dirty="0">
                <a:solidFill>
                  <a:schemeClr val="tx1">
                    <a:lumMod val="85000"/>
                    <a:lumOff val="15000"/>
                  </a:schemeClr>
                </a:solidFill>
                <a:latin typeface="Open Sans"/>
              </a:rPr>
              <a:t>)? </a:t>
            </a:r>
            <a:br>
              <a:rPr lang="en-CA" sz="2400" b="1" dirty="0">
                <a:solidFill>
                  <a:schemeClr val="tx1">
                    <a:lumMod val="85000"/>
                    <a:lumOff val="15000"/>
                  </a:schemeClr>
                </a:solidFill>
                <a:latin typeface="Open Sans"/>
              </a:rPr>
            </a:br>
            <a:br>
              <a:rPr lang="en-CA" sz="2400" b="1" dirty="0">
                <a:solidFill>
                  <a:schemeClr val="tx1">
                    <a:lumMod val="85000"/>
                    <a:lumOff val="15000"/>
                  </a:schemeClr>
                </a:solidFill>
                <a:latin typeface="Open Sans"/>
              </a:rPr>
            </a:br>
            <a:endParaRPr lang="en-US" sz="2400" b="1" dirty="0">
              <a:solidFill>
                <a:srgbClr val="01103A"/>
              </a:solidFill>
              <a:latin typeface="arial" panose="020B0604020202020204" pitchFamily="34" charset="0"/>
            </a:endParaRPr>
          </a:p>
          <a:p>
            <a:endParaRPr lang="en-US" sz="2400" b="1" dirty="0">
              <a:solidFill>
                <a:srgbClr val="01103A"/>
              </a:solidFill>
              <a:latin typeface="arial" panose="020B0604020202020204" pitchFamily="34" charset="0"/>
            </a:endParaRPr>
          </a:p>
          <a:p>
            <a:endParaRPr lang="en-US" sz="2400" b="1" dirty="0">
              <a:solidFill>
                <a:srgbClr val="01103A"/>
              </a:solidFill>
              <a:latin typeface="arial" panose="020B0604020202020204" pitchFamily="34" charset="0"/>
            </a:endParaRPr>
          </a:p>
          <a:p>
            <a:endParaRPr lang="en-US" sz="2400" b="1" dirty="0">
              <a:solidFill>
                <a:srgbClr val="01103A"/>
              </a:solidFill>
              <a:latin typeface="arial" panose="020B0604020202020204" pitchFamily="34" charset="0"/>
            </a:endParaRPr>
          </a:p>
          <a:p>
            <a:r>
              <a:rPr lang="en-US" sz="2400" b="1" dirty="0">
                <a:solidFill>
                  <a:srgbClr val="01103A"/>
                </a:solidFill>
                <a:latin typeface="arial" panose="020B0604020202020204" pitchFamily="34" charset="0"/>
              </a:rPr>
              <a:t> </a:t>
            </a:r>
            <a:endParaRPr lang="en-US" sz="2400" b="1" dirty="0">
              <a:solidFill>
                <a:srgbClr val="0000FF"/>
              </a:solidFill>
              <a:latin typeface="arial" panose="020B0604020202020204" pitchFamily="34" charset="0"/>
            </a:endParaRPr>
          </a:p>
        </p:txBody>
      </p:sp>
      <p:pic>
        <p:nvPicPr>
          <p:cNvPr id="2" name="Picture 1">
            <a:extLst>
              <a:ext uri="{FF2B5EF4-FFF2-40B4-BE49-F238E27FC236}">
                <a16:creationId xmlns:a16="http://schemas.microsoft.com/office/drawing/2014/main" id="{543E58B6-572E-48D9-8D90-015AFF0F32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02511" y="237891"/>
            <a:ext cx="6240908" cy="103813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E6638985-55E5-45BB-B6CD-FF373F9F1B7F}"/>
              </a:ext>
            </a:extLst>
          </p:cNvPr>
          <p:cNvSpPr/>
          <p:nvPr/>
        </p:nvSpPr>
        <p:spPr>
          <a:xfrm>
            <a:off x="6325299" y="237890"/>
            <a:ext cx="637563" cy="1038137"/>
          </a:xfrm>
          <a:prstGeom prst="rect">
            <a:avLst/>
          </a:prstGeom>
          <a:noFill/>
          <a:ln w="7620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DE0B0AE5-E1CC-45C7-A91F-105294CBB3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190" y="1627290"/>
            <a:ext cx="390525" cy="952500"/>
          </a:xfrm>
          <a:prstGeom prst="rect">
            <a:avLst/>
          </a:prstGeom>
        </p:spPr>
      </p:pic>
      <p:sp>
        <p:nvSpPr>
          <p:cNvPr id="8" name="Rectangle 7">
            <a:extLst>
              <a:ext uri="{FF2B5EF4-FFF2-40B4-BE49-F238E27FC236}">
                <a16:creationId xmlns:a16="http://schemas.microsoft.com/office/drawing/2014/main" id="{03AFF9F5-AAD1-4916-8CC3-06314B31DBBF}"/>
              </a:ext>
            </a:extLst>
          </p:cNvPr>
          <p:cNvSpPr/>
          <p:nvPr/>
        </p:nvSpPr>
        <p:spPr>
          <a:xfrm>
            <a:off x="326160" y="2999838"/>
            <a:ext cx="11398078" cy="131360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CA" sz="2000" b="1" dirty="0" err="1">
                <a:solidFill>
                  <a:srgbClr val="212529"/>
                </a:solidFill>
                <a:latin typeface="Playfair Display"/>
              </a:rPr>
              <a:t>Merraim</a:t>
            </a:r>
            <a:r>
              <a:rPr lang="en-CA" sz="2000" b="1" dirty="0">
                <a:solidFill>
                  <a:srgbClr val="212529"/>
                </a:solidFill>
                <a:latin typeface="Playfair Display"/>
              </a:rPr>
              <a:t> Webster  - chrysalis  </a:t>
            </a:r>
            <a:r>
              <a:rPr lang="en-CA" sz="2000" b="1" dirty="0">
                <a:solidFill>
                  <a:srgbClr val="4A7D95"/>
                </a:solidFill>
                <a:latin typeface="Playfair Display"/>
                <a:hlinkClick r:id="rId4">
                  <a:extLst>
                    <a:ext uri="{A12FA001-AC4F-418D-AE19-62706E023703}">
                      <ahyp:hlinkClr xmlns:ahyp="http://schemas.microsoft.com/office/drawing/2018/hyperlinkcolor" val="tx"/>
                    </a:ext>
                  </a:extLst>
                </a:hlinkClick>
              </a:rPr>
              <a:t>noun</a:t>
            </a:r>
            <a:endParaRPr lang="en-CA" sz="2000" b="1" dirty="0">
              <a:solidFill>
                <a:srgbClr val="4A7D95"/>
              </a:solidFill>
              <a:latin typeface="Playfair Display"/>
            </a:endParaRPr>
          </a:p>
          <a:p>
            <a:pPr lvl="0" fontAlgn="base"/>
            <a:r>
              <a:rPr lang="en-CA" sz="2000" b="1" dirty="0">
                <a:solidFill>
                  <a:srgbClr val="303336"/>
                </a:solidFill>
                <a:latin typeface="Open Sans"/>
              </a:rPr>
              <a:t>1. a</a:t>
            </a:r>
            <a:r>
              <a:rPr lang="en-CA" sz="2000" b="1" dirty="0">
                <a:solidFill>
                  <a:srgbClr val="212529"/>
                </a:solidFill>
                <a:latin typeface="inherit"/>
              </a:rPr>
              <a:t>: </a:t>
            </a:r>
            <a:r>
              <a:rPr lang="en-CA" sz="2000" dirty="0">
                <a:solidFill>
                  <a:srgbClr val="212529"/>
                </a:solidFill>
                <a:latin typeface="Open Sans"/>
              </a:rPr>
              <a:t>a </a:t>
            </a:r>
            <a:r>
              <a:rPr lang="en-CA" sz="2000" dirty="0">
                <a:solidFill>
                  <a:srgbClr val="0074CC"/>
                </a:solidFill>
                <a:latin typeface="Open Sans"/>
                <a:hlinkClick r:id="rId5">
                  <a:extLst>
                    <a:ext uri="{A12FA001-AC4F-418D-AE19-62706E023703}">
                      <ahyp:hlinkClr xmlns:ahyp="http://schemas.microsoft.com/office/drawing/2018/hyperlinkcolor" val="tx"/>
                    </a:ext>
                  </a:extLst>
                </a:hlinkClick>
              </a:rPr>
              <a:t>pupa</a:t>
            </a:r>
            <a:r>
              <a:rPr lang="en-CA" sz="2000" dirty="0">
                <a:solidFill>
                  <a:srgbClr val="212529"/>
                </a:solidFill>
                <a:latin typeface="Open Sans"/>
              </a:rPr>
              <a:t> of a butterfly </a:t>
            </a:r>
            <a:r>
              <a:rPr lang="en-CA" sz="2000" i="1" dirty="0">
                <a:solidFill>
                  <a:srgbClr val="212529"/>
                </a:solidFill>
                <a:latin typeface="inherit"/>
              </a:rPr>
              <a:t>broadly</a:t>
            </a:r>
            <a:r>
              <a:rPr lang="en-CA" sz="2000" b="1" dirty="0">
                <a:solidFill>
                  <a:srgbClr val="212529"/>
                </a:solidFill>
                <a:latin typeface="inherit"/>
              </a:rPr>
              <a:t>: </a:t>
            </a:r>
            <a:r>
              <a:rPr lang="en-CA" sz="2000" dirty="0">
                <a:solidFill>
                  <a:srgbClr val="212529"/>
                </a:solidFill>
                <a:latin typeface="Open Sans"/>
              </a:rPr>
              <a:t>an insect pupa</a:t>
            </a:r>
          </a:p>
          <a:p>
            <a:pPr lvl="0" fontAlgn="base"/>
            <a:r>
              <a:rPr lang="en-CA" sz="2000" b="1" dirty="0">
                <a:solidFill>
                  <a:srgbClr val="303336"/>
                </a:solidFill>
                <a:latin typeface="Open Sans"/>
              </a:rPr>
              <a:t>	b</a:t>
            </a:r>
            <a:r>
              <a:rPr lang="en-CA" sz="2000" b="1" dirty="0">
                <a:solidFill>
                  <a:srgbClr val="212529"/>
                </a:solidFill>
                <a:latin typeface="inherit"/>
              </a:rPr>
              <a:t>: </a:t>
            </a:r>
            <a:r>
              <a:rPr lang="en-CA" sz="2000" b="1" dirty="0">
                <a:solidFill>
                  <a:srgbClr val="C00000"/>
                </a:solidFill>
                <a:latin typeface="Open Sans"/>
              </a:rPr>
              <a:t>the </a:t>
            </a:r>
            <a:r>
              <a:rPr lang="en-CA" sz="2000" b="1" dirty="0">
                <a:solidFill>
                  <a:srgbClr val="C00000"/>
                </a:solidFill>
                <a:effectLst>
                  <a:glow rad="101600">
                    <a:srgbClr val="9966FF">
                      <a:alpha val="60000"/>
                    </a:srgbClr>
                  </a:glow>
                </a:effectLst>
                <a:latin typeface="Open Sans"/>
              </a:rPr>
              <a:t>hardened outer protective layer of a pupa</a:t>
            </a:r>
          </a:p>
          <a:p>
            <a:pPr lvl="0" fontAlgn="base"/>
            <a:r>
              <a:rPr lang="en-CA" sz="2400" b="1" dirty="0">
                <a:solidFill>
                  <a:srgbClr val="212529"/>
                </a:solidFill>
                <a:latin typeface="inherit"/>
              </a:rPr>
              <a:t>2.  </a:t>
            </a:r>
            <a:r>
              <a:rPr lang="en-CA" sz="2400" b="1" dirty="0">
                <a:solidFill>
                  <a:srgbClr val="0000FF"/>
                </a:solidFill>
                <a:latin typeface="Open Sans"/>
              </a:rPr>
              <a:t>a protecting covering </a:t>
            </a:r>
            <a:r>
              <a:rPr lang="en-CA" sz="2400" i="1" dirty="0">
                <a:ln>
                  <a:solidFill>
                    <a:schemeClr val="tx1"/>
                  </a:solidFill>
                </a:ln>
                <a:solidFill>
                  <a:srgbClr val="FF9900"/>
                </a:solidFill>
                <a:latin typeface="inherit"/>
              </a:rPr>
              <a:t>also:</a:t>
            </a:r>
            <a:r>
              <a:rPr lang="en-CA" sz="2400" b="1" dirty="0">
                <a:solidFill>
                  <a:srgbClr val="0000FF"/>
                </a:solidFill>
                <a:latin typeface="inherit"/>
              </a:rPr>
              <a:t> </a:t>
            </a:r>
            <a:r>
              <a:rPr lang="en-CA" sz="2400" b="1" dirty="0">
                <a:solidFill>
                  <a:srgbClr val="0000FF"/>
                </a:solidFill>
                <a:latin typeface="Open Sans"/>
              </a:rPr>
              <a:t>a sheltered state or stage of being or growth</a:t>
            </a:r>
          </a:p>
        </p:txBody>
      </p:sp>
      <p:sp>
        <p:nvSpPr>
          <p:cNvPr id="5" name="Speech Bubble: Rectangle with Corners Rounded 4">
            <a:extLst>
              <a:ext uri="{FF2B5EF4-FFF2-40B4-BE49-F238E27FC236}">
                <a16:creationId xmlns:a16="http://schemas.microsoft.com/office/drawing/2014/main" id="{B78C7FE3-1493-48F9-AC29-E5A7D3566031}"/>
              </a:ext>
            </a:extLst>
          </p:cNvPr>
          <p:cNvSpPr/>
          <p:nvPr/>
        </p:nvSpPr>
        <p:spPr>
          <a:xfrm>
            <a:off x="6702804" y="2005310"/>
            <a:ext cx="5352176" cy="1423690"/>
          </a:xfrm>
          <a:prstGeom prst="wedgeRoundRectCallout">
            <a:avLst>
              <a:gd name="adj1" fmla="val -42144"/>
              <a:gd name="adj2" fmla="val 76439"/>
              <a:gd name="adj3" fmla="val 16667"/>
            </a:avLst>
          </a:prstGeom>
          <a:solidFill>
            <a:srgbClr val="92D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a:solidFill>
                  <a:srgbClr val="002060"/>
                </a:solidFill>
              </a:rPr>
              <a:t>Is it possible to relate this back to the </a:t>
            </a:r>
            <a:r>
              <a:rPr lang="en-CA" sz="2400" b="1" dirty="0">
                <a:solidFill>
                  <a:srgbClr val="0000FF"/>
                </a:solidFill>
                <a:effectLst>
                  <a:glow rad="101600">
                    <a:srgbClr val="00FFFF"/>
                  </a:glow>
                  <a:outerShdw blurRad="50800" dist="50800" dir="5400000" sx="102000" sy="102000" algn="ctr" rotWithShape="0">
                    <a:srgbClr val="CC00FF"/>
                  </a:outerShdw>
                </a:effectLst>
                <a:latin typeface="Arial Black" panose="020B0A04020102020204" pitchFamily="34" charset="0"/>
              </a:rPr>
              <a:t>SHYT</a:t>
            </a:r>
            <a:r>
              <a:rPr lang="en-CA" sz="2400" dirty="0">
                <a:solidFill>
                  <a:srgbClr val="002060"/>
                </a:solidFill>
              </a:rPr>
              <a:t> (</a:t>
            </a:r>
            <a:r>
              <a:rPr lang="en-CA" sz="2400" b="1" i="1" u="sng" dirty="0">
                <a:solidFill>
                  <a:srgbClr val="002060"/>
                </a:solidFill>
              </a:rPr>
              <a:t>Garment</a:t>
            </a:r>
            <a:r>
              <a:rPr lang="en-CA" sz="2400" u="sng" dirty="0">
                <a:solidFill>
                  <a:srgbClr val="002060"/>
                </a:solidFill>
              </a:rPr>
              <a:t> of Ri</a:t>
            </a:r>
            <a:r>
              <a:rPr lang="en-CA" sz="2400" dirty="0">
                <a:solidFill>
                  <a:srgbClr val="002060"/>
                </a:solidFill>
              </a:rPr>
              <a:t>g</a:t>
            </a:r>
            <a:r>
              <a:rPr lang="en-CA" sz="2400" u="sng" dirty="0">
                <a:solidFill>
                  <a:srgbClr val="002060"/>
                </a:solidFill>
              </a:rPr>
              <a:t>hteousness</a:t>
            </a:r>
            <a:r>
              <a:rPr lang="en-CA" sz="2400" dirty="0">
                <a:solidFill>
                  <a:srgbClr val="002060"/>
                </a:solidFill>
              </a:rPr>
              <a:t>) </a:t>
            </a:r>
            <a:r>
              <a:rPr lang="en-CA" sz="2400" b="1" dirty="0">
                <a:ln>
                  <a:solidFill>
                    <a:srgbClr val="0000FF"/>
                  </a:solidFill>
                </a:ln>
                <a:solidFill>
                  <a:srgbClr val="FF0000"/>
                </a:solidFill>
              </a:rPr>
              <a:t>p</a:t>
            </a:r>
            <a:r>
              <a:rPr lang="en-CA" sz="2400" b="1" u="sng" dirty="0">
                <a:ln>
                  <a:solidFill>
                    <a:srgbClr val="0000FF"/>
                  </a:solidFill>
                </a:ln>
                <a:solidFill>
                  <a:srgbClr val="FF0000"/>
                </a:solidFill>
              </a:rPr>
              <a:t>re</a:t>
            </a:r>
            <a:r>
              <a:rPr lang="en-CA" sz="2400" b="1" dirty="0">
                <a:ln>
                  <a:solidFill>
                    <a:srgbClr val="0000FF"/>
                  </a:solidFill>
                </a:ln>
                <a:solidFill>
                  <a:srgbClr val="FF0000"/>
                </a:solidFill>
              </a:rPr>
              <a:t>p</a:t>
            </a:r>
            <a:r>
              <a:rPr lang="en-CA" sz="2400" b="1" u="sng" dirty="0">
                <a:ln>
                  <a:solidFill>
                    <a:srgbClr val="0000FF"/>
                  </a:solidFill>
                </a:ln>
                <a:solidFill>
                  <a:srgbClr val="FF0000"/>
                </a:solidFill>
              </a:rPr>
              <a:t>ared for earth</a:t>
            </a:r>
            <a:r>
              <a:rPr lang="en-CA" sz="2400" b="1" dirty="0">
                <a:ln>
                  <a:solidFill>
                    <a:srgbClr val="0000FF"/>
                  </a:solidFill>
                </a:ln>
                <a:solidFill>
                  <a:srgbClr val="FF0000"/>
                </a:solidFill>
              </a:rPr>
              <a:t> </a:t>
            </a:r>
            <a:r>
              <a:rPr lang="en-CA" sz="2400" dirty="0">
                <a:solidFill>
                  <a:srgbClr val="002060"/>
                </a:solidFill>
              </a:rPr>
              <a:t>in </a:t>
            </a:r>
            <a:r>
              <a:rPr lang="en-CA" sz="2400" dirty="0" err="1">
                <a:ln w="12700">
                  <a:solidFill>
                    <a:srgbClr val="0000FF"/>
                  </a:solidFill>
                </a:ln>
                <a:solidFill>
                  <a:srgbClr val="00FFFF"/>
                </a:solidFill>
                <a:effectLst>
                  <a:glow rad="127000">
                    <a:srgbClr val="FFFF00"/>
                  </a:glow>
                </a:effectLst>
                <a:latin typeface="Ravie" panose="04040805050809020602" pitchFamily="82" charset="0"/>
              </a:rPr>
              <a:t>B’Ra</a:t>
            </a:r>
            <a:r>
              <a:rPr lang="en-CA" sz="2400" dirty="0" err="1">
                <a:ln w="12700">
                  <a:solidFill>
                    <a:srgbClr val="0000FF"/>
                  </a:solidFill>
                </a:ln>
                <a:solidFill>
                  <a:srgbClr val="FF00FF"/>
                </a:solidFill>
                <a:effectLst>
                  <a:glow rad="127000">
                    <a:srgbClr val="FFFF00"/>
                  </a:glow>
                </a:effectLst>
                <a:latin typeface="Ravie" panose="04040805050809020602" pitchFamily="82" charset="0"/>
              </a:rPr>
              <a:t>shyt</a:t>
            </a:r>
            <a:r>
              <a:rPr lang="en-CA" sz="2400" dirty="0">
                <a:ln w="12700">
                  <a:solidFill>
                    <a:srgbClr val="0000FF"/>
                  </a:solidFill>
                </a:ln>
                <a:solidFill>
                  <a:srgbClr val="00FFFF"/>
                </a:solidFill>
                <a:effectLst>
                  <a:glow rad="127000">
                    <a:srgbClr val="FFFF00"/>
                  </a:glow>
                </a:effectLst>
                <a:latin typeface="Ravie" panose="04040805050809020602" pitchFamily="82" charset="0"/>
              </a:rPr>
              <a:t>?</a:t>
            </a:r>
            <a:r>
              <a:rPr lang="en-CA" sz="2400" dirty="0">
                <a:solidFill>
                  <a:srgbClr val="002060"/>
                </a:solidFill>
              </a:rPr>
              <a:t> </a:t>
            </a:r>
          </a:p>
        </p:txBody>
      </p:sp>
      <p:sp>
        <p:nvSpPr>
          <p:cNvPr id="9" name="Rectangle 8">
            <a:extLst>
              <a:ext uri="{FF2B5EF4-FFF2-40B4-BE49-F238E27FC236}">
                <a16:creationId xmlns:a16="http://schemas.microsoft.com/office/drawing/2014/main" id="{28CEF771-B919-435F-9261-7AE3697A656E}"/>
              </a:ext>
            </a:extLst>
          </p:cNvPr>
          <p:cNvSpPr/>
          <p:nvPr/>
        </p:nvSpPr>
        <p:spPr>
          <a:xfrm>
            <a:off x="232096" y="5307970"/>
            <a:ext cx="11822884" cy="10865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CA" sz="2400" dirty="0">
                <a:solidFill>
                  <a:prstClr val="black">
                    <a:lumMod val="85000"/>
                    <a:lumOff val="15000"/>
                  </a:prstClr>
                </a:solidFill>
                <a:latin typeface="Open Sans"/>
              </a:rPr>
              <a:t>Might this </a:t>
            </a:r>
            <a:r>
              <a:rPr lang="en-CA" sz="2400" b="1" u="sng" dirty="0">
                <a:solidFill>
                  <a:prstClr val="black">
                    <a:lumMod val="85000"/>
                    <a:lumOff val="15000"/>
                  </a:prstClr>
                </a:solidFill>
                <a:latin typeface="Open Sans"/>
              </a:rPr>
              <a:t>also include</a:t>
            </a:r>
            <a:r>
              <a:rPr lang="en-CA" sz="2400" b="1" dirty="0">
                <a:solidFill>
                  <a:prstClr val="black">
                    <a:lumMod val="85000"/>
                    <a:lumOff val="15000"/>
                  </a:prstClr>
                </a:solidFill>
                <a:latin typeface="Open Sans"/>
              </a:rPr>
              <a:t> </a:t>
            </a:r>
            <a:r>
              <a:rPr lang="en-CA" sz="2400" b="1" dirty="0" err="1">
                <a:solidFill>
                  <a:srgbClr val="0000FF"/>
                </a:solidFill>
                <a:latin typeface="Open Sans"/>
              </a:rPr>
              <a:t>Yahuah’s</a:t>
            </a:r>
            <a:r>
              <a:rPr lang="en-CA" sz="2400" dirty="0">
                <a:solidFill>
                  <a:prstClr val="black">
                    <a:lumMod val="85000"/>
                    <a:lumOff val="15000"/>
                  </a:prstClr>
                </a:solidFill>
                <a:latin typeface="Open Sans"/>
              </a:rPr>
              <a:t> </a:t>
            </a:r>
            <a:r>
              <a:rPr lang="en-CA" sz="2400" b="1" dirty="0">
                <a:solidFill>
                  <a:srgbClr val="0000FF"/>
                </a:solidFill>
                <a:latin typeface="Open Sans"/>
              </a:rPr>
              <a:t>p</a:t>
            </a:r>
            <a:r>
              <a:rPr lang="en-CA" sz="2400" b="1" u="sng" dirty="0">
                <a:solidFill>
                  <a:srgbClr val="0000FF"/>
                </a:solidFill>
                <a:latin typeface="Open Sans"/>
              </a:rPr>
              <a:t>reviousl</a:t>
            </a:r>
            <a:r>
              <a:rPr lang="en-CA" sz="2400" b="1" dirty="0">
                <a:solidFill>
                  <a:srgbClr val="0000FF"/>
                </a:solidFill>
                <a:latin typeface="Open Sans"/>
              </a:rPr>
              <a:t>y</a:t>
            </a:r>
            <a:r>
              <a:rPr lang="en-CA" sz="2400" b="1" dirty="0">
                <a:solidFill>
                  <a:prstClr val="black">
                    <a:lumMod val="85000"/>
                    <a:lumOff val="15000"/>
                  </a:prstClr>
                </a:solidFill>
                <a:latin typeface="Open Sans"/>
              </a:rPr>
              <a:t> </a:t>
            </a:r>
            <a:r>
              <a:rPr lang="en-CA" sz="2400" b="1" u="sng" dirty="0">
                <a:solidFill>
                  <a:srgbClr val="0000FF"/>
                </a:solidFill>
                <a:latin typeface="Open Sans"/>
              </a:rPr>
              <a:t>established LIFE SUPPORT SYSTEM</a:t>
            </a:r>
            <a:r>
              <a:rPr lang="en-CA" sz="2400" b="1" dirty="0">
                <a:solidFill>
                  <a:srgbClr val="0000FF"/>
                </a:solidFill>
                <a:latin typeface="Open Sans"/>
              </a:rPr>
              <a:t> (</a:t>
            </a:r>
            <a:r>
              <a:rPr lang="en-CA" sz="2400" dirty="0">
                <a:solidFill>
                  <a:prstClr val="black"/>
                </a:solidFill>
                <a:latin typeface="Open Sans"/>
              </a:rPr>
              <a:t>tent peg</a:t>
            </a:r>
            <a:r>
              <a:rPr lang="en-CA" sz="2400" b="1" dirty="0">
                <a:solidFill>
                  <a:srgbClr val="0000FF"/>
                </a:solidFill>
                <a:latin typeface="Open Sans"/>
              </a:rPr>
              <a:t>)?       </a:t>
            </a:r>
            <a:r>
              <a:rPr lang="en-CA" sz="2400" b="1" dirty="0">
                <a:solidFill>
                  <a:srgbClr val="C00000"/>
                </a:solidFill>
                <a:latin typeface="Open Sans"/>
              </a:rPr>
              <a:t>From </a:t>
            </a:r>
            <a:r>
              <a:rPr lang="en-CA" sz="2400" b="1" dirty="0">
                <a:ln>
                  <a:solidFill>
                    <a:prstClr val="black"/>
                  </a:solidFill>
                </a:ln>
                <a:solidFill>
                  <a:srgbClr val="C00000"/>
                </a:solidFill>
                <a:effectLst>
                  <a:outerShdw blurRad="50800" dist="50800" dir="5400000" sx="102000" sy="102000" algn="ctr" rotWithShape="0">
                    <a:srgbClr val="0000FF"/>
                  </a:outerShdw>
                </a:effectLst>
                <a:latin typeface="Open Sans"/>
              </a:rPr>
              <a:t>where </a:t>
            </a:r>
            <a:r>
              <a:rPr lang="en-CA" sz="2400" b="1" dirty="0">
                <a:ln>
                  <a:solidFill>
                    <a:prstClr val="black"/>
                  </a:solidFill>
                </a:ln>
                <a:solidFill>
                  <a:srgbClr val="FF9900"/>
                </a:solidFill>
                <a:effectLst>
                  <a:outerShdw blurRad="50800" dist="50800" dir="5400000" sx="102000" sy="102000" algn="ctr" rotWithShape="0">
                    <a:srgbClr val="0000FF"/>
                  </a:outerShdw>
                </a:effectLst>
                <a:latin typeface="Open Sans"/>
              </a:rPr>
              <a:t>&amp;</a:t>
            </a:r>
            <a:r>
              <a:rPr lang="en-CA" sz="2400" b="1" dirty="0">
                <a:ln>
                  <a:solidFill>
                    <a:prstClr val="black"/>
                  </a:solidFill>
                </a:ln>
                <a:solidFill>
                  <a:srgbClr val="C00000"/>
                </a:solidFill>
                <a:effectLst>
                  <a:outerShdw blurRad="50800" dist="50800" dir="5400000" sx="102000" sy="102000" algn="ctr" rotWithShape="0">
                    <a:srgbClr val="0000FF"/>
                  </a:outerShdw>
                </a:effectLst>
                <a:latin typeface="Open Sans"/>
              </a:rPr>
              <a:t> </a:t>
            </a:r>
            <a:r>
              <a:rPr lang="en-CA" sz="2400" b="1" u="sng" dirty="0">
                <a:ln>
                  <a:solidFill>
                    <a:prstClr val="black"/>
                  </a:solidFill>
                </a:ln>
                <a:solidFill>
                  <a:srgbClr val="C00000"/>
                </a:solidFill>
                <a:effectLst>
                  <a:outerShdw blurRad="50800" dist="50800" dir="5400000" sx="102000" sy="102000" algn="ctr" rotWithShape="0">
                    <a:srgbClr val="0000FF"/>
                  </a:outerShdw>
                </a:effectLst>
                <a:latin typeface="Arial Black" panose="020B0A04020102020204" pitchFamily="34" charset="0"/>
              </a:rPr>
              <a:t>WHOM</a:t>
            </a:r>
            <a:r>
              <a:rPr lang="en-CA" sz="2400" b="1" dirty="0">
                <a:solidFill>
                  <a:srgbClr val="C00000"/>
                </a:solidFill>
                <a:latin typeface="Open Sans"/>
              </a:rPr>
              <a:t> might this </a:t>
            </a:r>
            <a:r>
              <a:rPr lang="en-CA" sz="2400" b="1" dirty="0">
                <a:ln>
                  <a:solidFill>
                    <a:prstClr val="black"/>
                  </a:solidFill>
                </a:ln>
                <a:solidFill>
                  <a:srgbClr val="C00000"/>
                </a:solidFill>
                <a:effectLst>
                  <a:outerShdw blurRad="50800" dist="50800" dir="5400000" sx="101000" sy="101000" algn="ctr" rotWithShape="0">
                    <a:srgbClr val="0000FF"/>
                  </a:outerShdw>
                </a:effectLst>
                <a:latin typeface="Arial Black" panose="020B0A04020102020204" pitchFamily="34" charset="0"/>
              </a:rPr>
              <a:t>Corporate Authority</a:t>
            </a:r>
            <a:r>
              <a:rPr lang="en-CA" sz="2400" b="1" dirty="0">
                <a:solidFill>
                  <a:srgbClr val="C00000"/>
                </a:solidFill>
                <a:latin typeface="Open Sans"/>
              </a:rPr>
              <a:t> derive?</a:t>
            </a:r>
          </a:p>
        </p:txBody>
      </p:sp>
      <p:sp>
        <p:nvSpPr>
          <p:cNvPr id="7" name="Arrow: Bent 6">
            <a:extLst>
              <a:ext uri="{FF2B5EF4-FFF2-40B4-BE49-F238E27FC236}">
                <a16:creationId xmlns:a16="http://schemas.microsoft.com/office/drawing/2014/main" id="{03F896D6-EB5F-4A0F-8383-313FF752E5F5}"/>
              </a:ext>
            </a:extLst>
          </p:cNvPr>
          <p:cNvSpPr/>
          <p:nvPr/>
        </p:nvSpPr>
        <p:spPr>
          <a:xfrm rot="10800000">
            <a:off x="1887522" y="5878294"/>
            <a:ext cx="453089" cy="314118"/>
          </a:xfrm>
          <a:prstGeom prst="bentArrow">
            <a:avLst>
              <a:gd name="adj1" fmla="val 25000"/>
              <a:gd name="adj2" fmla="val 41024"/>
              <a:gd name="adj3" fmla="val 43694"/>
              <a:gd name="adj4" fmla="val 43750"/>
            </a:avLst>
          </a:prstGeom>
          <a:solidFill>
            <a:srgbClr val="CC00FF"/>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12" name="Straight Arrow Connector 11">
            <a:extLst>
              <a:ext uri="{FF2B5EF4-FFF2-40B4-BE49-F238E27FC236}">
                <a16:creationId xmlns:a16="http://schemas.microsoft.com/office/drawing/2014/main" id="{FEB153D1-662B-4E37-AB4E-82FEC47D07CF}"/>
              </a:ext>
            </a:extLst>
          </p:cNvPr>
          <p:cNvCxnSpPr/>
          <p:nvPr/>
        </p:nvCxnSpPr>
        <p:spPr>
          <a:xfrm>
            <a:off x="4644428" y="701490"/>
            <a:ext cx="1709222" cy="37394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4E961C2-D8FD-4DF8-ABBF-2012DB608466}"/>
              </a:ext>
            </a:extLst>
          </p:cNvPr>
          <p:cNvCxnSpPr>
            <a:cxnSpLocks/>
          </p:cNvCxnSpPr>
          <p:nvPr/>
        </p:nvCxnSpPr>
        <p:spPr>
          <a:xfrm flipH="1">
            <a:off x="6863763" y="73358"/>
            <a:ext cx="857182" cy="53115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66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par>
                                <p:cTn id="7" presetID="8" presetClass="emph" presetSubtype="0" fill="hold" grpId="1" nodeType="withEffect">
                                  <p:stCondLst>
                                    <p:cond delay="500"/>
                                  </p:stCondLst>
                                  <p:childTnLst>
                                    <p:animRot by="21600000">
                                      <p:cBhvr>
                                        <p:cTn id="8" dur="2000" fill="hold"/>
                                        <p:tgtEl>
                                          <p:spTgt spid="3"/>
                                        </p:tgtEl>
                                        <p:attrNameLst>
                                          <p:attrName>r</p:attrName>
                                        </p:attrNameLst>
                                      </p:cBhvr>
                                    </p:animRot>
                                  </p:childTnLst>
                                </p:cTn>
                              </p:par>
                              <p:par>
                                <p:cTn id="9" presetID="22" presetClass="entr" presetSubtype="8"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par>
                                <p:cTn id="12" presetID="22" presetClass="entr" presetSubtype="2"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1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anim calcmode="lin" valueType="num">
                                      <p:cBhvr>
                                        <p:cTn id="2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1">
                                            <p:txEl>
                                              <p:pRg st="7" end="7"/>
                                            </p:txEl>
                                          </p:spTgt>
                                        </p:tgtEl>
                                        <p:attrNameLst>
                                          <p:attrName>style.visibility</p:attrName>
                                        </p:attrNameLst>
                                      </p:cBhvr>
                                      <p:to>
                                        <p:strVal val="visible"/>
                                      </p:to>
                                    </p:set>
                                    <p:animEffect transition="in" filter="fade">
                                      <p:cBhvr>
                                        <p:cTn id="46" dur="1000"/>
                                        <p:tgtEl>
                                          <p:spTgt spid="11">
                                            <p:txEl>
                                              <p:pRg st="7" end="7"/>
                                            </p:txEl>
                                          </p:spTgt>
                                        </p:tgtEl>
                                      </p:cBhvr>
                                    </p:animEffect>
                                    <p:anim calcmode="lin" valueType="num">
                                      <p:cBhvr>
                                        <p:cTn id="47"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ircle(in)">
                                      <p:cBhvr>
                                        <p:cTn id="53" dur="2000"/>
                                        <p:tgtEl>
                                          <p:spTgt spid="9"/>
                                        </p:tgtEl>
                                      </p:cBhvr>
                                    </p:animEffect>
                                  </p:childTnLst>
                                </p:cTn>
                              </p:par>
                            </p:childTnLst>
                          </p:cTn>
                        </p:par>
                        <p:par>
                          <p:cTn id="54" fill="hold">
                            <p:stCondLst>
                              <p:cond delay="2000"/>
                            </p:stCondLst>
                            <p:childTnLst>
                              <p:par>
                                <p:cTn id="55" presetID="31"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5" grpId="0" animBg="1"/>
      <p:bldP spid="9" grpId="0"/>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93</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93615" y="313392"/>
            <a:ext cx="4999838" cy="701676"/>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Next:    </a:t>
            </a:r>
            <a:r>
              <a:rPr lang="en-CA" sz="32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Aleph - </a:t>
            </a:r>
            <a:r>
              <a:rPr lang="en-CA" sz="3200" b="1" i="1" dirty="0" err="1">
                <a:solidFill>
                  <a:srgbClr val="002060"/>
                </a:solidFill>
                <a:effectLst>
                  <a:glow rad="127000">
                    <a:srgbClr val="FFFF00"/>
                  </a:glow>
                  <a:outerShdw blurRad="50800" dist="50800" dir="5400000" algn="ctr" rotWithShape="0">
                    <a:srgbClr val="FF00FF"/>
                  </a:outerShdw>
                </a:effectLst>
                <a:latin typeface="Castellar" panose="020A0402060406010301" pitchFamily="18" charset="0"/>
                <a:ea typeface="+mj-ea"/>
                <a:cs typeface="+mj-cs"/>
              </a:rPr>
              <a:t>tav</a:t>
            </a:r>
            <a:endParaRPr lang="en-CA" sz="32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184558" y="1442907"/>
            <a:ext cx="11870422" cy="5118480"/>
          </a:xfrm>
          <a:prstGeom prst="roundRect">
            <a:avLst>
              <a:gd name="adj" fmla="val 7546"/>
            </a:avLst>
          </a:prstGeom>
          <a:solidFill>
            <a:srgbClr val="FF9900">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a:sp3d>
          </a:bodyPr>
          <a:lstStyle/>
          <a:p>
            <a:r>
              <a:rPr lang="en-US" sz="2400" b="1" dirty="0">
                <a:solidFill>
                  <a:srgbClr val="0000FF"/>
                </a:solidFill>
                <a:latin typeface="arial" panose="020B0604020202020204" pitchFamily="34" charset="0"/>
              </a:rPr>
              <a:t>        </a:t>
            </a:r>
            <a:r>
              <a:rPr lang="en-US" sz="2400" dirty="0">
                <a:solidFill>
                  <a:schemeClr val="tx1"/>
                </a:solidFill>
                <a:latin typeface="arial" panose="020B0604020202020204" pitchFamily="34" charset="0"/>
              </a:rPr>
              <a:t>That </a:t>
            </a:r>
            <a:r>
              <a:rPr lang="en-US" sz="2400" b="1" dirty="0" err="1">
                <a:solidFill>
                  <a:srgbClr val="0000FF"/>
                </a:solidFill>
                <a:latin typeface="arial" panose="020B0604020202020204" pitchFamily="34" charset="0"/>
              </a:rPr>
              <a:t>Vav</a:t>
            </a:r>
            <a:r>
              <a:rPr lang="en-US" sz="2400" b="1" dirty="0">
                <a:solidFill>
                  <a:srgbClr val="0000FF"/>
                </a:solidFill>
                <a:latin typeface="arial" panose="020B0604020202020204" pitchFamily="34" charset="0"/>
              </a:rPr>
              <a:t>, </a:t>
            </a:r>
            <a:r>
              <a:rPr lang="en-US" sz="2400" b="1" dirty="0">
                <a:solidFill>
                  <a:schemeClr val="tx1"/>
                </a:solidFill>
                <a:latin typeface="arial" panose="020B0604020202020204" pitchFamily="34" charset="0"/>
              </a:rPr>
              <a:t>is p</a:t>
            </a:r>
            <a:r>
              <a:rPr lang="en-US" sz="2400" b="1" u="sng" dirty="0">
                <a:solidFill>
                  <a:schemeClr val="tx1"/>
                </a:solidFill>
                <a:latin typeface="arial" panose="020B0604020202020204" pitchFamily="34" charset="0"/>
              </a:rPr>
              <a:t>refixed to</a:t>
            </a:r>
            <a:r>
              <a:rPr lang="en-US" sz="2400" b="1" dirty="0">
                <a:solidFill>
                  <a:schemeClr val="tx1"/>
                </a:solidFill>
                <a:latin typeface="arial" panose="020B0604020202020204" pitchFamily="34" charset="0"/>
              </a:rPr>
              <a:t> –</a:t>
            </a:r>
            <a:r>
              <a:rPr lang="en-US" sz="2400" b="1" dirty="0">
                <a:solidFill>
                  <a:srgbClr val="0000FF"/>
                </a:solidFill>
                <a:latin typeface="arial" panose="020B0604020202020204" pitchFamily="34" charset="0"/>
              </a:rPr>
              <a:t> </a:t>
            </a:r>
            <a:r>
              <a:rPr lang="en-US" sz="2400" b="1" u="sng" dirty="0">
                <a:solidFill>
                  <a:srgbClr val="0000FF"/>
                </a:solidFill>
                <a:latin typeface="arial" panose="020B0604020202020204" pitchFamily="34" charset="0"/>
              </a:rPr>
              <a:t>CONNECTING</a:t>
            </a:r>
            <a:r>
              <a:rPr lang="en-US" sz="2400" b="1" dirty="0">
                <a:solidFill>
                  <a:srgbClr val="0000FF"/>
                </a:solidFill>
                <a:latin typeface="arial" panose="020B0604020202020204" pitchFamily="34" charset="0"/>
              </a:rPr>
              <a:t>, </a:t>
            </a:r>
            <a:r>
              <a:rPr lang="en-US" sz="2400" b="1" u="sng" dirty="0">
                <a:solidFill>
                  <a:srgbClr val="0000FF"/>
                </a:solidFill>
                <a:latin typeface="arial" panose="020B0604020202020204" pitchFamily="34" charset="0"/>
              </a:rPr>
              <a:t>LINKING TO</a:t>
            </a:r>
            <a:r>
              <a:rPr lang="en-US" sz="2400" b="1" dirty="0">
                <a:solidFill>
                  <a:srgbClr val="0000FF"/>
                </a:solidFill>
                <a:latin typeface="arial" panose="020B0604020202020204" pitchFamily="34" charset="0"/>
              </a:rPr>
              <a:t> -  </a:t>
            </a:r>
            <a:br>
              <a:rPr lang="en-US" sz="2400" b="1" dirty="0">
                <a:solidFill>
                  <a:srgbClr val="0000FF"/>
                </a:solidFill>
                <a:latin typeface="arial" panose="020B0604020202020204" pitchFamily="34" charset="0"/>
              </a:rPr>
            </a:br>
            <a:r>
              <a:rPr lang="en-US" sz="2400" b="1" dirty="0">
                <a:solidFill>
                  <a:srgbClr val="0000FF"/>
                </a:solidFill>
                <a:latin typeface="arial" panose="020B0604020202020204" pitchFamily="34" charset="0"/>
              </a:rPr>
              <a:t>			</a:t>
            </a:r>
            <a:r>
              <a:rPr lang="en-US" sz="2400" b="1" dirty="0">
                <a:solidFill>
                  <a:srgbClr val="0000FF"/>
                </a:solidFill>
                <a:effectLst>
                  <a:glow rad="127000">
                    <a:srgbClr val="FFFF00"/>
                  </a:glow>
                  <a:outerShdw blurRad="50800" dist="50800" dir="5400000" sx="101000" sy="101000" algn="ctr" rotWithShape="0">
                    <a:srgbClr val="FF00FF"/>
                  </a:outerShdw>
                </a:effectLst>
                <a:latin typeface="Wide Latin" panose="020A0A07050505020404" pitchFamily="18" charset="0"/>
              </a:rPr>
              <a:t>THE  ALEPH – TAV!</a:t>
            </a:r>
            <a:br>
              <a:rPr lang="en-US" sz="2400" b="1" dirty="0">
                <a:solidFill>
                  <a:srgbClr val="0000FF"/>
                </a:solidFill>
                <a:effectLst>
                  <a:glow rad="127000">
                    <a:srgbClr val="FFFF00"/>
                  </a:glow>
                  <a:outerShdw blurRad="50800" dist="50800" dir="5400000" sx="101000" sy="101000" algn="ctr" rotWithShape="0">
                    <a:srgbClr val="FF00FF"/>
                  </a:outerShdw>
                </a:effectLst>
                <a:latin typeface="Wide Latin" panose="020A0A07050505020404" pitchFamily="18" charset="0"/>
              </a:rPr>
            </a:br>
            <a:r>
              <a:rPr lang="en-US" sz="2400" b="1" dirty="0">
                <a:solidFill>
                  <a:srgbClr val="0000FF"/>
                </a:solidFill>
                <a:effectLst>
                  <a:glow rad="127000">
                    <a:srgbClr val="FFFF00"/>
                  </a:glow>
                  <a:outerShdw blurRad="50800" dist="50800" dir="5400000" sx="101000" sy="101000" algn="ctr" rotWithShape="0">
                    <a:srgbClr val="FF00FF"/>
                  </a:outerShdw>
                </a:effectLst>
                <a:latin typeface="Wide Latin" panose="020A0A07050505020404" pitchFamily="18" charset="0"/>
              </a:rPr>
              <a:t>	THE QODESH  AUTHORITY  </a:t>
            </a:r>
            <a:r>
              <a:rPr lang="en-US" sz="2800" dirty="0">
                <a:solidFill>
                  <a:schemeClr val="tx1"/>
                </a:solidFill>
              </a:rPr>
              <a:t>seen within these 	letters! </a:t>
            </a:r>
            <a:r>
              <a:rPr lang="en-US" sz="2800" b="1" dirty="0">
                <a:ln>
                  <a:solidFill>
                    <a:srgbClr val="CC00FF"/>
                  </a:solidFill>
                </a:ln>
                <a:solidFill>
                  <a:srgbClr val="0000FF"/>
                </a:solidFill>
              </a:rPr>
              <a:t>Yahusha Ha Mashiach, decided for one more </a:t>
            </a:r>
            <a:r>
              <a:rPr lang="en-US" sz="2800" b="1" dirty="0">
                <a:ln>
                  <a:solidFill>
                    <a:srgbClr val="CC00FF"/>
                  </a:solidFill>
                </a:ln>
                <a:solidFill>
                  <a:srgbClr val="0000FF"/>
                </a:solidFill>
                <a:effectLst>
                  <a:glow rad="127000">
                    <a:srgbClr val="00FF99"/>
                  </a:glow>
                </a:effectLst>
              </a:rPr>
              <a:t>addition</a:t>
            </a:r>
            <a:r>
              <a:rPr lang="en-US" sz="2800" b="1" dirty="0">
                <a:ln>
                  <a:solidFill>
                    <a:srgbClr val="CC00FF"/>
                  </a:solidFill>
                </a:ln>
                <a:solidFill>
                  <a:srgbClr val="0000FF"/>
                </a:solidFill>
              </a:rPr>
              <a:t> (EARTH), 	to be established within the  “</a:t>
            </a:r>
            <a:r>
              <a:rPr lang="en-US" sz="2800" b="1" i="1" dirty="0" err="1">
                <a:ln>
                  <a:solidFill>
                    <a:srgbClr val="CC00FF"/>
                  </a:solidFill>
                </a:ln>
                <a:solidFill>
                  <a:srgbClr val="00FF99"/>
                </a:solidFill>
                <a:latin typeface="Comic Sans MS" panose="030F0702030302020204" pitchFamily="66" charset="0"/>
              </a:rPr>
              <a:t>MelkiTzedeq</a:t>
            </a:r>
            <a:r>
              <a:rPr lang="en-US" sz="2800" b="1" i="1" dirty="0">
                <a:ln>
                  <a:solidFill>
                    <a:srgbClr val="CC00FF"/>
                  </a:solidFill>
                </a:ln>
                <a:solidFill>
                  <a:srgbClr val="00FF99"/>
                </a:solidFill>
                <a:latin typeface="Comic Sans MS" panose="030F0702030302020204" pitchFamily="66" charset="0"/>
              </a:rPr>
              <a:t> pupa,</a:t>
            </a:r>
            <a:r>
              <a:rPr lang="en-US" sz="2800" b="1" dirty="0">
                <a:ln>
                  <a:solidFill>
                    <a:srgbClr val="CC00FF"/>
                  </a:solidFill>
                </a:ln>
                <a:solidFill>
                  <a:srgbClr val="0000FF"/>
                </a:solidFill>
              </a:rPr>
              <a:t>” the controlled 	environment supporting  </a:t>
            </a:r>
            <a:r>
              <a:rPr lang="en-US" sz="2800" b="1" dirty="0">
                <a:ln w="19050">
                  <a:solidFill>
                    <a:srgbClr val="0000FF"/>
                  </a:solidFill>
                </a:ln>
                <a:solidFill>
                  <a:srgbClr val="00FF99"/>
                </a:solidFill>
                <a:latin typeface="Ravie" panose="04040805050809020602" pitchFamily="82" charset="0"/>
              </a:rPr>
              <a:t>Righteousness in Life!</a:t>
            </a:r>
          </a:p>
          <a:p>
            <a:r>
              <a:rPr lang="en-US" sz="2800" b="1" dirty="0">
                <a:ln>
                  <a:solidFill>
                    <a:srgbClr val="CC00FF"/>
                  </a:solidFill>
                </a:ln>
                <a:solidFill>
                  <a:srgbClr val="0000FF"/>
                </a:solidFill>
                <a:effectLst>
                  <a:glow rad="127000">
                    <a:srgbClr val="FFFF00"/>
                  </a:glow>
                  <a:outerShdw blurRad="50800" dist="50800" dir="5400000" sx="101000" sy="101000" algn="ctr" rotWithShape="0">
                    <a:srgbClr val="FF00FF"/>
                  </a:outerShdw>
                </a:effectLst>
                <a:latin typeface="Wide Latin" panose="020A0A07050505020404" pitchFamily="18" charset="0"/>
              </a:rPr>
              <a:t>The Aleph Tav </a:t>
            </a:r>
            <a:r>
              <a:rPr lang="en-US" sz="2800" dirty="0">
                <a:solidFill>
                  <a:schemeClr val="tx1"/>
                </a:solidFill>
              </a:rPr>
              <a:t>is designed to be the </a:t>
            </a:r>
            <a:r>
              <a:rPr lang="en-US" sz="2800" b="1" u="sng" dirty="0">
                <a:solidFill>
                  <a:srgbClr val="0000FF"/>
                </a:solidFill>
                <a:effectLst>
                  <a:glow rad="127000">
                    <a:srgbClr val="00FF99"/>
                  </a:glow>
                </a:effectLst>
              </a:rPr>
              <a:t>THE LINK</a:t>
            </a:r>
            <a:r>
              <a:rPr lang="en-US" sz="2800" b="1" dirty="0">
                <a:solidFill>
                  <a:srgbClr val="0000FF"/>
                </a:solidFill>
                <a:effectLst>
                  <a:glow rad="127000">
                    <a:srgbClr val="00FF99"/>
                  </a:glow>
                </a:effectLst>
              </a:rPr>
              <a:t> </a:t>
            </a:r>
            <a:r>
              <a:rPr lang="en-US" sz="2800" dirty="0">
                <a:solidFill>
                  <a:schemeClr val="tx1"/>
                </a:solidFill>
              </a:rPr>
              <a:t>(</a:t>
            </a:r>
            <a:r>
              <a:rPr lang="en-US" sz="2800" b="1" dirty="0" err="1">
                <a:solidFill>
                  <a:srgbClr val="0000FF"/>
                </a:solidFill>
              </a:rPr>
              <a:t>Vav</a:t>
            </a:r>
            <a:r>
              <a:rPr lang="en-US" sz="2800" dirty="0">
                <a:solidFill>
                  <a:schemeClr val="tx1"/>
                </a:solidFill>
              </a:rPr>
              <a:t>) between this (</a:t>
            </a:r>
            <a:r>
              <a:rPr lang="en-US" sz="2000" dirty="0">
                <a:solidFill>
                  <a:schemeClr val="tx1"/>
                </a:solidFill>
              </a:rPr>
              <a:t>then</a:t>
            </a:r>
            <a:r>
              <a:rPr lang="en-US" sz="2800" dirty="0">
                <a:solidFill>
                  <a:schemeClr val="tx1"/>
                </a:solidFill>
              </a:rPr>
              <a:t>) forthcoming creation and the </a:t>
            </a:r>
            <a:r>
              <a:rPr lang="en-US" sz="2800" b="1" dirty="0">
                <a:solidFill>
                  <a:srgbClr val="0000FF"/>
                </a:solidFill>
              </a:rPr>
              <a:t>heavenly realm of Yahuah. </a:t>
            </a:r>
          </a:p>
          <a:p>
            <a:pPr algn="ctr"/>
            <a:r>
              <a:rPr lang="en-US" sz="2800" b="1" dirty="0">
                <a:ln>
                  <a:solidFill>
                    <a:srgbClr val="CC00FF"/>
                  </a:solidFill>
                </a:ln>
                <a:solidFill>
                  <a:srgbClr val="0000FF"/>
                </a:solidFill>
                <a:effectLst>
                  <a:glow rad="127000">
                    <a:srgbClr val="FFFF00"/>
                  </a:glow>
                  <a:outerShdw blurRad="50800" dist="50800" dir="5400000" sx="101000" sy="101000" algn="ctr" rotWithShape="0">
                    <a:srgbClr val="FF00FF"/>
                  </a:outerShdw>
                </a:effectLst>
                <a:latin typeface="Wide Latin" panose="020A0A07050505020404" pitchFamily="18" charset="0"/>
              </a:rPr>
              <a:t>Earth’s  </a:t>
            </a:r>
            <a:r>
              <a:rPr lang="en-US" sz="2800" b="1" dirty="0">
                <a:ln>
                  <a:solidFill>
                    <a:srgbClr val="CC00FF"/>
                  </a:solidFill>
                </a:ln>
                <a:solidFill>
                  <a:srgbClr val="00B050"/>
                </a:solidFill>
                <a:effectLst>
                  <a:glow rad="127000">
                    <a:srgbClr val="FFFF00"/>
                  </a:glow>
                  <a:outerShdw blurRad="50800" dist="50800" dir="5400000" sx="101000" sy="101000" algn="ctr" rotWithShape="0">
                    <a:srgbClr val="FF00FF"/>
                  </a:outerShdw>
                </a:effectLst>
                <a:latin typeface="Wide Latin" panose="020A0A07050505020404" pitchFamily="18" charset="0"/>
              </a:rPr>
              <a:t>linkage</a:t>
            </a:r>
            <a:r>
              <a:rPr lang="en-US" sz="2800" b="1" dirty="0">
                <a:ln>
                  <a:solidFill>
                    <a:srgbClr val="CC00FF"/>
                  </a:solidFill>
                </a:ln>
                <a:solidFill>
                  <a:srgbClr val="0000FF"/>
                </a:solidFill>
                <a:effectLst>
                  <a:glow rad="127000">
                    <a:srgbClr val="FFFF00"/>
                  </a:glow>
                  <a:outerShdw blurRad="50800" dist="50800" dir="5400000" sx="101000" sy="101000" algn="ctr" rotWithShape="0">
                    <a:srgbClr val="FF00FF"/>
                  </a:outerShdw>
                </a:effectLst>
                <a:latin typeface="Wide Latin" panose="020A0A07050505020404" pitchFamily="18" charset="0"/>
              </a:rPr>
              <a:t> to Yahuah is through Yahusha ha Mashiach!  </a:t>
            </a:r>
            <a:r>
              <a:rPr lang="en-US" sz="2800" b="1" dirty="0">
                <a:ln>
                  <a:solidFill>
                    <a:srgbClr val="CC00FF"/>
                  </a:solidFill>
                </a:ln>
                <a:solidFill>
                  <a:srgbClr val="0000FF"/>
                </a:solidFill>
                <a:effectLst>
                  <a:glow rad="127000">
                    <a:srgbClr val="00FFFF"/>
                  </a:glow>
                  <a:outerShdw blurRad="50800" dist="50800" dir="5400000" sx="101000" sy="101000" algn="ctr" rotWithShape="0">
                    <a:srgbClr val="FF00FF"/>
                  </a:outerShdw>
                </a:effectLst>
                <a:latin typeface="Comic Sans MS" panose="030F0702030302020204" pitchFamily="66" charset="0"/>
              </a:rPr>
              <a:t>(“The </a:t>
            </a:r>
            <a:r>
              <a:rPr lang="en-US" sz="2800" b="1" dirty="0" err="1">
                <a:ln>
                  <a:solidFill>
                    <a:srgbClr val="CC00FF"/>
                  </a:solidFill>
                </a:ln>
                <a:solidFill>
                  <a:srgbClr val="0000FF"/>
                </a:solidFill>
                <a:effectLst>
                  <a:glow rad="127000">
                    <a:srgbClr val="00FFFF"/>
                  </a:glow>
                  <a:outerShdw blurRad="50800" dist="50800" dir="5400000" sx="101000" sy="101000" algn="ctr" rotWithShape="0">
                    <a:srgbClr val="FF00FF"/>
                  </a:outerShdw>
                </a:effectLst>
                <a:latin typeface="Comic Sans MS" panose="030F0702030302020204" pitchFamily="66" charset="0"/>
              </a:rPr>
              <a:t>Vav</a:t>
            </a:r>
            <a:r>
              <a:rPr lang="en-US" sz="2800" b="1" dirty="0">
                <a:ln>
                  <a:solidFill>
                    <a:srgbClr val="CC00FF"/>
                  </a:solidFill>
                </a:ln>
                <a:solidFill>
                  <a:srgbClr val="0000FF"/>
                </a:solidFill>
                <a:effectLst>
                  <a:glow rad="127000">
                    <a:srgbClr val="00FFFF"/>
                  </a:glow>
                  <a:outerShdw blurRad="50800" dist="50800" dir="5400000" sx="101000" sy="101000" algn="ctr" rotWithShape="0">
                    <a:srgbClr val="FF00FF"/>
                  </a:outerShdw>
                </a:effectLst>
                <a:latin typeface="Comic Sans MS" panose="030F0702030302020204" pitchFamily="66" charset="0"/>
              </a:rPr>
              <a:t> Man”.)</a:t>
            </a:r>
          </a:p>
          <a:p>
            <a:pPr algn="ctr"/>
            <a:r>
              <a:rPr lang="en-US" sz="2800" b="1" dirty="0">
                <a:ln>
                  <a:solidFill>
                    <a:srgbClr val="CC00FF"/>
                  </a:solidFill>
                </a:ln>
                <a:solidFill>
                  <a:srgbClr val="0000FF"/>
                </a:solidFill>
                <a:effectLst>
                  <a:glow rad="127000">
                    <a:srgbClr val="FFFF00"/>
                  </a:glow>
                  <a:outerShdw blurRad="50800" dist="50800" dir="5400000" sx="101000" sy="101000" algn="ctr" rotWithShape="0">
                    <a:srgbClr val="FF00FF"/>
                  </a:outerShdw>
                </a:effectLst>
                <a:latin typeface="Wide Latin" panose="020A0A07050505020404" pitchFamily="18" charset="0"/>
              </a:rPr>
              <a:t>The Beginning and the End.</a:t>
            </a:r>
            <a:endParaRPr lang="en-CA" sz="2400" b="1" dirty="0">
              <a:solidFill>
                <a:schemeClr val="tx1">
                  <a:lumMod val="85000"/>
                  <a:lumOff val="15000"/>
                </a:schemeClr>
              </a:solidFill>
              <a:latin typeface="Open Sans"/>
            </a:endParaRPr>
          </a:p>
          <a:p>
            <a:pPr fontAlgn="base"/>
            <a:endParaRPr lang="en-CA" sz="2400" b="1" dirty="0">
              <a:solidFill>
                <a:schemeClr val="tx1">
                  <a:lumMod val="85000"/>
                  <a:lumOff val="15000"/>
                </a:schemeClr>
              </a:solidFill>
              <a:latin typeface="Open Sans"/>
            </a:endParaRPr>
          </a:p>
          <a:p>
            <a:endParaRPr lang="en-US" sz="2400" b="1" dirty="0">
              <a:solidFill>
                <a:srgbClr val="01103A"/>
              </a:solidFill>
              <a:latin typeface="arial" panose="020B0604020202020204" pitchFamily="34" charset="0"/>
            </a:endParaRPr>
          </a:p>
          <a:p>
            <a:endParaRPr lang="en-US" sz="2400" b="1" dirty="0">
              <a:solidFill>
                <a:srgbClr val="01103A"/>
              </a:solidFill>
              <a:latin typeface="arial" panose="020B0604020202020204" pitchFamily="34" charset="0"/>
            </a:endParaRPr>
          </a:p>
          <a:p>
            <a:endParaRPr lang="en-US" sz="2400" b="1" dirty="0">
              <a:solidFill>
                <a:srgbClr val="01103A"/>
              </a:solidFill>
              <a:latin typeface="arial" panose="020B0604020202020204" pitchFamily="34" charset="0"/>
            </a:endParaRPr>
          </a:p>
          <a:p>
            <a:endParaRPr lang="en-US" sz="2400" b="1" dirty="0">
              <a:solidFill>
                <a:srgbClr val="01103A"/>
              </a:solidFill>
              <a:latin typeface="arial" panose="020B0604020202020204" pitchFamily="34" charset="0"/>
            </a:endParaRPr>
          </a:p>
          <a:p>
            <a:r>
              <a:rPr lang="en-US" sz="2400" b="1" dirty="0">
                <a:solidFill>
                  <a:srgbClr val="01103A"/>
                </a:solidFill>
                <a:latin typeface="arial" panose="020B0604020202020204" pitchFamily="34" charset="0"/>
              </a:rPr>
              <a:t> </a:t>
            </a:r>
            <a:endParaRPr lang="en-US" sz="2400" b="1" dirty="0">
              <a:solidFill>
                <a:srgbClr val="0000FF"/>
              </a:solidFill>
              <a:latin typeface="arial" panose="020B0604020202020204" pitchFamily="34" charset="0"/>
            </a:endParaRPr>
          </a:p>
        </p:txBody>
      </p:sp>
      <p:pic>
        <p:nvPicPr>
          <p:cNvPr id="2" name="Picture 1">
            <a:extLst>
              <a:ext uri="{FF2B5EF4-FFF2-40B4-BE49-F238E27FC236}">
                <a16:creationId xmlns:a16="http://schemas.microsoft.com/office/drawing/2014/main" id="{543E58B6-572E-48D9-8D90-015AFF0F32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29014" y="237891"/>
            <a:ext cx="6240908" cy="103813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E6638985-55E5-45BB-B6CD-FF373F9F1B7F}"/>
              </a:ext>
            </a:extLst>
          </p:cNvPr>
          <p:cNvSpPr/>
          <p:nvPr/>
        </p:nvSpPr>
        <p:spPr>
          <a:xfrm>
            <a:off x="6551802" y="237890"/>
            <a:ext cx="637563" cy="1038137"/>
          </a:xfrm>
          <a:prstGeom prst="rect">
            <a:avLst/>
          </a:prstGeom>
          <a:noFill/>
          <a:ln w="7620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05DC10D3-B73B-4891-8E66-2D24AF148A33}"/>
              </a:ext>
            </a:extLst>
          </p:cNvPr>
          <p:cNvCxnSpPr/>
          <p:nvPr/>
        </p:nvCxnSpPr>
        <p:spPr>
          <a:xfrm>
            <a:off x="6736360" y="671119"/>
            <a:ext cx="27683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130AF1-9BDD-4F13-98D4-388EDA5EF880}"/>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076011" y="1467652"/>
            <a:ext cx="809625" cy="952500"/>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ABF90CC3-E989-43B8-9701-1537345FB3CE}"/>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167673" y="1467652"/>
            <a:ext cx="733425" cy="952500"/>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ACED5367-DFE3-47F1-A92D-E75F8E069E8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6188" y="1467652"/>
            <a:ext cx="39052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50677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par>
                                <p:cTn id="7" presetID="8" presetClass="emph" presetSubtype="0" fill="hold" grpId="1" nodeType="withEffect">
                                  <p:stCondLst>
                                    <p:cond delay="500"/>
                                  </p:stCondLst>
                                  <p:childTnLst>
                                    <p:animRot by="21600000">
                                      <p:cBhvr>
                                        <p:cTn id="8" dur="2000" fill="hold"/>
                                        <p:tgtEl>
                                          <p:spTgt spid="3"/>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1000"/>
                                        <p:tgtEl>
                                          <p:spTgt spid="11">
                                            <p:txEl>
                                              <p:pRg st="1" end="1"/>
                                            </p:txEl>
                                          </p:spTgt>
                                        </p:tgtEl>
                                      </p:cBhvr>
                                    </p:animEffect>
                                    <p:anim calcmode="lin" valueType="num">
                                      <p:cBhvr>
                                        <p:cTn id="1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1000"/>
                                        <p:tgtEl>
                                          <p:spTgt spid="11">
                                            <p:txEl>
                                              <p:pRg st="2" end="2"/>
                                            </p:txEl>
                                          </p:spTgt>
                                        </p:tgtEl>
                                      </p:cBhvr>
                                    </p:animEffect>
                                    <p:anim calcmode="lin" valueType="num">
                                      <p:cBhvr>
                                        <p:cTn id="19"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1000"/>
                                        <p:tgtEl>
                                          <p:spTgt spid="11">
                                            <p:txEl>
                                              <p:pRg st="3" end="3"/>
                                            </p:txEl>
                                          </p:spTgt>
                                        </p:tgtEl>
                                      </p:cBhvr>
                                    </p:animEffect>
                                    <p:anim calcmode="lin" valueType="num">
                                      <p:cBhvr>
                                        <p:cTn id="2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rgbClr val="FFFF0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94</a:t>
            </a:fld>
            <a:endParaRPr lang="en-CA" dirty="0">
              <a:solidFill>
                <a:schemeClr val="tx1"/>
              </a:solidFill>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160789" y="1635854"/>
            <a:ext cx="11870422" cy="3926047"/>
          </a:xfrm>
          <a:prstGeom prst="roundRect">
            <a:avLst>
              <a:gd name="adj" fmla="val 7546"/>
            </a:avLst>
          </a:prstGeom>
          <a:solidFill>
            <a:srgbClr val="FF9900">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								 </a:t>
            </a:r>
            <a:r>
              <a:rPr lang="en-US" sz="2800" b="1" u="sng" dirty="0">
                <a:solidFill>
                  <a:schemeClr val="tx1"/>
                </a:solidFill>
              </a:rPr>
              <a:t>and</a:t>
            </a:r>
            <a:r>
              <a:rPr lang="en-US" sz="2800" dirty="0">
                <a:solidFill>
                  <a:schemeClr val="tx1"/>
                </a:solidFill>
              </a:rPr>
              <a:t>. </a:t>
            </a:r>
            <a:endParaRPr lang="en-CA" sz="2400" b="1" dirty="0">
              <a:solidFill>
                <a:schemeClr val="tx1">
                  <a:lumMod val="85000"/>
                  <a:lumOff val="15000"/>
                </a:schemeClr>
              </a:solidFill>
              <a:latin typeface="Open Sans"/>
            </a:endParaRPr>
          </a:p>
        </p:txBody>
      </p:sp>
      <p:pic>
        <p:nvPicPr>
          <p:cNvPr id="2" name="Picture 1">
            <a:extLst>
              <a:ext uri="{FF2B5EF4-FFF2-40B4-BE49-F238E27FC236}">
                <a16:creationId xmlns:a16="http://schemas.microsoft.com/office/drawing/2014/main" id="{543E58B6-572E-48D9-8D90-015AFF0F32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29014" y="237891"/>
            <a:ext cx="6240908" cy="103813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E6638985-55E5-45BB-B6CD-FF373F9F1B7F}"/>
              </a:ext>
            </a:extLst>
          </p:cNvPr>
          <p:cNvSpPr/>
          <p:nvPr/>
        </p:nvSpPr>
        <p:spPr>
          <a:xfrm>
            <a:off x="6551802" y="237890"/>
            <a:ext cx="637563" cy="1038137"/>
          </a:xfrm>
          <a:prstGeom prst="rect">
            <a:avLst/>
          </a:prstGeom>
          <a:noFill/>
          <a:ln w="7620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05DC10D3-B73B-4891-8E66-2D24AF148A33}"/>
              </a:ext>
            </a:extLst>
          </p:cNvPr>
          <p:cNvCxnSpPr/>
          <p:nvPr/>
        </p:nvCxnSpPr>
        <p:spPr>
          <a:xfrm>
            <a:off x="6736360" y="671119"/>
            <a:ext cx="27683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5D9E3AF-AD95-4070-A547-29EA1EE8792F}"/>
              </a:ext>
            </a:extLst>
          </p:cNvPr>
          <p:cNvSpPr/>
          <p:nvPr/>
        </p:nvSpPr>
        <p:spPr>
          <a:xfrm>
            <a:off x="2358705" y="5705709"/>
            <a:ext cx="747459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tx1"/>
                </a:solidFill>
              </a:rPr>
              <a:t>Next - The final word in Genesis 1:1 – </a:t>
            </a:r>
            <a:r>
              <a:rPr lang="en-CA" sz="3200" b="1" dirty="0">
                <a:ln>
                  <a:solidFill>
                    <a:srgbClr val="0000FF"/>
                  </a:solidFill>
                </a:ln>
                <a:solidFill>
                  <a:srgbClr val="FF9900"/>
                </a:solidFill>
              </a:rPr>
              <a:t>earth.</a:t>
            </a:r>
            <a:r>
              <a:rPr lang="en-CA" sz="3200" dirty="0">
                <a:solidFill>
                  <a:schemeClr val="tx1"/>
                </a:solidFill>
              </a:rPr>
              <a:t> </a:t>
            </a:r>
          </a:p>
        </p:txBody>
      </p:sp>
      <p:cxnSp>
        <p:nvCxnSpPr>
          <p:cNvPr id="8" name="Straight Arrow Connector 7">
            <a:extLst>
              <a:ext uri="{FF2B5EF4-FFF2-40B4-BE49-F238E27FC236}">
                <a16:creationId xmlns:a16="http://schemas.microsoft.com/office/drawing/2014/main" id="{1F642EB5-3444-4DA6-BAD3-9C5AF6638013}"/>
              </a:ext>
            </a:extLst>
          </p:cNvPr>
          <p:cNvCxnSpPr/>
          <p:nvPr/>
        </p:nvCxnSpPr>
        <p:spPr>
          <a:xfrm flipH="1" flipV="1">
            <a:off x="6862527" y="1276027"/>
            <a:ext cx="1204111" cy="215297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B1A06FE-DE37-4948-82F8-F53921D9CEEA}"/>
              </a:ext>
            </a:extLst>
          </p:cNvPr>
          <p:cNvSpPr/>
          <p:nvPr/>
        </p:nvSpPr>
        <p:spPr>
          <a:xfrm>
            <a:off x="479832" y="3141677"/>
            <a:ext cx="711602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rPr>
              <a:t>The English transliteration provides for you    –</a:t>
            </a:r>
            <a:endParaRPr lang="en-CA" dirty="0"/>
          </a:p>
        </p:txBody>
      </p:sp>
    </p:spTree>
    <p:extLst>
      <p:ext uri="{BB962C8B-B14F-4D97-AF65-F5344CB8AC3E}">
        <p14:creationId xmlns:p14="http://schemas.microsoft.com/office/powerpoint/2010/main" val="14312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par>
                                <p:cTn id="7" presetID="8" presetClass="emph" presetSubtype="0" fill="hold" grpId="1" nodeType="withEffect">
                                  <p:stCondLst>
                                    <p:cond delay="500"/>
                                  </p:stCondLst>
                                  <p:childTnLst>
                                    <p:animRot by="21600000">
                                      <p:cBhvr>
                                        <p:cTn id="8" dur="2000" fill="hold"/>
                                        <p:tgtEl>
                                          <p:spTgt spid="3"/>
                                        </p:tgtEl>
                                        <p:attrNameLst>
                                          <p:attrName>r</p:attrName>
                                        </p:attrNameLst>
                                      </p:cBhvr>
                                    </p:animRot>
                                  </p:childTnLst>
                                </p:cTn>
                              </p:par>
                            </p:childTnLst>
                          </p:cTn>
                        </p:par>
                        <p:par>
                          <p:cTn id="9" fill="hold">
                            <p:stCondLst>
                              <p:cond delay="2500"/>
                            </p:stCondLst>
                            <p:childTnLst>
                              <p:par>
                                <p:cTn id="10" presetID="2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3000"/>
                            </p:stCondLst>
                            <p:childTnLst>
                              <p:par>
                                <p:cTn id="14" presetID="9" presetClass="exit" presetSubtype="0" fill="hold" nodeType="afterEffect">
                                  <p:stCondLst>
                                    <p:cond delay="2000"/>
                                  </p:stCondLst>
                                  <p:childTnLst>
                                    <p:animEffect transition="out" filter="dissolve">
                                      <p:cBhvr>
                                        <p:cTn id="15" dur="1250"/>
                                        <p:tgtEl>
                                          <p:spTgt spid="8"/>
                                        </p:tgtEl>
                                      </p:cBhvr>
                                    </p:animEffect>
                                    <p:set>
                                      <p:cBhvr>
                                        <p:cTn id="16" dur="1" fill="hold">
                                          <p:stCondLst>
                                            <p:cond delay="1249"/>
                                          </p:stCondLst>
                                        </p:cTn>
                                        <p:tgtEl>
                                          <p:spTgt spid="8"/>
                                        </p:tgtEl>
                                        <p:attrNameLst>
                                          <p:attrName>style.visibility</p:attrName>
                                        </p:attrNameLst>
                                      </p:cBhvr>
                                      <p:to>
                                        <p:strVal val="hidden"/>
                                      </p:to>
                                    </p:set>
                                  </p:childTnLst>
                                </p:cTn>
                              </p:par>
                              <p:par>
                                <p:cTn id="17" presetID="1" presetClass="exit" presetSubtype="0" fill="hold" grpId="0" nodeType="withEffect">
                                  <p:stCondLst>
                                    <p:cond delay="2000"/>
                                  </p:stCondLst>
                                  <p:childTnLst>
                                    <p:set>
                                      <p:cBhvr>
                                        <p:cTn id="18" dur="1" fill="hold">
                                          <p:stCondLst>
                                            <p:cond delay="0"/>
                                          </p:stCondLst>
                                        </p:cTn>
                                        <p:tgtEl>
                                          <p:spTgt spid="9"/>
                                        </p:tgtEl>
                                        <p:attrNameLst>
                                          <p:attrName>style.visibility</p:attrName>
                                        </p:attrNameLst>
                                      </p:cBhvr>
                                      <p:to>
                                        <p:strVal val="hidden"/>
                                      </p:to>
                                    </p:set>
                                  </p:childTnLst>
                                </p:cTn>
                              </p:par>
                            </p:childTnLst>
                          </p:cTn>
                        </p:par>
                        <p:par>
                          <p:cTn id="19" fill="hold">
                            <p:stCondLst>
                              <p:cond delay="6250"/>
                            </p:stCondLst>
                            <p:childTnLst>
                              <p:par>
                                <p:cTn id="20" presetID="31" presetClass="exit" presetSubtype="0" fill="hold" grpId="2" nodeType="afterEffect">
                                  <p:stCondLst>
                                    <p:cond delay="1000"/>
                                  </p:stCondLst>
                                  <p:childTnLst>
                                    <p:anim calcmode="lin" valueType="num">
                                      <p:cBhvr>
                                        <p:cTn id="21" dur="1000"/>
                                        <p:tgtEl>
                                          <p:spTgt spid="3"/>
                                        </p:tgtEl>
                                        <p:attrNameLst>
                                          <p:attrName>ppt_w</p:attrName>
                                        </p:attrNameLst>
                                      </p:cBhvr>
                                      <p:tavLst>
                                        <p:tav tm="0">
                                          <p:val>
                                            <p:strVal val="ppt_w"/>
                                          </p:val>
                                        </p:tav>
                                        <p:tav tm="100000">
                                          <p:val>
                                            <p:fltVal val="0"/>
                                          </p:val>
                                        </p:tav>
                                      </p:tavLst>
                                    </p:anim>
                                    <p:anim calcmode="lin" valueType="num">
                                      <p:cBhvr>
                                        <p:cTn id="22" dur="1000"/>
                                        <p:tgtEl>
                                          <p:spTgt spid="3"/>
                                        </p:tgtEl>
                                        <p:attrNameLst>
                                          <p:attrName>ppt_h</p:attrName>
                                        </p:attrNameLst>
                                      </p:cBhvr>
                                      <p:tavLst>
                                        <p:tav tm="0">
                                          <p:val>
                                            <p:strVal val="ppt_h"/>
                                          </p:val>
                                        </p:tav>
                                        <p:tav tm="100000">
                                          <p:val>
                                            <p:fltVal val="0"/>
                                          </p:val>
                                        </p:tav>
                                      </p:tavLst>
                                    </p:anim>
                                    <p:anim calcmode="lin" valueType="num">
                                      <p:cBhvr>
                                        <p:cTn id="23" dur="1000"/>
                                        <p:tgtEl>
                                          <p:spTgt spid="3"/>
                                        </p:tgtEl>
                                        <p:attrNameLst>
                                          <p:attrName>style.rotation</p:attrName>
                                        </p:attrNameLst>
                                      </p:cBhvr>
                                      <p:tavLst>
                                        <p:tav tm="0">
                                          <p:val>
                                            <p:fltVal val="0"/>
                                          </p:val>
                                        </p:tav>
                                        <p:tav tm="100000">
                                          <p:val>
                                            <p:fltVal val="90"/>
                                          </p:val>
                                        </p:tav>
                                      </p:tavLst>
                                    </p:anim>
                                    <p:animEffect transition="out" filter="fade">
                                      <p:cBhvr>
                                        <p:cTn id="24" dur="1000"/>
                                        <p:tgtEl>
                                          <p:spTgt spid="3"/>
                                        </p:tgtEl>
                                      </p:cBhvr>
                                    </p:animEffect>
                                    <p:set>
                                      <p:cBhvr>
                                        <p:cTn id="25" dur="1" fill="hold">
                                          <p:stCondLst>
                                            <p:cond delay="999"/>
                                          </p:stCondLst>
                                        </p:cTn>
                                        <p:tgtEl>
                                          <p:spTgt spid="3"/>
                                        </p:tgtEl>
                                        <p:attrNameLst>
                                          <p:attrName>style.visibility</p:attrName>
                                        </p:attrNameLst>
                                      </p:cBhvr>
                                      <p:to>
                                        <p:strVal val="hidden"/>
                                      </p:to>
                                    </p:set>
                                  </p:childTnLst>
                                </p:cTn>
                              </p:par>
                              <p:par>
                                <p:cTn id="26" presetID="1" presetClass="exit" presetSubtype="0" fill="hold" nodeType="withEffect">
                                  <p:stCondLst>
                                    <p:cond delay="1000"/>
                                  </p:stCondLst>
                                  <p:childTnLst>
                                    <p:set>
                                      <p:cBhvr>
                                        <p:cTn id="27" dur="1" fill="hold">
                                          <p:stCondLst>
                                            <p:cond delay="0"/>
                                          </p:stCondLst>
                                        </p:cTn>
                                        <p:tgtEl>
                                          <p:spTgt spid="7"/>
                                        </p:tgtEl>
                                        <p:attrNameLst>
                                          <p:attrName>style.visibility</p:attrName>
                                        </p:attrNameLst>
                                      </p:cBhvr>
                                      <p:to>
                                        <p:strVal val="hidden"/>
                                      </p:to>
                                    </p:set>
                                  </p:childTnLst>
                                </p:cTn>
                              </p:par>
                            </p:childTnLst>
                          </p:cTn>
                        </p:par>
                        <p:par>
                          <p:cTn id="28" fill="hold">
                            <p:stCondLst>
                              <p:cond delay="8250"/>
                            </p:stCondLst>
                            <p:childTnLst>
                              <p:par>
                                <p:cTn id="29" presetID="18" presetClass="exit" presetSubtype="12" fill="hold" nodeType="afterEffect">
                                  <p:stCondLst>
                                    <p:cond delay="500"/>
                                  </p:stCondLst>
                                  <p:childTnLst>
                                    <p:animEffect transition="out" filter="strips(downLeft)">
                                      <p:cBhvr>
                                        <p:cTn id="30" dur="1500"/>
                                        <p:tgtEl>
                                          <p:spTgt spid="2"/>
                                        </p:tgtEl>
                                      </p:cBhvr>
                                    </p:animEffect>
                                    <p:set>
                                      <p:cBhvr>
                                        <p:cTn id="31" dur="1" fill="hold">
                                          <p:stCondLst>
                                            <p:cond delay="1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5"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chemeClr val="accent6">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95</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356664" y="384942"/>
            <a:ext cx="1285537" cy="701676"/>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Earth</a:t>
            </a:r>
            <a:endParaRPr lang="en-CA" sz="32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184559" y="1442907"/>
            <a:ext cx="11773560" cy="5194650"/>
          </a:xfrm>
          <a:prstGeom prst="roundRect">
            <a:avLst>
              <a:gd name="adj" fmla="val 7546"/>
            </a:avLst>
          </a:prstGeom>
          <a:solidFill>
            <a:srgbClr val="00FFFF">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r>
              <a:rPr lang="en-US" sz="2400" b="1" dirty="0">
                <a:solidFill>
                  <a:srgbClr val="0000FF"/>
                </a:solidFill>
                <a:latin typeface="arial" panose="020B0604020202020204" pitchFamily="34" charset="0"/>
              </a:rPr>
              <a:t>        </a:t>
            </a:r>
            <a:r>
              <a:rPr lang="en-CA" sz="2400" b="1" dirty="0">
                <a:solidFill>
                  <a:schemeClr val="tx1">
                    <a:lumMod val="85000"/>
                    <a:lumOff val="15000"/>
                  </a:schemeClr>
                </a:solidFill>
                <a:latin typeface="Open Sans"/>
              </a:rPr>
              <a:t> </a:t>
            </a:r>
            <a:r>
              <a:rPr lang="en-US" sz="2400" b="1" dirty="0">
                <a:solidFill>
                  <a:srgbClr val="0000FF"/>
                </a:solidFill>
                <a:latin typeface="arial" panose="020B0604020202020204" pitchFamily="34" charset="0"/>
              </a:rPr>
              <a:t>Heh</a:t>
            </a:r>
            <a:r>
              <a:rPr lang="en-US" sz="2400" b="1" dirty="0">
                <a:solidFill>
                  <a:srgbClr val="01103A"/>
                </a:solidFill>
                <a:latin typeface="arial" panose="020B0604020202020204" pitchFamily="34" charset="0"/>
              </a:rPr>
              <a:t>  </a:t>
            </a:r>
            <a:r>
              <a:rPr lang="en-US" sz="2400" b="1" dirty="0">
                <a:solidFill>
                  <a:srgbClr val="0000FF"/>
                </a:solidFill>
                <a:latin typeface="arial" panose="020B0604020202020204" pitchFamily="34" charset="0"/>
              </a:rPr>
              <a:t>–</a:t>
            </a:r>
            <a:r>
              <a:rPr lang="en-US" sz="2400" b="1" dirty="0">
                <a:solidFill>
                  <a:srgbClr val="01103A"/>
                </a:solidFill>
                <a:latin typeface="arial" panose="020B0604020202020204" pitchFamily="34" charset="0"/>
              </a:rPr>
              <a:t>  (</a:t>
            </a:r>
            <a:r>
              <a:rPr lang="en-US" sz="2400" dirty="0">
                <a:solidFill>
                  <a:srgbClr val="01103A"/>
                </a:solidFill>
                <a:latin typeface="arial" panose="020B0604020202020204" pitchFamily="34" charset="0"/>
              </a:rPr>
              <a:t>or</a:t>
            </a:r>
            <a:r>
              <a:rPr lang="en-US" sz="2400" b="1" dirty="0">
                <a:solidFill>
                  <a:srgbClr val="01103A"/>
                </a:solidFill>
                <a:latin typeface="arial" panose="020B0604020202020204" pitchFamily="34" charset="0"/>
              </a:rPr>
              <a:t> </a:t>
            </a:r>
            <a:r>
              <a:rPr lang="en-US" sz="2400" b="1" dirty="0">
                <a:solidFill>
                  <a:srgbClr val="0000FF"/>
                </a:solidFill>
                <a:latin typeface="arial" panose="020B0604020202020204" pitchFamily="34" charset="0"/>
              </a:rPr>
              <a:t>Hey</a:t>
            </a:r>
            <a:r>
              <a:rPr lang="en-US" sz="2400" b="1" dirty="0">
                <a:solidFill>
                  <a:srgbClr val="01103A"/>
                </a:solidFill>
                <a:latin typeface="arial" panose="020B0604020202020204" pitchFamily="34" charset="0"/>
              </a:rPr>
              <a:t>) -  LOOK, a revealing!  Attention!  View, </a:t>
            </a:r>
            <a:br>
              <a:rPr lang="en-US" sz="2400" b="1" dirty="0">
                <a:solidFill>
                  <a:srgbClr val="01103A"/>
                </a:solidFill>
                <a:latin typeface="arial" panose="020B0604020202020204" pitchFamily="34" charset="0"/>
              </a:rPr>
            </a:br>
            <a:r>
              <a:rPr lang="en-US" sz="2400" b="1" dirty="0">
                <a:solidFill>
                  <a:srgbClr val="01103A"/>
                </a:solidFill>
                <a:latin typeface="arial" panose="020B0604020202020204" pitchFamily="34" charset="0"/>
              </a:rPr>
              <a:t>				Focal Point</a:t>
            </a:r>
          </a:p>
          <a:p>
            <a:endParaRPr lang="en-US" sz="2400" b="1" dirty="0">
              <a:solidFill>
                <a:srgbClr val="01103A"/>
              </a:solidFill>
              <a:latin typeface="arial" panose="020B0604020202020204" pitchFamily="34" charset="0"/>
            </a:endParaRPr>
          </a:p>
          <a:p>
            <a:r>
              <a:rPr lang="en-US" sz="2400" b="1" dirty="0">
                <a:solidFill>
                  <a:srgbClr val="0000FF"/>
                </a:solidFill>
                <a:latin typeface="arial" panose="020B0604020202020204" pitchFamily="34" charset="0"/>
              </a:rPr>
              <a:t>         </a:t>
            </a:r>
            <a:br>
              <a:rPr lang="en-US" sz="2400" dirty="0">
                <a:solidFill>
                  <a:schemeClr val="tx1"/>
                </a:solidFill>
                <a:latin typeface="arial" panose="020B0604020202020204" pitchFamily="34" charset="0"/>
              </a:rPr>
            </a:br>
            <a:br>
              <a:rPr lang="en-US" sz="2400" dirty="0">
                <a:solidFill>
                  <a:schemeClr val="tx1"/>
                </a:solidFill>
                <a:latin typeface="arial" panose="020B0604020202020204" pitchFamily="34" charset="0"/>
              </a:rPr>
            </a:br>
            <a:r>
              <a:rPr lang="en-US" sz="2400" dirty="0">
                <a:solidFill>
                  <a:schemeClr val="tx1"/>
                </a:solidFill>
                <a:latin typeface="arial" panose="020B0604020202020204" pitchFamily="34" charset="0"/>
              </a:rPr>
              <a:t>        </a:t>
            </a:r>
          </a:p>
          <a:p>
            <a:r>
              <a:rPr lang="en-US" sz="2400" dirty="0">
                <a:solidFill>
                  <a:schemeClr val="tx1"/>
                </a:solidFill>
                <a:latin typeface="arial" panose="020B0604020202020204" pitchFamily="34" charset="0"/>
              </a:rPr>
              <a:t> </a:t>
            </a:r>
            <a:br>
              <a:rPr lang="en-US" sz="2400" dirty="0">
                <a:solidFill>
                  <a:schemeClr val="tx1"/>
                </a:solidFill>
                <a:latin typeface="arial" panose="020B0604020202020204" pitchFamily="34" charset="0"/>
              </a:rPr>
            </a:br>
            <a:r>
              <a:rPr lang="en-US" sz="2400" dirty="0">
                <a:solidFill>
                  <a:schemeClr val="tx1"/>
                </a:solidFill>
                <a:latin typeface="arial" panose="020B0604020202020204" pitchFamily="34" charset="0"/>
              </a:rPr>
              <a:t>         </a:t>
            </a:r>
            <a:br>
              <a:rPr lang="en-US" sz="2400" dirty="0">
                <a:solidFill>
                  <a:schemeClr val="tx1"/>
                </a:solidFill>
                <a:latin typeface="arial" panose="020B0604020202020204" pitchFamily="34" charset="0"/>
              </a:rPr>
            </a:br>
            <a:r>
              <a:rPr lang="en-US" sz="2400" dirty="0">
                <a:solidFill>
                  <a:schemeClr val="tx1"/>
                </a:solidFill>
                <a:latin typeface="arial" panose="020B0604020202020204" pitchFamily="34" charset="0"/>
              </a:rPr>
              <a:t>         </a:t>
            </a:r>
          </a:p>
          <a:p>
            <a:r>
              <a:rPr lang="en-US" sz="2400" b="1" dirty="0">
                <a:solidFill>
                  <a:srgbClr val="0000FF"/>
                </a:solidFill>
                <a:latin typeface="arial" panose="020B0604020202020204" pitchFamily="34" charset="0"/>
              </a:rPr>
              <a:t>Yahusha</a:t>
            </a:r>
            <a:r>
              <a:rPr lang="en-US" sz="2400" dirty="0">
                <a:solidFill>
                  <a:schemeClr val="tx1"/>
                </a:solidFill>
                <a:latin typeface="arial" panose="020B0604020202020204" pitchFamily="34" charset="0"/>
              </a:rPr>
              <a:t> created a locale enveloped within absolute </a:t>
            </a:r>
            <a:r>
              <a:rPr lang="en-US" sz="2400" b="1" dirty="0">
                <a:ln>
                  <a:solidFill>
                    <a:sysClr val="windowText" lastClr="000000"/>
                  </a:solidFill>
                </a:ln>
                <a:solidFill>
                  <a:srgbClr val="0000FF"/>
                </a:solidFill>
                <a:effectLst>
                  <a:glow rad="127000">
                    <a:srgbClr val="FFFF00"/>
                  </a:glow>
                </a:effectLst>
                <a:latin typeface="arial" panose="020B0604020202020204" pitchFamily="34" charset="0"/>
              </a:rPr>
              <a:t>Righteousness</a:t>
            </a:r>
            <a:r>
              <a:rPr lang="en-US" sz="2400" dirty="0">
                <a:solidFill>
                  <a:schemeClr val="tx1"/>
                </a:solidFill>
                <a:latin typeface="arial" panose="020B0604020202020204" pitchFamily="34" charset="0"/>
              </a:rPr>
              <a:t> of which He claimed, “I am the </a:t>
            </a:r>
            <a:r>
              <a:rPr lang="en-US" sz="2400" dirty="0">
                <a:ln>
                  <a:solidFill>
                    <a:sysClr val="windowText" lastClr="000000"/>
                  </a:solidFill>
                </a:ln>
                <a:solidFill>
                  <a:srgbClr val="FF00FF"/>
                </a:solidFill>
                <a:effectLst>
                  <a:glow rad="76200">
                    <a:srgbClr val="E983DD"/>
                  </a:glow>
                  <a:outerShdw blurRad="50800" dist="50800" dir="5400000" sx="102000" sy="102000" algn="ctr" rotWithShape="0">
                    <a:srgbClr val="FFFF00"/>
                  </a:outerShdw>
                </a:effectLst>
                <a:latin typeface="Ravie" panose="04040805050809020602" pitchFamily="82" charset="0"/>
              </a:rPr>
              <a:t>LIGHT</a:t>
            </a:r>
            <a:r>
              <a:rPr lang="en-US" sz="2400" dirty="0">
                <a:solidFill>
                  <a:schemeClr val="tx1"/>
                </a:solidFill>
                <a:latin typeface="arial" panose="020B0604020202020204" pitchFamily="34" charset="0"/>
              </a:rPr>
              <a:t> of the world”!  This </a:t>
            </a:r>
            <a:r>
              <a:rPr lang="en-US" sz="2400" b="1" dirty="0">
                <a:ln>
                  <a:solidFill>
                    <a:sysClr val="windowText" lastClr="000000"/>
                  </a:solidFill>
                </a:ln>
                <a:solidFill>
                  <a:srgbClr val="0000FF"/>
                </a:solidFill>
                <a:effectLst>
                  <a:glow rad="127000">
                    <a:srgbClr val="FFFF00"/>
                  </a:glow>
                </a:effectLst>
                <a:latin typeface="arial" panose="020B0604020202020204" pitchFamily="34" charset="0"/>
              </a:rPr>
              <a:t>light</a:t>
            </a:r>
            <a:r>
              <a:rPr lang="en-US" sz="2400" dirty="0">
                <a:solidFill>
                  <a:schemeClr val="tx1"/>
                </a:solidFill>
                <a:latin typeface="arial" panose="020B0604020202020204" pitchFamily="34" charset="0"/>
              </a:rPr>
              <a:t> was encapsulated within His Tav (</a:t>
            </a:r>
            <a:r>
              <a:rPr lang="en-US" sz="2400" b="1" u="sng" dirty="0">
                <a:solidFill>
                  <a:srgbClr val="0000FF"/>
                </a:solidFill>
                <a:latin typeface="arial" panose="020B0604020202020204" pitchFamily="34" charset="0"/>
              </a:rPr>
              <a:t>SIGNATURE</a:t>
            </a:r>
            <a:r>
              <a:rPr lang="en-US" sz="2400" b="1" dirty="0">
                <a:solidFill>
                  <a:srgbClr val="0000FF"/>
                </a:solidFill>
                <a:latin typeface="arial" panose="020B0604020202020204" pitchFamily="34" charset="0"/>
              </a:rPr>
              <a:t>,</a:t>
            </a:r>
            <a:r>
              <a:rPr lang="en-US" sz="2400" dirty="0">
                <a:solidFill>
                  <a:schemeClr val="tx1"/>
                </a:solidFill>
                <a:latin typeface="arial" panose="020B0604020202020204" pitchFamily="34" charset="0"/>
              </a:rPr>
              <a:t> </a:t>
            </a:r>
            <a:r>
              <a:rPr lang="en-US" sz="2400" b="1" dirty="0">
                <a:ln>
                  <a:solidFill>
                    <a:sysClr val="windowText" lastClr="000000"/>
                  </a:solidFill>
                </a:ln>
                <a:solidFill>
                  <a:srgbClr val="FF00FF"/>
                </a:solidFill>
                <a:effectLst>
                  <a:glow rad="127000">
                    <a:srgbClr val="FF9900"/>
                  </a:glow>
                  <a:outerShdw blurRad="50800" dist="50800" dir="5400000" sx="102000" sy="102000" algn="ctr" rotWithShape="0">
                    <a:srgbClr val="FFFF00"/>
                  </a:outerShdw>
                </a:effectLst>
                <a:latin typeface="Algerian" panose="04020705040A02060702" pitchFamily="82" charset="0"/>
              </a:rPr>
              <a:t>GARMENT - SHYT</a:t>
            </a:r>
            <a:r>
              <a:rPr lang="en-US" sz="2400" dirty="0">
                <a:solidFill>
                  <a:schemeClr val="tx1"/>
                </a:solidFill>
                <a:latin typeface="arial" panose="020B0604020202020204" pitchFamily="34" charset="0"/>
              </a:rPr>
              <a:t>) in the first recorded word – </a:t>
            </a:r>
            <a:r>
              <a:rPr lang="en-US" sz="2400" dirty="0" err="1">
                <a:ln>
                  <a:solidFill>
                    <a:sysClr val="windowText" lastClr="000000"/>
                  </a:solidFill>
                </a:ln>
                <a:solidFill>
                  <a:srgbClr val="0000FF"/>
                </a:solidFill>
                <a:latin typeface="Ravie" panose="04040805050809020602" pitchFamily="82" charset="0"/>
              </a:rPr>
              <a:t>B’rashyt</a:t>
            </a:r>
            <a:r>
              <a:rPr lang="en-US" sz="2400" dirty="0">
                <a:ln>
                  <a:solidFill>
                    <a:sysClr val="windowText" lastClr="000000"/>
                  </a:solidFill>
                </a:ln>
                <a:solidFill>
                  <a:srgbClr val="0000FF"/>
                </a:solidFill>
                <a:latin typeface="Ravie" panose="04040805050809020602" pitchFamily="82" charset="0"/>
              </a:rPr>
              <a:t>.</a:t>
            </a:r>
            <a:r>
              <a:rPr lang="en-US" sz="2400" dirty="0">
                <a:solidFill>
                  <a:srgbClr val="0000FF"/>
                </a:solidFill>
                <a:latin typeface="Ravie" panose="04040805050809020602" pitchFamily="82" charset="0"/>
              </a:rPr>
              <a:t> </a:t>
            </a:r>
            <a:br>
              <a:rPr lang="en-US" sz="2400" dirty="0">
                <a:solidFill>
                  <a:schemeClr val="tx1"/>
                </a:solidFill>
                <a:latin typeface="arial" panose="020B0604020202020204" pitchFamily="34" charset="0"/>
              </a:rPr>
            </a:br>
            <a:r>
              <a:rPr lang="en-US" sz="2400" dirty="0">
                <a:solidFill>
                  <a:schemeClr val="tx1"/>
                </a:solidFill>
                <a:latin typeface="arial" panose="020B0604020202020204" pitchFamily="34" charset="0"/>
              </a:rPr>
              <a:t>	Earth was created to </a:t>
            </a:r>
            <a:r>
              <a:rPr lang="en-US" sz="2400" b="1" u="sng" dirty="0">
                <a:solidFill>
                  <a:srgbClr val="C00000"/>
                </a:solidFill>
                <a:latin typeface="arial" panose="020B0604020202020204" pitchFamily="34" charset="0"/>
              </a:rPr>
              <a:t>sustain life</a:t>
            </a:r>
            <a:r>
              <a:rPr lang="en-US" sz="2400" b="1" dirty="0">
                <a:solidFill>
                  <a:srgbClr val="C00000"/>
                </a:solidFill>
                <a:latin typeface="arial" panose="020B0604020202020204" pitchFamily="34" charset="0"/>
              </a:rPr>
              <a:t> </a:t>
            </a:r>
            <a:r>
              <a:rPr lang="en-US" sz="2400" b="1" dirty="0">
                <a:ln>
                  <a:solidFill>
                    <a:srgbClr val="0000FF"/>
                  </a:solidFill>
                </a:ln>
                <a:solidFill>
                  <a:srgbClr val="00FFFF"/>
                </a:solidFill>
                <a:effectLst>
                  <a:glow rad="127000">
                    <a:srgbClr val="FFFF00"/>
                  </a:glow>
                  <a:outerShdw blurRad="50800" dist="50800" dir="5400000" sx="102000" sy="102000" algn="ctr" rotWithShape="0">
                    <a:srgbClr val="CC00FF"/>
                  </a:outerShdw>
                </a:effectLst>
                <a:latin typeface="Ravie" panose="04040805050809020602" pitchFamily="82" charset="0"/>
              </a:rPr>
              <a:t>IN LIGHT,</a:t>
            </a:r>
            <a:r>
              <a:rPr lang="en-US" sz="2400" dirty="0">
                <a:ln>
                  <a:solidFill>
                    <a:srgbClr val="0000FF"/>
                  </a:solidFill>
                </a:ln>
                <a:solidFill>
                  <a:srgbClr val="00FFFF"/>
                </a:solidFill>
                <a:effectLst>
                  <a:glow rad="127000">
                    <a:srgbClr val="FFFF00"/>
                  </a:glow>
                  <a:outerShdw blurRad="50800" dist="50800" dir="5400000" sx="102000" sy="102000" algn="ctr" rotWithShape="0">
                    <a:srgbClr val="CC00FF"/>
                  </a:outerShdw>
                </a:effectLst>
                <a:latin typeface="Ravie" panose="04040805050809020602" pitchFamily="82" charset="0"/>
              </a:rPr>
              <a:t> </a:t>
            </a:r>
            <a:r>
              <a:rPr lang="en-US" sz="2400" dirty="0">
                <a:solidFill>
                  <a:schemeClr val="tx1"/>
                </a:solidFill>
                <a:latin typeface="arial" panose="020B0604020202020204" pitchFamily="34" charset="0"/>
              </a:rPr>
              <a:t>&amp; nothing short of it. </a:t>
            </a:r>
          </a:p>
        </p:txBody>
      </p:sp>
      <p:pic>
        <p:nvPicPr>
          <p:cNvPr id="5" name="Picture 4">
            <a:extLst>
              <a:ext uri="{FF2B5EF4-FFF2-40B4-BE49-F238E27FC236}">
                <a16:creationId xmlns:a16="http://schemas.microsoft.com/office/drawing/2014/main" id="{0BB63189-2BBD-4593-AB05-B6735A8EF6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89778" y="218564"/>
            <a:ext cx="6145558" cy="955895"/>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E6638985-55E5-45BB-B6CD-FF373F9F1B7F}"/>
              </a:ext>
            </a:extLst>
          </p:cNvPr>
          <p:cNvSpPr/>
          <p:nvPr/>
        </p:nvSpPr>
        <p:spPr>
          <a:xfrm>
            <a:off x="5689778" y="220443"/>
            <a:ext cx="907408" cy="955896"/>
          </a:xfrm>
          <a:prstGeom prst="rect">
            <a:avLst/>
          </a:prstGeom>
          <a:noFill/>
          <a:ln w="7620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05DC10D3-B73B-4891-8E66-2D24AF148A33}"/>
              </a:ext>
            </a:extLst>
          </p:cNvPr>
          <p:cNvCxnSpPr/>
          <p:nvPr/>
        </p:nvCxnSpPr>
        <p:spPr>
          <a:xfrm>
            <a:off x="6068679" y="687227"/>
            <a:ext cx="27683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8179044-23B2-43E3-AFFA-5588E24BC6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6754" y="221959"/>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04A98B00-814E-4556-869B-5AB20D8F11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762" y="1649486"/>
            <a:ext cx="499533" cy="6323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3" name="Picture 12">
            <a:extLst>
              <a:ext uri="{FF2B5EF4-FFF2-40B4-BE49-F238E27FC236}">
                <a16:creationId xmlns:a16="http://schemas.microsoft.com/office/drawing/2014/main" id="{DA7DCF7F-5C49-4A0A-B691-CC2BD8D08C2B}"/>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3493" y="2322182"/>
            <a:ext cx="563924" cy="663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E09DFF2D-7518-4A99-8053-567A8C72AF85}"/>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11461" y="3138507"/>
            <a:ext cx="527986" cy="74364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1A8CAD6C-6806-40D0-8999-22656FE44A06}"/>
              </a:ext>
            </a:extLst>
          </p:cNvPr>
          <p:cNvPicPr>
            <a:picLocks noChangeAspect="1"/>
          </p:cNvPicPr>
          <p:nvPr/>
        </p:nvPicPr>
        <p:blipFill>
          <a:blip r:embed="rId6"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71941" y="4034261"/>
            <a:ext cx="607027" cy="632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7B16F2DE-EE33-4F3F-8B36-802F547A900A}"/>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32403" y="293496"/>
            <a:ext cx="80962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06BB73E3-0684-4EDD-9FA1-89CD89C997A1}"/>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944320" y="271767"/>
            <a:ext cx="67627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7965D7B4-A331-4D03-ADBC-10DDA5015A86}"/>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919390" y="293496"/>
            <a:ext cx="914400"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DC11DFAF-DF9F-43B0-843B-C237B787BA95}"/>
              </a:ext>
            </a:extLst>
          </p:cNvPr>
          <p:cNvSpPr/>
          <p:nvPr/>
        </p:nvSpPr>
        <p:spPr>
          <a:xfrm>
            <a:off x="999432" y="2309299"/>
            <a:ext cx="917249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anose="020B0604020202020204" pitchFamily="34" charset="0"/>
              </a:rPr>
              <a:t>Aleph -  </a:t>
            </a:r>
            <a:r>
              <a:rPr lang="en-US" sz="2400" dirty="0">
                <a:solidFill>
                  <a:prstClr val="black"/>
                </a:solidFill>
                <a:latin typeface="arial" panose="020B0604020202020204" pitchFamily="34" charset="0"/>
              </a:rPr>
              <a:t>sustainer of life, provision, certain, authorized agenda, righteous purpose, steadfast, silent author</a:t>
            </a:r>
            <a:endParaRPr lang="en-CA" dirty="0"/>
          </a:p>
        </p:txBody>
      </p:sp>
      <p:sp>
        <p:nvSpPr>
          <p:cNvPr id="21" name="Rectangle 20">
            <a:extLst>
              <a:ext uri="{FF2B5EF4-FFF2-40B4-BE49-F238E27FC236}">
                <a16:creationId xmlns:a16="http://schemas.microsoft.com/office/drawing/2014/main" id="{5BE43628-7019-4F2C-ABB5-974D08195D87}"/>
              </a:ext>
            </a:extLst>
          </p:cNvPr>
          <p:cNvSpPr/>
          <p:nvPr/>
        </p:nvSpPr>
        <p:spPr>
          <a:xfrm>
            <a:off x="875455" y="2993531"/>
            <a:ext cx="917249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rPr>
              <a:t>Resh</a:t>
            </a:r>
            <a:r>
              <a:rPr lang="en-US" sz="2400">
                <a:solidFill>
                  <a:prstClr val="black"/>
                </a:solidFill>
                <a:latin typeface="arial" panose="020B0604020202020204" pitchFamily="34" charset="0"/>
              </a:rPr>
              <a:t> </a:t>
            </a:r>
            <a:r>
              <a:rPr lang="en-US" sz="2400" b="1">
                <a:solidFill>
                  <a:srgbClr val="0000FF"/>
                </a:solidFill>
                <a:latin typeface="arial" panose="020B0604020202020204" pitchFamily="34" charset="0"/>
              </a:rPr>
              <a:t>-</a:t>
            </a:r>
            <a:r>
              <a:rPr lang="en-US" sz="2400">
                <a:solidFill>
                  <a:prstClr val="black"/>
                </a:solidFill>
                <a:latin typeface="arial" panose="020B0604020202020204" pitchFamily="34" charset="0"/>
              </a:rPr>
              <a:t>  corporate authority, collective </a:t>
            </a:r>
            <a:r>
              <a:rPr lang="en-US" sz="2400">
                <a:solidFill>
                  <a:srgbClr val="FF0000"/>
                </a:solidFill>
                <a:latin typeface="arial" panose="020B0604020202020204" pitchFamily="34" charset="0"/>
              </a:rPr>
              <a:t>refiner,</a:t>
            </a:r>
            <a:r>
              <a:rPr lang="en-US" sz="2400">
                <a:solidFill>
                  <a:prstClr val="black"/>
                </a:solidFill>
                <a:latin typeface="arial" panose="020B0604020202020204" pitchFamily="34" charset="0"/>
              </a:rPr>
              <a:t> decision maker,</a:t>
            </a:r>
            <a:endParaRPr lang="en-CA" dirty="0"/>
          </a:p>
        </p:txBody>
      </p:sp>
      <p:sp>
        <p:nvSpPr>
          <p:cNvPr id="22" name="Rectangle 21">
            <a:extLst>
              <a:ext uri="{FF2B5EF4-FFF2-40B4-BE49-F238E27FC236}">
                <a16:creationId xmlns:a16="http://schemas.microsoft.com/office/drawing/2014/main" id="{D373AD09-DF8B-4469-8A29-261D5A073C33}"/>
              </a:ext>
            </a:extLst>
          </p:cNvPr>
          <p:cNvSpPr/>
          <p:nvPr/>
        </p:nvSpPr>
        <p:spPr>
          <a:xfrm>
            <a:off x="1139447" y="4009365"/>
            <a:ext cx="788201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00FF"/>
                </a:solidFill>
                <a:latin typeface="arial" panose="020B0604020202020204" pitchFamily="34" charset="0"/>
              </a:rPr>
              <a:t>Tzadi</a:t>
            </a:r>
            <a:r>
              <a:rPr lang="en-US" sz="2400" b="1" dirty="0">
                <a:solidFill>
                  <a:srgbClr val="0000FF"/>
                </a:solidFill>
                <a:latin typeface="arial" panose="020B0604020202020204" pitchFamily="34" charset="0"/>
              </a:rPr>
              <a:t> -  The Word, Righteousness, Order </a:t>
            </a:r>
            <a:r>
              <a:rPr lang="en-US" sz="2400" dirty="0">
                <a:solidFill>
                  <a:prstClr val="black"/>
                </a:solidFill>
                <a:latin typeface="arial" panose="020B0604020202020204" pitchFamily="34" charset="0"/>
              </a:rPr>
              <a:t>(by design), </a:t>
            </a:r>
            <a:br>
              <a:rPr lang="en-US" sz="2400" dirty="0">
                <a:solidFill>
                  <a:prstClr val="black"/>
                </a:solidFill>
                <a:latin typeface="arial" panose="020B0604020202020204" pitchFamily="34" charset="0"/>
              </a:rPr>
            </a:br>
            <a:r>
              <a:rPr lang="en-US" sz="2400" dirty="0">
                <a:solidFill>
                  <a:prstClr val="black"/>
                </a:solidFill>
                <a:latin typeface="arial" panose="020B0604020202020204" pitchFamily="34" charset="0"/>
              </a:rPr>
              <a:t>epitome of excellence, chosen</a:t>
            </a:r>
            <a:endParaRPr lang="en-CA" dirty="0"/>
          </a:p>
        </p:txBody>
      </p:sp>
      <p:sp>
        <p:nvSpPr>
          <p:cNvPr id="6" name="Oval 5">
            <a:extLst>
              <a:ext uri="{FF2B5EF4-FFF2-40B4-BE49-F238E27FC236}">
                <a16:creationId xmlns:a16="http://schemas.microsoft.com/office/drawing/2014/main" id="{D9864E38-A6E2-4003-88BB-8FED213B915B}"/>
              </a:ext>
            </a:extLst>
          </p:cNvPr>
          <p:cNvSpPr/>
          <p:nvPr/>
        </p:nvSpPr>
        <p:spPr>
          <a:xfrm>
            <a:off x="3964810" y="1808159"/>
            <a:ext cx="93892" cy="62716"/>
          </a:xfrm>
          <a:prstGeom prst="ellipse">
            <a:avLst/>
          </a:prstGeom>
          <a:solidFill>
            <a:srgbClr val="FF0000"/>
          </a:solidFill>
          <a:ln>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DC0F96D5-3B0B-4249-BACB-A9F1703F7DD2}"/>
              </a:ext>
            </a:extLst>
          </p:cNvPr>
          <p:cNvSpPr/>
          <p:nvPr/>
        </p:nvSpPr>
        <p:spPr>
          <a:xfrm>
            <a:off x="4195748" y="1808159"/>
            <a:ext cx="93892" cy="62716"/>
          </a:xfrm>
          <a:prstGeom prst="ellipse">
            <a:avLst/>
          </a:prstGeom>
          <a:solidFill>
            <a:srgbClr val="FF0000"/>
          </a:solidFill>
          <a:ln>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peech Bubble: Rectangle with Corners Rounded 8">
            <a:extLst>
              <a:ext uri="{FF2B5EF4-FFF2-40B4-BE49-F238E27FC236}">
                <a16:creationId xmlns:a16="http://schemas.microsoft.com/office/drawing/2014/main" id="{E8E99A80-7FE9-45DF-A108-68F55FEEB616}"/>
              </a:ext>
            </a:extLst>
          </p:cNvPr>
          <p:cNvSpPr/>
          <p:nvPr/>
        </p:nvSpPr>
        <p:spPr>
          <a:xfrm>
            <a:off x="9867900" y="1393100"/>
            <a:ext cx="2214196" cy="3530666"/>
          </a:xfrm>
          <a:prstGeom prst="wedgeRoundRectCallout">
            <a:avLst>
              <a:gd name="adj1" fmla="val -100219"/>
              <a:gd name="adj2" fmla="val 49487"/>
              <a:gd name="adj3" fmla="val 16667"/>
            </a:avLst>
          </a:prstGeom>
          <a:solidFill>
            <a:srgbClr val="7030A0"/>
          </a:solidFill>
          <a:scene3d>
            <a:camera prst="orthographicFront"/>
            <a:lightRig rig="sunset" dir="t"/>
          </a:scene3d>
          <a:sp3d>
            <a:bevelT w="139700" h="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a:t>Genesis 1:1  The </a:t>
            </a:r>
            <a:r>
              <a:rPr lang="en-CA" sz="3200" b="1" dirty="0" err="1">
                <a:ln>
                  <a:solidFill>
                    <a:srgbClr val="0000FF"/>
                  </a:solidFill>
                </a:ln>
                <a:solidFill>
                  <a:srgbClr val="FF3300"/>
                </a:solidFill>
                <a:effectLst>
                  <a:glow rad="228600">
                    <a:schemeClr val="accent6">
                      <a:satMod val="175000"/>
                      <a:alpha val="40000"/>
                    </a:schemeClr>
                  </a:glow>
                </a:effectLst>
                <a:latin typeface="Arial Black" panose="020B0A04020102020204" pitchFamily="34" charset="0"/>
              </a:rPr>
              <a:t>Towla</a:t>
            </a:r>
            <a:r>
              <a:rPr lang="en-CA" sz="3200" b="1" dirty="0">
                <a:ln>
                  <a:solidFill>
                    <a:srgbClr val="0000FF"/>
                  </a:solidFill>
                </a:ln>
                <a:solidFill>
                  <a:srgbClr val="FF3300"/>
                </a:solidFill>
                <a:effectLst>
                  <a:glow rad="228600">
                    <a:schemeClr val="accent6">
                      <a:satMod val="175000"/>
                      <a:alpha val="40000"/>
                    </a:schemeClr>
                  </a:glow>
                </a:effectLst>
                <a:latin typeface="Algerian" panose="04020705040A02060702" pitchFamily="82" charset="0"/>
              </a:rPr>
              <a:t> Crimson</a:t>
            </a:r>
            <a:r>
              <a:rPr lang="en-CA" sz="3200" b="1" dirty="0"/>
              <a:t> </a:t>
            </a:r>
            <a:r>
              <a:rPr lang="en-CA" sz="2800" dirty="0"/>
              <a:t> </a:t>
            </a:r>
            <a:r>
              <a:rPr lang="en-CA" sz="4000" dirty="0">
                <a:ln>
                  <a:solidFill>
                    <a:sysClr val="windowText" lastClr="000000"/>
                  </a:solidFill>
                </a:ln>
                <a:solidFill>
                  <a:srgbClr val="FFFF00"/>
                </a:solidFill>
                <a:effectLst>
                  <a:glow rad="76200">
                    <a:srgbClr val="00FFFF"/>
                  </a:glow>
                  <a:outerShdw blurRad="50800" dist="50800" dir="5400000" sx="101000" sy="101000" algn="ctr" rotWithShape="0">
                    <a:srgbClr val="00FF00"/>
                  </a:outerShdw>
                </a:effectLst>
                <a:latin typeface="Algerian" panose="04020705040A02060702" pitchFamily="82" charset="0"/>
              </a:rPr>
              <a:t>SHYT</a:t>
            </a:r>
            <a:r>
              <a:rPr lang="en-CA" sz="4000" dirty="0">
                <a:ln>
                  <a:solidFill>
                    <a:sysClr val="windowText" lastClr="000000"/>
                  </a:solidFill>
                </a:ln>
                <a:solidFill>
                  <a:srgbClr val="FFFF00"/>
                </a:solidFill>
                <a:effectLst>
                  <a:glow rad="76200">
                    <a:srgbClr val="00FFFF"/>
                  </a:glow>
                  <a:outerShdw blurRad="50800" dist="50800" dir="5400000" sx="101000" sy="101000" algn="ctr" rotWithShape="0">
                    <a:srgbClr val="00FF00"/>
                  </a:outerShdw>
                </a:effectLst>
              </a:rPr>
              <a:t> </a:t>
            </a:r>
            <a:r>
              <a:rPr lang="en-CA" sz="4000" b="1" dirty="0">
                <a:ln>
                  <a:solidFill>
                    <a:sysClr val="windowText" lastClr="000000"/>
                  </a:solidFill>
                </a:ln>
                <a:solidFill>
                  <a:schemeClr val="accent2">
                    <a:lumMod val="50000"/>
                  </a:schemeClr>
                </a:solidFill>
                <a:effectLst>
                  <a:glow rad="127000">
                    <a:srgbClr val="FFFF00"/>
                  </a:glow>
                </a:effectLst>
              </a:rPr>
              <a:t>PUPA!</a:t>
            </a:r>
          </a:p>
        </p:txBody>
      </p:sp>
    </p:spTree>
    <p:extLst>
      <p:ext uri="{BB962C8B-B14F-4D97-AF65-F5344CB8AC3E}">
        <p14:creationId xmlns:p14="http://schemas.microsoft.com/office/powerpoint/2010/main" val="2800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par>
                                <p:cTn id="7" presetID="8" presetClass="emph" presetSubtype="0" fill="hold" grpId="1" nodeType="withEffect">
                                  <p:stCondLst>
                                    <p:cond delay="500"/>
                                  </p:stCondLst>
                                  <p:childTnLst>
                                    <p:animRot by="21600000">
                                      <p:cBhvr>
                                        <p:cTn id="8" dur="2000" fill="hold"/>
                                        <p:tgtEl>
                                          <p:spTgt spid="3"/>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1">
                                            <p:txEl>
                                              <p:pRg st="4" end="4"/>
                                            </p:txEl>
                                          </p:spTgt>
                                        </p:tgtEl>
                                        <p:attrNameLst>
                                          <p:attrName>style.visibility</p:attrName>
                                        </p:attrNameLst>
                                      </p:cBhvr>
                                      <p:to>
                                        <p:strVal val="visible"/>
                                      </p:to>
                                    </p:set>
                                    <p:animEffect transition="in" filter="wipe(up)">
                                      <p:cBhvr>
                                        <p:cTn id="49" dur="1250"/>
                                        <p:tgtEl>
                                          <p:spTgt spid="11">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5" dur="1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6" dur="1500" accel="50000" fill="hold">
                                          <p:stCondLst>
                                            <p:cond delay="1500"/>
                                          </p:stCondLst>
                                        </p:cTn>
                                        <p:tgtEl>
                                          <p:spTgt spid="9"/>
                                        </p:tgtEl>
                                        <p:attrNameLst>
                                          <p:attrName>ppt_w</p:attrName>
                                        </p:attrNameLst>
                                      </p:cBhvr>
                                      <p:tavLst>
                                        <p:tav tm="0">
                                          <p:val>
                                            <p:strVal val="#ppt_w*.05"/>
                                          </p:val>
                                        </p:tav>
                                        <p:tav tm="100000">
                                          <p:val>
                                            <p:strVal val="#ppt_w"/>
                                          </p:val>
                                        </p:tav>
                                      </p:tavLst>
                                    </p:anim>
                                    <p:anim calcmode="lin" valueType="num">
                                      <p:cBhvr>
                                        <p:cTn id="57" dur="3000" fill="hold"/>
                                        <p:tgtEl>
                                          <p:spTgt spid="9"/>
                                        </p:tgtEl>
                                        <p:attrNameLst>
                                          <p:attrName>ppt_h</p:attrName>
                                        </p:attrNameLst>
                                      </p:cBhvr>
                                      <p:tavLst>
                                        <p:tav tm="0">
                                          <p:val>
                                            <p:strVal val="#ppt_h"/>
                                          </p:val>
                                        </p:tav>
                                        <p:tav tm="100000">
                                          <p:val>
                                            <p:strVal val="#ppt_h"/>
                                          </p:val>
                                        </p:tav>
                                      </p:tavLst>
                                    </p:anim>
                                    <p:anim calcmode="lin" valueType="num">
                                      <p:cBhvr>
                                        <p:cTn id="58" dur="1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9" dur="1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0" dur="1500" accel="50000" fill="hold">
                                          <p:stCondLst>
                                            <p:cond delay="1500"/>
                                          </p:stCondLst>
                                        </p:cTn>
                                        <p:tgtEl>
                                          <p:spTgt spid="9"/>
                                        </p:tgtEl>
                                        <p:attrNameLst>
                                          <p:attrName>ppt_y</p:attrName>
                                        </p:attrNameLst>
                                      </p:cBhvr>
                                      <p:tavLst>
                                        <p:tav tm="0">
                                          <p:val>
                                            <p:strVal val="#ppt_y+.1"/>
                                          </p:val>
                                        </p:tav>
                                        <p:tav tm="100000">
                                          <p:val>
                                            <p:strVal val="#ppt_y"/>
                                          </p:val>
                                        </p:tav>
                                      </p:tavLst>
                                    </p:anim>
                                    <p:animEffect transition="in" filter="fade">
                                      <p:cBhvr>
                                        <p:cTn id="61" dur="3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p:bldP spid="21" grpId="0"/>
      <p:bldP spid="22" grpId="0"/>
      <p:bldP spid="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chemeClr val="accent6">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96</a:t>
            </a:fld>
            <a:endParaRPr lang="en-CA" dirty="0">
              <a:solidFill>
                <a:schemeClr val="tx1"/>
              </a:solidFill>
            </a:endParaRP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a:off x="262232" y="353707"/>
            <a:ext cx="1449212" cy="701676"/>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Earth</a:t>
            </a:r>
            <a:endParaRPr lang="en-CA" sz="32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184558" y="1375954"/>
            <a:ext cx="11847921" cy="5293348"/>
          </a:xfrm>
          <a:prstGeom prst="roundRect">
            <a:avLst>
              <a:gd name="adj" fmla="val 7546"/>
            </a:avLst>
          </a:prstGeom>
          <a:solidFill>
            <a:srgbClr val="00FFFF">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u="sng" dirty="0">
                <a:solidFill>
                  <a:srgbClr val="0000FF"/>
                </a:solidFill>
                <a:latin typeface="arial" panose="020B0604020202020204" pitchFamily="34" charset="0"/>
              </a:rPr>
              <a:t>        </a:t>
            </a:r>
            <a:r>
              <a:rPr lang="en-CA" sz="2400" b="1" u="sng" dirty="0">
                <a:solidFill>
                  <a:schemeClr val="tx1">
                    <a:lumMod val="85000"/>
                    <a:lumOff val="15000"/>
                  </a:schemeClr>
                </a:solidFill>
                <a:latin typeface="Open Sans"/>
              </a:rPr>
              <a:t> </a:t>
            </a:r>
            <a:endParaRPr lang="en-US" sz="2400" u="sng" dirty="0">
              <a:solidFill>
                <a:schemeClr val="tx1"/>
              </a:solidFill>
              <a:latin typeface="arial" panose="020B0604020202020204" pitchFamily="34" charset="0"/>
            </a:endParaRPr>
          </a:p>
        </p:txBody>
      </p:sp>
      <p:pic>
        <p:nvPicPr>
          <p:cNvPr id="10" name="Picture 9">
            <a:extLst>
              <a:ext uri="{FF2B5EF4-FFF2-40B4-BE49-F238E27FC236}">
                <a16:creationId xmlns:a16="http://schemas.microsoft.com/office/drawing/2014/main" id="{7B130AF1-9BDD-4F13-98D4-388EDA5EF880}"/>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732403" y="293496"/>
            <a:ext cx="80962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0BB63189-2BBD-4593-AB05-B6735A8EF6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89778" y="218564"/>
            <a:ext cx="6145558" cy="955895"/>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E6638985-55E5-45BB-B6CD-FF373F9F1B7F}"/>
              </a:ext>
            </a:extLst>
          </p:cNvPr>
          <p:cNvSpPr/>
          <p:nvPr/>
        </p:nvSpPr>
        <p:spPr>
          <a:xfrm>
            <a:off x="5689778" y="220443"/>
            <a:ext cx="907408" cy="955896"/>
          </a:xfrm>
          <a:prstGeom prst="rect">
            <a:avLst/>
          </a:prstGeom>
          <a:noFill/>
          <a:ln w="7620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a:extLst>
              <a:ext uri="{FF2B5EF4-FFF2-40B4-BE49-F238E27FC236}">
                <a16:creationId xmlns:a16="http://schemas.microsoft.com/office/drawing/2014/main" id="{05DC10D3-B73B-4891-8E66-2D24AF148A33}"/>
              </a:ext>
            </a:extLst>
          </p:cNvPr>
          <p:cNvCxnSpPr/>
          <p:nvPr/>
        </p:nvCxnSpPr>
        <p:spPr>
          <a:xfrm>
            <a:off x="6068679" y="687227"/>
            <a:ext cx="27683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8179044-23B2-43E3-AFFA-5588E24BC69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36754" y="221959"/>
            <a:ext cx="752475" cy="952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Picture 11">
            <a:extLst>
              <a:ext uri="{FF2B5EF4-FFF2-40B4-BE49-F238E27FC236}">
                <a16:creationId xmlns:a16="http://schemas.microsoft.com/office/drawing/2014/main" id="{7B81064B-BA99-49A7-AC58-9396519B831C}"/>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944320" y="271767"/>
            <a:ext cx="676275"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3E42E537-925D-4D93-B456-57C6DA978E27}"/>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919390" y="293496"/>
            <a:ext cx="914400" cy="952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DC31B88D-9278-41A8-A52F-891AE274B40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1504" y="2038525"/>
            <a:ext cx="5889830" cy="1610686"/>
          </a:xfrm>
          <a:prstGeom prst="rect">
            <a:avLst/>
          </a:prstGeom>
          <a:ln>
            <a:solidFill>
              <a:srgbClr val="002060"/>
            </a:solidFill>
          </a:ln>
        </p:spPr>
      </p:pic>
      <p:sp>
        <p:nvSpPr>
          <p:cNvPr id="6" name="Rectangle 5">
            <a:extLst>
              <a:ext uri="{FF2B5EF4-FFF2-40B4-BE49-F238E27FC236}">
                <a16:creationId xmlns:a16="http://schemas.microsoft.com/office/drawing/2014/main" id="{BD07602A-D075-42C5-9441-BF11B4967A6A}"/>
              </a:ext>
            </a:extLst>
          </p:cNvPr>
          <p:cNvSpPr/>
          <p:nvPr/>
        </p:nvSpPr>
        <p:spPr>
          <a:xfrm>
            <a:off x="391504" y="1691577"/>
            <a:ext cx="4345498" cy="346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J Parkhurst  A Hebrew Lexicon   Pg. 103</a:t>
            </a:r>
          </a:p>
        </p:txBody>
      </p:sp>
      <p:pic>
        <p:nvPicPr>
          <p:cNvPr id="9" name="Picture 8">
            <a:extLst>
              <a:ext uri="{FF2B5EF4-FFF2-40B4-BE49-F238E27FC236}">
                <a16:creationId xmlns:a16="http://schemas.microsoft.com/office/drawing/2014/main" id="{DD4179D1-475C-4F79-A26C-9569C8E6A99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92832" y="1441027"/>
            <a:ext cx="4174920" cy="1425627"/>
          </a:xfrm>
          <a:prstGeom prst="rect">
            <a:avLst/>
          </a:prstGeom>
          <a:ln>
            <a:solidFill>
              <a:srgbClr val="002060"/>
            </a:solidFill>
          </a:ln>
        </p:spPr>
      </p:pic>
      <p:pic>
        <p:nvPicPr>
          <p:cNvPr id="19" name="Picture 18">
            <a:extLst>
              <a:ext uri="{FF2B5EF4-FFF2-40B4-BE49-F238E27FC236}">
                <a16:creationId xmlns:a16="http://schemas.microsoft.com/office/drawing/2014/main" id="{7C4B9EF8-7D4A-4024-A441-392631749F0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292831" y="2898398"/>
            <a:ext cx="4174920" cy="3739160"/>
          </a:xfrm>
          <a:prstGeom prst="rect">
            <a:avLst/>
          </a:prstGeom>
          <a:ln>
            <a:solidFill>
              <a:srgbClr val="002060"/>
            </a:solidFill>
          </a:ln>
        </p:spPr>
      </p:pic>
      <p:pic>
        <p:nvPicPr>
          <p:cNvPr id="17" name="Picture 16">
            <a:extLst>
              <a:ext uri="{FF2B5EF4-FFF2-40B4-BE49-F238E27FC236}">
                <a16:creationId xmlns:a16="http://schemas.microsoft.com/office/drawing/2014/main" id="{AD7F3A79-9D58-4E36-9391-D191A7130AA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94372" y="4244829"/>
            <a:ext cx="5539462" cy="696287"/>
          </a:xfrm>
          <a:prstGeom prst="rect">
            <a:avLst/>
          </a:prstGeom>
          <a:ln>
            <a:solidFill>
              <a:srgbClr val="002060"/>
            </a:solidFill>
          </a:ln>
        </p:spPr>
      </p:pic>
      <p:sp>
        <p:nvSpPr>
          <p:cNvPr id="21" name="Rectangle 20">
            <a:extLst>
              <a:ext uri="{FF2B5EF4-FFF2-40B4-BE49-F238E27FC236}">
                <a16:creationId xmlns:a16="http://schemas.microsoft.com/office/drawing/2014/main" id="{3BB36F37-B0FA-48E3-AD09-E96C50FB2994}"/>
              </a:ext>
            </a:extLst>
          </p:cNvPr>
          <p:cNvSpPr/>
          <p:nvPr/>
        </p:nvSpPr>
        <p:spPr>
          <a:xfrm>
            <a:off x="391504" y="3873151"/>
            <a:ext cx="4345498" cy="346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 A Hebrew Lexicon   W.H. Barker    Pg. 28</a:t>
            </a:r>
          </a:p>
        </p:txBody>
      </p:sp>
      <p:sp>
        <p:nvSpPr>
          <p:cNvPr id="22" name="Rectangle 21">
            <a:extLst>
              <a:ext uri="{FF2B5EF4-FFF2-40B4-BE49-F238E27FC236}">
                <a16:creationId xmlns:a16="http://schemas.microsoft.com/office/drawing/2014/main" id="{DD3AF2B0-0FD0-4FCD-BDAC-2660CE03FD8B}"/>
              </a:ext>
            </a:extLst>
          </p:cNvPr>
          <p:cNvSpPr/>
          <p:nvPr/>
        </p:nvSpPr>
        <p:spPr>
          <a:xfrm>
            <a:off x="4542028" y="4332682"/>
            <a:ext cx="763398" cy="2209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H6206</a:t>
            </a:r>
          </a:p>
        </p:txBody>
      </p:sp>
      <p:sp>
        <p:nvSpPr>
          <p:cNvPr id="23" name="Rectangle 22">
            <a:extLst>
              <a:ext uri="{FF2B5EF4-FFF2-40B4-BE49-F238E27FC236}">
                <a16:creationId xmlns:a16="http://schemas.microsoft.com/office/drawing/2014/main" id="{AE4BCCF1-1904-4C60-995D-51931AF15AD6}"/>
              </a:ext>
            </a:extLst>
          </p:cNvPr>
          <p:cNvSpPr/>
          <p:nvPr/>
        </p:nvSpPr>
        <p:spPr>
          <a:xfrm>
            <a:off x="1192368" y="2124981"/>
            <a:ext cx="652301" cy="2209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H776</a:t>
            </a:r>
          </a:p>
        </p:txBody>
      </p:sp>
      <p:cxnSp>
        <p:nvCxnSpPr>
          <p:cNvPr id="27" name="Straight Arrow Connector 26">
            <a:extLst>
              <a:ext uri="{FF2B5EF4-FFF2-40B4-BE49-F238E27FC236}">
                <a16:creationId xmlns:a16="http://schemas.microsoft.com/office/drawing/2014/main" id="{AAA1416D-C1EA-4039-AB39-1791EEC7D130}"/>
              </a:ext>
            </a:extLst>
          </p:cNvPr>
          <p:cNvCxnSpPr>
            <a:cxnSpLocks/>
          </p:cNvCxnSpPr>
          <p:nvPr/>
        </p:nvCxnSpPr>
        <p:spPr>
          <a:xfrm>
            <a:off x="644992" y="4579718"/>
            <a:ext cx="521249" cy="0"/>
          </a:xfrm>
          <a:prstGeom prst="straightConnector1">
            <a:avLst/>
          </a:prstGeom>
          <a:ln w="38100">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3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par>
                                <p:cTn id="7" presetID="8" presetClass="emph" presetSubtype="0" fill="hold" grpId="1" nodeType="withEffect">
                                  <p:stCondLst>
                                    <p:cond delay="500"/>
                                  </p:stCondLst>
                                  <p:childTnLst>
                                    <p:animRot by="21600000">
                                      <p:cBhvr>
                                        <p:cTn id="8"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83000">
              <a:schemeClr val="accent1">
                <a:lumMod val="45000"/>
                <a:lumOff val="55000"/>
              </a:schemeClr>
            </a:gs>
            <a:gs pos="100000">
              <a:schemeClr val="accent6">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504D31-E7DA-4CCD-B406-B65E29466FDF}"/>
              </a:ext>
            </a:extLst>
          </p:cNvPr>
          <p:cNvSpPr>
            <a:spLocks noGrp="1"/>
          </p:cNvSpPr>
          <p:nvPr>
            <p:ph type="sldNum" sz="quarter" idx="12"/>
          </p:nvPr>
        </p:nvSpPr>
        <p:spPr>
          <a:xfrm>
            <a:off x="11724238" y="6559039"/>
            <a:ext cx="467761" cy="365125"/>
          </a:xfrm>
        </p:spPr>
        <p:txBody>
          <a:bodyPr/>
          <a:lstStyle/>
          <a:p>
            <a:fld id="{45C2D28F-54A5-4CFF-A832-B99C2F1CE910}" type="slidenum">
              <a:rPr lang="en-CA" smtClean="0">
                <a:solidFill>
                  <a:schemeClr val="tx1"/>
                </a:solidFill>
              </a:rPr>
              <a:t>97</a:t>
            </a:fld>
            <a:endParaRPr lang="en-CA" dirty="0">
              <a:solidFill>
                <a:schemeClr val="tx1"/>
              </a:solidFill>
            </a:endParaRPr>
          </a:p>
        </p:txBody>
      </p:sp>
      <p:sp>
        <p:nvSpPr>
          <p:cNvPr id="11" name="Rectangle: Rounded Corners 10">
            <a:extLst>
              <a:ext uri="{FF2B5EF4-FFF2-40B4-BE49-F238E27FC236}">
                <a16:creationId xmlns:a16="http://schemas.microsoft.com/office/drawing/2014/main" id="{B5450E9F-09FE-400F-B24B-900419498F1C}"/>
              </a:ext>
            </a:extLst>
          </p:cNvPr>
          <p:cNvSpPr/>
          <p:nvPr/>
        </p:nvSpPr>
        <p:spPr>
          <a:xfrm>
            <a:off x="625679" y="636608"/>
            <a:ext cx="10940642" cy="5867685"/>
          </a:xfrm>
          <a:prstGeom prst="roundRect">
            <a:avLst>
              <a:gd name="adj" fmla="val 7546"/>
            </a:avLst>
          </a:prstGeom>
          <a:solidFill>
            <a:srgbClr val="00FFFF">
              <a:alpha val="38000"/>
            </a:srgbClr>
          </a:solidFill>
          <a:ln w="76200">
            <a:solidFill>
              <a:srgbClr val="0000FF"/>
            </a:solidFill>
          </a:ln>
          <a:scene3d>
            <a:camera prst="orthographicFront"/>
            <a:lightRig rig="sunset" dir="t"/>
          </a:scene3d>
          <a:sp3d>
            <a:bevelT w="381000" h="20955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400" b="1" dirty="0">
                <a:solidFill>
                  <a:srgbClr val="0000FF"/>
                </a:solidFill>
                <a:latin typeface="arial" panose="020B0604020202020204" pitchFamily="34" charset="0"/>
              </a:rPr>
              <a:t>      We now have a question for you. </a:t>
            </a:r>
          </a:p>
          <a:p>
            <a:pPr algn="ctr"/>
            <a:r>
              <a:rPr lang="en-US" sz="2400" b="1" dirty="0">
                <a:solidFill>
                  <a:srgbClr val="0000FF"/>
                </a:solidFill>
                <a:latin typeface="arial" panose="020B0604020202020204" pitchFamily="34" charset="0"/>
              </a:rPr>
              <a:t>You might not agree with all that has been presented. </a:t>
            </a:r>
            <a:br>
              <a:rPr lang="en-US" sz="2400" b="1" dirty="0">
                <a:solidFill>
                  <a:srgbClr val="0000FF"/>
                </a:solidFill>
                <a:latin typeface="arial" panose="020B0604020202020204" pitchFamily="34" charset="0"/>
              </a:rPr>
            </a:br>
            <a:r>
              <a:rPr lang="en-US" sz="2400" b="1" dirty="0">
                <a:ln>
                  <a:solidFill>
                    <a:srgbClr val="0000FF"/>
                  </a:solidFill>
                </a:ln>
                <a:solidFill>
                  <a:schemeClr val="accent2">
                    <a:lumMod val="75000"/>
                  </a:schemeClr>
                </a:solidFill>
                <a:latin typeface="arial" panose="020B0604020202020204" pitchFamily="34" charset="0"/>
              </a:rPr>
              <a:t>However, I ask: </a:t>
            </a:r>
            <a:br>
              <a:rPr lang="en-US" sz="2400" b="1" dirty="0">
                <a:solidFill>
                  <a:srgbClr val="0000FF"/>
                </a:solidFill>
                <a:latin typeface="arial" panose="020B0604020202020204" pitchFamily="34" charset="0"/>
              </a:rPr>
            </a:br>
            <a:r>
              <a:rPr lang="en-US" sz="2400" b="1" dirty="0">
                <a:ln>
                  <a:solidFill>
                    <a:srgbClr val="0000FF"/>
                  </a:solidFill>
                </a:ln>
                <a:solidFill>
                  <a:schemeClr val="accent2">
                    <a:lumMod val="75000"/>
                  </a:schemeClr>
                </a:solidFill>
                <a:latin typeface="arial" panose="020B0604020202020204" pitchFamily="34" charset="0"/>
              </a:rPr>
              <a:t>Will you ever again apply only a fleeting glance at Genesis 1:1 </a:t>
            </a:r>
            <a:br>
              <a:rPr lang="en-US" sz="2400" b="1" dirty="0">
                <a:ln>
                  <a:solidFill>
                    <a:srgbClr val="0000FF"/>
                  </a:solidFill>
                </a:ln>
                <a:solidFill>
                  <a:schemeClr val="accent2">
                    <a:lumMod val="75000"/>
                  </a:schemeClr>
                </a:solidFill>
                <a:latin typeface="arial" panose="020B0604020202020204" pitchFamily="34" charset="0"/>
              </a:rPr>
            </a:br>
            <a:r>
              <a:rPr lang="en-US" sz="2400" b="1" dirty="0">
                <a:ln>
                  <a:solidFill>
                    <a:srgbClr val="0000FF"/>
                  </a:solidFill>
                </a:ln>
                <a:solidFill>
                  <a:schemeClr val="accent2">
                    <a:lumMod val="75000"/>
                  </a:schemeClr>
                </a:solidFill>
                <a:latin typeface="arial" panose="020B0604020202020204" pitchFamily="34" charset="0"/>
              </a:rPr>
              <a:t>as just a bland </a:t>
            </a:r>
            <a:r>
              <a:rPr lang="en-US" sz="2400" b="1" dirty="0">
                <a:ln>
                  <a:solidFill>
                    <a:srgbClr val="0000FF"/>
                  </a:solidFill>
                </a:ln>
                <a:solidFill>
                  <a:schemeClr val="accent2">
                    <a:lumMod val="75000"/>
                  </a:schemeClr>
                </a:solidFill>
                <a:effectLst>
                  <a:outerShdw blurRad="50800" dist="50800" dir="5400000" algn="ctr" rotWithShape="0">
                    <a:srgbClr val="FFFF00"/>
                  </a:outerShdw>
                </a:effectLst>
                <a:latin typeface="arial" panose="020B0604020202020204" pitchFamily="34" charset="0"/>
              </a:rPr>
              <a:t>introductory sentence </a:t>
            </a:r>
            <a:r>
              <a:rPr lang="en-US" sz="2400" b="1" dirty="0">
                <a:ln>
                  <a:solidFill>
                    <a:srgbClr val="0000FF"/>
                  </a:solidFill>
                </a:ln>
                <a:solidFill>
                  <a:schemeClr val="accent2">
                    <a:lumMod val="75000"/>
                  </a:schemeClr>
                </a:solidFill>
                <a:latin typeface="arial" panose="020B0604020202020204" pitchFamily="34" charset="0"/>
              </a:rPr>
              <a:t>unworthy of your time</a:t>
            </a:r>
            <a:br>
              <a:rPr lang="en-US" sz="2400" b="1" dirty="0">
                <a:ln>
                  <a:solidFill>
                    <a:srgbClr val="0000FF"/>
                  </a:solidFill>
                </a:ln>
                <a:solidFill>
                  <a:schemeClr val="accent2">
                    <a:lumMod val="75000"/>
                  </a:schemeClr>
                </a:solidFill>
                <a:latin typeface="arial" panose="020B0604020202020204" pitchFamily="34" charset="0"/>
              </a:rPr>
            </a:br>
            <a:r>
              <a:rPr lang="en-US" sz="2400" b="1" dirty="0">
                <a:ln>
                  <a:solidFill>
                    <a:srgbClr val="0000FF"/>
                  </a:solidFill>
                </a:ln>
                <a:solidFill>
                  <a:schemeClr val="accent2">
                    <a:lumMod val="75000"/>
                  </a:schemeClr>
                </a:solidFill>
                <a:latin typeface="arial" panose="020B0604020202020204" pitchFamily="34" charset="0"/>
              </a:rPr>
              <a:t>(as many theologians insist upon)?  </a:t>
            </a:r>
          </a:p>
          <a:p>
            <a:pPr algn="ctr"/>
            <a:r>
              <a:rPr lang="en-US" sz="2400" b="1" dirty="0">
                <a:solidFill>
                  <a:schemeClr val="tx1"/>
                </a:solidFill>
                <a:latin typeface="arial" panose="020B0604020202020204" pitchFamily="34" charset="0"/>
              </a:rPr>
              <a:t>The intent is to expose but a miniscule glimpse of the vast amount of information we have been missing when sitting stagnant and / or </a:t>
            </a:r>
            <a:r>
              <a:rPr lang="en-US" sz="2400" b="1" dirty="0">
                <a:ln>
                  <a:solidFill>
                    <a:srgbClr val="0000FF"/>
                  </a:solidFill>
                </a:ln>
                <a:solidFill>
                  <a:srgbClr val="FF3300"/>
                </a:solidFill>
                <a:latin typeface="arial" panose="020B0604020202020204" pitchFamily="34" charset="0"/>
              </a:rPr>
              <a:t>floundering because of our English language.</a:t>
            </a:r>
          </a:p>
          <a:p>
            <a:pPr algn="ctr"/>
            <a:r>
              <a:rPr lang="en-US" sz="2400" b="1" dirty="0">
                <a:solidFill>
                  <a:schemeClr val="tx1"/>
                </a:solidFill>
                <a:latin typeface="arial" panose="020B0604020202020204" pitchFamily="34" charset="0"/>
              </a:rPr>
              <a:t>Please don’t misunderstand; I am very thankful for my upbringing reading the “English Bible.”</a:t>
            </a:r>
          </a:p>
          <a:p>
            <a:pPr algn="ctr"/>
            <a:r>
              <a:rPr lang="en-US" sz="2400" b="1" dirty="0">
                <a:solidFill>
                  <a:schemeClr val="tx1"/>
                </a:solidFill>
                <a:latin typeface="arial" panose="020B0604020202020204" pitchFamily="34" charset="0"/>
              </a:rPr>
              <a:t>I am however, </a:t>
            </a:r>
            <a:r>
              <a:rPr lang="en-US" sz="2400" b="1" dirty="0">
                <a:solidFill>
                  <a:srgbClr val="FF0000"/>
                </a:solidFill>
                <a:latin typeface="arial" panose="020B0604020202020204" pitchFamily="34" charset="0"/>
              </a:rPr>
              <a:t>massively more grateful </a:t>
            </a:r>
            <a:r>
              <a:rPr lang="en-US" sz="2400" b="1" dirty="0">
                <a:solidFill>
                  <a:schemeClr val="tx1"/>
                </a:solidFill>
                <a:latin typeface="arial" panose="020B0604020202020204" pitchFamily="34" charset="0"/>
              </a:rPr>
              <a:t>to </a:t>
            </a:r>
            <a:r>
              <a:rPr lang="en-US" sz="2400" b="1" dirty="0">
                <a:ln>
                  <a:solidFill>
                    <a:srgbClr val="0000FF"/>
                  </a:solidFill>
                </a:ln>
                <a:solidFill>
                  <a:srgbClr val="9966FF"/>
                </a:solidFill>
                <a:effectLst>
                  <a:glow rad="127000">
                    <a:srgbClr val="FFFF00"/>
                  </a:glow>
                </a:effectLst>
                <a:latin typeface="arial" panose="020B0604020202020204" pitchFamily="34" charset="0"/>
              </a:rPr>
              <a:t>Yahusha</a:t>
            </a:r>
            <a:r>
              <a:rPr lang="en-US" sz="2400" b="1" dirty="0">
                <a:solidFill>
                  <a:schemeClr val="tx1"/>
                </a:solidFill>
                <a:latin typeface="arial" panose="020B0604020202020204" pitchFamily="34" charset="0"/>
              </a:rPr>
              <a:t> for </a:t>
            </a:r>
            <a:br>
              <a:rPr lang="en-US" sz="2400" b="1" dirty="0">
                <a:solidFill>
                  <a:schemeClr val="tx1"/>
                </a:solidFill>
                <a:latin typeface="arial" panose="020B0604020202020204" pitchFamily="34" charset="0"/>
              </a:rPr>
            </a:br>
            <a:r>
              <a:rPr lang="en-US" sz="2400" b="1" dirty="0">
                <a:solidFill>
                  <a:schemeClr val="tx1"/>
                </a:solidFill>
                <a:latin typeface="arial" panose="020B0604020202020204" pitchFamily="34" charset="0"/>
              </a:rPr>
              <a:t>introducing me to the Hebrew language. </a:t>
            </a:r>
          </a:p>
          <a:p>
            <a:pPr algn="ctr"/>
            <a:r>
              <a:rPr lang="en-US" sz="6600" dirty="0">
                <a:ln w="28575">
                  <a:solidFill>
                    <a:srgbClr val="0000FF"/>
                  </a:solidFill>
                </a:ln>
                <a:solidFill>
                  <a:srgbClr val="FFFF00"/>
                </a:solidFill>
                <a:effectLst>
                  <a:glow rad="127000">
                    <a:srgbClr val="00FFFF"/>
                  </a:glow>
                  <a:outerShdw blurRad="50800" dist="50800" dir="5400000" algn="ctr" rotWithShape="0">
                    <a:srgbClr val="CC00FF"/>
                  </a:outerShdw>
                </a:effectLst>
                <a:latin typeface="Snap ITC" panose="04040A07060A02020202" pitchFamily="82" charset="0"/>
              </a:rPr>
              <a:t>Shalom. </a:t>
            </a:r>
          </a:p>
        </p:txBody>
      </p:sp>
      <p:sp>
        <p:nvSpPr>
          <p:cNvPr id="24" name="Rectangle: Rounded Corners 23">
            <a:extLst>
              <a:ext uri="{FF2B5EF4-FFF2-40B4-BE49-F238E27FC236}">
                <a16:creationId xmlns:a16="http://schemas.microsoft.com/office/drawing/2014/main" id="{E195A19F-0020-4A03-A6CC-7C76FF9FC7BF}"/>
              </a:ext>
            </a:extLst>
          </p:cNvPr>
          <p:cNvSpPr/>
          <p:nvPr/>
        </p:nvSpPr>
        <p:spPr>
          <a:xfrm rot="20512762">
            <a:off x="304178" y="346022"/>
            <a:ext cx="1449212" cy="701676"/>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Aleph</a:t>
            </a:r>
            <a:endParaRPr lang="en-CA" sz="32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sp>
        <p:nvSpPr>
          <p:cNvPr id="25" name="Rectangle: Rounded Corners 24">
            <a:extLst>
              <a:ext uri="{FF2B5EF4-FFF2-40B4-BE49-F238E27FC236}">
                <a16:creationId xmlns:a16="http://schemas.microsoft.com/office/drawing/2014/main" id="{026565A3-07EC-4F17-91B7-EAF193C8AC46}"/>
              </a:ext>
            </a:extLst>
          </p:cNvPr>
          <p:cNvSpPr/>
          <p:nvPr/>
        </p:nvSpPr>
        <p:spPr>
          <a:xfrm rot="1068281">
            <a:off x="10559063" y="241218"/>
            <a:ext cx="1449212" cy="701676"/>
          </a:xfrm>
          <a:prstGeom prst="roundRect">
            <a:avLst>
              <a:gd name="adj" fmla="val 50000"/>
            </a:avLst>
          </a:prstGeom>
          <a:solidFill>
            <a:srgbClr val="00FFFF"/>
          </a:solidFill>
          <a:ln w="38100">
            <a:solidFill>
              <a:srgbClr val="9966FF"/>
            </a:solidFill>
          </a:ln>
          <a:effectLst>
            <a:glow rad="127000">
              <a:srgbClr val="FF00FF"/>
            </a:glow>
          </a:effectLst>
          <a:scene3d>
            <a:camera prst="orthographicFront"/>
            <a:lightRig rig="freezing" dir="t"/>
          </a:scene3d>
          <a:sp3d>
            <a:bevelT w="133350" h="1206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err="1">
                <a:solidFill>
                  <a:schemeClr val="tx1"/>
                </a:solidFill>
              </a:rPr>
              <a:t>Tav</a:t>
            </a:r>
            <a:endParaRPr lang="en-CA" sz="3200" b="1" i="1" dirty="0">
              <a:solidFill>
                <a:srgbClr val="002060"/>
              </a:solidFill>
              <a:effectLst>
                <a:glow rad="127000">
                  <a:srgbClr val="FFFF00"/>
                </a:glow>
                <a:outerShdw blurRad="50800" dist="50800" dir="5400000" algn="ctr" rotWithShape="0">
                  <a:srgbClr val="FF00FF"/>
                </a:outerShdw>
              </a:effectLst>
              <a:latin typeface="Castellar" panose="020A0402060406010301" pitchFamily="18" charset="0"/>
            </a:endParaRPr>
          </a:p>
        </p:txBody>
      </p:sp>
      <p:pic>
        <p:nvPicPr>
          <p:cNvPr id="26" name="Picture 25">
            <a:extLst>
              <a:ext uri="{FF2B5EF4-FFF2-40B4-BE49-F238E27FC236}">
                <a16:creationId xmlns:a16="http://schemas.microsoft.com/office/drawing/2014/main" id="{1953C8EC-93FA-4805-8433-B874B53E3BD3}"/>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0998" y="1406104"/>
            <a:ext cx="1221392" cy="1436932"/>
          </a:xfrm>
          <a:prstGeom prst="snip2DiagRect">
            <a:avLst/>
          </a:prstGeom>
          <a:solidFill>
            <a:srgbClr val="FFFFFF">
              <a:shade val="85000"/>
            </a:srgbClr>
          </a:solidFill>
          <a:ln w="88900" cap="sq">
            <a:solidFill>
              <a:srgbClr val="00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Picture 27">
            <a:extLst>
              <a:ext uri="{FF2B5EF4-FFF2-40B4-BE49-F238E27FC236}">
                <a16:creationId xmlns:a16="http://schemas.microsoft.com/office/drawing/2014/main" id="{37A4A693-8CF9-44C9-94CE-67D9201A5356}"/>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736726" y="1257568"/>
            <a:ext cx="1221392" cy="1586223"/>
          </a:xfrm>
          <a:prstGeom prst="snip2DiagRect">
            <a:avLst/>
          </a:prstGeom>
          <a:solidFill>
            <a:srgbClr val="FFFFFF">
              <a:shade val="85000"/>
            </a:srgbClr>
          </a:solidFill>
          <a:ln w="88900" cap="sq">
            <a:solidFill>
              <a:srgbClr val="9966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76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Effect transition="in" filter="wipe(up)">
                                      <p:cBhvr>
                                        <p:cTn id="20" dur="1750"/>
                                        <p:tgtEl>
                                          <p:spTgt spid="11">
                                            <p:txEl>
                                              <p:pRg st="5" end="5"/>
                                            </p:txEl>
                                          </p:spTgt>
                                        </p:tgtEl>
                                      </p:cBhvr>
                                    </p:animEffect>
                                  </p:childTnLst>
                                </p:cTn>
                              </p:par>
                            </p:childTnLst>
                          </p:cTn>
                        </p:par>
                        <p:par>
                          <p:cTn id="21" fill="hold">
                            <p:stCondLst>
                              <p:cond delay="175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500" fill="hold"/>
                                        <p:tgtEl>
                                          <p:spTgt spid="25"/>
                                        </p:tgtEl>
                                        <p:attrNameLst>
                                          <p:attrName>ppt_x</p:attrName>
                                        </p:attrNameLst>
                                      </p:cBhvr>
                                      <p:tavLst>
                                        <p:tav tm="0">
                                          <p:val>
                                            <p:strVal val="#ppt_x"/>
                                          </p:val>
                                        </p:tav>
                                        <p:tav tm="100000">
                                          <p:val>
                                            <p:strVal val="#ppt_x"/>
                                          </p:val>
                                        </p:tav>
                                      </p:tavLst>
                                    </p:anim>
                                    <p:anim calcmode="lin" valueType="num">
                                      <p:cBhvr additive="base">
                                        <p:cTn id="25" dur="1500" fill="hold"/>
                                        <p:tgtEl>
                                          <p:spTgt spid="2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1500" fill="hold"/>
                                        <p:tgtEl>
                                          <p:spTgt spid="28"/>
                                        </p:tgtEl>
                                        <p:attrNameLst>
                                          <p:attrName>ppt_x</p:attrName>
                                        </p:attrNameLst>
                                      </p:cBhvr>
                                      <p:tavLst>
                                        <p:tav tm="0">
                                          <p:val>
                                            <p:strVal val="#ppt_x"/>
                                          </p:val>
                                        </p:tav>
                                        <p:tav tm="100000">
                                          <p:val>
                                            <p:strVal val="#ppt_x"/>
                                          </p:val>
                                        </p:tav>
                                      </p:tavLst>
                                    </p:anim>
                                    <p:anim calcmode="lin" valueType="num">
                                      <p:cBhvr additive="base">
                                        <p:cTn id="29"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2660EA-EF73-B788-54DA-27C14B98CAEB}"/>
              </a:ext>
            </a:extLst>
          </p:cNvPr>
          <p:cNvSpPr>
            <a:spLocks noGrp="1"/>
          </p:cNvSpPr>
          <p:nvPr>
            <p:ph type="sldNum" sz="quarter" idx="12"/>
          </p:nvPr>
        </p:nvSpPr>
        <p:spPr>
          <a:xfrm>
            <a:off x="8610600" y="6356350"/>
            <a:ext cx="3390900" cy="365125"/>
          </a:xfrm>
        </p:spPr>
        <p:txBody>
          <a:bodyPr/>
          <a:lstStyle/>
          <a:p>
            <a:fld id="{45C2D28F-54A5-4CFF-A832-B99C2F1CE910}" type="slidenum">
              <a:rPr lang="en-CA" b="1" smtClean="0">
                <a:solidFill>
                  <a:schemeClr val="bg1"/>
                </a:solidFill>
              </a:rPr>
              <a:t>98</a:t>
            </a:fld>
            <a:endParaRPr lang="en-CA" b="1" dirty="0">
              <a:solidFill>
                <a:schemeClr val="bg1"/>
              </a:solidFill>
            </a:endParaRPr>
          </a:p>
        </p:txBody>
      </p:sp>
      <p:sp>
        <p:nvSpPr>
          <p:cNvPr id="3" name="Slide Number Placeholder 3">
            <a:extLst>
              <a:ext uri="{FF2B5EF4-FFF2-40B4-BE49-F238E27FC236}">
                <a16:creationId xmlns:a16="http://schemas.microsoft.com/office/drawing/2014/main" id="{410F3EFF-C651-647B-43A6-61E4A594FC7F}"/>
              </a:ext>
            </a:extLst>
          </p:cNvPr>
          <p:cNvSpPr txBox="1">
            <a:spLocks/>
          </p:cNvSpPr>
          <p:nvPr/>
        </p:nvSpPr>
        <p:spPr>
          <a:xfrm>
            <a:off x="9456537" y="649709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5C2D28F-54A5-4CFF-A832-B99C2F1CE910}" type="slidenum">
              <a:rPr lang="en-CA" smtClean="0">
                <a:solidFill>
                  <a:prstClr val="black"/>
                </a:solidFill>
                <a:latin typeface="Calibri" panose="020F0502020204030204"/>
              </a:rPr>
              <a:pPr>
                <a:defRPr/>
              </a:pPr>
              <a:t>98</a:t>
            </a:fld>
            <a:endParaRPr lang="en-CA" dirty="0">
              <a:solidFill>
                <a:prstClr val="black"/>
              </a:solidFill>
              <a:latin typeface="Calibri" panose="020F0502020204030204"/>
            </a:endParaRPr>
          </a:p>
        </p:txBody>
      </p:sp>
      <p:sp>
        <p:nvSpPr>
          <p:cNvPr id="4" name="Rectangle 3">
            <a:extLst>
              <a:ext uri="{FF2B5EF4-FFF2-40B4-BE49-F238E27FC236}">
                <a16:creationId xmlns:a16="http://schemas.microsoft.com/office/drawing/2014/main" id="{1DEA2E43-9D63-2E1C-6B56-8CE673866C9A}"/>
              </a:ext>
            </a:extLst>
          </p:cNvPr>
          <p:cNvSpPr/>
          <p:nvPr/>
        </p:nvSpPr>
        <p:spPr>
          <a:xfrm>
            <a:off x="1886939" y="735234"/>
            <a:ext cx="9038380" cy="1015663"/>
          </a:xfrm>
          <a:prstGeom prst="rect">
            <a:avLst/>
          </a:prstGeom>
          <a:noFill/>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6000" b="1" dirty="0">
                <a:ln>
                  <a:solidFill>
                    <a:srgbClr val="002060"/>
                  </a:solidFill>
                </a:ln>
                <a:solidFill>
                  <a:srgbClr val="B6C5DD"/>
                </a:solidFill>
                <a:effectLst>
                  <a:outerShdw blurRad="60007" dist="310007" dir="7680000" sy="30000" kx="1300200" algn="ctr" rotWithShape="0">
                    <a:prstClr val="black">
                      <a:alpha val="32000"/>
                    </a:prstClr>
                  </a:outerShdw>
                </a:effectLst>
                <a:latin typeface="Sylfaen" panose="010A0502050306030303" pitchFamily="18" charset="0"/>
              </a:rPr>
              <a:t>Any Questions for Gen 1:1?</a:t>
            </a:r>
            <a:endParaRPr lang="en-US" sz="7200" b="1" cap="none" spc="0" dirty="0">
              <a:ln>
                <a:solidFill>
                  <a:srgbClr val="002060"/>
                </a:solidFill>
              </a:ln>
              <a:solidFill>
                <a:srgbClr val="B6C5DD"/>
              </a:solidFill>
              <a:effectLst/>
              <a:latin typeface="Blackadder ITC" panose="04020505051007020D02" pitchFamily="82" charset="0"/>
            </a:endParaRPr>
          </a:p>
        </p:txBody>
      </p:sp>
      <p:sp>
        <p:nvSpPr>
          <p:cNvPr id="5" name="TextBox 4">
            <a:extLst>
              <a:ext uri="{FF2B5EF4-FFF2-40B4-BE49-F238E27FC236}">
                <a16:creationId xmlns:a16="http://schemas.microsoft.com/office/drawing/2014/main" id="{1E16A286-C2C0-FEBF-6942-CCBAD110DB3F}"/>
              </a:ext>
            </a:extLst>
          </p:cNvPr>
          <p:cNvSpPr txBox="1"/>
          <p:nvPr/>
        </p:nvSpPr>
        <p:spPr>
          <a:xfrm>
            <a:off x="1964628" y="2097453"/>
            <a:ext cx="9238800" cy="2185214"/>
          </a:xfrm>
          <a:prstGeom prst="rect">
            <a:avLst/>
          </a:prstGeom>
          <a:noFill/>
          <a:effectLst>
            <a:glow rad="127000">
              <a:schemeClr val="bg1"/>
            </a:glow>
          </a:effectLst>
        </p:spPr>
        <p:txBody>
          <a:bodyPr wrap="square" rtlCol="0">
            <a:spAutoFit/>
            <a:scene3d>
              <a:camera prst="orthographicFront"/>
              <a:lightRig rig="threePt" dir="t"/>
            </a:scene3d>
            <a:sp3d extrusionH="57150">
              <a:bevelT w="38100" h="38100"/>
            </a:sp3d>
          </a:bodyPr>
          <a:lstStyle/>
          <a:p>
            <a:pPr algn="ctr"/>
            <a:r>
              <a:rPr lang="en-US" sz="3200" b="1" dirty="0">
                <a:solidFill>
                  <a:schemeClr val="accent4">
                    <a:lumMod val="20000"/>
                    <a:lumOff val="80000"/>
                  </a:schemeClr>
                </a:solidFill>
                <a:latin typeface="Berlin Sans FB Demi" panose="020E0802020502020306" pitchFamily="34" charset="0"/>
              </a:rPr>
              <a:t>Just email Timothy </a:t>
            </a:r>
            <a:r>
              <a:rPr lang="en-US" sz="3200" b="1" dirty="0" err="1">
                <a:solidFill>
                  <a:schemeClr val="accent4">
                    <a:lumMod val="20000"/>
                    <a:lumOff val="80000"/>
                  </a:schemeClr>
                </a:solidFill>
                <a:latin typeface="Berlin Sans FB Demi" panose="020E0802020502020306" pitchFamily="34" charset="0"/>
              </a:rPr>
              <a:t>Astleford</a:t>
            </a:r>
            <a:r>
              <a:rPr lang="en-US" sz="3200" b="1" dirty="0">
                <a:solidFill>
                  <a:schemeClr val="accent4">
                    <a:lumMod val="20000"/>
                    <a:lumOff val="80000"/>
                  </a:schemeClr>
                </a:solidFill>
                <a:latin typeface="Berlin Sans FB Demi" panose="020E0802020502020306" pitchFamily="34" charset="0"/>
              </a:rPr>
              <a:t> (Researcher) </a:t>
            </a:r>
            <a:br>
              <a:rPr lang="en-US" sz="3200" b="1" dirty="0">
                <a:solidFill>
                  <a:schemeClr val="accent4">
                    <a:lumMod val="20000"/>
                    <a:lumOff val="80000"/>
                  </a:schemeClr>
                </a:solidFill>
                <a:latin typeface="Berlin Sans FB Demi" panose="020E0802020502020306" pitchFamily="34" charset="0"/>
              </a:rPr>
            </a:br>
            <a:r>
              <a:rPr lang="en-US" sz="3200" b="1" dirty="0">
                <a:solidFill>
                  <a:schemeClr val="accent4">
                    <a:lumMod val="20000"/>
                    <a:lumOff val="80000"/>
                  </a:schemeClr>
                </a:solidFill>
                <a:latin typeface="Berlin Sans FB Demi" panose="020E0802020502020306" pitchFamily="34" charset="0"/>
              </a:rPr>
              <a:t>for Covenant Calendar Classroom  </a:t>
            </a:r>
          </a:p>
          <a:p>
            <a:pPr algn="ctr"/>
            <a:endParaRPr lang="en-US" sz="3200" b="1" dirty="0">
              <a:solidFill>
                <a:schemeClr val="bg1"/>
              </a:solidFill>
              <a:latin typeface="Berlin Sans FB Demi" panose="020E0802020502020306" pitchFamily="34" charset="0"/>
            </a:endParaRPr>
          </a:p>
          <a:p>
            <a:pPr algn="ctr"/>
            <a:r>
              <a:rPr lang="en-US" sz="4000" b="1" dirty="0">
                <a:solidFill>
                  <a:srgbClr val="002060"/>
                </a:solidFill>
                <a:effectLst>
                  <a:glow rad="139700">
                    <a:schemeClr val="bg1"/>
                  </a:glow>
                </a:effectLst>
                <a:latin typeface="Bradley Hand ITC" panose="03070402050302030203" pitchFamily="66" charset="0"/>
                <a:hlinkClick r:id="rId3">
                  <a:extLst>
                    <a:ext uri="{A12FA001-AC4F-418D-AE19-62706E023703}">
                      <ahyp:hlinkClr xmlns:ahyp="http://schemas.microsoft.com/office/drawing/2018/hyperlinkcolor" val="tx"/>
                    </a:ext>
                  </a:extLst>
                </a:hlinkClick>
              </a:rPr>
              <a:t>questions@studythecalendar.com</a:t>
            </a:r>
            <a:r>
              <a:rPr lang="en-US" sz="4000" b="1" dirty="0">
                <a:solidFill>
                  <a:srgbClr val="002060"/>
                </a:solidFill>
                <a:effectLst>
                  <a:glow rad="139700">
                    <a:schemeClr val="bg1"/>
                  </a:glow>
                </a:effectLst>
                <a:latin typeface="Bradley Hand ITC" panose="03070402050302030203" pitchFamily="66" charset="0"/>
              </a:rPr>
              <a:t> </a:t>
            </a:r>
          </a:p>
        </p:txBody>
      </p:sp>
      <p:pic>
        <p:nvPicPr>
          <p:cNvPr id="6" name="Picture 5" descr="C:\Users\Rae\Desktop\email icon.png">
            <a:extLst>
              <a:ext uri="{FF2B5EF4-FFF2-40B4-BE49-F238E27FC236}">
                <a16:creationId xmlns:a16="http://schemas.microsoft.com/office/drawing/2014/main" id="{60EA96B1-8A89-A298-645B-F0C94E32CBF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7299" y="3263198"/>
            <a:ext cx="1414657" cy="10194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2" descr="C:\Users\Rae\Documents\A CF Desktop Feb 2021\Best CCC Logo Clear with colors in circle SMS.png">
            <a:extLst>
              <a:ext uri="{FF2B5EF4-FFF2-40B4-BE49-F238E27FC236}">
                <a16:creationId xmlns:a16="http://schemas.microsoft.com/office/drawing/2014/main" id="{AA4F9AF3-DCAB-194E-AD5D-741DF0543C1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431" y="497396"/>
            <a:ext cx="1110903" cy="1149476"/>
          </a:xfrm>
          <a:prstGeom prst="rect">
            <a:avLst/>
          </a:prstGeom>
          <a:noFill/>
          <a:effectLst>
            <a:glow rad="228600">
              <a:srgbClr val="00B0F0">
                <a:alpha val="40000"/>
              </a:srgbClr>
            </a:glo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0AD1257-B95C-9C76-F8B6-D0E90B9C1EDF}"/>
              </a:ext>
            </a:extLst>
          </p:cNvPr>
          <p:cNvSpPr/>
          <p:nvPr/>
        </p:nvSpPr>
        <p:spPr>
          <a:xfrm rot="21211209">
            <a:off x="8140790" y="5412250"/>
            <a:ext cx="3156089" cy="1456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prstTxWarp>
            <a:noAutofit/>
            <a:scene3d>
              <a:camera prst="orthographicFront"/>
              <a:lightRig rig="threePt" dir="t"/>
            </a:scene3d>
            <a:sp3d extrusionH="57150">
              <a:bevelT h="25400" prst="softRound"/>
            </a:sp3d>
          </a:bodyPr>
          <a:lstStyle/>
          <a:p>
            <a:pPr algn="ct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accent1">
                      <a:satMod val="175000"/>
                      <a:alpha val="40000"/>
                    </a:schemeClr>
                  </a:glow>
                </a:effectLst>
                <a:latin typeface="MV Boli" panose="02000500030200090000" pitchFamily="2" charset="0"/>
                <a:cs typeface="MV Boli" panose="02000500030200090000" pitchFamily="2" charset="0"/>
              </a:rPr>
              <a:t> </a:t>
            </a: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bg2">
                      <a:lumMod val="90000"/>
                      <a:alpha val="40000"/>
                    </a:schemeClr>
                  </a:glow>
                  <a:outerShdw blurRad="60007" dist="310007" dir="7680000" sy="30000" kx="1300200" algn="ctr" rotWithShape="0">
                    <a:prstClr val="black">
                      <a:alpha val="32000"/>
                    </a:prstClr>
                  </a:outerShdw>
                </a:effectLst>
                <a:latin typeface="MV Boli" panose="02000500030200090000" pitchFamily="2" charset="0"/>
                <a:cs typeface="MV Boli" panose="02000500030200090000" pitchFamily="2" charset="0"/>
              </a:rPr>
              <a:t>Shalom</a:t>
            </a:r>
            <a:r>
              <a:rPr lang="en-US" sz="8000" b="1" dirty="0">
                <a:ln w="28575">
                  <a:solidFill>
                    <a:srgbClr val="0000FF"/>
                  </a:solidFill>
                </a:ln>
                <a:gradFill>
                  <a:gsLst>
                    <a:gs pos="42000">
                      <a:srgbClr val="FFFF00"/>
                    </a:gs>
                    <a:gs pos="71000">
                      <a:srgbClr val="00B0F0"/>
                    </a:gs>
                    <a:gs pos="67000">
                      <a:srgbClr val="EF755F">
                        <a:lumMod val="75000"/>
                      </a:srgbClr>
                    </a:gs>
                    <a:gs pos="6000">
                      <a:prstClr val="black"/>
                    </a:gs>
                  </a:gsLst>
                  <a:lin ang="5400000" scaled="1"/>
                </a:gradFill>
                <a:effectLst>
                  <a:glow rad="228600">
                    <a:schemeClr val="bg2">
                      <a:lumMod val="90000"/>
                      <a:alpha val="40000"/>
                    </a:schemeClr>
                  </a:glow>
                </a:effectLst>
                <a:latin typeface="MV Boli" panose="02000500030200090000" pitchFamily="2" charset="0"/>
                <a:cs typeface="MV Boli" panose="02000500030200090000" pitchFamily="2" charset="0"/>
              </a:rPr>
              <a:t>! </a:t>
            </a:r>
            <a:endParaRPr lang="en-CA" sz="8000" dirty="0">
              <a:effectLst>
                <a:glow rad="228600">
                  <a:schemeClr val="bg2">
                    <a:lumMod val="90000"/>
                    <a:alpha val="40000"/>
                  </a:schemeClr>
                </a:glow>
              </a:effectLst>
            </a:endParaRPr>
          </a:p>
        </p:txBody>
      </p:sp>
      <p:sp>
        <p:nvSpPr>
          <p:cNvPr id="9" name="Rectangle 8">
            <a:extLst>
              <a:ext uri="{FF2B5EF4-FFF2-40B4-BE49-F238E27FC236}">
                <a16:creationId xmlns:a16="http://schemas.microsoft.com/office/drawing/2014/main" id="{A51CF2E2-703A-A13C-FCEF-4A1B4167EAF1}"/>
              </a:ext>
            </a:extLst>
          </p:cNvPr>
          <p:cNvSpPr/>
          <p:nvPr/>
        </p:nvSpPr>
        <p:spPr>
          <a:xfrm>
            <a:off x="2630736" y="4975778"/>
            <a:ext cx="3775393" cy="1323439"/>
          </a:xfrm>
          <a:prstGeom prst="rect">
            <a:avLst/>
          </a:prstGeom>
          <a:noFill/>
          <a:effectLst>
            <a:glow rad="127000">
              <a:srgbClr val="55777D"/>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a:ln w="28575">
                  <a:noFill/>
                </a:ln>
                <a:solidFill>
                  <a:srgbClr val="0066FF"/>
                </a:solidFill>
                <a:effectLst>
                  <a:glow rad="127000">
                    <a:schemeClr val="bg1"/>
                  </a:glow>
                  <a:outerShdw blurRad="60007" dist="310007" dir="7680000" sy="30000" kx="1300200" algn="ctr" rotWithShape="0">
                    <a:prstClr val="black">
                      <a:alpha val="32000"/>
                    </a:prstClr>
                  </a:outerShdw>
                </a:effectLst>
                <a:latin typeface="Edwardian Script ITC" panose="030303020407070D0804" pitchFamily="66" charset="0"/>
                <a:cs typeface="MV Boli" panose="02000500030200090000" pitchFamily="2" charset="0"/>
              </a:rPr>
              <a:t>Thank-you!</a:t>
            </a:r>
          </a:p>
        </p:txBody>
      </p:sp>
    </p:spTree>
    <p:extLst>
      <p:ext uri="{BB962C8B-B14F-4D97-AF65-F5344CB8AC3E}">
        <p14:creationId xmlns:p14="http://schemas.microsoft.com/office/powerpoint/2010/main" val="363437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8"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23414</TotalTime>
  <Words>8794</Words>
  <Application>Microsoft Office PowerPoint</Application>
  <PresentationFormat>Widescreen</PresentationFormat>
  <Paragraphs>658</Paragraphs>
  <Slides>98</Slides>
  <Notes>1</Notes>
  <HiddenSlides>0</HiddenSlides>
  <MMClips>0</MMClips>
  <ScaleCrop>false</ScaleCrop>
  <HeadingPairs>
    <vt:vector size="6" baseType="variant">
      <vt:variant>
        <vt:lpstr>Fonts Used</vt:lpstr>
      </vt:variant>
      <vt:variant>
        <vt:i4>33</vt:i4>
      </vt:variant>
      <vt:variant>
        <vt:lpstr>Theme</vt:lpstr>
      </vt:variant>
      <vt:variant>
        <vt:i4>1</vt:i4>
      </vt:variant>
      <vt:variant>
        <vt:lpstr>Slide Titles</vt:lpstr>
      </vt:variant>
      <vt:variant>
        <vt:i4>98</vt:i4>
      </vt:variant>
    </vt:vector>
  </HeadingPairs>
  <TitlesOfParts>
    <vt:vector size="132" baseType="lpstr">
      <vt:lpstr>Aharoni</vt:lpstr>
      <vt:lpstr>Algerian</vt:lpstr>
      <vt:lpstr>Arial</vt:lpstr>
      <vt:lpstr>Arial</vt:lpstr>
      <vt:lpstr>Arial Black</vt:lpstr>
      <vt:lpstr>Arial Narrow</vt:lpstr>
      <vt:lpstr>Arial Rounded MT Bold</vt:lpstr>
      <vt:lpstr>Bauhaus 93</vt:lpstr>
      <vt:lpstr>Berlin Sans FB Demi</vt:lpstr>
      <vt:lpstr>Blackadder ITC</vt:lpstr>
      <vt:lpstr>Bodoni MT Black</vt:lpstr>
      <vt:lpstr>Bradley Hand ITC</vt:lpstr>
      <vt:lpstr>Calibri</vt:lpstr>
      <vt:lpstr>Calibri Light</vt:lpstr>
      <vt:lpstr>Castellar</vt:lpstr>
      <vt:lpstr>Comic Sans MS</vt:lpstr>
      <vt:lpstr>DDG_ProximaNova</vt:lpstr>
      <vt:lpstr>Edwardian Script ITC</vt:lpstr>
      <vt:lpstr>Elephant</vt:lpstr>
      <vt:lpstr>Eras Bold ITC</vt:lpstr>
      <vt:lpstr>Forte</vt:lpstr>
      <vt:lpstr>Georgia</vt:lpstr>
      <vt:lpstr>inherit</vt:lpstr>
      <vt:lpstr>Matura MT Script Capitals</vt:lpstr>
      <vt:lpstr>MV Boli</vt:lpstr>
      <vt:lpstr>Open Sans</vt:lpstr>
      <vt:lpstr>Playfair Display</vt:lpstr>
      <vt:lpstr>Ravie</vt:lpstr>
      <vt:lpstr>Rockwell Extra Bold</vt:lpstr>
      <vt:lpstr>Snap ITC</vt:lpstr>
      <vt:lpstr>Sylfaen</vt:lpstr>
      <vt:lpstr>Times New Roman</vt:lpstr>
      <vt:lpstr>Wide Latin</vt:lpstr>
      <vt:lpstr>Office Theme</vt:lpstr>
      <vt:lpstr>PowerPoint Presentation</vt:lpstr>
      <vt:lpstr>  Is Gen 1:1  –  A Feather Soft Intro  to Creation Week?  </vt:lpstr>
      <vt:lpstr> Gen 1:1            </vt:lpstr>
      <vt:lpstr>          </vt:lpstr>
      <vt:lpstr>  </vt:lpstr>
      <vt:lpstr>PowerPoint Presentation</vt:lpstr>
      <vt:lpstr>   </vt:lpstr>
      <vt:lpstr>   </vt:lpstr>
      <vt:lpstr>PowerPoint Presentation</vt:lpstr>
      <vt:lpstr>PowerPoint Presentation</vt:lpstr>
      <vt:lpstr>   </vt:lpstr>
      <vt:lpstr>   </vt:lpstr>
      <vt:lpstr>   </vt:lpstr>
      <vt:lpstr>   </vt:lpstr>
      <vt:lpstr>   </vt:lpstr>
      <vt:lpstr>PowerPoint Presentation</vt:lpstr>
      <vt:lpstr>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Will we enter Yah’s Kingdom if we do not go through the doorway (AUTHORITY)  of BEIT?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Yahusha openly declared He existed long before this earth  was brought into existence.  What could this first revealing of the Aleph-Tav be indicating?  It is most certainly not just “space filler” material!   Genesis 1:1 does state - IN THE BEGINNING (pertaining to  this earth’s existence), that, this particular understanding of  Aleph-Tav, was AT THIS SPECIFIED POINT IN TIME - CREATED!!!  WHAT THEREFORE WAS - CREATED?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dc:creator>
  <cp:lastModifiedBy>User55</cp:lastModifiedBy>
  <cp:revision>1663</cp:revision>
  <dcterms:created xsi:type="dcterms:W3CDTF">2022-10-23T13:10:59Z</dcterms:created>
  <dcterms:modified xsi:type="dcterms:W3CDTF">2023-11-06T19:29:50Z</dcterms:modified>
</cp:coreProperties>
</file>