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65" r:id="rId2"/>
    <p:sldId id="257" r:id="rId3"/>
    <p:sldId id="262" r:id="rId4"/>
    <p:sldId id="283" r:id="rId5"/>
    <p:sldId id="266" r:id="rId6"/>
    <p:sldId id="259" r:id="rId7"/>
    <p:sldId id="258" r:id="rId8"/>
    <p:sldId id="260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79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55" initials="U" lastIdx="46" clrIdx="0">
    <p:extLst>
      <p:ext uri="{19B8F6BF-5375-455C-9EA6-DF929625EA0E}">
        <p15:presenceInfo xmlns:p15="http://schemas.microsoft.com/office/powerpoint/2012/main" userId="User55" providerId="None"/>
      </p:ext>
    </p:extLst>
  </p:cmAuthor>
  <p:cmAuthor id="2" name="Timothy" initials="T" lastIdx="8" clrIdx="1">
    <p:extLst>
      <p:ext uri="{19B8F6BF-5375-455C-9EA6-DF929625EA0E}">
        <p15:presenceInfo xmlns:p15="http://schemas.microsoft.com/office/powerpoint/2012/main" userId="6f70958e306951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FA"/>
    <a:srgbClr val="00FFFF"/>
    <a:srgbClr val="0066FF"/>
    <a:srgbClr val="00FF00"/>
    <a:srgbClr val="FF00FF"/>
    <a:srgbClr val="FFD18B"/>
    <a:srgbClr val="FFE3AE"/>
    <a:srgbClr val="FFD17D"/>
    <a:srgbClr val="003399"/>
    <a:srgbClr val="B6C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636" autoAdjust="0"/>
  </p:normalViewPr>
  <p:slideViewPr>
    <p:cSldViewPr snapToGrid="0">
      <p:cViewPr varScale="1">
        <p:scale>
          <a:sx n="68" d="100"/>
          <a:sy n="68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9-22T20:15:40.176" idx="8">
    <p:pos x="5469" y="3766"/>
    <p:text>added comparison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2T21:21:38.678" idx="46">
    <p:pos x="6884" y="3978"/>
    <p:text>Moved "The End" - it was in the middle of the slide ... now at the bottom - animation seems find.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495B-4161-4E1E-B804-FBF3ADB34CE7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38094-726D-4AFB-B1FC-E17590D36C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09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wgILzb5v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6.1  #155    Tim Sept 23/23  23 Slides   Time: 42 min  </a:t>
            </a: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Day of Atonement in a Quandary?  </a:t>
            </a:r>
            <a:r>
              <a:rPr lang="en-US" sz="18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link: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N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https://www.youtube.com/watch?v=1GwgILzb5vg</a:t>
            </a: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38094-726D-4AFB-B1FC-E17590D36CE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83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A65C-E2EF-4EB8-8FB7-FC841A676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F95E8-1DFF-49CD-99A2-96804C8DF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62B2-C99C-46AF-A980-E484E7B6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5CE5-7B6C-4F51-B566-306A25EDF742}" type="datetime1">
              <a:rPr lang="en-CA" smtClean="0"/>
              <a:t>2023-09-24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1ABD3-72EA-4784-B50A-0366172E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2D389-CF25-432E-8EFC-2F498464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3AB7-18EB-4E93-A19A-3E0AAC263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911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F4C9-2654-4E44-AB3B-3B57732A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34590-06EA-4C27-B2A5-43C31FAFF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979DC-C04A-44D8-9D72-79B587E3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6EFE-557B-4443-92A6-CA5DF51766F8}" type="datetime1">
              <a:rPr lang="en-CA" smtClean="0"/>
              <a:t>2023-09-24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BA665-4DD6-4C49-9B29-870A70FE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E1F39-5C63-403D-840F-37C702E7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3AB7-18EB-4E93-A19A-3E0AAC263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70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EE1FC-6777-43CF-B6C6-9DC2A2996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7261D-6576-425C-A3B0-2C57DD5F8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0154F-85E7-47EE-A153-92AB59D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1B07-7E64-4140-848D-2637093BEBDF}" type="datetime1">
              <a:rPr lang="en-CA" smtClean="0"/>
              <a:t>2023-09-24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58D05-9601-4183-AF6F-F7E01168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6E840-0137-441A-9EBB-5615AAAE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3AB7-18EB-4E93-A19A-3E0AAC263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88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AACA-A42C-4461-A18A-F8BAC858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2225-27A1-4BAB-8182-E82D2A024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E01C7-3618-4FAE-AD9B-EA0CAC0E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258D-D2BC-42C9-8E79-AAB177F49F8A}" type="datetime1">
              <a:rPr lang="en-CA" smtClean="0"/>
              <a:t>2023-09-24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A701E-6130-4385-8500-F94937F0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891B-B5B6-48C7-99C4-2B26D3C7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3AB7-18EB-4E93-A19A-3E0AAC263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5A30A-0C6A-4319-A827-0B28DE7C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6E4BD-7389-4177-8655-87AB7361A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34DFD-DF1D-44A0-8E13-22B6C3A3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A46C-435F-46E2-B19B-451F9D083238}" type="datetime1">
              <a:rPr lang="en-CA" smtClean="0"/>
              <a:t>2023-09-24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42C0-3EFA-446B-82CB-8117F370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D7D4B-7B32-4D1E-8124-E10D182D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3AB7-18EB-4E93-A19A-3E0AAC263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33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4CF0-B07E-41A7-82F6-373D3E89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C3E44-A70E-4511-AAE5-E363443F6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553EA-776D-453C-8D1F-8628BE3C4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AA34F-A8A4-4B61-80AB-67704D70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F80E-8EE2-4794-9485-349016161F1E}" type="datetime1">
              <a:rPr lang="en-CA" smtClean="0"/>
              <a:t>2023-09-24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66F9A-D31B-4610-A6F8-A2EF0C93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9232E-4324-4AE9-8FF9-F5E2266B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3AB7-18EB-4E93-A19A-3E0AAC263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35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DD8A-0869-4F97-BED0-AAC29CB0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8D2C1-175E-4E8A-8172-82D35059C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F90FE-2449-47D9-BBE3-1DEBB05C9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F0A35-56F3-4782-8A75-E18321E4B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F08E4-189D-425F-8B24-7ED4B489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9A392E-7801-4E24-AB58-001CAD85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9C07-F814-4D11-8EE3-C2A59117591C}" type="datetime1">
              <a:rPr lang="en-CA" smtClean="0"/>
              <a:t>2023-09-24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EC2B0D-EA35-4D5B-9C12-78E95516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054DB-725D-497B-8A1F-BC8E4A29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3AB7-18EB-4E93-A19A-3E0AAC263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722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92329-BDB3-463C-9203-362AE9F6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957EF-152C-4E0E-BA2A-2567B1BF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1076-322D-47C9-87B0-F05DA40A94A1}" type="datetime1">
              <a:rPr lang="en-CA" smtClean="0"/>
              <a:t>2023-09-24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46D96-9257-49CD-BBB6-01BAA81E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2FC28-11A2-4005-98C2-31FF0539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3AB7-18EB-4E93-A19A-3E0AAC263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59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DBE154-B0A4-441D-ADC3-7801BFA6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5729-4789-4E18-8B3D-0A6A4AB50696}" type="datetime1">
              <a:rPr lang="en-CA" smtClean="0"/>
              <a:t>2023-09-24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2616CB-E751-4CDD-9788-1782E164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C5C6B-86B3-4B86-90F4-8351FC3D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3AB7-18EB-4E93-A19A-3E0AAC263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246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E8E8-01EA-4023-84C2-1E913E40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EBE5-A216-4092-A3A6-E629FD70B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FD095-F101-42BE-ABD4-5730FA737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DCCE1-8439-407C-8054-34438389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E28A-7694-4A07-A529-1D9BC3C06532}" type="datetime1">
              <a:rPr lang="en-CA" smtClean="0"/>
              <a:t>2023-09-24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F8691-8B8B-4A94-8D9E-45824A2C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A8695-7FB3-4242-A305-F17C519F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3AB7-18EB-4E93-A19A-3E0AAC263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F4E4-63C5-4632-9192-E87F125E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95996-8C31-45AC-97B6-44348A20C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5B199-5873-4530-8AF4-8C78EE4E8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3A7DD-5FAA-4025-A193-FF44A1E6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B29-5D07-4F06-B09A-CD94748ECE0D}" type="datetime1">
              <a:rPr lang="en-CA" smtClean="0"/>
              <a:t>2023-09-24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98321-B82F-42C4-B7B2-D726E394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28988-9D09-4E01-B0F9-8C36307E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3AB7-18EB-4E93-A19A-3E0AAC263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843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9A9A6-3946-4B47-9D86-73DB4229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30DEB-02AF-4CF1-80BB-C1DF802BE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4C92E-F6D0-4352-BFEE-CE310467E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839E-46BA-4A6D-8EF5-5E0818B7C4B9}" type="datetime1">
              <a:rPr lang="en-CA" smtClean="0"/>
              <a:t>2023-09-24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6CE0D-A4C2-4A20-A9D1-02616A09B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ADAF8-3898-4F1F-AA14-48347CA3F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3AB7-18EB-4E93-A19A-3E0AAC263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19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mailto:questions@studythecalendar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D18B"/>
            </a:gs>
            <a:gs pos="57000">
              <a:srgbClr val="FFE3AE"/>
            </a:gs>
            <a:gs pos="87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380B4-6DA1-9902-00F7-73084C3B6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9" b="100000" l="607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02" t="20721" b="8265"/>
          <a:stretch/>
        </p:blipFill>
        <p:spPr>
          <a:xfrm>
            <a:off x="7815942" y="2794001"/>
            <a:ext cx="3920266" cy="356234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8281FB-C82F-8C1B-C407-ED6D61229D61}"/>
              </a:ext>
            </a:extLst>
          </p:cNvPr>
          <p:cNvSpPr/>
          <p:nvPr/>
        </p:nvSpPr>
        <p:spPr>
          <a:xfrm>
            <a:off x="638629" y="549709"/>
            <a:ext cx="10975514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I</a:t>
            </a:r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s 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Y</a:t>
            </a:r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ahuah’s </a:t>
            </a:r>
            <a:r>
              <a:rPr lang="en-US" sz="6600" b="1" cap="none" spc="0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D</a:t>
            </a:r>
            <a:r>
              <a:rPr lang="en-US" sz="6000" b="1" cap="none" spc="0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ay of </a:t>
            </a:r>
            <a:r>
              <a:rPr lang="en-US" sz="6600" b="1" cap="none" spc="0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A</a:t>
            </a:r>
            <a:r>
              <a:rPr lang="en-US" sz="6000" b="1" cap="none" spc="0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tonement</a:t>
            </a:r>
            <a:br>
              <a:rPr lang="en-US" sz="6000" b="1" cap="none" spc="0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</a:br>
            <a:r>
              <a:rPr lang="en-US" sz="6000" b="1" cap="none" spc="0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in a </a:t>
            </a:r>
            <a:r>
              <a:rPr lang="en-US" sz="80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Q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UANDARY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?</a:t>
            </a:r>
            <a:endParaRPr lang="en-US" sz="7200" b="1" cap="none" spc="0" dirty="0">
              <a:ln>
                <a:solidFill>
                  <a:srgbClr val="002060"/>
                </a:solidFill>
              </a:ln>
              <a:solidFill>
                <a:srgbClr val="B6C5DD"/>
              </a:solidFill>
              <a:effectLst/>
              <a:latin typeface="Blackadder ITC" panose="04020505051007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E5FC7-71D6-6438-BDCD-BD9D7A2BEE3E}"/>
              </a:ext>
            </a:extLst>
          </p:cNvPr>
          <p:cNvSpPr txBox="1"/>
          <p:nvPr/>
        </p:nvSpPr>
        <p:spPr>
          <a:xfrm>
            <a:off x="1238700" y="3261303"/>
            <a:ext cx="7024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Is Day of Atonement in a dilemma, </a:t>
            </a:r>
            <a:b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</a:br>
            <a: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“to do, or not to do”?</a:t>
            </a:r>
            <a:b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</a:br>
            <a:endParaRPr lang="en-US" sz="32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Or is Day of Atonement in </a:t>
            </a:r>
            <a:b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</a:br>
            <a: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a state of complexity that just </a:t>
            </a:r>
            <a:b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</a:br>
            <a: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doesn’t ever seem to get solved?</a:t>
            </a:r>
          </a:p>
        </p:txBody>
      </p:sp>
      <p:pic>
        <p:nvPicPr>
          <p:cNvPr id="4" name="Picture 2" descr="C:\Users\Rae\Documents\A CF Desktop Feb 2021\Best CCC Logo Clear with colors in circle SMS.png">
            <a:extLst>
              <a:ext uri="{FF2B5EF4-FFF2-40B4-BE49-F238E27FC236}">
                <a16:creationId xmlns:a16="http://schemas.microsoft.com/office/drawing/2014/main" id="{6C86FF41-13CC-6E07-3442-40896F038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29" y="4000437"/>
            <a:ext cx="1110903" cy="1149476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3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5CB7-CCA9-4F97-8342-FADE7180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62" y="146072"/>
            <a:ext cx="11892221" cy="70383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b="1" u="sng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Tradition’s False</a:t>
            </a:r>
            <a:r>
              <a:rPr lang="en-CA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CA" b="1" u="sng" dirty="0">
                <a:ln>
                  <a:solidFill>
                    <a:srgbClr val="002060"/>
                  </a:solidFill>
                </a:ln>
                <a:solidFill>
                  <a:srgbClr val="0066FF"/>
                </a:solidFill>
                <a:latin typeface="Arial Black" panose="020B0A04020102020204" pitchFamily="34" charset="0"/>
              </a:rPr>
              <a:t>Afternoon</a:t>
            </a:r>
            <a:r>
              <a:rPr lang="en-CA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CA" b="1" u="sng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Evenin</a:t>
            </a:r>
            <a:r>
              <a:rPr lang="en-CA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g!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C81C33C-1870-4C56-A816-6249848A6622}"/>
              </a:ext>
            </a:extLst>
          </p:cNvPr>
          <p:cNvSpPr/>
          <p:nvPr/>
        </p:nvSpPr>
        <p:spPr>
          <a:xfrm>
            <a:off x="177662" y="849902"/>
            <a:ext cx="11820501" cy="586202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A </a:t>
            </a:r>
            <a:r>
              <a:rPr lang="en-CA" sz="2800" b="1" u="sng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DOGMATIC</a:t>
            </a:r>
            <a:r>
              <a:rPr lang="en-CA" sz="28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declaration by a religion based on lunar/sunset theory, promotes the idea of  2 “evenings” in one “day.”  It is said that when the sun -  </a:t>
            </a:r>
            <a:r>
              <a:rPr lang="en-CA" sz="2800" b="1" i="1" u="sng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GOES DOWN</a:t>
            </a:r>
            <a:r>
              <a:rPr lang="en-CA" sz="2800" b="1" i="1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 -  </a:t>
            </a:r>
            <a:r>
              <a:rPr lang="en-CA" sz="28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in </a:t>
            </a:r>
            <a:r>
              <a:rPr lang="en-CA" sz="2800" b="1" u="sng" dirty="0">
                <a:solidFill>
                  <a:sysClr val="windowText" lastClr="00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the afternoon</a:t>
            </a:r>
            <a:r>
              <a:rPr lang="en-CA" sz="2800" b="1" dirty="0">
                <a:solidFill>
                  <a:sysClr val="windowText" lastClr="00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,</a:t>
            </a:r>
            <a:r>
              <a:rPr lang="en-CA" sz="28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this is an ereb/evening.  </a:t>
            </a:r>
          </a:p>
          <a:p>
            <a:pPr algn="ctr"/>
            <a:r>
              <a:rPr lang="en-CA" sz="2800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This </a:t>
            </a:r>
            <a:r>
              <a:rPr lang="en-CA" sz="2800" b="1" u="sng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directl</a:t>
            </a:r>
            <a:r>
              <a:rPr lang="en-CA" sz="2800" b="1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y </a:t>
            </a:r>
            <a:r>
              <a:rPr lang="en-CA" sz="2800" b="1" u="sng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o</a:t>
            </a:r>
            <a:r>
              <a:rPr lang="en-CA" sz="2800" b="1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pp</a:t>
            </a:r>
            <a:r>
              <a:rPr lang="en-CA" sz="2800" b="1" u="sng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oses</a:t>
            </a:r>
            <a:r>
              <a:rPr lang="en-CA" sz="2800" b="1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</a:t>
            </a:r>
            <a:r>
              <a:rPr lang="en-CA" sz="2800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the 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Hebrew definition </a:t>
            </a:r>
            <a:r>
              <a:rPr lang="en-CA" sz="2800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of  -  </a:t>
            </a:r>
            <a:r>
              <a:rPr lang="en-CA" sz="2800" b="1" u="sng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A MIXING</a:t>
            </a:r>
            <a:r>
              <a:rPr lang="en-CA" sz="2800" b="1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 -  </a:t>
            </a:r>
            <a:br>
              <a:rPr lang="en-CA" sz="2800" b="1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</a:br>
            <a:r>
              <a:rPr lang="en-CA" sz="2800" b="1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“the” </a:t>
            </a:r>
            <a:r>
              <a:rPr lang="en-CA" sz="2800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action at that time.  Yes, the sun does move across the sky. </a:t>
            </a:r>
            <a:br>
              <a:rPr lang="en-CA" sz="2800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</a:br>
            <a:r>
              <a:rPr lang="en-CA" sz="2800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Yet that does not provide a MIXING EVENT!  </a:t>
            </a:r>
            <a:br>
              <a:rPr lang="en-CA" sz="2800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</a:br>
            <a:r>
              <a:rPr lang="en-CA" sz="2800" b="1" dirty="0"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It shows a </a:t>
            </a:r>
            <a:r>
              <a:rPr lang="en-CA" sz="2800" b="1" u="sng" dirty="0"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location transition</a:t>
            </a:r>
            <a:r>
              <a:rPr lang="en-CA" sz="2800" b="1" dirty="0"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only!</a:t>
            </a:r>
          </a:p>
          <a:p>
            <a:pPr algn="ctr"/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To declare an ereb (mixing) in the afternoon is an </a:t>
            </a:r>
            <a:b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</a:b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outright false declaration according to the Hebrew definitions. </a:t>
            </a:r>
            <a:br>
              <a:rPr lang="en-CA" sz="2800" b="1" dirty="0"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</a:br>
            <a:r>
              <a:rPr lang="en-CA" sz="2800" b="1" dirty="0"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Yet this is how they accomplish sacrificing their animals </a:t>
            </a:r>
            <a:r>
              <a:rPr lang="en-CA" sz="2800" b="1" dirty="0">
                <a:solidFill>
                  <a:srgbClr val="0066FF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“in the same day” </a:t>
            </a:r>
            <a:r>
              <a:rPr lang="en-CA" sz="2800" b="1" dirty="0"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as the </a:t>
            </a:r>
            <a:r>
              <a:rPr lang="en-CA" sz="2800" b="1" dirty="0">
                <a:solidFill>
                  <a:srgbClr val="0066FF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statute</a:t>
            </a:r>
            <a:r>
              <a:rPr lang="en-CA" sz="2800" b="1" dirty="0"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demands.  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Without their  “afternoon evening,” </a:t>
            </a:r>
            <a:b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</a:b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0066FF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Yahuah’s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 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0066FF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statute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cannot be upheld.  </a:t>
            </a:r>
            <a:r>
              <a:rPr lang="en-CA" sz="2800" b="1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Destroy some statutes, uphold another!   CONFUSION!  ?  Sorry, </a:t>
            </a:r>
            <a:r>
              <a:rPr lang="en-CA" sz="2800" b="1" dirty="0">
                <a:solidFill>
                  <a:srgbClr val="0066FF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statutes</a:t>
            </a:r>
            <a:r>
              <a:rPr lang="en-CA" sz="2800" b="1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are not a buffet option!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434A81C-A452-DFF0-6430-2459F5A6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218" y="6464439"/>
            <a:ext cx="2743200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10</a:t>
            </a:fld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5CB7-CCA9-4F97-8342-FADE7180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66" y="146072"/>
            <a:ext cx="11363418" cy="70383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CA" b="1" u="sng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Tradition’s False</a:t>
            </a:r>
            <a:r>
              <a:rPr lang="en-CA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CA" b="1" u="sng" dirty="0">
                <a:ln>
                  <a:solidFill>
                    <a:srgbClr val="002060"/>
                  </a:solidFill>
                </a:ln>
                <a:solidFill>
                  <a:srgbClr val="0066FF"/>
                </a:solidFill>
                <a:latin typeface="Arial Black" panose="020B0A04020102020204" pitchFamily="34" charset="0"/>
              </a:rPr>
              <a:t>Afternoon</a:t>
            </a:r>
            <a:r>
              <a:rPr lang="en-CA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CA" b="1" u="sng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Evenin</a:t>
            </a:r>
            <a:r>
              <a:rPr lang="en-CA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BD0764-B897-42A6-99C2-0FC2A75B0265}"/>
              </a:ext>
            </a:extLst>
          </p:cNvPr>
          <p:cNvSpPr/>
          <p:nvPr/>
        </p:nvSpPr>
        <p:spPr>
          <a:xfrm>
            <a:off x="1080128" y="2981792"/>
            <a:ext cx="2624213" cy="6104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9 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Night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83B93-6CC0-4E5D-9CF8-B6683FAF9641}"/>
              </a:ext>
            </a:extLst>
          </p:cNvPr>
          <p:cNvSpPr/>
          <p:nvPr/>
        </p:nvSpPr>
        <p:spPr>
          <a:xfrm>
            <a:off x="3704341" y="2972162"/>
            <a:ext cx="2683834" cy="629413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9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Light 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B1B054-0FAE-4143-8BA1-0741818CED94}"/>
              </a:ext>
            </a:extLst>
          </p:cNvPr>
          <p:cNvCxnSpPr>
            <a:cxnSpLocks/>
          </p:cNvCxnSpPr>
          <p:nvPr/>
        </p:nvCxnSpPr>
        <p:spPr>
          <a:xfrm>
            <a:off x="12099467" y="1819478"/>
            <a:ext cx="6584" cy="1777921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EF6D706-5601-4960-BA64-1BE55D62C991}"/>
              </a:ext>
            </a:extLst>
          </p:cNvPr>
          <p:cNvSpPr/>
          <p:nvPr/>
        </p:nvSpPr>
        <p:spPr>
          <a:xfrm>
            <a:off x="-6096" y="2970525"/>
            <a:ext cx="735413" cy="613144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8 L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8500F6-626C-495D-B656-78F2F2D72C3E}"/>
              </a:ext>
            </a:extLst>
          </p:cNvPr>
          <p:cNvSpPr/>
          <p:nvPr/>
        </p:nvSpPr>
        <p:spPr>
          <a:xfrm>
            <a:off x="62597" y="1359867"/>
            <a:ext cx="1235937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66DE5A-9207-4E58-95F4-787064501105}"/>
              </a:ext>
            </a:extLst>
          </p:cNvPr>
          <p:cNvCxnSpPr>
            <a:cxnSpLocks/>
          </p:cNvCxnSpPr>
          <p:nvPr/>
        </p:nvCxnSpPr>
        <p:spPr>
          <a:xfrm rot="-120000" flipH="1">
            <a:off x="729253" y="1857697"/>
            <a:ext cx="62551" cy="1727760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34BACE8-454E-41B7-B751-AB9EC6398221}"/>
              </a:ext>
            </a:extLst>
          </p:cNvPr>
          <p:cNvSpPr/>
          <p:nvPr/>
        </p:nvSpPr>
        <p:spPr>
          <a:xfrm>
            <a:off x="811403" y="2983528"/>
            <a:ext cx="259077" cy="588771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38B447-6B99-42A1-95A4-69D3E5EBB023}"/>
              </a:ext>
            </a:extLst>
          </p:cNvPr>
          <p:cNvSpPr/>
          <p:nvPr/>
        </p:nvSpPr>
        <p:spPr>
          <a:xfrm>
            <a:off x="6475268" y="2978862"/>
            <a:ext cx="263311" cy="603295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59342-E2AE-44D7-898E-C4263AC8F577}"/>
              </a:ext>
            </a:extLst>
          </p:cNvPr>
          <p:cNvSpPr/>
          <p:nvPr/>
        </p:nvSpPr>
        <p:spPr>
          <a:xfrm>
            <a:off x="10855345" y="1365402"/>
            <a:ext cx="1267504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3E45C8-2833-4852-8E56-E310447BE738}"/>
              </a:ext>
            </a:extLst>
          </p:cNvPr>
          <p:cNvSpPr/>
          <p:nvPr/>
        </p:nvSpPr>
        <p:spPr>
          <a:xfrm>
            <a:off x="885154" y="2100203"/>
            <a:ext cx="4113207" cy="499479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9</a:t>
            </a:r>
            <a:r>
              <a:rPr lang="en-US" sz="2800" b="1" baseline="30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th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 EREB</a:t>
            </a:r>
            <a:r>
              <a:rPr lang="en-US" sz="2800" dirty="0"/>
              <a:t> - Twilight Mixture</a:t>
            </a:r>
            <a:endParaRPr lang="en-CA" sz="28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FA2C61-F619-4602-B16C-679980670AEB}"/>
              </a:ext>
            </a:extLst>
          </p:cNvPr>
          <p:cNvCxnSpPr>
            <a:cxnSpLocks/>
          </p:cNvCxnSpPr>
          <p:nvPr/>
        </p:nvCxnSpPr>
        <p:spPr>
          <a:xfrm flipH="1">
            <a:off x="950277" y="2469342"/>
            <a:ext cx="508183" cy="692820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4C8819C-F774-4753-A8DE-58182C8BF5A0}"/>
              </a:ext>
            </a:extLst>
          </p:cNvPr>
          <p:cNvSpPr/>
          <p:nvPr/>
        </p:nvSpPr>
        <p:spPr>
          <a:xfrm>
            <a:off x="6761235" y="2966974"/>
            <a:ext cx="2656727" cy="6294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10 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Night 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57E73F-39DC-45DA-9ADC-0576721AABD2}"/>
              </a:ext>
            </a:extLst>
          </p:cNvPr>
          <p:cNvSpPr/>
          <p:nvPr/>
        </p:nvSpPr>
        <p:spPr>
          <a:xfrm>
            <a:off x="9426890" y="2966975"/>
            <a:ext cx="2638132" cy="629413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10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Light 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38F112-3FE6-44C4-8F52-95AB399837DD}"/>
              </a:ext>
            </a:extLst>
          </p:cNvPr>
          <p:cNvCxnSpPr>
            <a:cxnSpLocks/>
          </p:cNvCxnSpPr>
          <p:nvPr/>
        </p:nvCxnSpPr>
        <p:spPr>
          <a:xfrm>
            <a:off x="6422712" y="1864678"/>
            <a:ext cx="7319" cy="1737042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ABF14B2-065B-4B81-B298-75F74C06D64F}"/>
              </a:ext>
            </a:extLst>
          </p:cNvPr>
          <p:cNvSpPr/>
          <p:nvPr/>
        </p:nvSpPr>
        <p:spPr>
          <a:xfrm>
            <a:off x="5969628" y="1371489"/>
            <a:ext cx="1273006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5D163A-3596-48C6-AC11-BD17E3D7537C}"/>
              </a:ext>
            </a:extLst>
          </p:cNvPr>
          <p:cNvCxnSpPr>
            <a:cxnSpLocks/>
          </p:cNvCxnSpPr>
          <p:nvPr/>
        </p:nvCxnSpPr>
        <p:spPr>
          <a:xfrm>
            <a:off x="6259398" y="2732304"/>
            <a:ext cx="5762045" cy="0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3D676F51-7088-4C8F-85F5-F1CE9423382E}"/>
              </a:ext>
            </a:extLst>
          </p:cNvPr>
          <p:cNvSpPr/>
          <p:nvPr/>
        </p:nvSpPr>
        <p:spPr>
          <a:xfrm>
            <a:off x="6564653" y="2032660"/>
            <a:ext cx="4307362" cy="499479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10</a:t>
            </a:r>
            <a:r>
              <a:rPr lang="en-US" sz="2800" b="1" baseline="30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th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 EREB</a:t>
            </a:r>
            <a:r>
              <a:rPr lang="en-US" sz="2800" dirty="0"/>
              <a:t> - Twilight Mixture</a:t>
            </a:r>
            <a:endParaRPr lang="en-CA" sz="2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C81C33C-1870-4C56-A816-6249848A6622}"/>
              </a:ext>
            </a:extLst>
          </p:cNvPr>
          <p:cNvSpPr/>
          <p:nvPr/>
        </p:nvSpPr>
        <p:spPr>
          <a:xfrm>
            <a:off x="4666267" y="4157553"/>
            <a:ext cx="7403517" cy="255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latin typeface="Wide Latin" panose="020A0A07050505020404" pitchFamily="18" charset="0"/>
              </a:rPr>
              <a:t>ADJUSTED!</a:t>
            </a:r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 Now there is only 24 hours of Atonement, once again! Forget the </a:t>
            </a:r>
            <a:r>
              <a:rPr lang="en-CA" sz="3200" b="1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EREB</a:t>
            </a:r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(</a:t>
            </a:r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</a:rPr>
              <a:t>mixture</a:t>
            </a:r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) cannot exist before sunset, and just let it be!  </a:t>
            </a:r>
            <a:r>
              <a:rPr lang="en-CA" sz="48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  <a:effectLst>
                  <a:glow rad="228600">
                    <a:srgbClr val="FFFF00"/>
                  </a:glow>
                </a:effectLst>
                <a:latin typeface="Snap ITC" panose="04040A07060A02020202" pitchFamily="82" charset="0"/>
              </a:rPr>
              <a:t>?</a:t>
            </a:r>
            <a:r>
              <a:rPr lang="en-CA" sz="48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latin typeface="Snap ITC" panose="04040A07060A02020202" pitchFamily="82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9B67B1-9FB9-43DC-955C-8706E79A4B59}"/>
              </a:ext>
            </a:extLst>
          </p:cNvPr>
          <p:cNvSpPr/>
          <p:nvPr/>
        </p:nvSpPr>
        <p:spPr>
          <a:xfrm>
            <a:off x="4992103" y="1114529"/>
            <a:ext cx="263311" cy="603295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292BE9D8-60F4-4132-A967-2BBE73B6731B}"/>
              </a:ext>
            </a:extLst>
          </p:cNvPr>
          <p:cNvSpPr/>
          <p:nvPr/>
        </p:nvSpPr>
        <p:spPr>
          <a:xfrm>
            <a:off x="1501373" y="882489"/>
            <a:ext cx="3033682" cy="703830"/>
          </a:xfrm>
          <a:prstGeom prst="wedgeRoundRectCallout">
            <a:avLst>
              <a:gd name="adj1" fmla="val 60762"/>
              <a:gd name="adj2" fmla="val 32317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03200" h="260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chemeClr val="tx1"/>
                </a:solidFill>
              </a:rPr>
              <a:t>False 2</a:t>
            </a:r>
            <a:r>
              <a:rPr lang="en-CA" sz="3600" baseline="30000" dirty="0">
                <a:solidFill>
                  <a:schemeClr val="tx1"/>
                </a:solidFill>
              </a:rPr>
              <a:t>nd</a:t>
            </a:r>
            <a:r>
              <a:rPr lang="en-CA" sz="3600" dirty="0">
                <a:solidFill>
                  <a:schemeClr val="tx1"/>
                </a:solidFill>
              </a:rPr>
              <a:t> </a:t>
            </a:r>
            <a:r>
              <a:rPr lang="en-CA" sz="3600" dirty="0" err="1">
                <a:solidFill>
                  <a:schemeClr val="tx1"/>
                </a:solidFill>
              </a:rPr>
              <a:t>Ereb</a:t>
            </a:r>
            <a:r>
              <a:rPr lang="en-CA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1E450B48-B65E-4108-9C0A-5355EB3AAA90}"/>
              </a:ext>
            </a:extLst>
          </p:cNvPr>
          <p:cNvSpPr/>
          <p:nvPr/>
        </p:nvSpPr>
        <p:spPr>
          <a:xfrm rot="5400000">
            <a:off x="8903805" y="846283"/>
            <a:ext cx="443469" cy="5966907"/>
          </a:xfrm>
          <a:prstGeom prst="rightBrace">
            <a:avLst>
              <a:gd name="adj1" fmla="val 96243"/>
              <a:gd name="adj2" fmla="val 50000"/>
            </a:avLst>
          </a:prstGeom>
          <a:solidFill>
            <a:srgbClr val="FF00FF"/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954BE9-1AB4-40E1-B855-5C25B1A8BB9A}"/>
              </a:ext>
            </a:extLst>
          </p:cNvPr>
          <p:cNvSpPr/>
          <p:nvPr/>
        </p:nvSpPr>
        <p:spPr>
          <a:xfrm>
            <a:off x="344677" y="3849983"/>
            <a:ext cx="4190378" cy="24584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chilly" dir="t"/>
          </a:scene3d>
          <a:sp3d>
            <a:bevelT w="190500"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>
                <a:solidFill>
                  <a:srgbClr val="7030A0"/>
                </a:solidFill>
              </a:rPr>
              <a:t>Will you agree with </a:t>
            </a:r>
            <a:r>
              <a:rPr lang="en-CA" sz="4400" u="sng" dirty="0">
                <a:solidFill>
                  <a:srgbClr val="7030A0"/>
                </a:solidFill>
              </a:rPr>
              <a:t>back to back</a:t>
            </a:r>
            <a:r>
              <a:rPr lang="en-CA" sz="4400" dirty="0">
                <a:solidFill>
                  <a:srgbClr val="7030A0"/>
                </a:solidFill>
              </a:rPr>
              <a:t> evenings?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F75997-30C3-4E87-B52D-A898AD9E4ADA}"/>
              </a:ext>
            </a:extLst>
          </p:cNvPr>
          <p:cNvSpPr/>
          <p:nvPr/>
        </p:nvSpPr>
        <p:spPr>
          <a:xfrm>
            <a:off x="6084111" y="2593022"/>
            <a:ext cx="706748" cy="134436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A62762-0E1A-4AB1-A34A-8BA6C1C5271D}"/>
              </a:ext>
            </a:extLst>
          </p:cNvPr>
          <p:cNvCxnSpPr/>
          <p:nvPr/>
        </p:nvCxnSpPr>
        <p:spPr>
          <a:xfrm flipV="1">
            <a:off x="4535055" y="3608002"/>
            <a:ext cx="1549056" cy="443469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90535D-2294-482B-9D4E-F854C75E69F7}"/>
              </a:ext>
            </a:extLst>
          </p:cNvPr>
          <p:cNvCxnSpPr>
            <a:cxnSpLocks/>
          </p:cNvCxnSpPr>
          <p:nvPr/>
        </p:nvCxnSpPr>
        <p:spPr>
          <a:xfrm>
            <a:off x="4925534" y="1485784"/>
            <a:ext cx="1214534" cy="1493078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FD3F22C-45AE-42E3-88AD-FD114FD375E4}"/>
              </a:ext>
            </a:extLst>
          </p:cNvPr>
          <p:cNvCxnSpPr>
            <a:cxnSpLocks/>
          </p:cNvCxnSpPr>
          <p:nvPr/>
        </p:nvCxnSpPr>
        <p:spPr>
          <a:xfrm flipH="1">
            <a:off x="6606131" y="2410035"/>
            <a:ext cx="700756" cy="752127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AFD1966-0A86-0EE9-DAFF-D5FDF491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893" y="6521589"/>
            <a:ext cx="2743200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11</a:t>
            </a:fld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78 C 0.00013 -0.0125 0.00625 -0.02153 0.00847 -0.02153 C 0.02214 -0.02153 0.0362 0.12615 0.0362 0.27384 C 0.0362 0.1993 0.04323 0.12615 0.04974 0.12615 C 0.05677 0.12615 0.06341 0.20023 0.06341 0.27384 C 0.06341 0.2368 0.06693 0.1993 0.07045 0.1993 C 0.07396 0.1993 0.07748 0.23588 0.07748 0.27384 C 0.07748 0.25463 0.0793 0.2368 0.08099 0.2368 C 0.08268 0.2368 0.08451 0.25578 0.08451 0.27384 C 0.08451 0.26412 0.08529 0.25463 0.0862 0.25463 C 0.08672 0.25463 0.08802 0.26435 0.08802 0.27384 C 0.08802 0.26898 0.08841 0.26412 0.0888 0.26412 C 0.0888 0.26504 0.08972 0.26875 0.08972 0.27384 C 0.08972 0.27106 0.08972 0.26898 0.09011 0.26898 C 0.09011 0.2699 0.09063 0.27129 0.09063 0.27384 C 0.09063 0.27245 0.09063 0.27106 0.09063 0.2699 C 0.09102 0.2699 0.09102 0.27106 0.09102 0.27245 C 0.09154 0.27245 0.09154 0.27129 0.09154 0.2699 C 0.09206 0.2699 0.09206 0.27106 0.09206 0.27245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 animBg="1"/>
      <p:bldP spid="30" grpId="0" animBg="1"/>
      <p:bldP spid="51" grpId="0" animBg="1"/>
      <p:bldP spid="35" grpId="0" animBg="1"/>
      <p:bldP spid="34" grpId="0" animBg="1"/>
      <p:bldP spid="34" grpId="1" animBg="1"/>
      <p:bldP spid="36" grpId="0" animBg="1"/>
      <p:bldP spid="37" grpId="0" animBg="1"/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BD0764-B897-42A6-99C2-0FC2A75B0265}"/>
              </a:ext>
            </a:extLst>
          </p:cNvPr>
          <p:cNvSpPr/>
          <p:nvPr/>
        </p:nvSpPr>
        <p:spPr>
          <a:xfrm>
            <a:off x="1080128" y="2957977"/>
            <a:ext cx="2624213" cy="6104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9 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Night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83B93-6CC0-4E5D-9CF8-B6683FAF9641}"/>
              </a:ext>
            </a:extLst>
          </p:cNvPr>
          <p:cNvSpPr/>
          <p:nvPr/>
        </p:nvSpPr>
        <p:spPr>
          <a:xfrm>
            <a:off x="3704341" y="2972162"/>
            <a:ext cx="2683834" cy="629413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9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Light  S  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F6D706-5601-4960-BA64-1BE55D62C991}"/>
              </a:ext>
            </a:extLst>
          </p:cNvPr>
          <p:cNvSpPr/>
          <p:nvPr/>
        </p:nvSpPr>
        <p:spPr>
          <a:xfrm>
            <a:off x="-6096" y="2965762"/>
            <a:ext cx="735413" cy="613144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8 L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8500F6-626C-495D-B656-78F2F2D72C3E}"/>
              </a:ext>
            </a:extLst>
          </p:cNvPr>
          <p:cNvSpPr/>
          <p:nvPr/>
        </p:nvSpPr>
        <p:spPr>
          <a:xfrm>
            <a:off x="62597" y="1359867"/>
            <a:ext cx="1235937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66DE5A-9207-4E58-95F4-787064501105}"/>
              </a:ext>
            </a:extLst>
          </p:cNvPr>
          <p:cNvCxnSpPr>
            <a:cxnSpLocks/>
          </p:cNvCxnSpPr>
          <p:nvPr/>
        </p:nvCxnSpPr>
        <p:spPr>
          <a:xfrm rot="-120000" flipH="1">
            <a:off x="729253" y="1857697"/>
            <a:ext cx="62551" cy="1727760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34BACE8-454E-41B7-B751-AB9EC6398221}"/>
              </a:ext>
            </a:extLst>
          </p:cNvPr>
          <p:cNvSpPr/>
          <p:nvPr/>
        </p:nvSpPr>
        <p:spPr>
          <a:xfrm>
            <a:off x="801877" y="2969239"/>
            <a:ext cx="259077" cy="588771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ADE9A5-C588-4D3B-B3CA-9041A5922FD7}"/>
              </a:ext>
            </a:extLst>
          </p:cNvPr>
          <p:cNvCxnSpPr>
            <a:cxnSpLocks/>
          </p:cNvCxnSpPr>
          <p:nvPr/>
        </p:nvCxnSpPr>
        <p:spPr>
          <a:xfrm>
            <a:off x="817367" y="2747168"/>
            <a:ext cx="5531459" cy="0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13E45C8-2833-4852-8E56-E310447BE738}"/>
              </a:ext>
            </a:extLst>
          </p:cNvPr>
          <p:cNvSpPr/>
          <p:nvPr/>
        </p:nvSpPr>
        <p:spPr>
          <a:xfrm>
            <a:off x="885154" y="2100203"/>
            <a:ext cx="4113207" cy="499479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9</a:t>
            </a:r>
            <a:r>
              <a:rPr lang="en-US" sz="2800" b="1" baseline="30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th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 EREB</a:t>
            </a:r>
            <a:r>
              <a:rPr lang="en-US" sz="2800" dirty="0"/>
              <a:t> - Twilight Mixture</a:t>
            </a:r>
            <a:endParaRPr lang="en-CA" sz="28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FA2C61-F619-4602-B16C-679980670AEB}"/>
              </a:ext>
            </a:extLst>
          </p:cNvPr>
          <p:cNvCxnSpPr>
            <a:cxnSpLocks/>
          </p:cNvCxnSpPr>
          <p:nvPr/>
        </p:nvCxnSpPr>
        <p:spPr>
          <a:xfrm flipH="1">
            <a:off x="950277" y="2469342"/>
            <a:ext cx="508183" cy="692820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739280B-6A79-4666-8022-FDD1F90B7C62}"/>
              </a:ext>
            </a:extLst>
          </p:cNvPr>
          <p:cNvSpPr/>
          <p:nvPr/>
        </p:nvSpPr>
        <p:spPr>
          <a:xfrm>
            <a:off x="4992103" y="1114529"/>
            <a:ext cx="263311" cy="603295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C81C33C-1870-4C56-A816-6249848A6622}"/>
              </a:ext>
            </a:extLst>
          </p:cNvPr>
          <p:cNvSpPr/>
          <p:nvPr/>
        </p:nvSpPr>
        <p:spPr>
          <a:xfrm>
            <a:off x="437879" y="3807397"/>
            <a:ext cx="11401187" cy="290452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Now that the FALSE </a:t>
            </a:r>
            <a:r>
              <a:rPr lang="en-CA" sz="3200" u="sng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AFTERNOON EVENING</a:t>
            </a:r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is declared, </a:t>
            </a:r>
            <a:r>
              <a:rPr lang="en-CA" sz="3200" dirty="0">
                <a:solidFill>
                  <a:srgbClr val="FF00FF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and the Hebrew definitions are disregarded,</a:t>
            </a:r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it is quite simple to say this 2</a:t>
            </a:r>
            <a:r>
              <a:rPr lang="en-CA" sz="3200" baseline="300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nd</a:t>
            </a:r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evening, </a:t>
            </a:r>
            <a:r>
              <a:rPr lang="en-CA" sz="3200" i="1" dirty="0"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in the afternoon, </a:t>
            </a:r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is what starts Atonement </a:t>
            </a:r>
            <a:b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</a:br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“on the 9</a:t>
            </a:r>
            <a:r>
              <a:rPr lang="en-CA" sz="3200" baseline="300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th</a:t>
            </a:r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of the month!”  </a:t>
            </a:r>
            <a:r>
              <a:rPr lang="en-CA" sz="3200" dirty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(Lev 23:32) </a:t>
            </a:r>
            <a:b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</a:br>
            <a:r>
              <a:rPr lang="en-CA" sz="3200" dirty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John 7:6  </a:t>
            </a:r>
            <a:r>
              <a:rPr lang="en-CA" sz="3200" dirty="0">
                <a:solidFill>
                  <a:srgbClr val="0066FF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“Your time is always </a:t>
            </a:r>
            <a:r>
              <a:rPr lang="en-CA" sz="3200" b="1" dirty="0">
                <a:solidFill>
                  <a:srgbClr val="FF00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ready!”  </a:t>
            </a:r>
            <a:r>
              <a:rPr lang="en-CA" sz="2400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(G9022 </a:t>
            </a:r>
            <a:r>
              <a:rPr lang="en-CA" sz="2400" dirty="0" err="1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hetoimos</a:t>
            </a:r>
            <a:r>
              <a:rPr lang="en-CA" sz="2400" dirty="0">
                <a:solidFill>
                  <a:schemeClr val="tx1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 – adjustable)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689EB9-103A-43C1-BAEC-E1A39C4CE44B}"/>
              </a:ext>
            </a:extLst>
          </p:cNvPr>
          <p:cNvCxnSpPr>
            <a:cxnSpLocks/>
          </p:cNvCxnSpPr>
          <p:nvPr/>
        </p:nvCxnSpPr>
        <p:spPr>
          <a:xfrm rot="-120000" flipH="1">
            <a:off x="6386529" y="1877561"/>
            <a:ext cx="62551" cy="1727760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217AB4C-C932-425D-991B-68D6FCEEFB54}"/>
              </a:ext>
            </a:extLst>
          </p:cNvPr>
          <p:cNvSpPr/>
          <p:nvPr/>
        </p:nvSpPr>
        <p:spPr>
          <a:xfrm>
            <a:off x="1501373" y="882489"/>
            <a:ext cx="3033682" cy="703830"/>
          </a:xfrm>
          <a:prstGeom prst="wedgeRoundRectCallout">
            <a:avLst>
              <a:gd name="adj1" fmla="val 60762"/>
              <a:gd name="adj2" fmla="val 32317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03200" h="260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chemeClr val="tx1"/>
                </a:solidFill>
              </a:rPr>
              <a:t>False 2</a:t>
            </a:r>
            <a:r>
              <a:rPr lang="en-CA" sz="3600" baseline="30000" dirty="0">
                <a:solidFill>
                  <a:schemeClr val="tx1"/>
                </a:solidFill>
              </a:rPr>
              <a:t>nd</a:t>
            </a:r>
            <a:r>
              <a:rPr lang="en-CA" sz="3600" dirty="0">
                <a:solidFill>
                  <a:schemeClr val="tx1"/>
                </a:solidFill>
              </a:rPr>
              <a:t> </a:t>
            </a:r>
            <a:r>
              <a:rPr lang="en-CA" sz="3600" dirty="0" err="1">
                <a:solidFill>
                  <a:schemeClr val="tx1"/>
                </a:solidFill>
              </a:rPr>
              <a:t>Ereb</a:t>
            </a:r>
            <a:r>
              <a:rPr lang="en-CA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6AD8F2-A40B-4C3F-B4FF-5EA235D2C72A}"/>
              </a:ext>
            </a:extLst>
          </p:cNvPr>
          <p:cNvSpPr/>
          <p:nvPr/>
        </p:nvSpPr>
        <p:spPr>
          <a:xfrm>
            <a:off x="6816435" y="921079"/>
            <a:ext cx="5312968" cy="26804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FFD1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tx1"/>
                </a:solidFill>
              </a:rPr>
              <a:t>A </a:t>
            </a:r>
            <a:r>
              <a:rPr lang="en-CA" sz="2400" b="1" u="sng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PECULIAR ANOMALY</a:t>
            </a:r>
            <a:r>
              <a:rPr lang="en-CA" sz="24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 </a:t>
            </a:r>
            <a:r>
              <a:rPr lang="en-CA" sz="2400" b="1" dirty="0">
                <a:solidFill>
                  <a:schemeClr val="tx1"/>
                </a:solidFill>
              </a:rPr>
              <a:t>takes </a:t>
            </a:r>
            <a:br>
              <a:rPr lang="en-CA" sz="2400" b="1" dirty="0">
                <a:solidFill>
                  <a:schemeClr val="tx1"/>
                </a:solidFill>
              </a:rPr>
            </a:br>
            <a:r>
              <a:rPr lang="en-CA" sz="2400" b="1" dirty="0">
                <a:solidFill>
                  <a:schemeClr val="tx1"/>
                </a:solidFill>
              </a:rPr>
              <a:t>pre-eminence on </a:t>
            </a:r>
            <a:r>
              <a:rPr lang="en-CA" sz="2400" b="1" dirty="0" err="1">
                <a:solidFill>
                  <a:srgbClr val="7030A0"/>
                </a:solidFill>
              </a:rPr>
              <a:t>Ethanim</a:t>
            </a:r>
            <a:r>
              <a:rPr lang="en-CA" sz="2400" b="1" dirty="0">
                <a:solidFill>
                  <a:srgbClr val="7030A0"/>
                </a:solidFill>
              </a:rPr>
              <a:t> </a:t>
            </a:r>
            <a:r>
              <a:rPr lang="en-CA" sz="2400" b="1" dirty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9</a:t>
            </a:r>
            <a:r>
              <a:rPr lang="en-CA" sz="2400" b="1" dirty="0">
                <a:solidFill>
                  <a:srgbClr val="7030A0"/>
                </a:solidFill>
              </a:rPr>
              <a:t>.</a:t>
            </a:r>
            <a:r>
              <a:rPr lang="en-CA" sz="2400" dirty="0">
                <a:solidFill>
                  <a:schemeClr val="bg1"/>
                </a:solidFill>
              </a:rPr>
              <a:t>  Have we </a:t>
            </a:r>
            <a:br>
              <a:rPr lang="en-CA" sz="2400" dirty="0">
                <a:solidFill>
                  <a:schemeClr val="bg1"/>
                </a:solidFill>
              </a:rPr>
            </a:br>
            <a:r>
              <a:rPr lang="en-CA" sz="2400" dirty="0">
                <a:solidFill>
                  <a:schemeClr val="bg1"/>
                </a:solidFill>
              </a:rPr>
              <a:t>been </a:t>
            </a:r>
            <a:r>
              <a:rPr lang="en-CA" sz="2400" b="1" u="sng" dirty="0">
                <a:solidFill>
                  <a:srgbClr val="C00000"/>
                </a:solidFill>
              </a:rPr>
              <a:t>conditioned</a:t>
            </a:r>
            <a:r>
              <a:rPr lang="en-CA" sz="2400" dirty="0">
                <a:solidFill>
                  <a:schemeClr val="bg1"/>
                </a:solidFill>
              </a:rPr>
              <a:t> to accept </a:t>
            </a:r>
            <a:r>
              <a:rPr lang="en-CA" sz="2400" dirty="0"/>
              <a:t>that darkness can overtake the direct sunlight, </a:t>
            </a:r>
            <a:r>
              <a:rPr lang="en-CA" sz="2400" b="1" u="sng" dirty="0">
                <a:solidFill>
                  <a:srgbClr val="7030A0"/>
                </a:solidFill>
              </a:rPr>
              <a:t>in the afternoon</a:t>
            </a:r>
            <a:r>
              <a:rPr lang="en-CA" sz="2400" b="1" dirty="0">
                <a:solidFill>
                  <a:srgbClr val="7030A0"/>
                </a:solidFill>
              </a:rPr>
              <a:t>, </a:t>
            </a:r>
            <a:br>
              <a:rPr lang="en-CA" sz="2400" b="1" dirty="0">
                <a:solidFill>
                  <a:srgbClr val="7030A0"/>
                </a:solidFill>
              </a:rPr>
            </a:br>
            <a:r>
              <a:rPr lang="en-CA" sz="2400" b="1" u="sng" dirty="0">
                <a:solidFill>
                  <a:schemeClr val="tx1"/>
                </a:solidFill>
              </a:rPr>
              <a:t>BEFORE the sunset</a:t>
            </a:r>
            <a:r>
              <a:rPr lang="en-CA" sz="2400" b="1" dirty="0">
                <a:solidFill>
                  <a:schemeClr val="tx1"/>
                </a:solidFill>
              </a:rPr>
              <a:t>?</a:t>
            </a:r>
            <a:r>
              <a:rPr lang="en-CA" sz="2400" dirty="0"/>
              <a:t>  </a:t>
            </a:r>
            <a:br>
              <a:rPr lang="en-CA" sz="2400" dirty="0"/>
            </a:br>
            <a:r>
              <a:rPr lang="en-CA" sz="36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76200">
                    <a:srgbClr val="FFFF00"/>
                  </a:glow>
                </a:effectLst>
                <a:latin typeface="Snap ITC" panose="04040A07060A02020202" pitchFamily="82" charset="0"/>
              </a:rPr>
              <a:t>Once per year!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DF821-F613-4614-B0FA-4ABDF01753B9}"/>
              </a:ext>
            </a:extLst>
          </p:cNvPr>
          <p:cNvSpPr/>
          <p:nvPr/>
        </p:nvSpPr>
        <p:spPr>
          <a:xfrm>
            <a:off x="5465087" y="1359867"/>
            <a:ext cx="1235937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E5ED39-74F7-47E0-89D0-5E4CB096F857}"/>
              </a:ext>
            </a:extLst>
          </p:cNvPr>
          <p:cNvCxnSpPr>
            <a:cxnSpLocks/>
          </p:cNvCxnSpPr>
          <p:nvPr/>
        </p:nvCxnSpPr>
        <p:spPr>
          <a:xfrm>
            <a:off x="4925534" y="1485784"/>
            <a:ext cx="1214534" cy="1493078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63F383F-2C63-CE7A-86A3-A1E31C4343DB}"/>
              </a:ext>
            </a:extLst>
          </p:cNvPr>
          <p:cNvSpPr txBox="1">
            <a:spLocks/>
          </p:cNvSpPr>
          <p:nvPr/>
        </p:nvSpPr>
        <p:spPr>
          <a:xfrm>
            <a:off x="706466" y="146072"/>
            <a:ext cx="11363418" cy="703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Tradition’s False</a:t>
            </a:r>
            <a:r>
              <a:rPr lang="en-CA" b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CA" b="1" u="sng">
                <a:ln>
                  <a:solidFill>
                    <a:srgbClr val="002060"/>
                  </a:solidFill>
                </a:ln>
                <a:solidFill>
                  <a:srgbClr val="0066FF"/>
                </a:solidFill>
                <a:latin typeface="Arial Black" panose="020B0A04020102020204" pitchFamily="34" charset="0"/>
              </a:rPr>
              <a:t>Afternoon</a:t>
            </a:r>
            <a:r>
              <a:rPr lang="en-CA" b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CA" b="1" u="sng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Evenin</a:t>
            </a:r>
            <a:r>
              <a:rPr lang="en-CA" b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g!</a:t>
            </a:r>
            <a:endParaRPr lang="en-CA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8C2E3B9-6F54-F338-15C9-B74A1ACA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218" y="6464439"/>
            <a:ext cx="2743200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12</a:t>
            </a:fld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78 C 0.00013 -0.0125 0.00625 -0.02153 0.00847 -0.02153 C 0.02214 -0.02153 0.0362 0.12615 0.0362 0.27384 C 0.0362 0.1993 0.04323 0.12615 0.04974 0.12615 C 0.05677 0.12615 0.06341 0.20023 0.06341 0.27384 C 0.06341 0.2368 0.06693 0.1993 0.07045 0.1993 C 0.07396 0.1993 0.07748 0.23588 0.07748 0.27384 C 0.07748 0.25463 0.0793 0.2368 0.08099 0.2368 C 0.08268 0.2368 0.08451 0.25578 0.08451 0.27384 C 0.08451 0.26412 0.08529 0.25463 0.0862 0.25463 C 0.08672 0.25463 0.08802 0.26435 0.08802 0.27384 C 0.08802 0.26898 0.08841 0.26412 0.0888 0.26412 C 0.0888 0.26504 0.08972 0.26875 0.08972 0.27384 C 0.08972 0.27106 0.08972 0.26898 0.09011 0.26898 C 0.09011 0.2699 0.09063 0.27129 0.09063 0.27384 C 0.09063 0.27245 0.09063 0.27106 0.09063 0.2699 C 0.09102 0.2699 0.09102 0.27106 0.09102 0.27245 C 0.09154 0.27245 0.09154 0.27129 0.09154 0.2699 C 0.09206 0.2699 0.09206 0.27106 0.09206 0.27245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D18B"/>
            </a:gs>
            <a:gs pos="57000">
              <a:srgbClr val="FFE3AE"/>
            </a:gs>
            <a:gs pos="87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2E5FC7-71D6-6438-BDCD-BD9D7A2BEE3E}"/>
              </a:ext>
            </a:extLst>
          </p:cNvPr>
          <p:cNvSpPr txBox="1"/>
          <p:nvPr/>
        </p:nvSpPr>
        <p:spPr>
          <a:xfrm>
            <a:off x="663388" y="59923"/>
            <a:ext cx="1084058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1EF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solidFill>
                  <a:srgbClr val="1E1EFA"/>
                </a:solidFill>
                <a:latin typeface="Goudy Stout" panose="0202090407030B020401" pitchFamily="18" charset="0"/>
              </a:rPr>
              <a:t>Torah’s Genesis 1, - </a:t>
            </a:r>
            <a:r>
              <a:rPr lang="en-US" sz="3200" b="1" i="1" dirty="0">
                <a:ln w="19050">
                  <a:solidFill>
                    <a:srgbClr val="1E1EFA"/>
                  </a:solidFill>
                </a:ln>
                <a:solidFill>
                  <a:srgbClr val="00B050"/>
                </a:solidFill>
                <a:effectLst>
                  <a:outerShdw blurRad="50800" dist="50800" dir="5400000" sx="102000" sy="102000" algn="ctr" rotWithShape="0">
                    <a:srgbClr val="FF00FF"/>
                  </a:outerShdw>
                </a:effectLst>
                <a:latin typeface="Goudy Stout" panose="0202090407030B020401" pitchFamily="18" charset="0"/>
              </a:rPr>
              <a:t>Seed Within a Seed</a:t>
            </a:r>
            <a:r>
              <a:rPr lang="en-US" sz="3200" b="1" dirty="0">
                <a:solidFill>
                  <a:srgbClr val="1E1EFA"/>
                </a:solidFill>
                <a:latin typeface="Goudy Stout" panose="0202090407030B020401" pitchFamily="18" charset="0"/>
              </a:rPr>
              <a:t> - Option!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5EFAB-E598-3C7A-35C9-FE04932DA0E2}"/>
              </a:ext>
            </a:extLst>
          </p:cNvPr>
          <p:cNvSpPr/>
          <p:nvPr/>
        </p:nvSpPr>
        <p:spPr>
          <a:xfrm>
            <a:off x="2137220" y="4530090"/>
            <a:ext cx="4193536" cy="6413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Ethanim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9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Light Season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15791-4A5E-2A76-D372-AEDE0D17EC0A}"/>
              </a:ext>
            </a:extLst>
          </p:cNvPr>
          <p:cNvSpPr/>
          <p:nvPr/>
        </p:nvSpPr>
        <p:spPr>
          <a:xfrm>
            <a:off x="6782517" y="4521707"/>
            <a:ext cx="4761411" cy="649730"/>
          </a:xfrm>
          <a:prstGeom prst="rect">
            <a:avLst/>
          </a:prstGeom>
          <a:solidFill>
            <a:schemeClr val="tx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Ethanim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9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 Night Season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99A5-26EC-657F-7B44-5EE353319334}"/>
              </a:ext>
            </a:extLst>
          </p:cNvPr>
          <p:cNvCxnSpPr>
            <a:cxnSpLocks/>
          </p:cNvCxnSpPr>
          <p:nvPr/>
        </p:nvCxnSpPr>
        <p:spPr>
          <a:xfrm rot="120000">
            <a:off x="11567992" y="3842327"/>
            <a:ext cx="39334" cy="1331145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9CFD3-417D-D1F5-DB5A-413DB950EED8}"/>
              </a:ext>
            </a:extLst>
          </p:cNvPr>
          <p:cNvSpPr/>
          <p:nvPr/>
        </p:nvSpPr>
        <p:spPr>
          <a:xfrm>
            <a:off x="58732" y="4534752"/>
            <a:ext cx="1712612" cy="648197"/>
          </a:xfrm>
          <a:prstGeom prst="rect">
            <a:avLst/>
          </a:prstGeom>
          <a:solidFill>
            <a:schemeClr val="tx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Ethanim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24305-85AD-B198-D817-7D9E30855B51}"/>
              </a:ext>
            </a:extLst>
          </p:cNvPr>
          <p:cNvSpPr/>
          <p:nvPr/>
        </p:nvSpPr>
        <p:spPr>
          <a:xfrm>
            <a:off x="324856" y="3295350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215144-B4D2-3184-3860-4A25A4DB5D33}"/>
              </a:ext>
            </a:extLst>
          </p:cNvPr>
          <p:cNvCxnSpPr>
            <a:cxnSpLocks/>
          </p:cNvCxnSpPr>
          <p:nvPr/>
        </p:nvCxnSpPr>
        <p:spPr>
          <a:xfrm>
            <a:off x="6344050" y="3836632"/>
            <a:ext cx="12745" cy="1342534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D3B2D-094C-9C7B-95C4-2483A4AE5DA0}"/>
              </a:ext>
            </a:extLst>
          </p:cNvPr>
          <p:cNvSpPr/>
          <p:nvPr/>
        </p:nvSpPr>
        <p:spPr>
          <a:xfrm>
            <a:off x="1815968" y="4540204"/>
            <a:ext cx="331188" cy="623141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1375F0-2BDA-2837-B08C-19539FDDF02C}"/>
              </a:ext>
            </a:extLst>
          </p:cNvPr>
          <p:cNvSpPr/>
          <p:nvPr/>
        </p:nvSpPr>
        <p:spPr>
          <a:xfrm>
            <a:off x="6414604" y="4540204"/>
            <a:ext cx="379804" cy="618448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15CA21-DEC6-C3FA-0AA7-593B7BB8065B}"/>
              </a:ext>
            </a:extLst>
          </p:cNvPr>
          <p:cNvSpPr/>
          <p:nvPr/>
        </p:nvSpPr>
        <p:spPr>
          <a:xfrm>
            <a:off x="5550034" y="3409951"/>
            <a:ext cx="1373868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04DCAE-5160-F10F-0EED-A5643CECA509}"/>
              </a:ext>
            </a:extLst>
          </p:cNvPr>
          <p:cNvSpPr/>
          <p:nvPr/>
        </p:nvSpPr>
        <p:spPr>
          <a:xfrm>
            <a:off x="11644923" y="4521707"/>
            <a:ext cx="331188" cy="627704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B97B20-4BBD-4DDF-456A-5B3902729F4F}"/>
              </a:ext>
            </a:extLst>
          </p:cNvPr>
          <p:cNvSpPr/>
          <p:nvPr/>
        </p:nvSpPr>
        <p:spPr>
          <a:xfrm>
            <a:off x="254528" y="1366658"/>
            <a:ext cx="11700542" cy="1735709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After the sunset on the 9</a:t>
            </a:r>
            <a:r>
              <a:rPr lang="en-US" sz="2800" b="1" baseline="30000" dirty="0"/>
              <a:t>th</a:t>
            </a:r>
            <a:r>
              <a:rPr lang="en-US" sz="2800" b="1" dirty="0"/>
              <a:t>, the ereb (</a:t>
            </a:r>
            <a:r>
              <a:rPr lang="en-US" sz="2800" b="1" u="sng" dirty="0">
                <a:solidFill>
                  <a:srgbClr val="00FF00"/>
                </a:solidFill>
              </a:rPr>
              <a:t>MIXTURE</a:t>
            </a:r>
            <a:r>
              <a:rPr lang="en-US" sz="2800" b="1" dirty="0"/>
              <a:t>/ evening) occurs. </a:t>
            </a:r>
            <a:br>
              <a:rPr lang="en-US" sz="2800" b="1" dirty="0"/>
            </a:br>
            <a:r>
              <a:rPr lang="en-US" sz="2800" b="1" dirty="0"/>
              <a:t>At this point, the </a:t>
            </a:r>
            <a:r>
              <a:rPr lang="en-US" sz="2800" b="1" u="sng" dirty="0">
                <a:ln>
                  <a:solidFill>
                    <a:srgbClr val="1E1EFA"/>
                  </a:solidFill>
                </a:ln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AFFLICTION</a:t>
            </a:r>
            <a:r>
              <a:rPr lang="en-US" sz="2800" b="1" dirty="0">
                <a:ln>
                  <a:solidFill>
                    <a:srgbClr val="1E1EFA"/>
                  </a:solidFill>
                </a:ln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 OF YOUR CHOICE IN OBSERVING, </a:t>
            </a:r>
            <a:br>
              <a:rPr lang="en-US" sz="2800" b="1" dirty="0">
                <a:ln>
                  <a:solidFill>
                    <a:srgbClr val="1E1EFA"/>
                  </a:solidFill>
                </a:ln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</a:br>
            <a:r>
              <a:rPr lang="en-US" sz="2800" b="1" dirty="0">
                <a:solidFill>
                  <a:schemeClr val="tx1"/>
                </a:solidFill>
              </a:rPr>
              <a:t>is carried over the Night Season,</a:t>
            </a:r>
            <a:r>
              <a:rPr lang="en-US" sz="2800" b="1" dirty="0"/>
              <a:t> leading into the Light Season of the 10</a:t>
            </a:r>
            <a:r>
              <a:rPr lang="en-US" sz="2800" b="1" baseline="30000" dirty="0"/>
              <a:t>th.</a:t>
            </a:r>
            <a:endParaRPr lang="en-CA" sz="2800" b="1" strike="sngStrik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377D7-29FF-46BD-9B4F-F4B83591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872" y="6492875"/>
            <a:ext cx="400186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13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1B581C-089B-4659-AEFD-DA59DC4E21DB}"/>
              </a:ext>
            </a:extLst>
          </p:cNvPr>
          <p:cNvSpPr/>
          <p:nvPr/>
        </p:nvSpPr>
        <p:spPr>
          <a:xfrm>
            <a:off x="10705870" y="3237827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8136EB-3906-4CD0-A1CE-AD41855E49D4}"/>
              </a:ext>
            </a:extLst>
          </p:cNvPr>
          <p:cNvSpPr/>
          <p:nvPr/>
        </p:nvSpPr>
        <p:spPr>
          <a:xfrm>
            <a:off x="257460" y="5365434"/>
            <a:ext cx="11518496" cy="120433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Lev 23:32 (b) </a:t>
            </a:r>
            <a:r>
              <a:rPr lang="en-US" sz="2800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‘It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is a Sabbath of rest to you, and </a:t>
            </a:r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you shall afflict your beings.</a:t>
            </a:r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Georgia" panose="02040502050405020303" pitchFamily="18" charset="0"/>
              </a:rPr>
              <a:t>[When?]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On the ninth day of the month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at evening …’ </a:t>
            </a:r>
            <a:endParaRPr lang="en-CA" sz="2800" b="1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D34F5977-DF2D-42D8-A982-F9047EF424A8}"/>
              </a:ext>
            </a:extLst>
          </p:cNvPr>
          <p:cNvSpPr/>
          <p:nvPr/>
        </p:nvSpPr>
        <p:spPr>
          <a:xfrm>
            <a:off x="6474691" y="3909430"/>
            <a:ext cx="5717309" cy="856145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chemeClr val="accent2">
              <a:lumMod val="75000"/>
            </a:schemeClr>
          </a:solidFill>
          <a:effectLst>
            <a:glow rad="101600">
              <a:srgbClr val="00FF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CD424-5D28-86E6-D6BA-820314E0B3AC}"/>
              </a:ext>
            </a:extLst>
          </p:cNvPr>
          <p:cNvCxnSpPr>
            <a:cxnSpLocks/>
          </p:cNvCxnSpPr>
          <p:nvPr/>
        </p:nvCxnSpPr>
        <p:spPr>
          <a:xfrm flipH="1">
            <a:off x="1758048" y="3913476"/>
            <a:ext cx="1" cy="1269736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6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5" grpId="0" animBg="1"/>
      <p:bldP spid="33" grpId="0" animBg="1"/>
      <p:bldP spid="31" grpId="0" animBg="1"/>
      <p:bldP spid="21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D18B"/>
            </a:gs>
            <a:gs pos="57000">
              <a:srgbClr val="FFE3AE"/>
            </a:gs>
            <a:gs pos="87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2E5FC7-71D6-6438-BDCD-BD9D7A2BEE3E}"/>
              </a:ext>
            </a:extLst>
          </p:cNvPr>
          <p:cNvSpPr txBox="1"/>
          <p:nvPr/>
        </p:nvSpPr>
        <p:spPr>
          <a:xfrm>
            <a:off x="1036531" y="59923"/>
            <a:ext cx="1046744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1EF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solidFill>
                  <a:srgbClr val="1E1EFA"/>
                </a:solidFill>
                <a:latin typeface="Goudy Stout" panose="0202090407030B020401" pitchFamily="18" charset="0"/>
              </a:rPr>
              <a:t>Torah’s Genesis 1, - </a:t>
            </a:r>
            <a:r>
              <a:rPr lang="en-US" sz="3200" b="1" i="1" dirty="0">
                <a:ln w="19050">
                  <a:solidFill>
                    <a:srgbClr val="1E1EFA"/>
                  </a:solidFill>
                </a:ln>
                <a:solidFill>
                  <a:srgbClr val="00B050"/>
                </a:solidFill>
                <a:effectLst>
                  <a:outerShdw blurRad="50800" dist="50800" dir="5400000" sx="102000" sy="102000" algn="ctr" rotWithShape="0">
                    <a:srgbClr val="FF00FF"/>
                  </a:outerShdw>
                </a:effectLst>
                <a:latin typeface="Goudy Stout" panose="0202090407030B020401" pitchFamily="18" charset="0"/>
              </a:rPr>
              <a:t>Seed Within a Seed</a:t>
            </a:r>
            <a:r>
              <a:rPr lang="en-US" sz="3200" b="1" dirty="0">
                <a:solidFill>
                  <a:srgbClr val="1E1EFA"/>
                </a:solidFill>
                <a:latin typeface="Goudy Stout" panose="0202090407030B020401" pitchFamily="18" charset="0"/>
              </a:rPr>
              <a:t> - Option!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5EFAB-E598-3C7A-35C9-FE04932DA0E2}"/>
              </a:ext>
            </a:extLst>
          </p:cNvPr>
          <p:cNvSpPr/>
          <p:nvPr/>
        </p:nvSpPr>
        <p:spPr>
          <a:xfrm>
            <a:off x="2137220" y="4530090"/>
            <a:ext cx="4193536" cy="6413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Ethanim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10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Light Season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15791-4A5E-2A76-D372-AEDE0D17EC0A}"/>
              </a:ext>
            </a:extLst>
          </p:cNvPr>
          <p:cNvSpPr/>
          <p:nvPr/>
        </p:nvSpPr>
        <p:spPr>
          <a:xfrm>
            <a:off x="6782517" y="4521707"/>
            <a:ext cx="4761411" cy="649730"/>
          </a:xfrm>
          <a:prstGeom prst="rect">
            <a:avLst/>
          </a:prstGeom>
          <a:solidFill>
            <a:schemeClr val="tx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Ethanim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10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  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Night Season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99A5-26EC-657F-7B44-5EE353319334}"/>
              </a:ext>
            </a:extLst>
          </p:cNvPr>
          <p:cNvCxnSpPr>
            <a:cxnSpLocks/>
          </p:cNvCxnSpPr>
          <p:nvPr/>
        </p:nvCxnSpPr>
        <p:spPr>
          <a:xfrm rot="120000">
            <a:off x="11567992" y="3842327"/>
            <a:ext cx="39334" cy="1331145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9CFD3-417D-D1F5-DB5A-413DB950EED8}"/>
              </a:ext>
            </a:extLst>
          </p:cNvPr>
          <p:cNvSpPr/>
          <p:nvPr/>
        </p:nvSpPr>
        <p:spPr>
          <a:xfrm>
            <a:off x="92285" y="4534752"/>
            <a:ext cx="1705031" cy="648197"/>
          </a:xfrm>
          <a:prstGeom prst="rect">
            <a:avLst/>
          </a:prstGeom>
          <a:solidFill>
            <a:schemeClr val="tx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Ethanim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9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215144-B4D2-3184-3860-4A25A4DB5D33}"/>
              </a:ext>
            </a:extLst>
          </p:cNvPr>
          <p:cNvCxnSpPr>
            <a:cxnSpLocks/>
          </p:cNvCxnSpPr>
          <p:nvPr/>
        </p:nvCxnSpPr>
        <p:spPr>
          <a:xfrm>
            <a:off x="6344050" y="3836632"/>
            <a:ext cx="12745" cy="1342534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24305-85AD-B198-D817-7D9E30855B51}"/>
              </a:ext>
            </a:extLst>
          </p:cNvPr>
          <p:cNvSpPr/>
          <p:nvPr/>
        </p:nvSpPr>
        <p:spPr>
          <a:xfrm>
            <a:off x="324856" y="3295350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D3B2D-094C-9C7B-95C4-2483A4AE5DA0}"/>
              </a:ext>
            </a:extLst>
          </p:cNvPr>
          <p:cNvSpPr/>
          <p:nvPr/>
        </p:nvSpPr>
        <p:spPr>
          <a:xfrm>
            <a:off x="1801679" y="4540204"/>
            <a:ext cx="331188" cy="623141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1375F0-2BDA-2837-B08C-19539FDDF02C}"/>
              </a:ext>
            </a:extLst>
          </p:cNvPr>
          <p:cNvSpPr/>
          <p:nvPr/>
        </p:nvSpPr>
        <p:spPr>
          <a:xfrm>
            <a:off x="6386029" y="4540204"/>
            <a:ext cx="379804" cy="618448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15CA21-DEC6-C3FA-0AA7-593B7BB8065B}"/>
              </a:ext>
            </a:extLst>
          </p:cNvPr>
          <p:cNvSpPr/>
          <p:nvPr/>
        </p:nvSpPr>
        <p:spPr>
          <a:xfrm>
            <a:off x="5550034" y="3409951"/>
            <a:ext cx="1373868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B97B20-4BBD-4DDF-456A-5B3902729F4F}"/>
              </a:ext>
            </a:extLst>
          </p:cNvPr>
          <p:cNvSpPr/>
          <p:nvPr/>
        </p:nvSpPr>
        <p:spPr>
          <a:xfrm>
            <a:off x="0" y="1268765"/>
            <a:ext cx="12192000" cy="1969061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Your </a:t>
            </a:r>
            <a:r>
              <a:rPr lang="en-US" sz="2800" b="1" u="sng" dirty="0">
                <a:ln>
                  <a:solidFill>
                    <a:srgbClr val="1E1EFA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AFFLICTION</a:t>
            </a:r>
            <a:r>
              <a:rPr lang="en-US" sz="2800" b="1" dirty="0">
                <a:ln>
                  <a:solidFill>
                    <a:srgbClr val="1E1EFA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,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tx1"/>
                </a:solidFill>
              </a:rPr>
              <a:t>carried through </a:t>
            </a:r>
            <a:r>
              <a:rPr lang="en-US" sz="2800" b="1">
                <a:solidFill>
                  <a:schemeClr val="tx1"/>
                </a:solidFill>
              </a:rPr>
              <a:t>the Night Season</a:t>
            </a:r>
            <a:r>
              <a:rPr lang="en-US" sz="2800" b="1" dirty="0">
                <a:solidFill>
                  <a:schemeClr val="tx1"/>
                </a:solidFill>
              </a:rPr>
              <a:t>,</a:t>
            </a:r>
            <a:r>
              <a:rPr lang="en-US" sz="2800" b="1" dirty="0"/>
              <a:t> </a:t>
            </a:r>
            <a:r>
              <a:rPr lang="en-US" sz="2800" b="1" u="sng" dirty="0">
                <a:solidFill>
                  <a:srgbClr val="FFFF00"/>
                </a:solidFill>
              </a:rPr>
              <a:t>enters the Li</a:t>
            </a:r>
            <a:r>
              <a:rPr lang="en-US" sz="2800" b="1" dirty="0">
                <a:solidFill>
                  <a:srgbClr val="FFFF00"/>
                </a:solidFill>
              </a:rPr>
              <a:t>g</a:t>
            </a:r>
            <a:r>
              <a:rPr lang="en-US" sz="2800" b="1" u="sng" dirty="0">
                <a:solidFill>
                  <a:srgbClr val="FFFF00"/>
                </a:solidFill>
              </a:rPr>
              <a:t>ht Season of the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u="sng" dirty="0">
                <a:ln>
                  <a:solidFill>
                    <a:srgbClr val="1E1EFA"/>
                  </a:solidFill>
                </a:ln>
                <a:solidFill>
                  <a:srgbClr val="00FFFF"/>
                </a:solidFill>
                <a:effectLst>
                  <a:glow rad="127000">
                    <a:srgbClr val="FFD18B"/>
                  </a:glow>
                </a:effectLst>
              </a:rPr>
              <a:t>10</a:t>
            </a:r>
            <a:r>
              <a:rPr lang="en-US" sz="2800" b="1" baseline="30000" dirty="0">
                <a:ln>
                  <a:solidFill>
                    <a:srgbClr val="1E1EFA"/>
                  </a:solidFill>
                </a:ln>
                <a:solidFill>
                  <a:srgbClr val="00FFFF"/>
                </a:solidFill>
                <a:effectLst>
                  <a:glow rad="127000">
                    <a:srgbClr val="FFD18B"/>
                  </a:glow>
                </a:effectLst>
              </a:rPr>
              <a:t>th </a:t>
            </a:r>
            <a:r>
              <a:rPr lang="en-US" sz="2800" b="1" dirty="0">
                <a:ln>
                  <a:solidFill>
                    <a:srgbClr val="1E1EFA"/>
                  </a:solidFill>
                </a:ln>
                <a:solidFill>
                  <a:srgbClr val="00FFFF"/>
                </a:solidFill>
                <a:effectLst>
                  <a:glow rad="127000">
                    <a:srgbClr val="FFD18B"/>
                  </a:glow>
                </a:effectLst>
              </a:rPr>
              <a:t> </a:t>
            </a:r>
            <a:r>
              <a:rPr lang="en-US" sz="2800" b="1" u="sng" dirty="0">
                <a:ln>
                  <a:solidFill>
                    <a:srgbClr val="1E1EFA"/>
                  </a:solidFill>
                </a:ln>
                <a:solidFill>
                  <a:srgbClr val="00FFFF"/>
                </a:solidFill>
                <a:effectLst>
                  <a:glow rad="127000">
                    <a:srgbClr val="FFD18B"/>
                  </a:glow>
                </a:effectLst>
                <a:latin typeface="Arial Black" panose="020B0A04020102020204" pitchFamily="34" charset="0"/>
              </a:rPr>
              <a:t>AT DAWN</a:t>
            </a:r>
            <a:r>
              <a:rPr lang="en-US" sz="2800" b="1" dirty="0">
                <a:ln>
                  <a:solidFill>
                    <a:srgbClr val="1E1EFA"/>
                  </a:solidFill>
                </a:ln>
                <a:solidFill>
                  <a:srgbClr val="00FFFF"/>
                </a:solidFill>
                <a:effectLst>
                  <a:glow rad="127000">
                    <a:srgbClr val="FFD18B"/>
                  </a:glow>
                </a:effectLst>
                <a:latin typeface="Arial Black" panose="020B0A04020102020204" pitchFamily="34" charset="0"/>
              </a:rPr>
              <a:t>.  </a:t>
            </a:r>
            <a:r>
              <a:rPr lang="en-US" sz="2800" b="1" dirty="0"/>
              <a:t>The </a:t>
            </a:r>
            <a:r>
              <a:rPr lang="en-US" sz="2800" b="1" u="sng" dirty="0">
                <a:ln>
                  <a:solidFill>
                    <a:srgbClr val="1E1EFA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AFFLICTION ends</a:t>
            </a:r>
            <a:r>
              <a:rPr lang="en-US" sz="2800" b="1" dirty="0">
                <a:ln>
                  <a:solidFill>
                    <a:srgbClr val="1E1EFA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 </a:t>
            </a:r>
            <a:r>
              <a:rPr lang="en-US" sz="2800" b="1" dirty="0"/>
              <a:t>when the sun removes itself from view, and the night darkness is allowed to </a:t>
            </a:r>
            <a:r>
              <a:rPr lang="en-US" sz="2800" b="1" dirty="0">
                <a:solidFill>
                  <a:srgbClr val="002060"/>
                </a:solidFill>
              </a:rPr>
              <a:t>begin MIXING </a:t>
            </a:r>
            <a:r>
              <a:rPr lang="en-US" sz="2800" b="1" dirty="0"/>
              <a:t>with the light.  This </a:t>
            </a:r>
            <a:r>
              <a:rPr lang="en-US" sz="2800" b="1" dirty="0">
                <a:solidFill>
                  <a:srgbClr val="00206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MIXTURE</a:t>
            </a:r>
            <a:r>
              <a:rPr lang="en-US" sz="2800" b="1" dirty="0"/>
              <a:t> – </a:t>
            </a:r>
            <a:r>
              <a:rPr lang="en-US" sz="2800" b="1" dirty="0">
                <a:solidFill>
                  <a:srgbClr val="00206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EREB,</a:t>
            </a:r>
            <a:r>
              <a:rPr lang="en-US" sz="2800" b="1" dirty="0"/>
              <a:t>  causes the </a:t>
            </a:r>
            <a:r>
              <a:rPr lang="en-US" sz="2800" b="1" u="sng" dirty="0">
                <a:ln>
                  <a:solidFill>
                    <a:srgbClr val="1E1EFA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  <a:latin typeface="Wide Latin" panose="020A0A07050505020404" pitchFamily="18" charset="0"/>
              </a:rPr>
              <a:t>AFFLICTION</a:t>
            </a:r>
            <a:r>
              <a:rPr lang="en-US" sz="2800" b="1" dirty="0"/>
              <a:t> to </a:t>
            </a:r>
            <a:r>
              <a:rPr lang="en-US" sz="2800" b="1" u="sng" dirty="0">
                <a:solidFill>
                  <a:srgbClr val="00FF00"/>
                </a:solidFill>
              </a:rPr>
              <a:t>END AT</a:t>
            </a:r>
            <a:r>
              <a:rPr lang="en-US" sz="2800" b="1" dirty="0">
                <a:solidFill>
                  <a:srgbClr val="00FF00"/>
                </a:solidFill>
              </a:rPr>
              <a:t> - </a:t>
            </a:r>
            <a:r>
              <a:rPr lang="en-US" sz="2800" b="1" u="sng" dirty="0">
                <a:ln>
                  <a:solidFill>
                    <a:srgbClr val="1E1EFA"/>
                  </a:solidFill>
                </a:ln>
                <a:solidFill>
                  <a:srgbClr val="00FF00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</a:rPr>
              <a:t>EREB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u="sng" dirty="0">
                <a:solidFill>
                  <a:srgbClr val="00FF00"/>
                </a:solidFill>
              </a:rPr>
              <a:t>10</a:t>
            </a:r>
            <a:r>
              <a:rPr lang="en-US" sz="2800" b="1" dirty="0">
                <a:solidFill>
                  <a:srgbClr val="00FF00"/>
                </a:solidFill>
              </a:rPr>
              <a:t>!</a:t>
            </a:r>
            <a:r>
              <a:rPr lang="en-US" sz="2800" b="1" dirty="0"/>
              <a:t>   </a:t>
            </a:r>
            <a:endParaRPr lang="en-CA" sz="2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377D7-29FF-46BD-9B4F-F4B83591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872" y="6492875"/>
            <a:ext cx="400186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14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1B581C-089B-4659-AEFD-DA59DC4E21DB}"/>
              </a:ext>
            </a:extLst>
          </p:cNvPr>
          <p:cNvSpPr/>
          <p:nvPr/>
        </p:nvSpPr>
        <p:spPr>
          <a:xfrm>
            <a:off x="10705870" y="3237827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8136EB-3906-4CD0-A1CE-AD41855E49D4}"/>
              </a:ext>
            </a:extLst>
          </p:cNvPr>
          <p:cNvSpPr/>
          <p:nvPr/>
        </p:nvSpPr>
        <p:spPr>
          <a:xfrm>
            <a:off x="1258646" y="5464442"/>
            <a:ext cx="9484004" cy="1176018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Lev 23:32  (c) </a:t>
            </a:r>
            <a:r>
              <a:rPr lang="en-US" sz="2000" dirty="0">
                <a:solidFill>
                  <a:prstClr val="black"/>
                </a:solidFill>
                <a:latin typeface="Georgia" panose="02040502050405020303" pitchFamily="18" charset="0"/>
              </a:rPr>
              <a:t>[How long?]</a:t>
            </a:r>
            <a:r>
              <a:rPr lang="en-US" sz="2000" dirty="0">
                <a:solidFill>
                  <a:srgbClr val="00FF0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…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from evening to evening,</a:t>
            </a:r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you </a:t>
            </a:r>
            <a:r>
              <a:rPr lang="en-US" sz="2800" b="1" dirty="0">
                <a:ln>
                  <a:solidFill>
                    <a:srgbClr val="1E1EFA"/>
                  </a:solidFill>
                </a:ln>
                <a:solidFill>
                  <a:srgbClr val="FFFF00"/>
                </a:solidFill>
                <a:latin typeface="Georgia" panose="02040502050405020303" pitchFamily="18" charset="0"/>
              </a:rPr>
              <a:t>OBSERVE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your Sabbath.” </a:t>
            </a:r>
            <a:endParaRPr lang="en-CA" sz="2800" b="1" dirty="0"/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D34F5977-DF2D-42D8-A982-F9047EF424A8}"/>
              </a:ext>
            </a:extLst>
          </p:cNvPr>
          <p:cNvSpPr/>
          <p:nvPr/>
        </p:nvSpPr>
        <p:spPr>
          <a:xfrm rot="5400000">
            <a:off x="2958212" y="1047717"/>
            <a:ext cx="771996" cy="6766763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chemeClr val="accent2">
              <a:lumMod val="75000"/>
            </a:schemeClr>
          </a:solidFill>
          <a:effectLst>
            <a:glow rad="101600">
              <a:srgbClr val="00FF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EA2ABD-3EA3-4656-84D2-D6ED32F84265}"/>
              </a:ext>
            </a:extLst>
          </p:cNvPr>
          <p:cNvCxnSpPr>
            <a:endCxn id="3" idx="0"/>
          </p:cNvCxnSpPr>
          <p:nvPr/>
        </p:nvCxnSpPr>
        <p:spPr>
          <a:xfrm flipH="1">
            <a:off x="6727592" y="3101419"/>
            <a:ext cx="2227872" cy="1329680"/>
          </a:xfrm>
          <a:prstGeom prst="straightConnector1">
            <a:avLst/>
          </a:prstGeom>
          <a:ln w="209550">
            <a:solidFill>
              <a:srgbClr val="0066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CD424-5D28-86E6-D6BA-820314E0B3AC}"/>
              </a:ext>
            </a:extLst>
          </p:cNvPr>
          <p:cNvCxnSpPr>
            <a:cxnSpLocks/>
          </p:cNvCxnSpPr>
          <p:nvPr/>
        </p:nvCxnSpPr>
        <p:spPr>
          <a:xfrm flipH="1">
            <a:off x="1758048" y="3913476"/>
            <a:ext cx="1" cy="1269736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18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33" grpId="0" animBg="1"/>
      <p:bldP spid="31" grpId="0" animBg="1"/>
      <p:bldP spid="21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D18B"/>
            </a:gs>
            <a:gs pos="57000">
              <a:srgbClr val="FFE3AE"/>
            </a:gs>
            <a:gs pos="87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377D7-29FF-46BD-9B4F-F4B83591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872" y="6492875"/>
            <a:ext cx="400186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15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DA348D-3454-45C7-96A0-1E15F0CF2138}"/>
              </a:ext>
            </a:extLst>
          </p:cNvPr>
          <p:cNvSpPr/>
          <p:nvPr/>
        </p:nvSpPr>
        <p:spPr>
          <a:xfrm>
            <a:off x="65989" y="200820"/>
            <a:ext cx="12051069" cy="2311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5400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What about the </a:t>
            </a:r>
            <a:br>
              <a:rPr lang="en-CA" sz="5400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CA" sz="5400" b="1" u="sng" dirty="0">
                <a:ln>
                  <a:solidFill>
                    <a:srgbClr val="002060"/>
                  </a:solidFill>
                </a:ln>
                <a:solidFill>
                  <a:srgbClr val="1E1EF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Shabbat</a:t>
            </a:r>
            <a:r>
              <a:rPr lang="en-CA" sz="5400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of </a:t>
            </a:r>
            <a:r>
              <a:rPr lang="en-CA" sz="5400" b="1" u="sng" dirty="0">
                <a:ln>
                  <a:solidFill>
                    <a:srgbClr val="002060"/>
                  </a:solidFill>
                </a:ln>
                <a:solidFill>
                  <a:srgbClr val="1E1EF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Atonement</a:t>
            </a:r>
            <a:r>
              <a:rPr lang="en-CA" sz="5400" b="1" dirty="0">
                <a:ln>
                  <a:solidFill>
                    <a:srgbClr val="002060"/>
                  </a:solidFill>
                </a:ln>
                <a:solidFill>
                  <a:srgbClr val="1E1EF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?</a:t>
            </a:r>
            <a:r>
              <a:rPr lang="en-CA" sz="5400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br>
              <a:rPr lang="en-CA" sz="5400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CA" sz="4800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When does it </a:t>
            </a:r>
            <a:r>
              <a:rPr lang="en-CA" sz="4800" b="1" u="sng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end</a:t>
            </a:r>
            <a:r>
              <a:rPr lang="en-CA" sz="4800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and other questions? </a:t>
            </a:r>
            <a:endParaRPr lang="en-CA" sz="5400" dirty="0">
              <a:solidFill>
                <a:srgbClr val="00206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444092-6850-4C9B-93E8-03BEB5BF120F}"/>
              </a:ext>
            </a:extLst>
          </p:cNvPr>
          <p:cNvSpPr/>
          <p:nvPr/>
        </p:nvSpPr>
        <p:spPr>
          <a:xfrm>
            <a:off x="415542" y="2650836"/>
            <a:ext cx="11114201" cy="3768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14350" indent="-514350" algn="ctr">
              <a:buFont typeface="+mj-lt"/>
              <a:buAutoNum type="arabicPeriod"/>
            </a:pPr>
            <a:r>
              <a:rPr lang="en-CA" sz="2800" dirty="0">
                <a:solidFill>
                  <a:srgbClr val="7030A0"/>
                </a:solidFill>
              </a:rPr>
              <a:t>Is Atonement </a:t>
            </a:r>
            <a:r>
              <a:rPr lang="en-CA" sz="2800" b="1" dirty="0">
                <a:solidFill>
                  <a:srgbClr val="0066FF"/>
                </a:solidFill>
              </a:rPr>
              <a:t>Shabbat</a:t>
            </a:r>
            <a:r>
              <a:rPr lang="en-CA" sz="2800" dirty="0">
                <a:solidFill>
                  <a:srgbClr val="7030A0"/>
                </a:solidFill>
              </a:rPr>
              <a:t> </a:t>
            </a:r>
            <a:r>
              <a:rPr lang="en-CA" sz="2800" b="1" u="sng" dirty="0">
                <a:solidFill>
                  <a:schemeClr val="tx1"/>
                </a:solidFill>
              </a:rPr>
              <a:t>a 12 hour</a:t>
            </a:r>
            <a:r>
              <a:rPr lang="en-CA" sz="2800" b="1" dirty="0">
                <a:solidFill>
                  <a:schemeClr val="tx1"/>
                </a:solidFill>
              </a:rPr>
              <a:t> </a:t>
            </a:r>
            <a:r>
              <a:rPr lang="en-CA" sz="2800" b="1" u="sng" dirty="0">
                <a:solidFill>
                  <a:srgbClr val="FF0000"/>
                </a:solidFill>
              </a:rPr>
              <a:t>ANOMOLY</a:t>
            </a:r>
            <a:r>
              <a:rPr lang="en-CA" sz="2800" b="1" dirty="0">
                <a:solidFill>
                  <a:srgbClr val="FF0000"/>
                </a:solidFill>
              </a:rPr>
              <a:t>,</a:t>
            </a:r>
            <a:r>
              <a:rPr lang="en-CA" sz="2800" b="1" dirty="0">
                <a:solidFill>
                  <a:schemeClr val="tx1"/>
                </a:solidFill>
              </a:rPr>
              <a:t> </a:t>
            </a:r>
            <a:br>
              <a:rPr lang="en-CA" sz="2800" b="1" dirty="0">
                <a:solidFill>
                  <a:schemeClr val="tx1"/>
                </a:solidFill>
              </a:rPr>
            </a:br>
            <a:r>
              <a:rPr lang="en-CA" sz="2800" dirty="0">
                <a:solidFill>
                  <a:srgbClr val="7030A0"/>
                </a:solidFill>
              </a:rPr>
              <a:t>ending with the </a:t>
            </a:r>
            <a:r>
              <a:rPr lang="en-CA" sz="2800" b="1" u="sng" dirty="0">
                <a:solidFill>
                  <a:schemeClr val="tx1"/>
                </a:solidFill>
              </a:rPr>
              <a:t>darkness</a:t>
            </a:r>
            <a:r>
              <a:rPr lang="en-CA" sz="2800" b="1" dirty="0">
                <a:solidFill>
                  <a:schemeClr val="tx1"/>
                </a:solidFill>
              </a:rPr>
              <a:t> brought on by the arrival of ereb?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CA" sz="2800" dirty="0">
                <a:solidFill>
                  <a:srgbClr val="7030A0"/>
                </a:solidFill>
              </a:rPr>
              <a:t>Or will it find </a:t>
            </a:r>
            <a:r>
              <a:rPr lang="en-CA" sz="2800" b="1" u="sng" dirty="0">
                <a:solidFill>
                  <a:srgbClr val="7030A0"/>
                </a:solidFill>
              </a:rPr>
              <a:t>linear ali</a:t>
            </a:r>
            <a:r>
              <a:rPr lang="en-CA" sz="2800" b="1" dirty="0">
                <a:solidFill>
                  <a:srgbClr val="7030A0"/>
                </a:solidFill>
              </a:rPr>
              <a:t>g</a:t>
            </a:r>
            <a:r>
              <a:rPr lang="en-CA" sz="2800" b="1" u="sng" dirty="0">
                <a:solidFill>
                  <a:srgbClr val="7030A0"/>
                </a:solidFill>
              </a:rPr>
              <a:t>nment</a:t>
            </a:r>
            <a:r>
              <a:rPr lang="en-CA" sz="2800" b="1" dirty="0">
                <a:solidFill>
                  <a:srgbClr val="7030A0"/>
                </a:solidFill>
              </a:rPr>
              <a:t> </a:t>
            </a:r>
            <a:r>
              <a:rPr lang="en-CA" sz="2800" dirty="0">
                <a:solidFill>
                  <a:srgbClr val="7030A0"/>
                </a:solidFill>
              </a:rPr>
              <a:t>with every other cycle, </a:t>
            </a:r>
            <a:r>
              <a:rPr lang="en-CA" sz="2800" b="1" u="sng" dirty="0">
                <a:solidFill>
                  <a:srgbClr val="7030A0"/>
                </a:solidFill>
              </a:rPr>
              <a:t>and Shabbat</a:t>
            </a:r>
            <a:r>
              <a:rPr lang="en-CA" sz="2800" dirty="0">
                <a:solidFill>
                  <a:srgbClr val="7030A0"/>
                </a:solidFill>
              </a:rPr>
              <a:t>, </a:t>
            </a:r>
            <a:br>
              <a:rPr lang="en-CA" sz="2800" dirty="0">
                <a:solidFill>
                  <a:srgbClr val="7030A0"/>
                </a:solidFill>
              </a:rPr>
            </a:br>
            <a:r>
              <a:rPr lang="en-CA" sz="2800" dirty="0">
                <a:solidFill>
                  <a:srgbClr val="7030A0"/>
                </a:solidFill>
              </a:rPr>
              <a:t>ending at EPIPHOSKO (TO GROW LIGHT – </a:t>
            </a:r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Matt 28:1</a:t>
            </a:r>
            <a:r>
              <a:rPr lang="en-CA" sz="2800" dirty="0">
                <a:solidFill>
                  <a:srgbClr val="7030A0"/>
                </a:solidFill>
              </a:rPr>
              <a:t>!)?</a:t>
            </a:r>
          </a:p>
          <a:p>
            <a:pPr algn="ctr"/>
            <a:r>
              <a:rPr lang="en-CA" sz="2800" dirty="0">
                <a:solidFill>
                  <a:srgbClr val="7030A0"/>
                </a:solidFill>
              </a:rPr>
              <a:t>Gen 1 – cycles One, Two, Three, Four, Five and Six all </a:t>
            </a:r>
            <a:r>
              <a:rPr lang="en-CA" sz="2800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Snap ITC" panose="04040A07060A02020202" pitchFamily="82" charset="0"/>
              </a:rPr>
              <a:t>ENDED</a:t>
            </a:r>
            <a:r>
              <a:rPr lang="en-CA" sz="2800" dirty="0">
                <a:solidFill>
                  <a:srgbClr val="7030A0"/>
                </a:solidFill>
              </a:rPr>
              <a:t> at </a:t>
            </a:r>
            <a:r>
              <a:rPr lang="en-CA" sz="2800" b="1" u="sng" dirty="0">
                <a:solidFill>
                  <a:srgbClr val="7030A0"/>
                </a:solidFill>
              </a:rPr>
              <a:t>BOQER</a:t>
            </a:r>
            <a:r>
              <a:rPr lang="en-CA" sz="2800" dirty="0">
                <a:solidFill>
                  <a:srgbClr val="7030A0"/>
                </a:solidFill>
              </a:rPr>
              <a:t>! </a:t>
            </a:r>
          </a:p>
          <a:p>
            <a:pPr algn="ctr"/>
            <a:r>
              <a:rPr lang="en-CA" sz="2800" dirty="0" err="1">
                <a:solidFill>
                  <a:srgbClr val="7030A0"/>
                </a:solidFill>
              </a:rPr>
              <a:t>Boqer</a:t>
            </a:r>
            <a:r>
              <a:rPr lang="en-CA" sz="2800" dirty="0">
                <a:solidFill>
                  <a:srgbClr val="7030A0"/>
                </a:solidFill>
              </a:rPr>
              <a:t> (Dawn) </a:t>
            </a:r>
            <a:r>
              <a:rPr lang="en-CA" sz="2800" b="1" u="sng" dirty="0">
                <a:solidFill>
                  <a:srgbClr val="003399"/>
                </a:solidFill>
              </a:rPr>
              <a:t>GROWS LIGHT</a:t>
            </a:r>
            <a:r>
              <a:rPr lang="en-CA" sz="2800" b="1" dirty="0">
                <a:solidFill>
                  <a:srgbClr val="003399"/>
                </a:solidFill>
              </a:rPr>
              <a:t>!</a:t>
            </a:r>
            <a:r>
              <a:rPr lang="en-CA" sz="2800" b="1" u="sng" dirty="0">
                <a:solidFill>
                  <a:srgbClr val="003399"/>
                </a:solidFill>
              </a:rPr>
              <a:t>  </a:t>
            </a:r>
            <a:br>
              <a:rPr lang="en-CA" sz="2800" b="1" dirty="0">
                <a:solidFill>
                  <a:srgbClr val="003399"/>
                </a:solidFill>
              </a:rPr>
            </a:br>
            <a:r>
              <a:rPr lang="en-CA" sz="2800" b="1" dirty="0">
                <a:solidFill>
                  <a:srgbClr val="003399"/>
                </a:solidFill>
              </a:rPr>
              <a:t>Could this be a  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003399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  <a:latin typeface="Snap ITC" panose="04040A07060A02020202" pitchFamily="82" charset="0"/>
              </a:rPr>
              <a:t>“SEED” </a:t>
            </a:r>
            <a:r>
              <a:rPr lang="en-CA" sz="2800" b="1" dirty="0">
                <a:solidFill>
                  <a:srgbClr val="003399"/>
                </a:solidFill>
              </a:rPr>
              <a:t>for Matthew 28:1?</a:t>
            </a:r>
            <a:br>
              <a:rPr lang="en-CA" sz="2800" dirty="0">
                <a:solidFill>
                  <a:srgbClr val="7030A0"/>
                </a:solidFill>
              </a:rPr>
            </a:br>
            <a:r>
              <a:rPr lang="en-CA" sz="2800" dirty="0">
                <a:solidFill>
                  <a:srgbClr val="1E1EFA"/>
                </a:solidFill>
              </a:rPr>
              <a:t>Mal 3:6  </a:t>
            </a:r>
            <a:r>
              <a:rPr lang="en-CA" sz="2800" b="1" dirty="0">
                <a:solidFill>
                  <a:srgbClr val="1E1EFA"/>
                </a:solidFill>
              </a:rPr>
              <a:t>… I change not. </a:t>
            </a:r>
          </a:p>
        </p:txBody>
      </p:sp>
    </p:spTree>
    <p:extLst>
      <p:ext uri="{BB962C8B-B14F-4D97-AF65-F5344CB8AC3E}">
        <p14:creationId xmlns:p14="http://schemas.microsoft.com/office/powerpoint/2010/main" val="576557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D18B"/>
            </a:gs>
            <a:gs pos="57000">
              <a:srgbClr val="FFE3AE"/>
            </a:gs>
            <a:gs pos="87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2E5FC7-71D6-6438-BDCD-BD9D7A2BEE3E}"/>
              </a:ext>
            </a:extLst>
          </p:cNvPr>
          <p:cNvSpPr txBox="1"/>
          <p:nvPr/>
        </p:nvSpPr>
        <p:spPr>
          <a:xfrm>
            <a:off x="126521" y="145856"/>
            <a:ext cx="119389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1EF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3200" b="1" i="1" dirty="0">
                <a:ln w="19050">
                  <a:solidFill>
                    <a:srgbClr val="1E1EFA"/>
                  </a:solidFill>
                </a:ln>
                <a:solidFill>
                  <a:srgbClr val="00B050"/>
                </a:solidFill>
                <a:effectLst>
                  <a:outerShdw blurRad="50800" dist="50800" dir="5400000" sx="102000" sy="102000" algn="ctr" rotWithShape="0">
                    <a:srgbClr val="FF00FF"/>
                  </a:outerShdw>
                </a:effectLst>
                <a:latin typeface="Goudy Stout" panose="0202090407030B020401" pitchFamily="18" charset="0"/>
              </a:rPr>
              <a:t>Seed Within a Seed</a:t>
            </a:r>
            <a:r>
              <a:rPr lang="en-US" sz="3200" b="1" dirty="0">
                <a:solidFill>
                  <a:srgbClr val="1E1EFA"/>
                </a:solidFill>
                <a:latin typeface="Goudy Stout" panose="0202090407030B020401" pitchFamily="18" charset="0"/>
              </a:rPr>
              <a:t> Option!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5EFAB-E598-3C7A-35C9-FE04932DA0E2}"/>
              </a:ext>
            </a:extLst>
          </p:cNvPr>
          <p:cNvSpPr/>
          <p:nvPr/>
        </p:nvSpPr>
        <p:spPr>
          <a:xfrm>
            <a:off x="2137220" y="3995420"/>
            <a:ext cx="4193536" cy="11760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333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Ethanim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10 (Light)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Atonement Shabbat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15791-4A5E-2A76-D372-AEDE0D17EC0A}"/>
              </a:ext>
            </a:extLst>
          </p:cNvPr>
          <p:cNvSpPr/>
          <p:nvPr/>
        </p:nvSpPr>
        <p:spPr>
          <a:xfrm>
            <a:off x="6782517" y="3995419"/>
            <a:ext cx="4761411" cy="1176018"/>
          </a:xfrm>
          <a:prstGeom prst="rect">
            <a:avLst/>
          </a:prstGeom>
          <a:solidFill>
            <a:schemeClr val="tx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Ethanim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10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  (Night)</a:t>
            </a:r>
            <a:b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</a:b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Atonement Shabbat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99A5-26EC-657F-7B44-5EE353319334}"/>
              </a:ext>
            </a:extLst>
          </p:cNvPr>
          <p:cNvCxnSpPr>
            <a:cxnSpLocks/>
          </p:cNvCxnSpPr>
          <p:nvPr/>
        </p:nvCxnSpPr>
        <p:spPr>
          <a:xfrm>
            <a:off x="11584086" y="3836632"/>
            <a:ext cx="0" cy="1337121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9CFD3-417D-D1F5-DB5A-413DB950EED8}"/>
              </a:ext>
            </a:extLst>
          </p:cNvPr>
          <p:cNvSpPr/>
          <p:nvPr/>
        </p:nvSpPr>
        <p:spPr>
          <a:xfrm>
            <a:off x="67115" y="4534752"/>
            <a:ext cx="1705329" cy="648197"/>
          </a:xfrm>
          <a:prstGeom prst="rect">
            <a:avLst/>
          </a:prstGeom>
          <a:solidFill>
            <a:schemeClr val="tx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Ethanim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9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215144-B4D2-3184-3860-4A25A4DB5D33}"/>
              </a:ext>
            </a:extLst>
          </p:cNvPr>
          <p:cNvCxnSpPr>
            <a:cxnSpLocks/>
          </p:cNvCxnSpPr>
          <p:nvPr/>
        </p:nvCxnSpPr>
        <p:spPr>
          <a:xfrm>
            <a:off x="6344050" y="3836632"/>
            <a:ext cx="12745" cy="1342534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D3B2D-094C-9C7B-95C4-2483A4AE5DA0}"/>
              </a:ext>
            </a:extLst>
          </p:cNvPr>
          <p:cNvSpPr/>
          <p:nvPr/>
        </p:nvSpPr>
        <p:spPr>
          <a:xfrm>
            <a:off x="1801679" y="3987328"/>
            <a:ext cx="331188" cy="1176018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1375F0-2BDA-2837-B08C-19539FDDF02C}"/>
              </a:ext>
            </a:extLst>
          </p:cNvPr>
          <p:cNvSpPr/>
          <p:nvPr/>
        </p:nvSpPr>
        <p:spPr>
          <a:xfrm>
            <a:off x="6386029" y="4013761"/>
            <a:ext cx="379804" cy="1144891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15CA21-DEC6-C3FA-0AA7-593B7BB8065B}"/>
              </a:ext>
            </a:extLst>
          </p:cNvPr>
          <p:cNvSpPr/>
          <p:nvPr/>
        </p:nvSpPr>
        <p:spPr>
          <a:xfrm>
            <a:off x="5929591" y="3620175"/>
            <a:ext cx="780721" cy="289255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Sunset</a:t>
            </a:r>
            <a:endParaRPr lang="en-CA" sz="1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B97B20-4BBD-4DDF-456A-5B3902729F4F}"/>
              </a:ext>
            </a:extLst>
          </p:cNvPr>
          <p:cNvSpPr/>
          <p:nvPr/>
        </p:nvSpPr>
        <p:spPr>
          <a:xfrm>
            <a:off x="151277" y="1002037"/>
            <a:ext cx="11914201" cy="1969061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  <a:latin typeface="Wide Latin" panose="020A0A07050505020404" pitchFamily="18" charset="0"/>
              </a:rPr>
              <a:t>7 Times</a:t>
            </a:r>
            <a:r>
              <a:rPr lang="en-US" sz="2800" b="1" dirty="0">
                <a:solidFill>
                  <a:schemeClr val="tx1"/>
                </a:solidFill>
                <a:latin typeface="Wide Latin" panose="020A0A07050505020404" pitchFamily="18" charset="0"/>
              </a:rPr>
              <a:t> - </a:t>
            </a:r>
            <a:r>
              <a:rPr lang="en-US" sz="2800" b="1" dirty="0"/>
              <a:t>the </a:t>
            </a:r>
            <a:r>
              <a:rPr lang="en-US" sz="1600" dirty="0">
                <a:solidFill>
                  <a:schemeClr val="tx1"/>
                </a:solidFill>
              </a:rPr>
              <a:t>(H7676)  </a:t>
            </a:r>
            <a:r>
              <a:rPr lang="en-US" sz="2800" b="1" dirty="0"/>
              <a:t>Shabbat of Atonement is referenced in </a:t>
            </a:r>
            <a:br>
              <a:rPr lang="en-US" sz="2800" b="1" dirty="0"/>
            </a:br>
            <a:r>
              <a:rPr lang="en-US" sz="2800" b="1" dirty="0">
                <a:solidFill>
                  <a:srgbClr val="FFC000"/>
                </a:solidFill>
              </a:rPr>
              <a:t>Lev 23:27-----32 </a:t>
            </a:r>
            <a:r>
              <a:rPr lang="en-US" sz="2800" b="1" dirty="0"/>
              <a:t>as functioning on the 10</a:t>
            </a:r>
            <a:r>
              <a:rPr lang="en-US" sz="2800" b="1" baseline="30000" dirty="0"/>
              <a:t>th</a:t>
            </a:r>
            <a:r>
              <a:rPr lang="en-US" sz="2800" b="1" dirty="0"/>
              <a:t> of the month.   </a:t>
            </a:r>
            <a:br>
              <a:rPr lang="en-US" sz="2800" b="1" dirty="0"/>
            </a:b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Wide Latin" panose="020A0A07050505020404" pitchFamily="18" charset="0"/>
              </a:rPr>
              <a:t>Remember the </a:t>
            </a:r>
            <a:r>
              <a:rPr lang="en-US" sz="2800" b="1" dirty="0">
                <a:ln w="12700">
                  <a:solidFill>
                    <a:srgbClr val="002060"/>
                  </a:solidFill>
                </a:ln>
                <a:solidFill>
                  <a:srgbClr val="00FFFF"/>
                </a:solidFill>
                <a:latin typeface="Wide Latin" panose="020A0A07050505020404" pitchFamily="18" charset="0"/>
              </a:rPr>
              <a:t>Shabbat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Wide Latin" panose="020A0A07050505020404" pitchFamily="18" charset="0"/>
              </a:rPr>
              <a:t> to keep it </a:t>
            </a:r>
            <a:r>
              <a:rPr lang="en-US" sz="2800" b="1" dirty="0">
                <a:ln>
                  <a:solidFill>
                    <a:srgbClr val="00FF00"/>
                  </a:solidFill>
                </a:ln>
                <a:solidFill>
                  <a:srgbClr val="00FFFF"/>
                </a:solidFill>
                <a:effectLst>
                  <a:glow rad="127000">
                    <a:srgbClr val="002060"/>
                  </a:glow>
                </a:effectLst>
                <a:latin typeface="Wide Latin" panose="020A0A07050505020404" pitchFamily="18" charset="0"/>
              </a:rPr>
              <a:t>QODESH!      </a:t>
            </a:r>
            <a:r>
              <a:rPr lang="en-US" sz="2800" dirty="0">
                <a:ln>
                  <a:solidFill>
                    <a:srgbClr val="00FF00"/>
                  </a:solidFill>
                </a:ln>
                <a:solidFill>
                  <a:srgbClr val="FFD18B"/>
                </a:solidFill>
                <a:effectLst>
                  <a:glow rad="127000">
                    <a:srgbClr val="00206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do we find its  </a:t>
            </a:r>
            <a:r>
              <a:rPr lang="en-US" sz="2800" b="1" dirty="0">
                <a:ln>
                  <a:solidFill>
                    <a:srgbClr val="00FF00"/>
                  </a:solidFill>
                </a:ln>
                <a:solidFill>
                  <a:srgbClr val="00FFFF"/>
                </a:solidFill>
                <a:effectLst>
                  <a:glow rad="127000">
                    <a:srgbClr val="00206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“</a:t>
            </a:r>
            <a:r>
              <a:rPr lang="en-US" sz="2800" b="1" u="sng" dirty="0">
                <a:ln>
                  <a:solidFill>
                    <a:srgbClr val="00FF00"/>
                  </a:solidFill>
                </a:ln>
                <a:solidFill>
                  <a:srgbClr val="00FFFF"/>
                </a:solidFill>
                <a:effectLst>
                  <a:glow rad="127000">
                    <a:srgbClr val="00206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</a:t>
            </a:r>
            <a:r>
              <a:rPr lang="en-US" sz="2800" b="1" dirty="0">
                <a:ln>
                  <a:solidFill>
                    <a:srgbClr val="00FF00"/>
                  </a:solidFill>
                </a:ln>
                <a:solidFill>
                  <a:srgbClr val="00FFFF"/>
                </a:solidFill>
                <a:effectLst>
                  <a:glow rad="127000">
                    <a:srgbClr val="00206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?” </a:t>
            </a:r>
            <a:endParaRPr lang="en-CA" sz="2800" b="1" dirty="0">
              <a:ln>
                <a:solidFill>
                  <a:srgbClr val="00FF00"/>
                </a:solidFill>
              </a:ln>
              <a:solidFill>
                <a:srgbClr val="00FFFF"/>
              </a:solidFill>
              <a:effectLst>
                <a:glow rad="127000">
                  <a:srgbClr val="002060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377D7-29FF-46BD-9B4F-F4B83591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872" y="6492875"/>
            <a:ext cx="400186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16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1B581C-089B-4659-AEFD-DA59DC4E21DB}"/>
              </a:ext>
            </a:extLst>
          </p:cNvPr>
          <p:cNvSpPr/>
          <p:nvPr/>
        </p:nvSpPr>
        <p:spPr>
          <a:xfrm>
            <a:off x="10705870" y="3306835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8136EB-3906-4CD0-A1CE-AD41855E49D4}"/>
              </a:ext>
            </a:extLst>
          </p:cNvPr>
          <p:cNvSpPr/>
          <p:nvPr/>
        </p:nvSpPr>
        <p:spPr>
          <a:xfrm>
            <a:off x="1894205" y="5420315"/>
            <a:ext cx="8791081" cy="1144892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Will the Red Sea Crossing example suffice </a:t>
            </a:r>
            <a:b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for a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“comparison </a:t>
            </a:r>
            <a:r>
              <a:rPr lang="en-US" sz="2800" b="1" u="sng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seed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?” </a:t>
            </a:r>
            <a:endParaRPr lang="en-CA" sz="28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BD5F67-E8CF-4E92-84A6-785317C60C1C}"/>
              </a:ext>
            </a:extLst>
          </p:cNvPr>
          <p:cNvCxnSpPr/>
          <p:nvPr/>
        </p:nvCxnSpPr>
        <p:spPr>
          <a:xfrm>
            <a:off x="1755480" y="3397481"/>
            <a:ext cx="8950390" cy="0"/>
          </a:xfrm>
          <a:prstGeom prst="straightConnector1">
            <a:avLst/>
          </a:prstGeom>
          <a:ln w="222250">
            <a:solidFill>
              <a:srgbClr val="1E1EFA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h="114300"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24305-85AD-B198-D817-7D9E30855B51}"/>
              </a:ext>
            </a:extLst>
          </p:cNvPr>
          <p:cNvSpPr/>
          <p:nvPr/>
        </p:nvSpPr>
        <p:spPr>
          <a:xfrm>
            <a:off x="309404" y="3303976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CD424-5D28-86E6-D6BA-820314E0B3AC}"/>
              </a:ext>
            </a:extLst>
          </p:cNvPr>
          <p:cNvCxnSpPr>
            <a:cxnSpLocks/>
          </p:cNvCxnSpPr>
          <p:nvPr/>
        </p:nvCxnSpPr>
        <p:spPr>
          <a:xfrm flipH="1">
            <a:off x="1749659" y="3913476"/>
            <a:ext cx="1" cy="1269736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0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33" grpId="0" animBg="1"/>
      <p:bldP spid="31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D18B"/>
            </a:gs>
            <a:gs pos="57000">
              <a:srgbClr val="FFE3AE"/>
            </a:gs>
            <a:gs pos="87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2E5FC7-71D6-6438-BDCD-BD9D7A2BEE3E}"/>
              </a:ext>
            </a:extLst>
          </p:cNvPr>
          <p:cNvSpPr txBox="1"/>
          <p:nvPr/>
        </p:nvSpPr>
        <p:spPr>
          <a:xfrm>
            <a:off x="126521" y="145856"/>
            <a:ext cx="119389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1EF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3200" b="1" i="1" dirty="0">
                <a:ln w="19050">
                  <a:solidFill>
                    <a:srgbClr val="1E1EFA"/>
                  </a:solidFill>
                </a:ln>
                <a:solidFill>
                  <a:srgbClr val="00B050"/>
                </a:solidFill>
                <a:effectLst>
                  <a:outerShdw blurRad="50800" dist="50800" dir="5400000" sx="102000" sy="102000" algn="ctr" rotWithShape="0">
                    <a:srgbClr val="FF00FF"/>
                  </a:outerShdw>
                </a:effectLst>
                <a:latin typeface="Goudy Stout" panose="0202090407030B020401" pitchFamily="18" charset="0"/>
              </a:rPr>
              <a:t>No </a:t>
            </a:r>
            <a:r>
              <a:rPr lang="en-US" sz="3200" b="1" i="1" dirty="0" err="1">
                <a:ln w="19050">
                  <a:solidFill>
                    <a:srgbClr val="1E1EFA"/>
                  </a:solidFill>
                </a:ln>
                <a:effectLst>
                  <a:outerShdw blurRad="50800" dist="50800" dir="5400000" sx="102000" sy="102000" algn="ctr" rotWithShape="0">
                    <a:srgbClr val="FF00FF"/>
                  </a:outerShdw>
                </a:effectLst>
                <a:latin typeface="Goudy Stout" panose="0202090407030B020401" pitchFamily="18" charset="0"/>
              </a:rPr>
              <a:t>anomAlies</a:t>
            </a:r>
            <a:r>
              <a:rPr lang="en-US" sz="3200" b="1" i="1" dirty="0">
                <a:ln w="19050">
                  <a:solidFill>
                    <a:srgbClr val="1E1EFA"/>
                  </a:solidFill>
                </a:ln>
                <a:solidFill>
                  <a:srgbClr val="00B050"/>
                </a:solidFill>
                <a:effectLst>
                  <a:outerShdw blurRad="50800" dist="50800" dir="5400000" sx="102000" sy="102000" algn="ctr" rotWithShape="0">
                    <a:srgbClr val="FF00FF"/>
                  </a:outerShdw>
                </a:effectLst>
                <a:latin typeface="Goudy Stout" panose="0202090407030B020401" pitchFamily="18" charset="0"/>
              </a:rPr>
              <a:t> in my house!</a:t>
            </a:r>
            <a:endParaRPr lang="en-US" sz="3200" b="1" dirty="0">
              <a:solidFill>
                <a:srgbClr val="1E1EFA"/>
              </a:solidFill>
              <a:latin typeface="Goudy Stout" panose="0202090407030B020401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5EFAB-E598-3C7A-35C9-FE04932DA0E2}"/>
              </a:ext>
            </a:extLst>
          </p:cNvPr>
          <p:cNvSpPr/>
          <p:nvPr/>
        </p:nvSpPr>
        <p:spPr>
          <a:xfrm>
            <a:off x="2672919" y="3995420"/>
            <a:ext cx="4193536" cy="11760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333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Singing the Song of </a:t>
            </a:r>
            <a:r>
              <a:rPr lang="en-CA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Mosheh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,  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1E1EFA"/>
                </a:solidFill>
                <a:effectLst>
                  <a:glow rad="139700">
                    <a:srgbClr val="FFD17D"/>
                  </a:glow>
                </a:effectLst>
                <a:latin typeface="Arial Black" panose="020B0A04020102020204" pitchFamily="34" charset="0"/>
              </a:rPr>
              <a:t>A REST!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15791-4A5E-2A76-D372-AEDE0D17EC0A}"/>
              </a:ext>
            </a:extLst>
          </p:cNvPr>
          <p:cNvSpPr/>
          <p:nvPr/>
        </p:nvSpPr>
        <p:spPr>
          <a:xfrm>
            <a:off x="7318216" y="3995419"/>
            <a:ext cx="4761411" cy="1176018"/>
          </a:xfrm>
          <a:prstGeom prst="rect">
            <a:avLst/>
          </a:prstGeom>
          <a:solidFill>
            <a:schemeClr val="tx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Physical Body 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</a:rPr>
              <a:t>Rest!</a:t>
            </a:r>
            <a:b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</a:b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</a:rPr>
              <a:t>Shabbat!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CD424-5D28-86E6-D6BA-820314E0B3AC}"/>
              </a:ext>
            </a:extLst>
          </p:cNvPr>
          <p:cNvCxnSpPr>
            <a:cxnSpLocks/>
          </p:cNvCxnSpPr>
          <p:nvPr/>
        </p:nvCxnSpPr>
        <p:spPr>
          <a:xfrm>
            <a:off x="2290526" y="1579418"/>
            <a:ext cx="3222" cy="3603794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99A5-26EC-657F-7B44-5EE353319334}"/>
              </a:ext>
            </a:extLst>
          </p:cNvPr>
          <p:cNvCxnSpPr>
            <a:cxnSpLocks/>
          </p:cNvCxnSpPr>
          <p:nvPr/>
        </p:nvCxnSpPr>
        <p:spPr>
          <a:xfrm>
            <a:off x="12096311" y="2512749"/>
            <a:ext cx="23474" cy="2661004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9CFD3-417D-D1F5-DB5A-413DB950EED8}"/>
              </a:ext>
            </a:extLst>
          </p:cNvPr>
          <p:cNvSpPr/>
          <p:nvPr/>
        </p:nvSpPr>
        <p:spPr>
          <a:xfrm>
            <a:off x="1" y="1976582"/>
            <a:ext cx="2253094" cy="3206368"/>
          </a:xfrm>
          <a:prstGeom prst="rect">
            <a:avLst/>
          </a:prstGeom>
          <a:solidFill>
            <a:schemeClr val="tx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PreparationNight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, 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Red</a:t>
            </a:r>
            <a:b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</a:b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“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Se</a:t>
            </a: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</a:rPr>
              <a:t>ed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”  </a:t>
            </a: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CROSSING into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 -</a:t>
            </a:r>
            <a:b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1E1EFA"/>
                </a:solidFill>
                <a:effectLst>
                  <a:glow rad="127000">
                    <a:srgbClr val="FFD17D"/>
                  </a:glow>
                </a:effectLst>
              </a:rPr>
              <a:t>Salvation</a:t>
            </a: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215144-B4D2-3184-3860-4A25A4DB5D33}"/>
              </a:ext>
            </a:extLst>
          </p:cNvPr>
          <p:cNvCxnSpPr>
            <a:cxnSpLocks/>
          </p:cNvCxnSpPr>
          <p:nvPr/>
        </p:nvCxnSpPr>
        <p:spPr>
          <a:xfrm>
            <a:off x="6879749" y="3836632"/>
            <a:ext cx="12745" cy="1342534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24305-85AD-B198-D817-7D9E30855B51}"/>
              </a:ext>
            </a:extLst>
          </p:cNvPr>
          <p:cNvSpPr/>
          <p:nvPr/>
        </p:nvSpPr>
        <p:spPr>
          <a:xfrm>
            <a:off x="1268659" y="1089739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D3B2D-094C-9C7B-95C4-2483A4AE5DA0}"/>
              </a:ext>
            </a:extLst>
          </p:cNvPr>
          <p:cNvSpPr/>
          <p:nvPr/>
        </p:nvSpPr>
        <p:spPr>
          <a:xfrm>
            <a:off x="2337378" y="3987328"/>
            <a:ext cx="331188" cy="1176017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1375F0-2BDA-2837-B08C-19539FDDF02C}"/>
              </a:ext>
            </a:extLst>
          </p:cNvPr>
          <p:cNvSpPr/>
          <p:nvPr/>
        </p:nvSpPr>
        <p:spPr>
          <a:xfrm>
            <a:off x="6921728" y="4013761"/>
            <a:ext cx="379804" cy="1144891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15CA21-DEC6-C3FA-0AA7-593B7BB8065B}"/>
              </a:ext>
            </a:extLst>
          </p:cNvPr>
          <p:cNvSpPr/>
          <p:nvPr/>
        </p:nvSpPr>
        <p:spPr>
          <a:xfrm>
            <a:off x="6560547" y="3662382"/>
            <a:ext cx="639284" cy="274756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Sunset</a:t>
            </a:r>
            <a:endParaRPr lang="en-CA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B97B20-4BBD-4DDF-456A-5B3902729F4F}"/>
              </a:ext>
            </a:extLst>
          </p:cNvPr>
          <p:cNvSpPr/>
          <p:nvPr/>
        </p:nvSpPr>
        <p:spPr>
          <a:xfrm>
            <a:off x="2971725" y="879321"/>
            <a:ext cx="7355231" cy="1097262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lvl="0"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D17D"/>
                  </a:glow>
                </a:effectLst>
                <a:latin typeface="Georgia" panose="02040502050405020303" pitchFamily="18" charset="0"/>
              </a:rPr>
              <a:t>Red “</a:t>
            </a:r>
            <a:r>
              <a:rPr lang="en-US" sz="4000" i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D17D"/>
                  </a:glow>
                </a:effectLst>
                <a:latin typeface="Georgia" panose="02040502050405020303" pitchFamily="18" charset="0"/>
              </a:rPr>
              <a:t>Se</a:t>
            </a:r>
            <a:r>
              <a:rPr lang="en-US" sz="4000" i="1" u="sng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27000">
                    <a:srgbClr val="FFD17D"/>
                  </a:glow>
                </a:effectLst>
                <a:latin typeface="Georgia" panose="02040502050405020303" pitchFamily="18" charset="0"/>
              </a:rPr>
              <a:t>e</a:t>
            </a:r>
            <a:r>
              <a:rPr lang="en-US" sz="4000" b="1" i="1" u="sng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27000">
                    <a:srgbClr val="FFD17D"/>
                  </a:glow>
                </a:effectLst>
                <a:latin typeface="Georgia" panose="02040502050405020303" pitchFamily="18" charset="0"/>
              </a:rPr>
              <a:t>d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D17D"/>
                  </a:glow>
                </a:effectLst>
                <a:latin typeface="Georgia" panose="02040502050405020303" pitchFamily="18" charset="0"/>
              </a:rPr>
              <a:t>”!!</a:t>
            </a:r>
            <a:r>
              <a:rPr lang="en-US" sz="4000" dirty="0">
                <a:solidFill>
                  <a:srgbClr val="00FF00"/>
                </a:solidFill>
                <a:latin typeface="Georgia" panose="02040502050405020303" pitchFamily="18" charset="0"/>
              </a:rPr>
              <a:t>  (??) </a:t>
            </a:r>
            <a:r>
              <a:rPr lang="en-US" sz="4000" dirty="0">
                <a:solidFill>
                  <a:srgbClr val="00FF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</a:t>
            </a:r>
            <a:endParaRPr lang="en-CA" sz="4000" b="1" dirty="0">
              <a:solidFill>
                <a:prstClr val="white"/>
              </a:solidFill>
            </a:endParaRPr>
          </a:p>
          <a:p>
            <a:pPr algn="ctr"/>
            <a:r>
              <a:rPr lang="en-US" sz="2800" b="1" u="sng" dirty="0"/>
              <a:t>Salvation at Dawn</a:t>
            </a:r>
            <a:r>
              <a:rPr lang="en-US" sz="2800" b="1" dirty="0"/>
              <a:t> of the 7</a:t>
            </a:r>
            <a:r>
              <a:rPr lang="en-US" sz="2800" b="1" baseline="30000" dirty="0"/>
              <a:t>th</a:t>
            </a:r>
            <a:r>
              <a:rPr lang="en-US" sz="2800" b="1" dirty="0"/>
              <a:t> day Shabbat!</a:t>
            </a:r>
            <a:endParaRPr lang="en-CA" sz="2800" b="1" dirty="0">
              <a:ln>
                <a:solidFill>
                  <a:srgbClr val="00FF00"/>
                </a:solidFill>
              </a:ln>
              <a:solidFill>
                <a:srgbClr val="00FFFF"/>
              </a:solidFill>
              <a:effectLst>
                <a:glow rad="127000">
                  <a:srgbClr val="002060"/>
                </a:glow>
              </a:effectLst>
              <a:latin typeface="Wide Latin" panose="020A0A070505050204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377D7-29FF-46BD-9B4F-F4B83591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1814" y="6529581"/>
            <a:ext cx="400186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17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1B581C-089B-4659-AEFD-DA59DC4E21DB}"/>
              </a:ext>
            </a:extLst>
          </p:cNvPr>
          <p:cNvSpPr/>
          <p:nvPr/>
        </p:nvSpPr>
        <p:spPr>
          <a:xfrm>
            <a:off x="10726871" y="1925916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8136EB-3906-4CD0-A1CE-AD41855E49D4}"/>
              </a:ext>
            </a:extLst>
          </p:cNvPr>
          <p:cNvSpPr/>
          <p:nvPr/>
        </p:nvSpPr>
        <p:spPr>
          <a:xfrm>
            <a:off x="933033" y="5448678"/>
            <a:ext cx="10325934" cy="1144892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OK FINE, </a:t>
            </a:r>
            <a:r>
              <a:rPr lang="en-US" sz="2800" dirty="0">
                <a:solidFill>
                  <a:srgbClr val="00FF00"/>
                </a:solidFill>
                <a:latin typeface="Georgia" panose="02040502050405020303" pitchFamily="18" charset="0"/>
              </a:rPr>
              <a:t>here the </a:t>
            </a:r>
            <a:r>
              <a:rPr lang="en-US" sz="2800" dirty="0">
                <a:solidFill>
                  <a:srgbClr val="00FFFF"/>
                </a:solidFill>
                <a:latin typeface="Georgia" panose="02040502050405020303" pitchFamily="18" charset="0"/>
              </a:rPr>
              <a:t>“</a:t>
            </a:r>
            <a:r>
              <a:rPr lang="en-US" sz="2800" u="sng" dirty="0">
                <a:ln w="19050">
                  <a:solidFill>
                    <a:srgbClr val="1E1EFA"/>
                  </a:solidFill>
                </a:ln>
                <a:solidFill>
                  <a:srgbClr val="00FFFF"/>
                </a:solidFill>
                <a:latin typeface="Snap ITC" panose="04040A07060A02020202" pitchFamily="82" charset="0"/>
              </a:rPr>
              <a:t>SE</a:t>
            </a:r>
            <a:r>
              <a:rPr lang="en-US" sz="2800" u="sng" dirty="0">
                <a:ln w="19050">
                  <a:solidFill>
                    <a:srgbClr val="1E1EFA"/>
                  </a:solidFill>
                </a:ln>
                <a:solidFill>
                  <a:srgbClr val="FF00FF"/>
                </a:solidFill>
                <a:latin typeface="Snap ITC" panose="04040A07060A02020202" pitchFamily="82" charset="0"/>
              </a:rPr>
              <a:t>A</a:t>
            </a:r>
            <a:r>
              <a:rPr lang="en-US" sz="2800" dirty="0">
                <a:ln w="19050">
                  <a:solidFill>
                    <a:srgbClr val="1E1EFA"/>
                  </a:solidFill>
                </a:ln>
                <a:solidFill>
                  <a:srgbClr val="00FFFF"/>
                </a:solidFill>
                <a:latin typeface="Snap ITC" panose="04040A07060A02020202" pitchFamily="82" charset="0"/>
              </a:rPr>
              <a:t>D</a:t>
            </a:r>
            <a:r>
              <a:rPr lang="en-US" sz="2800" dirty="0">
                <a:solidFill>
                  <a:srgbClr val="00FFFF"/>
                </a:solidFill>
                <a:latin typeface="Georgia" panose="02040502050405020303" pitchFamily="18" charset="0"/>
              </a:rPr>
              <a:t>” </a:t>
            </a:r>
            <a:r>
              <a:rPr lang="en-US" sz="2800" u="sng" dirty="0">
                <a:solidFill>
                  <a:srgbClr val="00FFFF"/>
                </a:solidFill>
                <a:latin typeface="Georgia" panose="02040502050405020303" pitchFamily="18" charset="0"/>
              </a:rPr>
              <a:t>Shabbat STARTED AT DAWN</a:t>
            </a:r>
            <a:r>
              <a:rPr lang="en-US" sz="2800" dirty="0">
                <a:solidFill>
                  <a:srgbClr val="00FFFF"/>
                </a:solidFill>
                <a:latin typeface="Georgia" panose="02040502050405020303" pitchFamily="18" charset="0"/>
              </a:rPr>
              <a:t>, </a:t>
            </a:r>
          </a:p>
          <a:p>
            <a:pPr algn="ctr"/>
            <a:r>
              <a:rPr lang="en-US" sz="2800" dirty="0">
                <a:solidFill>
                  <a:srgbClr val="00FFFF"/>
                </a:solidFill>
                <a:latin typeface="Georgia" panose="02040502050405020303" pitchFamily="18" charset="0"/>
              </a:rPr>
              <a:t>BUT – IT </a:t>
            </a:r>
            <a:r>
              <a:rPr lang="en-US" sz="2800" u="sng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Snap ITC" panose="04040A07060A02020202" pitchFamily="82" charset="0"/>
              </a:rPr>
              <a:t>ENDS</a:t>
            </a:r>
            <a:r>
              <a:rPr lang="en-US" sz="2800" dirty="0">
                <a:solidFill>
                  <a:srgbClr val="00FF00"/>
                </a:solidFill>
                <a:latin typeface="Georgia" panose="02040502050405020303" pitchFamily="18" charset="0"/>
              </a:rPr>
              <a:t> at </a:t>
            </a:r>
            <a:r>
              <a:rPr lang="en-US" sz="2800" u="sng" dirty="0">
                <a:solidFill>
                  <a:srgbClr val="00FFFF"/>
                </a:solidFill>
                <a:latin typeface="Georgia" panose="02040502050405020303" pitchFamily="18" charset="0"/>
              </a:rPr>
              <a:t>Dawn</a:t>
            </a:r>
            <a:r>
              <a:rPr lang="en-US" sz="2800" dirty="0">
                <a:solidFill>
                  <a:srgbClr val="00FFFF"/>
                </a:solidFill>
                <a:latin typeface="Georgia" panose="02040502050405020303" pitchFamily="18" charset="0"/>
              </a:rPr>
              <a:t> </a:t>
            </a:r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Snap ITC" panose="04040A07060A02020202" pitchFamily="82" charset="0"/>
              </a:rPr>
              <a:t>TOO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Snap ITC" panose="04040A07060A02020202" pitchFamily="82" charset="0"/>
              </a:rPr>
              <a:t>?</a:t>
            </a:r>
            <a:r>
              <a:rPr lang="en-US" sz="2800" dirty="0">
                <a:solidFill>
                  <a:srgbClr val="00FF00"/>
                </a:solidFill>
                <a:latin typeface="Georgia" panose="02040502050405020303" pitchFamily="18" charset="0"/>
              </a:rPr>
              <a:t> </a:t>
            </a:r>
            <a:endParaRPr lang="en-CA" sz="28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BD5F67-E8CF-4E92-84A6-785317C60C1C}"/>
              </a:ext>
            </a:extLst>
          </p:cNvPr>
          <p:cNvCxnSpPr>
            <a:cxnSpLocks/>
          </p:cNvCxnSpPr>
          <p:nvPr/>
        </p:nvCxnSpPr>
        <p:spPr>
          <a:xfrm flipV="1">
            <a:off x="2337378" y="3306887"/>
            <a:ext cx="9742249" cy="14371"/>
          </a:xfrm>
          <a:prstGeom prst="straightConnector1">
            <a:avLst/>
          </a:prstGeom>
          <a:ln w="460375">
            <a:solidFill>
              <a:srgbClr val="1E1EFA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h="114300"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CF8AC10-11FF-49B2-8CAF-FDE30CF21161}"/>
              </a:ext>
            </a:extLst>
          </p:cNvPr>
          <p:cNvSpPr/>
          <p:nvPr/>
        </p:nvSpPr>
        <p:spPr>
          <a:xfrm>
            <a:off x="2572309" y="2092285"/>
            <a:ext cx="7973203" cy="840928"/>
          </a:xfrm>
          <a:prstGeom prst="wedgeRoundRectCallout">
            <a:avLst>
              <a:gd name="adj1" fmla="val -54004"/>
              <a:gd name="adj2" fmla="val 42498"/>
              <a:gd name="adj3" fmla="val 16667"/>
            </a:avLst>
          </a:prstGeom>
          <a:solidFill>
            <a:srgbClr val="FFFF00"/>
          </a:solidFill>
          <a:ln w="38100">
            <a:solidFill>
              <a:srgbClr val="FF00FF"/>
            </a:solidFill>
          </a:ln>
          <a:scene3d>
            <a:camera prst="orthographicFront"/>
            <a:lightRig rig="sunset" dir="t"/>
          </a:scene3d>
          <a:sp3d>
            <a:bevelT w="1206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000" b="1" dirty="0">
                <a:solidFill>
                  <a:srgbClr val="1E1EFA"/>
                </a:solidFill>
              </a:rPr>
              <a:t>Salvation </a:t>
            </a:r>
            <a:r>
              <a:rPr lang="en-CA" sz="4000" dirty="0">
                <a:solidFill>
                  <a:srgbClr val="1E1EFA"/>
                </a:solidFill>
              </a:rPr>
              <a:t>–  </a:t>
            </a:r>
            <a:r>
              <a:rPr lang="en-CA" sz="4000" dirty="0">
                <a:solidFill>
                  <a:srgbClr val="1E1EFA"/>
                </a:solidFill>
                <a:effectLst>
                  <a:glow rad="127000">
                    <a:srgbClr val="FFD17D"/>
                  </a:glow>
                  <a:outerShdw blurRad="50800" dist="50800" dir="5400000" sx="102000" sy="102000" algn="ctr" rotWithShape="0">
                    <a:srgbClr val="FF00FF"/>
                  </a:outerShdw>
                </a:effectLst>
                <a:latin typeface="Wide Latin" panose="020A0A07050505020404" pitchFamily="18" charset="0"/>
              </a:rPr>
              <a:t>TODAY!</a:t>
            </a:r>
            <a:r>
              <a:rPr lang="en-CA" sz="4000" dirty="0">
                <a:solidFill>
                  <a:srgbClr val="1E1EFA"/>
                </a:solidFill>
              </a:rPr>
              <a:t> </a:t>
            </a:r>
            <a:r>
              <a:rPr lang="en-CA" sz="2800" dirty="0">
                <a:solidFill>
                  <a:srgbClr val="1E1EFA"/>
                </a:solidFill>
              </a:rPr>
              <a:t>(Ex 14:13)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521F63-A8C3-415E-A3D1-26AF327122B4}"/>
              </a:ext>
            </a:extLst>
          </p:cNvPr>
          <p:cNvSpPr/>
          <p:nvPr/>
        </p:nvSpPr>
        <p:spPr>
          <a:xfrm>
            <a:off x="2253095" y="3075934"/>
            <a:ext cx="9179331" cy="48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b="1" dirty="0">
                <a:solidFill>
                  <a:schemeClr val="bg1"/>
                </a:solidFill>
              </a:rPr>
              <a:t>7</a:t>
            </a:r>
            <a:r>
              <a:rPr lang="en-CA" sz="3600" b="1" baseline="30000" dirty="0">
                <a:solidFill>
                  <a:schemeClr val="bg1"/>
                </a:solidFill>
              </a:rPr>
              <a:t>TH</a:t>
            </a:r>
            <a:r>
              <a:rPr lang="en-CA" sz="3600" b="1" dirty="0">
                <a:solidFill>
                  <a:schemeClr val="bg1"/>
                </a:solidFill>
              </a:rPr>
              <a:t> day SHABBAT began at Dawn!</a:t>
            </a:r>
          </a:p>
        </p:txBody>
      </p:sp>
    </p:spTree>
    <p:extLst>
      <p:ext uri="{BB962C8B-B14F-4D97-AF65-F5344CB8AC3E}">
        <p14:creationId xmlns:p14="http://schemas.microsoft.com/office/powerpoint/2010/main" val="41982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8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5" grpId="0" animBg="1"/>
      <p:bldP spid="16" grpId="0" animBg="1"/>
      <p:bldP spid="16" grpId="1" animBg="1"/>
      <p:bldP spid="18" grpId="0" animBg="1"/>
      <p:bldP spid="19" grpId="0" animBg="1"/>
      <p:bldP spid="20" grpId="0" animBg="1"/>
      <p:bldP spid="31" grpId="0" animBg="1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D18B"/>
            </a:gs>
            <a:gs pos="57000">
              <a:srgbClr val="FFE3AE"/>
            </a:gs>
            <a:gs pos="87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2E5FC7-71D6-6438-BDCD-BD9D7A2BEE3E}"/>
              </a:ext>
            </a:extLst>
          </p:cNvPr>
          <p:cNvSpPr txBox="1"/>
          <p:nvPr/>
        </p:nvSpPr>
        <p:spPr>
          <a:xfrm>
            <a:off x="126521" y="145856"/>
            <a:ext cx="119389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1EF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3200" b="1" i="1" dirty="0">
                <a:ln w="19050">
                  <a:solidFill>
                    <a:srgbClr val="1E1EFA"/>
                  </a:solidFill>
                </a:ln>
                <a:solidFill>
                  <a:srgbClr val="00B050"/>
                </a:solidFill>
                <a:effectLst>
                  <a:outerShdw blurRad="50800" dist="50800" dir="5400000" sx="102000" sy="102000" algn="ctr" rotWithShape="0">
                    <a:srgbClr val="FF00FF"/>
                  </a:outerShdw>
                </a:effectLst>
                <a:latin typeface="Goudy Stout" panose="0202090407030B020401" pitchFamily="18" charset="0"/>
              </a:rPr>
              <a:t>No </a:t>
            </a:r>
            <a:r>
              <a:rPr lang="en-US" sz="3200" b="1" i="1" dirty="0" err="1">
                <a:ln w="19050">
                  <a:solidFill>
                    <a:srgbClr val="1E1EFA"/>
                  </a:solidFill>
                </a:ln>
                <a:effectLst>
                  <a:outerShdw blurRad="50800" dist="50800" dir="5400000" sx="102000" sy="102000" algn="ctr" rotWithShape="0">
                    <a:srgbClr val="FF00FF"/>
                  </a:outerShdw>
                </a:effectLst>
                <a:latin typeface="Goudy Stout" panose="0202090407030B020401" pitchFamily="18" charset="0"/>
              </a:rPr>
              <a:t>anomAlies</a:t>
            </a:r>
            <a:r>
              <a:rPr lang="en-US" sz="3200" b="1" i="1" dirty="0">
                <a:ln w="19050">
                  <a:solidFill>
                    <a:srgbClr val="1E1EFA"/>
                  </a:solidFill>
                </a:ln>
                <a:solidFill>
                  <a:srgbClr val="00B050"/>
                </a:solidFill>
                <a:effectLst>
                  <a:outerShdw blurRad="50800" dist="50800" dir="5400000" sx="102000" sy="102000" algn="ctr" rotWithShape="0">
                    <a:srgbClr val="FF00FF"/>
                  </a:outerShdw>
                </a:effectLst>
                <a:latin typeface="Goudy Stout" panose="0202090407030B020401" pitchFamily="18" charset="0"/>
              </a:rPr>
              <a:t> in my house!</a:t>
            </a:r>
            <a:endParaRPr lang="en-US" sz="3200" b="1" dirty="0">
              <a:solidFill>
                <a:srgbClr val="1E1EFA"/>
              </a:solidFill>
              <a:latin typeface="Goudy Stout" panose="0202090407030B020401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5EFAB-E598-3C7A-35C9-FE04932DA0E2}"/>
              </a:ext>
            </a:extLst>
          </p:cNvPr>
          <p:cNvSpPr/>
          <p:nvPr/>
        </p:nvSpPr>
        <p:spPr>
          <a:xfrm>
            <a:off x="431954" y="4434197"/>
            <a:ext cx="4193536" cy="737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333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Shabbat Light Season</a:t>
            </a:r>
            <a:endParaRPr lang="en-CA" sz="3200" b="1" dirty="0">
              <a:ln>
                <a:solidFill>
                  <a:sysClr val="windowText" lastClr="000000"/>
                </a:solidFill>
              </a:ln>
              <a:solidFill>
                <a:srgbClr val="1E1EFA"/>
              </a:solidFill>
              <a:effectLst>
                <a:glow rad="139700">
                  <a:srgbClr val="FFD17D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15791-4A5E-2A76-D372-AEDE0D17EC0A}"/>
              </a:ext>
            </a:extLst>
          </p:cNvPr>
          <p:cNvSpPr/>
          <p:nvPr/>
        </p:nvSpPr>
        <p:spPr>
          <a:xfrm>
            <a:off x="5077251" y="4434197"/>
            <a:ext cx="4761411" cy="737239"/>
          </a:xfrm>
          <a:prstGeom prst="rect">
            <a:avLst/>
          </a:prstGeom>
          <a:solidFill>
            <a:schemeClr val="tx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Shabbat Night Season</a:t>
            </a:r>
            <a:endParaRPr lang="en-CA" sz="3200" b="1" dirty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99A5-26EC-657F-7B44-5EE353319334}"/>
              </a:ext>
            </a:extLst>
          </p:cNvPr>
          <p:cNvCxnSpPr>
            <a:cxnSpLocks/>
          </p:cNvCxnSpPr>
          <p:nvPr/>
        </p:nvCxnSpPr>
        <p:spPr>
          <a:xfrm>
            <a:off x="9878820" y="2697018"/>
            <a:ext cx="0" cy="2476735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9CFD3-417D-D1F5-DB5A-413DB950EED8}"/>
              </a:ext>
            </a:extLst>
          </p:cNvPr>
          <p:cNvSpPr/>
          <p:nvPr/>
        </p:nvSpPr>
        <p:spPr>
          <a:xfrm>
            <a:off x="10242864" y="4440546"/>
            <a:ext cx="1937675" cy="732626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</a:t>
            </a:r>
            <a:r>
              <a:rPr lang="en-CA" sz="3200" b="1" u="sng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st</a:t>
            </a: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C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y</a:t>
            </a: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24305-85AD-B198-D817-7D9E30855B51}"/>
              </a:ext>
            </a:extLst>
          </p:cNvPr>
          <p:cNvSpPr/>
          <p:nvPr/>
        </p:nvSpPr>
        <p:spPr>
          <a:xfrm>
            <a:off x="66077" y="3603464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D3B2D-094C-9C7B-95C4-2483A4AE5DA0}"/>
              </a:ext>
            </a:extLst>
          </p:cNvPr>
          <p:cNvSpPr/>
          <p:nvPr/>
        </p:nvSpPr>
        <p:spPr>
          <a:xfrm>
            <a:off x="113707" y="4434196"/>
            <a:ext cx="361524" cy="729149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CD424-5D28-86E6-D6BA-820314E0B3AC}"/>
              </a:ext>
            </a:extLst>
          </p:cNvPr>
          <p:cNvCxnSpPr>
            <a:cxnSpLocks/>
          </p:cNvCxnSpPr>
          <p:nvPr/>
        </p:nvCxnSpPr>
        <p:spPr>
          <a:xfrm>
            <a:off x="49393" y="3603464"/>
            <a:ext cx="3390" cy="1579748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41375F0-2BDA-2837-B08C-19539FDDF02C}"/>
              </a:ext>
            </a:extLst>
          </p:cNvPr>
          <p:cNvSpPr/>
          <p:nvPr/>
        </p:nvSpPr>
        <p:spPr>
          <a:xfrm>
            <a:off x="4706163" y="4440547"/>
            <a:ext cx="379804" cy="724455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215144-B4D2-3184-3860-4A25A4DB5D33}"/>
              </a:ext>
            </a:extLst>
          </p:cNvPr>
          <p:cNvCxnSpPr>
            <a:cxnSpLocks/>
          </p:cNvCxnSpPr>
          <p:nvPr/>
        </p:nvCxnSpPr>
        <p:spPr>
          <a:xfrm>
            <a:off x="4638784" y="3849332"/>
            <a:ext cx="12745" cy="1342534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B15CA21-DEC6-C3FA-0AA7-593B7BB8065B}"/>
              </a:ext>
            </a:extLst>
          </p:cNvPr>
          <p:cNvSpPr/>
          <p:nvPr/>
        </p:nvSpPr>
        <p:spPr>
          <a:xfrm>
            <a:off x="4319142" y="3856954"/>
            <a:ext cx="639284" cy="274756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Sunset</a:t>
            </a:r>
            <a:endParaRPr lang="en-CA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B97B20-4BBD-4DDF-456A-5B3902729F4F}"/>
              </a:ext>
            </a:extLst>
          </p:cNvPr>
          <p:cNvSpPr/>
          <p:nvPr/>
        </p:nvSpPr>
        <p:spPr>
          <a:xfrm>
            <a:off x="942683" y="896280"/>
            <a:ext cx="10382121" cy="762348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rgbClr val="FFD17D"/>
                  </a:glow>
                </a:effectLst>
                <a:latin typeface="Georgia" panose="02040502050405020303" pitchFamily="18" charset="0"/>
              </a:rPr>
              <a:t>Matt 28:1     </a:t>
            </a:r>
            <a:r>
              <a:rPr lang="en-CA" sz="4000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D17D"/>
                  </a:glow>
                </a:effectLst>
                <a:latin typeface="Snap ITC" panose="04040A07060A02020202" pitchFamily="82" charset="0"/>
              </a:rPr>
              <a:t>End</a:t>
            </a:r>
            <a:r>
              <a:rPr lang="en-CA" sz="4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D17D"/>
                  </a:glow>
                </a:effectLst>
                <a:latin typeface="Georgia" panose="02040502050405020303" pitchFamily="18" charset="0"/>
              </a:rPr>
              <a:t> of the </a:t>
            </a:r>
            <a:r>
              <a:rPr lang="en-CA" sz="40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27000">
                    <a:srgbClr val="FFD17D"/>
                  </a:glow>
                </a:effectLst>
                <a:latin typeface="Georgia" panose="02040502050405020303" pitchFamily="18" charset="0"/>
              </a:rPr>
              <a:t>Shabbat</a:t>
            </a:r>
            <a:r>
              <a:rPr lang="en-CA" sz="4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D17D"/>
                  </a:glow>
                </a:effectLst>
                <a:latin typeface="Georgia" panose="02040502050405020303" pitchFamily="18" charset="0"/>
              </a:rPr>
              <a:t> – </a:t>
            </a:r>
            <a:r>
              <a:rPr lang="en-CA" sz="4000" dirty="0" err="1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27000">
                    <a:srgbClr val="FFD17D"/>
                  </a:glow>
                </a:effectLst>
                <a:latin typeface="Georgia" panose="02040502050405020303" pitchFamily="18" charset="0"/>
              </a:rPr>
              <a:t>Epiphosko</a:t>
            </a:r>
            <a:r>
              <a:rPr lang="en-CA" sz="40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27000">
                    <a:srgbClr val="FFD17D"/>
                  </a:glow>
                </a:effectLst>
                <a:latin typeface="Georgia" panose="02040502050405020303" pitchFamily="18" charset="0"/>
              </a:rPr>
              <a:t>!</a:t>
            </a:r>
            <a:endParaRPr lang="en-CA" sz="2800" b="1" dirty="0">
              <a:ln>
                <a:solidFill>
                  <a:srgbClr val="00FF00"/>
                </a:solidFill>
              </a:ln>
              <a:solidFill>
                <a:srgbClr val="0066FF"/>
              </a:solidFill>
              <a:effectLst>
                <a:glow rad="127000">
                  <a:srgbClr val="002060"/>
                </a:glow>
              </a:effectLst>
              <a:latin typeface="Wide Latin" panose="020A0A070505050204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377D7-29FF-46BD-9B4F-F4B83591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1814" y="6529581"/>
            <a:ext cx="400186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18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1B581C-089B-4659-AEFD-DA59DC4E21DB}"/>
              </a:ext>
            </a:extLst>
          </p:cNvPr>
          <p:cNvSpPr/>
          <p:nvPr/>
        </p:nvSpPr>
        <p:spPr>
          <a:xfrm>
            <a:off x="9859966" y="2159191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8136EB-3906-4CD0-A1CE-AD41855E49D4}"/>
              </a:ext>
            </a:extLst>
          </p:cNvPr>
          <p:cNvSpPr/>
          <p:nvPr/>
        </p:nvSpPr>
        <p:spPr>
          <a:xfrm>
            <a:off x="616848" y="5307001"/>
            <a:ext cx="10958303" cy="1294693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eorgia" panose="02040502050405020303" pitchFamily="18" charset="0"/>
              </a:rPr>
              <a:t>Matthew has declared a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Georgia" panose="02040502050405020303" pitchFamily="18" charset="0"/>
              </a:rPr>
              <a:t>Shabbat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eorgia" panose="02040502050405020303" pitchFamily="18" charset="0"/>
              </a:rPr>
              <a:t> Night Season! </a:t>
            </a:r>
            <a:b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Will Yahuah accept 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Qodesh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 Appointment in the </a:t>
            </a:r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ni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g</a:t>
            </a:r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ht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?</a:t>
            </a:r>
            <a:endParaRPr lang="en-CA" sz="2800" b="1" dirty="0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CF8AC10-11FF-49B2-8CAF-FDE30CF21161}"/>
              </a:ext>
            </a:extLst>
          </p:cNvPr>
          <p:cNvSpPr/>
          <p:nvPr/>
        </p:nvSpPr>
        <p:spPr>
          <a:xfrm>
            <a:off x="139221" y="1750916"/>
            <a:ext cx="8795475" cy="840928"/>
          </a:xfrm>
          <a:prstGeom prst="wedgeRoundRectCallout">
            <a:avLst>
              <a:gd name="adj1" fmla="val 59749"/>
              <a:gd name="adj2" fmla="val 30416"/>
              <a:gd name="adj3" fmla="val 16667"/>
            </a:avLst>
          </a:prstGeom>
          <a:solidFill>
            <a:srgbClr val="FFFF00"/>
          </a:solidFill>
          <a:ln w="38100">
            <a:solidFill>
              <a:srgbClr val="FF00FF"/>
            </a:solidFill>
          </a:ln>
          <a:scene3d>
            <a:camera prst="orthographicFront"/>
            <a:lightRig rig="sunset" dir="t"/>
          </a:scene3d>
          <a:sp3d>
            <a:bevelT w="1206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rgbClr val="1E1EFA"/>
                </a:solidFill>
              </a:rPr>
              <a:t>As the 1</a:t>
            </a:r>
            <a:r>
              <a:rPr lang="en-CA" sz="2800" baseline="30000" dirty="0">
                <a:solidFill>
                  <a:srgbClr val="1E1EFA"/>
                </a:solidFill>
              </a:rPr>
              <a:t>st</a:t>
            </a:r>
            <a:r>
              <a:rPr lang="en-CA" sz="2800" dirty="0">
                <a:solidFill>
                  <a:srgbClr val="1E1EFA"/>
                </a:solidFill>
              </a:rPr>
              <a:t> cycle of the week began to </a:t>
            </a:r>
            <a:r>
              <a:rPr lang="en-CA" sz="2800" dirty="0">
                <a:solidFill>
                  <a:srgbClr val="1E1EFA"/>
                </a:solidFill>
                <a:effectLst>
                  <a:glow rad="127000">
                    <a:srgbClr val="00FFFF"/>
                  </a:glow>
                </a:effectLst>
                <a:latin typeface="Snap ITC" panose="04040A07060A02020202" pitchFamily="82" charset="0"/>
              </a:rPr>
              <a:t>GROW LIGHT!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C0CCF3-94FE-4FD1-A565-53C8C06ED46C}"/>
              </a:ext>
            </a:extLst>
          </p:cNvPr>
          <p:cNvGrpSpPr/>
          <p:nvPr/>
        </p:nvGrpSpPr>
        <p:grpSpPr>
          <a:xfrm>
            <a:off x="-90362" y="3047097"/>
            <a:ext cx="9929024" cy="487705"/>
            <a:chOff x="-103062" y="3047097"/>
            <a:chExt cx="9929024" cy="48770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DBD5F67-E8CF-4E92-84A6-785317C60C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300977"/>
              <a:ext cx="9825962" cy="17119"/>
            </a:xfrm>
            <a:prstGeom prst="straightConnector1">
              <a:avLst/>
            </a:prstGeom>
            <a:ln w="460375">
              <a:solidFill>
                <a:srgbClr val="1E1EFA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14300" h="114300"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521F63-A8C3-415E-A3D1-26AF327122B4}"/>
                </a:ext>
              </a:extLst>
            </p:cNvPr>
            <p:cNvSpPr/>
            <p:nvPr/>
          </p:nvSpPr>
          <p:spPr>
            <a:xfrm>
              <a:off x="-103062" y="3047097"/>
              <a:ext cx="9179331" cy="487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CA" sz="3600" b="1" dirty="0">
                  <a:solidFill>
                    <a:schemeClr val="bg1"/>
                  </a:solidFill>
                </a:rPr>
                <a:t>7</a:t>
              </a:r>
              <a:r>
                <a:rPr lang="en-CA" sz="3600" b="1" baseline="30000" dirty="0">
                  <a:solidFill>
                    <a:schemeClr val="bg1"/>
                  </a:solidFill>
                </a:rPr>
                <a:t>TH</a:t>
              </a:r>
              <a:r>
                <a:rPr lang="en-CA" sz="3600" b="1" dirty="0">
                  <a:solidFill>
                    <a:schemeClr val="bg1"/>
                  </a:solidFill>
                </a:rPr>
                <a:t> DAY SHABBAT – </a:t>
              </a:r>
              <a:r>
                <a:rPr lang="en-CA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ENDS</a:t>
              </a:r>
              <a:r>
                <a:rPr lang="en-CA" sz="3600" b="1" dirty="0">
                  <a:solidFill>
                    <a:schemeClr val="bg1"/>
                  </a:solidFill>
                </a:rPr>
                <a:t> at Dawn’s Light!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5D24207-2EFE-4C19-946A-33A5474C9C3E}"/>
              </a:ext>
            </a:extLst>
          </p:cNvPr>
          <p:cNvSpPr/>
          <p:nvPr/>
        </p:nvSpPr>
        <p:spPr>
          <a:xfrm>
            <a:off x="9939545" y="4434196"/>
            <a:ext cx="373875" cy="724456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119FA4-6A58-4BD1-9B55-162A88C7C0DE}"/>
              </a:ext>
            </a:extLst>
          </p:cNvPr>
          <p:cNvCxnSpPr>
            <a:cxnSpLocks/>
          </p:cNvCxnSpPr>
          <p:nvPr/>
        </p:nvCxnSpPr>
        <p:spPr>
          <a:xfrm>
            <a:off x="9412339" y="1658628"/>
            <a:ext cx="399492" cy="768529"/>
          </a:xfrm>
          <a:prstGeom prst="straightConnector1">
            <a:avLst/>
          </a:prstGeom>
          <a:ln w="1397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2CB704-EB3E-4C77-9BD6-6D71FEB76C3F}"/>
              </a:ext>
            </a:extLst>
          </p:cNvPr>
          <p:cNvCxnSpPr>
            <a:cxnSpLocks/>
          </p:cNvCxnSpPr>
          <p:nvPr/>
        </p:nvCxnSpPr>
        <p:spPr>
          <a:xfrm flipH="1">
            <a:off x="8041064" y="1493107"/>
            <a:ext cx="320511" cy="475491"/>
          </a:xfrm>
          <a:prstGeom prst="straightConnector1">
            <a:avLst/>
          </a:prstGeom>
          <a:ln w="1397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7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1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D18B"/>
            </a:gs>
            <a:gs pos="57000">
              <a:srgbClr val="FFE3AE"/>
            </a:gs>
            <a:gs pos="87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05EFAB-E598-3C7A-35C9-FE04932DA0E2}"/>
              </a:ext>
            </a:extLst>
          </p:cNvPr>
          <p:cNvSpPr/>
          <p:nvPr/>
        </p:nvSpPr>
        <p:spPr>
          <a:xfrm>
            <a:off x="419254" y="4455319"/>
            <a:ext cx="4193536" cy="7161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333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Shabbat Light Season</a:t>
            </a:r>
            <a:endParaRPr lang="en-CA" sz="3200" b="1" dirty="0">
              <a:ln>
                <a:solidFill>
                  <a:sysClr val="windowText" lastClr="000000"/>
                </a:solidFill>
              </a:ln>
              <a:solidFill>
                <a:srgbClr val="1E1EFA"/>
              </a:solidFill>
              <a:effectLst>
                <a:glow rad="139700">
                  <a:srgbClr val="FFD17D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15791-4A5E-2A76-D372-AEDE0D17EC0A}"/>
              </a:ext>
            </a:extLst>
          </p:cNvPr>
          <p:cNvSpPr/>
          <p:nvPr/>
        </p:nvSpPr>
        <p:spPr>
          <a:xfrm>
            <a:off x="5064551" y="4437372"/>
            <a:ext cx="4761411" cy="737239"/>
          </a:xfrm>
          <a:prstGeom prst="rect">
            <a:avLst/>
          </a:prstGeom>
          <a:solidFill>
            <a:schemeClr val="tx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Shabbat 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rgbClr val="FFE3AE"/>
                  </a:glow>
                </a:effectLst>
              </a:rPr>
              <a:t>Night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 Season</a:t>
            </a:r>
            <a:endParaRPr lang="en-CA" sz="3200" b="1" dirty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CD424-5D28-86E6-D6BA-820314E0B3AC}"/>
              </a:ext>
            </a:extLst>
          </p:cNvPr>
          <p:cNvCxnSpPr>
            <a:cxnSpLocks/>
          </p:cNvCxnSpPr>
          <p:nvPr/>
        </p:nvCxnSpPr>
        <p:spPr>
          <a:xfrm>
            <a:off x="36861" y="3968685"/>
            <a:ext cx="3222" cy="1214527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99A5-26EC-657F-7B44-5EE353319334}"/>
              </a:ext>
            </a:extLst>
          </p:cNvPr>
          <p:cNvCxnSpPr>
            <a:cxnSpLocks/>
          </p:cNvCxnSpPr>
          <p:nvPr/>
        </p:nvCxnSpPr>
        <p:spPr>
          <a:xfrm>
            <a:off x="9866120" y="3968685"/>
            <a:ext cx="0" cy="1205068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9CFD3-417D-D1F5-DB5A-413DB950EED8}"/>
              </a:ext>
            </a:extLst>
          </p:cNvPr>
          <p:cNvSpPr/>
          <p:nvPr/>
        </p:nvSpPr>
        <p:spPr>
          <a:xfrm>
            <a:off x="10235394" y="4441825"/>
            <a:ext cx="1937675" cy="734166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</a:t>
            </a:r>
            <a:r>
              <a:rPr lang="en-CA" sz="3200" b="1" u="sng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st</a:t>
            </a: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C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y</a:t>
            </a: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215144-B4D2-3184-3860-4A25A4DB5D33}"/>
              </a:ext>
            </a:extLst>
          </p:cNvPr>
          <p:cNvCxnSpPr>
            <a:cxnSpLocks/>
          </p:cNvCxnSpPr>
          <p:nvPr/>
        </p:nvCxnSpPr>
        <p:spPr>
          <a:xfrm>
            <a:off x="4634067" y="3852192"/>
            <a:ext cx="12745" cy="1326415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24305-85AD-B198-D817-7D9E30855B51}"/>
              </a:ext>
            </a:extLst>
          </p:cNvPr>
          <p:cNvSpPr/>
          <p:nvPr/>
        </p:nvSpPr>
        <p:spPr>
          <a:xfrm>
            <a:off x="19266" y="3354022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D3B2D-094C-9C7B-95C4-2483A4AE5DA0}"/>
              </a:ext>
            </a:extLst>
          </p:cNvPr>
          <p:cNvSpPr/>
          <p:nvPr/>
        </p:nvSpPr>
        <p:spPr>
          <a:xfrm>
            <a:off x="98202" y="4460081"/>
            <a:ext cx="361524" cy="703264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1375F0-2BDA-2837-B08C-19539FDDF02C}"/>
              </a:ext>
            </a:extLst>
          </p:cNvPr>
          <p:cNvSpPr/>
          <p:nvPr/>
        </p:nvSpPr>
        <p:spPr>
          <a:xfrm>
            <a:off x="4697406" y="4455319"/>
            <a:ext cx="379804" cy="700951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15CA21-DEC6-C3FA-0AA7-593B7BB8065B}"/>
              </a:ext>
            </a:extLst>
          </p:cNvPr>
          <p:cNvSpPr/>
          <p:nvPr/>
        </p:nvSpPr>
        <p:spPr>
          <a:xfrm>
            <a:off x="4306442" y="3856954"/>
            <a:ext cx="639284" cy="274756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Sunset</a:t>
            </a:r>
            <a:endParaRPr lang="en-CA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377D7-29FF-46BD-9B4F-F4B83591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994" y="6529581"/>
            <a:ext cx="400186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19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1B581C-089B-4659-AEFD-DA59DC4E21DB}"/>
              </a:ext>
            </a:extLst>
          </p:cNvPr>
          <p:cNvSpPr/>
          <p:nvPr/>
        </p:nvSpPr>
        <p:spPr>
          <a:xfrm>
            <a:off x="9846888" y="3354021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8136EB-3906-4CD0-A1CE-AD41855E49D4}"/>
              </a:ext>
            </a:extLst>
          </p:cNvPr>
          <p:cNvSpPr/>
          <p:nvPr/>
        </p:nvSpPr>
        <p:spPr>
          <a:xfrm>
            <a:off x="845442" y="5324305"/>
            <a:ext cx="10340859" cy="144478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eorgia" panose="02040502050405020303" pitchFamily="18" charset="0"/>
              </a:rPr>
              <a:t>The context is </a:t>
            </a:r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1E1EFA"/>
                </a:solidFill>
                <a:latin typeface="Georgia" panose="02040502050405020303" pitchFamily="18" charset="0"/>
              </a:rPr>
              <a:t>The Mountain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1E1EFA"/>
                </a:solidFill>
                <a:latin typeface="Georgia" panose="02040502050405020303" pitchFamily="18" charset="0"/>
              </a:rPr>
              <a:t> of  Set-Apart Festivals. </a:t>
            </a:r>
            <a:b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1E1EFA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ln>
                  <a:solidFill>
                    <a:srgbClr val="1E1EFA"/>
                  </a:solidFill>
                </a:ln>
                <a:solidFill>
                  <a:srgbClr val="FFD18B"/>
                </a:solidFill>
                <a:latin typeface="Georgia" panose="02040502050405020303" pitchFamily="18" charset="0"/>
              </a:rPr>
              <a:t>Did not Ha Satan declare his </a:t>
            </a:r>
            <a:r>
              <a:rPr lang="en-US" sz="2800" b="1" u="sng" dirty="0">
                <a:ln>
                  <a:solidFill>
                    <a:srgbClr val="1E1EFA"/>
                  </a:solidFill>
                </a:ln>
                <a:solidFill>
                  <a:srgbClr val="FFD18B"/>
                </a:solidFill>
                <a:latin typeface="Georgia" panose="02040502050405020303" pitchFamily="18" charset="0"/>
              </a:rPr>
              <a:t>ASSAULT</a:t>
            </a:r>
            <a:r>
              <a:rPr lang="en-US" sz="2800" b="1" dirty="0">
                <a:ln>
                  <a:solidFill>
                    <a:srgbClr val="1E1EFA"/>
                  </a:solidFill>
                </a:ln>
                <a:solidFill>
                  <a:srgbClr val="FFD18B"/>
                </a:solidFill>
                <a:latin typeface="Georgia" panose="02040502050405020303" pitchFamily="18" charset="0"/>
              </a:rPr>
              <a:t> on the </a:t>
            </a:r>
            <a:br>
              <a:rPr lang="en-US" sz="2800" b="1" dirty="0">
                <a:ln>
                  <a:solidFill>
                    <a:srgbClr val="1E1EFA"/>
                  </a:solidFill>
                </a:ln>
                <a:solidFill>
                  <a:srgbClr val="FFD18B"/>
                </a:solidFill>
                <a:latin typeface="Georgia" panose="02040502050405020303" pitchFamily="18" charset="0"/>
              </a:rPr>
            </a:br>
            <a:r>
              <a:rPr lang="en-US" sz="2800" b="1" u="sng" dirty="0">
                <a:ln>
                  <a:solidFill>
                    <a:srgbClr val="1E1EFA"/>
                  </a:solidFill>
                </a:ln>
                <a:solidFill>
                  <a:srgbClr val="FFD18B"/>
                </a:solidFill>
                <a:latin typeface="Georgia" panose="02040502050405020303" pitchFamily="18" charset="0"/>
              </a:rPr>
              <a:t>Mountain of Festivals</a:t>
            </a:r>
            <a:r>
              <a:rPr lang="en-US" sz="2800" b="1" dirty="0">
                <a:ln>
                  <a:solidFill>
                    <a:srgbClr val="1E1EFA"/>
                  </a:solidFill>
                </a:ln>
                <a:solidFill>
                  <a:srgbClr val="FFD18B"/>
                </a:solidFill>
                <a:latin typeface="Georgia" panose="02040502050405020303" pitchFamily="18" charset="0"/>
              </a:rPr>
              <a:t> in Isa 14:13?</a:t>
            </a:r>
            <a:endParaRPr lang="en-CA" sz="2800" b="1" dirty="0">
              <a:ln>
                <a:solidFill>
                  <a:srgbClr val="1E1EFA"/>
                </a:solidFill>
              </a:ln>
              <a:solidFill>
                <a:srgbClr val="FFD18B"/>
              </a:solidFill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CF8AC10-11FF-49B2-8CAF-FDE30CF21161}"/>
              </a:ext>
            </a:extLst>
          </p:cNvPr>
          <p:cNvSpPr/>
          <p:nvPr/>
        </p:nvSpPr>
        <p:spPr>
          <a:xfrm>
            <a:off x="175689" y="392499"/>
            <a:ext cx="11840622" cy="2554740"/>
          </a:xfrm>
          <a:prstGeom prst="wedgeRoundRectCallout">
            <a:avLst>
              <a:gd name="adj1" fmla="val 12785"/>
              <a:gd name="adj2" fmla="val 106493"/>
              <a:gd name="adj3" fmla="val 16667"/>
            </a:avLst>
          </a:prstGeom>
          <a:solidFill>
            <a:srgbClr val="FFFF00"/>
          </a:solidFill>
          <a:ln w="38100">
            <a:solidFill>
              <a:srgbClr val="FF00FF"/>
            </a:solidFill>
          </a:ln>
          <a:scene3d>
            <a:camera prst="orthographicFront"/>
            <a:lightRig rig="sunset" dir="t"/>
          </a:scene3d>
          <a:sp3d>
            <a:bevelT w="1206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Isa 30:29 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600" dirty="0">
                <a:solidFill>
                  <a:srgbClr val="0066FF"/>
                </a:solidFill>
                <a:latin typeface="Georgia" panose="02040502050405020303" pitchFamily="18" charset="0"/>
              </a:rPr>
              <a:t>Let the song be to you as in a </a:t>
            </a:r>
            <a:r>
              <a:rPr lang="en-US" sz="3600" b="1" dirty="0">
                <a:ln>
                  <a:solidFill>
                    <a:srgbClr val="1E1EFA"/>
                  </a:solidFill>
                </a:ln>
                <a:solidFill>
                  <a:srgbClr val="00FFFF"/>
                </a:solidFill>
                <a:effectLst>
                  <a:glow rad="127000">
                    <a:schemeClr val="tx1"/>
                  </a:glow>
                  <a:outerShdw blurRad="50800" dist="50800" dir="5400000" sx="104000" sy="104000" algn="ctr" rotWithShape="0">
                    <a:srgbClr val="FFD17D"/>
                  </a:outerShdw>
                </a:effectLst>
                <a:latin typeface="Georgia" panose="02040502050405020303" pitchFamily="18" charset="0"/>
              </a:rPr>
              <a:t>NIGHT</a:t>
            </a:r>
            <a:r>
              <a:rPr lang="en-US" sz="3600" b="1" dirty="0">
                <a:ln>
                  <a:solidFill>
                    <a:srgbClr val="1E1EFA"/>
                  </a:solidFill>
                </a:ln>
                <a:solidFill>
                  <a:srgbClr val="FF00FF"/>
                </a:solidFill>
                <a:effectLst>
                  <a:outerShdw blurRad="50800" dist="50800" dir="5400000" sx="104000" sy="104000" algn="ctr" rotWithShape="0">
                    <a:srgbClr val="FFD17D"/>
                  </a:outerShdw>
                </a:effectLst>
                <a:latin typeface="Georgia" panose="02040502050405020303" pitchFamily="18" charset="0"/>
              </a:rPr>
              <a:t> </a:t>
            </a:r>
            <a:br>
              <a:rPr lang="en-US" sz="3600" b="1" dirty="0">
                <a:ln>
                  <a:solidFill>
                    <a:srgbClr val="1E1EFA"/>
                  </a:solidFill>
                </a:ln>
                <a:solidFill>
                  <a:srgbClr val="FF00FF"/>
                </a:solidFill>
                <a:effectLst>
                  <a:outerShdw blurRad="50800" dist="50800" dir="5400000" sx="104000" sy="104000" algn="ctr" rotWithShape="0">
                    <a:srgbClr val="FFD17D"/>
                  </a:outerShdw>
                </a:effectLst>
                <a:latin typeface="Georgia" panose="02040502050405020303" pitchFamily="18" charset="0"/>
              </a:rPr>
            </a:br>
            <a:r>
              <a:rPr lang="en-US" sz="3600" b="1" u="sng" dirty="0">
                <a:ln>
                  <a:solidFill>
                    <a:srgbClr val="1E1EFA"/>
                  </a:solidFill>
                </a:ln>
                <a:solidFill>
                  <a:srgbClr val="FF00FF"/>
                </a:solidFill>
                <a:effectLst>
                  <a:outerShdw blurRad="50800" dist="50800" dir="5400000" sx="104000" sy="104000" algn="ctr" rotWithShape="0">
                    <a:srgbClr val="FFD17D"/>
                  </a:outerShdw>
                </a:effectLst>
                <a:latin typeface="Georgia" panose="02040502050405020303" pitchFamily="18" charset="0"/>
              </a:rPr>
              <a:t>SET APART</a:t>
            </a:r>
            <a:r>
              <a:rPr lang="en-US" sz="3600" b="1" dirty="0">
                <a:ln>
                  <a:solidFill>
                    <a:srgbClr val="1E1EFA"/>
                  </a:solidFill>
                </a:ln>
                <a:solidFill>
                  <a:srgbClr val="FF00FF"/>
                </a:solidFill>
                <a:effectLst>
                  <a:outerShdw blurRad="50800" dist="50800" dir="5400000" sx="104000" sy="104000" algn="ctr" rotWithShape="0">
                    <a:srgbClr val="FFD17D"/>
                  </a:outerShdw>
                </a:effectLst>
                <a:latin typeface="Georgia" panose="02040502050405020303" pitchFamily="18" charset="0"/>
              </a:rPr>
              <a:t> FOR A FESTIVAL, </a:t>
            </a:r>
            <a:r>
              <a:rPr lang="en-US" sz="3600" dirty="0">
                <a:solidFill>
                  <a:srgbClr val="0066FF"/>
                </a:solidFill>
                <a:latin typeface="Georgia" panose="02040502050405020303" pitchFamily="18" charset="0"/>
              </a:rPr>
              <a:t>and gladness of heart as he who is going with a flute, to come into </a:t>
            </a:r>
            <a:br>
              <a:rPr lang="en-US" sz="3600" dirty="0">
                <a:solidFill>
                  <a:srgbClr val="0066FF"/>
                </a:solidFill>
                <a:latin typeface="Georgia" panose="02040502050405020303" pitchFamily="18" charset="0"/>
              </a:rPr>
            </a:br>
            <a:r>
              <a:rPr lang="en-US" sz="3600" b="1" u="sng" dirty="0">
                <a:solidFill>
                  <a:srgbClr val="1E1EFA"/>
                </a:solidFill>
                <a:latin typeface="Georgia" panose="02040502050405020303" pitchFamily="18" charset="0"/>
              </a:rPr>
              <a:t>the Mountain</a:t>
            </a:r>
            <a:r>
              <a:rPr lang="en-US" sz="3600" b="1" dirty="0">
                <a:solidFill>
                  <a:srgbClr val="1E1EFA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>
                <a:solidFill>
                  <a:srgbClr val="0066FF"/>
                </a:solidFill>
                <a:latin typeface="Georgia" panose="02040502050405020303" pitchFamily="18" charset="0"/>
              </a:rPr>
              <a:t>of </a:t>
            </a:r>
            <a:r>
              <a:rPr lang="he-IL" sz="3600" dirty="0">
                <a:solidFill>
                  <a:srgbClr val="0066FF"/>
                </a:solidFill>
                <a:latin typeface="Arial" panose="020B0604020202020204" pitchFamily="34" charset="0"/>
              </a:rPr>
              <a:t>יהוה</a:t>
            </a:r>
            <a:r>
              <a:rPr lang="en-CA" sz="3600" dirty="0">
                <a:solidFill>
                  <a:srgbClr val="0066FF"/>
                </a:solidFill>
                <a:latin typeface="Arial" panose="020B0604020202020204" pitchFamily="34" charset="0"/>
              </a:rPr>
              <a:t> [Yahuah]</a:t>
            </a:r>
            <a:r>
              <a:rPr lang="en-US" sz="3600" dirty="0">
                <a:solidFill>
                  <a:srgbClr val="0066FF"/>
                </a:solidFill>
                <a:latin typeface="Georgia" panose="02040502050405020303" pitchFamily="18" charset="0"/>
              </a:rPr>
              <a:t>, to the </a:t>
            </a:r>
            <a:r>
              <a:rPr lang="en-US" sz="3600" u="sng" dirty="0">
                <a:solidFill>
                  <a:srgbClr val="0066FF"/>
                </a:solidFill>
                <a:latin typeface="Georgia" panose="02040502050405020303" pitchFamily="18" charset="0"/>
              </a:rPr>
              <a:t>Rock</a:t>
            </a:r>
            <a:r>
              <a:rPr lang="en-US" sz="3600" dirty="0">
                <a:solidFill>
                  <a:srgbClr val="0066FF"/>
                </a:solidFill>
                <a:latin typeface="Georgia" panose="02040502050405020303" pitchFamily="18" charset="0"/>
              </a:rPr>
              <a:t> of </a:t>
            </a:r>
            <a:r>
              <a:rPr lang="en-US" sz="3600" dirty="0" err="1">
                <a:solidFill>
                  <a:srgbClr val="0066FF"/>
                </a:solidFill>
                <a:latin typeface="Georgia" panose="02040502050405020303" pitchFamily="18" charset="0"/>
              </a:rPr>
              <a:t>Yisra’ĕl</a:t>
            </a:r>
            <a:r>
              <a:rPr lang="en-US" sz="3600" dirty="0">
                <a:solidFill>
                  <a:srgbClr val="0066FF"/>
                </a:solidFill>
                <a:latin typeface="Georgia" panose="02040502050405020303" pitchFamily="18" charset="0"/>
              </a:rPr>
              <a:t>. </a:t>
            </a:r>
            <a:endParaRPr lang="en-CA" sz="3600" dirty="0">
              <a:solidFill>
                <a:srgbClr val="0066FF"/>
              </a:solidFill>
              <a:latin typeface="Snap ITC" panose="04040A07060A02020202" pitchFamily="8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D24207-2EFE-4C19-946A-33A5474C9C3E}"/>
              </a:ext>
            </a:extLst>
          </p:cNvPr>
          <p:cNvSpPr/>
          <p:nvPr/>
        </p:nvSpPr>
        <p:spPr>
          <a:xfrm>
            <a:off x="9923110" y="4455318"/>
            <a:ext cx="373875" cy="703333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225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5CB7-CCA9-4F97-8342-FADE7180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466" y="0"/>
            <a:ext cx="6903068" cy="902488"/>
          </a:xfrm>
        </p:spPr>
        <p:txBody>
          <a:bodyPr>
            <a:normAutofit/>
          </a:bodyPr>
          <a:lstStyle/>
          <a:p>
            <a:r>
              <a:rPr lang="en-CA" b="1" i="1" dirty="0">
                <a:solidFill>
                  <a:srgbClr val="0070C0"/>
                </a:solidFill>
              </a:rPr>
              <a:t>Terminology Improvement!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D371A4-D301-4C93-9FED-005591130333}"/>
              </a:ext>
            </a:extLst>
          </p:cNvPr>
          <p:cNvSpPr/>
          <p:nvPr/>
        </p:nvSpPr>
        <p:spPr>
          <a:xfrm>
            <a:off x="486561" y="822120"/>
            <a:ext cx="11258026" cy="57264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  <a:scene3d>
            <a:camera prst="orthographicFront"/>
            <a:lightRig rig="sunset" dir="t"/>
          </a:scene3d>
          <a:sp3d>
            <a:bevelT w="171450" h="158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4000" u="sng" dirty="0">
                <a:solidFill>
                  <a:srgbClr val="002060"/>
                </a:solidFill>
                <a:latin typeface="Arial Black" panose="020B0A04020102020204" pitchFamily="34" charset="0"/>
              </a:rPr>
              <a:t>Please note</a:t>
            </a:r>
            <a:r>
              <a:rPr lang="en-C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:  </a:t>
            </a:r>
            <a:r>
              <a:rPr lang="en-CA" sz="4000" dirty="0">
                <a:solidFill>
                  <a:srgbClr val="002060"/>
                </a:solidFill>
              </a:rPr>
              <a:t>This study will not be using the Jewish name </a:t>
            </a:r>
            <a:r>
              <a:rPr lang="en-CA" sz="4000" u="sng" dirty="0">
                <a:solidFill>
                  <a:srgbClr val="FF0000"/>
                </a:solidFill>
              </a:rPr>
              <a:t>Tishri</a:t>
            </a:r>
            <a:r>
              <a:rPr lang="en-CA" sz="4000" dirty="0">
                <a:solidFill>
                  <a:srgbClr val="002060"/>
                </a:solidFill>
              </a:rPr>
              <a:t> for the 7</a:t>
            </a:r>
            <a:r>
              <a:rPr lang="en-CA" sz="4000" baseline="30000" dirty="0">
                <a:solidFill>
                  <a:srgbClr val="002060"/>
                </a:solidFill>
              </a:rPr>
              <a:t>th</a:t>
            </a:r>
            <a:r>
              <a:rPr lang="en-CA" sz="4000" dirty="0">
                <a:solidFill>
                  <a:srgbClr val="002060"/>
                </a:solidFill>
              </a:rPr>
              <a:t> month.</a:t>
            </a:r>
            <a:br>
              <a:rPr lang="en-CA" sz="4000" dirty="0">
                <a:solidFill>
                  <a:srgbClr val="002060"/>
                </a:solidFill>
              </a:rPr>
            </a:br>
            <a:r>
              <a:rPr lang="en-CA" sz="40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CA" sz="4000" u="sng" dirty="0">
                <a:solidFill>
                  <a:srgbClr val="1E1EFA"/>
                </a:solidFill>
                <a:latin typeface="Comic Sans MS" panose="030F0702030302020204" pitchFamily="66" charset="0"/>
              </a:rPr>
              <a:t>Scri</a:t>
            </a:r>
            <a:r>
              <a:rPr lang="en-CA" sz="4000" dirty="0">
                <a:solidFill>
                  <a:srgbClr val="1E1EFA"/>
                </a:solidFill>
                <a:latin typeface="Comic Sans MS" panose="030F0702030302020204" pitchFamily="66" charset="0"/>
              </a:rPr>
              <a:t>p</a:t>
            </a:r>
            <a:r>
              <a:rPr lang="en-CA" sz="4000" u="sng" dirty="0">
                <a:solidFill>
                  <a:srgbClr val="1E1EFA"/>
                </a:solidFill>
                <a:latin typeface="Comic Sans MS" panose="030F0702030302020204" pitchFamily="66" charset="0"/>
              </a:rPr>
              <a:t>ture has the</a:t>
            </a:r>
            <a:r>
              <a:rPr lang="en-CA" sz="4000" dirty="0">
                <a:solidFill>
                  <a:srgbClr val="1E1EFA"/>
                </a:solidFill>
                <a:latin typeface="Comic Sans MS" panose="030F0702030302020204" pitchFamily="66" charset="0"/>
              </a:rPr>
              <a:t> p</a:t>
            </a:r>
            <a:r>
              <a:rPr lang="en-CA" sz="4000" u="sng" dirty="0">
                <a:solidFill>
                  <a:srgbClr val="1E1EFA"/>
                </a:solidFill>
                <a:latin typeface="Comic Sans MS" panose="030F0702030302020204" pitchFamily="66" charset="0"/>
              </a:rPr>
              <a:t>ro</a:t>
            </a:r>
            <a:r>
              <a:rPr lang="en-CA" sz="4000" dirty="0">
                <a:solidFill>
                  <a:srgbClr val="1E1EFA"/>
                </a:solidFill>
                <a:latin typeface="Comic Sans MS" panose="030F0702030302020204" pitchFamily="66" charset="0"/>
              </a:rPr>
              <a:t>p</a:t>
            </a:r>
            <a:r>
              <a:rPr lang="en-CA" sz="4000" u="sng" dirty="0">
                <a:solidFill>
                  <a:srgbClr val="1E1EFA"/>
                </a:solidFill>
                <a:latin typeface="Comic Sans MS" panose="030F0702030302020204" pitchFamily="66" charset="0"/>
              </a:rPr>
              <a:t>er Hebrew </a:t>
            </a:r>
            <a:br>
              <a:rPr lang="en-CA" sz="4000" u="sng" dirty="0">
                <a:solidFill>
                  <a:srgbClr val="1E1EFA"/>
                </a:solidFill>
                <a:latin typeface="Comic Sans MS" panose="030F0702030302020204" pitchFamily="66" charset="0"/>
              </a:rPr>
            </a:br>
            <a:r>
              <a:rPr lang="en-CA" sz="4000" u="sng" dirty="0">
                <a:solidFill>
                  <a:srgbClr val="1E1EFA"/>
                </a:solidFill>
                <a:latin typeface="Comic Sans MS" panose="030F0702030302020204" pitchFamily="66" charset="0"/>
              </a:rPr>
              <a:t>name for the 7</a:t>
            </a:r>
            <a:r>
              <a:rPr lang="en-CA" sz="4000" u="sng" baseline="30000" dirty="0">
                <a:solidFill>
                  <a:srgbClr val="1E1EFA"/>
                </a:solidFill>
                <a:latin typeface="Comic Sans MS" panose="030F0702030302020204" pitchFamily="66" charset="0"/>
              </a:rPr>
              <a:t>th</a:t>
            </a:r>
            <a:r>
              <a:rPr lang="en-CA" sz="4000" u="sng" dirty="0">
                <a:solidFill>
                  <a:srgbClr val="1E1EFA"/>
                </a:solidFill>
                <a:latin typeface="Comic Sans MS" panose="030F0702030302020204" pitchFamily="66" charset="0"/>
              </a:rPr>
              <a:t> month recorded in</a:t>
            </a:r>
            <a:r>
              <a:rPr lang="en-CA" sz="4000" dirty="0">
                <a:solidFill>
                  <a:srgbClr val="1E1EFA"/>
                </a:solidFill>
                <a:latin typeface="Comic Sans MS" panose="030F0702030302020204" pitchFamily="66" charset="0"/>
              </a:rPr>
              <a:t> –</a:t>
            </a:r>
            <a:br>
              <a:rPr lang="en-CA" sz="40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008080"/>
                </a:solidFill>
                <a:latin typeface="Georgia" panose="02040502050405020303" pitchFamily="18" charset="0"/>
              </a:rPr>
              <a:t>1Ki 8:2</a:t>
            </a: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  And all the men of </a:t>
            </a:r>
            <a:r>
              <a:rPr lang="en-US" sz="4000" dirty="0" err="1">
                <a:solidFill>
                  <a:prstClr val="black"/>
                </a:solidFill>
                <a:latin typeface="Georgia" panose="02040502050405020303" pitchFamily="18" charset="0"/>
              </a:rPr>
              <a:t>Yisra’ĕl</a:t>
            </a: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 assembled to Sovereign </a:t>
            </a:r>
            <a:r>
              <a:rPr lang="en-US" sz="4000" dirty="0" err="1">
                <a:solidFill>
                  <a:prstClr val="black"/>
                </a:solidFill>
                <a:latin typeface="Georgia" panose="02040502050405020303" pitchFamily="18" charset="0"/>
              </a:rPr>
              <a:t>Shelomoh</a:t>
            </a: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 at the festival in the month of </a:t>
            </a:r>
            <a:r>
              <a:rPr lang="en-US" sz="4000" b="1" dirty="0" err="1">
                <a:solidFill>
                  <a:srgbClr val="1E1EFA"/>
                </a:solidFill>
                <a:effectLst>
                  <a:glow rad="88900">
                    <a:srgbClr val="FFFF00"/>
                  </a:glow>
                  <a:outerShdw blurRad="50800" dist="50800" dir="5400000" sx="102000" sy="102000" algn="ctr" rotWithShape="0">
                    <a:srgbClr val="7030A0"/>
                  </a:outerShdw>
                </a:effectLst>
                <a:latin typeface="Georgia" panose="02040502050405020303" pitchFamily="18" charset="0"/>
              </a:rPr>
              <a:t>Ěythanim</a:t>
            </a:r>
            <a:r>
              <a:rPr lang="en-US" sz="4000" b="1" dirty="0">
                <a:solidFill>
                  <a:srgbClr val="1E1EFA"/>
                </a:solidFill>
                <a:effectLst>
                  <a:glow rad="88900">
                    <a:srgbClr val="FFFF00"/>
                  </a:glow>
                  <a:outerShdw blurRad="50800" dist="50800" dir="5400000" sx="102000" sy="102000" algn="ctr" rotWithShape="0">
                    <a:srgbClr val="7030A0"/>
                  </a:outerShdw>
                </a:effectLst>
                <a:latin typeface="Georgia" panose="02040502050405020303" pitchFamily="18" charset="0"/>
              </a:rPr>
              <a:t>,</a:t>
            </a: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 which is the </a:t>
            </a:r>
            <a:r>
              <a:rPr lang="en-US" sz="4000" u="sng" dirty="0">
                <a:solidFill>
                  <a:srgbClr val="1E1EFA"/>
                </a:solidFill>
                <a:latin typeface="Georgia" panose="02040502050405020303" pitchFamily="18" charset="0"/>
              </a:rPr>
              <a:t>seventh month</a:t>
            </a:r>
            <a:r>
              <a:rPr lang="en-US" sz="4000" dirty="0">
                <a:solidFill>
                  <a:srgbClr val="1E1EFA"/>
                </a:solidFill>
                <a:latin typeface="Georgia" panose="02040502050405020303" pitchFamily="18" charset="0"/>
              </a:rPr>
              <a:t>.</a:t>
            </a:r>
            <a:r>
              <a:rPr lang="en-US" sz="4000" u="sng" dirty="0">
                <a:solidFill>
                  <a:srgbClr val="1E1EFA"/>
                </a:solidFill>
                <a:latin typeface="Georgia" panose="02040502050405020303" pitchFamily="18" charset="0"/>
              </a:rPr>
              <a:t> </a:t>
            </a:r>
            <a:r>
              <a:rPr lang="en-C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BB5A36-6987-42C0-B17D-97FD7981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918" y="6331089"/>
            <a:ext cx="2743200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2</a:t>
            </a:fld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DF078-9030-40FC-B169-C2A7AF960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36" t="21269" r="27463" b="70708"/>
          <a:stretch/>
        </p:blipFill>
        <p:spPr>
          <a:xfrm>
            <a:off x="10630471" y="2167324"/>
            <a:ext cx="1422536" cy="188755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53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D18B"/>
            </a:gs>
            <a:gs pos="57000">
              <a:srgbClr val="FFE3AE"/>
            </a:gs>
            <a:gs pos="87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05EFAB-E598-3C7A-35C9-FE04932DA0E2}"/>
              </a:ext>
            </a:extLst>
          </p:cNvPr>
          <p:cNvSpPr/>
          <p:nvPr/>
        </p:nvSpPr>
        <p:spPr>
          <a:xfrm>
            <a:off x="419254" y="5620924"/>
            <a:ext cx="4193536" cy="737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333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Shabbat Light Season</a:t>
            </a:r>
            <a:endParaRPr lang="en-CA" sz="3200" b="1" dirty="0">
              <a:ln>
                <a:solidFill>
                  <a:sysClr val="windowText" lastClr="000000"/>
                </a:solidFill>
              </a:ln>
              <a:solidFill>
                <a:srgbClr val="1E1EFA"/>
              </a:solidFill>
              <a:effectLst>
                <a:glow rad="139700">
                  <a:srgbClr val="FFD17D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15791-4A5E-2A76-D372-AEDE0D17EC0A}"/>
              </a:ext>
            </a:extLst>
          </p:cNvPr>
          <p:cNvSpPr/>
          <p:nvPr/>
        </p:nvSpPr>
        <p:spPr>
          <a:xfrm>
            <a:off x="5064551" y="5625686"/>
            <a:ext cx="4761411" cy="737239"/>
          </a:xfrm>
          <a:prstGeom prst="rect">
            <a:avLst/>
          </a:prstGeom>
          <a:solidFill>
            <a:schemeClr val="tx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strike="sngStrik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Shabbat Night Season  </a:t>
            </a:r>
            <a:endParaRPr lang="en-CA" sz="3200" b="1" dirty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CD424-5D28-86E6-D6BA-820314E0B3AC}"/>
              </a:ext>
            </a:extLst>
          </p:cNvPr>
          <p:cNvCxnSpPr>
            <a:cxnSpLocks/>
          </p:cNvCxnSpPr>
          <p:nvPr/>
        </p:nvCxnSpPr>
        <p:spPr>
          <a:xfrm>
            <a:off x="58292" y="5018597"/>
            <a:ext cx="3222" cy="1346580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99A5-26EC-657F-7B44-5EE353319334}"/>
              </a:ext>
            </a:extLst>
          </p:cNvPr>
          <p:cNvCxnSpPr>
            <a:cxnSpLocks/>
          </p:cNvCxnSpPr>
          <p:nvPr/>
        </p:nvCxnSpPr>
        <p:spPr>
          <a:xfrm>
            <a:off x="9866120" y="5028121"/>
            <a:ext cx="0" cy="1337121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9CFD3-417D-D1F5-DB5A-413DB950EED8}"/>
              </a:ext>
            </a:extLst>
          </p:cNvPr>
          <p:cNvSpPr/>
          <p:nvPr/>
        </p:nvSpPr>
        <p:spPr>
          <a:xfrm>
            <a:off x="10217464" y="5630448"/>
            <a:ext cx="1974536" cy="732626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</a:t>
            </a:r>
            <a:r>
              <a:rPr lang="en-CA" sz="3200" b="1" u="sng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st</a:t>
            </a: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C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y</a:t>
            </a: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215144-B4D2-3184-3860-4A25A4DB5D33}"/>
              </a:ext>
            </a:extLst>
          </p:cNvPr>
          <p:cNvCxnSpPr>
            <a:cxnSpLocks/>
          </p:cNvCxnSpPr>
          <p:nvPr/>
        </p:nvCxnSpPr>
        <p:spPr>
          <a:xfrm>
            <a:off x="4626084" y="5023359"/>
            <a:ext cx="12745" cy="1342534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24305-85AD-B198-D817-7D9E30855B51}"/>
              </a:ext>
            </a:extLst>
          </p:cNvPr>
          <p:cNvSpPr/>
          <p:nvPr/>
        </p:nvSpPr>
        <p:spPr>
          <a:xfrm>
            <a:off x="44484" y="4405366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D3B2D-094C-9C7B-95C4-2483A4AE5DA0}"/>
              </a:ext>
            </a:extLst>
          </p:cNvPr>
          <p:cNvSpPr/>
          <p:nvPr/>
        </p:nvSpPr>
        <p:spPr>
          <a:xfrm>
            <a:off x="108935" y="5630448"/>
            <a:ext cx="361524" cy="714862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1375F0-2BDA-2837-B08C-19539FDDF02C}"/>
              </a:ext>
            </a:extLst>
          </p:cNvPr>
          <p:cNvSpPr/>
          <p:nvPr/>
        </p:nvSpPr>
        <p:spPr>
          <a:xfrm>
            <a:off x="4689492" y="5645943"/>
            <a:ext cx="379804" cy="699436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15CA21-DEC6-C3FA-0AA7-593B7BB8065B}"/>
              </a:ext>
            </a:extLst>
          </p:cNvPr>
          <p:cNvSpPr/>
          <p:nvPr/>
        </p:nvSpPr>
        <p:spPr>
          <a:xfrm>
            <a:off x="4306442" y="5048443"/>
            <a:ext cx="639284" cy="274756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Sunset</a:t>
            </a:r>
            <a:endParaRPr lang="en-CA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377D7-29FF-46BD-9B4F-F4B83591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994" y="6529581"/>
            <a:ext cx="400186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20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1B581C-089B-4659-AEFD-DA59DC4E21DB}"/>
              </a:ext>
            </a:extLst>
          </p:cNvPr>
          <p:cNvSpPr/>
          <p:nvPr/>
        </p:nvSpPr>
        <p:spPr>
          <a:xfrm>
            <a:off x="9847648" y="4405288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CF8AC10-11FF-49B2-8CAF-FDE30CF21161}"/>
              </a:ext>
            </a:extLst>
          </p:cNvPr>
          <p:cNvSpPr/>
          <p:nvPr/>
        </p:nvSpPr>
        <p:spPr>
          <a:xfrm>
            <a:off x="157939" y="387072"/>
            <a:ext cx="8326898" cy="3506152"/>
          </a:xfrm>
          <a:prstGeom prst="wedgeRoundRectCallout">
            <a:avLst>
              <a:gd name="adj1" fmla="val 33697"/>
              <a:gd name="adj2" fmla="val 99161"/>
              <a:gd name="adj3" fmla="val 16667"/>
            </a:avLst>
          </a:prstGeom>
          <a:solidFill>
            <a:srgbClr val="FFFF00"/>
          </a:solidFill>
          <a:ln w="38100">
            <a:solidFill>
              <a:srgbClr val="FF00FF"/>
            </a:solidFill>
          </a:ln>
          <a:scene3d>
            <a:camera prst="orthographicFront"/>
            <a:lightRig rig="sunset" dir="t"/>
          </a:scene3d>
          <a:sp3d>
            <a:bevelT w="1206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Has Ha Satan </a:t>
            </a:r>
            <a:r>
              <a:rPr lang="en-CA" sz="4800" b="1" u="sng" dirty="0">
                <a:solidFill>
                  <a:srgbClr val="01103A"/>
                </a:solidFill>
                <a:latin typeface="arial" panose="020B0604020202020204" pitchFamily="34" charset="0"/>
              </a:rPr>
              <a:t>ASSAULTED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 the </a:t>
            </a:r>
            <a:r>
              <a:rPr lang="en-CA" sz="4800" dirty="0">
                <a:solidFill>
                  <a:srgbClr val="1E1EFA"/>
                </a:solidFill>
                <a:latin typeface="arial" panose="020B0604020202020204" pitchFamily="34" charset="0"/>
              </a:rPr>
              <a:t>7</a:t>
            </a:r>
            <a:r>
              <a:rPr lang="en-CA" sz="4800" baseline="30000" dirty="0">
                <a:solidFill>
                  <a:srgbClr val="1E1EFA"/>
                </a:solidFill>
                <a:latin typeface="arial" panose="020B0604020202020204" pitchFamily="34" charset="0"/>
              </a:rPr>
              <a:t>TH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 day </a:t>
            </a:r>
            <a:r>
              <a:rPr lang="en-CA" sz="4800" b="1" dirty="0">
                <a:solidFill>
                  <a:srgbClr val="1E1EFA"/>
                </a:solidFill>
                <a:latin typeface="arial" panose="020B0604020202020204" pitchFamily="34" charset="0"/>
              </a:rPr>
              <a:t>Shabbat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 </a:t>
            </a:r>
            <a:r>
              <a:rPr lang="en-CA" sz="4800" u="sng" dirty="0">
                <a:solidFill>
                  <a:srgbClr val="01103A"/>
                </a:solidFill>
                <a:latin typeface="arial" panose="020B0604020202020204" pitchFamily="34" charset="0"/>
              </a:rPr>
              <a:t>also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, by deceiving people into a </a:t>
            </a:r>
            <a:b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</a:br>
            <a:r>
              <a:rPr lang="en-CA" sz="4800" b="1" u="sng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</a:rPr>
              <a:t>12 hour onl</a:t>
            </a:r>
            <a:r>
              <a:rPr lang="en-CA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</a:rPr>
              <a:t>y - Shabbat?</a:t>
            </a:r>
            <a:endParaRPr lang="en-CA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nap ITC" panose="04040A07060A02020202" pitchFamily="8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D24207-2EFE-4C19-946A-33A5474C9C3E}"/>
              </a:ext>
            </a:extLst>
          </p:cNvPr>
          <p:cNvSpPr/>
          <p:nvPr/>
        </p:nvSpPr>
        <p:spPr>
          <a:xfrm>
            <a:off x="9922876" y="5645943"/>
            <a:ext cx="373875" cy="704197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890BFA1-C9C0-4D77-94D5-FC2D9FE6571E}"/>
              </a:ext>
            </a:extLst>
          </p:cNvPr>
          <p:cNvSpPr/>
          <p:nvPr/>
        </p:nvSpPr>
        <p:spPr>
          <a:xfrm>
            <a:off x="8639693" y="98829"/>
            <a:ext cx="3411322" cy="4104709"/>
          </a:xfrm>
          <a:prstGeom prst="wedgeRoundRectCallout">
            <a:avLst>
              <a:gd name="adj1" fmla="val -74611"/>
              <a:gd name="adj2" fmla="val 8435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FF"/>
            </a:solidFill>
          </a:ln>
          <a:scene3d>
            <a:camera prst="orthographicFront"/>
            <a:lightRig rig="sunset" dir="t"/>
          </a:scene3d>
          <a:sp3d>
            <a:bevelT w="1206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0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Isa 14:13 </a:t>
            </a:r>
            <a:r>
              <a:rPr lang="en-CA" sz="26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… 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Let me raise </a:t>
            </a:r>
            <a:r>
              <a:rPr lang="en-CA" sz="28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 </a:t>
            </a:r>
            <a:r>
              <a:rPr lang="en-CA" sz="28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throne 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effectLst>
                  <a:glow rad="127000">
                    <a:srgbClr val="FFFF00"/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above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br>
              <a:rPr lang="en-CA" sz="28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stars of El, </a:t>
            </a:r>
            <a:br>
              <a:rPr lang="en-CA" sz="2800" b="1" dirty="0">
                <a:ln>
                  <a:solidFill>
                    <a:schemeClr val="tx1"/>
                  </a:solidFill>
                </a:ln>
                <a:solidFill>
                  <a:srgbClr val="0033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2800" b="1" dirty="0">
                <a:ln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nap ITC" panose="04040A07060A02020202" pitchFamily="82" charset="0"/>
              </a:rPr>
              <a:t>let ME sit in the </a:t>
            </a:r>
            <a:r>
              <a:rPr lang="en-CA" sz="2800" b="1" dirty="0">
                <a:ln>
                  <a:solidFill>
                    <a:srgbClr val="1E1EFA"/>
                  </a:solidFill>
                </a:ln>
                <a:solidFill>
                  <a:srgbClr val="0066FF"/>
                </a:solidFill>
                <a:latin typeface="Snap ITC" panose="04040A07060A02020202" pitchFamily="82" charset="0"/>
              </a:rPr>
              <a:t>MOUNT OF MEETING </a:t>
            </a:r>
            <a:r>
              <a:rPr lang="en-CA" sz="2800" b="1" dirty="0">
                <a:ln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nap ITC" panose="04040A07060A02020202" pitchFamily="82" charset="0"/>
              </a:rPr>
              <a:t>on the sides of the North.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6FE9B-CA9D-45D8-8A44-C4DACA1B3E46}"/>
              </a:ext>
            </a:extLst>
          </p:cNvPr>
          <p:cNvSpPr/>
          <p:nvPr/>
        </p:nvSpPr>
        <p:spPr>
          <a:xfrm>
            <a:off x="9277600" y="5530713"/>
            <a:ext cx="56844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dirty="0">
                <a:solidFill>
                  <a:srgbClr val="00FFFF"/>
                </a:solidFill>
                <a:effectLst>
                  <a:glow rad="127000">
                    <a:srgbClr val="FF00FF"/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96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D18B"/>
            </a:gs>
            <a:gs pos="57000">
              <a:srgbClr val="FFE3AE"/>
            </a:gs>
            <a:gs pos="87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05EFAB-E598-3C7A-35C9-FE04932DA0E2}"/>
              </a:ext>
            </a:extLst>
          </p:cNvPr>
          <p:cNvSpPr/>
          <p:nvPr/>
        </p:nvSpPr>
        <p:spPr>
          <a:xfrm>
            <a:off x="419254" y="5620924"/>
            <a:ext cx="4193536" cy="737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333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Shabbat Light Season</a:t>
            </a:r>
            <a:endParaRPr lang="en-CA" sz="3200" b="1" dirty="0">
              <a:ln>
                <a:solidFill>
                  <a:sysClr val="windowText" lastClr="000000"/>
                </a:solidFill>
              </a:ln>
              <a:solidFill>
                <a:srgbClr val="1E1EFA"/>
              </a:solidFill>
              <a:effectLst>
                <a:glow rad="139700">
                  <a:srgbClr val="FFD17D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15791-4A5E-2A76-D372-AEDE0D17EC0A}"/>
              </a:ext>
            </a:extLst>
          </p:cNvPr>
          <p:cNvSpPr/>
          <p:nvPr/>
        </p:nvSpPr>
        <p:spPr>
          <a:xfrm>
            <a:off x="5064551" y="5625686"/>
            <a:ext cx="4761411" cy="737239"/>
          </a:xfrm>
          <a:prstGeom prst="rect">
            <a:avLst/>
          </a:prstGeom>
          <a:solidFill>
            <a:schemeClr val="tx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strike="sngStrik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Shabbat Night Season  </a:t>
            </a:r>
            <a:endParaRPr lang="en-CA" sz="3200" b="1" dirty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CD424-5D28-86E6-D6BA-820314E0B3AC}"/>
              </a:ext>
            </a:extLst>
          </p:cNvPr>
          <p:cNvCxnSpPr>
            <a:cxnSpLocks/>
          </p:cNvCxnSpPr>
          <p:nvPr/>
        </p:nvCxnSpPr>
        <p:spPr>
          <a:xfrm>
            <a:off x="58292" y="5018597"/>
            <a:ext cx="3222" cy="1346580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99A5-26EC-657F-7B44-5EE353319334}"/>
              </a:ext>
            </a:extLst>
          </p:cNvPr>
          <p:cNvCxnSpPr>
            <a:cxnSpLocks/>
          </p:cNvCxnSpPr>
          <p:nvPr/>
        </p:nvCxnSpPr>
        <p:spPr>
          <a:xfrm>
            <a:off x="9866120" y="5028121"/>
            <a:ext cx="0" cy="1337121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9CFD3-417D-D1F5-DB5A-413DB950EED8}"/>
              </a:ext>
            </a:extLst>
          </p:cNvPr>
          <p:cNvSpPr/>
          <p:nvPr/>
        </p:nvSpPr>
        <p:spPr>
          <a:xfrm>
            <a:off x="10217464" y="5630448"/>
            <a:ext cx="1974536" cy="732626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</a:t>
            </a:r>
            <a:r>
              <a:rPr lang="en-CA" sz="3200" b="1" u="sng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st</a:t>
            </a: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C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y</a:t>
            </a: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215144-B4D2-3184-3860-4A25A4DB5D33}"/>
              </a:ext>
            </a:extLst>
          </p:cNvPr>
          <p:cNvCxnSpPr>
            <a:cxnSpLocks/>
          </p:cNvCxnSpPr>
          <p:nvPr/>
        </p:nvCxnSpPr>
        <p:spPr>
          <a:xfrm>
            <a:off x="4626084" y="5023359"/>
            <a:ext cx="12745" cy="1342534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24305-85AD-B198-D817-7D9E30855B51}"/>
              </a:ext>
            </a:extLst>
          </p:cNvPr>
          <p:cNvSpPr/>
          <p:nvPr/>
        </p:nvSpPr>
        <p:spPr>
          <a:xfrm>
            <a:off x="44484" y="4405366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D3B2D-094C-9C7B-95C4-2483A4AE5DA0}"/>
              </a:ext>
            </a:extLst>
          </p:cNvPr>
          <p:cNvSpPr/>
          <p:nvPr/>
        </p:nvSpPr>
        <p:spPr>
          <a:xfrm>
            <a:off x="108935" y="5630448"/>
            <a:ext cx="361524" cy="714862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1375F0-2BDA-2837-B08C-19539FDDF02C}"/>
              </a:ext>
            </a:extLst>
          </p:cNvPr>
          <p:cNvSpPr/>
          <p:nvPr/>
        </p:nvSpPr>
        <p:spPr>
          <a:xfrm>
            <a:off x="4689492" y="5645943"/>
            <a:ext cx="379804" cy="699436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15CA21-DEC6-C3FA-0AA7-593B7BB8065B}"/>
              </a:ext>
            </a:extLst>
          </p:cNvPr>
          <p:cNvSpPr/>
          <p:nvPr/>
        </p:nvSpPr>
        <p:spPr>
          <a:xfrm>
            <a:off x="4306442" y="5048443"/>
            <a:ext cx="639284" cy="274756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Sunset</a:t>
            </a:r>
            <a:endParaRPr lang="en-CA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377D7-29FF-46BD-9B4F-F4B83591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994" y="6529581"/>
            <a:ext cx="400186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21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1B581C-089B-4659-AEFD-DA59DC4E21DB}"/>
              </a:ext>
            </a:extLst>
          </p:cNvPr>
          <p:cNvSpPr/>
          <p:nvPr/>
        </p:nvSpPr>
        <p:spPr>
          <a:xfrm>
            <a:off x="9847648" y="4405288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D24207-2EFE-4C19-946A-33A5474C9C3E}"/>
              </a:ext>
            </a:extLst>
          </p:cNvPr>
          <p:cNvSpPr/>
          <p:nvPr/>
        </p:nvSpPr>
        <p:spPr>
          <a:xfrm>
            <a:off x="9922876" y="5645943"/>
            <a:ext cx="373875" cy="704197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6FE9B-CA9D-45D8-8A44-C4DACA1B3E46}"/>
              </a:ext>
            </a:extLst>
          </p:cNvPr>
          <p:cNvSpPr/>
          <p:nvPr/>
        </p:nvSpPr>
        <p:spPr>
          <a:xfrm>
            <a:off x="9277600" y="5530713"/>
            <a:ext cx="56844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dirty="0">
                <a:solidFill>
                  <a:srgbClr val="00FFFF"/>
                </a:solidFill>
                <a:effectLst>
                  <a:glow rad="127000">
                    <a:srgbClr val="FF00FF"/>
                  </a:glow>
                </a:effectLst>
              </a:rPr>
              <a:t>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1BF66BF-82DB-CA75-0C85-5023170F6F3C}"/>
              </a:ext>
            </a:extLst>
          </p:cNvPr>
          <p:cNvSpPr/>
          <p:nvPr/>
        </p:nvSpPr>
        <p:spPr>
          <a:xfrm>
            <a:off x="221394" y="0"/>
            <a:ext cx="11726952" cy="4323100"/>
          </a:xfrm>
          <a:prstGeom prst="wedgeRoundRectCallout">
            <a:avLst>
              <a:gd name="adj1" fmla="val 13475"/>
              <a:gd name="adj2" fmla="val 84112"/>
              <a:gd name="adj3" fmla="val 16667"/>
            </a:avLst>
          </a:prstGeom>
          <a:solidFill>
            <a:srgbClr val="FFFF00"/>
          </a:solidFill>
          <a:ln w="38100">
            <a:solidFill>
              <a:srgbClr val="FF00FF"/>
            </a:solidFill>
          </a:ln>
          <a:scene3d>
            <a:camera prst="orthographicFront"/>
            <a:lightRig rig="sunset" dir="t"/>
          </a:scene3d>
          <a:sp3d>
            <a:bevelT w="1206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If the </a:t>
            </a:r>
            <a:r>
              <a:rPr lang="en-CA" sz="4800" dirty="0">
                <a:solidFill>
                  <a:srgbClr val="0066FF"/>
                </a:solidFill>
                <a:latin typeface="arial" panose="020B0604020202020204" pitchFamily="34" charset="0"/>
              </a:rPr>
              <a:t>7</a:t>
            </a:r>
            <a:r>
              <a:rPr lang="en-CA" sz="4800" baseline="30000" dirty="0">
                <a:solidFill>
                  <a:srgbClr val="0066FF"/>
                </a:solidFill>
                <a:latin typeface="arial" panose="020B0604020202020204" pitchFamily="34" charset="0"/>
              </a:rPr>
              <a:t>th</a:t>
            </a:r>
            <a:r>
              <a:rPr lang="en-CA" sz="4800" dirty="0">
                <a:solidFill>
                  <a:srgbClr val="0066FF"/>
                </a:solidFill>
                <a:latin typeface="arial" panose="020B0604020202020204" pitchFamily="34" charset="0"/>
              </a:rPr>
              <a:t> Cycle Night Season 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cannot be a </a:t>
            </a:r>
            <a:r>
              <a:rPr lang="en-CA" sz="4800" dirty="0">
                <a:solidFill>
                  <a:srgbClr val="0066FF"/>
                </a:solidFill>
                <a:latin typeface="arial" panose="020B0604020202020204" pitchFamily="34" charset="0"/>
              </a:rPr>
              <a:t>Shabbat,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 then the ones declaring such, </a:t>
            </a:r>
            <a:r>
              <a:rPr lang="en-CA" sz="4800" u="sng" dirty="0">
                <a:solidFill>
                  <a:srgbClr val="01103A"/>
                </a:solidFill>
                <a:latin typeface="Arial Black" panose="020B0A04020102020204" pitchFamily="34" charset="0"/>
              </a:rPr>
              <a:t>MUST PRODUCE</a:t>
            </a:r>
            <a:r>
              <a:rPr lang="en-CA" sz="4800" dirty="0">
                <a:solidFill>
                  <a:srgbClr val="01103A"/>
                </a:solidFill>
                <a:latin typeface="Arial Black" panose="020B0A04020102020204" pitchFamily="34" charset="0"/>
              </a:rPr>
              <a:t> 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the Hebrew word – </a:t>
            </a:r>
            <a:r>
              <a:rPr lang="en-CA" sz="4800" dirty="0">
                <a:ln>
                  <a:solidFill>
                    <a:srgbClr val="FF00FF"/>
                  </a:solidFill>
                </a:ln>
                <a:solidFill>
                  <a:srgbClr val="0066FF"/>
                </a:solidFill>
                <a:effectLst>
                  <a:outerShdw blurRad="50800" dist="50800" dir="5400000" sx="101000" sy="101000" algn="ctr" rotWithShape="0">
                    <a:srgbClr val="FFD17D"/>
                  </a:outerShdw>
                </a:effectLst>
                <a:latin typeface="Snap ITC" panose="04040A07060A02020202" pitchFamily="82" charset="0"/>
              </a:rPr>
              <a:t>SHABBAT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 – </a:t>
            </a:r>
            <a:r>
              <a:rPr lang="en-CA" sz="4800" b="1" dirty="0">
                <a:solidFill>
                  <a:srgbClr val="01103A"/>
                </a:solidFill>
                <a:latin typeface="arial" panose="020B0604020202020204" pitchFamily="34" charset="0"/>
              </a:rPr>
              <a:t>that does </a:t>
            </a:r>
            <a:r>
              <a:rPr lang="en-CA" sz="4800" b="1" u="sng" dirty="0">
                <a:solidFill>
                  <a:srgbClr val="01103A"/>
                </a:solidFill>
                <a:latin typeface="arial" panose="020B0604020202020204" pitchFamily="34" charset="0"/>
              </a:rPr>
              <a:t>not</a:t>
            </a:r>
            <a:r>
              <a:rPr lang="en-CA" sz="4800" b="1" dirty="0">
                <a:solidFill>
                  <a:srgbClr val="01103A"/>
                </a:solidFill>
                <a:latin typeface="arial" panose="020B0604020202020204" pitchFamily="34" charset="0"/>
              </a:rPr>
              <a:t> consist of a CESSATION FROM WORK!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 </a:t>
            </a:r>
            <a:b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</a:br>
            <a:r>
              <a:rPr lang="en-CA" sz="2800" b="1" u="sng" dirty="0">
                <a:solidFill>
                  <a:srgbClr val="1E1EFA"/>
                </a:solidFill>
                <a:latin typeface="arial" panose="020B0604020202020204" pitchFamily="34" charset="0"/>
              </a:rPr>
              <a:t>Hebrew definition su</a:t>
            </a:r>
            <a:r>
              <a:rPr lang="en-CA" sz="2800" b="1" dirty="0">
                <a:solidFill>
                  <a:srgbClr val="1E1EFA"/>
                </a:solidFill>
                <a:latin typeface="arial" panose="020B0604020202020204" pitchFamily="34" charset="0"/>
              </a:rPr>
              <a:t>pp</a:t>
            </a:r>
            <a:r>
              <a:rPr lang="en-CA" sz="2800" b="1" u="sng" dirty="0">
                <a:solidFill>
                  <a:srgbClr val="1E1EFA"/>
                </a:solidFill>
                <a:latin typeface="arial" panose="020B0604020202020204" pitchFamily="34" charset="0"/>
              </a:rPr>
              <a:t>ort is im</a:t>
            </a:r>
            <a:r>
              <a:rPr lang="en-CA" sz="2800" b="1" dirty="0">
                <a:solidFill>
                  <a:srgbClr val="1E1EFA"/>
                </a:solidFill>
                <a:latin typeface="arial" panose="020B0604020202020204" pitchFamily="34" charset="0"/>
              </a:rPr>
              <a:t>p</a:t>
            </a:r>
            <a:r>
              <a:rPr lang="en-CA" sz="2800" b="1" u="sng" dirty="0">
                <a:solidFill>
                  <a:srgbClr val="1E1EFA"/>
                </a:solidFill>
                <a:latin typeface="arial" panose="020B0604020202020204" pitchFamily="34" charset="0"/>
              </a:rPr>
              <a:t>erative</a:t>
            </a:r>
            <a:r>
              <a:rPr lang="en-CA" sz="2800" b="1" dirty="0">
                <a:solidFill>
                  <a:srgbClr val="1E1EFA"/>
                </a:solidFill>
                <a:latin typeface="arial" panose="020B0604020202020204" pitchFamily="34" charset="0"/>
              </a:rPr>
              <a:t>!   </a:t>
            </a:r>
            <a:endParaRPr lang="en-CA" sz="2800" b="1" dirty="0">
              <a:ln>
                <a:solidFill>
                  <a:schemeClr val="tx1"/>
                </a:solidFill>
              </a:ln>
              <a:solidFill>
                <a:srgbClr val="1E1EFA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43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D18B"/>
            </a:gs>
            <a:gs pos="57000">
              <a:srgbClr val="FFE3AE"/>
            </a:gs>
            <a:gs pos="87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05EFAB-E598-3C7A-35C9-FE04932DA0E2}"/>
              </a:ext>
            </a:extLst>
          </p:cNvPr>
          <p:cNvSpPr/>
          <p:nvPr/>
        </p:nvSpPr>
        <p:spPr>
          <a:xfrm>
            <a:off x="419254" y="5625686"/>
            <a:ext cx="4193536" cy="737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333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Shabbat Light Season</a:t>
            </a:r>
            <a:endParaRPr lang="en-CA" sz="3200" b="1" dirty="0">
              <a:ln>
                <a:solidFill>
                  <a:sysClr val="windowText" lastClr="000000"/>
                </a:solidFill>
              </a:ln>
              <a:solidFill>
                <a:srgbClr val="1E1EFA"/>
              </a:solidFill>
              <a:effectLst>
                <a:glow rad="139700">
                  <a:srgbClr val="FFD17D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15791-4A5E-2A76-D372-AEDE0D17EC0A}"/>
              </a:ext>
            </a:extLst>
          </p:cNvPr>
          <p:cNvSpPr/>
          <p:nvPr/>
        </p:nvSpPr>
        <p:spPr>
          <a:xfrm>
            <a:off x="5064551" y="5625686"/>
            <a:ext cx="4761411" cy="737239"/>
          </a:xfrm>
          <a:prstGeom prst="rect">
            <a:avLst/>
          </a:prstGeom>
          <a:solidFill>
            <a:schemeClr val="tx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</a:rPr>
              <a:t>Shabbat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</a:rPr>
              <a:t> Night Season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CD424-5D28-86E6-D6BA-820314E0B3AC}"/>
              </a:ext>
            </a:extLst>
          </p:cNvPr>
          <p:cNvCxnSpPr>
            <a:cxnSpLocks/>
          </p:cNvCxnSpPr>
          <p:nvPr/>
        </p:nvCxnSpPr>
        <p:spPr>
          <a:xfrm>
            <a:off x="36861" y="5028121"/>
            <a:ext cx="3222" cy="1346580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99A5-26EC-657F-7B44-5EE353319334}"/>
              </a:ext>
            </a:extLst>
          </p:cNvPr>
          <p:cNvCxnSpPr>
            <a:cxnSpLocks/>
          </p:cNvCxnSpPr>
          <p:nvPr/>
        </p:nvCxnSpPr>
        <p:spPr>
          <a:xfrm>
            <a:off x="9866120" y="5028121"/>
            <a:ext cx="0" cy="1337121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9CFD3-417D-D1F5-DB5A-413DB950EED8}"/>
              </a:ext>
            </a:extLst>
          </p:cNvPr>
          <p:cNvSpPr/>
          <p:nvPr/>
        </p:nvSpPr>
        <p:spPr>
          <a:xfrm>
            <a:off x="10217464" y="5625685"/>
            <a:ext cx="1937675" cy="732626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</a:t>
            </a:r>
            <a:r>
              <a:rPr lang="en-CA" sz="3200" b="1" u="sng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st</a:t>
            </a: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C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y</a:t>
            </a:r>
            <a:r>
              <a:rPr lang="en-CA" sz="32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215144-B4D2-3184-3860-4A25A4DB5D33}"/>
              </a:ext>
            </a:extLst>
          </p:cNvPr>
          <p:cNvCxnSpPr>
            <a:cxnSpLocks/>
          </p:cNvCxnSpPr>
          <p:nvPr/>
        </p:nvCxnSpPr>
        <p:spPr>
          <a:xfrm>
            <a:off x="4626084" y="5028121"/>
            <a:ext cx="12745" cy="1342534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24305-85AD-B198-D817-7D9E30855B51}"/>
              </a:ext>
            </a:extLst>
          </p:cNvPr>
          <p:cNvSpPr/>
          <p:nvPr/>
        </p:nvSpPr>
        <p:spPr>
          <a:xfrm>
            <a:off x="-12666" y="4405366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D3B2D-094C-9C7B-95C4-2483A4AE5DA0}"/>
              </a:ext>
            </a:extLst>
          </p:cNvPr>
          <p:cNvSpPr/>
          <p:nvPr/>
        </p:nvSpPr>
        <p:spPr>
          <a:xfrm>
            <a:off x="53377" y="5625685"/>
            <a:ext cx="361524" cy="729149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1375F0-2BDA-2837-B08C-19539FDDF02C}"/>
              </a:ext>
            </a:extLst>
          </p:cNvPr>
          <p:cNvSpPr/>
          <p:nvPr/>
        </p:nvSpPr>
        <p:spPr>
          <a:xfrm>
            <a:off x="4668063" y="5625686"/>
            <a:ext cx="379804" cy="724455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15CA21-DEC6-C3FA-0AA7-593B7BB8065B}"/>
              </a:ext>
            </a:extLst>
          </p:cNvPr>
          <p:cNvSpPr/>
          <p:nvPr/>
        </p:nvSpPr>
        <p:spPr>
          <a:xfrm>
            <a:off x="4306442" y="5048443"/>
            <a:ext cx="639284" cy="274756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Sunset</a:t>
            </a:r>
            <a:endParaRPr lang="en-CA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377D7-29FF-46BD-9B4F-F4B83591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994" y="6529581"/>
            <a:ext cx="400186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22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1B581C-089B-4659-AEFD-DA59DC4E21DB}"/>
              </a:ext>
            </a:extLst>
          </p:cNvPr>
          <p:cNvSpPr/>
          <p:nvPr/>
        </p:nvSpPr>
        <p:spPr>
          <a:xfrm>
            <a:off x="9847648" y="4405288"/>
            <a:ext cx="1465128" cy="614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effectLst>
                  <a:glow rad="127000">
                    <a:srgbClr val="00FF00"/>
                  </a:glow>
                </a:effectLst>
                <a:latin typeface="Algerian" panose="04020705040A02060702" pitchFamily="82" charset="0"/>
              </a:rPr>
              <a:t>Dawn</a:t>
            </a:r>
            <a:endParaRPr lang="en-CA" sz="2800" b="1" dirty="0">
              <a:solidFill>
                <a:srgbClr val="FF00FF"/>
              </a:solidFill>
              <a:effectLst>
                <a:glow rad="127000">
                  <a:srgbClr val="00FF00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CF8AC10-11FF-49B2-8CAF-FDE30CF21161}"/>
              </a:ext>
            </a:extLst>
          </p:cNvPr>
          <p:cNvSpPr/>
          <p:nvPr/>
        </p:nvSpPr>
        <p:spPr>
          <a:xfrm>
            <a:off x="221394" y="243303"/>
            <a:ext cx="11726952" cy="3893224"/>
          </a:xfrm>
          <a:prstGeom prst="wedgeRoundRectCallout">
            <a:avLst>
              <a:gd name="adj1" fmla="val 12510"/>
              <a:gd name="adj2" fmla="val 91962"/>
              <a:gd name="adj3" fmla="val 16667"/>
            </a:avLst>
          </a:prstGeom>
          <a:solidFill>
            <a:srgbClr val="FFFF00"/>
          </a:solidFill>
          <a:ln w="38100">
            <a:solidFill>
              <a:srgbClr val="FF00FF"/>
            </a:solidFill>
          </a:ln>
          <a:scene3d>
            <a:camera prst="orthographicFront"/>
            <a:lightRig rig="sunset" dir="t"/>
          </a:scene3d>
          <a:sp3d>
            <a:bevelT w="1206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CA" sz="4800" u="sng" dirty="0">
                <a:solidFill>
                  <a:srgbClr val="01103A"/>
                </a:solidFill>
                <a:latin typeface="arial" panose="020B0604020202020204" pitchFamily="34" charset="0"/>
              </a:rPr>
              <a:t>Without Hebrew word definition su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pp</a:t>
            </a:r>
            <a:r>
              <a:rPr lang="en-CA" sz="4800" u="sng" dirty="0">
                <a:solidFill>
                  <a:srgbClr val="01103A"/>
                </a:solidFill>
                <a:latin typeface="arial" panose="020B0604020202020204" pitchFamily="34" charset="0"/>
              </a:rPr>
              <a:t>ort 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for a </a:t>
            </a:r>
            <a:r>
              <a:rPr lang="en-CA" sz="4800" u="sng" dirty="0">
                <a:solidFill>
                  <a:srgbClr val="01103A"/>
                </a:solidFill>
                <a:latin typeface="arial" panose="020B0604020202020204" pitchFamily="34" charset="0"/>
              </a:rPr>
              <a:t>non Qodesh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 (Set-Apart) Shabbat word, it remains that the </a:t>
            </a:r>
            <a:r>
              <a:rPr lang="en-CA" sz="4800" b="1" u="sng" dirty="0">
                <a:ln>
                  <a:solidFill>
                    <a:srgbClr val="1E1EFA"/>
                  </a:solidFill>
                </a:ln>
                <a:solidFill>
                  <a:srgbClr val="00FFFF"/>
                </a:solidFill>
                <a:effectLst>
                  <a:outerShdw blurRad="50800" dist="38100" dir="16200000" sx="101000" sy="101000" rotWithShape="0">
                    <a:srgbClr val="FF00FF"/>
                  </a:outerShdw>
                </a:effectLst>
                <a:latin typeface="arial" panose="020B0604020202020204" pitchFamily="34" charset="0"/>
              </a:rPr>
              <a:t>Qodesh Shabbat</a:t>
            </a:r>
            <a:r>
              <a:rPr lang="en-CA" sz="4800" b="1" dirty="0">
                <a:ln>
                  <a:solidFill>
                    <a:srgbClr val="1E1EFA"/>
                  </a:solidFill>
                </a:ln>
                <a:solidFill>
                  <a:srgbClr val="00FFFF"/>
                </a:solidFill>
                <a:effectLst>
                  <a:outerShdw blurRad="50800" dist="38100" dir="16200000" sx="101000" sy="101000" rotWithShape="0">
                    <a:srgbClr val="FF00FF"/>
                  </a:outerShdw>
                </a:effectLst>
                <a:latin typeface="arial" panose="020B0604020202020204" pitchFamily="34" charset="0"/>
              </a:rPr>
              <a:t> of Atonement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 ends at </a:t>
            </a:r>
            <a:r>
              <a:rPr lang="en-CA" sz="4800" dirty="0">
                <a:solidFill>
                  <a:srgbClr val="1E1EFA"/>
                </a:solidFill>
                <a:effectLst>
                  <a:glow rad="127000">
                    <a:srgbClr val="00FFFF"/>
                  </a:glow>
                  <a:outerShdw blurRad="50800" dist="50800" dir="5400000" sx="101000" sy="101000" algn="ctr" rotWithShape="0">
                    <a:srgbClr val="FF00FF"/>
                  </a:outerShdw>
                </a:effectLst>
                <a:latin typeface="arial" panose="020B0604020202020204" pitchFamily="34" charset="0"/>
              </a:rPr>
              <a:t>Dawn,</a:t>
            </a:r>
            <a:r>
              <a:rPr lang="en-CA" sz="4800" dirty="0">
                <a:solidFill>
                  <a:srgbClr val="1E1EFA"/>
                </a:solidFill>
                <a:latin typeface="arial" panose="020B0604020202020204" pitchFamily="34" charset="0"/>
              </a:rPr>
              <a:t> 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- the 11</a:t>
            </a:r>
            <a:r>
              <a:rPr lang="en-CA" sz="4800" baseline="30000" dirty="0">
                <a:solidFill>
                  <a:srgbClr val="01103A"/>
                </a:solidFill>
                <a:latin typeface="arial" panose="020B0604020202020204" pitchFamily="34" charset="0"/>
              </a:rPr>
              <a:t>th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 of the 7</a:t>
            </a:r>
            <a:r>
              <a:rPr lang="en-CA" sz="4800" baseline="30000" dirty="0">
                <a:solidFill>
                  <a:srgbClr val="01103A"/>
                </a:solidFill>
                <a:latin typeface="arial" panose="020B0604020202020204" pitchFamily="34" charset="0"/>
              </a:rPr>
              <a:t>th</a:t>
            </a:r>
            <a:r>
              <a:rPr lang="en-CA" sz="4800" dirty="0">
                <a:solidFill>
                  <a:srgbClr val="01103A"/>
                </a:solidFill>
                <a:latin typeface="arial" panose="020B0604020202020204" pitchFamily="34" charset="0"/>
              </a:rPr>
              <a:t> month. Shalom. </a:t>
            </a:r>
            <a:endParaRPr lang="en-CA" sz="2800" b="1" dirty="0">
              <a:ln>
                <a:solidFill>
                  <a:schemeClr val="tx1"/>
                </a:solidFill>
              </a:ln>
              <a:solidFill>
                <a:srgbClr val="1E1EFA"/>
              </a:solidFill>
              <a:latin typeface="Snap ITC" panose="04040A07060A02020202" pitchFamily="8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D24207-2EFE-4C19-946A-33A5474C9C3E}"/>
              </a:ext>
            </a:extLst>
          </p:cNvPr>
          <p:cNvSpPr/>
          <p:nvPr/>
        </p:nvSpPr>
        <p:spPr>
          <a:xfrm>
            <a:off x="9920495" y="5625685"/>
            <a:ext cx="373875" cy="724456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89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6FE9B-CA9D-45D8-8A44-C4DACA1B3E46}"/>
              </a:ext>
            </a:extLst>
          </p:cNvPr>
          <p:cNvSpPr/>
          <p:nvPr/>
        </p:nvSpPr>
        <p:spPr>
          <a:xfrm>
            <a:off x="9277600" y="5530713"/>
            <a:ext cx="56844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dirty="0">
                <a:solidFill>
                  <a:srgbClr val="00FFFF"/>
                </a:solidFill>
                <a:effectLst>
                  <a:glow rad="127000">
                    <a:srgbClr val="FF00FF"/>
                  </a:glow>
                </a:effectLst>
              </a:rPr>
              <a:t>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761C25-155A-4032-9E68-C761A55B569F}"/>
              </a:ext>
            </a:extLst>
          </p:cNvPr>
          <p:cNvSpPr/>
          <p:nvPr/>
        </p:nvSpPr>
        <p:spPr>
          <a:xfrm>
            <a:off x="7199141" y="3966754"/>
            <a:ext cx="1520155" cy="121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9600" dirty="0">
                <a:solidFill>
                  <a:srgbClr val="FF00FF"/>
                </a:solidFill>
                <a:sym typeface="Wingdings" panose="05000000000000000000" pitchFamily="2" charset="2"/>
              </a:rPr>
              <a:t></a:t>
            </a:r>
            <a:endParaRPr lang="en-CA" sz="9600" dirty="0">
              <a:solidFill>
                <a:srgbClr val="FF00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C0B60-C963-47A0-B6DD-2369376D55FB}"/>
              </a:ext>
            </a:extLst>
          </p:cNvPr>
          <p:cNvSpPr/>
          <p:nvPr/>
        </p:nvSpPr>
        <p:spPr>
          <a:xfrm>
            <a:off x="9886199" y="5079905"/>
            <a:ext cx="2268935" cy="45080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u="sng" dirty="0"/>
              <a:t>11</a:t>
            </a:r>
            <a:r>
              <a:rPr lang="en-CA" sz="2800" b="1" u="sng" baseline="30000" dirty="0"/>
              <a:t>th</a:t>
            </a:r>
            <a:r>
              <a:rPr lang="en-CA" sz="2800" dirty="0"/>
              <a:t>  @ Boqer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17396139-7A86-4B45-AA2F-5A02C2D528F5}"/>
              </a:ext>
            </a:extLst>
          </p:cNvPr>
          <p:cNvSpPr/>
          <p:nvPr/>
        </p:nvSpPr>
        <p:spPr>
          <a:xfrm flipH="1">
            <a:off x="11208469" y="4452423"/>
            <a:ext cx="536433" cy="709635"/>
          </a:xfrm>
          <a:prstGeom prst="bentArrow">
            <a:avLst>
              <a:gd name="adj1" fmla="val 25000"/>
              <a:gd name="adj2" fmla="val 50000"/>
              <a:gd name="adj3" fmla="val 50000"/>
              <a:gd name="adj4" fmla="val 43750"/>
            </a:avLst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B45A68-0680-D721-7189-443051CC12D4}"/>
              </a:ext>
            </a:extLst>
          </p:cNvPr>
          <p:cNvSpPr/>
          <p:nvPr/>
        </p:nvSpPr>
        <p:spPr>
          <a:xfrm>
            <a:off x="7070341" y="6314923"/>
            <a:ext cx="1523173" cy="646331"/>
          </a:xfrm>
          <a:prstGeom prst="rect">
            <a:avLst/>
          </a:prstGeom>
          <a:noFill/>
          <a:effectLst>
            <a:glow rad="127000">
              <a:srgbClr val="55777D"/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 w="28575">
                  <a:noFill/>
                </a:ln>
                <a:solidFill>
                  <a:srgbClr val="0066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dwardian Script ITC" panose="030303020407070D0804" pitchFamily="66" charset="0"/>
                <a:cs typeface="MV Boli" panose="02000500030200090000" pitchFamily="2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811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31" grpId="0" animBg="1"/>
      <p:bldP spid="24" grpId="0" animBg="1"/>
      <p:bldP spid="5" grpId="0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D18B"/>
            </a:gs>
            <a:gs pos="57000">
              <a:srgbClr val="FFE3AE"/>
            </a:gs>
            <a:gs pos="87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380B4-6DA1-9902-00F7-73084C3B6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29" b="100000" l="607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02" t="20721" b="8265"/>
          <a:stretch/>
        </p:blipFill>
        <p:spPr>
          <a:xfrm>
            <a:off x="9718835" y="141418"/>
            <a:ext cx="1787365" cy="16241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8281FB-C82F-8C1B-C407-ED6D61229D61}"/>
              </a:ext>
            </a:extLst>
          </p:cNvPr>
          <p:cNvSpPr/>
          <p:nvPr/>
        </p:nvSpPr>
        <p:spPr>
          <a:xfrm>
            <a:off x="137506" y="631209"/>
            <a:ext cx="1225731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Any Questions on </a:t>
            </a:r>
            <a:b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</a:br>
            <a:r>
              <a:rPr lang="en-US" sz="6000" b="1" cap="none" spc="0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Day of Atonement in a </a:t>
            </a:r>
            <a:r>
              <a:rPr lang="en-US" sz="80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Q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UANDARY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?</a:t>
            </a:r>
            <a:endParaRPr lang="en-US" sz="7200" b="1" cap="none" spc="0" dirty="0">
              <a:ln>
                <a:solidFill>
                  <a:srgbClr val="002060"/>
                </a:solidFill>
              </a:ln>
              <a:solidFill>
                <a:srgbClr val="B6C5DD"/>
              </a:solidFill>
              <a:effectLst/>
              <a:latin typeface="Blackadder ITC" panose="04020505051007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E5FC7-71D6-6438-BDCD-BD9D7A2BEE3E}"/>
              </a:ext>
            </a:extLst>
          </p:cNvPr>
          <p:cNvSpPr txBox="1"/>
          <p:nvPr/>
        </p:nvSpPr>
        <p:spPr>
          <a:xfrm>
            <a:off x="1964628" y="3094975"/>
            <a:ext cx="92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Just email Timothy </a:t>
            </a:r>
            <a:r>
              <a:rPr lang="en-US" sz="3200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Astleford</a:t>
            </a:r>
            <a: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(Instructor) </a:t>
            </a:r>
            <a:b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</a:br>
            <a: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Covenant Calendar Classroom @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  <a:hlinkClick r:id="rId4"/>
              </a:rPr>
              <a:t>questions@studythecalendar.com</a:t>
            </a:r>
            <a: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3B6C67-D378-26ED-13F0-8BEF6CAA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994" y="6529581"/>
            <a:ext cx="400186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23</a:t>
            </a:fld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Rae\Desktop\email icon.png">
            <a:extLst>
              <a:ext uri="{FF2B5EF4-FFF2-40B4-BE49-F238E27FC236}">
                <a16:creationId xmlns:a16="http://schemas.microsoft.com/office/drawing/2014/main" id="{F7F97B69-CB93-08ED-4D3F-68999C689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3370071"/>
            <a:ext cx="1414657" cy="10194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ae\Documents\A CF Desktop Feb 2021\Best CCC Logo Clear with colors in circle SMS.png">
            <a:extLst>
              <a:ext uri="{FF2B5EF4-FFF2-40B4-BE49-F238E27FC236}">
                <a16:creationId xmlns:a16="http://schemas.microsoft.com/office/drawing/2014/main" id="{1D654715-F4B0-3512-987B-C10583F4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19" y="330022"/>
            <a:ext cx="1110903" cy="1149476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6F8B51-90F4-430A-356A-98F39DD28759}"/>
              </a:ext>
            </a:extLst>
          </p:cNvPr>
          <p:cNvSpPr/>
          <p:nvPr/>
        </p:nvSpPr>
        <p:spPr>
          <a:xfrm rot="21211209">
            <a:off x="8140790" y="5412250"/>
            <a:ext cx="3156089" cy="1456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8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bg2">
                      <a:lumMod val="90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Shalom</a:t>
            </a:r>
            <a:r>
              <a:rPr lang="en-US" sz="8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bg2">
                      <a:lumMod val="90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! </a:t>
            </a:r>
            <a:endParaRPr lang="en-CA" sz="8000" dirty="0">
              <a:effectLst>
                <a:glow rad="228600">
                  <a:schemeClr val="bg2">
                    <a:lumMod val="90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829092-0290-A69D-14F8-4E10E1B87FCF}"/>
              </a:ext>
            </a:extLst>
          </p:cNvPr>
          <p:cNvSpPr/>
          <p:nvPr/>
        </p:nvSpPr>
        <p:spPr>
          <a:xfrm>
            <a:off x="2630736" y="4975778"/>
            <a:ext cx="3775393" cy="1323439"/>
          </a:xfrm>
          <a:prstGeom prst="rect">
            <a:avLst/>
          </a:prstGeom>
          <a:noFill/>
          <a:effectLst>
            <a:glow rad="127000">
              <a:srgbClr val="55777D"/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 w="28575">
                  <a:noFill/>
                </a:ln>
                <a:solidFill>
                  <a:srgbClr val="0066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dwardian Script ITC" panose="030303020407070D0804" pitchFamily="66" charset="0"/>
                <a:cs typeface="MV Boli" panose="02000500030200090000" pitchFamily="2" charset="0"/>
              </a:rPr>
              <a:t>Thank-you!</a:t>
            </a:r>
          </a:p>
        </p:txBody>
      </p:sp>
    </p:spTree>
    <p:extLst>
      <p:ext uri="{BB962C8B-B14F-4D97-AF65-F5344CB8AC3E}">
        <p14:creationId xmlns:p14="http://schemas.microsoft.com/office/powerpoint/2010/main" val="22107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5CB7-CCA9-4F97-8342-FADE7180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158" y="108154"/>
            <a:ext cx="9088236" cy="815793"/>
          </a:xfrm>
        </p:spPr>
        <p:txBody>
          <a:bodyPr>
            <a:normAutofit/>
          </a:bodyPr>
          <a:lstStyle/>
          <a:p>
            <a:r>
              <a:rPr lang="en-CA" b="1" i="1" dirty="0">
                <a:solidFill>
                  <a:srgbClr val="0070C0"/>
                </a:solidFill>
              </a:rPr>
              <a:t>Atonement - </a:t>
            </a:r>
            <a:r>
              <a:rPr lang="en-CA" b="1" i="1" u="sng" dirty="0">
                <a:solidFill>
                  <a:srgbClr val="FF0000"/>
                </a:solidFill>
              </a:rPr>
              <a:t>9</a:t>
            </a:r>
            <a:r>
              <a:rPr lang="en-CA" b="1" i="1" u="sng" baseline="30000" dirty="0">
                <a:solidFill>
                  <a:srgbClr val="FF0000"/>
                </a:solidFill>
              </a:rPr>
              <a:t>th</a:t>
            </a:r>
            <a:r>
              <a:rPr lang="en-CA" b="1" i="1" baseline="30000" dirty="0">
                <a:solidFill>
                  <a:srgbClr val="0070C0"/>
                </a:solidFill>
              </a:rPr>
              <a:t> </a:t>
            </a:r>
            <a:r>
              <a:rPr lang="en-CA" b="1" i="1" dirty="0">
                <a:solidFill>
                  <a:srgbClr val="0070C0"/>
                </a:solidFill>
              </a:rPr>
              <a:t>@ </a:t>
            </a:r>
            <a:r>
              <a:rPr lang="en-CA" b="1" i="1" dirty="0"/>
              <a:t>“Evening” </a:t>
            </a:r>
            <a:r>
              <a:rPr lang="en-CA" b="1" i="1" dirty="0">
                <a:solidFill>
                  <a:srgbClr val="0070C0"/>
                </a:solidFill>
              </a:rPr>
              <a:t>Quandary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B1DB5C-6689-49DA-B281-77358EDF39C0}"/>
              </a:ext>
            </a:extLst>
          </p:cNvPr>
          <p:cNvSpPr/>
          <p:nvPr/>
        </p:nvSpPr>
        <p:spPr>
          <a:xfrm>
            <a:off x="2518444" y="1088362"/>
            <a:ext cx="7155110" cy="1533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  <a:scene3d>
            <a:camera prst="orthographicFront"/>
            <a:lightRig rig="sunset" dir="t"/>
          </a:scene3d>
          <a:sp3d>
            <a:bevelT w="171450" h="158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4400" b="1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lgerian" panose="04020705040A02060702" pitchFamily="82" charset="0"/>
              </a:rPr>
              <a:t>Ereb</a:t>
            </a:r>
            <a:r>
              <a:rPr lang="en-CA" sz="4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lgerian" panose="04020705040A02060702" pitchFamily="82" charset="0"/>
              </a:rPr>
              <a:t>:</a:t>
            </a:r>
            <a:r>
              <a:rPr lang="en-CA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en-CA" sz="4400" dirty="0">
                <a:solidFill>
                  <a:srgbClr val="002060"/>
                </a:solidFill>
                <a:latin typeface="Algerian" panose="04020705040A02060702" pitchFamily="82" charset="0"/>
              </a:rPr>
              <a:t>  </a:t>
            </a:r>
            <a:r>
              <a:rPr lang="en-CA" sz="4400" dirty="0">
                <a:solidFill>
                  <a:srgbClr val="002060"/>
                </a:solidFill>
              </a:rPr>
              <a:t>“Evening”</a:t>
            </a:r>
            <a:br>
              <a:rPr lang="en-CA" sz="2800" dirty="0">
                <a:solidFill>
                  <a:srgbClr val="002060"/>
                </a:solidFill>
              </a:rPr>
            </a:br>
            <a:r>
              <a:rPr lang="en-CA" sz="3600" b="1" u="sng" dirty="0">
                <a:solidFill>
                  <a:srgbClr val="002060"/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Mixture</a:t>
            </a:r>
            <a:r>
              <a:rPr lang="en-CA" sz="2800" dirty="0">
                <a:solidFill>
                  <a:srgbClr val="002060"/>
                </a:solidFill>
              </a:rPr>
              <a:t> of Light and Darkness after sunset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D371A4-D301-4C93-9FED-005591130333}"/>
              </a:ext>
            </a:extLst>
          </p:cNvPr>
          <p:cNvSpPr/>
          <p:nvPr/>
        </p:nvSpPr>
        <p:spPr>
          <a:xfrm>
            <a:off x="369454" y="2785806"/>
            <a:ext cx="11453091" cy="38706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  <a:effectLst/>
          <a:scene3d>
            <a:camera prst="orthographicFront"/>
            <a:lightRig rig="threePt" dir="t"/>
          </a:scene3d>
          <a:sp3d>
            <a:bevelT w="171450" h="158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lvl="0" defTabSz="457200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   H6150 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ע</a:t>
            </a:r>
            <a:r>
              <a:rPr lang="en-US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ר</a:t>
            </a:r>
            <a:r>
              <a:rPr lang="en-US" sz="2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ב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	      </a:t>
            </a:r>
            <a:r>
              <a:rPr lang="en-US" sz="2400" b="1" dirty="0" err="1">
                <a:solidFill>
                  <a:srgbClr val="00B050"/>
                </a:solidFill>
              </a:rPr>
              <a:t>ereb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 – with </a:t>
            </a:r>
            <a:r>
              <a:rPr lang="en-US" sz="2400" b="1" dirty="0">
                <a:solidFill>
                  <a:srgbClr val="FF0000"/>
                </a:solidFill>
              </a:rPr>
              <a:t>6148 through the idea of covering,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with a texture;</a:t>
            </a:r>
            <a:b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		 </a:t>
            </a:r>
            <a:r>
              <a:rPr lang="en-US" sz="2400" b="1" dirty="0">
                <a:solidFill>
                  <a:srgbClr val="FF0000"/>
                </a:solidFill>
              </a:rPr>
              <a:t>to grow dusky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at sundown:  </a:t>
            </a:r>
            <a:r>
              <a:rPr lang="en-US" sz="2400" b="1" dirty="0">
                <a:solidFill>
                  <a:srgbClr val="FF0000"/>
                </a:solidFill>
              </a:rPr>
              <a:t>be darkened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(toward) evening.</a:t>
            </a:r>
          </a:p>
          <a:p>
            <a:pPr lvl="0" defTabSz="457200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   H6151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ע</a:t>
            </a:r>
            <a:r>
              <a:rPr lang="en-US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ר</a:t>
            </a:r>
            <a:r>
              <a:rPr lang="en-US" sz="2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ב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	      </a:t>
            </a:r>
            <a:r>
              <a:rPr lang="en-US" sz="2400" b="1" dirty="0">
                <a:solidFill>
                  <a:srgbClr val="00B050"/>
                </a:solidFill>
              </a:rPr>
              <a:t>ereb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 – to </a:t>
            </a:r>
            <a:r>
              <a:rPr lang="en-US" sz="2400" b="1" dirty="0">
                <a:solidFill>
                  <a:srgbClr val="FF0000"/>
                </a:solidFill>
              </a:rPr>
              <a:t>commingle;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 - </a:t>
            </a:r>
            <a:r>
              <a:rPr lang="en-US" sz="2400" b="1" dirty="0">
                <a:solidFill>
                  <a:srgbClr val="FF0000"/>
                </a:solidFill>
              </a:rPr>
              <a:t>mingle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 (self) </a:t>
            </a:r>
            <a:r>
              <a:rPr lang="en-US" sz="2400" b="1" dirty="0">
                <a:solidFill>
                  <a:srgbClr val="FF0000"/>
                </a:solidFill>
              </a:rPr>
              <a:t>mix. </a:t>
            </a:r>
          </a:p>
          <a:p>
            <a:pPr lvl="0" defTabSz="457200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n-US" sz="2400" dirty="0">
                <a:solidFill>
                  <a:prstClr val="black"/>
                </a:solidFill>
              </a:rPr>
              <a:t>   H6153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ע</a:t>
            </a:r>
            <a:r>
              <a:rPr lang="en-US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ר</a:t>
            </a:r>
            <a:r>
              <a:rPr lang="en-US" sz="2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ב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	      </a:t>
            </a:r>
            <a:r>
              <a:rPr lang="en-US" sz="2400" b="1" dirty="0">
                <a:solidFill>
                  <a:srgbClr val="00B050"/>
                </a:solidFill>
              </a:rPr>
              <a:t>ereb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– from 6150 </a:t>
            </a:r>
            <a:r>
              <a:rPr lang="en-US" sz="2400" b="1" dirty="0">
                <a:solidFill>
                  <a:srgbClr val="FF0000"/>
                </a:solidFill>
              </a:rPr>
              <a:t>dusk: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 -+day, even(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ing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), tide), night.</a:t>
            </a:r>
          </a:p>
          <a:p>
            <a:pPr lvl="0" defTabSz="457200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   H6151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ע</a:t>
            </a:r>
            <a:r>
              <a:rPr lang="en-US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ר</a:t>
            </a:r>
            <a:r>
              <a:rPr lang="en-US" sz="28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ב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	      </a:t>
            </a:r>
            <a:r>
              <a:rPr lang="en-US" sz="2400" b="1" dirty="0" err="1">
                <a:solidFill>
                  <a:srgbClr val="00B050"/>
                </a:solidFill>
              </a:rPr>
              <a:t>ereb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–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from 6148 the web (or transverse threads of cloth); </a:t>
            </a:r>
            <a:r>
              <a:rPr lang="en-US" sz="2400" b="1" dirty="0">
                <a:solidFill>
                  <a:srgbClr val="FF0000"/>
                </a:solidFill>
              </a:rPr>
              <a:t>also a   				 mixture,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or mongrel race) Arabia, </a:t>
            </a:r>
            <a:r>
              <a:rPr lang="en-US" sz="2400" b="1" dirty="0">
                <a:solidFill>
                  <a:srgbClr val="FF0000"/>
                </a:solidFill>
              </a:rPr>
              <a:t>mingled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 people, </a:t>
            </a:r>
            <a:r>
              <a:rPr lang="en-US" sz="2400" b="1" dirty="0">
                <a:solidFill>
                  <a:srgbClr val="FF0000"/>
                </a:solidFill>
              </a:rPr>
              <a:t>mixed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 (multitude), woof </a:t>
            </a:r>
          </a:p>
          <a:p>
            <a:pPr lvl="0" defTabSz="457200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				Note the base theme of this word – </a:t>
            </a:r>
            <a:r>
              <a:rPr lang="en-US" sz="2400" b="1" u="sng" dirty="0">
                <a:solidFill>
                  <a:srgbClr val="FF0000"/>
                </a:solidFill>
              </a:rPr>
              <a:t>MIXTURE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960350D-BB0C-EC70-2224-8B7F5492B429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pPr/>
              <a:t>3</a:t>
            </a:fld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5CB7-CCA9-4F97-8342-FADE7180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491" y="541970"/>
            <a:ext cx="9088236" cy="902488"/>
          </a:xfrm>
        </p:spPr>
        <p:txBody>
          <a:bodyPr>
            <a:normAutofit/>
          </a:bodyPr>
          <a:lstStyle/>
          <a:p>
            <a:r>
              <a:rPr lang="en-CA" b="1" i="1" dirty="0">
                <a:solidFill>
                  <a:srgbClr val="0070C0"/>
                </a:solidFill>
              </a:rPr>
              <a:t>Atonement - </a:t>
            </a:r>
            <a:r>
              <a:rPr lang="en-CA" b="1" i="1" u="sng" dirty="0">
                <a:solidFill>
                  <a:srgbClr val="FF0000"/>
                </a:solidFill>
              </a:rPr>
              <a:t>9</a:t>
            </a:r>
            <a:r>
              <a:rPr lang="en-CA" b="1" i="1" u="sng" baseline="30000" dirty="0">
                <a:solidFill>
                  <a:srgbClr val="FF0000"/>
                </a:solidFill>
              </a:rPr>
              <a:t>th</a:t>
            </a:r>
            <a:r>
              <a:rPr lang="en-CA" b="1" i="1" baseline="30000" dirty="0">
                <a:solidFill>
                  <a:srgbClr val="FF0000"/>
                </a:solidFill>
              </a:rPr>
              <a:t> </a:t>
            </a:r>
            <a:r>
              <a:rPr lang="en-CA" b="1" i="1" dirty="0">
                <a:solidFill>
                  <a:srgbClr val="0070C0"/>
                </a:solidFill>
              </a:rPr>
              <a:t>@ </a:t>
            </a:r>
            <a:r>
              <a:rPr lang="en-CA" b="1" i="1" dirty="0"/>
              <a:t>“Evening” </a:t>
            </a:r>
            <a:r>
              <a:rPr lang="en-CA" b="1" i="1" dirty="0">
                <a:solidFill>
                  <a:srgbClr val="0070C0"/>
                </a:solidFill>
              </a:rPr>
              <a:t>Quandary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D371A4-D301-4C93-9FED-005591130333}"/>
              </a:ext>
            </a:extLst>
          </p:cNvPr>
          <p:cNvSpPr/>
          <p:nvPr/>
        </p:nvSpPr>
        <p:spPr>
          <a:xfrm>
            <a:off x="1244232" y="1927123"/>
            <a:ext cx="9845282" cy="4103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  <a:scene3d>
            <a:camera prst="orthographicFront"/>
            <a:lightRig rig="sunset" dir="t"/>
          </a:scene3d>
          <a:sp3d>
            <a:bevelT w="171450" h="158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4000" u="sng" dirty="0">
                <a:solidFill>
                  <a:srgbClr val="002060"/>
                </a:solidFill>
                <a:latin typeface="Arial Black" panose="020B0A04020102020204" pitchFamily="34" charset="0"/>
              </a:rPr>
              <a:t>After sunset</a:t>
            </a:r>
            <a:r>
              <a:rPr lang="en-C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CA" sz="4000" dirty="0">
                <a:solidFill>
                  <a:srgbClr val="002060"/>
                </a:solidFill>
              </a:rPr>
              <a:t>is the </a:t>
            </a:r>
            <a:r>
              <a:rPr lang="en-CA" sz="4000" u="sng" dirty="0">
                <a:solidFill>
                  <a:srgbClr val="002060"/>
                </a:solidFill>
              </a:rPr>
              <a:t>one and onl</a:t>
            </a:r>
            <a:r>
              <a:rPr lang="en-CA" sz="4000" dirty="0">
                <a:solidFill>
                  <a:srgbClr val="002060"/>
                </a:solidFill>
              </a:rPr>
              <a:t>y </a:t>
            </a:r>
            <a:br>
              <a:rPr lang="en-CA" sz="4000" dirty="0">
                <a:solidFill>
                  <a:srgbClr val="002060"/>
                </a:solidFill>
              </a:rPr>
            </a:br>
            <a:r>
              <a:rPr lang="en-CA" sz="4000" dirty="0">
                <a:solidFill>
                  <a:srgbClr val="002060"/>
                </a:solidFill>
              </a:rPr>
              <a:t>time frame possible for an </a:t>
            </a:r>
            <a:br>
              <a:rPr lang="en-CA" sz="4000" dirty="0">
                <a:solidFill>
                  <a:srgbClr val="002060"/>
                </a:solidFill>
              </a:rPr>
            </a:br>
            <a:r>
              <a:rPr lang="en-CA" sz="4000" b="1" dirty="0">
                <a:ln>
                  <a:solidFill>
                    <a:srgbClr val="0066FF"/>
                  </a:solidFill>
                </a:ln>
                <a:solidFill>
                  <a:srgbClr val="00B050"/>
                </a:solidFill>
              </a:rPr>
              <a:t>EREB - </a:t>
            </a:r>
            <a:r>
              <a:rPr lang="en-CA" sz="4000" b="1" dirty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</a:rPr>
              <a:t>TWILIGHT MIXTURE.</a:t>
            </a:r>
            <a:endParaRPr lang="en-CA" sz="4000" dirty="0">
              <a:solidFill>
                <a:srgbClr val="002060"/>
              </a:solidFill>
            </a:endParaRPr>
          </a:p>
          <a:p>
            <a:pPr algn="ctr"/>
            <a:r>
              <a:rPr lang="en-CA" sz="4000" dirty="0">
                <a:solidFill>
                  <a:srgbClr val="002060"/>
                </a:solidFill>
              </a:rPr>
              <a:t>Darkness can only overtake Light after the direct sun rays are removed from the sky.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BB5A36-6987-42C0-B17D-97FD7981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918" y="6331089"/>
            <a:ext cx="2743200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4</a:t>
            </a:fld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D18B"/>
            </a:gs>
            <a:gs pos="57000">
              <a:srgbClr val="FFE3AE"/>
            </a:gs>
            <a:gs pos="87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380B4-6DA1-9902-00F7-73084C3B6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29" b="100000" l="607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02" t="20721"/>
          <a:stretch/>
        </p:blipFill>
        <p:spPr>
          <a:xfrm>
            <a:off x="9634836" y="631055"/>
            <a:ext cx="2233620" cy="22658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8281FB-C82F-8C1B-C407-ED6D61229D61}"/>
              </a:ext>
            </a:extLst>
          </p:cNvPr>
          <p:cNvSpPr/>
          <p:nvPr/>
        </p:nvSpPr>
        <p:spPr>
          <a:xfrm>
            <a:off x="-36521" y="1491005"/>
            <a:ext cx="988873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A Very Important Question:</a:t>
            </a:r>
            <a:endParaRPr lang="en-US" sz="7200" b="1" cap="none" spc="0" dirty="0">
              <a:ln>
                <a:solidFill>
                  <a:srgbClr val="002060"/>
                </a:solidFill>
              </a:ln>
              <a:solidFill>
                <a:srgbClr val="B6C5DD"/>
              </a:solidFill>
              <a:effectLst/>
              <a:latin typeface="Blackadder ITC" panose="04020505051007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E5FC7-71D6-6438-BDCD-BD9D7A2BEE3E}"/>
              </a:ext>
            </a:extLst>
          </p:cNvPr>
          <p:cNvSpPr txBox="1"/>
          <p:nvPr/>
        </p:nvSpPr>
        <p:spPr>
          <a:xfrm>
            <a:off x="106168" y="97801"/>
            <a:ext cx="1102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Every day/cycle has only </a:t>
            </a:r>
            <a:r>
              <a:rPr lang="en-US" sz="3200" b="1" dirty="0">
                <a:solidFill>
                  <a:srgbClr val="FF0000"/>
                </a:solidFill>
                <a:effectLst>
                  <a:glow rad="127000">
                    <a:srgbClr val="00FFFF"/>
                  </a:glow>
                </a:effectLst>
                <a:latin typeface="Bradley Hand ITC" panose="03070402050302030203" pitchFamily="66" charset="0"/>
              </a:rPr>
              <a:t>ONE</a:t>
            </a:r>
            <a:r>
              <a:rPr lang="en-U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ereb/dusk/evening twilight!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5EFAB-E598-3C7A-35C9-FE04932DA0E2}"/>
              </a:ext>
            </a:extLst>
          </p:cNvPr>
          <p:cNvSpPr/>
          <p:nvPr/>
        </p:nvSpPr>
        <p:spPr>
          <a:xfrm>
            <a:off x="2137220" y="4530090"/>
            <a:ext cx="4193536" cy="6413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Ethanim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9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Night Season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15791-4A5E-2A76-D372-AEDE0D17EC0A}"/>
              </a:ext>
            </a:extLst>
          </p:cNvPr>
          <p:cNvSpPr/>
          <p:nvPr/>
        </p:nvSpPr>
        <p:spPr>
          <a:xfrm>
            <a:off x="6782517" y="4521707"/>
            <a:ext cx="4761411" cy="629413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Ethanim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CA" sz="4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9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Light Season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CD424-5D28-86E6-D6BA-820314E0B3AC}"/>
              </a:ext>
            </a:extLst>
          </p:cNvPr>
          <p:cNvCxnSpPr/>
          <p:nvPr/>
        </p:nvCxnSpPr>
        <p:spPr>
          <a:xfrm>
            <a:off x="6775069" y="4094480"/>
            <a:ext cx="0" cy="1076960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99A5-26EC-657F-7B44-5EE353319334}"/>
              </a:ext>
            </a:extLst>
          </p:cNvPr>
          <p:cNvCxnSpPr>
            <a:cxnSpLocks/>
          </p:cNvCxnSpPr>
          <p:nvPr/>
        </p:nvCxnSpPr>
        <p:spPr>
          <a:xfrm>
            <a:off x="11583262" y="3429000"/>
            <a:ext cx="0" cy="1744472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9517359-6DD3-58D5-DC05-65E10D4906CF}"/>
              </a:ext>
            </a:extLst>
          </p:cNvPr>
          <p:cNvSpPr/>
          <p:nvPr/>
        </p:nvSpPr>
        <p:spPr>
          <a:xfrm>
            <a:off x="7410986" y="3984428"/>
            <a:ext cx="1437640" cy="462279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07950" h="1333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FF"/>
                </a:solidFill>
              </a:rPr>
              <a:t>Sunrise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234276-B110-E8FC-8DBD-B2F1E29D005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775069" y="4215568"/>
            <a:ext cx="635917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9CFD3-417D-D1F5-DB5A-413DB950EED8}"/>
              </a:ext>
            </a:extLst>
          </p:cNvPr>
          <p:cNvSpPr/>
          <p:nvPr/>
        </p:nvSpPr>
        <p:spPr>
          <a:xfrm>
            <a:off x="74942" y="4534752"/>
            <a:ext cx="1642453" cy="614663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Ethanim</a:t>
            </a:r>
            <a:r>
              <a:rPr lang="en-CA" sz="28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8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215144-B4D2-3184-3860-4A25A4DB5D33}"/>
              </a:ext>
            </a:extLst>
          </p:cNvPr>
          <p:cNvCxnSpPr>
            <a:cxnSpLocks/>
          </p:cNvCxnSpPr>
          <p:nvPr/>
        </p:nvCxnSpPr>
        <p:spPr>
          <a:xfrm>
            <a:off x="1762345" y="3820922"/>
            <a:ext cx="12745" cy="1342534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24305-85AD-B198-D817-7D9E30855B51}"/>
              </a:ext>
            </a:extLst>
          </p:cNvPr>
          <p:cNvSpPr/>
          <p:nvPr/>
        </p:nvSpPr>
        <p:spPr>
          <a:xfrm>
            <a:off x="406436" y="3410534"/>
            <a:ext cx="1383548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D3B2D-094C-9C7B-95C4-2483A4AE5DA0}"/>
              </a:ext>
            </a:extLst>
          </p:cNvPr>
          <p:cNvSpPr/>
          <p:nvPr/>
        </p:nvSpPr>
        <p:spPr>
          <a:xfrm>
            <a:off x="1801679" y="4550453"/>
            <a:ext cx="331188" cy="598961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1375F0-2BDA-2837-B08C-19539FDDF02C}"/>
              </a:ext>
            </a:extLst>
          </p:cNvPr>
          <p:cNvSpPr/>
          <p:nvPr/>
        </p:nvSpPr>
        <p:spPr>
          <a:xfrm rot="10800000">
            <a:off x="6339849" y="4540204"/>
            <a:ext cx="379804" cy="618448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15CA21-DEC6-C3FA-0AA7-593B7BB8065B}"/>
              </a:ext>
            </a:extLst>
          </p:cNvPr>
          <p:cNvSpPr/>
          <p:nvPr/>
        </p:nvSpPr>
        <p:spPr>
          <a:xfrm>
            <a:off x="10158699" y="2976283"/>
            <a:ext cx="1373868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B7657C-F97C-2159-2505-1ACB10F7241D}"/>
              </a:ext>
            </a:extLst>
          </p:cNvPr>
          <p:cNvCxnSpPr>
            <a:cxnSpLocks/>
          </p:cNvCxnSpPr>
          <p:nvPr/>
        </p:nvCxnSpPr>
        <p:spPr>
          <a:xfrm flipH="1" flipV="1">
            <a:off x="2051882" y="5109097"/>
            <a:ext cx="2689028" cy="729411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A04DCAE-5160-F10F-0EED-A5643CECA509}"/>
              </a:ext>
            </a:extLst>
          </p:cNvPr>
          <p:cNvSpPr/>
          <p:nvPr/>
        </p:nvSpPr>
        <p:spPr>
          <a:xfrm>
            <a:off x="11644923" y="4550450"/>
            <a:ext cx="331188" cy="598961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159BD0-2AB0-7D63-247E-3A1FFC82FDBA}"/>
              </a:ext>
            </a:extLst>
          </p:cNvPr>
          <p:cNvCxnSpPr>
            <a:cxnSpLocks/>
          </p:cNvCxnSpPr>
          <p:nvPr/>
        </p:nvCxnSpPr>
        <p:spPr>
          <a:xfrm flipV="1">
            <a:off x="8685281" y="5085385"/>
            <a:ext cx="3031590" cy="765379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3D3DC8E-25F7-7BB4-353E-B3CCFF94082F}"/>
              </a:ext>
            </a:extLst>
          </p:cNvPr>
          <p:cNvSpPr/>
          <p:nvPr/>
        </p:nvSpPr>
        <p:spPr>
          <a:xfrm>
            <a:off x="3797300" y="5387301"/>
            <a:ext cx="5824144" cy="499480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TWO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EREB/Dusk</a:t>
            </a:r>
            <a:r>
              <a:rPr lang="en-US" sz="2800" dirty="0"/>
              <a:t> </a:t>
            </a:r>
            <a:r>
              <a:rPr lang="en-US" sz="2800" b="1" dirty="0"/>
              <a:t>- Twilight Mixtures</a:t>
            </a:r>
            <a:endParaRPr lang="en-CA" sz="2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B97B20-4BBD-4DDF-456A-5B3902729F4F}"/>
              </a:ext>
            </a:extLst>
          </p:cNvPr>
          <p:cNvSpPr/>
          <p:nvPr/>
        </p:nvSpPr>
        <p:spPr>
          <a:xfrm>
            <a:off x="514623" y="803664"/>
            <a:ext cx="8845278" cy="499480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 chart below has TWO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EREB/Dusk</a:t>
            </a:r>
            <a:r>
              <a:rPr lang="en-US" sz="2800" dirty="0"/>
              <a:t> </a:t>
            </a:r>
            <a:r>
              <a:rPr lang="en-US" sz="2800" b="1" dirty="0"/>
              <a:t>- Twilight Mixtures.</a:t>
            </a:r>
            <a:endParaRPr lang="en-CA" sz="28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0A0794-640D-0FFE-64D4-8B0703DFAD42}"/>
              </a:ext>
            </a:extLst>
          </p:cNvPr>
          <p:cNvSpPr txBox="1"/>
          <p:nvPr/>
        </p:nvSpPr>
        <p:spPr>
          <a:xfrm>
            <a:off x="323544" y="2495872"/>
            <a:ext cx="708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Which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EREB</a:t>
            </a:r>
            <a:r>
              <a:rPr lang="en-US" sz="3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belongs to </a:t>
            </a:r>
            <a:r>
              <a:rPr lang="en-US" sz="3600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Ethanim</a:t>
            </a:r>
            <a:r>
              <a:rPr lang="en-US" sz="3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9</a:t>
            </a:r>
            <a:r>
              <a:rPr lang="en-US" sz="3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2955E1-B00F-8EC8-ECD2-B076CA5DC253}"/>
              </a:ext>
            </a:extLst>
          </p:cNvPr>
          <p:cNvSpPr txBox="1"/>
          <p:nvPr/>
        </p:nvSpPr>
        <p:spPr>
          <a:xfrm>
            <a:off x="1649614" y="4102373"/>
            <a:ext cx="613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E86330-05E2-9348-1796-D6A9BF2F1592}"/>
              </a:ext>
            </a:extLst>
          </p:cNvPr>
          <p:cNvSpPr txBox="1"/>
          <p:nvPr/>
        </p:nvSpPr>
        <p:spPr>
          <a:xfrm>
            <a:off x="11503975" y="4076973"/>
            <a:ext cx="613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087ECE-0794-B3A8-03DC-A2DBAB2668E8}"/>
              </a:ext>
            </a:extLst>
          </p:cNvPr>
          <p:cNvSpPr txBox="1"/>
          <p:nvPr/>
        </p:nvSpPr>
        <p:spPr>
          <a:xfrm>
            <a:off x="7241205" y="2314926"/>
            <a:ext cx="906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BF32A0-E7C6-2299-D79E-09CBE5D0F680}"/>
              </a:ext>
            </a:extLst>
          </p:cNvPr>
          <p:cNvSpPr txBox="1"/>
          <p:nvPr/>
        </p:nvSpPr>
        <p:spPr>
          <a:xfrm>
            <a:off x="8045864" y="2323292"/>
            <a:ext cx="906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23CE9F-29CC-CCEC-3FCF-D84BCFD5F572}"/>
              </a:ext>
            </a:extLst>
          </p:cNvPr>
          <p:cNvSpPr/>
          <p:nvPr/>
        </p:nvSpPr>
        <p:spPr>
          <a:xfrm>
            <a:off x="342492" y="5978693"/>
            <a:ext cx="115259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anose="010A0502050306030303" pitchFamily="18" charset="0"/>
              </a:rPr>
              <a:t>Will a short study supply the correct answer?</a:t>
            </a:r>
            <a:endParaRPr lang="en-US" sz="6000" b="1" cap="none" spc="0" dirty="0">
              <a:ln>
                <a:solidFill>
                  <a:srgbClr val="002060"/>
                </a:solidFill>
              </a:ln>
              <a:solidFill>
                <a:srgbClr val="B6C5DD"/>
              </a:solidFill>
              <a:effectLst/>
              <a:latin typeface="Blackadder ITC" panose="04020505051007020D02" pitchFamily="8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377D7-29FF-46BD-9B4F-F4B83591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3AB7-18EB-4E93-A19A-3E0AAC263705}" type="slidenum">
              <a:rPr lang="en-CA" smtClean="0"/>
              <a:t>5</a:t>
            </a:fld>
            <a:endParaRPr lang="en-CA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DAEAA6C-0614-990A-3C86-AD53BC5C4B90}"/>
              </a:ext>
            </a:extLst>
          </p:cNvPr>
          <p:cNvSpPr txBox="1">
            <a:spLocks/>
          </p:cNvSpPr>
          <p:nvPr/>
        </p:nvSpPr>
        <p:spPr>
          <a:xfrm>
            <a:off x="11703928" y="6331089"/>
            <a:ext cx="331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pPr/>
              <a:t>5</a:t>
            </a:fld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8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75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7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5CB7-CCA9-4F97-8342-FADE7180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4" y="-29793"/>
            <a:ext cx="8268855" cy="902488"/>
          </a:xfrm>
        </p:spPr>
        <p:txBody>
          <a:bodyPr>
            <a:normAutofit/>
          </a:bodyPr>
          <a:lstStyle/>
          <a:p>
            <a:r>
              <a:rPr lang="en-CA" b="1" i="1" dirty="0">
                <a:solidFill>
                  <a:srgbClr val="0070C0"/>
                </a:solidFill>
              </a:rPr>
              <a:t>Atonement </a:t>
            </a:r>
            <a:r>
              <a:rPr lang="en-CA" b="1" i="1" dirty="0"/>
              <a:t>“Evening” </a:t>
            </a:r>
            <a:r>
              <a:rPr lang="en-CA" b="1" i="1" dirty="0">
                <a:solidFill>
                  <a:srgbClr val="0070C0"/>
                </a:solidFill>
              </a:rPr>
              <a:t>Quandary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BD0764-B897-42A6-99C2-0FC2A75B0265}"/>
              </a:ext>
            </a:extLst>
          </p:cNvPr>
          <p:cNvSpPr/>
          <p:nvPr/>
        </p:nvSpPr>
        <p:spPr>
          <a:xfrm>
            <a:off x="4705516" y="5210596"/>
            <a:ext cx="6801256" cy="9547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Ethanim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 </a:t>
            </a:r>
            <a:r>
              <a:rPr lang="en-CA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9 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Night Season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B1DB5C-6689-49DA-B281-77358EDF39C0}"/>
              </a:ext>
            </a:extLst>
          </p:cNvPr>
          <p:cNvSpPr/>
          <p:nvPr/>
        </p:nvSpPr>
        <p:spPr>
          <a:xfrm>
            <a:off x="144932" y="816746"/>
            <a:ext cx="3574812" cy="28135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  <a:scene3d>
            <a:camera prst="orthographicFront"/>
            <a:lightRig rig="sunset" dir="t"/>
          </a:scene3d>
          <a:sp3d>
            <a:bevelT w="171450" h="158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800" dirty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In </a:t>
            </a:r>
            <a:r>
              <a:rPr lang="en-CA" sz="2800" u="sng" dirty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SUNSET TRADITION</a:t>
            </a:r>
            <a:r>
              <a:rPr lang="en-CA" sz="2800" dirty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, as the 8</a:t>
            </a:r>
            <a:r>
              <a:rPr lang="en-CA" sz="2800" baseline="30000" dirty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th</a:t>
            </a:r>
            <a:r>
              <a:rPr lang="en-CA" sz="2800" dirty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 cycle closes at sunset, it brings forth the evening twilight mixture of the </a:t>
            </a:r>
            <a:br>
              <a:rPr lang="en-CA" sz="2800" dirty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</a:br>
            <a:r>
              <a:rPr lang="en-CA" sz="2800" dirty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9</a:t>
            </a:r>
            <a:r>
              <a:rPr lang="en-CA" sz="2800" baseline="30000" dirty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th</a:t>
            </a:r>
            <a:r>
              <a:rPr lang="en-CA" sz="2800" dirty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 cycle.   </a:t>
            </a:r>
            <a:r>
              <a:rPr lang="en-CA" sz="2800" b="1" dirty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????</a:t>
            </a:r>
            <a:r>
              <a:rPr lang="en-CA" sz="2800" dirty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 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5B8E3E-9186-43AB-8F6D-51FC0C5AF4F8}"/>
              </a:ext>
            </a:extLst>
          </p:cNvPr>
          <p:cNvSpPr/>
          <p:nvPr/>
        </p:nvSpPr>
        <p:spPr>
          <a:xfrm>
            <a:off x="2871872" y="4613869"/>
            <a:ext cx="1383548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B969EC-B3B4-43D5-9413-A51DA624AFEF}"/>
              </a:ext>
            </a:extLst>
          </p:cNvPr>
          <p:cNvSpPr/>
          <p:nvPr/>
        </p:nvSpPr>
        <p:spPr>
          <a:xfrm>
            <a:off x="4325712" y="5218479"/>
            <a:ext cx="379804" cy="928605"/>
          </a:xfrm>
          <a:prstGeom prst="rect">
            <a:avLst/>
          </a:prstGeom>
          <a:gradFill flip="none" rotWithShape="1">
            <a:gsLst>
              <a:gs pos="2000">
                <a:schemeClr val="tx1">
                  <a:lumMod val="50000"/>
                  <a:lumOff val="50000"/>
                </a:schemeClr>
              </a:gs>
              <a:gs pos="31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F6D706-5601-4960-BA64-1BE55D62C991}"/>
              </a:ext>
            </a:extLst>
          </p:cNvPr>
          <p:cNvSpPr/>
          <p:nvPr/>
        </p:nvSpPr>
        <p:spPr>
          <a:xfrm>
            <a:off x="144932" y="5236715"/>
            <a:ext cx="4120519" cy="902487"/>
          </a:xfrm>
          <a:prstGeom prst="rect">
            <a:avLst/>
          </a:prstGeom>
          <a:solidFill>
            <a:srgbClr val="00FFFF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Ethanim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 </a:t>
            </a:r>
            <a:r>
              <a:rPr lang="en-CA" sz="48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127000">
                    <a:srgbClr val="FFC000"/>
                  </a:glow>
                </a:effectLst>
              </a:rPr>
              <a:t>8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 </a:t>
            </a:r>
            <a:r>
              <a:rPr lang="en-CA" sz="28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Light Season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66DE5A-9207-4E58-95F4-787064501105}"/>
              </a:ext>
            </a:extLst>
          </p:cNvPr>
          <p:cNvCxnSpPr>
            <a:cxnSpLocks/>
          </p:cNvCxnSpPr>
          <p:nvPr/>
        </p:nvCxnSpPr>
        <p:spPr>
          <a:xfrm>
            <a:off x="4308268" y="4613869"/>
            <a:ext cx="0" cy="2244131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4D371A4-D301-4C93-9FED-005591130333}"/>
              </a:ext>
            </a:extLst>
          </p:cNvPr>
          <p:cNvSpPr/>
          <p:nvPr/>
        </p:nvSpPr>
        <p:spPr>
          <a:xfrm>
            <a:off x="3900228" y="1047275"/>
            <a:ext cx="8146473" cy="23324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  <a:scene3d>
            <a:camera prst="orthographicFront"/>
            <a:lightRig rig="sunset" dir="t"/>
          </a:scene3d>
          <a:sp3d>
            <a:bevelT w="171450" h="158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3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After sunset</a:t>
            </a:r>
            <a:r>
              <a:rPr lang="en-C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CA" sz="2800" dirty="0">
                <a:solidFill>
                  <a:srgbClr val="002060"/>
                </a:solidFill>
              </a:rPr>
              <a:t>is the </a:t>
            </a:r>
            <a:r>
              <a:rPr lang="en-CA" sz="2800" u="sng" dirty="0">
                <a:solidFill>
                  <a:srgbClr val="002060"/>
                </a:solidFill>
              </a:rPr>
              <a:t>one and onl</a:t>
            </a:r>
            <a:r>
              <a:rPr lang="en-CA" sz="2800" dirty="0">
                <a:solidFill>
                  <a:srgbClr val="002060"/>
                </a:solidFill>
              </a:rPr>
              <a:t>y p</a:t>
            </a:r>
            <a:r>
              <a:rPr lang="en-CA" sz="2800" u="sng" dirty="0">
                <a:solidFill>
                  <a:srgbClr val="002060"/>
                </a:solidFill>
              </a:rPr>
              <a:t>osition</a:t>
            </a:r>
            <a:r>
              <a:rPr lang="en-CA" sz="2800" dirty="0">
                <a:solidFill>
                  <a:srgbClr val="002060"/>
                </a:solidFill>
              </a:rPr>
              <a:t> p</a:t>
            </a:r>
            <a:r>
              <a:rPr lang="en-CA" sz="2800" u="sng" dirty="0">
                <a:solidFill>
                  <a:srgbClr val="002060"/>
                </a:solidFill>
              </a:rPr>
              <a:t>ossible</a:t>
            </a:r>
            <a:r>
              <a:rPr lang="en-CA" sz="2800" dirty="0">
                <a:solidFill>
                  <a:srgbClr val="002060"/>
                </a:solidFill>
              </a:rPr>
              <a:t> for an </a:t>
            </a:r>
            <a:r>
              <a:rPr lang="en-CA" sz="2800" b="1" u="sng" dirty="0">
                <a:solidFill>
                  <a:srgbClr val="002060"/>
                </a:solidFill>
              </a:rPr>
              <a:t>EVENING</a:t>
            </a:r>
            <a:r>
              <a:rPr lang="en-CA" sz="2800" dirty="0">
                <a:solidFill>
                  <a:srgbClr val="002060"/>
                </a:solidFill>
              </a:rPr>
              <a:t>  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TWILIGHT MIXTURE </a:t>
            </a:r>
            <a:r>
              <a:rPr lang="en-CA" sz="2800" dirty="0">
                <a:solidFill>
                  <a:srgbClr val="002060"/>
                </a:solidFill>
              </a:rPr>
              <a:t>{</a:t>
            </a:r>
            <a:r>
              <a:rPr lang="en-CA" sz="2800" b="1" u="sng" dirty="0">
                <a:solidFill>
                  <a:srgbClr val="FFFF00"/>
                </a:solidFill>
              </a:rPr>
              <a:t>EREB</a:t>
            </a:r>
            <a:r>
              <a:rPr lang="en-CA" sz="2800" dirty="0">
                <a:solidFill>
                  <a:srgbClr val="002060"/>
                </a:solidFill>
              </a:rPr>
              <a:t>}.</a:t>
            </a:r>
          </a:p>
          <a:p>
            <a:pPr algn="ctr"/>
            <a:r>
              <a:rPr lang="en-CA" sz="2800" dirty="0">
                <a:solidFill>
                  <a:srgbClr val="002060"/>
                </a:solidFill>
              </a:rPr>
              <a:t>Darkness can only overtake Light after the </a:t>
            </a:r>
            <a:br>
              <a:rPr lang="en-CA" sz="2800" dirty="0">
                <a:solidFill>
                  <a:srgbClr val="002060"/>
                </a:solidFill>
              </a:rPr>
            </a:br>
            <a:r>
              <a:rPr lang="en-CA" sz="2800" u="sng" dirty="0">
                <a:solidFill>
                  <a:srgbClr val="002060"/>
                </a:solidFill>
              </a:rPr>
              <a:t>direct sun ra</a:t>
            </a:r>
            <a:r>
              <a:rPr lang="en-CA" sz="2800" dirty="0">
                <a:solidFill>
                  <a:srgbClr val="002060"/>
                </a:solidFill>
              </a:rPr>
              <a:t>y</a:t>
            </a:r>
            <a:r>
              <a:rPr lang="en-CA" sz="2800" u="sng" dirty="0">
                <a:solidFill>
                  <a:srgbClr val="002060"/>
                </a:solidFill>
              </a:rPr>
              <a:t>s</a:t>
            </a:r>
            <a:r>
              <a:rPr lang="en-CA" sz="2800" dirty="0">
                <a:solidFill>
                  <a:srgbClr val="002060"/>
                </a:solidFill>
              </a:rPr>
              <a:t> are removed from the sky.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DEE4116-B467-4CD2-9DD2-880DDB4C1D26}"/>
              </a:ext>
            </a:extLst>
          </p:cNvPr>
          <p:cNvSpPr/>
          <p:nvPr/>
        </p:nvSpPr>
        <p:spPr>
          <a:xfrm>
            <a:off x="4568463" y="3554281"/>
            <a:ext cx="7613333" cy="1444438"/>
          </a:xfrm>
          <a:prstGeom prst="wedgeRoundRectCallout">
            <a:avLst>
              <a:gd name="adj1" fmla="val -50942"/>
              <a:gd name="adj2" fmla="val 956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002060"/>
                </a:solidFill>
              </a:rPr>
              <a:t>It is here at this point that </a:t>
            </a:r>
            <a:r>
              <a:rPr lang="en-CA" sz="3600" dirty="0" err="1">
                <a:solidFill>
                  <a:srgbClr val="002060"/>
                </a:solidFill>
              </a:rPr>
              <a:t>Ethanim</a:t>
            </a:r>
            <a:r>
              <a:rPr lang="en-CA" sz="3600" dirty="0">
                <a:solidFill>
                  <a:srgbClr val="002060"/>
                </a:solidFill>
              </a:rPr>
              <a:t> 9 </a:t>
            </a:r>
            <a:r>
              <a:rPr lang="en-CA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“begins at evening” </a:t>
            </a:r>
            <a:r>
              <a:rPr lang="en-C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CA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by </a:t>
            </a:r>
            <a:r>
              <a:rPr lang="en-CA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Sunset Theor</a:t>
            </a:r>
            <a:r>
              <a:rPr lang="en-CA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CA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en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3B309D-0F04-4ED3-856E-FA2183114E11}"/>
              </a:ext>
            </a:extLst>
          </p:cNvPr>
          <p:cNvCxnSpPr>
            <a:cxnSpLocks/>
          </p:cNvCxnSpPr>
          <p:nvPr/>
        </p:nvCxnSpPr>
        <p:spPr>
          <a:xfrm>
            <a:off x="11497536" y="5252399"/>
            <a:ext cx="9236" cy="160560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47FB11F-D32F-4721-8231-495F1FD47301}"/>
              </a:ext>
            </a:extLst>
          </p:cNvPr>
          <p:cNvSpPr/>
          <p:nvPr/>
        </p:nvSpPr>
        <p:spPr>
          <a:xfrm>
            <a:off x="4397265" y="6252145"/>
            <a:ext cx="7028109" cy="4999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First 12 hours of Atonement starting </a:t>
            </a:r>
            <a:r>
              <a:rPr lang="en-CA" sz="2000" u="sng" dirty="0"/>
              <a:t>at evenin</a:t>
            </a:r>
            <a:r>
              <a:rPr lang="en-CA" sz="2000" dirty="0"/>
              <a:t>g, of the 9</a:t>
            </a:r>
            <a:r>
              <a:rPr lang="en-CA" sz="2000" baseline="30000" dirty="0"/>
              <a:t>th</a:t>
            </a:r>
            <a:r>
              <a:rPr lang="en-CA" sz="2000" dirty="0"/>
              <a:t> cycle.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C37EDD-9E44-4C49-A507-2006BFCD739D}"/>
              </a:ext>
            </a:extLst>
          </p:cNvPr>
          <p:cNvSpPr/>
          <p:nvPr/>
        </p:nvSpPr>
        <p:spPr>
          <a:xfrm>
            <a:off x="10204" y="3753647"/>
            <a:ext cx="4486139" cy="607551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EREB</a:t>
            </a:r>
            <a:r>
              <a:rPr lang="en-US" sz="2800" dirty="0"/>
              <a:t> - Twilight Mixture  </a:t>
            </a:r>
            <a:r>
              <a:rPr lang="en-US" sz="2800" b="1" u="sng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</a:rPr>
              <a:t>9</a:t>
            </a:r>
            <a:r>
              <a:rPr lang="en-US" sz="2800" b="1" u="sng" baseline="30000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</a:rPr>
              <a:t>th</a:t>
            </a:r>
            <a:r>
              <a:rPr lang="en-US" sz="2800" dirty="0"/>
              <a:t> </a:t>
            </a:r>
            <a:endParaRPr lang="en-CA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6CEB34-7772-40EA-8809-C672D7CA7394}"/>
              </a:ext>
            </a:extLst>
          </p:cNvPr>
          <p:cNvCxnSpPr>
            <a:cxnSpLocks/>
          </p:cNvCxnSpPr>
          <p:nvPr/>
        </p:nvCxnSpPr>
        <p:spPr>
          <a:xfrm flipH="1">
            <a:off x="4469434" y="4361198"/>
            <a:ext cx="968" cy="857281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B8E5945-0253-8D52-F902-D4C7B94387FA}"/>
              </a:ext>
            </a:extLst>
          </p:cNvPr>
          <p:cNvSpPr txBox="1">
            <a:spLocks/>
          </p:cNvSpPr>
          <p:nvPr/>
        </p:nvSpPr>
        <p:spPr>
          <a:xfrm>
            <a:off x="9291918" y="6331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pPr/>
              <a:t>6</a:t>
            </a:fld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3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19" grpId="1" animBg="1"/>
      <p:bldP spid="26" grpId="0" animBg="1"/>
      <p:bldP spid="4" grpId="0" animBg="1"/>
      <p:bldP spid="1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5CB7-CCA9-4F97-8342-FADE7180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84" y="131238"/>
            <a:ext cx="11151958" cy="819425"/>
          </a:xfrm>
        </p:spPr>
        <p:txBody>
          <a:bodyPr/>
          <a:lstStyle/>
          <a:p>
            <a:r>
              <a:rPr lang="en-CA" b="1" u="sng" dirty="0"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9</a:t>
            </a:r>
            <a:r>
              <a:rPr lang="en-CA" b="1" u="sng" baseline="30000" dirty="0"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th</a:t>
            </a:r>
            <a:r>
              <a:rPr lang="en-CA" b="1" u="sng" dirty="0"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 of the month</a:t>
            </a:r>
            <a:r>
              <a:rPr lang="en-CA" b="1" dirty="0"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 </a:t>
            </a:r>
            <a:r>
              <a:rPr lang="en-CA" dirty="0"/>
              <a:t>- Atonement Evening Quandary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BD0764-B897-42A6-99C2-0FC2A75B0265}"/>
              </a:ext>
            </a:extLst>
          </p:cNvPr>
          <p:cNvSpPr/>
          <p:nvPr/>
        </p:nvSpPr>
        <p:spPr>
          <a:xfrm>
            <a:off x="2137220" y="4539617"/>
            <a:ext cx="4193536" cy="6210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Ethanim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9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Night Season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83B93-6CC0-4E5D-9CF8-B6683FAF9641}"/>
              </a:ext>
            </a:extLst>
          </p:cNvPr>
          <p:cNvSpPr/>
          <p:nvPr/>
        </p:nvSpPr>
        <p:spPr>
          <a:xfrm>
            <a:off x="6782517" y="4521707"/>
            <a:ext cx="4761411" cy="629413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Ethanim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CA" sz="4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9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CA" sz="28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Light Season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0F8BB0-B784-4177-83CD-8D0FEACB1E6D}"/>
              </a:ext>
            </a:extLst>
          </p:cNvPr>
          <p:cNvCxnSpPr/>
          <p:nvPr/>
        </p:nvCxnSpPr>
        <p:spPr>
          <a:xfrm>
            <a:off x="6775069" y="4094480"/>
            <a:ext cx="0" cy="1076960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B1B054-0FAE-4143-8BA1-0741818CED94}"/>
              </a:ext>
            </a:extLst>
          </p:cNvPr>
          <p:cNvCxnSpPr>
            <a:cxnSpLocks/>
          </p:cNvCxnSpPr>
          <p:nvPr/>
        </p:nvCxnSpPr>
        <p:spPr>
          <a:xfrm>
            <a:off x="11573736" y="3424237"/>
            <a:ext cx="0" cy="1744472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BE62829-8E32-4903-AE60-F04729111B0B}"/>
              </a:ext>
            </a:extLst>
          </p:cNvPr>
          <p:cNvSpPr/>
          <p:nvPr/>
        </p:nvSpPr>
        <p:spPr>
          <a:xfrm>
            <a:off x="7410986" y="3984428"/>
            <a:ext cx="1437640" cy="462279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07950" h="1333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FF"/>
                </a:solidFill>
              </a:rPr>
              <a:t>Sunrise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E24244-AB4D-48BC-9E06-FF7F584B9DF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775069" y="4215568"/>
            <a:ext cx="635917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C684BF9F-794E-4EFB-9F10-28B31599A9AC}"/>
              </a:ext>
            </a:extLst>
          </p:cNvPr>
          <p:cNvSpPr/>
          <p:nvPr/>
        </p:nvSpPr>
        <p:spPr>
          <a:xfrm rot="5400000">
            <a:off x="6507914" y="441099"/>
            <a:ext cx="325356" cy="9795563"/>
          </a:xfrm>
          <a:prstGeom prst="rightBrace">
            <a:avLst>
              <a:gd name="adj1" fmla="val 96243"/>
              <a:gd name="adj2" fmla="val 50000"/>
            </a:avLst>
          </a:prstGeom>
          <a:solidFill>
            <a:srgbClr val="FF00FF"/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DE80F4-1175-4039-AD07-FC5D4C9096F5}"/>
              </a:ext>
            </a:extLst>
          </p:cNvPr>
          <p:cNvSpPr/>
          <p:nvPr/>
        </p:nvSpPr>
        <p:spPr>
          <a:xfrm>
            <a:off x="302012" y="5600094"/>
            <a:ext cx="11565630" cy="819425"/>
          </a:xfrm>
          <a:prstGeom prst="rect">
            <a:avLst/>
          </a:prstGeom>
          <a:solidFill>
            <a:schemeClr val="tx1"/>
          </a:solidFill>
          <a:ln w="38100">
            <a:solidFill>
              <a:srgbClr val="008080"/>
            </a:solidFill>
          </a:ln>
          <a:effectLst>
            <a:glow rad="127000">
              <a:srgbClr val="9933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err="1"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Ethanim</a:t>
            </a:r>
            <a:r>
              <a:rPr lang="en-CA" sz="2800" b="1" dirty="0"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 9,   </a:t>
            </a:r>
            <a:r>
              <a:rPr lang="en-CA" sz="2800" b="1" dirty="0">
                <a:solidFill>
                  <a:srgbClr val="002060"/>
                </a:solidFill>
                <a:effectLst>
                  <a:glow rad="381000">
                    <a:srgbClr val="FF00FF"/>
                  </a:glow>
                </a:effectLst>
                <a:latin typeface="Arial Black" pitchFamily="34" charset="0"/>
              </a:rPr>
              <a:t>1</a:t>
            </a:r>
            <a:r>
              <a:rPr lang="en-CA" sz="2800" b="1" baseline="30000" dirty="0">
                <a:solidFill>
                  <a:srgbClr val="002060"/>
                </a:solidFill>
                <a:effectLst>
                  <a:glow rad="381000">
                    <a:srgbClr val="FF00FF"/>
                  </a:glow>
                </a:effectLst>
                <a:latin typeface="Arial Black" pitchFamily="34" charset="0"/>
              </a:rPr>
              <a:t>st</a:t>
            </a:r>
            <a:r>
              <a:rPr lang="en-CA" sz="2800" b="1" dirty="0"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  -  24 hours of affliction, and Shabbat!  ???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B1DB5C-6689-49DA-B281-77358EDF39C0}"/>
              </a:ext>
            </a:extLst>
          </p:cNvPr>
          <p:cNvSpPr/>
          <p:nvPr/>
        </p:nvSpPr>
        <p:spPr>
          <a:xfrm>
            <a:off x="1053385" y="1189242"/>
            <a:ext cx="3636351" cy="20660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  <a:scene3d>
            <a:camera prst="orthographicFront"/>
            <a:lightRig rig="sunset" dir="t"/>
          </a:scene3d>
          <a:sp3d>
            <a:bevelT w="171450" h="158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Sunset Theory claims</a:t>
            </a:r>
            <a:br>
              <a:rPr lang="en-CA" sz="2800" dirty="0">
                <a:solidFill>
                  <a:srgbClr val="002060"/>
                </a:solidFill>
              </a:rPr>
            </a:br>
            <a:r>
              <a:rPr lang="en-CA" sz="2800" dirty="0">
                <a:solidFill>
                  <a:srgbClr val="002060"/>
                </a:solidFill>
              </a:rPr>
              <a:t>Atonement begins </a:t>
            </a:r>
            <a:br>
              <a:rPr lang="en-CA" sz="2800" dirty="0">
                <a:solidFill>
                  <a:srgbClr val="002060"/>
                </a:solidFill>
              </a:rPr>
            </a:br>
            <a:r>
              <a:rPr lang="en-CA" sz="2800" u="sng" dirty="0">
                <a:solidFill>
                  <a:srgbClr val="002060"/>
                </a:solidFill>
              </a:rPr>
              <a:t>at evenin</a:t>
            </a:r>
            <a:r>
              <a:rPr lang="en-CA" sz="2800" dirty="0">
                <a:solidFill>
                  <a:srgbClr val="002060"/>
                </a:solidFill>
              </a:rPr>
              <a:t>g </a:t>
            </a:r>
            <a:r>
              <a:rPr lang="en-CA" sz="2800" u="sng" dirty="0">
                <a:solidFill>
                  <a:srgbClr val="002060"/>
                </a:solidFill>
              </a:rPr>
              <a:t>on the 9</a:t>
            </a:r>
            <a:r>
              <a:rPr lang="en-CA" sz="2800" baseline="30000" dirty="0">
                <a:solidFill>
                  <a:srgbClr val="002060"/>
                </a:solidFill>
              </a:rPr>
              <a:t>th</a:t>
            </a:r>
            <a:r>
              <a:rPr lang="en-CA" sz="2800" u="sng" dirty="0">
                <a:solidFill>
                  <a:srgbClr val="002060"/>
                </a:solidFill>
              </a:rPr>
              <a:t> </a:t>
            </a:r>
            <a:br>
              <a:rPr lang="en-CA" sz="2800" dirty="0">
                <a:solidFill>
                  <a:srgbClr val="002060"/>
                </a:solidFill>
              </a:rPr>
            </a:br>
            <a:r>
              <a:rPr lang="en-CA" sz="2800" dirty="0">
                <a:solidFill>
                  <a:srgbClr val="002060"/>
                </a:solidFill>
              </a:rPr>
              <a:t>of the month.  </a:t>
            </a:r>
            <a:r>
              <a:rPr lang="en-CA" sz="2800" b="1" dirty="0">
                <a:solidFill>
                  <a:srgbClr val="00FF00"/>
                </a:solidFill>
              </a:rPr>
              <a:t>???</a:t>
            </a:r>
            <a:r>
              <a:rPr lang="en-CA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F6D706-5601-4960-BA64-1BE55D62C991}"/>
              </a:ext>
            </a:extLst>
          </p:cNvPr>
          <p:cNvSpPr/>
          <p:nvPr/>
        </p:nvSpPr>
        <p:spPr>
          <a:xfrm>
            <a:off x="25496" y="4549041"/>
            <a:ext cx="1701426" cy="614663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Ethanim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8500F6-626C-495D-B656-78F2F2D72C3E}"/>
              </a:ext>
            </a:extLst>
          </p:cNvPr>
          <p:cNvSpPr/>
          <p:nvPr/>
        </p:nvSpPr>
        <p:spPr>
          <a:xfrm>
            <a:off x="361611" y="3410534"/>
            <a:ext cx="1383548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66DE5A-9207-4E58-95F4-787064501105}"/>
              </a:ext>
            </a:extLst>
          </p:cNvPr>
          <p:cNvCxnSpPr>
            <a:cxnSpLocks/>
          </p:cNvCxnSpPr>
          <p:nvPr/>
        </p:nvCxnSpPr>
        <p:spPr>
          <a:xfrm>
            <a:off x="1762345" y="3820922"/>
            <a:ext cx="12745" cy="1342534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34BACE8-454E-41B7-B751-AB9EC6398221}"/>
              </a:ext>
            </a:extLst>
          </p:cNvPr>
          <p:cNvSpPr/>
          <p:nvPr/>
        </p:nvSpPr>
        <p:spPr>
          <a:xfrm>
            <a:off x="1825494" y="4549040"/>
            <a:ext cx="331188" cy="595611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38B447-6B99-42A1-95A4-69D3E5EBB023}"/>
              </a:ext>
            </a:extLst>
          </p:cNvPr>
          <p:cNvSpPr/>
          <p:nvPr/>
        </p:nvSpPr>
        <p:spPr>
          <a:xfrm rot="10800000">
            <a:off x="6339849" y="4549040"/>
            <a:ext cx="379804" cy="590559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59342-E2AE-44D7-898E-C4263AC8F577}"/>
              </a:ext>
            </a:extLst>
          </p:cNvPr>
          <p:cNvSpPr/>
          <p:nvPr/>
        </p:nvSpPr>
        <p:spPr>
          <a:xfrm>
            <a:off x="10158699" y="2976283"/>
            <a:ext cx="1373868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ADE9A5-C588-4D3B-B3CA-9041A5922FD7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745159" y="3660273"/>
            <a:ext cx="9795564" cy="1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6EE7F7F-A83E-4559-BCE2-63E08DFFFF56}"/>
              </a:ext>
            </a:extLst>
          </p:cNvPr>
          <p:cNvSpPr/>
          <p:nvPr/>
        </p:nvSpPr>
        <p:spPr>
          <a:xfrm>
            <a:off x="6665023" y="1290983"/>
            <a:ext cx="4903351" cy="13449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The 9</a:t>
            </a:r>
            <a:r>
              <a:rPr lang="en-CA" sz="3200" b="1" baseline="30000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th</a:t>
            </a:r>
            <a:r>
              <a:rPr lang="en-CA" sz="32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 is completed, now let’s look at </a:t>
            </a:r>
            <a:r>
              <a:rPr lang="en-CA" sz="3200" b="1" dirty="0" err="1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Ethanim</a:t>
            </a:r>
            <a:r>
              <a:rPr lang="en-CA" sz="32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 10!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DA4A181-7EB7-4C1D-8B66-0F196825FA86}"/>
              </a:ext>
            </a:extLst>
          </p:cNvPr>
          <p:cNvSpPr/>
          <p:nvPr/>
        </p:nvSpPr>
        <p:spPr>
          <a:xfrm>
            <a:off x="1943922" y="3822003"/>
            <a:ext cx="3740536" cy="499480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EREB</a:t>
            </a:r>
            <a:r>
              <a:rPr lang="en-US" sz="2800" dirty="0"/>
              <a:t> - Twilight Mixture</a:t>
            </a:r>
            <a:endParaRPr lang="en-CA" sz="28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9EB752-35B4-44A6-9870-F514A61E29A7}"/>
              </a:ext>
            </a:extLst>
          </p:cNvPr>
          <p:cNvCxnSpPr>
            <a:cxnSpLocks/>
          </p:cNvCxnSpPr>
          <p:nvPr/>
        </p:nvCxnSpPr>
        <p:spPr>
          <a:xfrm flipH="1">
            <a:off x="1962494" y="4262206"/>
            <a:ext cx="178778" cy="496520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E2BBF20-E5C0-D7C9-BDF2-E02DCD68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218" y="6464439"/>
            <a:ext cx="2743200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7</a:t>
            </a:fld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DDE80F4-1175-4039-AD07-FC5D4C9096F5}"/>
              </a:ext>
            </a:extLst>
          </p:cNvPr>
          <p:cNvSpPr/>
          <p:nvPr/>
        </p:nvSpPr>
        <p:spPr>
          <a:xfrm>
            <a:off x="109066" y="5618731"/>
            <a:ext cx="11979466" cy="819425"/>
          </a:xfrm>
          <a:prstGeom prst="rect">
            <a:avLst/>
          </a:prstGeom>
          <a:solidFill>
            <a:schemeClr val="tx1"/>
          </a:solidFill>
          <a:ln w="38100">
            <a:solidFill>
              <a:srgbClr val="008080"/>
            </a:solidFill>
          </a:ln>
          <a:effectLst>
            <a:glow rad="127000">
              <a:srgbClr val="9933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 err="1"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Ethanim</a:t>
            </a:r>
            <a:r>
              <a:rPr lang="en-CA" sz="2800" b="1" dirty="0"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 10,  </a:t>
            </a:r>
            <a:r>
              <a:rPr lang="en-CA" sz="2800" b="1" dirty="0">
                <a:solidFill>
                  <a:srgbClr val="002060"/>
                </a:solidFill>
                <a:effectLst>
                  <a:glow rad="381000">
                    <a:srgbClr val="FF00FF"/>
                  </a:glow>
                </a:effectLst>
                <a:latin typeface="Arial Black" pitchFamily="34" charset="0"/>
              </a:rPr>
              <a:t> 2</a:t>
            </a:r>
            <a:r>
              <a:rPr lang="en-CA" sz="2800" b="1" baseline="30000" dirty="0">
                <a:solidFill>
                  <a:srgbClr val="002060"/>
                </a:solidFill>
                <a:effectLst>
                  <a:glow rad="381000">
                    <a:srgbClr val="FF00FF"/>
                  </a:glow>
                </a:effectLst>
                <a:latin typeface="Arial Black" pitchFamily="34" charset="0"/>
              </a:rPr>
              <a:t>nd</a:t>
            </a:r>
            <a:r>
              <a:rPr lang="en-CA" sz="2800" b="1" dirty="0">
                <a:solidFill>
                  <a:srgbClr val="002060"/>
                </a:solidFill>
                <a:effectLst>
                  <a:glow rad="381000">
                    <a:srgbClr val="FF00FF"/>
                  </a:glow>
                </a:effectLst>
                <a:latin typeface="Arial Black" pitchFamily="34" charset="0"/>
              </a:rPr>
              <a:t>  -  </a:t>
            </a:r>
            <a:r>
              <a:rPr lang="en-CA" sz="2800" b="1" dirty="0"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24 hours of affliction, and Shabbat!  ???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25CB7-CCA9-4F97-8342-FADE7180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90" y="114856"/>
            <a:ext cx="10570187" cy="703830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10</a:t>
            </a:r>
            <a:r>
              <a:rPr lang="en-CA" b="1" u="sng" baseline="30000" dirty="0"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th</a:t>
            </a:r>
            <a:r>
              <a:rPr lang="en-CA" b="1" u="sng" dirty="0"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  of the month</a:t>
            </a:r>
            <a:r>
              <a:rPr lang="en-CA" b="1" dirty="0"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 </a:t>
            </a:r>
            <a:r>
              <a:rPr lang="en-CA" dirty="0"/>
              <a:t>- Atonement </a:t>
            </a:r>
            <a:r>
              <a:rPr lang="en-CA" b="1" i="1" dirty="0">
                <a:solidFill>
                  <a:srgbClr val="FF0000"/>
                </a:solidFill>
              </a:rPr>
              <a:t>Evening</a:t>
            </a:r>
            <a:r>
              <a:rPr lang="en-CA" dirty="0"/>
              <a:t> Quandary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BD0764-B897-42A6-99C2-0FC2A75B0265}"/>
              </a:ext>
            </a:extLst>
          </p:cNvPr>
          <p:cNvSpPr/>
          <p:nvPr/>
        </p:nvSpPr>
        <p:spPr>
          <a:xfrm>
            <a:off x="2133604" y="4539615"/>
            <a:ext cx="4197152" cy="623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Ethanim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10 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Night</a:t>
            </a:r>
            <a:r>
              <a:rPr lang="en-CA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Season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83B93-6CC0-4E5D-9CF8-B6683FAF9641}"/>
              </a:ext>
            </a:extLst>
          </p:cNvPr>
          <p:cNvSpPr/>
          <p:nvPr/>
        </p:nvSpPr>
        <p:spPr>
          <a:xfrm>
            <a:off x="6782517" y="4535993"/>
            <a:ext cx="4761411" cy="629413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Ethanim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CA" sz="4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10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CA" sz="28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Light Season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0F8BB0-B784-4177-83CD-8D0FEACB1E6D}"/>
              </a:ext>
            </a:extLst>
          </p:cNvPr>
          <p:cNvCxnSpPr/>
          <p:nvPr/>
        </p:nvCxnSpPr>
        <p:spPr>
          <a:xfrm>
            <a:off x="6775069" y="4094480"/>
            <a:ext cx="0" cy="1076960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B1B054-0FAE-4143-8BA1-0741818CED94}"/>
              </a:ext>
            </a:extLst>
          </p:cNvPr>
          <p:cNvCxnSpPr>
            <a:cxnSpLocks/>
          </p:cNvCxnSpPr>
          <p:nvPr/>
        </p:nvCxnSpPr>
        <p:spPr>
          <a:xfrm>
            <a:off x="11564212" y="3429000"/>
            <a:ext cx="0" cy="1744472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BE62829-8E32-4903-AE60-F04729111B0B}"/>
              </a:ext>
            </a:extLst>
          </p:cNvPr>
          <p:cNvSpPr/>
          <p:nvPr/>
        </p:nvSpPr>
        <p:spPr>
          <a:xfrm>
            <a:off x="7410986" y="3984428"/>
            <a:ext cx="1437640" cy="462279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07950" h="1333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FF"/>
                </a:solidFill>
              </a:rPr>
              <a:t>Sunrise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E24244-AB4D-48BC-9E06-FF7F584B9DF0}"/>
              </a:ext>
            </a:extLst>
          </p:cNvPr>
          <p:cNvCxnSpPr>
            <a:cxnSpLocks/>
          </p:cNvCxnSpPr>
          <p:nvPr/>
        </p:nvCxnSpPr>
        <p:spPr>
          <a:xfrm flipH="1">
            <a:off x="6792487" y="4215568"/>
            <a:ext cx="635917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B1DB5C-6689-49DA-B281-77358EDF39C0}"/>
              </a:ext>
            </a:extLst>
          </p:cNvPr>
          <p:cNvSpPr/>
          <p:nvPr/>
        </p:nvSpPr>
        <p:spPr>
          <a:xfrm>
            <a:off x="346565" y="1184927"/>
            <a:ext cx="7595651" cy="20660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  <a:scene3d>
            <a:camera prst="orthographicFront"/>
            <a:lightRig rig="sunset" dir="t"/>
          </a:scene3d>
          <a:sp3d>
            <a:bevelT w="171450" h="158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800" dirty="0">
                <a:solidFill>
                  <a:srgbClr val="002060"/>
                </a:solidFill>
              </a:rPr>
              <a:t>Atonement </a:t>
            </a:r>
            <a:r>
              <a:rPr lang="en-CA" sz="2800" u="sng" dirty="0">
                <a:solidFill>
                  <a:srgbClr val="002060"/>
                </a:solidFill>
              </a:rPr>
              <a:t>on the</a:t>
            </a:r>
            <a:r>
              <a:rPr lang="en-CA" sz="2800" dirty="0">
                <a:solidFill>
                  <a:srgbClr val="002060"/>
                </a:solidFill>
              </a:rPr>
              <a:t> </a:t>
            </a:r>
            <a:r>
              <a:rPr lang="en-CA" sz="2800" b="1" u="sng" dirty="0">
                <a:solidFill>
                  <a:srgbClr val="002060"/>
                </a:solidFill>
                <a:effectLst>
                  <a:glow rad="63500">
                    <a:srgbClr val="FF00FF"/>
                  </a:glow>
                </a:effectLst>
              </a:rPr>
              <a:t>10</a:t>
            </a:r>
            <a:r>
              <a:rPr lang="en-CA" sz="2800" b="1" baseline="30000" dirty="0">
                <a:solidFill>
                  <a:srgbClr val="002060"/>
                </a:solidFill>
                <a:effectLst>
                  <a:glow rad="63500">
                    <a:srgbClr val="FF00FF"/>
                  </a:glow>
                </a:effectLst>
              </a:rPr>
              <a:t>th</a:t>
            </a:r>
            <a:r>
              <a:rPr lang="en-CA" sz="2800" dirty="0">
                <a:solidFill>
                  <a:srgbClr val="002060"/>
                </a:solidFill>
              </a:rPr>
              <a:t>,  </a:t>
            </a:r>
            <a:r>
              <a:rPr lang="en-CA" sz="2800" b="1" u="sng" dirty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ALSO</a:t>
            </a:r>
            <a:r>
              <a:rPr lang="en-CA" sz="2800" dirty="0">
                <a:solidFill>
                  <a:srgbClr val="002060"/>
                </a:solidFill>
              </a:rPr>
              <a:t> begins</a:t>
            </a:r>
            <a:r>
              <a:rPr lang="en-CA" sz="2800" b="1" dirty="0">
                <a:solidFill>
                  <a:srgbClr val="C00000"/>
                </a:solidFill>
              </a:rPr>
              <a:t> </a:t>
            </a:r>
            <a:br>
              <a:rPr lang="en-CA" sz="2800" b="1" dirty="0">
                <a:solidFill>
                  <a:srgbClr val="C00000"/>
                </a:solidFill>
              </a:rPr>
            </a:br>
            <a:r>
              <a:rPr lang="en-CA" sz="2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after the sunset</a:t>
            </a:r>
            <a:r>
              <a:rPr lang="en-C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CA" sz="2800" b="1" u="sng" dirty="0">
                <a:solidFill>
                  <a:srgbClr val="002060"/>
                </a:solidFill>
                <a:effectLst>
                  <a:glow rad="127000">
                    <a:schemeClr val="accent6">
                      <a:lumMod val="40000"/>
                      <a:lumOff val="60000"/>
                    </a:schemeClr>
                  </a:glow>
                </a:effectLst>
              </a:rPr>
              <a:t>in the evenin</a:t>
            </a:r>
            <a:r>
              <a:rPr lang="en-CA" sz="2800" b="1" dirty="0">
                <a:solidFill>
                  <a:srgbClr val="002060"/>
                </a:solidFill>
                <a:effectLst>
                  <a:glow rad="127000">
                    <a:schemeClr val="accent6">
                      <a:lumMod val="40000"/>
                      <a:lumOff val="60000"/>
                    </a:schemeClr>
                  </a:glow>
                </a:effectLst>
              </a:rPr>
              <a:t>g twilight mixture. </a:t>
            </a:r>
            <a:br>
              <a:rPr lang="en-CA" sz="2800" dirty="0">
                <a:solidFill>
                  <a:srgbClr val="002060"/>
                </a:solidFill>
              </a:rPr>
            </a:br>
            <a:r>
              <a:rPr lang="en-CA" sz="2800" dirty="0">
                <a:solidFill>
                  <a:srgbClr val="002060"/>
                </a:solidFill>
              </a:rPr>
              <a:t>Atonement now begins the </a:t>
            </a:r>
            <a:r>
              <a:rPr lang="en-CA" sz="2800" b="1" u="sng" dirty="0">
                <a:solidFill>
                  <a:srgbClr val="002060"/>
                </a:solidFill>
              </a:rPr>
              <a:t>second 24 hour set</a:t>
            </a:r>
            <a:r>
              <a:rPr lang="en-CA" sz="2800" b="1" dirty="0">
                <a:solidFill>
                  <a:srgbClr val="002060"/>
                </a:solidFill>
              </a:rPr>
              <a:t> </a:t>
            </a:r>
            <a:br>
              <a:rPr lang="en-CA" sz="2800" b="1" dirty="0">
                <a:solidFill>
                  <a:srgbClr val="002060"/>
                </a:solidFill>
              </a:rPr>
            </a:br>
            <a:r>
              <a:rPr lang="en-CA" sz="2800" dirty="0">
                <a:solidFill>
                  <a:srgbClr val="002060"/>
                </a:solidFill>
              </a:rPr>
              <a:t>of affliction and Shabbat!  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Scripture??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F6D706-5601-4960-BA64-1BE55D62C991}"/>
              </a:ext>
            </a:extLst>
          </p:cNvPr>
          <p:cNvSpPr/>
          <p:nvPr/>
        </p:nvSpPr>
        <p:spPr>
          <a:xfrm>
            <a:off x="0" y="4553801"/>
            <a:ext cx="1762345" cy="613144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Ethanim</a:t>
            </a:r>
            <a:r>
              <a:rPr lang="en-CA" sz="28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8500F6-626C-495D-B656-78F2F2D72C3E}"/>
              </a:ext>
            </a:extLst>
          </p:cNvPr>
          <p:cNvSpPr/>
          <p:nvPr/>
        </p:nvSpPr>
        <p:spPr>
          <a:xfrm>
            <a:off x="361611" y="3410534"/>
            <a:ext cx="1383548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66DE5A-9207-4E58-95F4-787064501105}"/>
              </a:ext>
            </a:extLst>
          </p:cNvPr>
          <p:cNvCxnSpPr>
            <a:cxnSpLocks/>
          </p:cNvCxnSpPr>
          <p:nvPr/>
        </p:nvCxnSpPr>
        <p:spPr>
          <a:xfrm>
            <a:off x="1762345" y="3820922"/>
            <a:ext cx="12745" cy="1342534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34BACE8-454E-41B7-B751-AB9EC6398221}"/>
              </a:ext>
            </a:extLst>
          </p:cNvPr>
          <p:cNvSpPr/>
          <p:nvPr/>
        </p:nvSpPr>
        <p:spPr>
          <a:xfrm>
            <a:off x="1825489" y="4561189"/>
            <a:ext cx="331188" cy="588225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38B447-6B99-42A1-95A4-69D3E5EBB023}"/>
              </a:ext>
            </a:extLst>
          </p:cNvPr>
          <p:cNvSpPr/>
          <p:nvPr/>
        </p:nvSpPr>
        <p:spPr>
          <a:xfrm rot="10800000">
            <a:off x="6339849" y="4544600"/>
            <a:ext cx="379804" cy="603295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59342-E2AE-44D7-898E-C4263AC8F577}"/>
              </a:ext>
            </a:extLst>
          </p:cNvPr>
          <p:cNvSpPr/>
          <p:nvPr/>
        </p:nvSpPr>
        <p:spPr>
          <a:xfrm>
            <a:off x="10158699" y="2976283"/>
            <a:ext cx="1373868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ADE9A5-C588-4D3B-B3CA-9041A5922FD7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745159" y="3660273"/>
            <a:ext cx="9795564" cy="1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6EE7F7F-A83E-4559-BCE2-63E08DFFFF56}"/>
              </a:ext>
            </a:extLst>
          </p:cNvPr>
          <p:cNvSpPr/>
          <p:nvPr/>
        </p:nvSpPr>
        <p:spPr>
          <a:xfrm>
            <a:off x="8605875" y="1174157"/>
            <a:ext cx="3239560" cy="159590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Now let’s bring it all together.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3E45C8-2833-4852-8E56-E310447BE738}"/>
              </a:ext>
            </a:extLst>
          </p:cNvPr>
          <p:cNvSpPr/>
          <p:nvPr/>
        </p:nvSpPr>
        <p:spPr>
          <a:xfrm>
            <a:off x="1883616" y="3806956"/>
            <a:ext cx="3733195" cy="607551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EREB</a:t>
            </a:r>
            <a:r>
              <a:rPr lang="en-US" sz="2800" dirty="0"/>
              <a:t> - Twilight Mixture</a:t>
            </a:r>
            <a:endParaRPr lang="en-CA" sz="28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FA2C61-F619-4602-B16C-679980670AEB}"/>
              </a:ext>
            </a:extLst>
          </p:cNvPr>
          <p:cNvCxnSpPr>
            <a:cxnSpLocks/>
          </p:cNvCxnSpPr>
          <p:nvPr/>
        </p:nvCxnSpPr>
        <p:spPr>
          <a:xfrm flipH="1">
            <a:off x="1960325" y="4301236"/>
            <a:ext cx="259078" cy="525150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C684BF9F-794E-4EFB-9F10-28B31599A9AC}"/>
              </a:ext>
            </a:extLst>
          </p:cNvPr>
          <p:cNvSpPr/>
          <p:nvPr/>
        </p:nvSpPr>
        <p:spPr>
          <a:xfrm rot="5400000">
            <a:off x="6507914" y="429351"/>
            <a:ext cx="325356" cy="9795563"/>
          </a:xfrm>
          <a:prstGeom prst="rightBrace">
            <a:avLst>
              <a:gd name="adj1" fmla="val 96243"/>
              <a:gd name="adj2" fmla="val 50000"/>
            </a:avLst>
          </a:prstGeom>
          <a:solidFill>
            <a:srgbClr val="FF00FF"/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BE89545-F43A-C8EB-704F-CDEBA0891605}"/>
              </a:ext>
            </a:extLst>
          </p:cNvPr>
          <p:cNvSpPr txBox="1">
            <a:spLocks/>
          </p:cNvSpPr>
          <p:nvPr/>
        </p:nvSpPr>
        <p:spPr>
          <a:xfrm>
            <a:off x="9406218" y="6464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pPr/>
              <a:t>8</a:t>
            </a:fld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 animBg="1"/>
      <p:bldP spid="10" grpId="0" animBg="1"/>
      <p:bldP spid="16" grpId="0" animBg="1"/>
      <p:bldP spid="23" grpId="1" animBg="1"/>
      <p:bldP spid="24" grpId="0" animBg="1"/>
      <p:bldP spid="25" grpId="0" animBg="1"/>
      <p:bldP spid="34" grpId="0" animBg="1"/>
      <p:bldP spid="2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5CB7-CCA9-4F97-8342-FADE7180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66" y="146072"/>
            <a:ext cx="11363418" cy="70383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Sunset Theory’s </a:t>
            </a:r>
            <a:r>
              <a:rPr lang="en-CA" b="1" dirty="0">
                <a:solidFill>
                  <a:srgbClr val="0066FF"/>
                </a:solidFill>
              </a:rPr>
              <a:t>Atonement Statute</a:t>
            </a:r>
            <a:r>
              <a:rPr lang="en-CA" b="1" dirty="0"/>
              <a:t> </a:t>
            </a:r>
            <a:r>
              <a:rPr lang="en-CA" b="1" u="sng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Breaker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BD0764-B897-42A6-99C2-0FC2A75B0265}"/>
              </a:ext>
            </a:extLst>
          </p:cNvPr>
          <p:cNvSpPr/>
          <p:nvPr/>
        </p:nvSpPr>
        <p:spPr>
          <a:xfrm>
            <a:off x="1080128" y="2965120"/>
            <a:ext cx="2624213" cy="6104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9 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Night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83B93-6CC0-4E5D-9CF8-B6683FAF9641}"/>
              </a:ext>
            </a:extLst>
          </p:cNvPr>
          <p:cNvSpPr/>
          <p:nvPr/>
        </p:nvSpPr>
        <p:spPr>
          <a:xfrm>
            <a:off x="3704341" y="2972162"/>
            <a:ext cx="2683834" cy="629413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9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Light 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B1B054-0FAE-4143-8BA1-0741818CED94}"/>
              </a:ext>
            </a:extLst>
          </p:cNvPr>
          <p:cNvCxnSpPr>
            <a:cxnSpLocks/>
          </p:cNvCxnSpPr>
          <p:nvPr/>
        </p:nvCxnSpPr>
        <p:spPr>
          <a:xfrm>
            <a:off x="12089945" y="1819478"/>
            <a:ext cx="6584" cy="1777921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DDE80F4-1175-4039-AD07-FC5D4C9096F5}"/>
              </a:ext>
            </a:extLst>
          </p:cNvPr>
          <p:cNvSpPr/>
          <p:nvPr/>
        </p:nvSpPr>
        <p:spPr>
          <a:xfrm>
            <a:off x="1367162" y="3996474"/>
            <a:ext cx="9504854" cy="1155661"/>
          </a:xfrm>
          <a:prstGeom prst="rect">
            <a:avLst/>
          </a:prstGeom>
          <a:solidFill>
            <a:schemeClr val="tx1"/>
          </a:solidFill>
          <a:ln w="38100">
            <a:solidFill>
              <a:srgbClr val="008080"/>
            </a:solidFill>
          </a:ln>
          <a:effectLst>
            <a:glow rad="127000">
              <a:srgbClr val="9933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b="1" dirty="0"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Atonement starting on the  9</a:t>
            </a:r>
            <a:r>
              <a:rPr lang="en-CA" sz="2800" b="1" baseline="30000" dirty="0"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th  </a:t>
            </a:r>
            <a:r>
              <a:rPr lang="en-CA" sz="2800" b="1" dirty="0"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 </a:t>
            </a:r>
            <a:r>
              <a:rPr lang="en-CA" sz="2800" b="1" dirty="0">
                <a:solidFill>
                  <a:srgbClr val="FF000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“at evening!”</a:t>
            </a:r>
            <a:r>
              <a:rPr lang="en-CA" sz="2800" b="1" dirty="0"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  </a:t>
            </a:r>
            <a:br>
              <a:rPr lang="en-CA" sz="2800" b="1" dirty="0"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</a:br>
            <a:r>
              <a:rPr lang="en-CA" sz="2800" b="1" dirty="0">
                <a:solidFill>
                  <a:srgbClr val="FF000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48 hours </a:t>
            </a:r>
            <a:r>
              <a:rPr lang="en-CA" sz="2800" b="1" dirty="0"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Arial Black" pitchFamily="34" charset="0"/>
              </a:rPr>
              <a:t>of affliction, and Shabbat!  ???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B1DB5C-6689-49DA-B281-77358EDF39C0}"/>
              </a:ext>
            </a:extLst>
          </p:cNvPr>
          <p:cNvSpPr/>
          <p:nvPr/>
        </p:nvSpPr>
        <p:spPr>
          <a:xfrm>
            <a:off x="1624917" y="1251893"/>
            <a:ext cx="3661896" cy="617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  <a:scene3d>
            <a:camera prst="orthographicFront"/>
            <a:lightRig rig="sunset" dir="t"/>
          </a:scene3d>
          <a:sp3d>
            <a:bevelT w="171450" h="158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800" b="1" dirty="0">
                <a:solidFill>
                  <a:srgbClr val="C00000"/>
                </a:solidFill>
              </a:rPr>
              <a:t>1</a:t>
            </a:r>
            <a:r>
              <a:rPr lang="en-CA" sz="2800" b="1" baseline="30000" dirty="0">
                <a:solidFill>
                  <a:srgbClr val="C00000"/>
                </a:solidFill>
              </a:rPr>
              <a:t>st</a:t>
            </a:r>
            <a:r>
              <a:rPr lang="en-CA" sz="2800" b="1" dirty="0">
                <a:solidFill>
                  <a:srgbClr val="002060"/>
                </a:solidFill>
              </a:rPr>
              <a:t> 24 hrs. Atonement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F6D706-5601-4960-BA64-1BE55D62C991}"/>
              </a:ext>
            </a:extLst>
          </p:cNvPr>
          <p:cNvSpPr/>
          <p:nvPr/>
        </p:nvSpPr>
        <p:spPr>
          <a:xfrm>
            <a:off x="-6096" y="2972905"/>
            <a:ext cx="735413" cy="613144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8 L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8500F6-626C-495D-B656-78F2F2D72C3E}"/>
              </a:ext>
            </a:extLst>
          </p:cNvPr>
          <p:cNvSpPr/>
          <p:nvPr/>
        </p:nvSpPr>
        <p:spPr>
          <a:xfrm>
            <a:off x="62597" y="1359867"/>
            <a:ext cx="1235937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66DE5A-9207-4E58-95F4-787064501105}"/>
              </a:ext>
            </a:extLst>
          </p:cNvPr>
          <p:cNvCxnSpPr>
            <a:cxnSpLocks/>
          </p:cNvCxnSpPr>
          <p:nvPr/>
        </p:nvCxnSpPr>
        <p:spPr>
          <a:xfrm rot="-120000" flipH="1">
            <a:off x="729253" y="1857697"/>
            <a:ext cx="62551" cy="1727760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34BACE8-454E-41B7-B751-AB9EC6398221}"/>
              </a:ext>
            </a:extLst>
          </p:cNvPr>
          <p:cNvSpPr/>
          <p:nvPr/>
        </p:nvSpPr>
        <p:spPr>
          <a:xfrm>
            <a:off x="818544" y="2976382"/>
            <a:ext cx="259077" cy="588771"/>
          </a:xfrm>
          <a:prstGeom prst="rect">
            <a:avLst/>
          </a:prstGeom>
          <a:gradFill flip="none" rotWithShape="1">
            <a:gsLst>
              <a:gs pos="19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0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38B447-6B99-42A1-95A4-69D3E5EBB023}"/>
              </a:ext>
            </a:extLst>
          </p:cNvPr>
          <p:cNvSpPr/>
          <p:nvPr/>
        </p:nvSpPr>
        <p:spPr>
          <a:xfrm>
            <a:off x="6484792" y="2990855"/>
            <a:ext cx="263311" cy="588921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</a:schemeClr>
              </a:gs>
              <a:gs pos="43000">
                <a:schemeClr val="bg1">
                  <a:lumMod val="50000"/>
                </a:schemeClr>
              </a:gs>
              <a:gs pos="68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59342-E2AE-44D7-898E-C4263AC8F577}"/>
              </a:ext>
            </a:extLst>
          </p:cNvPr>
          <p:cNvSpPr/>
          <p:nvPr/>
        </p:nvSpPr>
        <p:spPr>
          <a:xfrm>
            <a:off x="10869634" y="1365402"/>
            <a:ext cx="1267504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ADE9A5-C588-4D3B-B3CA-9041A5922FD7}"/>
              </a:ext>
            </a:extLst>
          </p:cNvPr>
          <p:cNvCxnSpPr>
            <a:cxnSpLocks/>
          </p:cNvCxnSpPr>
          <p:nvPr/>
        </p:nvCxnSpPr>
        <p:spPr>
          <a:xfrm>
            <a:off x="817367" y="2821056"/>
            <a:ext cx="5531459" cy="0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6EE7F7F-A83E-4559-BCE2-63E08DFFFF56}"/>
              </a:ext>
            </a:extLst>
          </p:cNvPr>
          <p:cNvSpPr/>
          <p:nvPr/>
        </p:nvSpPr>
        <p:spPr>
          <a:xfrm>
            <a:off x="1871819" y="5359469"/>
            <a:ext cx="8448361" cy="13328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Does the Torah require 48 hours of </a:t>
            </a:r>
            <a:b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</a:br>
            <a:r>
              <a:rPr lang="en-CA" sz="3200" dirty="0"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Affliction and Atonement Rest?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3E45C8-2833-4852-8E56-E310447BE738}"/>
              </a:ext>
            </a:extLst>
          </p:cNvPr>
          <p:cNvSpPr/>
          <p:nvPr/>
        </p:nvSpPr>
        <p:spPr>
          <a:xfrm>
            <a:off x="885154" y="2100203"/>
            <a:ext cx="4113207" cy="499479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9</a:t>
            </a:r>
            <a:r>
              <a:rPr lang="en-US" sz="2800" b="1" baseline="30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th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 EREB</a:t>
            </a:r>
            <a:r>
              <a:rPr lang="en-US" sz="2800" dirty="0"/>
              <a:t> - Twilight Mixture</a:t>
            </a:r>
            <a:endParaRPr lang="en-CA" sz="28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FA2C61-F619-4602-B16C-679980670AEB}"/>
              </a:ext>
            </a:extLst>
          </p:cNvPr>
          <p:cNvCxnSpPr>
            <a:cxnSpLocks/>
          </p:cNvCxnSpPr>
          <p:nvPr/>
        </p:nvCxnSpPr>
        <p:spPr>
          <a:xfrm flipH="1">
            <a:off x="950277" y="2469342"/>
            <a:ext cx="508183" cy="692820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4C8819C-F774-4753-A8DE-58182C8BF5A0}"/>
              </a:ext>
            </a:extLst>
          </p:cNvPr>
          <p:cNvSpPr/>
          <p:nvPr/>
        </p:nvSpPr>
        <p:spPr>
          <a:xfrm>
            <a:off x="6761235" y="2964403"/>
            <a:ext cx="2656727" cy="6294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10 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Night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57E73F-39DC-45DA-9ADC-0576721AABD2}"/>
              </a:ext>
            </a:extLst>
          </p:cNvPr>
          <p:cNvSpPr/>
          <p:nvPr/>
        </p:nvSpPr>
        <p:spPr>
          <a:xfrm>
            <a:off x="9422129" y="2966975"/>
            <a:ext cx="2638132" cy="629413"/>
          </a:xfrm>
          <a:prstGeom prst="rect">
            <a:avLst/>
          </a:prstGeom>
          <a:solidFill>
            <a:srgbClr val="00FF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</a:rPr>
              <a:t>10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Light 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38F112-3FE6-44C4-8F52-95AB399837DD}"/>
              </a:ext>
            </a:extLst>
          </p:cNvPr>
          <p:cNvCxnSpPr>
            <a:cxnSpLocks/>
          </p:cNvCxnSpPr>
          <p:nvPr/>
        </p:nvCxnSpPr>
        <p:spPr>
          <a:xfrm>
            <a:off x="6422712" y="1864676"/>
            <a:ext cx="7319" cy="1737042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ABF14B2-065B-4B81-B298-75F74C06D64F}"/>
              </a:ext>
            </a:extLst>
          </p:cNvPr>
          <p:cNvSpPr/>
          <p:nvPr/>
        </p:nvSpPr>
        <p:spPr>
          <a:xfrm>
            <a:off x="5646172" y="1373603"/>
            <a:ext cx="1273006" cy="499479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Sunset</a:t>
            </a:r>
            <a:endParaRPr lang="en-CA" sz="28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5D163A-3596-48C6-AC11-BD17E3D7537C}"/>
              </a:ext>
            </a:extLst>
          </p:cNvPr>
          <p:cNvCxnSpPr>
            <a:cxnSpLocks/>
          </p:cNvCxnSpPr>
          <p:nvPr/>
        </p:nvCxnSpPr>
        <p:spPr>
          <a:xfrm>
            <a:off x="6489984" y="2675742"/>
            <a:ext cx="5531459" cy="0"/>
          </a:xfrm>
          <a:prstGeom prst="straightConnector1">
            <a:avLst/>
          </a:prstGeom>
          <a:ln w="76200">
            <a:solidFill>
              <a:srgbClr val="00FF00"/>
            </a:solidFill>
            <a:prstDash val="sysDash"/>
            <a:tailEnd type="triangle"/>
          </a:ln>
          <a:effectLst>
            <a:glow rad="101600">
              <a:srgbClr val="1E1EFA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3D676F51-7088-4C8F-85F5-F1CE9423382E}"/>
              </a:ext>
            </a:extLst>
          </p:cNvPr>
          <p:cNvSpPr/>
          <p:nvPr/>
        </p:nvSpPr>
        <p:spPr>
          <a:xfrm>
            <a:off x="6564653" y="2032660"/>
            <a:ext cx="4307362" cy="499479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00"/>
            </a:solidFill>
          </a:ln>
          <a:scene3d>
            <a:camera prst="orthographicFront"/>
            <a:lightRig rig="freezing" dir="t"/>
          </a:scene3d>
          <a:sp3d>
            <a:bevelT w="107950" h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10</a:t>
            </a:r>
            <a:r>
              <a:rPr lang="en-US" sz="2800" b="1" baseline="30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th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76200">
                    <a:srgbClr val="FFFF00"/>
                  </a:glow>
                </a:effectLst>
              </a:rPr>
              <a:t> EREB</a:t>
            </a:r>
            <a:r>
              <a:rPr lang="en-US" sz="2800" dirty="0"/>
              <a:t> - Twilight Mixture</a:t>
            </a:r>
            <a:endParaRPr lang="en-CA" sz="28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FD3F22C-45AE-42E3-88AD-FD114FD375E4}"/>
              </a:ext>
            </a:extLst>
          </p:cNvPr>
          <p:cNvCxnSpPr>
            <a:cxnSpLocks/>
          </p:cNvCxnSpPr>
          <p:nvPr/>
        </p:nvCxnSpPr>
        <p:spPr>
          <a:xfrm flipH="1">
            <a:off x="6606131" y="2410035"/>
            <a:ext cx="700756" cy="752127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A6315D3-E3D6-4175-8D84-7519D3CB616E}"/>
              </a:ext>
            </a:extLst>
          </p:cNvPr>
          <p:cNvSpPr/>
          <p:nvPr/>
        </p:nvSpPr>
        <p:spPr>
          <a:xfrm>
            <a:off x="7050883" y="1245339"/>
            <a:ext cx="3683849" cy="617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  <a:scene3d>
            <a:camera prst="orthographicFront"/>
            <a:lightRig rig="sunset" dir="t"/>
          </a:scene3d>
          <a:sp3d>
            <a:bevelT w="171450" h="158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CA" sz="2800" b="1" dirty="0">
                <a:solidFill>
                  <a:srgbClr val="00FF00"/>
                </a:solidFill>
              </a:rPr>
              <a:t>2</a:t>
            </a:r>
            <a:r>
              <a:rPr lang="en-CA" sz="2800" b="1" baseline="30000" dirty="0">
                <a:solidFill>
                  <a:srgbClr val="00FF00"/>
                </a:solidFill>
              </a:rPr>
              <a:t>nd</a:t>
            </a:r>
            <a:r>
              <a:rPr lang="en-CA" sz="2800" b="1" dirty="0">
                <a:solidFill>
                  <a:srgbClr val="002060"/>
                </a:solidFill>
              </a:rPr>
              <a:t> 24 hrs. Atonement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C684BF9F-794E-4EFB-9F10-28B31599A9AC}"/>
              </a:ext>
            </a:extLst>
          </p:cNvPr>
          <p:cNvSpPr/>
          <p:nvPr/>
        </p:nvSpPr>
        <p:spPr>
          <a:xfrm rot="5400000">
            <a:off x="6237432" y="-1893733"/>
            <a:ext cx="376128" cy="11351820"/>
          </a:xfrm>
          <a:prstGeom prst="rightBrace">
            <a:avLst>
              <a:gd name="adj1" fmla="val 96243"/>
              <a:gd name="adj2" fmla="val 50000"/>
            </a:avLst>
          </a:prstGeom>
          <a:solidFill>
            <a:srgbClr val="FF00FF"/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6D53C79-4D56-686F-C00B-75C32CAF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218" y="6464439"/>
            <a:ext cx="2743200" cy="365125"/>
          </a:xfrm>
        </p:spPr>
        <p:txBody>
          <a:bodyPr/>
          <a:lstStyle/>
          <a:p>
            <a:fld id="{94D73AB7-18EB-4E93-A19A-3E0AAC263705}" type="slidenum">
              <a:rPr lang="en-CA" smtClean="0">
                <a:solidFill>
                  <a:schemeClr val="tx1"/>
                </a:solidFill>
              </a:rPr>
              <a:t>9</a:t>
            </a:fld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1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34" grpId="0" animBg="1"/>
      <p:bldP spid="26" grpId="0" animBg="1"/>
      <p:bldP spid="29" grpId="0" animBg="1"/>
      <p:bldP spid="30" grpId="0" animBg="1"/>
      <p:bldP spid="32" grpId="0" animBg="1"/>
      <p:bldP spid="51" grpId="0" animBg="1"/>
      <p:bldP spid="54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2020</Words>
  <Application>Microsoft Office PowerPoint</Application>
  <PresentationFormat>Widescreen</PresentationFormat>
  <Paragraphs>231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BatangChe</vt:lpstr>
      <vt:lpstr>Aharoni</vt:lpstr>
      <vt:lpstr>Algerian</vt:lpstr>
      <vt:lpstr>Arial</vt:lpstr>
      <vt:lpstr>Arial</vt:lpstr>
      <vt:lpstr>Arial Black</vt:lpstr>
      <vt:lpstr>Blackadder ITC</vt:lpstr>
      <vt:lpstr>Bradley Hand ITC</vt:lpstr>
      <vt:lpstr>Calibri</vt:lpstr>
      <vt:lpstr>Calibri Light</vt:lpstr>
      <vt:lpstr>Comic Sans MS</vt:lpstr>
      <vt:lpstr>Edwardian Script ITC</vt:lpstr>
      <vt:lpstr>Gadugi</vt:lpstr>
      <vt:lpstr>Georgia</vt:lpstr>
      <vt:lpstr>Goudy Stout</vt:lpstr>
      <vt:lpstr>MV Boli</vt:lpstr>
      <vt:lpstr>Segoe UI Semibold</vt:lpstr>
      <vt:lpstr>Snap ITC</vt:lpstr>
      <vt:lpstr>Sylfaen</vt:lpstr>
      <vt:lpstr>Tahoma</vt:lpstr>
      <vt:lpstr>Times New Roman</vt:lpstr>
      <vt:lpstr>Wide Latin</vt:lpstr>
      <vt:lpstr>Office Theme</vt:lpstr>
      <vt:lpstr>PowerPoint Presentation</vt:lpstr>
      <vt:lpstr>Terminology Improvement!</vt:lpstr>
      <vt:lpstr>Atonement - 9th @ “Evening” Quandary</vt:lpstr>
      <vt:lpstr>Atonement - 9th @ “Evening” Quandary</vt:lpstr>
      <vt:lpstr>PowerPoint Presentation</vt:lpstr>
      <vt:lpstr>Atonement “Evening” Quandary</vt:lpstr>
      <vt:lpstr>9th of the month - Atonement Evening Quandary</vt:lpstr>
      <vt:lpstr>10th  of the month - Atonement Evening Quandary</vt:lpstr>
      <vt:lpstr>Sunset Theory’s Atonement Statute Breaker</vt:lpstr>
      <vt:lpstr>Tradition’s False Afternoon Evening!</vt:lpstr>
      <vt:lpstr>Tradition’s False Afternoon Evening!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</dc:creator>
  <cp:lastModifiedBy>User55</cp:lastModifiedBy>
  <cp:revision>142</cp:revision>
  <dcterms:created xsi:type="dcterms:W3CDTF">2023-04-16T11:02:40Z</dcterms:created>
  <dcterms:modified xsi:type="dcterms:W3CDTF">2023-09-25T03:05:06Z</dcterms:modified>
</cp:coreProperties>
</file>