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8"/>
  </p:notesMasterIdLst>
  <p:handoutMasterIdLst>
    <p:handoutMasterId r:id="rId89"/>
  </p:handoutMasterIdLst>
  <p:sldIdLst>
    <p:sldId id="398" r:id="rId3"/>
    <p:sldId id="257" r:id="rId4"/>
    <p:sldId id="1573" r:id="rId5"/>
    <p:sldId id="258" r:id="rId6"/>
    <p:sldId id="256" r:id="rId7"/>
    <p:sldId id="259" r:id="rId8"/>
    <p:sldId id="260" r:id="rId9"/>
    <p:sldId id="261" r:id="rId10"/>
    <p:sldId id="317" r:id="rId11"/>
    <p:sldId id="262" r:id="rId12"/>
    <p:sldId id="264" r:id="rId13"/>
    <p:sldId id="265" r:id="rId14"/>
    <p:sldId id="266" r:id="rId15"/>
    <p:sldId id="267" r:id="rId16"/>
    <p:sldId id="268" r:id="rId17"/>
    <p:sldId id="1567" r:id="rId18"/>
    <p:sldId id="263" r:id="rId19"/>
    <p:sldId id="318" r:id="rId20"/>
    <p:sldId id="269" r:id="rId21"/>
    <p:sldId id="1578" r:id="rId22"/>
    <p:sldId id="270" r:id="rId23"/>
    <p:sldId id="1583" r:id="rId24"/>
    <p:sldId id="320" r:id="rId25"/>
    <p:sldId id="319" r:id="rId26"/>
    <p:sldId id="401" r:id="rId27"/>
    <p:sldId id="322" r:id="rId28"/>
    <p:sldId id="271" r:id="rId29"/>
    <p:sldId id="321" r:id="rId30"/>
    <p:sldId id="333" r:id="rId31"/>
    <p:sldId id="323" r:id="rId32"/>
    <p:sldId id="334" r:id="rId33"/>
    <p:sldId id="324" r:id="rId34"/>
    <p:sldId id="325" r:id="rId35"/>
    <p:sldId id="326" r:id="rId36"/>
    <p:sldId id="1584" r:id="rId37"/>
    <p:sldId id="337" r:id="rId38"/>
    <p:sldId id="336" r:id="rId39"/>
    <p:sldId id="274" r:id="rId40"/>
    <p:sldId id="275" r:id="rId41"/>
    <p:sldId id="290" r:id="rId42"/>
    <p:sldId id="343" r:id="rId43"/>
    <p:sldId id="273" r:id="rId44"/>
    <p:sldId id="1575" r:id="rId45"/>
    <p:sldId id="1574" r:id="rId46"/>
    <p:sldId id="278" r:id="rId47"/>
    <p:sldId id="335" r:id="rId48"/>
    <p:sldId id="282" r:id="rId49"/>
    <p:sldId id="430" r:id="rId50"/>
    <p:sldId id="393" r:id="rId51"/>
    <p:sldId id="279" r:id="rId52"/>
    <p:sldId id="316" r:id="rId53"/>
    <p:sldId id="327" r:id="rId54"/>
    <p:sldId id="328" r:id="rId55"/>
    <p:sldId id="280" r:id="rId56"/>
    <p:sldId id="281" r:id="rId57"/>
    <p:sldId id="283" r:id="rId58"/>
    <p:sldId id="284" r:id="rId59"/>
    <p:sldId id="1577" r:id="rId60"/>
    <p:sldId id="431" r:id="rId61"/>
    <p:sldId id="285" r:id="rId62"/>
    <p:sldId id="286" r:id="rId63"/>
    <p:sldId id="287" r:id="rId64"/>
    <p:sldId id="1586" r:id="rId65"/>
    <p:sldId id="1579" r:id="rId66"/>
    <p:sldId id="1587" r:id="rId67"/>
    <p:sldId id="1588" r:id="rId68"/>
    <p:sldId id="289" r:id="rId69"/>
    <p:sldId id="291" r:id="rId70"/>
    <p:sldId id="292" r:id="rId71"/>
    <p:sldId id="1580" r:id="rId72"/>
    <p:sldId id="1581" r:id="rId73"/>
    <p:sldId id="1569" r:id="rId74"/>
    <p:sldId id="338" r:id="rId75"/>
    <p:sldId id="340" r:id="rId76"/>
    <p:sldId id="341" r:id="rId77"/>
    <p:sldId id="342" r:id="rId78"/>
    <p:sldId id="294" r:id="rId79"/>
    <p:sldId id="390" r:id="rId80"/>
    <p:sldId id="422" r:id="rId81"/>
    <p:sldId id="1570" r:id="rId82"/>
    <p:sldId id="423" r:id="rId83"/>
    <p:sldId id="409" r:id="rId84"/>
    <p:sldId id="397" r:id="rId85"/>
    <p:sldId id="339" r:id="rId86"/>
    <p:sldId id="1582" r:id="rId8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65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1E7"/>
    <a:srgbClr val="FF6600"/>
    <a:srgbClr val="FF99FF"/>
    <a:srgbClr val="CC00FF"/>
    <a:srgbClr val="CC0099"/>
    <a:srgbClr val="00FF00"/>
    <a:srgbClr val="34E9FC"/>
    <a:srgbClr val="18189B"/>
    <a:srgbClr val="11B5C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939" autoAdjust="0"/>
  </p:normalViewPr>
  <p:slideViewPr>
    <p:cSldViewPr snapToGrid="0">
      <p:cViewPr>
        <p:scale>
          <a:sx n="50" d="100"/>
          <a:sy n="50" d="100"/>
        </p:scale>
        <p:origin x="2250" y="834"/>
      </p:cViewPr>
      <p:guideLst>
        <p:guide orient="horz" pos="2137"/>
        <p:guide pos="3863"/>
      </p:guideLst>
    </p:cSldViewPr>
  </p:slideViewPr>
  <p:notesTextViewPr>
    <p:cViewPr>
      <p:scale>
        <a:sx n="75" d="100"/>
        <a:sy n="75" d="100"/>
      </p:scale>
      <p:origin x="0" y="0"/>
    </p:cViewPr>
  </p:notesTextViewPr>
  <p:sorterViewPr>
    <p:cViewPr>
      <p:scale>
        <a:sx n="200" d="100"/>
        <a:sy n="200" d="100"/>
      </p:scale>
      <p:origin x="0" y="-76728"/>
    </p:cViewPr>
  </p:sorterViewPr>
  <p:notesViewPr>
    <p:cSldViewPr snapToGrid="0">
      <p:cViewPr>
        <p:scale>
          <a:sx n="200" d="100"/>
          <a:sy n="200" d="100"/>
        </p:scale>
        <p:origin x="576" y="-45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CA"/>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1BAE2D8B-4BD4-4C5D-B7D6-770D4C9FF953}" type="datetimeFigureOut">
              <a:rPr lang="en-CA" smtClean="0"/>
              <a:t>2023-01-30</a:t>
            </a:fld>
            <a:endParaRPr lang="en-CA"/>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CA"/>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CABE8F24-5248-4A5B-B273-B8CEAFFC5A64}" type="slidenum">
              <a:rPr lang="en-CA" smtClean="0"/>
              <a:t>‹#›</a:t>
            </a:fld>
            <a:endParaRPr lang="en-CA"/>
          </a:p>
        </p:txBody>
      </p:sp>
    </p:spTree>
    <p:extLst>
      <p:ext uri="{BB962C8B-B14F-4D97-AF65-F5344CB8AC3E}">
        <p14:creationId xmlns:p14="http://schemas.microsoft.com/office/powerpoint/2010/main" val="265896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4C9D1B53-2D87-4889-8F76-063739610D59}" type="datetimeFigureOut">
              <a:rPr lang="en-US" smtClean="0"/>
              <a:t>1/30/2023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887" y="4473892"/>
            <a:ext cx="6524626" cy="3660458"/>
          </a:xfrm>
        </p:spPr>
        <p:txBody>
          <a:bodyPr/>
          <a:lstStyle/>
          <a:p>
            <a:r>
              <a:rPr lang="en-US" baseline="0" dirty="0"/>
              <a:t>5.9b  Yahusha’s Contempt for the Jew’s Feast of Tabernacles Pt 1 [82 slides] TA 28 Jan 2023</a:t>
            </a:r>
          </a:p>
          <a:p>
            <a:r>
              <a:rPr lang="en-US" dirty="0"/>
              <a:t>Launched:  </a:t>
            </a:r>
          </a:p>
          <a:p>
            <a:r>
              <a:rPr lang="en-US" dirty="0"/>
              <a:t>5.9b  Website: </a:t>
            </a:r>
          </a:p>
          <a:p>
            <a:r>
              <a:rPr lang="en-US" baseline="0" dirty="0"/>
              <a:t>5.9b  </a:t>
            </a:r>
            <a:r>
              <a:rPr lang="en-US" baseline="0" dirty="0" err="1"/>
              <a:t>Youtube</a:t>
            </a:r>
            <a:r>
              <a:rPr lang="en-US" baseline="0" dirty="0"/>
              <a:t>:</a:t>
            </a:r>
          </a:p>
          <a:p>
            <a:r>
              <a:rPr lang="en-US" baseline="0" dirty="0"/>
              <a:t>5.9b Blurb:  John is the favorite Gospel for many people for various reasons.  Why is this?  At Covenant Calendar Club, we know why John is a favorite Gospel for just about every calendar teaching.  This is because John records details of many events that the synoptic Gospels are completely silent on.  Even in the Covenant Calendar studies, John is very detailed so that his studious readers can tell exactly Who the true Messiah is, and exactly what set-apart appointed times He kept.  In Part 1 there are a lot of questions to be asked to prepare us if Yahusha is following Torah, or not.  And if He isn’t, then would that be considered rebellion?  Notice the very interesting clues that John gives for this extra-ordinary record of the </a:t>
            </a:r>
            <a:r>
              <a:rPr lang="en-US" u="sng" baseline="0" dirty="0"/>
              <a:t>un</a:t>
            </a:r>
            <a:r>
              <a:rPr lang="en-US" u="none" baseline="0" dirty="0"/>
              <a:t>believing Jews’ Feast of Tabernacles.  It will prepare you for Part 2 and we’re quite sure you’ll want to “Come and See.”  Shalom!</a:t>
            </a:r>
            <a:endParaRPr lang="en-US" baseline="0" dirty="0"/>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194475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E15C0-CF59-419F-9B89-19F8A8FE9E6C}" type="slidenum">
              <a:rPr lang="en-US" smtClean="0"/>
              <a:t>8</a:t>
            </a:fld>
            <a:endParaRPr lang="en-US"/>
          </a:p>
        </p:txBody>
      </p:sp>
    </p:spTree>
    <p:extLst>
      <p:ext uri="{BB962C8B-B14F-4D97-AF65-F5344CB8AC3E}">
        <p14:creationId xmlns:p14="http://schemas.microsoft.com/office/powerpoint/2010/main" val="405487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28</a:t>
            </a:fld>
            <a:endParaRPr lang="en-US"/>
          </a:p>
        </p:txBody>
      </p:sp>
    </p:spTree>
    <p:extLst>
      <p:ext uri="{BB962C8B-B14F-4D97-AF65-F5344CB8AC3E}">
        <p14:creationId xmlns:p14="http://schemas.microsoft.com/office/powerpoint/2010/main" val="7916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29</a:t>
            </a:fld>
            <a:endParaRPr lang="en-US"/>
          </a:p>
        </p:txBody>
      </p:sp>
    </p:spTree>
    <p:extLst>
      <p:ext uri="{BB962C8B-B14F-4D97-AF65-F5344CB8AC3E}">
        <p14:creationId xmlns:p14="http://schemas.microsoft.com/office/powerpoint/2010/main" val="26555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52</a:t>
            </a:fld>
            <a:endParaRPr lang="en-US"/>
          </a:p>
        </p:txBody>
      </p:sp>
    </p:spTree>
    <p:extLst>
      <p:ext uri="{BB962C8B-B14F-4D97-AF65-F5344CB8AC3E}">
        <p14:creationId xmlns:p14="http://schemas.microsoft.com/office/powerpoint/2010/main" val="39065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76</a:t>
            </a:fld>
            <a:endParaRPr lang="en-US"/>
          </a:p>
        </p:txBody>
      </p:sp>
    </p:spTree>
    <p:extLst>
      <p:ext uri="{BB962C8B-B14F-4D97-AF65-F5344CB8AC3E}">
        <p14:creationId xmlns:p14="http://schemas.microsoft.com/office/powerpoint/2010/main" val="41736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77</a:t>
            </a:fld>
            <a:endParaRPr lang="en-US"/>
          </a:p>
        </p:txBody>
      </p:sp>
    </p:spTree>
    <p:extLst>
      <p:ext uri="{BB962C8B-B14F-4D97-AF65-F5344CB8AC3E}">
        <p14:creationId xmlns:p14="http://schemas.microsoft.com/office/powerpoint/2010/main" val="222383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83</a:t>
            </a:fld>
            <a:endParaRPr lang="en-US"/>
          </a:p>
        </p:txBody>
      </p:sp>
    </p:spTree>
    <p:extLst>
      <p:ext uri="{BB962C8B-B14F-4D97-AF65-F5344CB8AC3E}">
        <p14:creationId xmlns:p14="http://schemas.microsoft.com/office/powerpoint/2010/main" val="308944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2.web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web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64.jp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66.png"/><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jp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6.png"/><Relationship Id="rId5" Type="http://schemas.microsoft.com/office/2007/relationships/hdphoto" Target="../media/hdphoto4.wdp"/><Relationship Id="rId4" Type="http://schemas.openxmlformats.org/officeDocument/2006/relationships/image" Target="../media/image68.png"/></Relationships>
</file>

<file path=ppt/slides/_rels/slide8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14.webp"/><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52.webp"/></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9977" y="7211373"/>
            <a:ext cx="2743200" cy="365125"/>
          </a:xfrm>
        </p:spPr>
        <p:txBody>
          <a:bodyPr/>
          <a:lstStyle/>
          <a:p>
            <a:fld id="{0B555D82-D20F-4DB7-B3E9-7B7EAC2F87A9}" type="slidenum">
              <a:rPr lang="en-US" smtClean="0"/>
              <a:t>1</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52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itle 32"/>
          <p:cNvSpPr txBox="1">
            <a:spLocks/>
          </p:cNvSpPr>
          <p:nvPr/>
        </p:nvSpPr>
        <p:spPr>
          <a:xfrm>
            <a:off x="515566" y="2617064"/>
            <a:ext cx="11286251" cy="3295607"/>
          </a:xfrm>
          <a:prstGeom prst="rect">
            <a:avLst/>
          </a:prstGeom>
          <a:noFill/>
          <a:ln w="76200">
            <a:no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600" dirty="0"/>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for the Jews’</a:t>
            </a:r>
            <a:b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b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6600" b="1" dirty="0">
                <a:solidFill>
                  <a:srgbClr val="FF0000"/>
                </a:solidFill>
                <a:effectLst>
                  <a:outerShdw blurRad="60007" dist="310007" dir="7680000" sx="101000" sy="101000" kx="1300200" algn="ctr" rotWithShape="0">
                    <a:srgbClr val="00FF00"/>
                  </a:outerShdw>
                </a:effectLst>
                <a:latin typeface="Arial Rounded MT Bold" panose="020F0704030504030204" pitchFamily="34" charset="0"/>
              </a:rPr>
              <a:t>Lunar</a:t>
            </a: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Feast of Tabernacles</a:t>
            </a:r>
          </a:p>
        </p:txBody>
      </p:sp>
      <p:sp>
        <p:nvSpPr>
          <p:cNvPr id="6" name="Rectangle 5"/>
          <p:cNvSpPr/>
          <p:nvPr/>
        </p:nvSpPr>
        <p:spPr>
          <a:xfrm>
            <a:off x="362855" y="231291"/>
            <a:ext cx="5731273" cy="2545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000" b="1" dirty="0">
                <a:ln>
                  <a:solidFill>
                    <a:schemeClr val="bg1"/>
                  </a:solidFill>
                </a:ln>
                <a:solidFill>
                  <a:srgbClr val="0000FF"/>
                </a:solidFill>
                <a:effectLst>
                  <a:outerShdw blurRad="50800" dist="50800" dir="5400000" sx="102000" sy="102000" algn="ctr" rotWithShape="0">
                    <a:srgbClr val="34E9FC"/>
                  </a:outerShdw>
                </a:effectLst>
              </a:rPr>
              <a:t>Yahusha’s </a:t>
            </a:r>
            <a:r>
              <a:rPr lang="en-US" sz="8000" b="1" dirty="0">
                <a:ln w="12700">
                  <a:solidFill>
                    <a:schemeClr val="bg1"/>
                  </a:solidFill>
                  <a:prstDash val="solid"/>
                </a:ln>
                <a:solidFill>
                  <a:srgbClr val="FF3399"/>
                </a:solidFill>
                <a:effectLst>
                  <a:glow rad="127000">
                    <a:srgbClr val="00FF00"/>
                  </a:glow>
                  <a:outerShdw dist="38100" dir="2640000" algn="bl" rotWithShape="0">
                    <a:schemeClr val="tx2">
                      <a:lumMod val="75000"/>
                    </a:schemeClr>
                  </a:outerShdw>
                </a:effectLst>
              </a:rPr>
              <a:t> </a:t>
            </a:r>
            <a:r>
              <a:rPr lang="en-US" sz="80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p>
        </p:txBody>
      </p:sp>
      <p:pic>
        <p:nvPicPr>
          <p:cNvPr id="9" name="Picture 2" descr="C:\Users\Rae\Documents\A CF Desktop Feb 2021\Logo for Original Covenant Calendar Club of 201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27074" y="664817"/>
            <a:ext cx="1486103" cy="1533558"/>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260622" y="5455471"/>
            <a:ext cx="693137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Part 1</a:t>
            </a:r>
          </a:p>
        </p:txBody>
      </p:sp>
      <p:sp>
        <p:nvSpPr>
          <p:cNvPr id="3" name="Arrow: Notched Right 2">
            <a:extLst>
              <a:ext uri="{FF2B5EF4-FFF2-40B4-BE49-F238E27FC236}">
                <a16:creationId xmlns:a16="http://schemas.microsoft.com/office/drawing/2014/main" id="{9FA21A21-2C4D-4375-977F-9331AB242E4E}"/>
              </a:ext>
            </a:extLst>
          </p:cNvPr>
          <p:cNvSpPr/>
          <p:nvPr/>
        </p:nvSpPr>
        <p:spPr>
          <a:xfrm rot="6535828">
            <a:off x="1596833" y="3260723"/>
            <a:ext cx="1690028" cy="743739"/>
          </a:xfrm>
          <a:prstGeom prst="notchedRightArrow">
            <a:avLst>
              <a:gd name="adj1" fmla="val 37771"/>
              <a:gd name="adj2" fmla="val 64458"/>
            </a:avLst>
          </a:prstGeom>
          <a:solidFill>
            <a:srgbClr val="FFFF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301CB111-1D4E-A1F3-F0AC-704F8655765F}"/>
              </a:ext>
            </a:extLst>
          </p:cNvPr>
          <p:cNvSpPr/>
          <p:nvPr/>
        </p:nvSpPr>
        <p:spPr>
          <a:xfrm>
            <a:off x="388826" y="-4810769"/>
            <a:ext cx="11593510" cy="4282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Emailed </a:t>
            </a:r>
            <a:r>
              <a:rPr lang="en-US" b="1" dirty="0">
                <a:solidFill>
                  <a:srgbClr val="FF0000"/>
                </a:solidFill>
              </a:rPr>
              <a:t>Edit 2</a:t>
            </a:r>
            <a:r>
              <a:rPr lang="en-US" b="1" dirty="0">
                <a:solidFill>
                  <a:srgbClr val="7030A0"/>
                </a:solidFill>
              </a:rPr>
              <a:t> to Tim Jan 13/23.  He may not have time to look at it till Monday.</a:t>
            </a:r>
          </a:p>
          <a:p>
            <a:r>
              <a:rPr lang="en-US" b="1" dirty="0">
                <a:solidFill>
                  <a:srgbClr val="7030A0"/>
                </a:solidFill>
              </a:rPr>
              <a:t>1-15-23  Tim got to slide 26 – going slow to follow the new paradigm shift. New file is </a:t>
            </a:r>
            <a:r>
              <a:rPr lang="en-US" b="1" dirty="0">
                <a:solidFill>
                  <a:srgbClr val="FF0000"/>
                </a:solidFill>
              </a:rPr>
              <a:t>Edit 3;</a:t>
            </a:r>
            <a:r>
              <a:rPr lang="en-US" b="1" dirty="0">
                <a:solidFill>
                  <a:srgbClr val="7030A0"/>
                </a:solidFill>
              </a:rPr>
              <a:t> e: 550 pm</a:t>
            </a:r>
          </a:p>
          <a:p>
            <a:r>
              <a:rPr lang="en-US" b="1" dirty="0">
                <a:solidFill>
                  <a:srgbClr val="7030A0"/>
                </a:solidFill>
              </a:rPr>
              <a:t>1-16-23  CF </a:t>
            </a:r>
            <a:r>
              <a:rPr lang="en-US" b="1" dirty="0">
                <a:solidFill>
                  <a:srgbClr val="FF0000"/>
                </a:solidFill>
              </a:rPr>
              <a:t>edit 4</a:t>
            </a:r>
            <a:r>
              <a:rPr lang="en-US" b="1" dirty="0">
                <a:solidFill>
                  <a:srgbClr val="7030A0"/>
                </a:solidFill>
              </a:rPr>
              <a:t> – removed the 6 calendar slides – they are hidden at the end for now.  New ending slide – to introduce part 2.  </a:t>
            </a:r>
            <a:r>
              <a:rPr lang="en-US" b="1" dirty="0">
                <a:solidFill>
                  <a:schemeClr val="accent6">
                    <a:lumMod val="50000"/>
                  </a:schemeClr>
                </a:solidFill>
              </a:rPr>
              <a:t>I only checked the comment boxes today and the “new look” is appearing wonderfully.  Emailed to Tim 440 pm Jan 16</a:t>
            </a:r>
            <a:r>
              <a:rPr lang="en-US" b="1" baseline="30000" dirty="0">
                <a:solidFill>
                  <a:schemeClr val="accent6">
                    <a:lumMod val="50000"/>
                  </a:schemeClr>
                </a:solidFill>
              </a:rPr>
              <a:t>th</a:t>
            </a:r>
            <a:r>
              <a:rPr lang="en-US" b="1" dirty="0">
                <a:solidFill>
                  <a:schemeClr val="accent6">
                    <a:lumMod val="50000"/>
                  </a:schemeClr>
                </a:solidFill>
              </a:rPr>
              <a:t>.</a:t>
            </a:r>
          </a:p>
          <a:p>
            <a:pPr algn="l"/>
            <a:r>
              <a:rPr lang="en-US" b="1" dirty="0">
                <a:solidFill>
                  <a:schemeClr val="accent6">
                    <a:lumMod val="50000"/>
                  </a:schemeClr>
                </a:solidFill>
              </a:rPr>
              <a:t>1-17-23  from TA:  slide 4 [6 now?]:  </a:t>
            </a:r>
            <a:r>
              <a:rPr lang="en-US" sz="1800" b="0" i="0" dirty="0">
                <a:solidFill>
                  <a:srgbClr val="0F5C1A"/>
                </a:solidFill>
                <a:effectLst/>
                <a:latin typeface="Cambria" panose="02040503050406030204" pitchFamily="18" charset="0"/>
              </a:rPr>
              <a:t>should there be a little pic of a sliver moon on this slide?  That is DIRECTLY what I am pointing to by the thistle comparison.  The THORNS of lunar worship!  </a:t>
            </a:r>
            <a:r>
              <a:rPr lang="en-US" sz="1800" b="1" i="0" dirty="0">
                <a:solidFill>
                  <a:srgbClr val="0F5C1A"/>
                </a:solidFill>
                <a:effectLst/>
                <a:latin typeface="Cambria" panose="02040503050406030204" pitchFamily="18" charset="0"/>
              </a:rPr>
              <a:t>Emailed 510 pm </a:t>
            </a:r>
            <a:r>
              <a:rPr lang="en-US" sz="1800" b="1" i="0" dirty="0">
                <a:solidFill>
                  <a:srgbClr val="FF0000"/>
                </a:solidFill>
                <a:effectLst/>
                <a:latin typeface="Cambria" panose="02040503050406030204" pitchFamily="18" charset="0"/>
              </a:rPr>
              <a:t>– edit 5 </a:t>
            </a:r>
            <a:r>
              <a:rPr lang="en-US" sz="1800" b="1" i="0" dirty="0">
                <a:solidFill>
                  <a:srgbClr val="0F5C1A"/>
                </a:solidFill>
                <a:effectLst/>
                <a:latin typeface="Cambria" panose="02040503050406030204" pitchFamily="18" charset="0"/>
              </a:rPr>
              <a:t>this time.</a:t>
            </a:r>
          </a:p>
          <a:p>
            <a:pPr algn="l"/>
            <a:r>
              <a:rPr lang="en-US" b="1" dirty="0">
                <a:solidFill>
                  <a:srgbClr val="0F5C1A"/>
                </a:solidFill>
                <a:latin typeface="Cambria" panose="02040503050406030204" pitchFamily="18" charset="0"/>
              </a:rPr>
              <a:t>1-17-23  Edit 6 – Tim got to slide 60 … A few odds and ends to take care of.  Emailed 930 pm. </a:t>
            </a:r>
          </a:p>
          <a:p>
            <a:pPr algn="l"/>
            <a:r>
              <a:rPr lang="en-US" sz="1800" b="1" i="0" dirty="0">
                <a:solidFill>
                  <a:srgbClr val="0F5C1A"/>
                </a:solidFill>
                <a:effectLst/>
                <a:latin typeface="Cambria" panose="02040503050406030204" pitchFamily="18" charset="0"/>
              </a:rPr>
              <a:t>1-22-23  Edit 8 – 1 pm [</a:t>
            </a:r>
            <a:r>
              <a:rPr lang="en-US" sz="1800" b="1" i="0" dirty="0" err="1">
                <a:solidFill>
                  <a:srgbClr val="0F5C1A"/>
                </a:solidFill>
                <a:effectLst/>
                <a:latin typeface="Cambria" panose="02040503050406030204" pitchFamily="18" charset="0"/>
              </a:rPr>
              <a:t>cf</a:t>
            </a:r>
            <a:r>
              <a:rPr lang="en-US" sz="1800" b="1" i="0" dirty="0">
                <a:solidFill>
                  <a:srgbClr val="0F5C1A"/>
                </a:solidFill>
                <a:effectLst/>
                <a:latin typeface="Cambria" panose="02040503050406030204" pitchFamily="18" charset="0"/>
              </a:rPr>
              <a:t>] I went through ever slide – emailed edit 8 to Tim at 3 pm. Back at 7 pm and sent edit 9 to </a:t>
            </a:r>
            <a:r>
              <a:rPr lang="en-US" sz="1800" b="1" i="0" dirty="0" err="1">
                <a:solidFill>
                  <a:srgbClr val="0F5C1A"/>
                </a:solidFill>
                <a:effectLst/>
                <a:latin typeface="Cambria" panose="02040503050406030204" pitchFamily="18" charset="0"/>
              </a:rPr>
              <a:t>tim</a:t>
            </a:r>
            <a:r>
              <a:rPr lang="en-US" sz="1800" b="1" i="0" dirty="0">
                <a:solidFill>
                  <a:srgbClr val="0F5C1A"/>
                </a:solidFill>
                <a:effectLst/>
                <a:latin typeface="Cambria" panose="02040503050406030204" pitchFamily="18" charset="0"/>
              </a:rPr>
              <a:t> at 715 pm … just slides 21 &amp; 73. </a:t>
            </a:r>
          </a:p>
          <a:p>
            <a:pPr algn="l"/>
            <a:r>
              <a:rPr lang="en-US" b="1" dirty="0">
                <a:solidFill>
                  <a:srgbClr val="0F5C1A"/>
                </a:solidFill>
                <a:latin typeface="Cambria" panose="02040503050406030204" pitchFamily="18" charset="0"/>
              </a:rPr>
              <a:t>1-23-23 – back to me and now edit 10 seems to be the final copy.  Slide 73 deleted.  CF added some spacing on sentence on slide 21 – is all.    TA to let me know if I should start on the teaser.</a:t>
            </a:r>
          </a:p>
          <a:p>
            <a:pPr algn="l"/>
            <a:r>
              <a:rPr lang="en-US" b="1" dirty="0">
                <a:solidFill>
                  <a:srgbClr val="FF0000"/>
                </a:solidFill>
                <a:latin typeface="Cambria" panose="02040503050406030204" pitchFamily="18" charset="0"/>
              </a:rPr>
              <a:t>1-30-23 – don’t release files and blurbs to Neil until the numbering system gets fixed on you-tube – sundial has to be added, files numbers are incorrect – email sent today.  Files are made and ready to go.</a:t>
            </a:r>
            <a:endParaRPr lang="en-US" b="1" dirty="0">
              <a:solidFill>
                <a:srgbClr val="FF0000"/>
              </a:solidFill>
            </a:endParaRPr>
          </a:p>
        </p:txBody>
      </p:sp>
      <p:pic>
        <p:nvPicPr>
          <p:cNvPr id="5" name="Picture 4">
            <a:extLst>
              <a:ext uri="{FF2B5EF4-FFF2-40B4-BE49-F238E27FC236}">
                <a16:creationId xmlns:a16="http://schemas.microsoft.com/office/drawing/2014/main" id="{FF9695B6-F4AF-1FA3-B02F-A43AB9450A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2700" y="-2647950"/>
            <a:ext cx="14762726" cy="14154150"/>
          </a:xfrm>
          <a:prstGeom prst="rect">
            <a:avLst/>
          </a:prstGeom>
        </p:spPr>
      </p:pic>
    </p:spTree>
    <p:extLst>
      <p:ext uri="{BB962C8B-B14F-4D97-AF65-F5344CB8AC3E}">
        <p14:creationId xmlns:p14="http://schemas.microsoft.com/office/powerpoint/2010/main" val="6713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with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0"/>
                                        <p:tgtEl>
                                          <p:spTgt spid="6">
                                            <p:txEl>
                                              <p:pRg st="0" end="0"/>
                                            </p:txEl>
                                          </p:spTgt>
                                        </p:tgtEl>
                                      </p:cBhvr>
                                    </p:animEffect>
                                  </p:childTnLst>
                                </p:cTn>
                              </p:par>
                              <p:par>
                                <p:cTn id="8" presetID="36" presetClass="emph" presetSubtype="0" repeatCount="5000" fill="hold" nodeType="withEffect">
                                  <p:stCondLst>
                                    <p:cond delay="0"/>
                                  </p:stCondLst>
                                  <p:iterate type="lt">
                                    <p:tmPct val="10000"/>
                                  </p:iterate>
                                  <p:childTnLst>
                                    <p:animScale>
                                      <p:cBhvr>
                                        <p:cTn id="9" dur="250" autoRev="1" fill="hold">
                                          <p:stCondLst>
                                            <p:cond delay="0"/>
                                          </p:stCondLst>
                                        </p:cTn>
                                        <p:tgtEl>
                                          <p:spTgt spid="6">
                                            <p:txEl>
                                              <p:pRg st="0" end="0"/>
                                            </p:txEl>
                                          </p:spTgt>
                                        </p:tgtEl>
                                      </p:cBhvr>
                                      <p:to x="80000" y="100000"/>
                                    </p:animScale>
                                    <p:anim by="(#ppt_w*0.10)" calcmode="lin" valueType="num">
                                      <p:cBhvr>
                                        <p:cTn id="10" dur="250" autoRev="1" fill="hold">
                                          <p:stCondLst>
                                            <p:cond delay="0"/>
                                          </p:stCondLst>
                                        </p:cTn>
                                        <p:tgtEl>
                                          <p:spTgt spid="6">
                                            <p:txEl>
                                              <p:pRg st="0" end="0"/>
                                            </p:txEl>
                                          </p:spTgt>
                                        </p:tgtEl>
                                        <p:attrNameLst>
                                          <p:attrName>ppt_x</p:attrName>
                                        </p:attrNameLst>
                                      </p:cBhvr>
                                    </p:anim>
                                    <p:anim by="(-#ppt_w*0.10)" calcmode="lin" valueType="num">
                                      <p:cBhvr>
                                        <p:cTn id="11" dur="250" autoRev="1" fill="hold">
                                          <p:stCondLst>
                                            <p:cond delay="0"/>
                                          </p:stCondLst>
                                        </p:cTn>
                                        <p:tgtEl>
                                          <p:spTgt spid="6">
                                            <p:txEl>
                                              <p:pRg st="0" end="0"/>
                                            </p:txEl>
                                          </p:spTgt>
                                        </p:tgtEl>
                                        <p:attrNameLst>
                                          <p:attrName>ppt_y</p:attrName>
                                        </p:attrNameLst>
                                      </p:cBhvr>
                                    </p:anim>
                                    <p:animRot by="-480000">
                                      <p:cBhvr>
                                        <p:cTn id="12"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50000">
              <a:schemeClr val="accent4">
                <a:lumMod val="40000"/>
                <a:lumOff val="60000"/>
              </a:schemeClr>
            </a:gs>
            <a:gs pos="100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8328" y="89252"/>
            <a:ext cx="6079634" cy="665185"/>
          </a:xfrm>
          <a:solidFill>
            <a:schemeClr val="bg1">
              <a:lumMod val="85000"/>
            </a:schemeClr>
          </a:solidFill>
          <a:ln>
            <a:solidFill>
              <a:schemeClr val="bg1">
                <a:lumMod val="75000"/>
              </a:schemeClr>
            </a:solidFill>
          </a:ln>
          <a:effectLst>
            <a:glow rad="228600">
              <a:schemeClr val="accent4">
                <a:satMod val="175000"/>
                <a:alpha val="40000"/>
              </a:schemeClr>
            </a:glow>
          </a:effectLst>
          <a:scene3d>
            <a:camera prst="orthographicFront"/>
            <a:lightRig rig="threePt" dir="t"/>
          </a:scene3d>
          <a:sp3d>
            <a:bevelT/>
          </a:sp3d>
        </p:spPr>
        <p:txBody>
          <a:bodyPr>
            <a:normAutofit fontScale="90000"/>
          </a:bodyPr>
          <a:lstStyle/>
          <a:p>
            <a:pPr algn="ctr"/>
            <a:r>
              <a:rPr lang="en-US" b="1" dirty="0">
                <a:solidFill>
                  <a:srgbClr val="0000FF"/>
                </a:solidFill>
              </a:rPr>
              <a:t>Yahusha’s</a:t>
            </a:r>
            <a:r>
              <a:rPr lang="en-US" b="1" dirty="0"/>
              <a:t> Brother’s Unbelief</a:t>
            </a:r>
          </a:p>
        </p:txBody>
      </p:sp>
      <p:sp>
        <p:nvSpPr>
          <p:cNvPr id="3" name="Content Placeholder 2"/>
          <p:cNvSpPr>
            <a:spLocks noGrp="1"/>
          </p:cNvSpPr>
          <p:nvPr>
            <p:ph idx="1"/>
          </p:nvPr>
        </p:nvSpPr>
        <p:spPr>
          <a:xfrm>
            <a:off x="231819" y="816783"/>
            <a:ext cx="11732653" cy="5911403"/>
          </a:xfrm>
          <a:solidFill>
            <a:schemeClr val="bg1"/>
          </a:solidFill>
          <a:ln w="28575">
            <a:solidFill>
              <a:srgbClr val="C00000"/>
            </a:solidFill>
          </a:ln>
          <a:scene3d>
            <a:camera prst="orthographicFront"/>
            <a:lightRig rig="threePt" dir="t"/>
          </a:scene3d>
          <a:sp3d>
            <a:bevelT w="114300" prst="artDeco"/>
          </a:sp3d>
        </p:spPr>
        <p:txBody>
          <a:bodyPr>
            <a:normAutofit/>
            <a:sp3d extrusionH="57150">
              <a:bevelT w="38100" h="38100"/>
            </a:sp3d>
          </a:bodyPr>
          <a:lstStyle/>
          <a:p>
            <a:pPr marL="36576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7:5</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b="1" dirty="0">
                <a:ln>
                  <a:solidFill>
                    <a:srgbClr val="002060"/>
                  </a:solidFill>
                </a:ln>
                <a:solidFill>
                  <a:srgbClr val="E46C0A"/>
                </a:solidFill>
                <a:latin typeface="Georgia" panose="02040502050405020303" pitchFamily="18" charset="0"/>
                <a:ea typeface="TITUS Cyberbit Basic" panose="02020603050405020304" pitchFamily="18" charset="0"/>
                <a:cs typeface="Georgia" panose="02040502050405020303" pitchFamily="18" charset="0"/>
              </a:rPr>
              <a:t>For even His brothers did not believe in Him.</a:t>
            </a:r>
            <a:r>
              <a:rPr lang="en-US" dirty="0">
                <a:ln>
                  <a:solidFill>
                    <a:srgbClr val="002060"/>
                  </a:solidFill>
                </a:ln>
                <a:solidFill>
                  <a:srgbClr val="E46C0A"/>
                </a:solidFill>
                <a:latin typeface="Georgia" panose="02040502050405020303" pitchFamily="18" charset="0"/>
                <a:ea typeface="TITUS Cyberbit Basic" panose="02020603050405020304" pitchFamily="18" charset="0"/>
                <a:cs typeface="Georgia" panose="02040502050405020303" pitchFamily="18" charset="0"/>
              </a:rPr>
              <a:t> </a:t>
            </a:r>
            <a:endParaRPr lang="en-US" sz="2400" dirty="0">
              <a:ln>
                <a:solidFill>
                  <a:srgbClr val="002060"/>
                </a:solidFill>
              </a:ln>
              <a:latin typeface="Calibri" panose="020F0502020204030204" pitchFamily="34" charset="0"/>
              <a:ea typeface="TITUS Cyberbit Basic" panose="02020603050405020304" pitchFamily="18" charset="0"/>
              <a:cs typeface="Arial" panose="020B0604020202020204" pitchFamily="34" charset="0"/>
            </a:endParaRPr>
          </a:p>
          <a:p>
            <a:pPr marL="365760" marR="457200" indent="-914400">
              <a:lnSpc>
                <a:spcPct val="115000"/>
              </a:lnSpc>
              <a:spcBef>
                <a:spcPts val="0"/>
              </a:spcBef>
              <a:buNone/>
            </a:pPr>
            <a:r>
              <a:rPr lang="en-US" dirty="0">
                <a:latin typeface="Georgia" panose="02040502050405020303" pitchFamily="18" charset="0"/>
                <a:ea typeface="TITUS Cyberbit Basic" panose="02020603050405020304" pitchFamily="18" charset="0"/>
                <a:cs typeface="Georgia" panose="02040502050405020303"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6576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7:6</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4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4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sz="24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therefore said to them, 	   </a:t>
            </a:r>
            <a:r>
              <a:rPr lang="en-US" b="1"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en-US" b="1"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M</a:t>
            </a:r>
            <a:r>
              <a:rPr lang="en-US" b="1"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y </a:t>
            </a:r>
            <a:r>
              <a:rPr lang="en-US" b="1"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time</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[Yahuah’s </a:t>
            </a:r>
            <a:r>
              <a:rPr lang="en-US" sz="2400"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Covenant Calendar</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not yet come, but 		</a:t>
            </a:r>
            <a:b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3200" b="1" u="sng" dirty="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YOUR</a:t>
            </a:r>
            <a:r>
              <a:rPr lang="en-US" b="1" dirty="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time </a:t>
            </a:r>
            <a:r>
              <a:rPr lang="en-US" sz="2400" dirty="0">
                <a:latin typeface="Georgia" panose="02040502050405020303" pitchFamily="18" charset="0"/>
                <a:ea typeface="TITUS Cyberbit Basic" panose="02020603050405020304" pitchFamily="18" charset="0"/>
                <a:cs typeface="Georgia" panose="02040502050405020303" pitchFamily="18" charset="0"/>
              </a:rPr>
              <a:t>[lunar based calendar] </a:t>
            </a:r>
            <a:br>
              <a:rPr lang="en-US"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a:t>
            </a:r>
            <a:r>
              <a:rPr lang="en-US"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is alwa</a:t>
            </a: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y</a:t>
            </a:r>
            <a:r>
              <a:rPr lang="en-US"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s </a:t>
            </a:r>
            <a:r>
              <a:rPr lang="en-US" b="1" u="sng" dirty="0">
                <a:solidFill>
                  <a:srgbClr val="FF00FF"/>
                </a:solidFill>
                <a:effectLst>
                  <a:outerShdw blurRad="50800" dist="50800" dir="5400000" algn="ctr" rotWithShape="0">
                    <a:srgbClr val="00FF00"/>
                  </a:outerShdw>
                </a:effectLst>
                <a:latin typeface="Georgia" panose="02040502050405020303" pitchFamily="18" charset="0"/>
                <a:ea typeface="TITUS Cyberbit Basic" panose="02020603050405020304" pitchFamily="18" charset="0"/>
                <a:cs typeface="Georgia" panose="02040502050405020303" pitchFamily="18" charset="0"/>
              </a:rPr>
              <a:t>read</a:t>
            </a:r>
            <a:r>
              <a:rPr lang="en-US" b="1" dirty="0">
                <a:solidFill>
                  <a:srgbClr val="FF00FF"/>
                </a:solidFill>
                <a:effectLst>
                  <a:outerShdw blurRad="50800" dist="50800" dir="5400000" algn="ctr" rotWithShape="0">
                    <a:srgbClr val="00FF00"/>
                  </a:outerShdw>
                </a:effectLst>
                <a:latin typeface="Georgia" panose="02040502050405020303" pitchFamily="18" charset="0"/>
                <a:ea typeface="TITUS Cyberbit Basic" panose="02020603050405020304" pitchFamily="18" charset="0"/>
                <a:cs typeface="Georgia" panose="02040502050405020303" pitchFamily="18" charset="0"/>
              </a:rPr>
              <a:t>y</a:t>
            </a: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endParaRPr lang="en-US" dirty="0">
              <a:latin typeface="Georgia" panose="02040502050405020303" pitchFamily="18" charset="0"/>
              <a:ea typeface="TITUS Cyberbit Basic" panose="02020603050405020304" pitchFamily="18" charset="0"/>
              <a:cs typeface="Georgia" panose="02040502050405020303" pitchFamily="18" charset="0"/>
            </a:endParaRPr>
          </a:p>
          <a:p>
            <a:pPr marL="365760" marR="457200" indent="-914400">
              <a:lnSpc>
                <a:spcPct val="115000"/>
              </a:lnSpc>
              <a:spcBef>
                <a:spcPts val="0"/>
              </a:spcBef>
              <a:buNone/>
            </a:pPr>
            <a:endPar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endParaRPr>
          </a:p>
          <a:p>
            <a:pPr marL="365760" marR="457200" indent="-914400">
              <a:lnSpc>
                <a:spcPct val="115000"/>
              </a:lnSpc>
              <a:spcBef>
                <a:spcPts val="0"/>
              </a:spcBef>
              <a:buNone/>
            </a:pP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p>
          <a:p>
            <a:pPr marL="365760" marR="457200" indent="-914400">
              <a:lnSpc>
                <a:spcPct val="115000"/>
              </a:lnSpc>
              <a:spcBef>
                <a:spcPts val="0"/>
              </a:spcBef>
              <a:buNone/>
            </a:pPr>
            <a:r>
              <a:rPr lang="en-US" b="1"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Question:  </a:t>
            </a:r>
            <a:r>
              <a:rPr lang="en-US" dirty="0">
                <a:latin typeface="Georgia" panose="02040502050405020303" pitchFamily="18" charset="0"/>
                <a:ea typeface="TITUS Cyberbit Basic" panose="02020603050405020304" pitchFamily="18" charset="0"/>
                <a:cs typeface="Georgia" panose="02040502050405020303" pitchFamily="18" charset="0"/>
              </a:rPr>
              <a:t>Is it possible that the calendar of  the 2</a:t>
            </a:r>
            <a:r>
              <a:rPr lang="en-US" baseline="30000" dirty="0">
                <a:latin typeface="Georgia" panose="02040502050405020303" pitchFamily="18" charset="0"/>
                <a:ea typeface="TITUS Cyberbit Basic" panose="02020603050405020304" pitchFamily="18" charset="0"/>
                <a:cs typeface="Georgia" panose="02040502050405020303" pitchFamily="18" charset="0"/>
              </a:rPr>
              <a:t>nd</a:t>
            </a:r>
            <a:r>
              <a:rPr lang="en-US" dirty="0">
                <a:latin typeface="Georgia" panose="02040502050405020303" pitchFamily="18" charset="0"/>
                <a:ea typeface="TITUS Cyberbit Basic" panose="02020603050405020304" pitchFamily="18" charset="0"/>
                <a:cs typeface="Georgia" panose="02040502050405020303" pitchFamily="18" charset="0"/>
              </a:rPr>
              <a:t> Temple era was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designed and adjusted </a:t>
            </a:r>
            <a:r>
              <a:rPr lang="en-US" dirty="0">
                <a:latin typeface="Georgia" panose="02040502050405020303" pitchFamily="18" charset="0"/>
                <a:ea typeface="TITUS Cyberbit Basic" panose="02020603050405020304" pitchFamily="18" charset="0"/>
                <a:cs typeface="Georgia" panose="02040502050405020303" pitchFamily="18" charset="0"/>
              </a:rPr>
              <a:t>according to the declared belief standards of the Jews – very similar to the lunar-solar calendar of -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today?</a:t>
            </a:r>
            <a:endPar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65760" marR="457200" indent="-914400">
              <a:lnSpc>
                <a:spcPct val="115000"/>
              </a:lnSpc>
              <a:spcBef>
                <a:spcPts val="0"/>
              </a:spcBef>
              <a:buNone/>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714778" y="2717439"/>
            <a:ext cx="2247363" cy="1918953"/>
            <a:chOff x="714778" y="2717439"/>
            <a:chExt cx="2247363" cy="1918953"/>
          </a:xfrm>
          <a:effectLst>
            <a:glow rad="127000">
              <a:srgbClr val="34E9FC">
                <a:alpha val="35000"/>
              </a:srgbClr>
            </a:glow>
          </a:effectLst>
        </p:grpSpPr>
        <p:sp>
          <p:nvSpPr>
            <p:cNvPr id="4" name="Explosion 1 3"/>
            <p:cNvSpPr/>
            <p:nvPr/>
          </p:nvSpPr>
          <p:spPr>
            <a:xfrm>
              <a:off x="714778" y="2717439"/>
              <a:ext cx="2021983" cy="1918953"/>
            </a:xfrm>
            <a:prstGeom prst="irregularSeal1">
              <a:avLst/>
            </a:prstGeom>
            <a:solidFill>
              <a:schemeClr val="tx1"/>
            </a:solidFill>
            <a:ln w="76200">
              <a:solidFill>
                <a:srgbClr val="FB6BEA"/>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382592" y="3245476"/>
              <a:ext cx="579549" cy="283335"/>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95470" y="3554567"/>
              <a:ext cx="566671" cy="0"/>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sp>
        <p:nvSpPr>
          <p:cNvPr id="9" name="Lightning Bolt 8"/>
          <p:cNvSpPr/>
          <p:nvPr/>
        </p:nvSpPr>
        <p:spPr>
          <a:xfrm rot="5683276">
            <a:off x="9839366" y="168721"/>
            <a:ext cx="1838370" cy="1948605"/>
          </a:xfrm>
          <a:prstGeom prst="lightningBolt">
            <a:avLst/>
          </a:prstGeom>
          <a:solidFill>
            <a:schemeClr val="accent1">
              <a:lumMod val="60000"/>
              <a:lumOff val="40000"/>
            </a:schemeClr>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10</a:t>
            </a:fld>
            <a:endParaRPr lang="en-US" dirty="0">
              <a:solidFill>
                <a:schemeClr val="tx1">
                  <a:lumMod val="95000"/>
                  <a:lumOff val="5000"/>
                </a:schemeClr>
              </a:solidFill>
            </a:endParaRPr>
          </a:p>
        </p:txBody>
      </p:sp>
      <p:cxnSp>
        <p:nvCxnSpPr>
          <p:cNvPr id="12" name="Straight Arrow Connector 11"/>
          <p:cNvCxnSpPr/>
          <p:nvPr/>
        </p:nvCxnSpPr>
        <p:spPr>
          <a:xfrm flipH="1" flipV="1">
            <a:off x="4002156" y="3844533"/>
            <a:ext cx="397566" cy="462424"/>
          </a:xfrm>
          <a:prstGeom prst="straightConnector1">
            <a:avLst/>
          </a:prstGeom>
          <a:ln w="57150">
            <a:solidFill>
              <a:srgbClr val="CC0099"/>
            </a:solidFill>
            <a:tailEnd type="triangle"/>
          </a:ln>
          <a:effectLst>
            <a:glow rad="1397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02157" y="4144585"/>
            <a:ext cx="7803048" cy="697578"/>
          </a:xfrm>
          <a:prstGeom prst="rect">
            <a:avLst/>
          </a:prstGeom>
          <a:solidFill>
            <a:schemeClr val="accent5">
              <a:lumMod val="40000"/>
              <a:lumOff val="60000"/>
            </a:schemeClr>
          </a:solidFill>
          <a:ln w="38100">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i="1" dirty="0">
                <a:solidFill>
                  <a:srgbClr val="008080"/>
                </a:solidFill>
                <a:latin typeface="Georgia" panose="02040502050405020303" pitchFamily="18" charset="0"/>
              </a:rPr>
              <a:t>Always </a:t>
            </a:r>
            <a:r>
              <a:rPr lang="en-US" sz="3200" b="1" i="1" dirty="0">
                <a:solidFill>
                  <a:schemeClr val="tx1"/>
                </a:solidFill>
                <a:latin typeface="Georgia" panose="02040502050405020303" pitchFamily="18" charset="0"/>
              </a:rPr>
              <a:t>-</a:t>
            </a:r>
            <a:r>
              <a:rPr lang="en-US" sz="3200" i="1" dirty="0">
                <a:solidFill>
                  <a:srgbClr val="008080"/>
                </a:solidFill>
                <a:latin typeface="Georgia" panose="02040502050405020303" pitchFamily="18" charset="0"/>
              </a:rPr>
              <a:t> </a:t>
            </a:r>
            <a:r>
              <a:rPr lang="en-US" sz="3200" dirty="0">
                <a:solidFill>
                  <a:schemeClr val="tx1"/>
                </a:solidFill>
                <a:latin typeface="Georgia" panose="02040502050405020303" pitchFamily="18" charset="0"/>
              </a:rPr>
              <a:t>through</a:t>
            </a:r>
            <a:r>
              <a:rPr lang="en-US" sz="3200" dirty="0">
                <a:latin typeface="Georgia" panose="02040502050405020303" pitchFamily="18" charset="0"/>
              </a:rPr>
              <a:t> </a:t>
            </a:r>
            <a:r>
              <a:rPr lang="en-US" sz="3200" b="1" dirty="0">
                <a:ln w="19050">
                  <a:solidFill>
                    <a:schemeClr val="tx1"/>
                  </a:solidFill>
                </a:ln>
                <a:effectLst>
                  <a:glow rad="127000">
                    <a:srgbClr val="00FF00">
                      <a:alpha val="90000"/>
                    </a:srgbClr>
                  </a:glow>
                </a:effectLst>
                <a:latin typeface="Georgia" panose="02040502050405020303" pitchFamily="18" charset="0"/>
              </a:rPr>
              <a:t>lunar manipulation!</a:t>
            </a:r>
          </a:p>
        </p:txBody>
      </p:sp>
      <p:sp>
        <p:nvSpPr>
          <p:cNvPr id="11" name="Speech Bubble: Rectangle with Corners Rounded 10">
            <a:extLst>
              <a:ext uri="{FF2B5EF4-FFF2-40B4-BE49-F238E27FC236}">
                <a16:creationId xmlns:a16="http://schemas.microsoft.com/office/drawing/2014/main" id="{387EBC08-C1BA-4EF5-B9EF-122287DBB7E0}"/>
              </a:ext>
            </a:extLst>
          </p:cNvPr>
          <p:cNvSpPr/>
          <p:nvPr/>
        </p:nvSpPr>
        <p:spPr>
          <a:xfrm>
            <a:off x="6640878" y="3404349"/>
            <a:ext cx="4625266" cy="612648"/>
          </a:xfrm>
          <a:prstGeom prst="wedgeRoundRectCallout">
            <a:avLst>
              <a:gd name="adj1" fmla="val -70161"/>
              <a:gd name="adj2" fmla="val -8504"/>
              <a:gd name="adj3" fmla="val 16667"/>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G2092 – ready/ </a:t>
            </a:r>
            <a:r>
              <a:rPr lang="en-CA" sz="2800" b="1" dirty="0">
                <a:solidFill>
                  <a:schemeClr val="tx1"/>
                </a:solidFill>
                <a:effectLst>
                  <a:outerShdw blurRad="50800" dist="50800" dir="5400000" algn="ctr" rotWithShape="0">
                    <a:srgbClr val="34E9FC"/>
                  </a:outerShdw>
                </a:effectLst>
              </a:rPr>
              <a:t>adjustable</a:t>
            </a:r>
          </a:p>
        </p:txBody>
      </p:sp>
    </p:spTree>
    <p:extLst>
      <p:ext uri="{BB962C8B-B14F-4D97-AF65-F5344CB8AC3E}">
        <p14:creationId xmlns:p14="http://schemas.microsoft.com/office/powerpoint/2010/main" val="22328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2"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1" presetClass="entr" presetSubtype="1" fill="hold" nodeType="withEffect">
                                  <p:stCondLst>
                                    <p:cond delay="900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par>
                          <p:cTn id="24" fill="hold">
                            <p:stCondLst>
                              <p:cond delay="110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3000"/>
                                        <p:tgtEl>
                                          <p:spTgt spid="10">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104" y="69809"/>
            <a:ext cx="5117206" cy="716700"/>
          </a:xfrm>
          <a:solidFill>
            <a:schemeClr val="bg1">
              <a:lumMod val="75000"/>
            </a:schemeClr>
          </a:solidFill>
          <a:ln>
            <a:solidFill>
              <a:schemeClr val="bg2">
                <a:lumMod val="75000"/>
              </a:schemeClr>
            </a:solidFill>
          </a:ln>
          <a:effectLst>
            <a:glow rad="228600">
              <a:schemeClr val="accent1">
                <a:satMod val="175000"/>
                <a:alpha val="40000"/>
              </a:schemeClr>
            </a:glow>
          </a:effectLst>
          <a:scene3d>
            <a:camera prst="orthographicFront"/>
            <a:lightRig rig="threePt" dir="t"/>
          </a:scene3d>
          <a:sp3d>
            <a:bevelT w="139700" h="139700" prst="divot"/>
          </a:sp3d>
        </p:spPr>
        <p:txBody>
          <a:bodyPr/>
          <a:lstStyle/>
          <a:p>
            <a:pPr algn="ctr"/>
            <a:r>
              <a:rPr lang="en-US" b="1" dirty="0"/>
              <a:t>Important</a:t>
            </a:r>
            <a:r>
              <a:rPr lang="en-US" dirty="0"/>
              <a:t> </a:t>
            </a:r>
            <a:r>
              <a:rPr lang="en-US" b="1" dirty="0"/>
              <a:t>Questions</a:t>
            </a:r>
          </a:p>
        </p:txBody>
      </p:sp>
      <p:sp>
        <p:nvSpPr>
          <p:cNvPr id="3" name="Content Placeholder 2"/>
          <p:cNvSpPr>
            <a:spLocks noGrp="1"/>
          </p:cNvSpPr>
          <p:nvPr>
            <p:ph idx="1"/>
          </p:nvPr>
        </p:nvSpPr>
        <p:spPr>
          <a:xfrm>
            <a:off x="213065" y="878251"/>
            <a:ext cx="11762912" cy="5666703"/>
          </a:xfrm>
          <a:solidFill>
            <a:schemeClr val="bg1"/>
          </a:solidFill>
          <a:ln w="28575">
            <a:solidFill>
              <a:srgbClr val="C00000"/>
            </a:solidFill>
          </a:ln>
          <a:scene3d>
            <a:camera prst="orthographicFront"/>
            <a:lightRig rig="threePt" dir="t"/>
          </a:scene3d>
          <a:sp3d>
            <a:bevelT prst="angle"/>
          </a:sp3d>
        </p:spPr>
        <p:txBody>
          <a:bodyPr lIns="182880" tIns="182880">
            <a:normAutofit/>
            <a:sp3d extrusionH="57150">
              <a:bevelT w="57150" h="38100" prst="hardEdge"/>
            </a:sp3d>
          </a:bodyPr>
          <a:lstStyle/>
          <a:p>
            <a:pPr>
              <a:buClr>
                <a:srgbClr val="0000CC"/>
              </a:buClr>
            </a:pPr>
            <a:r>
              <a:rPr lang="en-US" dirty="0"/>
              <a:t>Why did </a:t>
            </a:r>
            <a:r>
              <a:rPr lang="en-US" b="1" dirty="0">
                <a:solidFill>
                  <a:srgbClr val="0000FF"/>
                </a:solidFill>
              </a:rPr>
              <a:t>Yahusha</a:t>
            </a:r>
            <a:r>
              <a:rPr lang="en-US" dirty="0">
                <a:solidFill>
                  <a:srgbClr val="0000FF"/>
                </a:solidFill>
              </a:rPr>
              <a:t> </a:t>
            </a:r>
            <a:r>
              <a:rPr lang="en-US" dirty="0"/>
              <a:t>declare the Feast </a:t>
            </a:r>
            <a:r>
              <a:rPr lang="en-US" b="1" i="1" u="sng" dirty="0"/>
              <a:t>o</a:t>
            </a:r>
            <a:r>
              <a:rPr lang="en-US" b="1" i="1" dirty="0"/>
              <a:t>f </a:t>
            </a:r>
            <a:r>
              <a:rPr lang="en-US" b="1" i="1" u="sng" dirty="0"/>
              <a:t>the Jews</a:t>
            </a:r>
            <a:r>
              <a:rPr lang="en-US" b="1" i="1" dirty="0"/>
              <a:t> </a:t>
            </a:r>
            <a:r>
              <a:rPr lang="en-US" dirty="0"/>
              <a:t>to His brothers as </a:t>
            </a:r>
            <a:r>
              <a:rPr lang="en-US" dirty="0">
                <a:effectLst>
                  <a:outerShdw blurRad="50800" dist="38100" dir="2700000" algn="tl" rotWithShape="0">
                    <a:prstClr val="black">
                      <a:alpha val="40000"/>
                    </a:prstClr>
                  </a:outerShdw>
                </a:effectLst>
                <a:latin typeface="Arial Black" panose="020B0A04020102020204" pitchFamily="34" charset="0"/>
              </a:rPr>
              <a:t>“YOUR” </a:t>
            </a:r>
            <a:r>
              <a:rPr lang="en-US" dirty="0"/>
              <a:t>time?</a:t>
            </a:r>
          </a:p>
          <a:p>
            <a:pPr>
              <a:buClr>
                <a:srgbClr val="0000CC"/>
              </a:buClr>
            </a:pPr>
            <a:endParaRPr lang="en-US" sz="800" dirty="0">
              <a:solidFill>
                <a:srgbClr val="0000FF"/>
              </a:solidFill>
            </a:endParaRPr>
          </a:p>
          <a:p>
            <a:pPr>
              <a:buClr>
                <a:srgbClr val="0000CC"/>
              </a:buClr>
            </a:pPr>
            <a:r>
              <a:rPr lang="en-US" b="1" dirty="0">
                <a:solidFill>
                  <a:srgbClr val="0000FF"/>
                </a:solidFill>
              </a:rPr>
              <a:t>Yahusha</a:t>
            </a:r>
            <a:r>
              <a:rPr lang="en-US" dirty="0"/>
              <a:t> is the </a:t>
            </a:r>
            <a:r>
              <a:rPr lang="en-US" b="1" dirty="0">
                <a:solidFill>
                  <a:srgbClr val="0000FF"/>
                </a:solidFill>
              </a:rPr>
              <a:t>One</a:t>
            </a:r>
            <a:r>
              <a:rPr lang="en-US" dirty="0"/>
              <a:t> who Inspired the documentation within the </a:t>
            </a:r>
            <a:r>
              <a:rPr lang="en-US" b="1" i="1" dirty="0">
                <a:solidFill>
                  <a:srgbClr val="CC00FF"/>
                </a:solidFill>
                <a:latin typeface="Georgia" panose="02040502050405020303" pitchFamily="18" charset="0"/>
              </a:rPr>
              <a:t>Tanach</a:t>
            </a:r>
            <a:r>
              <a:rPr lang="en-US" dirty="0"/>
              <a:t> (Old Testament). </a:t>
            </a:r>
            <a:br>
              <a:rPr lang="en-US" dirty="0"/>
            </a:br>
            <a:r>
              <a:rPr lang="en-US" dirty="0"/>
              <a:t>Is it likely that we will find the same style of terminology used there too?</a:t>
            </a:r>
          </a:p>
          <a:p>
            <a:pPr>
              <a:buClr>
                <a:srgbClr val="0000CC"/>
              </a:buClr>
            </a:pPr>
            <a:endParaRPr lang="en-US" sz="800" dirty="0"/>
          </a:p>
          <a:p>
            <a:pPr>
              <a:buClr>
                <a:srgbClr val="0000CC"/>
              </a:buClr>
            </a:pPr>
            <a:r>
              <a:rPr lang="en-US" dirty="0"/>
              <a:t>Why </a:t>
            </a:r>
            <a:r>
              <a:rPr lang="en-US" b="1" i="1" u="sng" dirty="0"/>
              <a:t>on earth</a:t>
            </a:r>
            <a:r>
              <a:rPr lang="en-US" b="1" i="1" dirty="0"/>
              <a:t> </a:t>
            </a:r>
            <a:r>
              <a:rPr lang="en-US" dirty="0"/>
              <a:t>would </a:t>
            </a:r>
            <a:r>
              <a:rPr lang="en-US" b="1" dirty="0">
                <a:solidFill>
                  <a:srgbClr val="0000FF"/>
                </a:solidFill>
              </a:rPr>
              <a:t>Yahusha</a:t>
            </a:r>
            <a:r>
              <a:rPr lang="en-US" dirty="0"/>
              <a:t> </a:t>
            </a:r>
            <a:r>
              <a:rPr lang="en-US" b="1" i="1" u="sng" dirty="0">
                <a:solidFill>
                  <a:srgbClr val="CC00FF"/>
                </a:solidFill>
              </a:rPr>
              <a:t>intentionall</a:t>
            </a:r>
            <a:r>
              <a:rPr lang="en-US" b="1" i="1" dirty="0">
                <a:solidFill>
                  <a:srgbClr val="CC00FF"/>
                </a:solidFill>
              </a:rPr>
              <a:t>y </a:t>
            </a:r>
            <a:r>
              <a:rPr lang="en-US" b="1" i="1" u="sng" dirty="0">
                <a:solidFill>
                  <a:srgbClr val="CC00FF"/>
                </a:solidFill>
              </a:rPr>
              <a:t>distance Himsel</a:t>
            </a:r>
            <a:r>
              <a:rPr lang="en-US" b="1" i="1" dirty="0">
                <a:solidFill>
                  <a:srgbClr val="CC00FF"/>
                </a:solidFill>
              </a:rPr>
              <a:t>f  </a:t>
            </a:r>
            <a:br>
              <a:rPr lang="en-US" b="1" i="1" dirty="0">
                <a:solidFill>
                  <a:srgbClr val="CC00FF"/>
                </a:solidFill>
              </a:rPr>
            </a:br>
            <a:r>
              <a:rPr lang="en-US" dirty="0"/>
              <a:t>from a Feast that was </a:t>
            </a:r>
            <a:r>
              <a:rPr lang="en-US" b="1" i="1" dirty="0">
                <a:solidFill>
                  <a:srgbClr val="FF0000"/>
                </a:solidFill>
                <a:effectLst/>
              </a:rPr>
              <a:t>originally</a:t>
            </a:r>
            <a:r>
              <a:rPr lang="en-US" dirty="0"/>
              <a:t> commanded by </a:t>
            </a:r>
            <a:r>
              <a:rPr lang="en-US" b="1" dirty="0">
                <a:solidFill>
                  <a:srgbClr val="0000FF"/>
                </a:solidFill>
              </a:rPr>
              <a:t>Yahuah?</a:t>
            </a:r>
          </a:p>
          <a:p>
            <a:pPr>
              <a:buClr>
                <a:srgbClr val="0000CC"/>
              </a:buClr>
            </a:pPr>
            <a:endParaRPr lang="en-US" sz="800" dirty="0">
              <a:solidFill>
                <a:srgbClr val="0000FF"/>
              </a:solidFill>
            </a:endParaRPr>
          </a:p>
          <a:p>
            <a:pPr>
              <a:spcAft>
                <a:spcPts val="1800"/>
              </a:spcAft>
              <a:buClr>
                <a:srgbClr val="0000CC"/>
              </a:buClr>
            </a:pPr>
            <a:r>
              <a:rPr lang="en-US" dirty="0"/>
              <a:t>Is not the </a:t>
            </a:r>
            <a:r>
              <a:rPr lang="en-US" dirty="0">
                <a:solidFill>
                  <a:srgbClr val="0000FF"/>
                </a:solidFill>
              </a:rPr>
              <a:t>Feast of Sukkot (Tabernacles) </a:t>
            </a:r>
            <a:r>
              <a:rPr lang="en-US" dirty="0"/>
              <a:t>found in </a:t>
            </a:r>
            <a:r>
              <a:rPr lang="en-US" dirty="0">
                <a:solidFill>
                  <a:srgbClr val="00B050"/>
                </a:solidFill>
              </a:rPr>
              <a:t>Exo 23:16, </a:t>
            </a:r>
            <a:r>
              <a:rPr lang="en-US" dirty="0"/>
              <a:t>which is the </a:t>
            </a:r>
            <a:r>
              <a:rPr lang="en-US" dirty="0">
                <a:solidFill>
                  <a:srgbClr val="0000FF"/>
                </a:solidFill>
              </a:rPr>
              <a:t>Everlasting Covenant </a:t>
            </a:r>
            <a:r>
              <a:rPr lang="en-US" dirty="0"/>
              <a:t>upheld under the </a:t>
            </a:r>
            <a:r>
              <a:rPr lang="en-US" dirty="0">
                <a:solidFill>
                  <a:srgbClr val="0000FF"/>
                </a:solidFill>
              </a:rPr>
              <a:t>Melki-</a:t>
            </a:r>
            <a:r>
              <a:rPr lang="en-US" dirty="0" err="1">
                <a:solidFill>
                  <a:srgbClr val="0000FF"/>
                </a:solidFill>
              </a:rPr>
              <a:t>Tzedek</a:t>
            </a:r>
            <a:r>
              <a:rPr lang="en-US" dirty="0">
                <a:solidFill>
                  <a:srgbClr val="0000FF"/>
                </a:solidFill>
              </a:rPr>
              <a:t> Administration? </a:t>
            </a:r>
          </a:p>
          <a:p>
            <a:pPr marL="0" indent="0">
              <a:buClr>
                <a:srgbClr val="0000CC"/>
              </a:buClr>
              <a:buNone/>
            </a:pPr>
            <a:r>
              <a:rPr lang="en-US" dirty="0">
                <a:solidFill>
                  <a:schemeClr val="tx1">
                    <a:lumMod val="95000"/>
                    <a:lumOff val="5000"/>
                  </a:schemeClr>
                </a:solidFill>
              </a:rPr>
              <a:t>Does the </a:t>
            </a:r>
            <a:r>
              <a:rPr lang="en-US" i="1" u="sng" dirty="0">
                <a:solidFill>
                  <a:srgbClr val="FF0000"/>
                </a:solidFill>
              </a:rPr>
              <a:t>Festival in John 7</a:t>
            </a:r>
            <a:r>
              <a:rPr lang="en-US" dirty="0">
                <a:solidFill>
                  <a:srgbClr val="FF0000"/>
                </a:solidFill>
              </a:rPr>
              <a:t>,</a:t>
            </a:r>
            <a:r>
              <a:rPr lang="en-US" dirty="0">
                <a:solidFill>
                  <a:schemeClr val="tx1">
                    <a:lumMod val="95000"/>
                    <a:lumOff val="5000"/>
                  </a:schemeClr>
                </a:solidFill>
              </a:rPr>
              <a:t> </a:t>
            </a:r>
            <a:r>
              <a:rPr lang="en-US" b="1" dirty="0">
                <a:solidFill>
                  <a:srgbClr val="CC00FF"/>
                </a:solidFill>
              </a:rPr>
              <a:t>by Torah statute,</a:t>
            </a:r>
            <a:r>
              <a:rPr lang="en-US" dirty="0">
                <a:solidFill>
                  <a:schemeClr val="tx1">
                    <a:lumMod val="95000"/>
                    <a:lumOff val="5000"/>
                  </a:schemeClr>
                </a:solidFill>
              </a:rPr>
              <a:t> require </a:t>
            </a:r>
            <a:r>
              <a:rPr lang="en-US" b="1" u="sng" dirty="0">
                <a:solidFill>
                  <a:srgbClr val="CC00FF"/>
                </a:solidFill>
              </a:rPr>
              <a:t>ALL MALES</a:t>
            </a:r>
            <a:r>
              <a:rPr lang="en-US" b="1" dirty="0">
                <a:solidFill>
                  <a:srgbClr val="CC00FF"/>
                </a:solidFill>
              </a:rPr>
              <a:t>, to attend?</a:t>
            </a:r>
            <a:r>
              <a:rPr lang="en-US" dirty="0">
                <a:solidFill>
                  <a:schemeClr val="tx1">
                    <a:lumMod val="95000"/>
                    <a:lumOff val="5000"/>
                  </a:schemeClr>
                </a:solidFill>
              </a:rPr>
              <a:t>  </a:t>
            </a:r>
          </a:p>
        </p:txBody>
      </p:sp>
      <p:cxnSp>
        <p:nvCxnSpPr>
          <p:cNvPr id="5" name="Straight Connector 4"/>
          <p:cNvCxnSpPr/>
          <p:nvPr/>
        </p:nvCxnSpPr>
        <p:spPr>
          <a:xfrm>
            <a:off x="10413744" y="1446531"/>
            <a:ext cx="1043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ghtning Bolt 5"/>
          <p:cNvSpPr/>
          <p:nvPr/>
        </p:nvSpPr>
        <p:spPr>
          <a:xfrm rot="16671450">
            <a:off x="9109467" y="1020692"/>
            <a:ext cx="1027637" cy="1340548"/>
          </a:xfrm>
          <a:prstGeom prst="lightningBolt">
            <a:avLst/>
          </a:prstGeom>
          <a:solidFill>
            <a:srgbClr val="FFFF00"/>
          </a:solidFill>
          <a:ln w="38100">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FF00"/>
              </a:solidFill>
            </a:endParaRPr>
          </a:p>
        </p:txBody>
      </p:sp>
      <p:sp>
        <p:nvSpPr>
          <p:cNvPr id="4" name="Slide Number Placeholder 3"/>
          <p:cNvSpPr>
            <a:spLocks noGrp="1"/>
          </p:cNvSpPr>
          <p:nvPr>
            <p:ph type="sldNum" sz="quarter" idx="12"/>
          </p:nvPr>
        </p:nvSpPr>
        <p:spPr>
          <a:xfrm>
            <a:off x="9026240" y="6148530"/>
            <a:ext cx="2743200" cy="365125"/>
          </a:xfrm>
        </p:spPr>
        <p:txBody>
          <a:bodyPr/>
          <a:lstStyle/>
          <a:p>
            <a:fld id="{0B555D82-D20F-4DB7-B3E9-7B7EAC2F87A9}" type="slidenum">
              <a:rPr lang="en-US" smtClean="0">
                <a:solidFill>
                  <a:schemeClr val="tx1">
                    <a:lumMod val="95000"/>
                    <a:lumOff val="5000"/>
                  </a:schemeClr>
                </a:solidFill>
              </a:rPr>
              <a:t>11</a:t>
            </a:fld>
            <a:endParaRPr lang="en-US" dirty="0">
              <a:solidFill>
                <a:schemeClr val="tx1">
                  <a:lumMod val="95000"/>
                  <a:lumOff val="5000"/>
                </a:schemeClr>
              </a:solidFill>
            </a:endParaRPr>
          </a:p>
        </p:txBody>
      </p:sp>
    </p:spTree>
    <p:extLst>
      <p:ext uri="{BB962C8B-B14F-4D97-AF65-F5344CB8AC3E}">
        <p14:creationId xmlns:p14="http://schemas.microsoft.com/office/powerpoint/2010/main" val="25050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anim calcmode="lin" valueType="num">
                                      <p:cBhvr>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anim calcmode="lin" valueType="num">
                                      <p:cBhvr>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858673"/>
            <a:ext cx="11642501" cy="5927645"/>
          </a:xfrm>
          <a:solidFill>
            <a:schemeClr val="bg1"/>
          </a:solidFill>
          <a:ln w="38100">
            <a:solidFill>
              <a:schemeClr val="accent4">
                <a:lumMod val="60000"/>
                <a:lumOff val="40000"/>
              </a:schemeClr>
            </a:solidFill>
          </a:ln>
          <a:scene3d>
            <a:camera prst="orthographicFront"/>
            <a:lightRig rig="threePt" dir="t"/>
          </a:scene3d>
          <a:sp3d>
            <a:bevelT w="114300" prst="artDeco"/>
          </a:sp3d>
        </p:spPr>
        <p:txBody>
          <a:bodyPr>
            <a:noAutofit/>
            <a:sp3d extrusionH="57150">
              <a:bevelT w="38100" h="38100"/>
            </a:sp3d>
          </a:bodyPr>
          <a:lstStyle/>
          <a:p>
            <a:pPr marL="0" indent="0">
              <a:buNone/>
            </a:pPr>
            <a:r>
              <a:rPr lang="en-US" b="1" dirty="0">
                <a:solidFill>
                  <a:srgbClr val="0000FF"/>
                </a:solidFill>
              </a:rPr>
              <a:t>Yahusha</a:t>
            </a:r>
            <a:r>
              <a:rPr lang="en-US" dirty="0"/>
              <a:t> spoke to His brothers and told them that </a:t>
            </a:r>
            <a:r>
              <a:rPr lang="en-US" b="1" dirty="0">
                <a:effectLst>
                  <a:glow rad="228600">
                    <a:schemeClr val="accent2">
                      <a:satMod val="175000"/>
                      <a:alpha val="40000"/>
                    </a:schemeClr>
                  </a:glow>
                </a:effectLst>
              </a:rPr>
              <a:t>THEIR</a:t>
            </a:r>
            <a:r>
              <a:rPr lang="en-US" b="1" dirty="0"/>
              <a:t> TIME </a:t>
            </a:r>
            <a:r>
              <a:rPr lang="en-US" dirty="0"/>
              <a:t>was ready.  </a:t>
            </a:r>
          </a:p>
          <a:p>
            <a:pPr marL="0" indent="0">
              <a:buNone/>
            </a:pPr>
            <a:r>
              <a:rPr lang="en-US" b="1" i="1" dirty="0">
                <a:solidFill>
                  <a:srgbClr val="9900CC"/>
                </a:solidFill>
              </a:rPr>
              <a:t>But </a:t>
            </a:r>
            <a:r>
              <a:rPr lang="en-US" b="1" i="1" dirty="0">
                <a:solidFill>
                  <a:srgbClr val="9900CC"/>
                </a:solidFill>
                <a:effectLst>
                  <a:glow rad="127000">
                    <a:srgbClr val="FFFF00"/>
                  </a:glow>
                </a:effectLst>
              </a:rPr>
              <a:t>His Time – A WORLD CLASS EVENT STATEMENT - </a:t>
            </a:r>
            <a:r>
              <a:rPr lang="en-US" b="1" i="1" dirty="0">
                <a:solidFill>
                  <a:srgbClr val="9900CC"/>
                </a:solidFill>
              </a:rPr>
              <a:t>was - </a:t>
            </a:r>
            <a:r>
              <a:rPr lang="en-US" b="1" i="1" u="sng" dirty="0">
                <a:solidFill>
                  <a:srgbClr val="9900CC"/>
                </a:solidFill>
                <a:effectLst>
                  <a:outerShdw blurRad="50800" dist="50800" dir="5400000" algn="ctr" rotWithShape="0">
                    <a:srgbClr val="FF6600"/>
                  </a:outerShdw>
                </a:effectLst>
                <a:latin typeface="Arial Black" panose="020B0A04020102020204" pitchFamily="34" charset="0"/>
              </a:rPr>
              <a:t>not</a:t>
            </a:r>
            <a:r>
              <a:rPr lang="en-US" b="1" i="1" dirty="0">
                <a:solidFill>
                  <a:srgbClr val="9900CC"/>
                </a:solidFill>
                <a:effectLst>
                  <a:outerShdw blurRad="50800" dist="50800" dir="5400000" algn="ctr" rotWithShape="0">
                    <a:srgbClr val="FF6600"/>
                  </a:outerShdw>
                </a:effectLst>
                <a:latin typeface="Arial Black" panose="020B0A04020102020204" pitchFamily="34" charset="0"/>
              </a:rPr>
              <a:t> y</a:t>
            </a:r>
            <a:r>
              <a:rPr lang="en-US" b="1" i="1" u="sng" dirty="0">
                <a:solidFill>
                  <a:srgbClr val="9900CC"/>
                </a:solidFill>
                <a:effectLst>
                  <a:outerShdw blurRad="50800" dist="50800" dir="5400000" algn="ctr" rotWithShape="0">
                    <a:srgbClr val="FF6600"/>
                  </a:outerShdw>
                </a:effectLst>
                <a:latin typeface="Arial Black" panose="020B0A04020102020204" pitchFamily="34" charset="0"/>
              </a:rPr>
              <a:t>et</a:t>
            </a:r>
            <a:r>
              <a:rPr lang="en-US" b="1" i="1" dirty="0">
                <a:solidFill>
                  <a:srgbClr val="9900CC"/>
                </a:solidFill>
                <a:latin typeface="Arial Black" panose="020B0A04020102020204" pitchFamily="34" charset="0"/>
              </a:rPr>
              <a:t>! </a:t>
            </a:r>
            <a:br>
              <a:rPr lang="en-US" b="1" i="1" dirty="0">
                <a:solidFill>
                  <a:srgbClr val="9900CC"/>
                </a:solidFill>
              </a:rPr>
            </a:br>
            <a:r>
              <a:rPr lang="en-US" dirty="0"/>
              <a:t>What did </a:t>
            </a:r>
            <a:r>
              <a:rPr lang="en-US" b="1" dirty="0">
                <a:solidFill>
                  <a:srgbClr val="0000FF"/>
                </a:solidFill>
              </a:rPr>
              <a:t>Yahusha</a:t>
            </a:r>
            <a:r>
              <a:rPr lang="en-US" dirty="0"/>
              <a:t> mean by this?  Let’s look into Isaiah’s writings.</a:t>
            </a:r>
          </a:p>
          <a:p>
            <a:pPr marL="0" indent="0">
              <a:buNone/>
            </a:pPr>
            <a:endParaRPr lang="en-US" sz="400" dirty="0"/>
          </a:p>
          <a:p>
            <a:pPr marL="365760" indent="-914400">
              <a:spcBef>
                <a:spcPts val="0"/>
              </a:spcBef>
              <a:buNone/>
            </a:pPr>
            <a:r>
              <a:rPr lang="en-US" dirty="0">
                <a:solidFill>
                  <a:srgbClr val="008080"/>
                </a:solidFill>
                <a:latin typeface="Georgia" panose="02040502050405020303" pitchFamily="18" charset="0"/>
              </a:rPr>
              <a:t>Isa 1:12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“When you come to appear before Me, </a:t>
            </a:r>
            <a:r>
              <a:rPr lang="en-US" b="1" u="sng" dirty="0">
                <a:solidFill>
                  <a:srgbClr val="FF0000"/>
                </a:solidFill>
                <a:latin typeface="Georgia" panose="02040502050405020303" pitchFamily="18" charset="0"/>
              </a:rPr>
              <a:t>who</a:t>
            </a:r>
            <a:r>
              <a:rPr lang="en-US" dirty="0">
                <a:solidFill>
                  <a:schemeClr val="accent2">
                    <a:lumMod val="75000"/>
                  </a:schemeClr>
                </a:solidFill>
                <a:latin typeface="Georgia" panose="02040502050405020303" pitchFamily="18" charset="0"/>
              </a:rPr>
              <a:t> has required this from your hand, </a:t>
            </a:r>
            <a:r>
              <a:rPr lang="en-US" b="1" u="sng" dirty="0">
                <a:solidFill>
                  <a:srgbClr val="FF0000"/>
                </a:solidFill>
                <a:latin typeface="Georgia" panose="02040502050405020303" pitchFamily="18" charset="0"/>
              </a:rPr>
              <a:t>to tram</a:t>
            </a:r>
            <a:r>
              <a:rPr lang="en-US" b="1" dirty="0">
                <a:solidFill>
                  <a:srgbClr val="FF0000"/>
                </a:solidFill>
                <a:latin typeface="Georgia" panose="02040502050405020303" pitchFamily="18" charset="0"/>
              </a:rPr>
              <a:t>p</a:t>
            </a:r>
            <a:r>
              <a:rPr lang="en-US" b="1" u="sng" dirty="0">
                <a:solidFill>
                  <a:srgbClr val="FF0000"/>
                </a:solidFill>
                <a:latin typeface="Georgia" panose="02040502050405020303" pitchFamily="18" charset="0"/>
              </a:rPr>
              <a:t>le M</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 court</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ards</a:t>
            </a:r>
            <a:r>
              <a:rPr lang="en-US" b="1" dirty="0">
                <a:solidFill>
                  <a:srgbClr val="FF0000"/>
                </a:solidFill>
                <a:latin typeface="Georgia" panose="02040502050405020303" pitchFamily="18" charset="0"/>
              </a:rPr>
              <a:t>?</a:t>
            </a:r>
            <a:r>
              <a:rPr lang="en-US" b="1" u="sng" dirty="0">
                <a:solidFill>
                  <a:srgbClr val="FF0000"/>
                </a:solidFill>
                <a:latin typeface="Georgia" panose="02040502050405020303" pitchFamily="18" charset="0"/>
              </a:rPr>
              <a:t> </a:t>
            </a:r>
          </a:p>
          <a:p>
            <a:pPr marL="365760" indent="-914400">
              <a:spcBef>
                <a:spcPts val="0"/>
              </a:spcBef>
              <a:buNone/>
            </a:pPr>
            <a:endParaRPr lang="en-US" b="1" u="sng" dirty="0">
              <a:solidFill>
                <a:srgbClr val="FF0000"/>
              </a:solidFill>
              <a:latin typeface="Georgia" panose="02040502050405020303" pitchFamily="18" charset="0"/>
            </a:endParaRPr>
          </a:p>
          <a:p>
            <a:pPr marL="365760" indent="-914400">
              <a:spcBef>
                <a:spcPts val="0"/>
              </a:spcBef>
              <a:buNone/>
            </a:pPr>
            <a:r>
              <a:rPr lang="en-US" b="1" dirty="0">
                <a:solidFill>
                  <a:srgbClr val="FF0000"/>
                </a:solidFill>
                <a:latin typeface="Georgia" panose="02040502050405020303" pitchFamily="18" charset="0"/>
              </a:rPr>
              <a:t>	Paraphrased: - </a:t>
            </a:r>
            <a:r>
              <a:rPr lang="en-US" b="1" u="sng" dirty="0"/>
              <a:t>Who</a:t>
            </a:r>
            <a:r>
              <a:rPr lang="en-US" dirty="0"/>
              <a:t> has taught you to </a:t>
            </a:r>
            <a:r>
              <a:rPr lang="en-US" b="1" i="1" dirty="0">
                <a:effectLst>
                  <a:glow rad="127000">
                    <a:srgbClr val="00FF00"/>
                  </a:glow>
                </a:effectLst>
              </a:rPr>
              <a:t>desecrate</a:t>
            </a:r>
            <a:r>
              <a:rPr lang="en-US" dirty="0"/>
              <a:t> My Principles? </a:t>
            </a:r>
          </a:p>
          <a:p>
            <a:pPr marL="365760" indent="-914400">
              <a:spcBef>
                <a:spcPts val="0"/>
              </a:spcBef>
              <a:buNone/>
            </a:pPr>
            <a:endParaRPr lang="en-US" b="1" u="sng" dirty="0">
              <a:solidFill>
                <a:srgbClr val="FF0000"/>
              </a:solidFill>
              <a:latin typeface="Georgia" panose="02040502050405020303" pitchFamily="18" charset="0"/>
            </a:endParaRPr>
          </a:p>
          <a:p>
            <a:pPr marL="1371600" indent="-1371600">
              <a:spcBef>
                <a:spcPts val="0"/>
              </a:spcBef>
              <a:buNone/>
            </a:pPr>
            <a:r>
              <a:rPr lang="en-US" dirty="0">
                <a:solidFill>
                  <a:srgbClr val="008080"/>
                </a:solidFill>
                <a:latin typeface="Georgia" panose="02040502050405020303" pitchFamily="18" charset="0"/>
              </a:rPr>
              <a:t>Isa 1:13</a:t>
            </a:r>
            <a:r>
              <a:rPr lang="en-US" dirty="0">
                <a:solidFill>
                  <a:prstClr val="black"/>
                </a:solidFill>
                <a:latin typeface="Georgia" panose="02040502050405020303" pitchFamily="18" charset="0"/>
              </a:rPr>
              <a:t>	</a:t>
            </a:r>
            <a:r>
              <a:rPr lang="en-US" dirty="0">
                <a:solidFill>
                  <a:srgbClr val="CC00FF"/>
                </a:solidFill>
                <a:latin typeface="Georgia" panose="02040502050405020303" pitchFamily="18" charset="0"/>
              </a:rPr>
              <a:t>“Stop bringing </a:t>
            </a:r>
            <a:r>
              <a:rPr lang="en-US" u="sng" dirty="0">
                <a:solidFill>
                  <a:srgbClr val="CC00FF"/>
                </a:solidFill>
                <a:latin typeface="Georgia" panose="02040502050405020303" pitchFamily="18" charset="0"/>
              </a:rPr>
              <a:t>futile offerin</a:t>
            </a:r>
            <a:r>
              <a:rPr lang="en-US" dirty="0">
                <a:solidFill>
                  <a:srgbClr val="CC00FF"/>
                </a:solidFill>
                <a:latin typeface="Georgia" panose="02040502050405020303" pitchFamily="18" charset="0"/>
              </a:rPr>
              <a:t>g</a:t>
            </a:r>
            <a:r>
              <a:rPr lang="en-US" u="sng" dirty="0">
                <a:solidFill>
                  <a:srgbClr val="CC00FF"/>
                </a:solidFill>
                <a:latin typeface="Georgia" panose="02040502050405020303" pitchFamily="18" charset="0"/>
              </a:rPr>
              <a:t>s</a:t>
            </a:r>
            <a:r>
              <a:rPr lang="en-US" dirty="0">
                <a:solidFill>
                  <a:srgbClr val="CC00FF"/>
                </a:solidFill>
                <a:latin typeface="Georgia" panose="02040502050405020303" pitchFamily="18" charset="0"/>
              </a:rPr>
              <a:t>, incense, </a:t>
            </a:r>
            <a:r>
              <a:rPr lang="en-US" b="1" u="sng" dirty="0">
                <a:solidFill>
                  <a:srgbClr val="CC00FF"/>
                </a:solidFill>
                <a:latin typeface="Georgia" panose="02040502050405020303" pitchFamily="18" charset="0"/>
              </a:rPr>
              <a:t>it is an abomination </a:t>
            </a:r>
            <a:r>
              <a:rPr lang="en-US" dirty="0">
                <a:solidFill>
                  <a:srgbClr val="CC00FF"/>
                </a:solidFill>
                <a:latin typeface="Georgia" panose="02040502050405020303" pitchFamily="18" charset="0"/>
              </a:rPr>
              <a:t>to Me. New Moons, Sabbaths, the calling of meetings – I am unable to bear</a:t>
            </a:r>
            <a:endParaRPr lang="en-US" b="1" dirty="0">
              <a:solidFill>
                <a:srgbClr val="FF0000"/>
              </a:solidFill>
              <a:latin typeface="Georgia" panose="02040502050405020303" pitchFamily="18" charset="0"/>
            </a:endParaRPr>
          </a:p>
          <a:p>
            <a:pPr marL="365760" indent="-914400">
              <a:spcBef>
                <a:spcPts val="0"/>
              </a:spcBef>
              <a:buNone/>
            </a:pPr>
            <a:endParaRPr lang="en-US" b="1" dirty="0">
              <a:solidFill>
                <a:srgbClr val="FF0000"/>
              </a:solidFill>
              <a:latin typeface="Georgia" panose="02040502050405020303" pitchFamily="18" charset="0"/>
            </a:endParaRPr>
          </a:p>
          <a:p>
            <a:pPr marL="0" indent="0">
              <a:spcBef>
                <a:spcPts val="0"/>
              </a:spcBef>
              <a:buNone/>
            </a:pPr>
            <a:r>
              <a:rPr lang="en-US" dirty="0">
                <a:latin typeface="Georgia" panose="02040502050405020303" pitchFamily="18" charset="0"/>
              </a:rPr>
              <a:t>What was it about these different </a:t>
            </a:r>
            <a:r>
              <a:rPr lang="en-US" b="1" dirty="0">
                <a:ln>
                  <a:solidFill>
                    <a:sysClr val="windowText" lastClr="000000"/>
                  </a:solidFill>
                </a:ln>
                <a:solidFill>
                  <a:srgbClr val="FF0000"/>
                </a:solidFill>
                <a:effectLst>
                  <a:outerShdw blurRad="50800" dist="50800" dir="5400000" algn="ctr" rotWithShape="0">
                    <a:srgbClr val="00FF00"/>
                  </a:outerShdw>
                </a:effectLst>
                <a:latin typeface="Georgia" panose="02040502050405020303" pitchFamily="18" charset="0"/>
              </a:rPr>
              <a:t>(foreign) </a:t>
            </a:r>
            <a:r>
              <a:rPr lang="en-US" dirty="0">
                <a:latin typeface="Georgia" panose="02040502050405020303" pitchFamily="18" charset="0"/>
              </a:rPr>
              <a:t>Sabbaths and assemblies that </a:t>
            </a:r>
            <a:r>
              <a:rPr lang="en-US" b="1" dirty="0" err="1">
                <a:solidFill>
                  <a:srgbClr val="0000FF"/>
                </a:solidFill>
                <a:latin typeface="Georgia" panose="02040502050405020303" pitchFamily="18" charset="0"/>
              </a:rPr>
              <a:t>Yahuah</a:t>
            </a:r>
            <a:r>
              <a:rPr lang="en-US" dirty="0">
                <a:latin typeface="Georgia" panose="02040502050405020303" pitchFamily="18" charset="0"/>
              </a:rPr>
              <a:t> emphatically despised?</a:t>
            </a:r>
          </a:p>
        </p:txBody>
      </p:sp>
      <p:cxnSp>
        <p:nvCxnSpPr>
          <p:cNvPr id="5" name="Straight Connector 4"/>
          <p:cNvCxnSpPr/>
          <p:nvPr/>
        </p:nvCxnSpPr>
        <p:spPr>
          <a:xfrm>
            <a:off x="2834229" y="5032498"/>
            <a:ext cx="184167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57528" y="5032498"/>
            <a:ext cx="141667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7141242" y="5069627"/>
            <a:ext cx="2827282"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56107" y="2955172"/>
            <a:ext cx="3247223" cy="1062506"/>
            <a:chOff x="8400242" y="2746299"/>
            <a:chExt cx="3247223" cy="1062506"/>
          </a:xfrm>
        </p:grpSpPr>
        <p:cxnSp>
          <p:nvCxnSpPr>
            <p:cNvPr id="8" name="Straight Arrow Connector 7"/>
            <p:cNvCxnSpPr/>
            <p:nvPr/>
          </p:nvCxnSpPr>
          <p:spPr>
            <a:xfrm flipH="1" flipV="1">
              <a:off x="8400242" y="2773318"/>
              <a:ext cx="2137007" cy="589684"/>
            </a:xfrm>
            <a:prstGeom prst="straightConnector1">
              <a:avLst/>
            </a:prstGeom>
            <a:ln w="57150">
              <a:solidFill>
                <a:srgbClr val="FF0000"/>
              </a:solidFill>
              <a:headEnd type="none" w="med" len="med"/>
              <a:tailEnd type="arrow" w="med" len="med"/>
            </a:ln>
            <a:effectLst>
              <a:glow rad="101600">
                <a:srgbClr val="00FF00">
                  <a:alpha val="60000"/>
                </a:srgbClr>
              </a:glow>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rot="20987073">
              <a:off x="10514125" y="2746299"/>
              <a:ext cx="1133340" cy="1062506"/>
            </a:xfrm>
            <a:prstGeom prst="irregularSeal1">
              <a:avLst/>
            </a:prstGeom>
            <a:solidFill>
              <a:srgbClr val="FFC000"/>
            </a:solidFill>
            <a:ln w="3810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a:xfrm>
            <a:off x="9067804" y="6314786"/>
            <a:ext cx="2743200" cy="365125"/>
          </a:xfrm>
        </p:spPr>
        <p:txBody>
          <a:bodyPr/>
          <a:lstStyle/>
          <a:p>
            <a:fld id="{0B555D82-D20F-4DB7-B3E9-7B7EAC2F87A9}" type="slidenum">
              <a:rPr lang="en-US" smtClean="0">
                <a:solidFill>
                  <a:schemeClr val="tx1">
                    <a:lumMod val="95000"/>
                    <a:lumOff val="5000"/>
                  </a:schemeClr>
                </a:solidFill>
              </a:rPr>
              <a:t>12</a:t>
            </a:fld>
            <a:endParaRPr lang="en-US" dirty="0">
              <a:solidFill>
                <a:schemeClr val="tx1">
                  <a:lumMod val="95000"/>
                  <a:lumOff val="5000"/>
                </a:schemeClr>
              </a:solidFill>
            </a:endParaRPr>
          </a:p>
        </p:txBody>
      </p:sp>
      <p:sp>
        <p:nvSpPr>
          <p:cNvPr id="12" name="Rectangle 11"/>
          <p:cNvSpPr/>
          <p:nvPr/>
        </p:nvSpPr>
        <p:spPr>
          <a:xfrm>
            <a:off x="4099034" y="5302069"/>
            <a:ext cx="7580762" cy="47483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39700">
                    <a:schemeClr val="accent6">
                      <a:lumMod val="75000"/>
                      <a:alpha val="40000"/>
                    </a:schemeClr>
                  </a:glow>
                </a:effectLst>
                <a:latin typeface="Georgia" panose="02040502050405020303" pitchFamily="18" charset="0"/>
              </a:rPr>
              <a:t>UNRIGHTEOUSNESS AND ASSEMBLY.</a:t>
            </a:r>
          </a:p>
        </p:txBody>
      </p:sp>
      <p:sp>
        <p:nvSpPr>
          <p:cNvPr id="15" name="Title 1"/>
          <p:cNvSpPr>
            <a:spLocks noGrp="1"/>
          </p:cNvSpPr>
          <p:nvPr>
            <p:ph type="title"/>
          </p:nvPr>
        </p:nvSpPr>
        <p:spPr>
          <a:xfrm>
            <a:off x="2453029" y="60325"/>
            <a:ext cx="7241695" cy="686635"/>
          </a:xfrm>
          <a:solidFill>
            <a:schemeClr val="bg1">
              <a:lumMod val="85000"/>
            </a:schemeClr>
          </a:solidFill>
          <a:ln w="38100">
            <a:solidFill>
              <a:srgbClr val="00FF00"/>
            </a:solidFill>
          </a:ln>
          <a:effectLst>
            <a:glow rad="101600">
              <a:srgbClr val="FF3399">
                <a:alpha val="60000"/>
              </a:srgbClr>
            </a:glow>
          </a:effectLst>
          <a:scene3d>
            <a:camera prst="orthographicFront"/>
            <a:lightRig rig="threePt" dir="t"/>
          </a:scene3d>
          <a:sp3d>
            <a:bevelT/>
          </a:sp3d>
        </p:spPr>
        <p:txBody>
          <a:bodyPr>
            <a:normAutofit fontScale="90000"/>
          </a:bodyPr>
          <a:lstStyle/>
          <a:p>
            <a:pPr algn="ctr"/>
            <a:r>
              <a:rPr lang="en-US" b="1" i="1" u="sng" dirty="0">
                <a:effectLst>
                  <a:outerShdw blurRad="50800" dist="38100" algn="l" rotWithShape="0">
                    <a:prstClr val="black">
                      <a:alpha val="40000"/>
                    </a:prstClr>
                  </a:outerShdw>
                </a:effectLst>
              </a:rPr>
              <a:t>Your</a:t>
            </a:r>
            <a:r>
              <a:rPr lang="en-US" b="1" dirty="0">
                <a:effectLst>
                  <a:outerShdw blurRad="50800" dist="38100" algn="l" rotWithShape="0">
                    <a:prstClr val="black">
                      <a:alpha val="40000"/>
                    </a:prstClr>
                  </a:outerShdw>
                </a:effectLst>
              </a:rPr>
              <a:t> </a:t>
            </a:r>
            <a:r>
              <a:rPr lang="en-US" b="1" dirty="0"/>
              <a:t>Time </a:t>
            </a:r>
            <a:r>
              <a:rPr lang="en-US" b="1" dirty="0">
                <a:solidFill>
                  <a:srgbClr val="FF0000"/>
                </a:solidFill>
              </a:rPr>
              <a:t>=</a:t>
            </a:r>
            <a:r>
              <a:rPr lang="en-US" b="1" dirty="0"/>
              <a:t> </a:t>
            </a:r>
            <a:r>
              <a:rPr lang="en-US" b="1" i="1" u="sng" dirty="0">
                <a:effectLst>
                  <a:outerShdw blurRad="50800" dist="38100" algn="l" rotWithShape="0">
                    <a:prstClr val="black">
                      <a:alpha val="40000"/>
                    </a:prstClr>
                  </a:outerShdw>
                </a:effectLst>
              </a:rPr>
              <a:t>Your</a:t>
            </a:r>
            <a:r>
              <a:rPr lang="en-US" b="1" dirty="0">
                <a:effectLst>
                  <a:outerShdw blurRad="50800" dist="38100" algn="l" rotWithShape="0">
                    <a:prstClr val="black">
                      <a:alpha val="40000"/>
                    </a:prstClr>
                  </a:outerShdw>
                </a:effectLst>
              </a:rPr>
              <a:t> </a:t>
            </a:r>
            <a:r>
              <a:rPr lang="en-US" b="1" dirty="0"/>
              <a:t>Appointed Times </a:t>
            </a:r>
          </a:p>
        </p:txBody>
      </p:sp>
    </p:spTree>
    <p:extLst>
      <p:ext uri="{BB962C8B-B14F-4D97-AF65-F5344CB8AC3E}">
        <p14:creationId xmlns:p14="http://schemas.microsoft.com/office/powerpoint/2010/main" val="15095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2"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par>
                                <p:cTn id="16" presetID="22" presetClass="entr" presetSubtype="8" fill="hold" nodeType="withEffect">
                                  <p:stCondLst>
                                    <p:cond delay="45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75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3000"/>
                                        <p:tgtEl>
                                          <p:spTgt spid="12">
                                            <p:txEl>
                                              <p:pRg st="0" end="0"/>
                                            </p:txEl>
                                          </p:spTgt>
                                        </p:tgtEl>
                                      </p:cBhvr>
                                    </p:animEffect>
                                  </p:childTnLst>
                                </p:cTn>
                              </p:par>
                              <p:par>
                                <p:cTn id="36" presetID="35" presetClass="emph" presetSubtype="0" fill="hold" nodeType="withEffect">
                                  <p:stCondLst>
                                    <p:cond delay="3000"/>
                                  </p:stCondLst>
                                  <p:childTnLst>
                                    <p:anim calcmode="discrete" valueType="str">
                                      <p:cBhvr>
                                        <p:cTn id="37" dur="2000" fill="hold"/>
                                        <p:tgtEl>
                                          <p:spTgt spid="1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690" y="72736"/>
            <a:ext cx="3737020" cy="768927"/>
          </a:xfrm>
          <a:solidFill>
            <a:schemeClr val="bg1">
              <a:lumMod val="85000"/>
            </a:schemeClr>
          </a:solidFill>
          <a:ln>
            <a:solidFill>
              <a:schemeClr val="bg1">
                <a:lumMod val="6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bodyPr>
          <a:lstStyle/>
          <a:p>
            <a:pPr algn="ctr"/>
            <a:r>
              <a:rPr lang="en-US" dirty="0"/>
              <a:t>Isaiah Continued</a:t>
            </a:r>
          </a:p>
        </p:txBody>
      </p:sp>
      <p:sp>
        <p:nvSpPr>
          <p:cNvPr id="3" name="Content Placeholder 2"/>
          <p:cNvSpPr>
            <a:spLocks noGrp="1"/>
          </p:cNvSpPr>
          <p:nvPr>
            <p:ph idx="1"/>
          </p:nvPr>
        </p:nvSpPr>
        <p:spPr>
          <a:xfrm>
            <a:off x="257577" y="941916"/>
            <a:ext cx="11668260" cy="5708267"/>
          </a:xfrm>
          <a:solidFill>
            <a:schemeClr val="bg1"/>
          </a:solidFill>
          <a:ln w="38100">
            <a:solidFill>
              <a:srgbClr val="CC00FF"/>
            </a:solidFill>
          </a:ln>
          <a:scene3d>
            <a:camera prst="orthographicFront"/>
            <a:lightRig rig="threePt" dir="t"/>
          </a:scene3d>
          <a:sp3d>
            <a:bevelT w="114300" prst="artDeco"/>
          </a:sp3d>
        </p:spPr>
        <p:txBody>
          <a:bodyPr>
            <a:normAutofit/>
            <a:sp3d extrusionH="57150">
              <a:bevelT w="38100" h="38100"/>
            </a:sp3d>
          </a:bodyPr>
          <a:lstStyle/>
          <a:p>
            <a:pPr marL="365760" indent="-914400">
              <a:spcBef>
                <a:spcPts val="0"/>
              </a:spcBef>
              <a:buNone/>
            </a:pPr>
            <a:endParaRPr lang="en-US" sz="1000" dirty="0">
              <a:solidFill>
                <a:srgbClr val="008080"/>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“My being </a:t>
            </a:r>
            <a:r>
              <a:rPr lang="en-US" b="1" dirty="0">
                <a:ln>
                  <a:solidFill>
                    <a:sysClr val="windowText" lastClr="000000"/>
                  </a:solidFill>
                </a:ln>
                <a:solidFill>
                  <a:schemeClr val="accent2">
                    <a:lumMod val="75000"/>
                  </a:schemeClr>
                </a:solidFill>
                <a:effectLst>
                  <a:outerShdw blurRad="50800" dist="50800" dir="5400000" sx="101000" sy="101000" algn="ctr" rotWithShape="0">
                    <a:srgbClr val="00FF00"/>
                  </a:outerShdw>
                </a:effectLst>
                <a:latin typeface="Georgia" panose="02040502050405020303" pitchFamily="18" charset="0"/>
              </a:rPr>
              <a:t>hates </a:t>
            </a:r>
            <a:r>
              <a:rPr lang="en-US" dirty="0">
                <a:effectLst>
                  <a:outerShdw blurRad="38100" dist="38100" dir="2700000" algn="tl">
                    <a:srgbClr val="000000">
                      <a:alpha val="43137"/>
                    </a:srgbClr>
                  </a:outerShdw>
                </a:effectLst>
                <a:latin typeface="Arial Black" panose="020B0A04020102020204" pitchFamily="34" charset="0"/>
              </a:rPr>
              <a:t>YOUR</a:t>
            </a: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b="1" i="1" dirty="0">
                <a:solidFill>
                  <a:srgbClr val="FF0000"/>
                </a:solidFill>
                <a:latin typeface="Georgia" panose="02040502050405020303" pitchFamily="18" charset="0"/>
              </a:rPr>
              <a:t>New Moons </a:t>
            </a:r>
            <a:r>
              <a:rPr lang="en-US" dirty="0">
                <a:solidFill>
                  <a:schemeClr val="accent2">
                    <a:lumMod val="75000"/>
                  </a:schemeClr>
                </a:solidFill>
                <a:latin typeface="Georgia" panose="02040502050405020303" pitchFamily="18" charset="0"/>
              </a:rPr>
              <a:t>and </a:t>
            </a:r>
            <a:r>
              <a:rPr lang="en-US" dirty="0">
                <a:effectLst>
                  <a:outerShdw blurRad="38100" dist="38100" dir="2700000" algn="tl">
                    <a:srgbClr val="000000">
                      <a:alpha val="43137"/>
                    </a:srgbClr>
                  </a:outerShdw>
                </a:effectLst>
                <a:latin typeface="Arial Black" panose="020B0A04020102020204" pitchFamily="34" charset="0"/>
              </a:rPr>
              <a:t>YOUR</a:t>
            </a: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appointed times, they are a trouble to Me, I am weary of bearing them.</a:t>
            </a: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1:15  </a:t>
            </a:r>
            <a:r>
              <a:rPr lang="en-US" dirty="0">
                <a:solidFill>
                  <a:schemeClr val="accent2">
                    <a:lumMod val="75000"/>
                  </a:schemeClr>
                </a:solidFill>
                <a:latin typeface="Georgia" panose="02040502050405020303" pitchFamily="18" charset="0"/>
              </a:rPr>
              <a:t>“And when you spread out your hands, I hide My eyes from you; even though you make many prayers, </a:t>
            </a:r>
            <a:r>
              <a:rPr lang="en-US" b="1" i="1" dirty="0">
                <a:solidFill>
                  <a:srgbClr val="FF0000"/>
                </a:solidFill>
                <a:latin typeface="Georgia" panose="02040502050405020303" pitchFamily="18" charset="0"/>
              </a:rPr>
              <a:t>I do not hear. </a:t>
            </a:r>
            <a:r>
              <a:rPr lang="en-US" dirty="0">
                <a:solidFill>
                  <a:schemeClr val="accent2">
                    <a:lumMod val="75000"/>
                  </a:schemeClr>
                </a:solidFill>
                <a:latin typeface="Georgia" panose="02040502050405020303" pitchFamily="18" charset="0"/>
              </a:rPr>
              <a:t>Your hands have become filled with </a:t>
            </a:r>
            <a:r>
              <a:rPr lang="en-US" dirty="0">
                <a:solidFill>
                  <a:srgbClr val="FF0000"/>
                </a:solidFill>
                <a:latin typeface="Arial Black" panose="020B0A04020102020204" pitchFamily="34" charset="0"/>
              </a:rPr>
              <a:t>blood. </a:t>
            </a: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“Wash yourselves, make yourselves clean; </a:t>
            </a:r>
            <a:r>
              <a:rPr lang="en-US" b="1" dirty="0">
                <a:latin typeface="Georgia" panose="02040502050405020303" pitchFamily="18" charset="0"/>
              </a:rPr>
              <a:t>put away the evil of your doings</a:t>
            </a:r>
            <a:r>
              <a:rPr lang="en-US" dirty="0">
                <a:solidFill>
                  <a:schemeClr val="accent2">
                    <a:lumMod val="75000"/>
                  </a:schemeClr>
                </a:solidFill>
                <a:latin typeface="Georgia" panose="02040502050405020303" pitchFamily="18" charset="0"/>
              </a:rPr>
              <a:t> from before My eyes. </a:t>
            </a:r>
            <a:endParaRPr lang="en-US" dirty="0">
              <a:latin typeface="Arial Black" panose="020B0A04020102020204" pitchFamily="34" charset="0"/>
            </a:endParaRPr>
          </a:p>
          <a:p>
            <a:pPr marL="365760" indent="-914400">
              <a:spcBef>
                <a:spcPts val="0"/>
              </a:spcBef>
              <a:buNone/>
            </a:pPr>
            <a:endParaRPr lang="en-US" dirty="0">
              <a:latin typeface="Arial Black" panose="020B0A04020102020204" pitchFamily="34" charset="0"/>
            </a:endParaRPr>
          </a:p>
          <a:p>
            <a:pPr marL="365760" indent="-914400">
              <a:spcBef>
                <a:spcPts val="0"/>
              </a:spcBef>
              <a:buNone/>
            </a:pPr>
            <a:r>
              <a:rPr lang="en-US" dirty="0">
                <a:solidFill>
                  <a:srgbClr val="CC00FF"/>
                </a:solidFill>
                <a:latin typeface="Arial Black" panose="020B0A04020102020204" pitchFamily="34" charset="0"/>
              </a:rPr>
              <a:t>Questions:  </a:t>
            </a:r>
            <a:r>
              <a:rPr lang="en-US" dirty="0"/>
              <a:t>What characteristic </a:t>
            </a:r>
            <a:r>
              <a:rPr lang="en-US" b="1" i="1" dirty="0"/>
              <a:t>p</a:t>
            </a:r>
            <a:r>
              <a:rPr lang="en-US" b="1" i="1" u="sng" dirty="0"/>
              <a:t>ersonalized</a:t>
            </a:r>
            <a:r>
              <a:rPr lang="en-US" dirty="0"/>
              <a:t> </a:t>
            </a:r>
            <a:r>
              <a:rPr lang="en-US" dirty="0">
                <a:latin typeface="Arial Black" pitchFamily="34" charset="0"/>
              </a:rPr>
              <a:t>THEIR</a:t>
            </a:r>
            <a:r>
              <a:rPr lang="en-US" dirty="0"/>
              <a:t> Sabbaths, assemblies, </a:t>
            </a:r>
            <a:r>
              <a:rPr lang="en-US" dirty="0">
                <a:latin typeface="Arial Black" pitchFamily="34" charset="0"/>
              </a:rPr>
              <a:t>THEIR</a:t>
            </a:r>
            <a:r>
              <a:rPr lang="en-US" dirty="0"/>
              <a:t> “New Moon” and appointed times, that was a 	</a:t>
            </a:r>
            <a:br>
              <a:rPr lang="en-US" dirty="0"/>
            </a:br>
            <a:r>
              <a:rPr lang="en-US" dirty="0"/>
              <a:t>			        				  to </a:t>
            </a:r>
            <a:r>
              <a:rPr lang="en-US" b="1" dirty="0">
                <a:solidFill>
                  <a:srgbClr val="0000FF"/>
                </a:solidFill>
              </a:rPr>
              <a:t>Yahuah? </a:t>
            </a:r>
            <a:br>
              <a:rPr lang="en-US" b="1" dirty="0">
                <a:solidFill>
                  <a:srgbClr val="0000FF"/>
                </a:solidFill>
              </a:rPr>
            </a:br>
            <a:r>
              <a:rPr lang="en-US" dirty="0"/>
              <a:t>From </a:t>
            </a:r>
            <a:r>
              <a:rPr lang="en-US" b="1" u="sng" dirty="0">
                <a:solidFill>
                  <a:srgbClr val="C00000"/>
                </a:solidFill>
                <a:latin typeface="Arial Black" pitchFamily="34" charset="0"/>
              </a:rPr>
              <a:t>WHOM</a:t>
            </a:r>
            <a:r>
              <a:rPr lang="en-US" dirty="0"/>
              <a:t> did this </a:t>
            </a:r>
            <a:r>
              <a:rPr lang="en-US" b="1" u="sng" dirty="0"/>
              <a:t>evil</a:t>
            </a:r>
            <a:r>
              <a:rPr lang="en-US" dirty="0"/>
              <a:t> characteristic derive?</a:t>
            </a:r>
          </a:p>
        </p:txBody>
      </p:sp>
      <p:sp>
        <p:nvSpPr>
          <p:cNvPr id="5" name="Lightning Bolt 4"/>
          <p:cNvSpPr/>
          <p:nvPr/>
        </p:nvSpPr>
        <p:spPr>
          <a:xfrm rot="21062182">
            <a:off x="3676417" y="225129"/>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5615151">
            <a:off x="9158085" y="26308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4975" y="4211441"/>
            <a:ext cx="3185467" cy="413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effectLst>
                  <a:glow rad="101600">
                    <a:srgbClr val="FF3399">
                      <a:alpha val="60000"/>
                    </a:srgbClr>
                  </a:glow>
                </a:effectLst>
                <a:latin typeface="Arial Black" panose="020B0A04020102020204" pitchFamily="34" charset="0"/>
              </a:rPr>
              <a:t>Stop doing evil!</a:t>
            </a:r>
          </a:p>
        </p:txBody>
      </p:sp>
      <p:sp>
        <p:nvSpPr>
          <p:cNvPr id="7" name="Slide Number Placeholder 6"/>
          <p:cNvSpPr>
            <a:spLocks noGrp="1"/>
          </p:cNvSpPr>
          <p:nvPr>
            <p:ph type="sldNum" sz="quarter" idx="12"/>
          </p:nvPr>
        </p:nvSpPr>
        <p:spPr>
          <a:xfrm>
            <a:off x="9098977" y="6179703"/>
            <a:ext cx="2743200" cy="365125"/>
          </a:xfrm>
        </p:spPr>
        <p:txBody>
          <a:bodyPr/>
          <a:lstStyle/>
          <a:p>
            <a:fld id="{0B555D82-D20F-4DB7-B3E9-7B7EAC2F87A9}" type="slidenum">
              <a:rPr lang="en-US" smtClean="0">
                <a:solidFill>
                  <a:schemeClr val="tx1">
                    <a:lumMod val="95000"/>
                    <a:lumOff val="5000"/>
                  </a:schemeClr>
                </a:solidFill>
              </a:rPr>
              <a:t>13</a:t>
            </a:fld>
            <a:endParaRPr lang="en-US" dirty="0">
              <a:solidFill>
                <a:schemeClr val="tx1">
                  <a:lumMod val="95000"/>
                  <a:lumOff val="5000"/>
                </a:schemeClr>
              </a:solidFill>
            </a:endParaRPr>
          </a:p>
        </p:txBody>
      </p:sp>
      <p:sp>
        <p:nvSpPr>
          <p:cNvPr id="4" name="Oval Callout 3"/>
          <p:cNvSpPr/>
          <p:nvPr/>
        </p:nvSpPr>
        <p:spPr>
          <a:xfrm>
            <a:off x="10244120" y="4285446"/>
            <a:ext cx="1378039" cy="991674"/>
          </a:xfrm>
          <a:prstGeom prst="wedgeEllipseCallout">
            <a:avLst>
              <a:gd name="adj1" fmla="val -77059"/>
              <a:gd name="adj2" fmla="val -36653"/>
            </a:avLst>
          </a:prstGeom>
          <a:solidFill>
            <a:schemeClr val="accent4">
              <a:lumMod val="20000"/>
              <a:lumOff val="80000"/>
            </a:schemeClr>
          </a:solidFill>
          <a:ln w="28575">
            <a:solidFill>
              <a:srgbClr val="CC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7200" b="1" dirty="0">
                <a:ln>
                  <a:solidFill>
                    <a:schemeClr val="tx1"/>
                  </a:solidFill>
                </a:ln>
                <a:solidFill>
                  <a:schemeClr val="tx1">
                    <a:lumMod val="75000"/>
                    <a:lumOff val="25000"/>
                  </a:schemeClr>
                </a:solidFill>
                <a:effectLst>
                  <a:outerShdw blurRad="50800" dist="38100" algn="l" rotWithShape="0">
                    <a:prstClr val="black">
                      <a:alpha val="40000"/>
                    </a:prstClr>
                  </a:outerShdw>
                </a:effectLst>
              </a:rPr>
              <a:t>?</a:t>
            </a:r>
            <a:r>
              <a:rPr lang="en-US" sz="7200" b="1" dirty="0">
                <a:ln>
                  <a:solidFill>
                    <a:schemeClr val="tx1"/>
                  </a:solidFill>
                </a:ln>
                <a:solidFill>
                  <a:srgbClr val="FF3399"/>
                </a:solidFill>
                <a:effectLst>
                  <a:glow rad="127000">
                    <a:srgbClr val="00FF00"/>
                  </a:glow>
                  <a:outerShdw blurRad="50800" dist="38100" algn="l" rotWithShape="0">
                    <a:prstClr val="black">
                      <a:alpha val="40000"/>
                    </a:prstClr>
                  </a:outerShdw>
                </a:effectLst>
              </a:rPr>
              <a:t>!</a:t>
            </a:r>
          </a:p>
        </p:txBody>
      </p:sp>
      <p:sp>
        <p:nvSpPr>
          <p:cNvPr id="9" name="Rectangle 8"/>
          <p:cNvSpPr/>
          <p:nvPr/>
        </p:nvSpPr>
        <p:spPr>
          <a:xfrm>
            <a:off x="2734322" y="5681629"/>
            <a:ext cx="4134069" cy="417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77800">
                    <a:schemeClr val="accent6">
                      <a:satMod val="175000"/>
                      <a:alpha val="92000"/>
                    </a:schemeClr>
                  </a:glow>
                </a:effectLst>
              </a:rPr>
              <a:t>SERIOUS </a:t>
            </a:r>
            <a:r>
              <a:rPr lang="en-US" sz="2800" b="1" i="1" dirty="0">
                <a:solidFill>
                  <a:srgbClr val="CC0099"/>
                </a:solidFill>
                <a:effectLst>
                  <a:glow rad="177800">
                    <a:schemeClr val="accent6">
                      <a:satMod val="175000"/>
                      <a:alpha val="92000"/>
                    </a:schemeClr>
                  </a:glow>
                </a:effectLst>
                <a:latin typeface="Snap ITC" panose="04040A07060A02020202" pitchFamily="82" charset="0"/>
              </a:rPr>
              <a:t>EVIL</a:t>
            </a:r>
            <a:r>
              <a:rPr lang="en-US" sz="2800" b="1" i="1" dirty="0">
                <a:solidFill>
                  <a:srgbClr val="CC0099"/>
                </a:solidFill>
                <a:effectLst>
                  <a:glow rad="177800">
                    <a:schemeClr val="accent6">
                      <a:satMod val="175000"/>
                      <a:alpha val="92000"/>
                    </a:schemeClr>
                  </a:glow>
                </a:effectLst>
              </a:rPr>
              <a:t> OFFENCE</a:t>
            </a:r>
          </a:p>
        </p:txBody>
      </p:sp>
    </p:spTree>
    <p:extLst>
      <p:ext uri="{BB962C8B-B14F-4D97-AF65-F5344CB8AC3E}">
        <p14:creationId xmlns:p14="http://schemas.microsoft.com/office/powerpoint/2010/main" val="2304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grpId="1" nodeType="withEffect">
                                  <p:stCondLst>
                                    <p:cond delay="2500"/>
                                  </p:stCondLst>
                                  <p:childTnLst>
                                    <p:animMotion origin="layout" path="M -0.21901 -0.0081 C -0.22695 2.96296E-6 -0.23607 0.00787 -0.23997 0.01782 C -0.24401 0.02893 -0.24596 0.0419 -0.24804 0.05486 C -0.25 0.06782 -0.24804 0.07893 -0.24596 0.09097 C -0.24401 0.10185 -0.24101 0.11389 -0.23398 0.12384 C -0.22799 0.13379 -0.21797 0.1419 -0.20703 0.14791 C -0.197 0.15393 -0.18502 0.15787 -0.17304 0.15995 C -0.16107 0.1618 -0.14896 0.1618 -0.13802 0.15995 C -0.12604 0.15787 -0.11536 0.15301 -0.10599 0.1449 C -0.09726 0.13796 -0.08945 0.12893 -0.08502 0.11782 C -0.07995 0.10787 -0.07903 0.09398 -0.07903 0.08287 C -0.07695 0.07199 -0.07903 0.05879 -0.08424 0.04791 C -0.08802 0.03796 -0.09726 0.02986 -0.10898 0.02592 C -0.12096 0.02291 -0.13307 0.02685 -0.14101 0.03379 C -0.14804 0.04097 -0.15299 0.05185 -0.15403 0.06481 C -0.15403 0.07801 -0.15299 0.08981 -0.14804 0.1 C -0.14297 0.10995 -0.14401 0.1118 -0.12396 0.125 C -0.10599 0.13889 -0.08802 0.13495 -0.07695 0.13588 C -0.06614 0.13588 -0.05703 0.13194 -0.04596 0.12801 C -0.03398 0.12291 -0.02396 0.11389 -0.01705 0.10578 C -0.01002 0.09791 -0.00703 0.08796 -0.00299 0.07199 C -2.5E-6 0.05578 -2.5E-6 0.04791 -2.5E-6 0.03588 C -2.5E-6 0.02384 -2.5E-6 0.0118 -2.5E-6 2.96296E-6 " pathEditMode="relative" rAng="0" ptsTypes="AAAAAAAAAAAAAAAAAAAAAAA">
                                      <p:cBhvr>
                                        <p:cTn id="6" dur="2000" fill="hold"/>
                                        <p:tgtEl>
                                          <p:spTgt spid="5"/>
                                        </p:tgtEl>
                                        <p:attrNameLst>
                                          <p:attrName>ppt_x</p:attrName>
                                          <p:attrName>ppt_y</p:attrName>
                                        </p:attrNameLst>
                                      </p:cBhvr>
                                      <p:rCtr x="9453" y="8472"/>
                                    </p:animMotion>
                                  </p:childTnLst>
                                </p:cTn>
                              </p:par>
                              <p:par>
                                <p:cTn id="7" presetID="48" presetClass="path" presetSubtype="0" accel="50000" decel="50000" fill="hold" grpId="0" nodeType="withEffect">
                                  <p:stCondLst>
                                    <p:cond delay="3500"/>
                                  </p:stCondLst>
                                  <p:childTnLst>
                                    <p:animMotion origin="layout" path="M 0.21901 -0.0081 C 0.22696 -2.59259E-6 0.23607 0.00787 0.23998 0.01783 C 0.24401 0.02894 0.24597 0.0419 0.24805 0.05486 C 0.25 0.06783 0.24805 0.07894 0.24597 0.09097 C 0.24401 0.10185 0.24102 0.11389 0.23399 0.12385 C 0.228 0.1338 0.21797 0.1419 0.20703 0.14792 C 0.19701 0.15394 0.18503 0.15787 0.17305 0.15996 C 0.16107 0.16181 0.14896 0.16181 0.13802 0.15996 C 0.12604 0.15787 0.11498 0.15301 0.10599 0.14491 C 0.09701 0.13797 0.08906 0.12894 0.08503 0.11783 C 0.07995 0.10787 0.078 0.09398 0.078 0.08287 C 0.07696 0.07199 0.078 0.0588 0.08307 0.04792 C 0.08802 0.03797 0.09701 0.02986 0.10899 0.02593 C 0.12097 0.02292 0.13307 0.02685 0.14102 0.0338 C 0.14805 0.04097 0.153 0.05185 0.15404 0.06482 C 0.15404 0.07801 0.153 0.08982 0.14805 0.1 C 0.14297 0.10996 0.14401 0.11181 0.12396 0.125 C 0.10599 0.13889 0.08802 0.13496 0.07696 0.13588 C 0.06602 0.13588 0.05703 0.13195 0.04597 0.12801 C 0.03399 0.12292 0.02396 0.11389 0.01706 0.10579 C 0.01003 0.09792 0.00703 0.08797 0.003 0.07199 C -1.875E-6 0.05579 -1.875E-6 0.04792 -1.875E-6 0.03588 C -1.875E-6 0.02385 -1.875E-6 0.01181 -1.875E-6 -2.59259E-6 " pathEditMode="relative" rAng="0" ptsTypes="AAAAAAAAAAAAAAAAAAAAAAA">
                                      <p:cBhvr>
                                        <p:cTn id="8" dur="2000" fill="hold"/>
                                        <p:tgtEl>
                                          <p:spTgt spid="6"/>
                                        </p:tgtEl>
                                        <p:attrNameLst>
                                          <p:attrName>ppt_x</p:attrName>
                                          <p:attrName>ppt_y</p:attrName>
                                        </p:attrNameLst>
                                      </p:cBhvr>
                                      <p:rCtr x="-9466" y="8472"/>
                                    </p:animMotion>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1250"/>
                                        <p:tgtEl>
                                          <p:spTgt spid="3">
                                            <p:txEl>
                                              <p:pRg st="5" end="5"/>
                                            </p:txEl>
                                          </p:spTgt>
                                        </p:tgtEl>
                                      </p:cBhvr>
                                    </p:animEffect>
                                  </p:childTnLst>
                                </p:cTn>
                              </p:par>
                              <p:par>
                                <p:cTn id="14" presetID="22" presetClass="entr" presetSubtype="8" fill="hold" nodeType="withEffect">
                                  <p:stCondLst>
                                    <p:cond delay="2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2000"/>
                                        <p:tgtEl>
                                          <p:spTgt spid="8">
                                            <p:txEl>
                                              <p:pRg st="0" end="0"/>
                                            </p:txEl>
                                          </p:spTgt>
                                        </p:tgtEl>
                                      </p:cBhvr>
                                    </p:animEffect>
                                  </p:childTnLst>
                                </p:cTn>
                              </p:par>
                              <p:par>
                                <p:cTn id="17" presetID="36" presetClass="emph" presetSubtype="0" repeatCount="3000" fill="hold" grpId="0" nodeType="withEffect">
                                  <p:stCondLst>
                                    <p:cond delay="2000"/>
                                  </p:stCondLst>
                                  <p:iterate type="lt">
                                    <p:tmPct val="10000"/>
                                  </p:iterate>
                                  <p:childTnLst>
                                    <p:animScale>
                                      <p:cBhvr>
                                        <p:cTn id="18" dur="500" autoRev="1" fill="hold">
                                          <p:stCondLst>
                                            <p:cond delay="0"/>
                                          </p:stCondLst>
                                        </p:cTn>
                                        <p:tgtEl>
                                          <p:spTgt spid="4"/>
                                        </p:tgtEl>
                                      </p:cBhvr>
                                      <p:to x="80000" y="100000"/>
                                    </p:animScale>
                                    <p:anim by="(#ppt_w*0.10)" calcmode="lin" valueType="num">
                                      <p:cBhvr>
                                        <p:cTn id="19" dur="500" autoRev="1" fill="hold">
                                          <p:stCondLst>
                                            <p:cond delay="0"/>
                                          </p:stCondLst>
                                        </p:cTn>
                                        <p:tgtEl>
                                          <p:spTgt spid="4"/>
                                        </p:tgtEl>
                                        <p:attrNameLst>
                                          <p:attrName>ppt_x</p:attrName>
                                        </p:attrNameLst>
                                      </p:cBhvr>
                                    </p:anim>
                                    <p:anim by="(-#ppt_w*0.10)" calcmode="lin" valueType="num">
                                      <p:cBhvr>
                                        <p:cTn id="20" dur="500" autoRev="1" fill="hold">
                                          <p:stCondLst>
                                            <p:cond delay="0"/>
                                          </p:stCondLst>
                                        </p:cTn>
                                        <p:tgtEl>
                                          <p:spTgt spid="4"/>
                                        </p:tgtEl>
                                        <p:attrNameLst>
                                          <p:attrName>ppt_y</p:attrName>
                                        </p:attrNameLst>
                                      </p:cBhvr>
                                    </p:anim>
                                    <p:animRot by="-480000">
                                      <p:cBhvr>
                                        <p:cTn id="21" dur="500" autoRev="1"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1000"/>
                                        <p:tgtEl>
                                          <p:spTgt spid="3">
                                            <p:txEl>
                                              <p:pRg st="7" end="7"/>
                                            </p:txEl>
                                          </p:spTgt>
                                        </p:tgtEl>
                                      </p:cBhvr>
                                    </p:animEffect>
                                  </p:childTnLst>
                                </p:cTn>
                              </p:par>
                              <p:par>
                                <p:cTn id="27" presetID="45" presetClass="entr" presetSubtype="0" fill="hold" grpId="0" nodeType="withEffect">
                                  <p:stCondLst>
                                    <p:cond delay="4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548" y="107548"/>
            <a:ext cx="4218904" cy="806852"/>
          </a:xfrm>
          <a:solidFill>
            <a:schemeClr val="bg1">
              <a:lumMod val="85000"/>
            </a:schemeClr>
          </a:solidFill>
          <a:ln>
            <a:solidFill>
              <a:schemeClr val="bg1">
                <a:lumMod val="65000"/>
              </a:schemeClr>
            </a:solidFill>
          </a:ln>
          <a:scene3d>
            <a:camera prst="orthographicFront"/>
            <a:lightRig rig="threePt" dir="t"/>
          </a:scene3d>
          <a:sp3d>
            <a:bevelT prst="angle"/>
          </a:sp3d>
        </p:spPr>
        <p:txBody>
          <a:bodyPr>
            <a:normAutofit fontScale="90000"/>
          </a:bodyPr>
          <a:lstStyle/>
          <a:p>
            <a:pPr algn="ctr"/>
            <a:r>
              <a:rPr lang="en-US" dirty="0">
                <a:effectLst>
                  <a:outerShdw blurRad="50800" dist="38100" dir="2700000" algn="tl" rotWithShape="0">
                    <a:prstClr val="black">
                      <a:alpha val="40000"/>
                    </a:prstClr>
                  </a:outerShdw>
                </a:effectLst>
                <a:latin typeface="Arial Black" panose="020B0A04020102020204" pitchFamily="34" charset="0"/>
              </a:rPr>
              <a:t>“Your” </a:t>
            </a:r>
            <a:r>
              <a:rPr lang="en-US" dirty="0"/>
              <a:t>– in Amos</a:t>
            </a:r>
          </a:p>
        </p:txBody>
      </p:sp>
      <p:sp>
        <p:nvSpPr>
          <p:cNvPr id="3" name="Content Placeholder 2"/>
          <p:cNvSpPr>
            <a:spLocks noGrp="1"/>
          </p:cNvSpPr>
          <p:nvPr>
            <p:ph idx="1"/>
          </p:nvPr>
        </p:nvSpPr>
        <p:spPr>
          <a:xfrm>
            <a:off x="231820" y="1017141"/>
            <a:ext cx="11719774" cy="5612261"/>
          </a:xfrm>
          <a:solidFill>
            <a:schemeClr val="bg1">
              <a:lumMod val="85000"/>
            </a:schemeClr>
          </a:solidFill>
          <a:ln w="38100">
            <a:solidFill>
              <a:srgbClr val="E46C0A"/>
            </a:solidFill>
          </a:ln>
          <a:scene3d>
            <a:camera prst="orthographicFront"/>
            <a:lightRig rig="threePt" dir="t"/>
          </a:scene3d>
          <a:sp3d>
            <a:bevelT w="114300" prst="artDeco"/>
          </a:sp3d>
        </p:spPr>
        <p:txBody>
          <a:bodyPr>
            <a:normAutofit/>
            <a:sp3d extrusionH="57150">
              <a:bevelT w="38100" h="38100"/>
            </a:sp3d>
          </a:bodyPr>
          <a:lstStyle/>
          <a:p>
            <a:pPr marL="0" indent="0">
              <a:buNone/>
            </a:pPr>
            <a:endParaRPr lang="en-US" sz="400" dirty="0">
              <a:solidFill>
                <a:srgbClr val="008080"/>
              </a:solidFill>
              <a:latin typeface="Georgia" panose="02040502050405020303" pitchFamily="18" charset="0"/>
            </a:endParaRPr>
          </a:p>
          <a:p>
            <a:pPr marL="365760" indent="-914400">
              <a:spcBef>
                <a:spcPts val="0"/>
              </a:spcBef>
              <a:buNone/>
            </a:pPr>
            <a:endParaRPr lang="en-US" sz="500" dirty="0">
              <a:solidFill>
                <a:srgbClr val="008080"/>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Amos 5:21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hated,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despised</a:t>
            </a:r>
            <a:r>
              <a:rPr lang="en-US" dirty="0">
                <a:solidFill>
                  <a:prstClr val="black"/>
                </a:solidFill>
                <a:latin typeface="Georgia" panose="02040502050405020303" pitchFamily="18" charset="0"/>
              </a:rPr>
              <a:t> </a:t>
            </a:r>
            <a:r>
              <a:rPr lang="en-US" u="sng" dirty="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and I am not pleased with </a:t>
            </a:r>
            <a:r>
              <a:rPr lang="en-US" u="sng" dirty="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assemblies.</a:t>
            </a:r>
          </a:p>
          <a:p>
            <a:pPr marL="0" indent="0">
              <a:buNone/>
            </a:pPr>
            <a:endParaRPr lang="en-US" sz="4000" dirty="0">
              <a:solidFill>
                <a:prstClr val="black"/>
              </a:solidFill>
              <a:latin typeface="Georgia" panose="02040502050405020303" pitchFamily="18" charset="0"/>
            </a:endParaRPr>
          </a:p>
          <a:p>
            <a:pPr marL="0" indent="0">
              <a:buNone/>
            </a:pPr>
            <a:r>
              <a:rPr lang="en-US" b="1" dirty="0">
                <a:solidFill>
                  <a:srgbClr val="9900CC"/>
                </a:solidFill>
              </a:rPr>
              <a:t>Tell me please – </a:t>
            </a:r>
            <a:r>
              <a:rPr lang="en-US" dirty="0">
                <a:solidFill>
                  <a:prstClr val="black"/>
                </a:solidFill>
              </a:rPr>
              <a:t>were the </a:t>
            </a:r>
            <a:r>
              <a:rPr lang="en-US" dirty="0" err="1">
                <a:solidFill>
                  <a:prstClr val="black"/>
                </a:solidFill>
              </a:rPr>
              <a:t>Yisra’elites</a:t>
            </a:r>
            <a:r>
              <a:rPr lang="en-US" dirty="0">
                <a:solidFill>
                  <a:prstClr val="black"/>
                </a:solidFill>
              </a:rPr>
              <a:t> observing Feasts and Festivals that were opposed to the commands within the Everlasting Covenant?</a:t>
            </a:r>
          </a:p>
          <a:p>
            <a:pPr marL="365760" indent="-914400">
              <a:buNone/>
            </a:pPr>
            <a:r>
              <a:rPr lang="en-US" dirty="0">
                <a:solidFill>
                  <a:srgbClr val="008080"/>
                </a:solidFill>
                <a:latin typeface="Georgia" panose="02040502050405020303" pitchFamily="18" charset="0"/>
              </a:rPr>
              <a:t>Amos 8:9</a:t>
            </a:r>
            <a:r>
              <a:rPr lang="en-US" dirty="0">
                <a:solidFill>
                  <a:schemeClr val="accent2">
                    <a:lumMod val="75000"/>
                  </a:schemeClr>
                </a:solidFill>
                <a:latin typeface="Georgia" panose="02040502050405020303" pitchFamily="18" charset="0"/>
              </a:rPr>
              <a:t>  “And it shall be in that day,” declares the Master</a:t>
            </a:r>
            <a:r>
              <a:rPr lang="en-US" dirty="0">
                <a:solidFill>
                  <a:prstClr val="black"/>
                </a:solidFill>
                <a:latin typeface="Georgia" panose="02040502050405020303" pitchFamily="18" charset="0"/>
              </a:rPr>
              <a:t> </a:t>
            </a:r>
            <a:r>
              <a:rPr lang="he-IL" dirty="0">
                <a:solidFill>
                  <a:srgbClr val="0000FF"/>
                </a:solidFill>
                <a:latin typeface="SBL Hebrew"/>
              </a:rPr>
              <a:t>יהוה</a:t>
            </a:r>
            <a:r>
              <a:rPr lang="en-US" dirty="0">
                <a:solidFill>
                  <a:srgbClr val="0000FF"/>
                </a:solidFill>
                <a:latin typeface="SBL Hebrew"/>
              </a:rPr>
              <a:t> </a:t>
            </a:r>
            <a:r>
              <a:rPr lang="en-US" sz="2400" dirty="0">
                <a:solidFill>
                  <a:srgbClr val="0000FF"/>
                </a:solidFill>
                <a:latin typeface="SBL Hebrew"/>
              </a:rPr>
              <a:t>[</a:t>
            </a:r>
            <a:r>
              <a:rPr lang="en-US" sz="2400" dirty="0" err="1">
                <a:solidFill>
                  <a:srgbClr val="0000FF"/>
                </a:solidFill>
                <a:latin typeface="SBL Hebrew"/>
              </a:rPr>
              <a:t>Yahuah</a:t>
            </a:r>
            <a:r>
              <a:rPr lang="en-US" sz="2400" dirty="0">
                <a:solidFill>
                  <a:srgbClr val="0000FF"/>
                </a:solidFill>
                <a:latin typeface="SBL Hebrew"/>
              </a:rPr>
              <a:t>]</a:t>
            </a:r>
            <a:r>
              <a:rPr lang="en-US" sz="2400"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“that I shall cause the sun to go down at noon, and shall darken the earth on a day of brightness, </a:t>
            </a:r>
          </a:p>
          <a:p>
            <a:pPr marL="365760" indent="-914400">
              <a:buNone/>
            </a:pPr>
            <a:r>
              <a:rPr lang="en-US" dirty="0">
                <a:solidFill>
                  <a:srgbClr val="008080"/>
                </a:solidFill>
                <a:latin typeface="Georgia" panose="02040502050405020303" pitchFamily="18" charset="0"/>
              </a:rPr>
              <a:t>Amos 8:10</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shall turn </a:t>
            </a:r>
            <a:r>
              <a:rPr lang="en-US"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into mourning, and all </a:t>
            </a:r>
            <a:r>
              <a:rPr lang="en-US" b="1"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songs into lamentation, and bring sackcloth on all loins, and baldness on every head, and shall make it like mourning for an only son, and its end like a day of bitterness.”</a:t>
            </a:r>
          </a:p>
        </p:txBody>
      </p:sp>
      <p:sp>
        <p:nvSpPr>
          <p:cNvPr id="4" name="Lightning Bolt 3"/>
          <p:cNvSpPr/>
          <p:nvPr/>
        </p:nvSpPr>
        <p:spPr>
          <a:xfrm rot="17147428">
            <a:off x="2691761" y="1762186"/>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p:cNvSpPr/>
          <p:nvPr/>
        </p:nvSpPr>
        <p:spPr>
          <a:xfrm rot="16485203">
            <a:off x="6767429" y="1493914"/>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7001858">
            <a:off x="5467257" y="4507353"/>
            <a:ext cx="748506" cy="531373"/>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rot="4718934">
            <a:off x="11111103" y="4317175"/>
            <a:ext cx="506403" cy="701124"/>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9119315" y="6149976"/>
            <a:ext cx="2743200" cy="365125"/>
          </a:xfrm>
        </p:spPr>
        <p:txBody>
          <a:bodyPr/>
          <a:lstStyle/>
          <a:p>
            <a:fld id="{0B555D82-D20F-4DB7-B3E9-7B7EAC2F87A9}" type="slidenum">
              <a:rPr lang="en-US" smtClean="0">
                <a:solidFill>
                  <a:schemeClr val="tx1">
                    <a:lumMod val="95000"/>
                    <a:lumOff val="5000"/>
                  </a:schemeClr>
                </a:solidFill>
              </a:rPr>
              <a:t>14</a:t>
            </a:fld>
            <a:endParaRPr lang="en-US" dirty="0">
              <a:solidFill>
                <a:schemeClr val="tx1">
                  <a:lumMod val="95000"/>
                  <a:lumOff val="5000"/>
                </a:schemeClr>
              </a:solidFill>
            </a:endParaRPr>
          </a:p>
        </p:txBody>
      </p:sp>
    </p:spTree>
    <p:extLst>
      <p:ext uri="{BB962C8B-B14F-4D97-AF65-F5344CB8AC3E}">
        <p14:creationId xmlns:p14="http://schemas.microsoft.com/office/powerpoint/2010/main" val="198400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100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grpId="0" nodeType="withEffect">
                                  <p:stCondLst>
                                    <p:cond delay="100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6" presetID="26" presetClass="entr" presetSubtype="0" fill="hold" grpId="0" nodeType="withEffect">
                                  <p:stCondLst>
                                    <p:cond delay="600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600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015" y="116349"/>
            <a:ext cx="4790405" cy="756487"/>
          </a:xfrm>
          <a:solidFill>
            <a:schemeClr val="bg1"/>
          </a:solidFill>
          <a:ln>
            <a:solidFill>
              <a:schemeClr val="bg2">
                <a:lumMod val="90000"/>
              </a:schemeClr>
            </a:solidFill>
          </a:ln>
          <a:effectLst>
            <a:glow rad="228600">
              <a:schemeClr val="accent6">
                <a:satMod val="175000"/>
                <a:alpha val="40000"/>
              </a:schemeClr>
            </a:glow>
          </a:effectLst>
          <a:scene3d>
            <a:camera prst="orthographicFront"/>
            <a:lightRig rig="threePt" dir="t"/>
          </a:scene3d>
          <a:sp3d>
            <a:bevelT/>
          </a:sp3d>
        </p:spPr>
        <p:txBody>
          <a:bodyPr tIns="91440">
            <a:normAutofit fontScale="90000"/>
          </a:bodyPr>
          <a:lstStyle/>
          <a:p>
            <a:r>
              <a:rPr lang="en-US" dirty="0"/>
              <a:t> </a:t>
            </a:r>
            <a:r>
              <a:rPr lang="en-US" b="1" dirty="0">
                <a:effectLst>
                  <a:outerShdw blurRad="50800" dist="38100" dir="2700000" algn="tl" rotWithShape="0">
                    <a:prstClr val="black">
                      <a:alpha val="40000"/>
                    </a:prstClr>
                  </a:outerShdw>
                </a:effectLst>
                <a:latin typeface="Arial Black" panose="020B0A04020102020204" pitchFamily="34" charset="0"/>
              </a:rPr>
              <a:t>“Your” </a:t>
            </a:r>
            <a:r>
              <a:rPr lang="en-US" dirty="0"/>
              <a:t>– in Malachi</a:t>
            </a:r>
          </a:p>
        </p:txBody>
      </p:sp>
      <p:sp>
        <p:nvSpPr>
          <p:cNvPr id="3" name="Content Placeholder 2"/>
          <p:cNvSpPr>
            <a:spLocks noGrp="1"/>
          </p:cNvSpPr>
          <p:nvPr>
            <p:ph idx="1"/>
          </p:nvPr>
        </p:nvSpPr>
        <p:spPr>
          <a:xfrm>
            <a:off x="334851" y="1002672"/>
            <a:ext cx="11487955" cy="5699464"/>
          </a:xfrm>
          <a:solidFill>
            <a:schemeClr val="bg1">
              <a:lumMod val="85000"/>
            </a:schemeClr>
          </a:solidFill>
          <a:ln w="38100">
            <a:solidFill>
              <a:srgbClr val="FB6BEA"/>
            </a:solidFill>
          </a:ln>
          <a:scene3d>
            <a:camera prst="orthographicFront"/>
            <a:lightRig rig="threePt" dir="t"/>
          </a:scene3d>
          <a:sp3d>
            <a:bevelT w="114300" prst="artDeco"/>
          </a:sp3d>
        </p:spPr>
        <p:txBody>
          <a:bodyPr lIns="182880" tIns="182880">
            <a:sp3d extrusionH="57150">
              <a:bevelT w="38100" h="38100"/>
            </a:sp3d>
          </a:bodyPr>
          <a:lstStyle/>
          <a:p>
            <a:pPr marL="1371600" indent="-1371600">
              <a:spcBef>
                <a:spcPts val="0"/>
              </a:spcBef>
              <a:buNone/>
            </a:pPr>
            <a:r>
              <a:rPr lang="en-US" dirty="0">
                <a:solidFill>
                  <a:srgbClr val="008080"/>
                </a:solidFill>
                <a:latin typeface="Georgia" panose="02040502050405020303" pitchFamily="18" charset="0"/>
              </a:rPr>
              <a:t>Mal 2:3</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“See, I shall rebuke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seed, and scatter dung before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faces, the </a:t>
            </a:r>
            <a:r>
              <a:rPr lang="en-US" b="1" i="1" dirty="0">
                <a:ln>
                  <a:solidFill>
                    <a:sysClr val="windowText" lastClr="000000"/>
                  </a:solidFill>
                </a:ln>
                <a:solidFill>
                  <a:sysClr val="windowText" lastClr="000000"/>
                </a:solidFill>
                <a:effectLst>
                  <a:glow rad="127000">
                    <a:srgbClr val="FF0000"/>
                  </a:glow>
                </a:effectLst>
                <a:latin typeface="Georgia" panose="02040502050405020303" pitchFamily="18" charset="0"/>
              </a:rPr>
              <a:t>dung</a:t>
            </a:r>
            <a:r>
              <a:rPr lang="en-US" dirty="0">
                <a:solidFill>
                  <a:schemeClr val="accent2">
                    <a:lumMod val="75000"/>
                  </a:schemeClr>
                </a:solidFill>
                <a:latin typeface="Georgia" panose="02040502050405020303" pitchFamily="18" charset="0"/>
              </a:rPr>
              <a:t> of </a:t>
            </a:r>
            <a:r>
              <a:rPr lang="en-US"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a:t>
            </a:r>
            <a:r>
              <a:rPr lang="en-US" dirty="0">
                <a:solidFill>
                  <a:schemeClr val="accent2">
                    <a:lumMod val="75000"/>
                  </a:schemeClr>
                </a:solidFill>
                <a:effectLst>
                  <a:glow rad="228600">
                    <a:schemeClr val="accent6">
                      <a:satMod val="175000"/>
                      <a:alpha val="40000"/>
                    </a:schemeClr>
                  </a:glow>
                </a:effectLst>
                <a:latin typeface="Georgia" panose="02040502050405020303" pitchFamily="18" charset="0"/>
              </a:rPr>
              <a:t>And you shall be taken away with it.</a:t>
            </a:r>
            <a:r>
              <a:rPr lang="en-US" dirty="0">
                <a:solidFill>
                  <a:schemeClr val="accent2">
                    <a:lumMod val="75000"/>
                  </a:schemeClr>
                </a:solidFill>
                <a:latin typeface="Georgia" panose="02040502050405020303" pitchFamily="18" charset="0"/>
              </a:rPr>
              <a:t>”</a:t>
            </a:r>
            <a:endParaRPr lang="en-US" dirty="0">
              <a:solidFill>
                <a:schemeClr val="accent2">
                  <a:lumMod val="75000"/>
                </a:schemeClr>
              </a:solidFill>
              <a:effectLst>
                <a:glow rad="228600">
                  <a:schemeClr val="accent6">
                    <a:satMod val="175000"/>
                    <a:alpha val="40000"/>
                  </a:schemeClr>
                </a:glow>
              </a:effectLst>
              <a:latin typeface="Georgia" panose="02040502050405020303" pitchFamily="18" charset="0"/>
            </a:endParaRPr>
          </a:p>
          <a:p>
            <a:pPr marL="365760" indent="-914400">
              <a:spcBef>
                <a:spcPts val="0"/>
              </a:spcBef>
              <a:spcAft>
                <a:spcPts val="1200"/>
              </a:spcAft>
              <a:buNone/>
            </a:pPr>
            <a:endParaRPr lang="en-US" sz="4800" dirty="0">
              <a:solidFill>
                <a:schemeClr val="accent2">
                  <a:lumMod val="75000"/>
                </a:schemeClr>
              </a:solidFill>
              <a:latin typeface="Georgia" panose="02040502050405020303" pitchFamily="18" charset="0"/>
            </a:endParaRPr>
          </a:p>
          <a:p>
            <a:pPr marL="0" indent="0">
              <a:spcBef>
                <a:spcPts val="0"/>
              </a:spcBef>
              <a:buNone/>
            </a:pPr>
            <a:r>
              <a:rPr lang="en-US" b="1" i="1" dirty="0"/>
              <a:t>Will we receive the message </a:t>
            </a:r>
            <a:r>
              <a:rPr lang="en-US" dirty="0"/>
              <a:t>that there is something profoundly sinister about these events that </a:t>
            </a:r>
            <a:r>
              <a:rPr lang="en-US" b="1" dirty="0">
                <a:solidFill>
                  <a:srgbClr val="0000FF"/>
                </a:solidFill>
              </a:rPr>
              <a:t>Yahusha</a:t>
            </a:r>
            <a:r>
              <a:rPr lang="en-US" dirty="0"/>
              <a:t> will have </a:t>
            </a:r>
            <a:r>
              <a:rPr lang="en-US" b="1" u="sng" dirty="0">
                <a:solidFill>
                  <a:srgbClr val="C00000"/>
                </a:solidFill>
              </a:rPr>
              <a:t>absolutel</a:t>
            </a:r>
            <a:r>
              <a:rPr lang="en-US" b="1" dirty="0">
                <a:solidFill>
                  <a:srgbClr val="C00000"/>
                </a:solidFill>
              </a:rPr>
              <a:t>y </a:t>
            </a:r>
            <a:r>
              <a:rPr lang="en-US" b="1" u="sng" dirty="0">
                <a:solidFill>
                  <a:srgbClr val="C00000"/>
                </a:solidFill>
              </a:rPr>
              <a:t>nothin</a:t>
            </a:r>
            <a:r>
              <a:rPr lang="en-US" b="1" dirty="0">
                <a:solidFill>
                  <a:srgbClr val="C00000"/>
                </a:solidFill>
              </a:rPr>
              <a:t>g </a:t>
            </a:r>
            <a:r>
              <a:rPr lang="en-US" b="1" u="sng" dirty="0">
                <a:solidFill>
                  <a:srgbClr val="C00000"/>
                </a:solidFill>
              </a:rPr>
              <a:t>to do with</a:t>
            </a:r>
            <a:r>
              <a:rPr lang="en-US" b="1" dirty="0">
                <a:solidFill>
                  <a:srgbClr val="C00000"/>
                </a:solidFill>
              </a:rPr>
              <a:t>?</a:t>
            </a:r>
          </a:p>
          <a:p>
            <a:pPr marL="0" indent="0">
              <a:spcBef>
                <a:spcPts val="0"/>
              </a:spcBef>
              <a:buNone/>
            </a:pPr>
            <a:endParaRPr lang="en-US" dirty="0"/>
          </a:p>
          <a:p>
            <a:pPr marL="0" indent="0">
              <a:spcBef>
                <a:spcPts val="0"/>
              </a:spcBef>
              <a:buNone/>
            </a:pPr>
            <a:r>
              <a:rPr lang="en-US" dirty="0"/>
              <a:t>Why does He “pin” these events </a:t>
            </a:r>
            <a:r>
              <a:rPr lang="en-US" u="sng" dirty="0"/>
              <a:t>on humans</a:t>
            </a:r>
            <a:r>
              <a:rPr lang="en-US" dirty="0"/>
              <a:t>?  </a:t>
            </a:r>
            <a:r>
              <a:rPr lang="en-US" b="1" dirty="0">
                <a:solidFill>
                  <a:srgbClr val="0000CC"/>
                </a:solidFill>
              </a:rPr>
              <a:t>Yahuah</a:t>
            </a:r>
            <a:r>
              <a:rPr lang="en-US" dirty="0"/>
              <a:t> did after all command His followers to observe the Feast and Festival assemblies!</a:t>
            </a:r>
          </a:p>
          <a:p>
            <a:pPr marL="0" indent="0">
              <a:spcBef>
                <a:spcPts val="0"/>
              </a:spcBef>
              <a:buNone/>
            </a:pPr>
            <a:endParaRPr lang="en-US" dirty="0"/>
          </a:p>
          <a:p>
            <a:pPr marL="0" indent="0">
              <a:spcBef>
                <a:spcPts val="0"/>
              </a:spcBef>
              <a:buNone/>
            </a:pPr>
            <a:r>
              <a:rPr lang="en-US" dirty="0"/>
              <a:t>Will we be able to discern a characteristic which </a:t>
            </a:r>
            <a:r>
              <a:rPr lang="en-US" b="1" dirty="0">
                <a:solidFill>
                  <a:srgbClr val="0000FF"/>
                </a:solidFill>
              </a:rPr>
              <a:t>Yahusha</a:t>
            </a:r>
            <a:r>
              <a:rPr lang="en-US" dirty="0"/>
              <a:t> displayed in His life pertaining to His observing of the Feasts, </a:t>
            </a:r>
            <a:r>
              <a:rPr lang="en-US" b="1" dirty="0">
                <a:effectLst>
                  <a:glow rad="228600">
                    <a:schemeClr val="accent4">
                      <a:satMod val="175000"/>
                      <a:alpha val="40000"/>
                    </a:schemeClr>
                  </a:glow>
                </a:effectLst>
              </a:rPr>
              <a:t>a profound declaration supported by </a:t>
            </a:r>
            <a:r>
              <a:rPr lang="en-US" b="1" dirty="0">
                <a:solidFill>
                  <a:srgbClr val="0000CC"/>
                </a:solidFill>
                <a:effectLst>
                  <a:glow rad="228600">
                    <a:schemeClr val="accent4">
                      <a:satMod val="175000"/>
                      <a:alpha val="40000"/>
                    </a:schemeClr>
                  </a:glow>
                </a:effectLst>
              </a:rPr>
              <a:t>His</a:t>
            </a:r>
            <a:r>
              <a:rPr lang="en-US" b="1" dirty="0">
                <a:effectLst>
                  <a:glow rad="228600">
                    <a:schemeClr val="accent4">
                      <a:satMod val="175000"/>
                      <a:alpha val="40000"/>
                    </a:schemeClr>
                  </a:glow>
                </a:effectLst>
              </a:rPr>
              <a:t> actions {His – </a:t>
            </a:r>
            <a:r>
              <a:rPr lang="en-US" b="1" dirty="0">
                <a:ln>
                  <a:solidFill>
                    <a:srgbClr val="CC0099"/>
                  </a:solidFill>
                </a:ln>
                <a:solidFill>
                  <a:srgbClr val="2131E7"/>
                </a:solidFill>
                <a:effectLst>
                  <a:glow rad="228600">
                    <a:schemeClr val="accent4">
                      <a:satMod val="175000"/>
                      <a:alpha val="40000"/>
                    </a:schemeClr>
                  </a:glow>
                  <a:outerShdw blurRad="50800" dist="50800" dir="5400000" sx="101000" sy="101000" algn="ctr" rotWithShape="0">
                    <a:srgbClr val="34E9FC"/>
                  </a:outerShdw>
                </a:effectLst>
                <a:latin typeface="Snap ITC" panose="04040A07060A02020202" pitchFamily="82" charset="0"/>
              </a:rPr>
              <a:t>FEET?</a:t>
            </a:r>
            <a:r>
              <a:rPr lang="en-US" b="1" dirty="0">
                <a:effectLst>
                  <a:glow rad="228600">
                    <a:schemeClr val="accent4">
                      <a:satMod val="175000"/>
                      <a:alpha val="40000"/>
                    </a:schemeClr>
                  </a:glow>
                </a:effectLst>
              </a:rPr>
              <a:t>},</a:t>
            </a:r>
            <a:r>
              <a:rPr lang="en-US" dirty="0"/>
              <a:t> that will provide a clue to this mystery?</a:t>
            </a:r>
          </a:p>
        </p:txBody>
      </p:sp>
      <p:sp>
        <p:nvSpPr>
          <p:cNvPr id="4" name="Lightning Bolt 3"/>
          <p:cNvSpPr/>
          <p:nvPr/>
        </p:nvSpPr>
        <p:spPr>
          <a:xfrm rot="15611071">
            <a:off x="4392187" y="201726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946306" y="6191537"/>
            <a:ext cx="2743200" cy="365125"/>
          </a:xfrm>
        </p:spPr>
        <p:txBody>
          <a:bodyPr/>
          <a:lstStyle/>
          <a:p>
            <a:fld id="{0B555D82-D20F-4DB7-B3E9-7B7EAC2F87A9}" type="slidenum">
              <a:rPr lang="en-US" smtClean="0">
                <a:solidFill>
                  <a:schemeClr val="tx1">
                    <a:lumMod val="95000"/>
                    <a:lumOff val="5000"/>
                  </a:schemeClr>
                </a:solidFill>
              </a:rPr>
              <a:t>15</a:t>
            </a:fld>
            <a:endParaRPr lang="en-US" dirty="0">
              <a:solidFill>
                <a:schemeClr val="tx1">
                  <a:lumMod val="95000"/>
                  <a:lumOff val="5000"/>
                </a:schemeClr>
              </a:solidFill>
            </a:endParaRPr>
          </a:p>
        </p:txBody>
      </p:sp>
    </p:spTree>
    <p:extLst>
      <p:ext uri="{BB962C8B-B14F-4D97-AF65-F5344CB8AC3E}">
        <p14:creationId xmlns:p14="http://schemas.microsoft.com/office/powerpoint/2010/main" val="11564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par>
                                <p:cTn id="10" presetID="48" presetClass="path" presetSubtype="0" accel="50000" decel="50000" fill="hold" grpId="1" nodeType="withEffect">
                                  <p:stCondLst>
                                    <p:cond delay="3000"/>
                                  </p:stCondLst>
                                  <p:childTnLst>
                                    <p:animMotion origin="layout" path="M 0.44101 -0.0081 C 0.45703 1.11111E-6 0.47539 0.0081 0.4832 0.01829 C 0.49141 0.02963 0.49531 0.04282 0.49948 0.05602 C 0.50351 0.06921 0.49948 0.08055 0.49531 0.09282 C 0.49141 0.10393 0.48542 0.1162 0.47122 0.12616 C 0.45911 0.13634 0.43893 0.14467 0.41693 0.15069 C 0.39674 0.15694 0.37253 0.16088 0.34844 0.16296 C 0.32435 0.16505 0.3 0.16505 0.27786 0.16296 C 0.25378 0.16088 0.23151 0.15602 0.21341 0.14768 C 0.19531 0.14074 0.1793 0.13148 0.17122 0.12014 C 0.16094 0.10995 0.15703 0.09583 0.15703 0.08449 C 0.15495 0.07338 0.15703 0.05995 0.16719 0.04884 C 0.17721 0.03866 0.19531 0.03055 0.2194 0.02639 C 0.24362 0.02338 0.26797 0.02731 0.28398 0.03449 C 0.29805 0.0419 0.30807 0.05278 0.31016 0.0662 C 0.31016 0.07963 0.30807 0.09167 0.29805 0.10185 C 0.28789 0.11204 0.28997 0.11389 0.24961 0.12731 C 0.21341 0.14167 0.17721 0.1375 0.15495 0.13842 C 0.13294 0.13842 0.11484 0.13449 0.09245 0.13055 C 0.06836 0.12523 0.04818 0.1162 0.03424 0.10787 C 0.02018 0.09977 0.01406 0.08958 0.00599 0.07338 C 8.33333E-7 0.05694 8.33333E-7 0.04884 8.33333E-7 0.03657 C 8.33333E-7 0.0243 8.33333E-7 0.01204 8.33333E-7 1.11111E-6 " pathEditMode="relative" rAng="0" ptsTypes="AAAAAAAAAAAAAAAAAAAAAAA">
                                      <p:cBhvr>
                                        <p:cTn id="11" dur="5000" fill="hold"/>
                                        <p:tgtEl>
                                          <p:spTgt spid="4"/>
                                        </p:tgtEl>
                                        <p:attrNameLst>
                                          <p:attrName>ppt_x</p:attrName>
                                          <p:attrName>ppt_y</p:attrName>
                                        </p:attrNameLst>
                                      </p:cBhvr>
                                      <p:rCtr x="-18932" y="8657"/>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16</a:t>
            </a:fld>
            <a:endParaRPr lang="en-US" dirty="0">
              <a:solidFill>
                <a:schemeClr val="tx1"/>
              </a:solidFill>
            </a:endParaRPr>
          </a:p>
        </p:txBody>
      </p:sp>
      <p:pic>
        <p:nvPicPr>
          <p:cNvPr id="10" name="Picture 10" descr="C:\Users\Rae\Desktop\Art on Desktop\white man clip art\yellow-blue smiley faces\question face yellow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193099" y="2804725"/>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74D443C-06BF-ADF8-3572-EC6CEAC41D8F}"/>
              </a:ext>
            </a:extLst>
          </p:cNvPr>
          <p:cNvSpPr/>
          <p:nvPr/>
        </p:nvSpPr>
        <p:spPr>
          <a:xfrm rot="343593">
            <a:off x="-185294" y="553145"/>
            <a:ext cx="10848629"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For </a:t>
            </a:r>
            <a:r>
              <a:rPr lang="en-CA" sz="7200" dirty="0">
                <a:ln w="38100">
                  <a:solidFill>
                    <a:srgbClr val="002060"/>
                  </a:solidFill>
                </a:ln>
                <a:solidFill>
                  <a:srgbClr val="7030A0"/>
                </a:solidFill>
                <a:effectLst>
                  <a:glow rad="127000">
                    <a:srgbClr val="FF99FF"/>
                  </a:glow>
                  <a:outerShdw blurRad="60007" dist="310007" dir="7680000" sy="30000" kx="1300200" algn="ctr" rotWithShape="0">
                    <a:prstClr val="black">
                      <a:alpha val="32000"/>
                    </a:prstClr>
                  </a:outerShdw>
                </a:effectLst>
                <a:latin typeface="Ravie" panose="04040805050809020602" pitchFamily="82" charset="0"/>
              </a:rPr>
              <a:t>SERIOUS</a:t>
            </a:r>
            <a:r>
              <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 Consideration:</a:t>
            </a:r>
          </a:p>
        </p:txBody>
      </p:sp>
      <p:sp>
        <p:nvSpPr>
          <p:cNvPr id="3" name="Title 1">
            <a:extLst>
              <a:ext uri="{FF2B5EF4-FFF2-40B4-BE49-F238E27FC236}">
                <a16:creationId xmlns:a16="http://schemas.microsoft.com/office/drawing/2014/main" id="{2E3039E9-8D09-CDBA-B92F-FA5A3A67DCF4}"/>
              </a:ext>
            </a:extLst>
          </p:cNvPr>
          <p:cNvSpPr txBox="1">
            <a:spLocks/>
          </p:cNvSpPr>
          <p:nvPr/>
        </p:nvSpPr>
        <p:spPr>
          <a:xfrm>
            <a:off x="311498" y="523534"/>
            <a:ext cx="11046487" cy="630653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70C0"/>
                </a:solidFill>
                <a:effectLst>
                  <a:glow rad="127000">
                    <a:srgbClr val="FFFF00"/>
                  </a:glow>
                </a:effectLst>
                <a:latin typeface="Comic Sans MS" pitchFamily="66" charset="0"/>
              </a:rPr>
              <a:t>Was Yahusha obligated to observe </a:t>
            </a:r>
            <a:r>
              <a:rPr lang="en-US" sz="6000" b="1" i="1" dirty="0">
                <a:ln>
                  <a:solidFill>
                    <a:sysClr val="windowText" lastClr="000000"/>
                  </a:solidFill>
                </a:ln>
                <a:solidFill>
                  <a:srgbClr val="FF0000"/>
                </a:solidFill>
                <a:effectLst>
                  <a:glow rad="127000">
                    <a:srgbClr val="FFFF00"/>
                  </a:glow>
                </a:effectLst>
                <a:latin typeface="Comic Sans MS" pitchFamily="66" charset="0"/>
              </a:rPr>
              <a:t>any</a:t>
            </a:r>
            <a:r>
              <a:rPr lang="en-US" sz="6000" b="1" i="1" dirty="0">
                <a:ln>
                  <a:solidFill>
                    <a:sysClr val="windowText" lastClr="000000"/>
                  </a:solidFill>
                </a:ln>
                <a:solidFill>
                  <a:srgbClr val="0070C0"/>
                </a:solidFill>
                <a:effectLst>
                  <a:glow rad="127000">
                    <a:srgbClr val="FFFF00"/>
                  </a:glow>
                </a:effectLst>
                <a:latin typeface="Comic Sans MS" pitchFamily="66" charset="0"/>
              </a:rPr>
              <a:t> of the </a:t>
            </a:r>
            <a:r>
              <a:rPr lang="en-US" sz="6000" b="1" i="1" dirty="0">
                <a:ln>
                  <a:solidFill>
                    <a:sysClr val="windowText" lastClr="000000"/>
                  </a:solidFill>
                </a:ln>
                <a:solidFill>
                  <a:srgbClr val="FF0000"/>
                </a:solidFill>
                <a:effectLst>
                  <a:glow rad="127000">
                    <a:schemeClr val="tx1"/>
                  </a:glow>
                </a:effectLst>
                <a:latin typeface="Comic Sans MS" pitchFamily="66" charset="0"/>
              </a:rPr>
              <a:t>lunar</a:t>
            </a:r>
            <a:r>
              <a:rPr lang="en-US" sz="6000" b="1" i="1" dirty="0">
                <a:ln>
                  <a:solidFill>
                    <a:sysClr val="windowText" lastClr="000000"/>
                  </a:solidFill>
                </a:ln>
                <a:solidFill>
                  <a:srgbClr val="0070C0"/>
                </a:solidFill>
                <a:effectLst>
                  <a:glow rad="127000">
                    <a:srgbClr val="FFFF00"/>
                  </a:glow>
                </a:effectLst>
                <a:latin typeface="Comic Sans MS" pitchFamily="66" charset="0"/>
              </a:rPr>
              <a:t> calendar feasts?</a:t>
            </a:r>
          </a:p>
          <a:p>
            <a:pPr algn="ctr">
              <a:lnSpc>
                <a:spcPct val="100000"/>
              </a:lnSpc>
            </a:pPr>
            <a:r>
              <a:rPr lang="en-US" sz="4800" b="1" i="1" dirty="0">
                <a:ln>
                  <a:solidFill>
                    <a:sysClr val="windowText" lastClr="000000"/>
                  </a:solidFill>
                </a:ln>
                <a:solidFill>
                  <a:srgbClr val="0070C0"/>
                </a:solidFill>
                <a:effectLst>
                  <a:glow rad="127000">
                    <a:srgbClr val="FFFF00"/>
                  </a:glow>
                </a:effectLst>
                <a:latin typeface="Comic Sans MS" pitchFamily="66" charset="0"/>
              </a:rPr>
              <a:t> </a:t>
            </a:r>
            <a:br>
              <a:rPr lang="en-US" sz="4800" b="1" i="1" dirty="0">
                <a:ln>
                  <a:solidFill>
                    <a:sysClr val="windowText" lastClr="000000"/>
                  </a:solidFill>
                </a:ln>
                <a:solidFill>
                  <a:srgbClr val="0070C0"/>
                </a:solidFill>
                <a:effectLst>
                  <a:glow rad="127000">
                    <a:srgbClr val="FFFF00"/>
                  </a:glow>
                </a:effectLst>
                <a:latin typeface="Comic Sans MS" pitchFamily="66" charset="0"/>
              </a:rPr>
            </a:br>
            <a:r>
              <a:rPr lang="en-US" sz="4800" b="1" i="1" dirty="0">
                <a:ln>
                  <a:solidFill>
                    <a:sysClr val="windowText" lastClr="000000"/>
                  </a:solidFill>
                </a:ln>
                <a:solidFill>
                  <a:srgbClr val="0070C0"/>
                </a:solidFill>
                <a:effectLst>
                  <a:glow rad="127000">
                    <a:srgbClr val="FFFF00"/>
                  </a:glow>
                </a:effectLst>
                <a:latin typeface="Comic Sans MS" pitchFamily="66" charset="0"/>
              </a:rPr>
              <a:t>Also; was Yahusha required </a:t>
            </a:r>
            <a:br>
              <a:rPr lang="en-US" sz="4800" b="1" i="1" dirty="0">
                <a:ln>
                  <a:solidFill>
                    <a:sysClr val="windowText" lastClr="000000"/>
                  </a:solidFill>
                </a:ln>
                <a:solidFill>
                  <a:srgbClr val="0070C0"/>
                </a:solidFill>
                <a:effectLst>
                  <a:glow rad="127000">
                    <a:srgbClr val="FFFF00"/>
                  </a:glow>
                </a:effectLst>
                <a:latin typeface="Comic Sans MS" pitchFamily="66" charset="0"/>
              </a:rPr>
            </a:br>
            <a:r>
              <a:rPr lang="en-US" sz="4800" b="1" i="1" dirty="0">
                <a:ln>
                  <a:solidFill>
                    <a:sysClr val="windowText" lastClr="000000"/>
                  </a:solidFill>
                </a:ln>
                <a:solidFill>
                  <a:srgbClr val="0070C0"/>
                </a:solidFill>
                <a:effectLst>
                  <a:glow rad="127000">
                    <a:srgbClr val="FFFF00"/>
                  </a:glow>
                </a:effectLst>
                <a:latin typeface="Comic Sans MS" pitchFamily="66" charset="0"/>
              </a:rPr>
              <a:t>by </a:t>
            </a:r>
            <a:r>
              <a:rPr lang="en-US" sz="4800" b="1" i="1" u="sng" dirty="0">
                <a:ln>
                  <a:solidFill>
                    <a:sysClr val="windowText" lastClr="000000"/>
                  </a:solidFill>
                </a:ln>
                <a:solidFill>
                  <a:srgbClr val="0070C0"/>
                </a:solidFill>
                <a:effectLst>
                  <a:glow rad="127000">
                    <a:srgbClr val="FFFF00"/>
                  </a:glow>
                </a:effectLst>
                <a:latin typeface="Comic Sans MS" pitchFamily="66" charset="0"/>
              </a:rPr>
              <a:t>statute</a:t>
            </a:r>
            <a:r>
              <a:rPr lang="en-US" sz="4800" b="1" i="1" dirty="0">
                <a:ln>
                  <a:solidFill>
                    <a:sysClr val="windowText" lastClr="000000"/>
                  </a:solidFill>
                </a:ln>
                <a:solidFill>
                  <a:srgbClr val="0070C0"/>
                </a:solidFill>
                <a:effectLst>
                  <a:glow rad="127000">
                    <a:srgbClr val="FFFF00"/>
                  </a:glow>
                </a:effectLst>
                <a:latin typeface="Comic Sans MS" pitchFamily="66" charset="0"/>
              </a:rPr>
              <a:t> to be </a:t>
            </a:r>
            <a:r>
              <a:rPr lang="en-US" sz="4800" b="1" i="1" dirty="0">
                <a:ln>
                  <a:solidFill>
                    <a:sysClr val="windowText" lastClr="000000"/>
                  </a:solidFill>
                </a:ln>
                <a:solidFill>
                  <a:srgbClr val="C00000"/>
                </a:solidFill>
                <a:effectLst>
                  <a:glow rad="127000">
                    <a:srgbClr val="FFFF00"/>
                  </a:glow>
                </a:effectLst>
                <a:latin typeface="Comic Sans MS" pitchFamily="66" charset="0"/>
              </a:rPr>
              <a:t>at the temple </a:t>
            </a:r>
            <a:br>
              <a:rPr lang="en-US" sz="4800" b="1" i="1" dirty="0">
                <a:ln>
                  <a:solidFill>
                    <a:sysClr val="windowText" lastClr="000000"/>
                  </a:solidFill>
                </a:ln>
                <a:solidFill>
                  <a:srgbClr val="C00000"/>
                </a:solidFill>
                <a:effectLst>
                  <a:glow rad="127000">
                    <a:srgbClr val="FFFF00"/>
                  </a:glow>
                </a:effectLst>
                <a:latin typeface="Comic Sans MS" pitchFamily="66" charset="0"/>
              </a:rPr>
            </a:br>
            <a:r>
              <a:rPr lang="en-US" sz="4800" b="1" i="1" dirty="0">
                <a:ln>
                  <a:solidFill>
                    <a:sysClr val="windowText" lastClr="000000"/>
                  </a:solidFill>
                </a:ln>
                <a:solidFill>
                  <a:srgbClr val="C00000"/>
                </a:solidFill>
                <a:effectLst>
                  <a:glow rad="127000">
                    <a:srgbClr val="FFFF00"/>
                  </a:glow>
                </a:effectLst>
                <a:latin typeface="Comic Sans MS" pitchFamily="66" charset="0"/>
              </a:rPr>
              <a:t>in Jerusalem for the lunar feast</a:t>
            </a:r>
            <a:r>
              <a:rPr lang="en-US" sz="4800" b="1" i="1" dirty="0">
                <a:ln>
                  <a:solidFill>
                    <a:sysClr val="windowText" lastClr="000000"/>
                  </a:solidFill>
                </a:ln>
                <a:solidFill>
                  <a:srgbClr val="0070C0"/>
                </a:solidFill>
                <a:effectLst>
                  <a:glow rad="127000">
                    <a:srgbClr val="FFFF00"/>
                  </a:glow>
                </a:effectLst>
                <a:latin typeface="Comic Sans MS" pitchFamily="66" charset="0"/>
              </a:rPr>
              <a:t>? </a:t>
            </a:r>
            <a:br>
              <a:rPr lang="en-US" sz="4800" b="1" i="1" dirty="0">
                <a:ln>
                  <a:solidFill>
                    <a:sysClr val="windowText" lastClr="000000"/>
                  </a:solidFill>
                </a:ln>
                <a:solidFill>
                  <a:srgbClr val="0070C0"/>
                </a:solidFill>
                <a:effectLst>
                  <a:glow rad="127000">
                    <a:srgbClr val="FFFF00"/>
                  </a:glow>
                </a:effectLst>
                <a:latin typeface="Comic Sans MS" pitchFamily="66" charset="0"/>
              </a:rPr>
            </a:br>
            <a:r>
              <a:rPr lang="en-US" sz="4800" b="1" i="1" dirty="0">
                <a:ln>
                  <a:solidFill>
                    <a:sysClr val="windowText" lastClr="000000"/>
                  </a:solidFill>
                </a:ln>
                <a:solidFill>
                  <a:srgbClr val="0070C0"/>
                </a:solidFill>
                <a:effectLst>
                  <a:glow rad="127000">
                    <a:srgbClr val="FF99FF"/>
                  </a:glow>
                </a:effectLst>
                <a:latin typeface="Comic Sans MS" pitchFamily="66" charset="0"/>
              </a:rPr>
              <a:t>What about His </a:t>
            </a:r>
            <a:r>
              <a:rPr lang="en-US" sz="4800" b="1" i="1" dirty="0">
                <a:ln>
                  <a:solidFill>
                    <a:sysClr val="windowText" lastClr="000000"/>
                  </a:solidFill>
                </a:ln>
                <a:solidFill>
                  <a:srgbClr val="0070C0"/>
                </a:solidFill>
                <a:effectLst>
                  <a:glow rad="127000">
                    <a:srgbClr val="FF99FF"/>
                  </a:glow>
                </a:effectLst>
                <a:latin typeface="Snap ITC" panose="04040A07060A02020202" pitchFamily="82" charset="0"/>
              </a:rPr>
              <a:t>FEET</a:t>
            </a:r>
            <a:r>
              <a:rPr lang="en-US" sz="4800" b="1" i="1" dirty="0">
                <a:ln>
                  <a:solidFill>
                    <a:sysClr val="windowText" lastClr="000000"/>
                  </a:solidFill>
                </a:ln>
                <a:solidFill>
                  <a:srgbClr val="0070C0"/>
                </a:solidFill>
                <a:effectLst>
                  <a:glow rad="127000">
                    <a:srgbClr val="FF99FF"/>
                  </a:glow>
                </a:effectLst>
                <a:latin typeface="Comic Sans MS" pitchFamily="66" charset="0"/>
              </a:rPr>
              <a:t>??</a:t>
            </a:r>
          </a:p>
        </p:txBody>
      </p:sp>
    </p:spTree>
    <p:extLst>
      <p:ext uri="{BB962C8B-B14F-4D97-AF65-F5344CB8AC3E}">
        <p14:creationId xmlns:p14="http://schemas.microsoft.com/office/powerpoint/2010/main" val="5787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5" y="109323"/>
            <a:ext cx="10826688" cy="842103"/>
          </a:xfrm>
          <a:solidFill>
            <a:schemeClr val="bg2">
              <a:lumMod val="90000"/>
            </a:schemeClr>
          </a:solidFill>
          <a:ln w="38100">
            <a:solidFill>
              <a:srgbClr val="34E9FC"/>
            </a:solidFill>
          </a:ln>
          <a:effectLst>
            <a:glow rad="127000">
              <a:srgbClr val="FF3399"/>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dirty="0"/>
              <a:t>Back to </a:t>
            </a:r>
            <a:r>
              <a:rPr lang="en-US" b="1" dirty="0">
                <a:solidFill>
                  <a:srgbClr val="0000FF"/>
                </a:solidFill>
              </a:rPr>
              <a:t>Yahusha ’s</a:t>
            </a:r>
            <a:r>
              <a:rPr lang="en-US" dirty="0"/>
              <a:t> Conversation with His Brothers</a:t>
            </a:r>
          </a:p>
        </p:txBody>
      </p:sp>
      <p:sp>
        <p:nvSpPr>
          <p:cNvPr id="3" name="Content Placeholder 2"/>
          <p:cNvSpPr>
            <a:spLocks noGrp="1"/>
          </p:cNvSpPr>
          <p:nvPr>
            <p:ph idx="1"/>
          </p:nvPr>
        </p:nvSpPr>
        <p:spPr>
          <a:xfrm>
            <a:off x="324105" y="1094705"/>
            <a:ext cx="11603866" cy="5626770"/>
          </a:xfrm>
          <a:solidFill>
            <a:schemeClr val="bg1"/>
          </a:solidFill>
          <a:ln w="38100">
            <a:solidFill>
              <a:srgbClr val="FF0000"/>
            </a:solidFill>
          </a:ln>
          <a:scene3d>
            <a:camera prst="orthographicFront"/>
            <a:lightRig rig="threePt" dir="t"/>
          </a:scene3d>
          <a:sp3d>
            <a:bevelT prst="angle"/>
          </a:sp3d>
        </p:spPr>
        <p:txBody>
          <a:bodyPr lIns="182880" tIns="91440">
            <a:normAutofit fontScale="92500" lnSpcReduction="10000"/>
            <a:sp3d extrusionH="57150">
              <a:bevelT w="38100" h="38100"/>
            </a:sp3d>
          </a:bodyPr>
          <a:lstStyle/>
          <a:p>
            <a:pPr marL="1463040" marR="457200" lvl="0" indent="-1463040">
              <a:lnSpc>
                <a:spcPct val="100000"/>
              </a:lnSpc>
              <a:spcBef>
                <a:spcPts val="0"/>
              </a:spcBef>
              <a:spcAft>
                <a:spcPts val="24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7:7</a:t>
            </a:r>
            <a:r>
              <a:rPr lang="en-US"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“It is impossible for the world to hate you, but it hates Me because 			  	of it,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[from a </a:t>
            </a:r>
            <a:r>
              <a:rPr lang="en-US" sz="2400" dirty="0">
                <a:solidFill>
                  <a:srgbClr val="0000FF"/>
                </a:solidFill>
                <a:effectLst>
                  <a:glow rad="127000">
                    <a:srgbClr val="FFFF00"/>
                  </a:glow>
                </a:effectLst>
                <a:latin typeface="Georgia" panose="02040502050405020303" pitchFamily="18" charset="0"/>
                <a:ea typeface="TITUS Cyberbit Basic" panose="02020603050405020304" pitchFamily="18" charset="0"/>
                <a:cs typeface="Georgia" panose="02040502050405020303" pitchFamily="18" charset="0"/>
              </a:rPr>
              <a:t>LIGHT</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based calendar viewpoint]</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that </a:t>
            </a:r>
            <a:r>
              <a:rPr lang="en-US" b="1"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its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(the 2</a:t>
            </a:r>
            <a:r>
              <a:rPr lang="en-US" sz="2400" baseline="300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nd</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Temple era </a:t>
            </a:r>
            <a:r>
              <a:rPr lang="en-US" sz="2400"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traditional</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teachings)</a:t>
            </a:r>
            <a:r>
              <a:rPr lang="en-US" sz="2400" dirty="0">
                <a:solidFill>
                  <a:srgbClr val="FB6BEA"/>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 </a:t>
            </a:r>
            <a:b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are wicked.</a:t>
            </a:r>
            <a:endParaRPr lang="en-US" sz="2600" dirty="0">
              <a:solidFill>
                <a:srgbClr val="008080"/>
              </a:solidFill>
              <a:latin typeface="Georgia" panose="02040502050405020303" pitchFamily="18" charset="0"/>
              <a:ea typeface="TITUS Cyberbit Basic" panose="02020603050405020304" pitchFamily="18" charset="0"/>
              <a:cs typeface="Georgia" panose="02040502050405020303" pitchFamily="18" charset="0"/>
            </a:endParaRPr>
          </a:p>
          <a:p>
            <a:pPr marL="1463040" marR="457200" lvl="0" indent="-1463040">
              <a:lnSpc>
                <a:spcPct val="110000"/>
              </a:lnSpc>
              <a:spcBef>
                <a:spcPts val="0"/>
              </a:spcBef>
              <a:spcAft>
                <a:spcPts val="2400"/>
              </a:spcAft>
              <a:buNone/>
            </a:pPr>
            <a:r>
              <a:rPr lang="en-US" sz="26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7:8</a:t>
            </a:r>
            <a:r>
              <a:rPr lang="en-US" sz="2600"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“You go up to this festival. I am </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not</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y</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et</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g</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oin</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g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up to this festival, for 					          </a:t>
            </a:r>
            <a:b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not yet been filled.” </a:t>
            </a:r>
            <a:endParaRPr lang="en-US" sz="2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1800"/>
              </a:spcAft>
              <a:buNone/>
            </a:pPr>
            <a:r>
              <a:rPr lang="en-US" dirty="0"/>
              <a:t>According to </a:t>
            </a:r>
            <a:r>
              <a:rPr lang="en-US" b="1" dirty="0">
                <a:solidFill>
                  <a:srgbClr val="0000FF"/>
                </a:solidFill>
              </a:rPr>
              <a:t>Yahusha’s</a:t>
            </a:r>
            <a:r>
              <a:rPr lang="en-US" dirty="0"/>
              <a:t> words in verse 8, it </a:t>
            </a:r>
            <a:r>
              <a:rPr lang="en-US" u="sng" dirty="0"/>
              <a:t>sounds like</a:t>
            </a:r>
            <a:r>
              <a:rPr lang="en-US" dirty="0"/>
              <a:t> He is referring to the </a:t>
            </a:r>
            <a:br>
              <a:rPr lang="en-US" dirty="0"/>
            </a:br>
            <a:r>
              <a:rPr lang="en-US" b="1" dirty="0">
                <a:solidFill>
                  <a:srgbClr val="0000CC"/>
                </a:solidFill>
              </a:rPr>
              <a:t>Tequfah</a:t>
            </a:r>
            <a:r>
              <a:rPr lang="en-US" dirty="0"/>
              <a:t> based </a:t>
            </a:r>
            <a:r>
              <a:rPr lang="en-US" b="1" dirty="0">
                <a:solidFill>
                  <a:srgbClr val="0000CC"/>
                </a:solidFill>
              </a:rPr>
              <a:t>Covenant Calendar </a:t>
            </a:r>
            <a:r>
              <a:rPr lang="en-US" dirty="0"/>
              <a:t>for Sukkot timing.  </a:t>
            </a:r>
            <a:r>
              <a:rPr lang="en-US" b="1" dirty="0">
                <a:solidFill>
                  <a:srgbClr val="0000CC"/>
                </a:solidFill>
              </a:rPr>
              <a:t>Yet - is He? </a:t>
            </a:r>
            <a:endParaRPr lang="en-US" dirty="0">
              <a:solidFill>
                <a:srgbClr val="00B050"/>
              </a:solidFill>
            </a:endParaRPr>
          </a:p>
          <a:p>
            <a:pPr marL="0" indent="0">
              <a:buNone/>
            </a:pPr>
            <a:r>
              <a:rPr lang="en-US" dirty="0"/>
              <a:t>If that is so, why should </a:t>
            </a:r>
            <a:r>
              <a:rPr lang="en-US" b="1" dirty="0">
                <a:solidFill>
                  <a:srgbClr val="0000FF"/>
                </a:solidFill>
              </a:rPr>
              <a:t>Yahusha</a:t>
            </a:r>
            <a:r>
              <a:rPr lang="en-US" dirty="0"/>
              <a:t> go and observe the Jew’s </a:t>
            </a:r>
            <a:r>
              <a:rPr lang="en-US" b="1" dirty="0">
                <a:solidFill>
                  <a:srgbClr val="FF0000"/>
                </a:solidFill>
              </a:rPr>
              <a:t>Lunar</a:t>
            </a:r>
            <a:r>
              <a:rPr lang="en-US" dirty="0"/>
              <a:t> Sukkot/Tabernacles Festival when the </a:t>
            </a:r>
            <a:r>
              <a:rPr lang="en-US" dirty="0">
                <a:solidFill>
                  <a:srgbClr val="0000CC"/>
                </a:solidFill>
              </a:rPr>
              <a:t>Torah</a:t>
            </a:r>
            <a:r>
              <a:rPr lang="en-US" dirty="0"/>
              <a:t> appointed, </a:t>
            </a:r>
            <a:r>
              <a:rPr lang="en-US" dirty="0">
                <a:solidFill>
                  <a:srgbClr val="00B0F0"/>
                </a:solidFill>
              </a:rPr>
              <a:t>Qodesh (Set-Apart) </a:t>
            </a:r>
            <a:r>
              <a:rPr lang="en-US" u="sng" dirty="0">
                <a:ln>
                  <a:solidFill>
                    <a:srgbClr val="CC0099"/>
                  </a:solidFill>
                </a:ln>
                <a:solidFill>
                  <a:srgbClr val="00B0F0"/>
                </a:solidFill>
                <a:effectLst>
                  <a:glow rad="127000">
                    <a:srgbClr val="FFFF00"/>
                  </a:glow>
                </a:effectLst>
                <a:latin typeface="Arial Black" pitchFamily="34" charset="0"/>
              </a:rPr>
              <a:t>LIGHT</a:t>
            </a:r>
            <a:r>
              <a:rPr lang="en-US" dirty="0">
                <a:solidFill>
                  <a:srgbClr val="00B0F0"/>
                </a:solidFill>
              </a:rPr>
              <a:t> </a:t>
            </a:r>
            <a:r>
              <a:rPr lang="en-US" sz="1700" dirty="0">
                <a:solidFill>
                  <a:srgbClr val="00B0F0"/>
                </a:solidFill>
              </a:rPr>
              <a:t> </a:t>
            </a:r>
            <a:r>
              <a:rPr lang="en-US" dirty="0">
                <a:solidFill>
                  <a:srgbClr val="00B0F0"/>
                </a:solidFill>
              </a:rPr>
              <a:t>based </a:t>
            </a:r>
            <a:r>
              <a:rPr lang="en-US" dirty="0"/>
              <a:t>designated time for Sukkot, is at a completely different time?</a:t>
            </a:r>
          </a:p>
        </p:txBody>
      </p:sp>
      <p:sp>
        <p:nvSpPr>
          <p:cNvPr id="4" name="Slide Number Placeholder 3"/>
          <p:cNvSpPr>
            <a:spLocks noGrp="1"/>
          </p:cNvSpPr>
          <p:nvPr>
            <p:ph type="sldNum" sz="quarter" idx="12"/>
          </p:nvPr>
        </p:nvSpPr>
        <p:spPr>
          <a:xfrm>
            <a:off x="9078195" y="6242049"/>
            <a:ext cx="2743200" cy="365125"/>
          </a:xfrm>
        </p:spPr>
        <p:txBody>
          <a:bodyPr/>
          <a:lstStyle/>
          <a:p>
            <a:fld id="{0B555D82-D20F-4DB7-B3E9-7B7EAC2F87A9}" type="slidenum">
              <a:rPr lang="en-US" smtClean="0">
                <a:solidFill>
                  <a:schemeClr val="tx1">
                    <a:lumMod val="95000"/>
                    <a:lumOff val="5000"/>
                  </a:schemeClr>
                </a:solidFill>
              </a:rPr>
              <a:t>17</a:t>
            </a:fld>
            <a:endParaRPr lang="en-US" dirty="0">
              <a:solidFill>
                <a:schemeClr val="tx1">
                  <a:lumMod val="95000"/>
                  <a:lumOff val="5000"/>
                </a:schemeClr>
              </a:solidFill>
            </a:endParaRPr>
          </a:p>
        </p:txBody>
      </p:sp>
      <p:sp>
        <p:nvSpPr>
          <p:cNvPr id="5" name="Rectangle 4"/>
          <p:cNvSpPr/>
          <p:nvPr/>
        </p:nvSpPr>
        <p:spPr>
          <a:xfrm>
            <a:off x="3104137" y="1534624"/>
            <a:ext cx="2874271" cy="3341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effectLst>
                  <a:glow rad="228600">
                    <a:schemeClr val="accent4">
                      <a:satMod val="175000"/>
                      <a:alpha val="40000"/>
                    </a:schemeClr>
                  </a:glow>
                </a:effectLst>
                <a:latin typeface="Georgia" panose="02040502050405020303" pitchFamily="18" charset="0"/>
              </a:rPr>
              <a:t>I bear witness</a:t>
            </a:r>
          </a:p>
        </p:txBody>
      </p:sp>
      <p:sp>
        <p:nvSpPr>
          <p:cNvPr id="6" name="Curved Up Arrow 5"/>
          <p:cNvSpPr/>
          <p:nvPr/>
        </p:nvSpPr>
        <p:spPr>
          <a:xfrm>
            <a:off x="4216796" y="2308705"/>
            <a:ext cx="2156296" cy="573040"/>
          </a:xfrm>
          <a:prstGeom prst="curvedUpArrow">
            <a:avLst>
              <a:gd name="adj1" fmla="val 25000"/>
              <a:gd name="adj2" fmla="val 137670"/>
              <a:gd name="adj3" fmla="val 25000"/>
            </a:avLst>
          </a:prstGeom>
          <a:solidFill>
            <a:srgbClr val="34E9FC"/>
          </a:solidFill>
          <a:ln w="28575">
            <a:solidFill>
              <a:srgbClr val="FF3399"/>
            </a:solidFill>
          </a:ln>
          <a:effectLst>
            <a:glow rad="228600">
              <a:schemeClr val="accent3">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706039" y="3287990"/>
            <a:ext cx="9677896" cy="402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effectLst>
                  <a:glow rad="101600">
                    <a:schemeClr val="accent5">
                      <a:satMod val="175000"/>
                      <a:alpha val="40000"/>
                    </a:schemeClr>
                  </a:glow>
                </a:effectLst>
                <a:latin typeface="Georgia" panose="02040502050405020303" pitchFamily="18" charset="0"/>
              </a:rPr>
              <a:t>MY TIME  </a:t>
            </a:r>
            <a:r>
              <a:rPr lang="en-US" sz="2800" dirty="0">
                <a:solidFill>
                  <a:srgbClr val="0000CC"/>
                </a:solidFill>
              </a:rPr>
              <a:t>[Blood Ratified Covenant Calendar Appointment]</a:t>
            </a:r>
          </a:p>
        </p:txBody>
      </p:sp>
    </p:spTree>
    <p:extLst>
      <p:ext uri="{BB962C8B-B14F-4D97-AF65-F5344CB8AC3E}">
        <p14:creationId xmlns:p14="http://schemas.microsoft.com/office/powerpoint/2010/main" val="35635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34" presetClass="emph" presetSubtype="0" repeatCount="2000" fill="hold" nodeType="withEffect">
                                  <p:stCondLst>
                                    <p:cond delay="1700"/>
                                  </p:stCondLst>
                                  <p:iterate type="lt">
                                    <p:tmPct val="10000"/>
                                  </p:iterate>
                                  <p:childTnLst>
                                    <p:animMotion origin="layout" path="M -1.875E-6 1.85185E-6 L -1.875E-6 -0.07222 " pathEditMode="relative" rAng="0" ptsTypes="AA">
                                      <p:cBhvr>
                                        <p:cTn id="9" dur="50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0" dur="250" fill="hold">
                                          <p:stCondLst>
                                            <p:cond delay="0"/>
                                          </p:stCondLst>
                                        </p:cTn>
                                        <p:tgtEl>
                                          <p:spTgt spid="5">
                                            <p:txEl>
                                              <p:pRg st="0" end="0"/>
                                            </p:txEl>
                                          </p:spTgt>
                                        </p:tgtEl>
                                        <p:attrNameLst>
                                          <p:attrName>r</p:attrName>
                                        </p:attrNameLst>
                                      </p:cBhvr>
                                    </p:animRot>
                                    <p:animRot by="-1500000">
                                      <p:cBhvr>
                                        <p:cTn id="11" dur="250" fill="hold">
                                          <p:stCondLst>
                                            <p:cond delay="250"/>
                                          </p:stCondLst>
                                        </p:cTn>
                                        <p:tgtEl>
                                          <p:spTgt spid="5">
                                            <p:txEl>
                                              <p:pRg st="0" end="0"/>
                                            </p:txEl>
                                          </p:spTgt>
                                        </p:tgtEl>
                                        <p:attrNameLst>
                                          <p:attrName>r</p:attrName>
                                        </p:attrNameLst>
                                      </p:cBhvr>
                                    </p:animRot>
                                    <p:animRot by="-1500000">
                                      <p:cBhvr>
                                        <p:cTn id="12" dur="250" fill="hold">
                                          <p:stCondLst>
                                            <p:cond delay="500"/>
                                          </p:stCondLst>
                                        </p:cTn>
                                        <p:tgtEl>
                                          <p:spTgt spid="5">
                                            <p:txEl>
                                              <p:pRg st="0" end="0"/>
                                            </p:txEl>
                                          </p:spTgt>
                                        </p:tgtEl>
                                        <p:attrNameLst>
                                          <p:attrName>r</p:attrName>
                                        </p:attrNameLst>
                                      </p:cBhvr>
                                    </p:animRot>
                                    <p:animRot by="1500000">
                                      <p:cBhvr>
                                        <p:cTn id="13" dur="250" fill="hold">
                                          <p:stCondLst>
                                            <p:cond delay="750"/>
                                          </p:stCondLst>
                                        </p:cTn>
                                        <p:tgtEl>
                                          <p:spTgt spid="5">
                                            <p:txEl>
                                              <p:pRg st="0" end="0"/>
                                            </p:txEl>
                                          </p:spTgt>
                                        </p:tgtEl>
                                        <p:attrNameLst>
                                          <p:attrName>r</p:attrName>
                                        </p:attrNameLst>
                                      </p:cBhvr>
                                    </p:animRot>
                                  </p:childTnLst>
                                </p:cTn>
                              </p:par>
                              <p:par>
                                <p:cTn id="14" presetID="45" presetClass="entr" presetSubtype="0" fill="hold" grpId="0" nodeType="withEffect">
                                  <p:stCondLst>
                                    <p:cond delay="4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par>
                                <p:cTn id="24" presetID="22" presetClass="entr" presetSubtype="8" fill="hold" nodeType="withEffect">
                                  <p:stCondLst>
                                    <p:cond delay="20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2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694" y="179409"/>
            <a:ext cx="8266611" cy="797468"/>
          </a:xfrm>
          <a:solidFill>
            <a:srgbClr val="34E9FC"/>
          </a:solidFill>
          <a:ln w="76200">
            <a:solidFill>
              <a:srgbClr val="00FF00"/>
            </a:solidFill>
          </a:ln>
          <a:effectLst>
            <a:glow rad="228600">
              <a:schemeClr val="accent1">
                <a:satMod val="175000"/>
                <a:alpha val="40000"/>
              </a:schemeClr>
            </a:glow>
          </a:effectLst>
          <a:scene3d>
            <a:camera prst="orthographicFront"/>
            <a:lightRig rig="threePt" dir="t"/>
          </a:scene3d>
          <a:sp3d>
            <a:bevelT w="139700" h="139700" prst="divot"/>
          </a:sp3d>
        </p:spPr>
        <p:txBody>
          <a:bodyPr>
            <a:normAutofit/>
            <a:sp3d extrusionH="57150">
              <a:bevelT w="38100" h="38100"/>
            </a:sp3d>
          </a:bodyPr>
          <a:lstStyle/>
          <a:p>
            <a:r>
              <a:rPr lang="en-US" b="1" i="1" dirty="0">
                <a:solidFill>
                  <a:srgbClr val="0000CC"/>
                </a:solidFill>
                <a:latin typeface="Georgia" panose="02040502050405020303" pitchFamily="18" charset="0"/>
              </a:rPr>
              <a:t>Yahusha Witnesses?  HOW!</a:t>
            </a:r>
          </a:p>
        </p:txBody>
      </p:sp>
      <p:sp>
        <p:nvSpPr>
          <p:cNvPr id="3" name="Content Placeholder 2"/>
          <p:cNvSpPr>
            <a:spLocks noGrp="1"/>
          </p:cNvSpPr>
          <p:nvPr>
            <p:ph idx="1"/>
          </p:nvPr>
        </p:nvSpPr>
        <p:spPr>
          <a:xfrm>
            <a:off x="209007" y="1152939"/>
            <a:ext cx="11782696" cy="5600558"/>
          </a:xfrm>
          <a:solidFill>
            <a:srgbClr val="FDF1E9"/>
          </a:solidFill>
          <a:ln w="38100">
            <a:solidFill>
              <a:schemeClr val="accent2">
                <a:lumMod val="75000"/>
              </a:schemeClr>
            </a:solidFill>
          </a:ln>
          <a:scene3d>
            <a:camera prst="orthographicFront"/>
            <a:lightRig rig="threePt" dir="t"/>
          </a:scene3d>
          <a:sp3d>
            <a:bevelT w="101600" prst="riblet"/>
          </a:sp3d>
        </p:spPr>
        <p:txBody>
          <a:bodyPr>
            <a:normAutofit fontScale="92500" lnSpcReduction="10000"/>
          </a:bodyPr>
          <a:lstStyle/>
          <a:p>
            <a:pPr marL="0" indent="0">
              <a:buNone/>
            </a:pPr>
            <a:r>
              <a:rPr lang="en-US" sz="4800" dirty="0">
                <a:solidFill>
                  <a:srgbClr val="0000CC"/>
                </a:solidFill>
              </a:rPr>
              <a:t>Yahusha</a:t>
            </a:r>
            <a:r>
              <a:rPr lang="en-US" sz="4800" dirty="0"/>
              <a:t> tells us in no uncertain terms –</a:t>
            </a:r>
          </a:p>
          <a:p>
            <a:pPr marL="0" indent="0">
              <a:buNone/>
            </a:pPr>
            <a:r>
              <a:rPr lang="en-US" sz="4800" dirty="0"/>
              <a:t> </a:t>
            </a:r>
          </a:p>
          <a:p>
            <a:pPr marL="0" indent="0">
              <a:buNone/>
            </a:pPr>
            <a:endParaRPr lang="en-US" sz="4800" dirty="0"/>
          </a:p>
          <a:p>
            <a:pPr marL="0" indent="0">
              <a:buNone/>
            </a:pPr>
            <a:endParaRPr lang="en-US" sz="4800" dirty="0"/>
          </a:p>
          <a:p>
            <a:pPr marL="0" indent="0">
              <a:buNone/>
            </a:pPr>
            <a:r>
              <a:rPr lang="en-US" sz="3600" dirty="0"/>
              <a:t>When </a:t>
            </a:r>
            <a:r>
              <a:rPr lang="en-US" sz="3600" dirty="0">
                <a:solidFill>
                  <a:srgbClr val="0000CC"/>
                </a:solidFill>
              </a:rPr>
              <a:t>Yahusha</a:t>
            </a:r>
            <a:r>
              <a:rPr lang="en-US" sz="3600" dirty="0"/>
              <a:t> </a:t>
            </a:r>
            <a:r>
              <a:rPr lang="en-US" sz="3600" dirty="0">
                <a:ln>
                  <a:solidFill>
                    <a:schemeClr val="tx1"/>
                  </a:solidFill>
                </a:ln>
                <a:solidFill>
                  <a:srgbClr val="FF3399"/>
                </a:solidFill>
              </a:rPr>
              <a:t>actually physically witnesses </a:t>
            </a:r>
            <a:r>
              <a:rPr lang="en-US" sz="3600" dirty="0"/>
              <a:t>to a situation, what is it that you would expect to notice?  Would a very clear </a:t>
            </a:r>
            <a:r>
              <a:rPr lang="en-US" sz="3600" b="1" dirty="0">
                <a:ln>
                  <a:solidFill>
                    <a:srgbClr val="CC0099"/>
                  </a:solidFill>
                </a:ln>
                <a:solidFill>
                  <a:srgbClr val="00B0F0"/>
                </a:solidFill>
              </a:rPr>
              <a:t>DISCERNABLE</a:t>
            </a:r>
            <a:r>
              <a:rPr lang="en-US" sz="3600" dirty="0">
                <a:ln>
                  <a:solidFill>
                    <a:srgbClr val="CC0099"/>
                  </a:solidFill>
                </a:ln>
                <a:solidFill>
                  <a:srgbClr val="00B0F0"/>
                </a:solidFill>
              </a:rPr>
              <a:t> </a:t>
            </a:r>
            <a:r>
              <a:rPr lang="en-US" sz="3600" b="1" dirty="0">
                <a:ln>
                  <a:solidFill>
                    <a:srgbClr val="CC0099"/>
                  </a:solidFill>
                </a:ln>
                <a:solidFill>
                  <a:srgbClr val="00B0F0"/>
                </a:solidFill>
              </a:rPr>
              <a:t>DISCREPANCY</a:t>
            </a:r>
            <a:r>
              <a:rPr lang="en-US" sz="3600" dirty="0">
                <a:ln>
                  <a:solidFill>
                    <a:srgbClr val="CC0099"/>
                  </a:solidFill>
                </a:ln>
                <a:solidFill>
                  <a:srgbClr val="00B0F0"/>
                </a:solidFill>
              </a:rPr>
              <a:t> </a:t>
            </a:r>
            <a:r>
              <a:rPr lang="en-US" sz="3600" dirty="0"/>
              <a:t>between the </a:t>
            </a:r>
            <a:r>
              <a:rPr lang="en-US" sz="3600" b="1" dirty="0">
                <a:effectLst>
                  <a:outerShdw blurRad="50800" dist="50800" dir="5400000" sx="101000" sy="101000" algn="ctr" rotWithShape="0">
                    <a:srgbClr val="00FF00"/>
                  </a:outerShdw>
                </a:effectLst>
              </a:rPr>
              <a:t>tradition of the Pharisees </a:t>
            </a:r>
            <a:r>
              <a:rPr lang="en-US" sz="3600" dirty="0"/>
              <a:t>and the </a:t>
            </a:r>
            <a:r>
              <a:rPr lang="en-US" sz="3600" dirty="0">
                <a:solidFill>
                  <a:srgbClr val="0000CC"/>
                </a:solidFill>
              </a:rPr>
              <a:t>Torah Truth </a:t>
            </a:r>
            <a:r>
              <a:rPr lang="en-US" sz="3600" dirty="0"/>
              <a:t>be </a:t>
            </a:r>
            <a:r>
              <a:rPr lang="en-US" sz="3600" b="1" dirty="0">
                <a:ln>
                  <a:solidFill>
                    <a:sysClr val="windowText" lastClr="000000"/>
                  </a:solidFill>
                </a:ln>
                <a:solidFill>
                  <a:srgbClr val="00FF00"/>
                </a:solidFill>
                <a:effectLst>
                  <a:glow rad="76200">
                    <a:srgbClr val="FF0000"/>
                  </a:glow>
                </a:effectLst>
              </a:rPr>
              <a:t>exposed</a:t>
            </a:r>
            <a:r>
              <a:rPr lang="en-US" sz="3600" dirty="0"/>
              <a:t> to us? </a:t>
            </a:r>
          </a:p>
          <a:p>
            <a:pPr marL="0" indent="0">
              <a:buNone/>
            </a:pPr>
            <a:r>
              <a:rPr lang="en-US" sz="3600" dirty="0"/>
              <a:t>Could </a:t>
            </a:r>
            <a:r>
              <a:rPr lang="en-US" sz="3600" dirty="0" err="1">
                <a:solidFill>
                  <a:srgbClr val="0000CC"/>
                </a:solidFill>
                <a:effectLst>
                  <a:glow rad="127000">
                    <a:srgbClr val="00FF00">
                      <a:alpha val="96000"/>
                    </a:srgbClr>
                  </a:glow>
                </a:effectLst>
              </a:rPr>
              <a:t>Yahusha’s</a:t>
            </a:r>
            <a:r>
              <a:rPr lang="en-US" sz="3600" dirty="0">
                <a:effectLst>
                  <a:glow rad="127000">
                    <a:srgbClr val="00FF00">
                      <a:alpha val="96000"/>
                    </a:srgbClr>
                  </a:glow>
                </a:effectLst>
              </a:rPr>
              <a:t>  </a:t>
            </a:r>
            <a:r>
              <a:rPr lang="en-US" sz="3600" b="1" dirty="0">
                <a:effectLst>
                  <a:glow rad="127000">
                    <a:srgbClr val="00FF00">
                      <a:alpha val="96000"/>
                    </a:srgbClr>
                  </a:glow>
                </a:effectLst>
              </a:rPr>
              <a:t>witness</a:t>
            </a:r>
            <a:r>
              <a:rPr lang="en-US" sz="3600" dirty="0">
                <a:effectLst>
                  <a:glow rad="127000">
                    <a:srgbClr val="00FF00">
                      <a:alpha val="96000"/>
                    </a:srgbClr>
                  </a:glow>
                </a:effectLst>
              </a:rPr>
              <a:t> </a:t>
            </a:r>
            <a:r>
              <a:rPr lang="en-US" sz="3600" dirty="0"/>
              <a:t>extend even to a </a:t>
            </a:r>
            <a:r>
              <a:rPr lang="en-US" sz="3600" dirty="0">
                <a:ln>
                  <a:solidFill>
                    <a:sysClr val="windowText" lastClr="000000"/>
                  </a:solidFill>
                </a:ln>
                <a:effectLst>
                  <a:glow rad="304800">
                    <a:srgbClr val="34E9FC">
                      <a:alpha val="89000"/>
                    </a:srgbClr>
                  </a:glow>
                </a:effectLst>
              </a:rPr>
              <a:t>very physical example? </a:t>
            </a:r>
          </a:p>
          <a:p>
            <a:pPr marL="0" indent="0">
              <a:buNone/>
            </a:pPr>
            <a:r>
              <a:rPr lang="en-US" sz="3600" dirty="0">
                <a:solidFill>
                  <a:srgbClr val="FF0000"/>
                </a:solidFill>
              </a:rPr>
              <a:t>Will </a:t>
            </a:r>
            <a:r>
              <a:rPr lang="en-US" sz="3600" b="1" dirty="0">
                <a:ln>
                  <a:solidFill>
                    <a:schemeClr val="tx1"/>
                  </a:solidFill>
                </a:ln>
                <a:solidFill>
                  <a:srgbClr val="FF0000"/>
                </a:solidFill>
                <a:effectLst>
                  <a:glow rad="127000">
                    <a:srgbClr val="FFFF00"/>
                  </a:glow>
                </a:effectLst>
              </a:rPr>
              <a:t>His witness </a:t>
            </a:r>
            <a:r>
              <a:rPr lang="en-US" sz="3600" dirty="0">
                <a:solidFill>
                  <a:srgbClr val="FF0000"/>
                </a:solidFill>
              </a:rPr>
              <a:t>pass </a:t>
            </a:r>
            <a:r>
              <a:rPr lang="en-US" sz="3600" b="1" u="sng" dirty="0">
                <a:solidFill>
                  <a:srgbClr val="FF0000"/>
                </a:solidFill>
              </a:rPr>
              <a:t>unnoticed</a:t>
            </a:r>
            <a:r>
              <a:rPr lang="en-US" sz="3600" dirty="0">
                <a:solidFill>
                  <a:srgbClr val="FF0000"/>
                </a:solidFill>
              </a:rPr>
              <a:t> – </a:t>
            </a:r>
            <a:r>
              <a:rPr lang="en-US" sz="3600" u="sng" dirty="0">
                <a:solidFill>
                  <a:srgbClr val="FF0000"/>
                </a:solidFill>
                <a:effectLst>
                  <a:glow rad="101600">
                    <a:srgbClr val="18189B"/>
                  </a:glow>
                </a:effectLst>
                <a:latin typeface="Stencil" panose="040409050D0802020404" pitchFamily="82" charset="0"/>
              </a:rPr>
              <a:t>VEILED</a:t>
            </a:r>
            <a:r>
              <a:rPr lang="en-US" sz="3600" dirty="0">
                <a:solidFill>
                  <a:srgbClr val="FF0000"/>
                </a:solidFill>
                <a:effectLst>
                  <a:glow rad="101600">
                    <a:srgbClr val="18189B"/>
                  </a:glow>
                </a:effectLst>
                <a:latin typeface="Stencil" panose="040409050D0802020404" pitchFamily="82" charset="0"/>
              </a:rPr>
              <a:t> BEFORE OUR EYES?</a:t>
            </a:r>
          </a:p>
        </p:txBody>
      </p:sp>
      <p:sp>
        <p:nvSpPr>
          <p:cNvPr id="4" name="Slide Number Placeholder 3"/>
          <p:cNvSpPr>
            <a:spLocks noGrp="1"/>
          </p:cNvSpPr>
          <p:nvPr>
            <p:ph type="sldNum" sz="quarter" idx="12"/>
          </p:nvPr>
        </p:nvSpPr>
        <p:spPr>
          <a:xfrm>
            <a:off x="9127871" y="6413077"/>
            <a:ext cx="2743200" cy="365125"/>
          </a:xfrm>
        </p:spPr>
        <p:txBody>
          <a:bodyPr/>
          <a:lstStyle/>
          <a:p>
            <a:fld id="{0B555D82-D20F-4DB7-B3E9-7B7EAC2F87A9}" type="slidenum">
              <a:rPr lang="en-US" smtClean="0">
                <a:solidFill>
                  <a:schemeClr val="tx1">
                    <a:lumMod val="95000"/>
                    <a:lumOff val="5000"/>
                  </a:schemeClr>
                </a:solidFill>
              </a:rPr>
              <a:t>18</a:t>
            </a:fld>
            <a:endParaRPr lang="en-US" dirty="0">
              <a:solidFill>
                <a:schemeClr val="tx1">
                  <a:lumMod val="95000"/>
                  <a:lumOff val="5000"/>
                </a:schemeClr>
              </a:solidFill>
            </a:endParaRPr>
          </a:p>
        </p:txBody>
      </p:sp>
      <p:sp>
        <p:nvSpPr>
          <p:cNvPr id="5" name="Rectangle 4"/>
          <p:cNvSpPr/>
          <p:nvPr/>
        </p:nvSpPr>
        <p:spPr>
          <a:xfrm>
            <a:off x="784859" y="1824856"/>
            <a:ext cx="10622279" cy="1651042"/>
          </a:xfrm>
          <a:prstGeom prst="rect">
            <a:avLst/>
          </a:prstGeom>
          <a:solidFill>
            <a:srgbClr val="92D050"/>
          </a:solidFill>
          <a:ln w="76200">
            <a:solidFill>
              <a:srgbClr val="00B050"/>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i="1" dirty="0">
                <a:solidFill>
                  <a:srgbClr val="0000CC"/>
                </a:solidFill>
                <a:effectLst>
                  <a:outerShdw blurRad="50800" dist="50800" dir="5400000" sx="101000" sy="101000" algn="ctr" rotWithShape="0">
                    <a:srgbClr val="FF99FF"/>
                  </a:outerShdw>
                </a:effectLst>
                <a:latin typeface="Georgia" panose="02040502050405020303" pitchFamily="18" charset="0"/>
              </a:rPr>
              <a:t>I am, and will</a:t>
            </a:r>
            <a:r>
              <a:rPr lang="en-US" sz="4400" i="1" dirty="0">
                <a:solidFill>
                  <a:srgbClr val="0000CC"/>
                </a:solidFill>
                <a:latin typeface="Georgia" panose="02040502050405020303" pitchFamily="18" charset="0"/>
              </a:rPr>
              <a:t>, give you evidence through 			     of this insidious evil!</a:t>
            </a:r>
          </a:p>
        </p:txBody>
      </p:sp>
      <p:sp>
        <p:nvSpPr>
          <p:cNvPr id="6" name="Rectangle 5"/>
          <p:cNvSpPr/>
          <p:nvPr/>
        </p:nvSpPr>
        <p:spPr>
          <a:xfrm>
            <a:off x="1962694" y="2668306"/>
            <a:ext cx="3142444" cy="681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rgbClr val="0000CC"/>
                </a:solidFill>
                <a:effectLst>
                  <a:glow rad="228600">
                    <a:srgbClr val="FFC000">
                      <a:satMod val="175000"/>
                      <a:alpha val="88000"/>
                    </a:srgbClr>
                  </a:glow>
                </a:effectLst>
                <a:latin typeface="Georgia" panose="02040502050405020303" pitchFamily="18" charset="0"/>
              </a:rPr>
              <a:t>My Witness</a:t>
            </a:r>
            <a:endParaRPr lang="en-US" dirty="0"/>
          </a:p>
        </p:txBody>
      </p:sp>
      <p:pic>
        <p:nvPicPr>
          <p:cNvPr id="24" name="Picture 23">
            <a:extLst>
              <a:ext uri="{FF2B5EF4-FFF2-40B4-BE49-F238E27FC236}">
                <a16:creationId xmlns:a16="http://schemas.microsoft.com/office/drawing/2014/main" id="{4D2146AB-00C0-5F0E-C4C5-E451D9336F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996" t="20136" r="18408" b="15572"/>
          <a:stretch/>
        </p:blipFill>
        <p:spPr>
          <a:xfrm>
            <a:off x="431638" y="2558713"/>
            <a:ext cx="1405553" cy="1257423"/>
          </a:xfrm>
          <a:prstGeom prst="rect">
            <a:avLst/>
          </a:prstGeom>
          <a:ln>
            <a:noFill/>
          </a:ln>
          <a:effectLst>
            <a:softEdge rad="112500"/>
          </a:effectLst>
        </p:spPr>
      </p:pic>
    </p:spTree>
    <p:extLst>
      <p:ext uri="{BB962C8B-B14F-4D97-AF65-F5344CB8AC3E}">
        <p14:creationId xmlns:p14="http://schemas.microsoft.com/office/powerpoint/2010/main" val="34784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4" presetClass="emph" presetSubtype="0" repeatCount="5000" fill="hold" grpId="1" nodeType="withEffect">
                                  <p:stCondLst>
                                    <p:cond delay="2000"/>
                                  </p:stCondLst>
                                  <p:iterate type="lt">
                                    <p:tmPct val="10000"/>
                                  </p:iterate>
                                  <p:childTnLst>
                                    <p:animMotion origin="layout" path="M -3.75E-6 2.59259E-6 L -3.75E-6 -0.07222 " pathEditMode="relative" rAng="0" ptsTypes="AA">
                                      <p:cBhvr>
                                        <p:cTn id="18" dur="1000" accel="50000" decel="50000" autoRev="1" fill="hold">
                                          <p:stCondLst>
                                            <p:cond delay="0"/>
                                          </p:stCondLst>
                                        </p:cTn>
                                        <p:tgtEl>
                                          <p:spTgt spid="6"/>
                                        </p:tgtEl>
                                        <p:attrNameLst>
                                          <p:attrName>ppt_x</p:attrName>
                                          <p:attrName>ppt_y</p:attrName>
                                        </p:attrNameLst>
                                      </p:cBhvr>
                                      <p:rCtr x="0" y="-3611"/>
                                    </p:animMotion>
                                    <p:animRot by="1500000">
                                      <p:cBhvr>
                                        <p:cTn id="19" dur="500" fill="hold">
                                          <p:stCondLst>
                                            <p:cond delay="0"/>
                                          </p:stCondLst>
                                        </p:cTn>
                                        <p:tgtEl>
                                          <p:spTgt spid="6"/>
                                        </p:tgtEl>
                                        <p:attrNameLst>
                                          <p:attrName>r</p:attrName>
                                        </p:attrNameLst>
                                      </p:cBhvr>
                                    </p:animRot>
                                    <p:animRot by="-1500000">
                                      <p:cBhvr>
                                        <p:cTn id="20" dur="500" fill="hold">
                                          <p:stCondLst>
                                            <p:cond delay="500"/>
                                          </p:stCondLst>
                                        </p:cTn>
                                        <p:tgtEl>
                                          <p:spTgt spid="6"/>
                                        </p:tgtEl>
                                        <p:attrNameLst>
                                          <p:attrName>r</p:attrName>
                                        </p:attrNameLst>
                                      </p:cBhvr>
                                    </p:animRot>
                                    <p:animRot by="-1500000">
                                      <p:cBhvr>
                                        <p:cTn id="21" dur="500" fill="hold">
                                          <p:stCondLst>
                                            <p:cond delay="1000"/>
                                          </p:stCondLst>
                                        </p:cTn>
                                        <p:tgtEl>
                                          <p:spTgt spid="6"/>
                                        </p:tgtEl>
                                        <p:attrNameLst>
                                          <p:attrName>r</p:attrName>
                                        </p:attrNameLst>
                                      </p:cBhvr>
                                    </p:animRot>
                                    <p:animRot by="1500000">
                                      <p:cBhvr>
                                        <p:cTn id="22" dur="500" fill="hold">
                                          <p:stCondLst>
                                            <p:cond delay="1500"/>
                                          </p:stCondLst>
                                        </p:cTn>
                                        <p:tgtEl>
                                          <p:spTgt spid="6"/>
                                        </p:tgtEl>
                                        <p:attrNameLst>
                                          <p:attrName>r</p:attrName>
                                        </p:attrNameLst>
                                      </p:cBhvr>
                                    </p:animRot>
                                  </p:childTnLst>
                                </p:cTn>
                              </p:par>
                              <p:par>
                                <p:cTn id="23" presetID="2" presetClass="entr" presetSubtype="4" fill="hold" nodeType="withEffect">
                                  <p:stCondLst>
                                    <p:cond delay="20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4000" fill="hold"/>
                                        <p:tgtEl>
                                          <p:spTgt spid="24"/>
                                        </p:tgtEl>
                                        <p:attrNameLst>
                                          <p:attrName>ppt_x</p:attrName>
                                        </p:attrNameLst>
                                      </p:cBhvr>
                                      <p:tavLst>
                                        <p:tav tm="0">
                                          <p:val>
                                            <p:strVal val="#ppt_x"/>
                                          </p:val>
                                        </p:tav>
                                        <p:tav tm="100000">
                                          <p:val>
                                            <p:strVal val="#ppt_x"/>
                                          </p:val>
                                        </p:tav>
                                      </p:tavLst>
                                    </p:anim>
                                    <p:anim calcmode="lin" valueType="num">
                                      <p:cBhvr additive="base">
                                        <p:cTn id="26" dur="4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Vertical)">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41030"/>
            <a:ext cx="6402130" cy="675410"/>
          </a:xfrm>
          <a:solidFill>
            <a:schemeClr val="accent4">
              <a:lumMod val="20000"/>
              <a:lumOff val="80000"/>
            </a:schemeClr>
          </a:solidFill>
          <a:ln>
            <a:solidFill>
              <a:schemeClr val="bg1">
                <a:lumMod val="65000"/>
              </a:schemeClr>
            </a:solidFill>
          </a:ln>
          <a:effectLst>
            <a:glow rad="139700">
              <a:schemeClr val="accent6">
                <a:satMod val="175000"/>
                <a:alpha val="40000"/>
              </a:schemeClr>
            </a:glow>
          </a:effectLst>
          <a:scene3d>
            <a:camera prst="orthographicFront"/>
            <a:lightRig rig="threePt" dir="t"/>
          </a:scene3d>
          <a:sp3d>
            <a:bevelT w="114300" prst="artDeco"/>
          </a:sp3d>
        </p:spPr>
        <p:txBody>
          <a:bodyPr>
            <a:normAutofit fontScale="90000"/>
          </a:bodyPr>
          <a:lstStyle/>
          <a:p>
            <a:pPr algn="ctr"/>
            <a:r>
              <a:rPr lang="en-US" dirty="0"/>
              <a:t> </a:t>
            </a:r>
            <a:r>
              <a:rPr lang="en-US" b="1" dirty="0">
                <a:solidFill>
                  <a:srgbClr val="0000FF"/>
                </a:solidFill>
              </a:rPr>
              <a:t>Yahusha</a:t>
            </a:r>
            <a:r>
              <a:rPr lang="en-US" dirty="0"/>
              <a:t> refrains from going...</a:t>
            </a:r>
          </a:p>
        </p:txBody>
      </p:sp>
      <p:sp>
        <p:nvSpPr>
          <p:cNvPr id="3" name="Content Placeholder 2"/>
          <p:cNvSpPr>
            <a:spLocks noGrp="1"/>
          </p:cNvSpPr>
          <p:nvPr>
            <p:ph idx="1"/>
          </p:nvPr>
        </p:nvSpPr>
        <p:spPr>
          <a:xfrm>
            <a:off x="256304" y="879644"/>
            <a:ext cx="11642502" cy="5825956"/>
          </a:xfrm>
          <a:solidFill>
            <a:schemeClr val="bg1"/>
          </a:solidFill>
          <a:ln w="38100">
            <a:solidFill>
              <a:srgbClr val="00B050"/>
            </a:solidFill>
          </a:ln>
          <a:scene3d>
            <a:camera prst="orthographicFront"/>
            <a:lightRig rig="threePt" dir="t"/>
          </a:scene3d>
          <a:sp3d>
            <a:bevelT prst="angle"/>
          </a:sp3d>
        </p:spPr>
        <p:txBody>
          <a:bodyPr lIns="182880" tIns="91440" anchor="ctr">
            <a:sp3d/>
          </a:bodyPr>
          <a:lstStyle/>
          <a:p>
            <a:pPr marL="0" indent="0">
              <a:spcBef>
                <a:spcPts val="0"/>
              </a:spcBef>
              <a:spcAft>
                <a:spcPts val="1200"/>
              </a:spcAft>
              <a:buNone/>
            </a:pPr>
            <a:r>
              <a:rPr lang="en-US" dirty="0">
                <a:solidFill>
                  <a:srgbClr val="008080"/>
                </a:solidFill>
                <a:latin typeface="Georgia" panose="02040502050405020303" pitchFamily="18" charset="0"/>
              </a:rPr>
              <a:t>John 7:9</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having said this to them, </a:t>
            </a:r>
            <a:r>
              <a:rPr lang="en-US" u="sng" dirty="0">
                <a:solidFill>
                  <a:srgbClr val="FF0000"/>
                </a:solidFill>
                <a:latin typeface="Georgia" panose="02040502050405020303" pitchFamily="18" charset="0"/>
              </a:rPr>
              <a:t>He</a:t>
            </a:r>
            <a:r>
              <a:rPr lang="en-US" b="1" dirty="0">
                <a:solidFill>
                  <a:srgbClr val="FF0000"/>
                </a:solidFill>
                <a:effectLst/>
                <a:latin typeface="Georgia" panose="02040502050405020303" pitchFamily="18" charset="0"/>
              </a:rPr>
              <a:t> </a:t>
            </a:r>
            <a:r>
              <a:rPr lang="en-US" b="1" u="sng" dirty="0">
                <a:ln>
                  <a:solidFill>
                    <a:srgbClr val="2131E7"/>
                  </a:solidFill>
                </a:ln>
                <a:solidFill>
                  <a:srgbClr val="34E9FC"/>
                </a:solidFill>
                <a:effectLst>
                  <a:glow rad="63500">
                    <a:srgbClr val="CC00FF"/>
                  </a:glow>
                </a:effectLst>
                <a:latin typeface="Georgia" panose="02040502050405020303" pitchFamily="18" charset="0"/>
              </a:rPr>
              <a:t>sta</a:t>
            </a:r>
            <a:r>
              <a:rPr lang="en-US" b="1" dirty="0">
                <a:ln>
                  <a:solidFill>
                    <a:srgbClr val="2131E7"/>
                  </a:solidFill>
                </a:ln>
                <a:solidFill>
                  <a:srgbClr val="34E9FC"/>
                </a:solidFill>
                <a:effectLst>
                  <a:glow rad="63500">
                    <a:srgbClr val="CC00FF"/>
                  </a:glow>
                </a:effectLst>
                <a:latin typeface="Georgia" panose="02040502050405020303" pitchFamily="18" charset="0"/>
              </a:rPr>
              <a:t>y</a:t>
            </a:r>
            <a:r>
              <a:rPr lang="en-US" b="1" u="sng" dirty="0">
                <a:ln>
                  <a:solidFill>
                    <a:srgbClr val="2131E7"/>
                  </a:solidFill>
                </a:ln>
                <a:solidFill>
                  <a:srgbClr val="34E9FC"/>
                </a:solidFill>
                <a:effectLst>
                  <a:glow rad="63500">
                    <a:srgbClr val="CC00FF"/>
                  </a:glow>
                </a:effectLst>
                <a:latin typeface="Georgia" panose="02040502050405020303" pitchFamily="18" charset="0"/>
              </a:rPr>
              <a:t>ed</a:t>
            </a:r>
            <a:r>
              <a:rPr lang="en-US" b="1" dirty="0">
                <a:solidFill>
                  <a:srgbClr val="FF0000"/>
                </a:solidFill>
                <a:effectLst/>
                <a:latin typeface="Georgia" panose="02040502050405020303" pitchFamily="18" charset="0"/>
              </a:rPr>
              <a:t> </a:t>
            </a:r>
            <a:r>
              <a:rPr lang="en-US" u="sng" dirty="0">
                <a:solidFill>
                  <a:srgbClr val="FF0000"/>
                </a:solidFill>
                <a:latin typeface="Georgia" panose="02040502050405020303" pitchFamily="18" charset="0"/>
              </a:rPr>
              <a:t>in Galil</a:t>
            </a:r>
            <a:r>
              <a:rPr lang="en-US" dirty="0">
                <a:solidFill>
                  <a:srgbClr val="FF0000"/>
                </a:solidFill>
                <a:latin typeface="Georgia" panose="02040502050405020303" pitchFamily="18" charset="0"/>
              </a:rPr>
              <a:t>.</a:t>
            </a:r>
            <a:br>
              <a:rPr lang="en-US" dirty="0">
                <a:solidFill>
                  <a:srgbClr val="FF0000"/>
                </a:solidFill>
                <a:latin typeface="Georgia" panose="02040502050405020303" pitchFamily="18" charset="0"/>
              </a:rPr>
            </a:br>
            <a:r>
              <a:rPr lang="en-US" dirty="0">
                <a:solidFill>
                  <a:schemeClr val="accent2">
                    <a:lumMod val="75000"/>
                  </a:schemeClr>
                </a:solidFill>
                <a:latin typeface="Georgia" panose="02040502050405020303" pitchFamily="18" charset="0"/>
              </a:rPr>
              <a:t> </a:t>
            </a:r>
            <a:endParaRPr lang="en-US" sz="800" dirty="0">
              <a:solidFill>
                <a:schemeClr val="accent2">
                  <a:lumMod val="75000"/>
                </a:schemeClr>
              </a:solidFill>
              <a:latin typeface="Georgia" panose="02040502050405020303" pitchFamily="18" charset="0"/>
            </a:endParaRPr>
          </a:p>
          <a:p>
            <a:pPr marL="0" indent="0">
              <a:spcBef>
                <a:spcPts val="0"/>
              </a:spcBef>
              <a:spcAft>
                <a:spcPts val="1200"/>
              </a:spcAft>
              <a:buNone/>
            </a:pPr>
            <a:br>
              <a:rPr lang="en-US" dirty="0"/>
            </a:br>
            <a:r>
              <a:rPr lang="en-US" dirty="0"/>
              <a:t>Is this verse indicating to us that </a:t>
            </a:r>
            <a:r>
              <a:rPr lang="en-US" b="1" dirty="0">
                <a:solidFill>
                  <a:srgbClr val="0000FF"/>
                </a:solidFill>
              </a:rPr>
              <a:t>Yahusha</a:t>
            </a:r>
            <a:r>
              <a:rPr lang="en-US" dirty="0"/>
              <a:t> 			                from being required to </a:t>
            </a:r>
            <a:r>
              <a:rPr lang="en-US" b="1" dirty="0">
                <a:solidFill>
                  <a:srgbClr val="CC00FF"/>
                </a:solidFill>
              </a:rPr>
              <a:t>obey the statutes </a:t>
            </a:r>
            <a:r>
              <a:rPr lang="en-US" dirty="0"/>
              <a:t>and attend </a:t>
            </a:r>
            <a:r>
              <a:rPr lang="en-US" b="1" dirty="0">
                <a:solidFill>
                  <a:srgbClr val="0000CC"/>
                </a:solidFill>
              </a:rPr>
              <a:t>Appointed Times </a:t>
            </a:r>
            <a:r>
              <a:rPr lang="en-US" dirty="0"/>
              <a:t>of </a:t>
            </a:r>
            <a:r>
              <a:rPr lang="en-US" b="1" dirty="0">
                <a:solidFill>
                  <a:srgbClr val="0000CC"/>
                </a:solidFill>
              </a:rPr>
              <a:t>Yahuah?</a:t>
            </a:r>
          </a:p>
          <a:p>
            <a:pPr marL="0" indent="0">
              <a:buNone/>
            </a:pPr>
            <a:r>
              <a:rPr lang="en-US" dirty="0"/>
              <a:t>It </a:t>
            </a:r>
            <a:r>
              <a:rPr lang="en-US" b="1" u="sng" dirty="0">
                <a:solidFill>
                  <a:schemeClr val="accent2">
                    <a:lumMod val="50000"/>
                  </a:schemeClr>
                </a:solidFill>
                <a:effectLst>
                  <a:outerShdw blurRad="38100" dist="38100" dir="2700000" algn="tl">
                    <a:srgbClr val="000000">
                      <a:alpha val="43137"/>
                    </a:srgbClr>
                  </a:outerShdw>
                </a:effectLst>
              </a:rPr>
              <a:t>APPEARS</a:t>
            </a:r>
            <a:r>
              <a:rPr lang="en-US" b="1" dirty="0">
                <a:solidFill>
                  <a:srgbClr val="FF0000"/>
                </a:solidFill>
              </a:rPr>
              <a:t> on the surface </a:t>
            </a:r>
            <a:r>
              <a:rPr lang="en-US" dirty="0"/>
              <a:t>that </a:t>
            </a:r>
            <a:r>
              <a:rPr lang="en-US" b="1" dirty="0">
                <a:solidFill>
                  <a:srgbClr val="0000FF"/>
                </a:solidFill>
              </a:rPr>
              <a:t>Yahusha</a:t>
            </a:r>
            <a:r>
              <a:rPr lang="en-US" dirty="0"/>
              <a:t> was </a:t>
            </a:r>
            <a:r>
              <a:rPr lang="en-US" dirty="0">
                <a:effectLst>
                  <a:glow rad="127000">
                    <a:srgbClr val="00FF00"/>
                  </a:glow>
                </a:effectLst>
              </a:rPr>
              <a:t>ignoring the statute based command</a:t>
            </a:r>
            <a:r>
              <a:rPr lang="en-US" dirty="0"/>
              <a:t> that 		    need to present themselves before </a:t>
            </a:r>
            <a:r>
              <a:rPr lang="en-US" b="1" dirty="0">
                <a:solidFill>
                  <a:srgbClr val="0000FF"/>
                </a:solidFill>
              </a:rPr>
              <a:t>Yahuah</a:t>
            </a:r>
            <a:r>
              <a:rPr lang="en-US" dirty="0"/>
              <a:t> at the Appointed Times – Mo-</a:t>
            </a:r>
            <a:r>
              <a:rPr lang="en-US" dirty="0" err="1"/>
              <a:t>edim</a:t>
            </a:r>
            <a:r>
              <a:rPr lang="en-US" dirty="0"/>
              <a:t>!  (Reference specifically </a:t>
            </a:r>
            <a:r>
              <a:rPr lang="en-US" dirty="0">
                <a:solidFill>
                  <a:srgbClr val="00B050"/>
                </a:solidFill>
              </a:rPr>
              <a:t>Exo 23:17.)</a:t>
            </a:r>
          </a:p>
          <a:p>
            <a:pPr marL="365760" indent="-914400">
              <a:spcBef>
                <a:spcPts val="0"/>
              </a:spcBef>
              <a:buNone/>
            </a:pPr>
            <a:endParaRPr lang="en-US" sz="3200" dirty="0">
              <a:solidFill>
                <a:srgbClr val="008080"/>
              </a:solidFill>
              <a:latin typeface="Georgia" panose="02040502050405020303" pitchFamily="18" charset="0"/>
            </a:endParaRPr>
          </a:p>
          <a:p>
            <a:pPr marL="1554480" indent="-1554480">
              <a:spcBef>
                <a:spcPts val="0"/>
              </a:spcBef>
              <a:buNone/>
            </a:pPr>
            <a:endParaRPr lang="en-US" dirty="0">
              <a:solidFill>
                <a:srgbClr val="008080"/>
              </a:solidFill>
              <a:latin typeface="Georgia" panose="02040502050405020303" pitchFamily="18" charset="0"/>
            </a:endParaRPr>
          </a:p>
          <a:p>
            <a:pPr marL="1554480" indent="-1554480">
              <a:spcBef>
                <a:spcPts val="0"/>
              </a:spcBef>
              <a:buNone/>
            </a:pPr>
            <a:r>
              <a:rPr lang="en-US" dirty="0">
                <a:solidFill>
                  <a:srgbClr val="008080"/>
                </a:solidFill>
                <a:latin typeface="Georgia" panose="02040502050405020303" pitchFamily="18" charset="0"/>
              </a:rPr>
              <a:t>Exo 23:17</a:t>
            </a:r>
            <a:r>
              <a:rPr lang="en-US" dirty="0">
                <a:solidFill>
                  <a:prstClr val="black"/>
                </a:solidFill>
                <a:latin typeface="Georgia" panose="02040502050405020303" pitchFamily="18" charset="0"/>
              </a:rPr>
              <a:t>	</a:t>
            </a:r>
            <a:r>
              <a:rPr lang="en-US" dirty="0">
                <a:solidFill>
                  <a:srgbClr val="0070C0"/>
                </a:solidFill>
                <a:latin typeface="Georgia" panose="02040502050405020303" pitchFamily="18" charset="0"/>
              </a:rPr>
              <a:t>“Three times in the year 	           </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our males</a:t>
            </a:r>
            <a:r>
              <a:rPr lang="en-US" b="1" dirty="0">
                <a:solidFill>
                  <a:srgbClr val="FF0000"/>
                </a:solidFill>
                <a:latin typeface="Georgia" panose="02040502050405020303" pitchFamily="18" charset="0"/>
              </a:rPr>
              <a:t> </a:t>
            </a:r>
            <a:r>
              <a:rPr lang="en-US" dirty="0">
                <a:solidFill>
                  <a:srgbClr val="0070C0"/>
                </a:solidFill>
                <a:latin typeface="Georgia" panose="02040502050405020303" pitchFamily="18" charset="0"/>
              </a:rPr>
              <a:t>are to appear </a:t>
            </a:r>
            <a:br>
              <a:rPr lang="en-US" dirty="0">
                <a:solidFill>
                  <a:srgbClr val="0070C0"/>
                </a:solidFill>
                <a:latin typeface="Georgia" panose="02040502050405020303" pitchFamily="18" charset="0"/>
              </a:rPr>
            </a:br>
            <a:r>
              <a:rPr lang="en-US" dirty="0">
                <a:solidFill>
                  <a:srgbClr val="0070C0"/>
                </a:solidFill>
                <a:latin typeface="Georgia" panose="02040502050405020303" pitchFamily="18" charset="0"/>
              </a:rPr>
              <a:t>before the Master </a:t>
            </a:r>
            <a:r>
              <a:rPr lang="he-IL" b="1" dirty="0">
                <a:solidFill>
                  <a:srgbClr val="0000FF"/>
                </a:solidFill>
                <a:latin typeface="SBL Hebrew"/>
              </a:rPr>
              <a:t>יהוה</a:t>
            </a:r>
            <a:r>
              <a:rPr lang="en-US" b="1" dirty="0">
                <a:solidFill>
                  <a:srgbClr val="0000FF"/>
                </a:solidFill>
                <a:latin typeface="Georgia" panose="02040502050405020303" pitchFamily="18" charset="0"/>
              </a:rPr>
              <a:t> </a:t>
            </a:r>
            <a:r>
              <a:rPr lang="en-US" sz="2400" b="1" dirty="0">
                <a:solidFill>
                  <a:srgbClr val="0000FF"/>
                </a:solidFill>
                <a:latin typeface="Georgia" panose="02040502050405020303" pitchFamily="18" charset="0"/>
              </a:rPr>
              <a:t>[Yahuah]. </a:t>
            </a:r>
          </a:p>
          <a:p>
            <a:pPr marL="365760" indent="-914400">
              <a:spcBef>
                <a:spcPts val="0"/>
              </a:spcBef>
              <a:buNone/>
            </a:pPr>
            <a:endParaRPr lang="en-US" sz="800" dirty="0">
              <a:solidFill>
                <a:srgbClr val="0070C0"/>
              </a:solidFill>
              <a:latin typeface="Georgia" panose="02040502050405020303" pitchFamily="18" charset="0"/>
            </a:endParaRPr>
          </a:p>
        </p:txBody>
      </p:sp>
      <p:grpSp>
        <p:nvGrpSpPr>
          <p:cNvPr id="15" name="Group 14"/>
          <p:cNvGrpSpPr/>
          <p:nvPr/>
        </p:nvGrpSpPr>
        <p:grpSpPr>
          <a:xfrm>
            <a:off x="6186151" y="4745879"/>
            <a:ext cx="5306095" cy="759852"/>
            <a:chOff x="6246254" y="3361387"/>
            <a:chExt cx="5306095" cy="759852"/>
          </a:xfrm>
        </p:grpSpPr>
        <p:cxnSp>
          <p:nvCxnSpPr>
            <p:cNvPr id="7" name="Straight Connector 6"/>
            <p:cNvCxnSpPr/>
            <p:nvPr/>
          </p:nvCxnSpPr>
          <p:spPr>
            <a:xfrm flipH="1">
              <a:off x="6452316" y="3751932"/>
              <a:ext cx="4043966" cy="12879"/>
            </a:xfrm>
            <a:prstGeom prst="line">
              <a:avLst/>
            </a:prstGeom>
            <a:ln w="57150">
              <a:solidFill>
                <a:srgbClr val="CC00FF"/>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10264462" y="3361387"/>
              <a:ext cx="1287887" cy="643944"/>
            </a:xfrm>
            <a:prstGeom prst="irregularSeal1">
              <a:avLst/>
            </a:prstGeom>
            <a:solidFill>
              <a:srgbClr val="FFFF00"/>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6246254" y="3751932"/>
              <a:ext cx="218941" cy="369307"/>
            </a:xfrm>
            <a:prstGeom prst="straightConnector1">
              <a:avLst/>
            </a:prstGeom>
            <a:ln w="57150">
              <a:solidFill>
                <a:srgbClr val="CC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9457478" y="6555701"/>
            <a:ext cx="2743200" cy="365125"/>
          </a:xfrm>
        </p:spPr>
        <p:txBody>
          <a:bodyPr/>
          <a:lstStyle/>
          <a:p>
            <a:fld id="{0B555D82-D20F-4DB7-B3E9-7B7EAC2F87A9}" type="slidenum">
              <a:rPr lang="en-US" smtClean="0">
                <a:solidFill>
                  <a:schemeClr val="tx1">
                    <a:lumMod val="95000"/>
                    <a:lumOff val="5000"/>
                  </a:schemeClr>
                </a:solidFill>
              </a:rPr>
              <a:t>19</a:t>
            </a:fld>
            <a:endParaRPr lang="en-US" dirty="0">
              <a:solidFill>
                <a:schemeClr val="tx1">
                  <a:lumMod val="95000"/>
                  <a:lumOff val="5000"/>
                </a:schemeClr>
              </a:solidFill>
            </a:endParaRPr>
          </a:p>
        </p:txBody>
      </p:sp>
      <p:sp>
        <p:nvSpPr>
          <p:cNvPr id="8" name="Rectangle 7"/>
          <p:cNvSpPr/>
          <p:nvPr/>
        </p:nvSpPr>
        <p:spPr>
          <a:xfrm>
            <a:off x="6405092" y="2475649"/>
            <a:ext cx="3517330" cy="412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01600">
                    <a:srgbClr val="00FF00">
                      <a:alpha val="60000"/>
                    </a:srgbClr>
                  </a:glow>
                </a:effectLst>
                <a:latin typeface="Georgia" panose="02040502050405020303" pitchFamily="18" charset="0"/>
              </a:rPr>
              <a:t>had an exemption</a:t>
            </a:r>
          </a:p>
        </p:txBody>
      </p:sp>
      <p:sp>
        <p:nvSpPr>
          <p:cNvPr id="9" name="Rectangle 8"/>
          <p:cNvSpPr/>
          <p:nvPr/>
        </p:nvSpPr>
        <p:spPr>
          <a:xfrm>
            <a:off x="2569332" y="3946412"/>
            <a:ext cx="1804378" cy="357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solidFill>
                  <a:srgbClr val="CC00FF"/>
                </a:solidFill>
                <a:effectLst>
                  <a:glow rad="228600">
                    <a:schemeClr val="accent4">
                      <a:satMod val="175000"/>
                      <a:alpha val="40000"/>
                    </a:schemeClr>
                  </a:glow>
                </a:effectLst>
              </a:rPr>
              <a:t>ALL MALES</a:t>
            </a:r>
          </a:p>
        </p:txBody>
      </p:sp>
      <p:sp>
        <p:nvSpPr>
          <p:cNvPr id="11" name="Rectangle 10"/>
          <p:cNvSpPr/>
          <p:nvPr/>
        </p:nvSpPr>
        <p:spPr>
          <a:xfrm>
            <a:off x="5821026" y="5532846"/>
            <a:ext cx="1020909" cy="42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solidFill>
                  <a:srgbClr val="FF0000"/>
                </a:solidFill>
                <a:effectLst>
                  <a:glow rad="127000">
                    <a:srgbClr val="00FF00">
                      <a:alpha val="90000"/>
                    </a:srgbClr>
                  </a:glow>
                </a:effectLst>
                <a:latin typeface="Snap ITC" panose="04040A07060A02020202" pitchFamily="82" charset="0"/>
              </a:rPr>
              <a:t>ALL</a:t>
            </a:r>
          </a:p>
        </p:txBody>
      </p:sp>
      <p:sp>
        <p:nvSpPr>
          <p:cNvPr id="13" name="Speech Bubble: Rectangle with Corners Rounded 12">
            <a:extLst>
              <a:ext uri="{FF2B5EF4-FFF2-40B4-BE49-F238E27FC236}">
                <a16:creationId xmlns:a16="http://schemas.microsoft.com/office/drawing/2014/main" id="{BBB0CFB3-CC88-4C87-B194-981BEFC3C02E}"/>
              </a:ext>
            </a:extLst>
          </p:cNvPr>
          <p:cNvSpPr/>
          <p:nvPr/>
        </p:nvSpPr>
        <p:spPr>
          <a:xfrm>
            <a:off x="7031861" y="101159"/>
            <a:ext cx="4335385" cy="612648"/>
          </a:xfrm>
          <a:prstGeom prst="wedgeRoundRectCallout">
            <a:avLst>
              <a:gd name="adj1" fmla="val -28913"/>
              <a:gd name="adj2" fmla="val 138444"/>
              <a:gd name="adj3" fmla="val 16667"/>
            </a:avLst>
          </a:prstGeom>
          <a:solidFill>
            <a:schemeClr val="tx1"/>
          </a:solidFill>
          <a:ln w="38100">
            <a:solidFill>
              <a:srgbClr val="222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222BDC"/>
                  </a:solidFill>
                </a:ln>
                <a:solidFill>
                  <a:srgbClr val="FFFF00"/>
                </a:solidFill>
                <a:effectLst>
                  <a:outerShdw blurRad="50800" dist="50800" dir="5400000" algn="ctr" rotWithShape="0">
                    <a:srgbClr val="FF99FF"/>
                  </a:outerShdw>
                </a:effectLst>
              </a:rPr>
              <a:t>Was this a - </a:t>
            </a:r>
            <a:r>
              <a:rPr lang="en-CA" sz="3200" b="1" dirty="0">
                <a:ln w="19050">
                  <a:solidFill>
                    <a:srgbClr val="2131E7"/>
                  </a:solidFill>
                </a:ln>
                <a:solidFill>
                  <a:srgbClr val="FFFF00"/>
                </a:solidFill>
                <a:effectLst>
                  <a:glow rad="76200">
                    <a:srgbClr val="34E9FC"/>
                  </a:glow>
                  <a:outerShdw blurRad="50800" dist="50800" dir="5400000" algn="ctr" rotWithShape="0">
                    <a:srgbClr val="FF99FF"/>
                  </a:outerShdw>
                </a:effectLst>
                <a:latin typeface="Stencil" panose="040409050D0802020404" pitchFamily="82" charset="0"/>
              </a:rPr>
              <a:t>WITNESS?</a:t>
            </a:r>
          </a:p>
        </p:txBody>
      </p:sp>
      <p:pic>
        <p:nvPicPr>
          <p:cNvPr id="20" name="Picture 19">
            <a:extLst>
              <a:ext uri="{FF2B5EF4-FFF2-40B4-BE49-F238E27FC236}">
                <a16:creationId xmlns:a16="http://schemas.microsoft.com/office/drawing/2014/main" id="{E7B9F3AF-55E8-4946-B983-0348C07CC8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24972" y="639714"/>
            <a:ext cx="2005986" cy="1979924"/>
          </a:xfrm>
          <a:prstGeom prst="ellipse">
            <a:avLst/>
          </a:prstGeom>
          <a:ln>
            <a:noFill/>
          </a:ln>
          <a:effectLst>
            <a:softEdge rad="112500"/>
          </a:effectLst>
        </p:spPr>
      </p:pic>
      <p:sp>
        <p:nvSpPr>
          <p:cNvPr id="21" name="Arrow: Bent 20">
            <a:extLst>
              <a:ext uri="{FF2B5EF4-FFF2-40B4-BE49-F238E27FC236}">
                <a16:creationId xmlns:a16="http://schemas.microsoft.com/office/drawing/2014/main" id="{E7BFC17B-B349-42AD-BC28-9CB754763121}"/>
              </a:ext>
            </a:extLst>
          </p:cNvPr>
          <p:cNvSpPr/>
          <p:nvPr/>
        </p:nvSpPr>
        <p:spPr>
          <a:xfrm rot="5400000" flipV="1">
            <a:off x="9203956" y="1394559"/>
            <a:ext cx="631824" cy="1602075"/>
          </a:xfrm>
          <a:prstGeom prst="bentArrow">
            <a:avLst>
              <a:gd name="adj1" fmla="val 25000"/>
              <a:gd name="adj2" fmla="val 42785"/>
              <a:gd name="adj3" fmla="val 38681"/>
              <a:gd name="adj4" fmla="val 61319"/>
            </a:avLst>
          </a:prstGeom>
          <a:solidFill>
            <a:srgbClr val="FF99FF"/>
          </a:solidFill>
          <a:ln w="28575">
            <a:solidFill>
              <a:srgbClr val="2131E7"/>
            </a:solidFill>
          </a:ln>
          <a:effectLst>
            <a:glow rad="127000">
              <a:srgbClr val="FF66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Rectangle: Rounded Corners 21">
            <a:extLst>
              <a:ext uri="{FF2B5EF4-FFF2-40B4-BE49-F238E27FC236}">
                <a16:creationId xmlns:a16="http://schemas.microsoft.com/office/drawing/2014/main" id="{7EE1217F-1E19-46DC-A3BA-7E34D8570518}"/>
              </a:ext>
            </a:extLst>
          </p:cNvPr>
          <p:cNvSpPr/>
          <p:nvPr/>
        </p:nvSpPr>
        <p:spPr>
          <a:xfrm>
            <a:off x="107576" y="1720450"/>
            <a:ext cx="8539534" cy="696555"/>
          </a:xfrm>
          <a:prstGeom prst="roundRect">
            <a:avLst/>
          </a:prstGeom>
          <a:solidFill>
            <a:srgbClr val="FF99FF"/>
          </a:solidFill>
          <a:ln w="57150">
            <a:solidFill>
              <a:srgbClr val="2131E7"/>
            </a:solidFill>
          </a:ln>
          <a:scene3d>
            <a:camera prst="orthographicFront"/>
            <a:lightRig rig="sunset" dir="t"/>
          </a:scene3d>
          <a:sp3d>
            <a:bevelT w="13970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18189B"/>
                </a:solidFill>
              </a:rPr>
              <a:t>Could  </a:t>
            </a:r>
            <a:r>
              <a:rPr lang="en-CA" sz="2800" b="1" dirty="0" err="1">
                <a:solidFill>
                  <a:srgbClr val="18189B"/>
                </a:solidFill>
                <a:effectLst>
                  <a:glow rad="127000">
                    <a:srgbClr val="34E9FC"/>
                  </a:glow>
                </a:effectLst>
              </a:rPr>
              <a:t>Yahusha’s</a:t>
            </a:r>
            <a:r>
              <a:rPr lang="en-CA" sz="2800" dirty="0">
                <a:solidFill>
                  <a:srgbClr val="18189B"/>
                </a:solidFill>
              </a:rPr>
              <a:t> </a:t>
            </a:r>
            <a:r>
              <a:rPr lang="en-CA" sz="2800" b="1" u="sng" dirty="0">
                <a:solidFill>
                  <a:srgbClr val="18189B"/>
                </a:solidFill>
                <a:effectLst>
                  <a:glow rad="127000">
                    <a:srgbClr val="FFFF00"/>
                  </a:glow>
                </a:effectLst>
              </a:rPr>
              <a:t>FEET</a:t>
            </a:r>
            <a:r>
              <a:rPr lang="en-CA" sz="2800" b="1" dirty="0">
                <a:solidFill>
                  <a:srgbClr val="18189B"/>
                </a:solidFill>
              </a:rPr>
              <a:t> </a:t>
            </a:r>
            <a:r>
              <a:rPr lang="en-CA" sz="2800" dirty="0">
                <a:solidFill>
                  <a:srgbClr val="18189B"/>
                </a:solidFill>
              </a:rPr>
              <a:t>be </a:t>
            </a:r>
            <a:r>
              <a:rPr lang="en-CA" sz="2800" u="sng" dirty="0">
                <a:solidFill>
                  <a:srgbClr val="18189B"/>
                </a:solidFill>
              </a:rPr>
              <a:t>AS IMPORTANT</a:t>
            </a:r>
            <a:r>
              <a:rPr lang="en-CA" sz="2800" dirty="0">
                <a:solidFill>
                  <a:srgbClr val="18189B"/>
                </a:solidFill>
              </a:rPr>
              <a:t> as His Tongue? </a:t>
            </a:r>
          </a:p>
        </p:txBody>
      </p:sp>
    </p:spTree>
    <p:extLst>
      <p:ext uri="{BB962C8B-B14F-4D97-AF65-F5344CB8AC3E}">
        <p14:creationId xmlns:p14="http://schemas.microsoft.com/office/powerpoint/2010/main" val="21370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250"/>
                                        <p:tgtEl>
                                          <p:spTgt spid="13"/>
                                        </p:tgtEl>
                                      </p:cBhvr>
                                    </p:animEffect>
                                  </p:childTnLst>
                                </p:cTn>
                              </p:par>
                              <p:par>
                                <p:cTn id="8" presetID="42" presetClass="entr" presetSubtype="0"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1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500"/>
                                        <p:tgtEl>
                                          <p:spTgt spid="3">
                                            <p:txEl>
                                              <p:pRg st="2" end="2"/>
                                            </p:txEl>
                                          </p:spTgt>
                                        </p:tgtEl>
                                      </p:cBhvr>
                                    </p:animEffect>
                                  </p:childTnLst>
                                </p:cTn>
                              </p:par>
                            </p:childTnLst>
                          </p:cTn>
                        </p:par>
                        <p:par>
                          <p:cTn id="43" fill="hold">
                            <p:stCondLst>
                              <p:cond delay="1500"/>
                            </p:stCondLst>
                            <p:childTnLst>
                              <p:par>
                                <p:cTn id="44" presetID="26" presetClass="entr" presetSubtype="0" fill="hold" grpId="0" nodeType="afterEffect">
                                  <p:stCondLst>
                                    <p:cond delay="0"/>
                                  </p:stCondLst>
                                  <p:iterate type="lt">
                                    <p:tmPct val="0"/>
                                  </p:iterate>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down)">
                                      <p:cBhvr>
                                        <p:cTn id="46" dur="580">
                                          <p:stCondLst>
                                            <p:cond delay="0"/>
                                          </p:stCondLst>
                                        </p:cTn>
                                        <p:tgtEl>
                                          <p:spTgt spid="9">
                                            <p:txEl>
                                              <p:pRg st="0" end="0"/>
                                            </p:txEl>
                                          </p:spTgt>
                                        </p:tgtEl>
                                      </p:cBhvr>
                                    </p:animEffect>
                                    <p:anim calcmode="lin" valueType="num">
                                      <p:cBhvr>
                                        <p:cTn id="47"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xEl>
                                              <p:pRg st="0" end="0"/>
                                            </p:txEl>
                                          </p:spTgt>
                                        </p:tgtEl>
                                      </p:cBhvr>
                                      <p:to x="100000" y="60000"/>
                                    </p:animScale>
                                    <p:animScale>
                                      <p:cBhvr>
                                        <p:cTn id="53" dur="166" decel="50000">
                                          <p:stCondLst>
                                            <p:cond delay="676"/>
                                          </p:stCondLst>
                                        </p:cTn>
                                        <p:tgtEl>
                                          <p:spTgt spid="9">
                                            <p:txEl>
                                              <p:pRg st="0" end="0"/>
                                            </p:txEl>
                                          </p:spTgt>
                                        </p:tgtEl>
                                      </p:cBhvr>
                                      <p:to x="100000" y="100000"/>
                                    </p:animScale>
                                    <p:animScale>
                                      <p:cBhvr>
                                        <p:cTn id="54" dur="26">
                                          <p:stCondLst>
                                            <p:cond delay="1312"/>
                                          </p:stCondLst>
                                        </p:cTn>
                                        <p:tgtEl>
                                          <p:spTgt spid="9">
                                            <p:txEl>
                                              <p:pRg st="0" end="0"/>
                                            </p:txEl>
                                          </p:spTgt>
                                        </p:tgtEl>
                                      </p:cBhvr>
                                      <p:to x="100000" y="80000"/>
                                    </p:animScale>
                                    <p:animScale>
                                      <p:cBhvr>
                                        <p:cTn id="55" dur="166" decel="50000">
                                          <p:stCondLst>
                                            <p:cond delay="1338"/>
                                          </p:stCondLst>
                                        </p:cTn>
                                        <p:tgtEl>
                                          <p:spTgt spid="9">
                                            <p:txEl>
                                              <p:pRg st="0" end="0"/>
                                            </p:txEl>
                                          </p:spTgt>
                                        </p:tgtEl>
                                      </p:cBhvr>
                                      <p:to x="100000" y="100000"/>
                                    </p:animScale>
                                    <p:animScale>
                                      <p:cBhvr>
                                        <p:cTn id="56" dur="26">
                                          <p:stCondLst>
                                            <p:cond delay="1642"/>
                                          </p:stCondLst>
                                        </p:cTn>
                                        <p:tgtEl>
                                          <p:spTgt spid="9">
                                            <p:txEl>
                                              <p:pRg st="0" end="0"/>
                                            </p:txEl>
                                          </p:spTgt>
                                        </p:tgtEl>
                                      </p:cBhvr>
                                      <p:to x="100000" y="90000"/>
                                    </p:animScale>
                                    <p:animScale>
                                      <p:cBhvr>
                                        <p:cTn id="57" dur="166" decel="50000">
                                          <p:stCondLst>
                                            <p:cond delay="1668"/>
                                          </p:stCondLst>
                                        </p:cTn>
                                        <p:tgtEl>
                                          <p:spTgt spid="9">
                                            <p:txEl>
                                              <p:pRg st="0" end="0"/>
                                            </p:txEl>
                                          </p:spTgt>
                                        </p:tgtEl>
                                      </p:cBhvr>
                                      <p:to x="100000" y="100000"/>
                                    </p:animScale>
                                    <p:animScale>
                                      <p:cBhvr>
                                        <p:cTn id="58" dur="26">
                                          <p:stCondLst>
                                            <p:cond delay="1808"/>
                                          </p:stCondLst>
                                        </p:cTn>
                                        <p:tgtEl>
                                          <p:spTgt spid="9">
                                            <p:txEl>
                                              <p:pRg st="0" end="0"/>
                                            </p:txEl>
                                          </p:spTgt>
                                        </p:tgtEl>
                                      </p:cBhvr>
                                      <p:to x="100000" y="95000"/>
                                    </p:animScale>
                                    <p:animScale>
                                      <p:cBhvr>
                                        <p:cTn id="59" dur="166" decel="50000">
                                          <p:stCondLst>
                                            <p:cond delay="1834"/>
                                          </p:stCondLst>
                                        </p:cTn>
                                        <p:tgtEl>
                                          <p:spTgt spid="9">
                                            <p:txEl>
                                              <p:pRg st="0" end="0"/>
                                            </p:txEl>
                                          </p:spTgt>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9">
                                            <p:bg/>
                                          </p:spTgt>
                                        </p:tgtEl>
                                        <p:attrNameLst>
                                          <p:attrName>style.visibility</p:attrName>
                                        </p:attrNameLst>
                                      </p:cBhvr>
                                      <p:to>
                                        <p:strVal val="visible"/>
                                      </p:to>
                                    </p:set>
                                    <p:animEffect transition="in" filter="wipe(down)">
                                      <p:cBhvr>
                                        <p:cTn id="62" dur="580">
                                          <p:stCondLst>
                                            <p:cond delay="0"/>
                                          </p:stCondLst>
                                        </p:cTn>
                                        <p:tgtEl>
                                          <p:spTgt spid="9">
                                            <p:bg/>
                                          </p:spTgt>
                                        </p:tgtEl>
                                      </p:cBhvr>
                                    </p:animEffect>
                                    <p:anim calcmode="lin" valueType="num">
                                      <p:cBhvr>
                                        <p:cTn id="63"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bg/>
                                          </p:spTgt>
                                        </p:tgtEl>
                                      </p:cBhvr>
                                      <p:to x="100000" y="60000"/>
                                    </p:animScale>
                                    <p:animScale>
                                      <p:cBhvr>
                                        <p:cTn id="69" dur="166" decel="50000">
                                          <p:stCondLst>
                                            <p:cond delay="676"/>
                                          </p:stCondLst>
                                        </p:cTn>
                                        <p:tgtEl>
                                          <p:spTgt spid="9">
                                            <p:bg/>
                                          </p:spTgt>
                                        </p:tgtEl>
                                      </p:cBhvr>
                                      <p:to x="100000" y="100000"/>
                                    </p:animScale>
                                    <p:animScale>
                                      <p:cBhvr>
                                        <p:cTn id="70" dur="26">
                                          <p:stCondLst>
                                            <p:cond delay="1312"/>
                                          </p:stCondLst>
                                        </p:cTn>
                                        <p:tgtEl>
                                          <p:spTgt spid="9">
                                            <p:bg/>
                                          </p:spTgt>
                                        </p:tgtEl>
                                      </p:cBhvr>
                                      <p:to x="100000" y="80000"/>
                                    </p:animScale>
                                    <p:animScale>
                                      <p:cBhvr>
                                        <p:cTn id="71" dur="166" decel="50000">
                                          <p:stCondLst>
                                            <p:cond delay="1338"/>
                                          </p:stCondLst>
                                        </p:cTn>
                                        <p:tgtEl>
                                          <p:spTgt spid="9">
                                            <p:bg/>
                                          </p:spTgt>
                                        </p:tgtEl>
                                      </p:cBhvr>
                                      <p:to x="100000" y="100000"/>
                                    </p:animScale>
                                    <p:animScale>
                                      <p:cBhvr>
                                        <p:cTn id="72" dur="26">
                                          <p:stCondLst>
                                            <p:cond delay="1642"/>
                                          </p:stCondLst>
                                        </p:cTn>
                                        <p:tgtEl>
                                          <p:spTgt spid="9">
                                            <p:bg/>
                                          </p:spTgt>
                                        </p:tgtEl>
                                      </p:cBhvr>
                                      <p:to x="100000" y="90000"/>
                                    </p:animScale>
                                    <p:animScale>
                                      <p:cBhvr>
                                        <p:cTn id="73" dur="166" decel="50000">
                                          <p:stCondLst>
                                            <p:cond delay="1668"/>
                                          </p:stCondLst>
                                        </p:cTn>
                                        <p:tgtEl>
                                          <p:spTgt spid="9">
                                            <p:bg/>
                                          </p:spTgt>
                                        </p:tgtEl>
                                      </p:cBhvr>
                                      <p:to x="100000" y="100000"/>
                                    </p:animScale>
                                    <p:animScale>
                                      <p:cBhvr>
                                        <p:cTn id="74" dur="26">
                                          <p:stCondLst>
                                            <p:cond delay="1808"/>
                                          </p:stCondLst>
                                        </p:cTn>
                                        <p:tgtEl>
                                          <p:spTgt spid="9">
                                            <p:bg/>
                                          </p:spTgt>
                                        </p:tgtEl>
                                      </p:cBhvr>
                                      <p:to x="100000" y="95000"/>
                                    </p:animScale>
                                    <p:animScale>
                                      <p:cBhvr>
                                        <p:cTn id="75" dur="166" decel="50000">
                                          <p:stCondLst>
                                            <p:cond delay="1834"/>
                                          </p:stCondLst>
                                        </p:cTn>
                                        <p:tgtEl>
                                          <p:spTgt spid="9">
                                            <p:bg/>
                                          </p:spTgt>
                                        </p:tgtEl>
                                      </p:cBhvr>
                                      <p:to x="100000" y="100000"/>
                                    </p:animScale>
                                  </p:childTnLst>
                                </p:cTn>
                              </p:par>
                            </p:childTnLst>
                          </p:cTn>
                        </p:par>
                        <p:par>
                          <p:cTn id="76" fill="hold">
                            <p:stCondLst>
                              <p:cond delay="3500"/>
                            </p:stCondLst>
                            <p:childTnLst>
                              <p:par>
                                <p:cTn id="77" presetID="34" presetClass="emph" presetSubtype="0" repeatCount="2000" fill="hold" nodeType="afterEffect">
                                  <p:stCondLst>
                                    <p:cond delay="0"/>
                                  </p:stCondLst>
                                  <p:iterate type="lt">
                                    <p:tmPct val="10000"/>
                                  </p:iterate>
                                  <p:childTnLst>
                                    <p:animMotion origin="layout" path="M -8.33333E-7 1.11111E-6 L -8.33333E-7 -0.07222 " pathEditMode="relative" rAng="0" ptsTypes="AA">
                                      <p:cBhvr>
                                        <p:cTn id="78" dur="1000" accel="50000" decel="50000" autoRev="1" fill="hold">
                                          <p:stCondLst>
                                            <p:cond delay="0"/>
                                          </p:stCondLst>
                                        </p:cTn>
                                        <p:tgtEl>
                                          <p:spTgt spid="9">
                                            <p:txEl>
                                              <p:pRg st="0" end="0"/>
                                            </p:txEl>
                                          </p:spTgt>
                                        </p:tgtEl>
                                        <p:attrNameLst>
                                          <p:attrName>ppt_x</p:attrName>
                                          <p:attrName>ppt_y</p:attrName>
                                        </p:attrNameLst>
                                      </p:cBhvr>
                                      <p:rCtr x="0" y="-3611"/>
                                    </p:animMotion>
                                    <p:animRot by="1500000">
                                      <p:cBhvr>
                                        <p:cTn id="79" dur="500" fill="hold">
                                          <p:stCondLst>
                                            <p:cond delay="0"/>
                                          </p:stCondLst>
                                        </p:cTn>
                                        <p:tgtEl>
                                          <p:spTgt spid="9">
                                            <p:txEl>
                                              <p:pRg st="0" end="0"/>
                                            </p:txEl>
                                          </p:spTgt>
                                        </p:tgtEl>
                                        <p:attrNameLst>
                                          <p:attrName>r</p:attrName>
                                        </p:attrNameLst>
                                      </p:cBhvr>
                                    </p:animRot>
                                    <p:animRot by="-1500000">
                                      <p:cBhvr>
                                        <p:cTn id="80" dur="500" fill="hold">
                                          <p:stCondLst>
                                            <p:cond delay="500"/>
                                          </p:stCondLst>
                                        </p:cTn>
                                        <p:tgtEl>
                                          <p:spTgt spid="9">
                                            <p:txEl>
                                              <p:pRg st="0" end="0"/>
                                            </p:txEl>
                                          </p:spTgt>
                                        </p:tgtEl>
                                        <p:attrNameLst>
                                          <p:attrName>r</p:attrName>
                                        </p:attrNameLst>
                                      </p:cBhvr>
                                    </p:animRot>
                                    <p:animRot by="-1500000">
                                      <p:cBhvr>
                                        <p:cTn id="81" dur="500" fill="hold">
                                          <p:stCondLst>
                                            <p:cond delay="1000"/>
                                          </p:stCondLst>
                                        </p:cTn>
                                        <p:tgtEl>
                                          <p:spTgt spid="9">
                                            <p:txEl>
                                              <p:pRg st="0" end="0"/>
                                            </p:txEl>
                                          </p:spTgt>
                                        </p:tgtEl>
                                        <p:attrNameLst>
                                          <p:attrName>r</p:attrName>
                                        </p:attrNameLst>
                                      </p:cBhvr>
                                    </p:animRot>
                                    <p:animRot by="1500000">
                                      <p:cBhvr>
                                        <p:cTn id="82" dur="500" fill="hold">
                                          <p:stCondLst>
                                            <p:cond delay="1500"/>
                                          </p:stCondLst>
                                        </p:cTn>
                                        <p:tgtEl>
                                          <p:spTgt spid="9">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00"/>
                                        <p:tgtEl>
                                          <p:spTgt spid="3">
                                            <p:txEl>
                                              <p:pRg st="5" end="5"/>
                                            </p:txEl>
                                          </p:spTgt>
                                        </p:tgtEl>
                                      </p:cBhvr>
                                    </p:animEffect>
                                  </p:childTnLst>
                                </p:cTn>
                              </p:par>
                              <p:par>
                                <p:cTn id="88" presetID="31" presetClass="entr" presetSubtype="0" fill="hold" grpId="1"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fltVal val="0"/>
                                          </p:val>
                                        </p:tav>
                                        <p:tav tm="100000">
                                          <p:val>
                                            <p:strVal val="#ppt_w"/>
                                          </p:val>
                                        </p:tav>
                                      </p:tavLst>
                                    </p:anim>
                                    <p:anim calcmode="lin" valueType="num">
                                      <p:cBhvr>
                                        <p:cTn id="91" dur="1000" fill="hold"/>
                                        <p:tgtEl>
                                          <p:spTgt spid="11"/>
                                        </p:tgtEl>
                                        <p:attrNameLst>
                                          <p:attrName>ppt_h</p:attrName>
                                        </p:attrNameLst>
                                      </p:cBhvr>
                                      <p:tavLst>
                                        <p:tav tm="0">
                                          <p:val>
                                            <p:fltVal val="0"/>
                                          </p:val>
                                        </p:tav>
                                        <p:tav tm="100000">
                                          <p:val>
                                            <p:strVal val="#ppt_h"/>
                                          </p:val>
                                        </p:tav>
                                      </p:tavLst>
                                    </p:anim>
                                    <p:anim calcmode="lin" valueType="num">
                                      <p:cBhvr>
                                        <p:cTn id="92" dur="1000" fill="hold"/>
                                        <p:tgtEl>
                                          <p:spTgt spid="11"/>
                                        </p:tgtEl>
                                        <p:attrNameLst>
                                          <p:attrName>style.rotation</p:attrName>
                                        </p:attrNameLst>
                                      </p:cBhvr>
                                      <p:tavLst>
                                        <p:tav tm="0">
                                          <p:val>
                                            <p:fltVal val="90"/>
                                          </p:val>
                                        </p:tav>
                                        <p:tav tm="100000">
                                          <p:val>
                                            <p:fltVal val="0"/>
                                          </p:val>
                                        </p:tav>
                                      </p:tavLst>
                                    </p:anim>
                                    <p:animEffect transition="in" filter="fade">
                                      <p:cBhvr>
                                        <p:cTn id="93" dur="1000"/>
                                        <p:tgtEl>
                                          <p:spTgt spid="11"/>
                                        </p:tgtEl>
                                      </p:cBhvr>
                                    </p:animEffect>
                                  </p:childTnLst>
                                </p:cTn>
                              </p:par>
                              <p:par>
                                <p:cTn id="94" presetID="31"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1000" fill="hold"/>
                                        <p:tgtEl>
                                          <p:spTgt spid="15"/>
                                        </p:tgtEl>
                                        <p:attrNameLst>
                                          <p:attrName>ppt_w</p:attrName>
                                        </p:attrNameLst>
                                      </p:cBhvr>
                                      <p:tavLst>
                                        <p:tav tm="0">
                                          <p:val>
                                            <p:fltVal val="0"/>
                                          </p:val>
                                        </p:tav>
                                        <p:tav tm="100000">
                                          <p:val>
                                            <p:strVal val="#ppt_w"/>
                                          </p:val>
                                        </p:tav>
                                      </p:tavLst>
                                    </p:anim>
                                    <p:anim calcmode="lin" valueType="num">
                                      <p:cBhvr>
                                        <p:cTn id="97" dur="1000" fill="hold"/>
                                        <p:tgtEl>
                                          <p:spTgt spid="15"/>
                                        </p:tgtEl>
                                        <p:attrNameLst>
                                          <p:attrName>ppt_h</p:attrName>
                                        </p:attrNameLst>
                                      </p:cBhvr>
                                      <p:tavLst>
                                        <p:tav tm="0">
                                          <p:val>
                                            <p:fltVal val="0"/>
                                          </p:val>
                                        </p:tav>
                                        <p:tav tm="100000">
                                          <p:val>
                                            <p:strVal val="#ppt_h"/>
                                          </p:val>
                                        </p:tav>
                                      </p:tavLst>
                                    </p:anim>
                                    <p:anim calcmode="lin" valueType="num">
                                      <p:cBhvr>
                                        <p:cTn id="98" dur="1000" fill="hold"/>
                                        <p:tgtEl>
                                          <p:spTgt spid="15"/>
                                        </p:tgtEl>
                                        <p:attrNameLst>
                                          <p:attrName>style.rotation</p:attrName>
                                        </p:attrNameLst>
                                      </p:cBhvr>
                                      <p:tavLst>
                                        <p:tav tm="0">
                                          <p:val>
                                            <p:fltVal val="90"/>
                                          </p:val>
                                        </p:tav>
                                        <p:tav tm="100000">
                                          <p:val>
                                            <p:fltVal val="0"/>
                                          </p:val>
                                        </p:tav>
                                      </p:tavLst>
                                    </p:anim>
                                    <p:animEffect transition="in" filter="fade">
                                      <p:cBhvr>
                                        <p:cTn id="99" dur="1000"/>
                                        <p:tgtEl>
                                          <p:spTgt spid="15"/>
                                        </p:tgtEl>
                                      </p:cBhvr>
                                    </p:animEffect>
                                  </p:childTnLst>
                                </p:cTn>
                              </p:par>
                              <p:par>
                                <p:cTn id="100" presetID="35" presetClass="emph" presetSubtype="0" repeatCount="5000" fill="hold" grpId="0" nodeType="withEffect">
                                  <p:stCondLst>
                                    <p:cond delay="0"/>
                                  </p:stCondLst>
                                  <p:childTnLst>
                                    <p:anim calcmode="discrete" valueType="str">
                                      <p:cBhvr>
                                        <p:cTn id="101" dur="2000" fill="hold"/>
                                        <p:tgtEl>
                                          <p:spTgt spid="11"/>
                                        </p:tgtEl>
                                        <p:attrNameLst>
                                          <p:attrName>style.visibility</p:attrName>
                                        </p:attrNameLst>
                                      </p:cBhvr>
                                      <p:tavLst>
                                        <p:tav tm="0">
                                          <p:val>
                                            <p:strVal val="hidden"/>
                                          </p:val>
                                        </p:tav>
                                        <p:tav tm="50000">
                                          <p:val>
                                            <p:strVal val="visible"/>
                                          </p:val>
                                        </p:tav>
                                      </p:tavLst>
                                    </p:anim>
                                  </p:childTnLst>
                                </p:cTn>
                              </p:par>
                              <p:par>
                                <p:cTn id="102" presetID="35" presetClass="emph" presetSubtype="0" repeatCount="5000" fill="hold" nodeType="withEffect">
                                  <p:stCondLst>
                                    <p:cond delay="1000"/>
                                  </p:stCondLst>
                                  <p:childTnLst>
                                    <p:anim calcmode="discrete" valueType="str">
                                      <p:cBhvr>
                                        <p:cTn id="103"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allAtOnce" animBg="1"/>
      <p:bldP spid="11" grpId="0" animBg="1"/>
      <p:bldP spid="11" grpId="1" animBg="1"/>
      <p:bldP spid="13"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99FF"/>
            </a:gs>
            <a:gs pos="50000">
              <a:srgbClr val="11B5C5"/>
            </a:gs>
            <a:gs pos="100000">
              <a:schemeClr val="tx1"/>
            </a:gs>
          </a:gsLst>
          <a:lin ang="5400000" scaled="0"/>
        </a:gradFill>
        <a:effectLst/>
      </p:bgPr>
    </p:bg>
    <p:spTree>
      <p:nvGrpSpPr>
        <p:cNvPr id="1" name=""/>
        <p:cNvGrpSpPr/>
        <p:nvPr/>
      </p:nvGrpSpPr>
      <p:grpSpPr>
        <a:xfrm>
          <a:off x="0" y="0"/>
          <a:ext cx="0" cy="0"/>
          <a:chOff x="0" y="0"/>
          <a:chExt cx="0" cy="0"/>
        </a:xfrm>
      </p:grpSpPr>
      <p:sp>
        <p:nvSpPr>
          <p:cNvPr id="33" name="Title 32"/>
          <p:cNvSpPr>
            <a:spLocks noGrp="1"/>
          </p:cNvSpPr>
          <p:nvPr>
            <p:ph type="title"/>
          </p:nvPr>
        </p:nvSpPr>
        <p:spPr>
          <a:xfrm>
            <a:off x="953601" y="722988"/>
            <a:ext cx="10443730" cy="5198417"/>
          </a:xfrm>
          <a:solidFill>
            <a:schemeClr val="bg1">
              <a:lumMod val="85000"/>
            </a:schemeClr>
          </a:solidFill>
          <a:ln w="76200">
            <a:solidFill>
              <a:srgbClr val="FB6BEA"/>
            </a:solid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h="25400" prst="softRound"/>
            </a:sp3d>
          </a:bodyPr>
          <a:lstStyle/>
          <a:p>
            <a:pPr algn="ctr"/>
            <a:r>
              <a:rPr lang="en-US" sz="4000" b="1" u="sng" dirty="0">
                <a:latin typeface="Snap ITC" panose="04040A07060A02020202" pitchFamily="82" charset="0"/>
              </a:rPr>
              <a:t>If ever</a:t>
            </a:r>
            <a:r>
              <a:rPr lang="en-US" sz="4000" b="1" dirty="0">
                <a:latin typeface="Snap ITC" panose="04040A07060A02020202" pitchFamily="82" charset="0"/>
              </a:rPr>
              <a:t>, </a:t>
            </a:r>
            <a:r>
              <a:rPr lang="en-US" sz="4000" b="1" dirty="0"/>
              <a:t>in your journey, </a:t>
            </a:r>
            <a:br>
              <a:rPr lang="en-US" sz="4000" b="1" dirty="0"/>
            </a:br>
            <a:r>
              <a:rPr lang="en-US" sz="4000" b="1" dirty="0"/>
              <a:t>you have </a:t>
            </a:r>
            <a:r>
              <a:rPr lang="en-US" sz="4000" b="1" u="sng" dirty="0">
                <a:latin typeface="Arial Black" panose="020B0A04020102020204" pitchFamily="34" charset="0"/>
              </a:rPr>
              <a:t>HEARD</a:t>
            </a:r>
            <a:r>
              <a:rPr lang="en-US" sz="4000" b="1" dirty="0"/>
              <a:t>  - </a:t>
            </a:r>
            <a:br>
              <a:rPr lang="en-US" sz="4000" b="1" dirty="0"/>
            </a:br>
            <a:r>
              <a:rPr lang="en-US" sz="4000" b="1" dirty="0">
                <a:solidFill>
                  <a:srgbClr val="2131E7"/>
                </a:solidFill>
              </a:rPr>
              <a:t>“</a:t>
            </a:r>
            <a:r>
              <a:rPr lang="en-US" sz="4000" b="1" dirty="0" err="1">
                <a:solidFill>
                  <a:srgbClr val="2131E7"/>
                </a:solidFill>
                <a:latin typeface="+mn-lt"/>
              </a:rPr>
              <a:t>Yahusha</a:t>
            </a:r>
            <a:r>
              <a:rPr lang="en-US" sz="4000" b="1" dirty="0"/>
              <a:t> observed the </a:t>
            </a:r>
            <a:r>
              <a:rPr lang="en-US" sz="4000" b="1" i="1" dirty="0">
                <a:solidFill>
                  <a:srgbClr val="FF6600"/>
                </a:solidFill>
              </a:rPr>
              <a:t>Feasts of the </a:t>
            </a:r>
            <a:r>
              <a:rPr lang="en-US" sz="4000" b="1" i="1" dirty="0">
                <a:ln>
                  <a:solidFill>
                    <a:sysClr val="windowText" lastClr="000000"/>
                  </a:solidFill>
                </a:ln>
                <a:solidFill>
                  <a:srgbClr val="FF6600"/>
                </a:solidFill>
                <a:latin typeface="+mn-lt"/>
              </a:rPr>
              <a:t>Jews,” </a:t>
            </a:r>
            <a:br>
              <a:rPr lang="en-US" sz="4000" b="1" i="1" dirty="0">
                <a:solidFill>
                  <a:srgbClr val="FF6600"/>
                </a:solidFill>
              </a:rPr>
            </a:br>
            <a:r>
              <a:rPr lang="en-US" sz="4000" b="1" dirty="0"/>
              <a:t>and wondered if in fact it were true,  </a:t>
            </a:r>
            <a:br>
              <a:rPr lang="en-US" sz="4000" b="1" dirty="0"/>
            </a:br>
            <a:r>
              <a:rPr lang="en-US" sz="4000" b="1" dirty="0">
                <a:effectLst>
                  <a:outerShdw blurRad="50800" dist="50800" dir="5400000" algn="ctr" rotWithShape="0">
                    <a:srgbClr val="00FF00"/>
                  </a:outerShdw>
                </a:effectLst>
              </a:rPr>
              <a:t>and desired </a:t>
            </a:r>
            <a:r>
              <a:rPr lang="en-US" sz="4000" b="1" u="sng"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Scri</a:t>
            </a:r>
            <a:r>
              <a:rPr lang="en-US" sz="4000" b="1"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p</a:t>
            </a:r>
            <a:r>
              <a:rPr lang="en-US" sz="4000" b="1" u="sng"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tural</a:t>
            </a:r>
            <a:r>
              <a:rPr lang="en-US" sz="4000" b="1" dirty="0">
                <a:ln>
                  <a:solidFill>
                    <a:schemeClr val="tx1"/>
                  </a:solidFill>
                </a:ln>
                <a:effectLst>
                  <a:outerShdw blurRad="50800" dist="50800" dir="5400000" algn="ctr" rotWithShape="0">
                    <a:srgbClr val="00FF00"/>
                  </a:outerShdw>
                </a:effectLst>
              </a:rPr>
              <a:t> </a:t>
            </a:r>
            <a:r>
              <a:rPr lang="en-US" sz="4000" b="1" u="sng" dirty="0">
                <a:effectLst>
                  <a:outerShdw blurRad="50800" dist="50800" dir="5400000" algn="ctr" rotWithShape="0">
                    <a:srgbClr val="00FF00"/>
                  </a:outerShdw>
                </a:effectLst>
              </a:rPr>
              <a:t>evidences</a:t>
            </a:r>
            <a:r>
              <a:rPr lang="en-US" sz="4000" b="1" dirty="0">
                <a:effectLst>
                  <a:outerShdw blurRad="50800" dist="50800" dir="5400000" algn="ctr" rotWithShape="0">
                    <a:srgbClr val="00FF00"/>
                  </a:outerShdw>
                </a:effectLst>
              </a:rPr>
              <a:t>, </a:t>
            </a:r>
            <a:br>
              <a:rPr lang="en-US" sz="4000" b="1" dirty="0"/>
            </a:br>
            <a:r>
              <a:rPr lang="en-US" sz="4000" b="1" dirty="0"/>
              <a:t>then this study in </a:t>
            </a:r>
            <a:r>
              <a:rPr lang="en-US" sz="4000" b="1" i="1" dirty="0">
                <a:solidFill>
                  <a:srgbClr val="7030A0"/>
                </a:solidFill>
                <a:latin typeface="+mn-lt"/>
              </a:rPr>
              <a:t>John 7,</a:t>
            </a:r>
            <a:r>
              <a:rPr lang="en-US" sz="4000" b="1" dirty="0"/>
              <a:t> will be of </a:t>
            </a:r>
            <a:br>
              <a:rPr lang="en-US" sz="4000" b="1" dirty="0"/>
            </a:br>
            <a:r>
              <a:rPr lang="en-US" sz="4000" b="1" dirty="0">
                <a:ln w="19050">
                  <a:solidFill>
                    <a:schemeClr val="tx1"/>
                  </a:solidFill>
                </a:ln>
                <a:solidFill>
                  <a:srgbClr val="CC00FF"/>
                </a:solidFill>
                <a:effectLst>
                  <a:glow rad="127000">
                    <a:srgbClr val="FFFF00"/>
                  </a:glow>
                  <a:outerShdw blurRad="50800" dist="50800" dir="5400000" algn="ctr" rotWithShape="0">
                    <a:srgbClr val="00FF00"/>
                  </a:outerShdw>
                </a:effectLst>
                <a:latin typeface="Snap ITC" panose="04040A07060A02020202" pitchFamily="82" charset="0"/>
              </a:rPr>
              <a:t>GREAT INTEREST </a:t>
            </a:r>
            <a:br>
              <a:rPr lang="en-US" sz="4000" b="1" dirty="0"/>
            </a:br>
            <a:r>
              <a:rPr lang="en-US" sz="4000" b="1" dirty="0"/>
              <a:t>to you. </a:t>
            </a:r>
          </a:p>
        </p:txBody>
      </p:sp>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2</a:t>
            </a:fld>
            <a:endParaRPr lang="en-US" dirty="0">
              <a:solidFill>
                <a:schemeClr val="bg1"/>
              </a:solidFill>
            </a:endParaRPr>
          </a:p>
        </p:txBody>
      </p:sp>
      <p:pic>
        <p:nvPicPr>
          <p:cNvPr id="9" name="Picture 4" descr="C:\Users\Rae\Desktop\yellow face clap clear.png">
            <a:extLst>
              <a:ext uri="{FF2B5EF4-FFF2-40B4-BE49-F238E27FC236}">
                <a16:creationId xmlns:a16="http://schemas.microsoft.com/office/drawing/2014/main" id="{EF28D15A-5CDB-4F3F-9C4E-30CCD2DF93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07743" y="3758353"/>
            <a:ext cx="3484257" cy="28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2D331D-AE37-A5B4-E7A7-2409D190A9B5}"/>
              </a:ext>
            </a:extLst>
          </p:cNvPr>
          <p:cNvSpPr txBox="1">
            <a:spLocks/>
          </p:cNvSpPr>
          <p:nvPr/>
        </p:nvSpPr>
        <p:spPr>
          <a:xfrm>
            <a:off x="584199" y="-748943"/>
            <a:ext cx="11930901" cy="7435701"/>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5400" b="1" i="1" dirty="0">
                <a:ln>
                  <a:solidFill>
                    <a:sysClr val="windowText" lastClr="000000"/>
                  </a:solidFill>
                </a:ln>
                <a:solidFill>
                  <a:srgbClr val="0070C0"/>
                </a:solidFill>
                <a:effectLst>
                  <a:glow rad="127000">
                    <a:srgbClr val="FFFF00"/>
                  </a:glow>
                </a:effectLst>
                <a:latin typeface="Comic Sans MS" pitchFamily="66" charset="0"/>
              </a:rPr>
              <a:t>Is there any place </a:t>
            </a:r>
            <a:br>
              <a:rPr lang="en-US" sz="5400" b="1" i="1" dirty="0">
                <a:ln>
                  <a:solidFill>
                    <a:sysClr val="windowText" lastClr="000000"/>
                  </a:solidFill>
                </a:ln>
                <a:solidFill>
                  <a:srgbClr val="0070C0"/>
                </a:solidFill>
                <a:effectLst>
                  <a:glow rad="127000">
                    <a:srgbClr val="FFFF00"/>
                  </a:glow>
                </a:effectLst>
                <a:latin typeface="Comic Sans MS" pitchFamily="66" charset="0"/>
              </a:rPr>
            </a:br>
            <a:r>
              <a:rPr lang="en-US" sz="5400" b="1" i="1" dirty="0">
                <a:ln>
                  <a:solidFill>
                    <a:sysClr val="windowText" lastClr="000000"/>
                  </a:solidFill>
                </a:ln>
                <a:solidFill>
                  <a:srgbClr val="0070C0"/>
                </a:solidFill>
                <a:effectLst>
                  <a:glow rad="127000">
                    <a:srgbClr val="FFFF00"/>
                  </a:glow>
                </a:effectLst>
                <a:latin typeface="Comic Sans MS" pitchFamily="66" charset="0"/>
              </a:rPr>
              <a:t>  in the Scriptures </a:t>
            </a:r>
            <a:br>
              <a:rPr lang="en-US" sz="5400" b="1" i="1" dirty="0">
                <a:ln>
                  <a:solidFill>
                    <a:sysClr val="windowText" lastClr="000000"/>
                  </a:solidFill>
                </a:ln>
                <a:solidFill>
                  <a:srgbClr val="0070C0"/>
                </a:solidFill>
                <a:effectLst>
                  <a:glow rad="127000">
                    <a:srgbClr val="FFFF00"/>
                  </a:glow>
                </a:effectLst>
                <a:latin typeface="Comic Sans MS" pitchFamily="66" charset="0"/>
              </a:rPr>
            </a:br>
            <a:r>
              <a:rPr lang="en-US" sz="5400" b="1" i="1" dirty="0">
                <a:ln>
                  <a:solidFill>
                    <a:sysClr val="windowText" lastClr="000000"/>
                  </a:solidFill>
                </a:ln>
                <a:solidFill>
                  <a:srgbClr val="0070C0"/>
                </a:solidFill>
                <a:effectLst>
                  <a:glow rad="127000">
                    <a:srgbClr val="FFFF00"/>
                  </a:glow>
                </a:effectLst>
                <a:latin typeface="Comic Sans MS" pitchFamily="66" charset="0"/>
              </a:rPr>
              <a:t>   where we learn that </a:t>
            </a:r>
            <a:br>
              <a:rPr lang="en-US" sz="5400" b="1" i="1" dirty="0">
                <a:ln>
                  <a:solidFill>
                    <a:sysClr val="windowText" lastClr="000000"/>
                  </a:solidFill>
                </a:ln>
                <a:solidFill>
                  <a:srgbClr val="0070C0"/>
                </a:solidFill>
                <a:effectLst>
                  <a:glow rad="127000">
                    <a:srgbClr val="FFFF00"/>
                  </a:glow>
                </a:effectLst>
                <a:latin typeface="Comic Sans MS" pitchFamily="66" charset="0"/>
              </a:rPr>
            </a:br>
            <a:r>
              <a:rPr lang="en-US" sz="5400" b="1" i="1" dirty="0">
                <a:ln>
                  <a:solidFill>
                    <a:sysClr val="windowText" lastClr="000000"/>
                  </a:solidFill>
                </a:ln>
                <a:solidFill>
                  <a:srgbClr val="00B0F0"/>
                </a:solidFill>
                <a:effectLst>
                  <a:glow rad="127000">
                    <a:srgbClr val="FFFF00"/>
                  </a:glow>
                </a:effectLst>
                <a:latin typeface="Comic Sans MS" pitchFamily="66" charset="0"/>
              </a:rPr>
              <a:t>Yahusha</a:t>
            </a:r>
            <a:r>
              <a:rPr lang="en-US" sz="5400" b="1" i="1" dirty="0">
                <a:ln>
                  <a:solidFill>
                    <a:sysClr val="windowText" lastClr="000000"/>
                  </a:solidFill>
                </a:ln>
                <a:solidFill>
                  <a:srgbClr val="0070C0"/>
                </a:solidFill>
                <a:effectLst>
                  <a:glow rad="127000">
                    <a:srgbClr val="FFFF00"/>
                  </a:glow>
                </a:effectLst>
                <a:latin typeface="Comic Sans MS" pitchFamily="66" charset="0"/>
              </a:rPr>
              <a:t> </a:t>
            </a:r>
            <a:r>
              <a:rPr lang="en-US" sz="5400" b="1" i="1" u="sng" dirty="0">
                <a:ln>
                  <a:solidFill>
                    <a:sysClr val="windowText" lastClr="000000"/>
                  </a:solidFill>
                </a:ln>
                <a:solidFill>
                  <a:srgbClr val="FF0000"/>
                </a:solidFill>
                <a:effectLst>
                  <a:glow rad="127000">
                    <a:schemeClr val="tx1"/>
                  </a:glow>
                </a:effectLst>
                <a:latin typeface="Comic Sans MS" pitchFamily="66" charset="0"/>
              </a:rPr>
              <a:t>need not observe </a:t>
            </a:r>
            <a:br>
              <a:rPr lang="en-US" sz="5400" b="1" i="1" u="sng" dirty="0">
                <a:ln>
                  <a:solidFill>
                    <a:sysClr val="windowText" lastClr="000000"/>
                  </a:solidFill>
                </a:ln>
                <a:solidFill>
                  <a:srgbClr val="FF0000"/>
                </a:solidFill>
                <a:effectLst>
                  <a:glow rad="127000">
                    <a:schemeClr val="tx1"/>
                  </a:glow>
                </a:effectLst>
                <a:latin typeface="Comic Sans MS" pitchFamily="66" charset="0"/>
              </a:rPr>
            </a:br>
            <a:r>
              <a:rPr lang="en-US" sz="5400" b="1" i="1" u="sng" dirty="0">
                <a:ln>
                  <a:solidFill>
                    <a:sysClr val="windowText" lastClr="000000"/>
                  </a:solidFill>
                </a:ln>
                <a:solidFill>
                  <a:srgbClr val="FF0000"/>
                </a:solidFill>
                <a:effectLst>
                  <a:glow rad="127000">
                    <a:schemeClr val="tx1"/>
                  </a:glow>
                </a:effectLst>
                <a:latin typeface="Comic Sans MS" pitchFamily="66" charset="0"/>
              </a:rPr>
              <a:t>the will of His Father</a:t>
            </a:r>
            <a:r>
              <a:rPr lang="en-US" sz="5400" b="1" i="1" dirty="0">
                <a:ln>
                  <a:solidFill>
                    <a:sysClr val="windowText" lastClr="000000"/>
                  </a:solidFill>
                </a:ln>
                <a:solidFill>
                  <a:srgbClr val="FF0000"/>
                </a:solidFill>
                <a:effectLst>
                  <a:glow rad="127000">
                    <a:schemeClr val="tx1"/>
                  </a:glow>
                </a:effectLst>
                <a:latin typeface="Comic Sans MS" pitchFamily="66" charset="0"/>
              </a:rPr>
              <a:t>?  </a:t>
            </a:r>
            <a:br>
              <a:rPr lang="en-US" sz="5400" b="1" i="1" dirty="0">
                <a:ln>
                  <a:solidFill>
                    <a:sysClr val="windowText" lastClr="000000"/>
                  </a:solidFill>
                </a:ln>
                <a:solidFill>
                  <a:srgbClr val="FF0000"/>
                </a:solidFill>
                <a:effectLst>
                  <a:glow rad="127000">
                    <a:schemeClr val="tx1"/>
                  </a:glow>
                </a:effectLst>
                <a:latin typeface="Comic Sans MS" pitchFamily="66" charset="0"/>
              </a:rPr>
            </a:br>
            <a:endParaRPr lang="en-US" sz="5400" b="1" i="1" dirty="0">
              <a:ln>
                <a:solidFill>
                  <a:sysClr val="windowText" lastClr="000000"/>
                </a:solidFill>
              </a:ln>
              <a:solidFill>
                <a:srgbClr val="FF0000"/>
              </a:solidFill>
              <a:effectLst>
                <a:glow rad="127000">
                  <a:schemeClr val="tx1"/>
                </a:glow>
              </a:effectLst>
              <a:latin typeface="Comic Sans MS" pitchFamily="66" charset="0"/>
            </a:endParaRPr>
          </a:p>
          <a:p>
            <a:pPr algn="ctr">
              <a:lnSpc>
                <a:spcPct val="100000"/>
              </a:lnSpc>
            </a:pPr>
            <a:r>
              <a:rPr lang="en-US" sz="4800" b="1" i="1" dirty="0">
                <a:ln>
                  <a:solidFill>
                    <a:sysClr val="windowText" lastClr="000000"/>
                  </a:solidFill>
                </a:ln>
                <a:solidFill>
                  <a:srgbClr val="FF0000"/>
                </a:solidFill>
                <a:effectLst>
                  <a:glow rad="127000">
                    <a:schemeClr val="tx1"/>
                  </a:glow>
                </a:effectLst>
                <a:latin typeface="Comic Sans MS" pitchFamily="66" charset="0"/>
              </a:rPr>
              <a:t>What factor</a:t>
            </a:r>
            <a:r>
              <a:rPr lang="en-US" sz="4800" b="1" i="1" dirty="0">
                <a:ln>
                  <a:solidFill>
                    <a:sysClr val="windowText" lastClr="000000"/>
                  </a:solidFill>
                </a:ln>
                <a:solidFill>
                  <a:srgbClr val="0070C0"/>
                </a:solidFill>
                <a:effectLst>
                  <a:glow rad="127000">
                    <a:srgbClr val="FFFF00"/>
                  </a:glow>
                </a:effectLst>
                <a:latin typeface="Comic Sans MS" pitchFamily="66" charset="0"/>
              </a:rPr>
              <a:t> gave </a:t>
            </a:r>
            <a:r>
              <a:rPr lang="en-US" sz="4800" b="1" i="1" dirty="0">
                <a:ln>
                  <a:solidFill>
                    <a:sysClr val="windowText" lastClr="000000"/>
                  </a:solidFill>
                </a:ln>
                <a:solidFill>
                  <a:srgbClr val="00B0F0"/>
                </a:solidFill>
                <a:effectLst>
                  <a:glow rad="127000">
                    <a:srgbClr val="FFFF00"/>
                  </a:glow>
                </a:effectLst>
                <a:latin typeface="Comic Sans MS" pitchFamily="66" charset="0"/>
              </a:rPr>
              <a:t>Yahusha</a:t>
            </a:r>
            <a:r>
              <a:rPr lang="en-US" sz="4800" b="1" i="1" dirty="0">
                <a:ln>
                  <a:solidFill>
                    <a:sysClr val="windowText" lastClr="000000"/>
                  </a:solidFill>
                </a:ln>
                <a:solidFill>
                  <a:srgbClr val="0070C0"/>
                </a:solidFill>
                <a:effectLst>
                  <a:glow rad="127000">
                    <a:srgbClr val="FFFF00"/>
                  </a:glow>
                </a:effectLst>
                <a:latin typeface="Comic Sans MS" pitchFamily="66" charset="0"/>
              </a:rPr>
              <a:t> the authority to </a:t>
            </a:r>
            <a:r>
              <a:rPr lang="en-US" sz="4800" b="1" i="1" dirty="0">
                <a:ln>
                  <a:solidFill>
                    <a:sysClr val="windowText" lastClr="000000"/>
                  </a:solidFill>
                </a:ln>
                <a:solidFill>
                  <a:srgbClr val="FF0000"/>
                </a:solidFill>
                <a:effectLst>
                  <a:glow rad="127000">
                    <a:schemeClr val="tx1"/>
                  </a:glow>
                </a:effectLst>
                <a:latin typeface="Comic Sans MS" pitchFamily="66" charset="0"/>
              </a:rPr>
              <a:t>“skip out” </a:t>
            </a:r>
            <a:r>
              <a:rPr lang="en-US" sz="4800" b="1" i="1" dirty="0">
                <a:ln>
                  <a:solidFill>
                    <a:sysClr val="windowText" lastClr="000000"/>
                  </a:solidFill>
                </a:ln>
                <a:solidFill>
                  <a:srgbClr val="0070C0"/>
                </a:solidFill>
                <a:effectLst>
                  <a:glow rad="127000">
                    <a:srgbClr val="FFFF00"/>
                  </a:glow>
                </a:effectLst>
                <a:latin typeface="Comic Sans MS" pitchFamily="66" charset="0"/>
              </a:rPr>
              <a:t>from </a:t>
            </a:r>
            <a:br>
              <a:rPr lang="en-US" sz="4800" b="1" i="1" dirty="0">
                <a:ln>
                  <a:solidFill>
                    <a:sysClr val="windowText" lastClr="000000"/>
                  </a:solidFill>
                </a:ln>
                <a:solidFill>
                  <a:srgbClr val="0070C0"/>
                </a:solidFill>
                <a:effectLst>
                  <a:glow rad="127000">
                    <a:srgbClr val="FFFF00"/>
                  </a:glow>
                </a:effectLst>
                <a:latin typeface="Comic Sans MS" pitchFamily="66" charset="0"/>
              </a:rPr>
            </a:br>
            <a:r>
              <a:rPr lang="en-US" sz="4800" b="1" i="1" dirty="0">
                <a:ln>
                  <a:solidFill>
                    <a:sysClr val="windowText" lastClr="000000"/>
                  </a:solidFill>
                </a:ln>
                <a:solidFill>
                  <a:srgbClr val="0070C0"/>
                </a:solidFill>
                <a:effectLst>
                  <a:glow rad="127000">
                    <a:srgbClr val="FFFF00"/>
                  </a:glow>
                </a:effectLst>
                <a:latin typeface="Comic Sans MS" pitchFamily="66" charset="0"/>
              </a:rPr>
              <a:t>presenting Himself to the </a:t>
            </a:r>
            <a:br>
              <a:rPr lang="en-US" sz="4800" b="1" i="1" dirty="0">
                <a:ln>
                  <a:solidFill>
                    <a:sysClr val="windowText" lastClr="000000"/>
                  </a:solidFill>
                </a:ln>
                <a:solidFill>
                  <a:srgbClr val="0070C0"/>
                </a:solidFill>
                <a:effectLst>
                  <a:glow rad="127000">
                    <a:srgbClr val="FFFF00"/>
                  </a:glow>
                </a:effectLst>
                <a:latin typeface="Comic Sans MS" pitchFamily="66" charset="0"/>
              </a:rPr>
            </a:br>
            <a:r>
              <a:rPr lang="en-US" sz="4800" b="1" i="1" dirty="0">
                <a:ln>
                  <a:solidFill>
                    <a:sysClr val="windowText" lastClr="000000"/>
                  </a:solidFill>
                </a:ln>
                <a:solidFill>
                  <a:srgbClr val="0070C0"/>
                </a:solidFill>
                <a:effectLst>
                  <a:glow rad="127000">
                    <a:srgbClr val="FFFF00"/>
                  </a:glow>
                </a:effectLst>
                <a:latin typeface="Comic Sans MS" pitchFamily="66" charset="0"/>
              </a:rPr>
              <a:t>Father at this </a:t>
            </a:r>
            <a:r>
              <a:rPr lang="en-US" sz="4800" b="1" i="1" dirty="0">
                <a:ln>
                  <a:solidFill>
                    <a:sysClr val="windowText" lastClr="000000"/>
                  </a:solidFill>
                </a:ln>
                <a:solidFill>
                  <a:srgbClr val="C00000"/>
                </a:solidFill>
                <a:effectLst>
                  <a:glow rad="127000">
                    <a:srgbClr val="FFFF00"/>
                  </a:glow>
                </a:effectLst>
                <a:latin typeface="Comic Sans MS" pitchFamily="66" charset="0"/>
              </a:rPr>
              <a:t>LUNAR Sukkot?</a:t>
            </a:r>
            <a:endParaRPr lang="en-US" sz="24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20</a:t>
            </a:fld>
            <a:endParaRPr lang="en-US" dirty="0">
              <a:solidFill>
                <a:schemeClr val="tx1"/>
              </a:solidFill>
            </a:endParaRPr>
          </a:p>
        </p:txBody>
      </p:sp>
      <p:pic>
        <p:nvPicPr>
          <p:cNvPr id="10" name="Picture 10" descr="C:\Users\Rae\Desktop\Art on Desktop\white man clip art\yellow-blue smiley faces\question face yellow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235460" y="171242"/>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74D443C-06BF-ADF8-3572-EC6CEAC41D8F}"/>
              </a:ext>
            </a:extLst>
          </p:cNvPr>
          <p:cNvSpPr/>
          <p:nvPr/>
        </p:nvSpPr>
        <p:spPr>
          <a:xfrm rot="21180000">
            <a:off x="-1392843" y="1457747"/>
            <a:ext cx="7147892"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48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More</a:t>
            </a:r>
          </a:p>
          <a:p>
            <a:pPr algn="ctr"/>
            <a:r>
              <a:rPr lang="en-CA" sz="48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Questions:</a:t>
            </a:r>
          </a:p>
        </p:txBody>
      </p:sp>
    </p:spTree>
    <p:extLst>
      <p:ext uri="{BB962C8B-B14F-4D97-AF65-F5344CB8AC3E}">
        <p14:creationId xmlns:p14="http://schemas.microsoft.com/office/powerpoint/2010/main" val="2857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barn(inVertical)">
                                      <p:cBhvr>
                                        <p:cTn id="1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396" y="270535"/>
            <a:ext cx="10031051" cy="772313"/>
          </a:xfrm>
          <a:solidFill>
            <a:schemeClr val="accent4">
              <a:lumMod val="20000"/>
              <a:lumOff val="80000"/>
            </a:schemeClr>
          </a:solidFill>
          <a:ln w="38100">
            <a:solidFill>
              <a:srgbClr val="34E9FC"/>
            </a:solidFill>
          </a:ln>
          <a:effectLst>
            <a:glow rad="228600">
              <a:schemeClr val="accent6">
                <a:satMod val="175000"/>
                <a:alpha val="40000"/>
              </a:schemeClr>
            </a:glow>
          </a:effectLst>
          <a:scene3d>
            <a:camera prst="orthographicFront"/>
            <a:lightRig rig="threePt" dir="t"/>
          </a:scene3d>
          <a:sp3d>
            <a:bevelT w="114300" prst="artDeco"/>
          </a:sp3d>
        </p:spPr>
        <p:txBody>
          <a:bodyPr anchor="ctr">
            <a:normAutofit/>
            <a:sp3d extrusionH="57150">
              <a:bevelT w="38100" h="38100"/>
            </a:sp3d>
          </a:bodyPr>
          <a:lstStyle/>
          <a:p>
            <a:pPr algn="ctr"/>
            <a:r>
              <a:rPr lang="en-US" b="1" dirty="0">
                <a:ln>
                  <a:solidFill>
                    <a:srgbClr val="CC0099"/>
                  </a:solidFill>
                </a:ln>
                <a:solidFill>
                  <a:srgbClr val="0000FF"/>
                </a:solidFill>
                <a:effectLst/>
              </a:rPr>
              <a:t>The Brother’s </a:t>
            </a:r>
            <a:r>
              <a:rPr lang="en-US" b="1" u="sng" dirty="0">
                <a:ln>
                  <a:solidFill>
                    <a:srgbClr val="CC0099"/>
                  </a:solidFill>
                </a:ln>
                <a:solidFill>
                  <a:srgbClr val="FF0000"/>
                </a:solidFill>
                <a:effectLst/>
              </a:rPr>
              <a:t>action</a:t>
            </a:r>
            <a:r>
              <a:rPr lang="en-US" b="1" dirty="0">
                <a:ln>
                  <a:solidFill>
                    <a:srgbClr val="CC0099"/>
                  </a:solidFill>
                </a:ln>
                <a:solidFill>
                  <a:srgbClr val="FF0000"/>
                </a:solidFill>
                <a:effectLst/>
              </a:rPr>
              <a:t>:</a:t>
            </a:r>
            <a:r>
              <a:rPr lang="en-US" dirty="0"/>
              <a:t> – </a:t>
            </a:r>
            <a:r>
              <a:rPr lang="en-US" b="1" u="sng" dirty="0">
                <a:ln>
                  <a:solidFill>
                    <a:srgbClr val="CC0099"/>
                  </a:solidFill>
                </a:ln>
                <a:solidFill>
                  <a:srgbClr val="0000FF"/>
                </a:solidFill>
              </a:rPr>
              <a:t>Their</a:t>
            </a:r>
            <a:r>
              <a:rPr lang="en-US" b="1" dirty="0">
                <a:ln>
                  <a:solidFill>
                    <a:srgbClr val="CC0099"/>
                  </a:solidFill>
                </a:ln>
                <a:solidFill>
                  <a:srgbClr val="0000FF"/>
                </a:solidFill>
              </a:rPr>
              <a:t>  </a:t>
            </a:r>
            <a:r>
              <a:rPr lang="en-US" b="1" dirty="0">
                <a:ln>
                  <a:solidFill>
                    <a:schemeClr val="tx1"/>
                  </a:solidFill>
                </a:ln>
                <a:solidFill>
                  <a:srgbClr val="CC00FF"/>
                </a:solidFill>
                <a:effectLst>
                  <a:glow rad="457200">
                    <a:schemeClr val="accent4">
                      <a:satMod val="175000"/>
                      <a:alpha val="84000"/>
                    </a:schemeClr>
                  </a:glow>
                </a:effectLst>
                <a:latin typeface="Arial Black" panose="020B0A04020102020204" pitchFamily="34" charset="0"/>
              </a:rPr>
              <a:t>WITNESS!</a:t>
            </a:r>
          </a:p>
        </p:txBody>
      </p:sp>
      <p:sp>
        <p:nvSpPr>
          <p:cNvPr id="3" name="Content Placeholder 2"/>
          <p:cNvSpPr>
            <a:spLocks noGrp="1"/>
          </p:cNvSpPr>
          <p:nvPr>
            <p:ph idx="1"/>
          </p:nvPr>
        </p:nvSpPr>
        <p:spPr>
          <a:xfrm>
            <a:off x="244699" y="1281703"/>
            <a:ext cx="11706895" cy="5416022"/>
          </a:xfrm>
          <a:solidFill>
            <a:schemeClr val="accent6">
              <a:lumMod val="40000"/>
              <a:lumOff val="60000"/>
            </a:schemeClr>
          </a:solidFill>
          <a:ln w="57150">
            <a:solidFill>
              <a:srgbClr val="E46C0A"/>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a:solidFill>
                  <a:srgbClr val="008080"/>
                </a:solidFill>
                <a:latin typeface="Georgia" panose="02040502050405020303" pitchFamily="18" charset="0"/>
              </a:rPr>
              <a:t>John 7:10	</a:t>
            </a:r>
            <a:r>
              <a:rPr lang="en-US" dirty="0">
                <a:solidFill>
                  <a:schemeClr val="accent2">
                    <a:lumMod val="75000"/>
                  </a:schemeClr>
                </a:solidFill>
                <a:latin typeface="Georgia" panose="02040502050405020303" pitchFamily="18" charset="0"/>
              </a:rPr>
              <a:t>But when His brothers </a:t>
            </a:r>
            <a:r>
              <a:rPr lang="en-US" b="1" dirty="0">
                <a:ln>
                  <a:solidFill>
                    <a:srgbClr val="382030"/>
                  </a:solidFill>
                </a:ln>
                <a:solidFill>
                  <a:schemeClr val="accent2">
                    <a:lumMod val="75000"/>
                  </a:schemeClr>
                </a:solidFill>
                <a:effectLst>
                  <a:glow rad="228600">
                    <a:srgbClr val="CC0099">
                      <a:alpha val="40000"/>
                    </a:srgbClr>
                  </a:glow>
                </a:effectLst>
                <a:latin typeface="Georgia" panose="02040502050405020303" pitchFamily="18" charset="0"/>
              </a:rPr>
              <a:t>had gone </a:t>
            </a:r>
            <a:r>
              <a:rPr lang="en-US" dirty="0">
                <a:solidFill>
                  <a:schemeClr val="accent2">
                    <a:lumMod val="75000"/>
                  </a:schemeClr>
                </a:solidFill>
                <a:latin typeface="Georgia" panose="02040502050405020303" pitchFamily="18" charset="0"/>
              </a:rPr>
              <a:t>up to the festival,</a:t>
            </a:r>
            <a:br>
              <a:rPr lang="en-US" dirty="0">
                <a:solidFill>
                  <a:schemeClr val="accent2">
                    <a:lumMod val="75000"/>
                  </a:schemeClr>
                </a:solidFill>
                <a:latin typeface="Georgia" panose="02040502050405020303" pitchFamily="18" charset="0"/>
              </a:rPr>
            </a:br>
            <a:r>
              <a:rPr lang="en-US" dirty="0">
                <a:solidFill>
                  <a:schemeClr val="accent2">
                    <a:lumMod val="75000"/>
                  </a:schemeClr>
                </a:solidFill>
                <a:latin typeface="Georgia" panose="02040502050405020303" pitchFamily="18" charset="0"/>
              </a:rPr>
              <a:t> </a:t>
            </a:r>
          </a:p>
        </p:txBody>
      </p:sp>
      <p:sp>
        <p:nvSpPr>
          <p:cNvPr id="4" name="Slide Number Placeholder 3"/>
          <p:cNvSpPr>
            <a:spLocks noGrp="1"/>
          </p:cNvSpPr>
          <p:nvPr>
            <p:ph type="sldNum" sz="quarter" idx="12"/>
          </p:nvPr>
        </p:nvSpPr>
        <p:spPr>
          <a:xfrm>
            <a:off x="9070512" y="6262831"/>
            <a:ext cx="2743200" cy="365125"/>
          </a:xfrm>
        </p:spPr>
        <p:txBody>
          <a:bodyPr/>
          <a:lstStyle/>
          <a:p>
            <a:fld id="{0B555D82-D20F-4DB7-B3E9-7B7EAC2F87A9}" type="slidenum">
              <a:rPr lang="en-US" smtClean="0">
                <a:solidFill>
                  <a:schemeClr val="tx1"/>
                </a:solidFill>
              </a:rPr>
              <a:t>21</a:t>
            </a:fld>
            <a:endParaRPr lang="en-US" dirty="0">
              <a:solidFill>
                <a:schemeClr val="tx1"/>
              </a:solidFill>
            </a:endParaRPr>
          </a:p>
        </p:txBody>
      </p:sp>
      <p:pic>
        <p:nvPicPr>
          <p:cNvPr id="13" name="Picture 12">
            <a:extLst>
              <a:ext uri="{FF2B5EF4-FFF2-40B4-BE49-F238E27FC236}">
                <a16:creationId xmlns:a16="http://schemas.microsoft.com/office/drawing/2014/main" id="{A0089F7F-6121-4128-AFC1-A590E142D0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7202" y="1904986"/>
            <a:ext cx="2960010" cy="1973340"/>
          </a:xfrm>
          <a:prstGeom prst="rect">
            <a:avLst/>
          </a:prstGeom>
          <a:ln>
            <a:noFill/>
          </a:ln>
          <a:effectLst>
            <a:softEdge rad="112500"/>
          </a:effectLst>
        </p:spPr>
      </p:pic>
      <p:sp>
        <p:nvSpPr>
          <p:cNvPr id="14" name="Rectangle 13">
            <a:extLst>
              <a:ext uri="{FF2B5EF4-FFF2-40B4-BE49-F238E27FC236}">
                <a16:creationId xmlns:a16="http://schemas.microsoft.com/office/drawing/2014/main" id="{80284B9A-6B7E-4820-9B44-A9274BA2BE4A}"/>
              </a:ext>
            </a:extLst>
          </p:cNvPr>
          <p:cNvSpPr/>
          <p:nvPr/>
        </p:nvSpPr>
        <p:spPr>
          <a:xfrm>
            <a:off x="378288" y="1965762"/>
            <a:ext cx="8565415" cy="46621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The brothers </a:t>
            </a:r>
            <a:r>
              <a:rPr lang="en-CA" sz="2800" b="1" dirty="0">
                <a:solidFill>
                  <a:srgbClr val="CC00FF"/>
                </a:solidFill>
              </a:rPr>
              <a:t>“feet” </a:t>
            </a:r>
            <a:r>
              <a:rPr lang="en-CA" sz="2800" dirty="0"/>
              <a:t>were witnesses to them delivering </a:t>
            </a:r>
            <a:r>
              <a:rPr lang="en-CA" sz="2800" b="1" dirty="0">
                <a:solidFill>
                  <a:srgbClr val="FFFF00"/>
                </a:solidFill>
                <a:effectLst>
                  <a:outerShdw blurRad="50800" dist="50800" dir="5400000" sx="101000" sy="101000" algn="ctr" rotWithShape="0">
                    <a:srgbClr val="FF99FF"/>
                  </a:outerShdw>
                </a:effectLst>
              </a:rPr>
              <a:t>THEIR ALLEGIANCE </a:t>
            </a:r>
            <a:r>
              <a:rPr lang="en-CA" sz="2800" dirty="0"/>
              <a:t>to the lunar system of worship!</a:t>
            </a:r>
          </a:p>
          <a:p>
            <a:pPr algn="ctr"/>
            <a:r>
              <a:rPr lang="en-CA" sz="2800" dirty="0"/>
              <a:t>One does </a:t>
            </a:r>
            <a:r>
              <a:rPr lang="en-CA" sz="2800" b="1" u="sng" dirty="0"/>
              <a:t>NOT</a:t>
            </a:r>
            <a:r>
              <a:rPr lang="en-CA" sz="2800" dirty="0"/>
              <a:t> need to be “on the knees, hands folded,”  </a:t>
            </a:r>
          </a:p>
          <a:p>
            <a:pPr algn="ctr"/>
            <a:r>
              <a:rPr lang="en-CA" sz="2800" dirty="0"/>
              <a:t>to </a:t>
            </a:r>
            <a:r>
              <a:rPr lang="en-CA" sz="2800" b="1" dirty="0">
                <a:ln>
                  <a:solidFill>
                    <a:srgbClr val="CC00FF"/>
                  </a:solidFill>
                </a:ln>
                <a:solidFill>
                  <a:schemeClr val="accent2">
                    <a:lumMod val="60000"/>
                    <a:lumOff val="40000"/>
                  </a:schemeClr>
                </a:solidFill>
                <a:latin typeface="Comic Sans MS" panose="030F0702030302020204" pitchFamily="66" charset="0"/>
              </a:rPr>
              <a:t>“deliver allegiance to the moon”!  </a:t>
            </a:r>
            <a:r>
              <a:rPr lang="en-CA" sz="2800" dirty="0"/>
              <a:t>Quite the contrary,  our </a:t>
            </a:r>
            <a:r>
              <a:rPr lang="en-CA" sz="2800" dirty="0">
                <a:ln>
                  <a:solidFill>
                    <a:srgbClr val="2131E7"/>
                  </a:solidFill>
                </a:ln>
                <a:solidFill>
                  <a:srgbClr val="FF6600"/>
                </a:solidFill>
                <a:latin typeface="Snap ITC" panose="04040A07060A02020202" pitchFamily="82" charset="0"/>
              </a:rPr>
              <a:t>“OUR FEET”</a:t>
            </a:r>
            <a:r>
              <a:rPr lang="en-CA" sz="2800" dirty="0"/>
              <a:t> reveal to whom </a:t>
            </a:r>
            <a:br>
              <a:rPr lang="en-CA" sz="2800" dirty="0"/>
            </a:br>
            <a:r>
              <a:rPr lang="en-CA" sz="2800" b="1" u="sng" dirty="0"/>
              <a:t>our service is dedicated</a:t>
            </a:r>
            <a:r>
              <a:rPr lang="en-CA" sz="2800" b="1" dirty="0"/>
              <a:t>!</a:t>
            </a:r>
            <a:r>
              <a:rPr lang="en-CA" sz="2800" b="1" u="sng" dirty="0"/>
              <a:t> </a:t>
            </a:r>
            <a:br>
              <a:rPr lang="en-CA" sz="2800" b="1" u="sng" dirty="0"/>
            </a:br>
            <a:endParaRPr lang="en-CA" sz="2800" b="1" u="sng" dirty="0"/>
          </a:p>
          <a:p>
            <a:pPr algn="ctr"/>
            <a:endParaRPr lang="en-CA" sz="2800" b="1" u="sng" dirty="0"/>
          </a:p>
          <a:p>
            <a:pPr algn="ctr"/>
            <a:endParaRPr lang="en-CA" sz="2800" b="1" u="sng" dirty="0"/>
          </a:p>
          <a:p>
            <a:pPr algn="ctr"/>
            <a:endParaRPr lang="en-CA" sz="2800" b="1" u="sng" dirty="0"/>
          </a:p>
        </p:txBody>
      </p:sp>
      <p:grpSp>
        <p:nvGrpSpPr>
          <p:cNvPr id="17" name="Group 16">
            <a:extLst>
              <a:ext uri="{FF2B5EF4-FFF2-40B4-BE49-F238E27FC236}">
                <a16:creationId xmlns:a16="http://schemas.microsoft.com/office/drawing/2014/main" id="{989A3E24-5AD3-487C-8F81-1F68AA13936D}"/>
              </a:ext>
            </a:extLst>
          </p:cNvPr>
          <p:cNvGrpSpPr/>
          <p:nvPr/>
        </p:nvGrpSpPr>
        <p:grpSpPr>
          <a:xfrm>
            <a:off x="8853702" y="3859698"/>
            <a:ext cx="2960010" cy="2730377"/>
            <a:chOff x="7290917" y="3532454"/>
            <a:chExt cx="2960010" cy="2730377"/>
          </a:xfrm>
        </p:grpSpPr>
        <p:sp>
          <p:nvSpPr>
            <p:cNvPr id="5" name="Cloud Callout 4"/>
            <p:cNvSpPr/>
            <p:nvPr/>
          </p:nvSpPr>
          <p:spPr>
            <a:xfrm>
              <a:off x="7290917" y="3532454"/>
              <a:ext cx="2960010" cy="2730377"/>
            </a:xfrm>
            <a:prstGeom prst="cloudCallout">
              <a:avLst>
                <a:gd name="adj1" fmla="val -105622"/>
                <a:gd name="adj2" fmla="val -22164"/>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34E9F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sz="4500" dirty="0">
                <a:ln>
                  <a:solidFill>
                    <a:schemeClr val="tx1"/>
                  </a:solidFill>
                </a:ln>
                <a:solidFill>
                  <a:srgbClr val="CC00FF"/>
                </a:solidFill>
                <a:effectLst>
                  <a:glow rad="254000">
                    <a:schemeClr val="accent4">
                      <a:satMod val="175000"/>
                      <a:alpha val="86000"/>
                    </a:schemeClr>
                  </a:glow>
                </a:effectLst>
              </a:endParaRPr>
            </a:p>
          </p:txBody>
        </p:sp>
        <p:pic>
          <p:nvPicPr>
            <p:cNvPr id="6" name="Picture 3" descr="C:\Users\Rae\Desktop\yellow face oooh clear.png">
              <a:extLst>
                <a:ext uri="{FF2B5EF4-FFF2-40B4-BE49-F238E27FC236}">
                  <a16:creationId xmlns:a16="http://schemas.microsoft.com/office/drawing/2014/main" id="{A8DAC401-4034-4126-9951-EC55439F8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8515" y="4022737"/>
              <a:ext cx="1828800" cy="18120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E2F2A46B-57A2-4277-81CF-E118C721C657}"/>
              </a:ext>
            </a:extLst>
          </p:cNvPr>
          <p:cNvSpPr/>
          <p:nvPr/>
        </p:nvSpPr>
        <p:spPr>
          <a:xfrm>
            <a:off x="520304" y="4856369"/>
            <a:ext cx="8139599" cy="173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2800" dirty="0">
                <a:ln>
                  <a:solidFill>
                    <a:srgbClr val="CC00FF"/>
                  </a:solidFill>
                </a:ln>
                <a:solidFill>
                  <a:srgbClr val="ED7D31">
                    <a:lumMod val="60000"/>
                    <a:lumOff val="40000"/>
                  </a:srgbClr>
                </a:solidFill>
                <a:latin typeface="Wide Latin" panose="020A0A07050505020404" pitchFamily="18" charset="0"/>
              </a:rPr>
              <a:t> BE  CAREFUL </a:t>
            </a:r>
            <a:br>
              <a:rPr lang="en-CA" sz="2800" dirty="0">
                <a:ln>
                  <a:solidFill>
                    <a:srgbClr val="CC00FF"/>
                  </a:solidFill>
                </a:ln>
                <a:solidFill>
                  <a:srgbClr val="ED7D31">
                    <a:lumMod val="60000"/>
                    <a:lumOff val="40000"/>
                  </a:srgbClr>
                </a:solidFill>
                <a:latin typeface="Wide Latin" panose="020A0A07050505020404" pitchFamily="18" charset="0"/>
              </a:rPr>
            </a:br>
            <a:r>
              <a:rPr lang="en-CA" sz="2800" dirty="0">
                <a:ln>
                  <a:solidFill>
                    <a:srgbClr val="CC00FF"/>
                  </a:solidFill>
                </a:ln>
                <a:solidFill>
                  <a:srgbClr val="FF6600"/>
                </a:solidFill>
                <a:latin typeface="Wide Latin" panose="020A0A07050505020404" pitchFamily="18" charset="0"/>
              </a:rPr>
              <a:t>LITTLE  FEET </a:t>
            </a:r>
            <a:br>
              <a:rPr lang="en-CA" sz="2800" dirty="0">
                <a:ln>
                  <a:solidFill>
                    <a:srgbClr val="CC00FF"/>
                  </a:solidFill>
                </a:ln>
                <a:solidFill>
                  <a:srgbClr val="ED7D31">
                    <a:lumMod val="60000"/>
                    <a:lumOff val="40000"/>
                  </a:srgbClr>
                </a:solidFill>
                <a:latin typeface="Wide Latin" panose="020A0A07050505020404" pitchFamily="18" charset="0"/>
              </a:rPr>
            </a:br>
            <a:r>
              <a:rPr lang="en-CA" sz="2800" dirty="0">
                <a:ln>
                  <a:solidFill>
                    <a:srgbClr val="CC00FF"/>
                  </a:solidFill>
                </a:ln>
                <a:solidFill>
                  <a:srgbClr val="ED7D31">
                    <a:lumMod val="60000"/>
                    <a:lumOff val="40000"/>
                  </a:srgbClr>
                </a:solidFill>
                <a:latin typeface="Wide Latin" panose="020A0A07050505020404" pitchFamily="18" charset="0"/>
              </a:rPr>
              <a:t>WHERE  YOU  TREAD!</a:t>
            </a:r>
            <a:r>
              <a:rPr lang="en-CA" sz="2800" dirty="0">
                <a:ln>
                  <a:solidFill>
                    <a:srgbClr val="CC00FF"/>
                  </a:solidFill>
                </a:ln>
                <a:solidFill>
                  <a:srgbClr val="ED7D31">
                    <a:lumMod val="60000"/>
                    <a:lumOff val="40000"/>
                  </a:srgbClr>
                </a:solidFill>
              </a:rPr>
              <a:t> </a:t>
            </a:r>
          </a:p>
        </p:txBody>
      </p:sp>
    </p:spTree>
    <p:extLst>
      <p:ext uri="{BB962C8B-B14F-4D97-AF65-F5344CB8AC3E}">
        <p14:creationId xmlns:p14="http://schemas.microsoft.com/office/powerpoint/2010/main" val="59215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par>
                          <p:cTn id="15" fill="hold">
                            <p:stCondLst>
                              <p:cond delay="500"/>
                            </p:stCondLst>
                            <p:childTnLst>
                              <p:par>
                                <p:cTn id="16" presetID="31" presetClass="entr" presetSubtype="0" fill="hold" nodeType="afterEffect">
                                  <p:stCondLst>
                                    <p:cond delay="10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21" y="277178"/>
            <a:ext cx="9737628" cy="772313"/>
          </a:xfrm>
          <a:solidFill>
            <a:schemeClr val="accent4">
              <a:lumMod val="20000"/>
              <a:lumOff val="80000"/>
            </a:schemeClr>
          </a:solidFill>
          <a:ln w="38100">
            <a:solidFill>
              <a:srgbClr val="34E9FC"/>
            </a:solidFill>
          </a:ln>
          <a:effectLst>
            <a:glow rad="228600">
              <a:schemeClr val="accent6">
                <a:satMod val="175000"/>
                <a:alpha val="40000"/>
              </a:schemeClr>
            </a:glow>
          </a:effectLst>
          <a:scene3d>
            <a:camera prst="orthographicFront"/>
            <a:lightRig rig="threePt" dir="t"/>
          </a:scene3d>
          <a:sp3d>
            <a:bevelT w="114300" prst="artDeco"/>
          </a:sp3d>
        </p:spPr>
        <p:txBody>
          <a:bodyPr anchor="ctr">
            <a:normAutofit/>
            <a:sp3d extrusionH="57150">
              <a:bevelT w="38100" h="38100"/>
            </a:sp3d>
          </a:bodyPr>
          <a:lstStyle/>
          <a:p>
            <a:pPr algn="ctr"/>
            <a:r>
              <a:rPr lang="en-US" b="1" dirty="0">
                <a:ln>
                  <a:solidFill>
                    <a:srgbClr val="CC0099"/>
                  </a:solidFill>
                </a:ln>
                <a:solidFill>
                  <a:srgbClr val="0000FF"/>
                </a:solidFill>
                <a:effectLst/>
              </a:rPr>
              <a:t>Yahusha’s </a:t>
            </a:r>
            <a:r>
              <a:rPr lang="en-US" b="1" dirty="0">
                <a:ln>
                  <a:solidFill>
                    <a:srgbClr val="CC0099"/>
                  </a:solidFill>
                </a:ln>
                <a:solidFill>
                  <a:srgbClr val="0000FF"/>
                </a:solidFill>
              </a:rPr>
              <a:t> </a:t>
            </a:r>
            <a:r>
              <a:rPr lang="en-US" b="1" dirty="0">
                <a:ln>
                  <a:solidFill>
                    <a:schemeClr val="tx1"/>
                  </a:solidFill>
                </a:ln>
                <a:solidFill>
                  <a:srgbClr val="2131E7"/>
                </a:solidFill>
                <a:effectLst>
                  <a:glow rad="457200">
                    <a:schemeClr val="accent4">
                      <a:satMod val="175000"/>
                      <a:alpha val="84000"/>
                    </a:schemeClr>
                  </a:glow>
                </a:effectLst>
                <a:latin typeface="Wide Latin" panose="020A0A07050505020404" pitchFamily="18" charset="0"/>
              </a:rPr>
              <a:t>FEET</a:t>
            </a:r>
            <a:r>
              <a:rPr lang="en-US" b="1" dirty="0">
                <a:ln>
                  <a:solidFill>
                    <a:schemeClr val="tx1"/>
                  </a:solidFill>
                </a:ln>
                <a:solidFill>
                  <a:srgbClr val="CC00FF"/>
                </a:solidFill>
                <a:effectLst>
                  <a:glow rad="457200">
                    <a:schemeClr val="accent4">
                      <a:satMod val="175000"/>
                      <a:alpha val="84000"/>
                    </a:schemeClr>
                  </a:glow>
                </a:effectLst>
                <a:latin typeface="Arial Black" panose="020B0A04020102020204" pitchFamily="34" charset="0"/>
              </a:rPr>
              <a:t> - WITNESS</a:t>
            </a:r>
          </a:p>
        </p:txBody>
      </p:sp>
      <p:sp>
        <p:nvSpPr>
          <p:cNvPr id="3" name="Content Placeholder 2"/>
          <p:cNvSpPr>
            <a:spLocks noGrp="1"/>
          </p:cNvSpPr>
          <p:nvPr>
            <p:ph idx="1"/>
          </p:nvPr>
        </p:nvSpPr>
        <p:spPr>
          <a:xfrm>
            <a:off x="244699" y="1281703"/>
            <a:ext cx="11706895" cy="5416022"/>
          </a:xfrm>
          <a:solidFill>
            <a:schemeClr val="accent6">
              <a:lumMod val="40000"/>
              <a:lumOff val="60000"/>
            </a:schemeClr>
          </a:solidFill>
          <a:ln w="57150">
            <a:solidFill>
              <a:srgbClr val="E46C0A"/>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a:solidFill>
                  <a:srgbClr val="008080"/>
                </a:solidFill>
                <a:latin typeface="Georgia" panose="02040502050405020303" pitchFamily="18" charset="0"/>
              </a:rPr>
              <a:t>John 7:10	</a:t>
            </a:r>
            <a:r>
              <a:rPr lang="en-US" dirty="0">
                <a:solidFill>
                  <a:schemeClr val="accent2">
                    <a:lumMod val="75000"/>
                  </a:schemeClr>
                </a:solidFill>
                <a:latin typeface="Georgia" panose="02040502050405020303" pitchFamily="18" charset="0"/>
              </a:rPr>
              <a:t>But when His brothers </a:t>
            </a:r>
            <a:r>
              <a:rPr lang="en-US" b="1" dirty="0">
                <a:ln>
                  <a:solidFill>
                    <a:srgbClr val="382030"/>
                  </a:solidFill>
                </a:ln>
                <a:solidFill>
                  <a:schemeClr val="accent2">
                    <a:lumMod val="75000"/>
                  </a:schemeClr>
                </a:solidFill>
                <a:effectLst>
                  <a:glow rad="228600">
                    <a:schemeClr val="accent1">
                      <a:satMod val="175000"/>
                      <a:alpha val="40000"/>
                    </a:schemeClr>
                  </a:glow>
                </a:effectLst>
                <a:latin typeface="Georgia" panose="02040502050405020303" pitchFamily="18" charset="0"/>
              </a:rPr>
              <a:t>had gone </a:t>
            </a:r>
            <a:r>
              <a:rPr lang="en-US" dirty="0">
                <a:solidFill>
                  <a:schemeClr val="accent2">
                    <a:lumMod val="75000"/>
                  </a:schemeClr>
                </a:solidFill>
                <a:latin typeface="Georgia" panose="02040502050405020303" pitchFamily="18" charset="0"/>
              </a:rPr>
              <a:t>up to the festival, </a:t>
            </a:r>
            <a:br>
              <a:rPr lang="en-US" dirty="0">
                <a:solidFill>
                  <a:schemeClr val="accent2">
                    <a:lumMod val="75000"/>
                  </a:schemeClr>
                </a:solidFill>
                <a:latin typeface="Georgia" panose="02040502050405020303" pitchFamily="18" charset="0"/>
              </a:rPr>
            </a:br>
            <a:r>
              <a:rPr lang="en-US" dirty="0">
                <a:ln>
                  <a:solidFill>
                    <a:srgbClr val="CC00FF"/>
                  </a:solidFill>
                </a:ln>
                <a:solidFill>
                  <a:srgbClr val="2131E7"/>
                </a:solidFill>
                <a:effectLst>
                  <a:outerShdw blurRad="50800" dist="50800" dir="5400000" sx="102000" sy="102000" algn="ctr" rotWithShape="0">
                    <a:srgbClr val="FF6600"/>
                  </a:outerShdw>
                </a:effectLst>
                <a:latin typeface="Stencil" panose="040409050D0802020404" pitchFamily="82" charset="0"/>
              </a:rPr>
              <a:t>then He also went up, </a:t>
            </a:r>
            <a:r>
              <a:rPr lang="en-US" dirty="0">
                <a:solidFill>
                  <a:schemeClr val="accent2">
                    <a:lumMod val="75000"/>
                  </a:schemeClr>
                </a:solidFill>
                <a:latin typeface="Georgia" panose="02040502050405020303" pitchFamily="18" charset="0"/>
              </a:rPr>
              <a:t>not openly, but as it were in secret.</a:t>
            </a:r>
          </a:p>
          <a:p>
            <a:pPr marL="0" indent="0">
              <a:spcBef>
                <a:spcPts val="0"/>
              </a:spcBef>
              <a:spcAft>
                <a:spcPts val="1800"/>
              </a:spcAft>
              <a:buNone/>
            </a:pPr>
            <a:r>
              <a:rPr lang="en-US" dirty="0"/>
              <a:t>			At the Feast, we learn in verses 11-12, the Yehudim (Jews) 			were wondering where </a:t>
            </a:r>
            <a:r>
              <a:rPr lang="en-US" b="1" dirty="0" err="1">
                <a:solidFill>
                  <a:srgbClr val="0000FF"/>
                </a:solidFill>
              </a:rPr>
              <a:t>Yahusha</a:t>
            </a:r>
            <a:r>
              <a:rPr lang="en-US" dirty="0"/>
              <a:t> was, and </a:t>
            </a:r>
            <a:r>
              <a:rPr lang="en-US" b="1" u="sng" dirty="0">
                <a:solidFill>
                  <a:srgbClr val="CC0099"/>
                </a:solidFill>
              </a:rPr>
              <a:t>were searchin</a:t>
            </a:r>
            <a:r>
              <a:rPr lang="en-US" b="1" dirty="0">
                <a:solidFill>
                  <a:srgbClr val="CC0099"/>
                </a:solidFill>
              </a:rPr>
              <a:t>g</a:t>
            </a:r>
            <a:r>
              <a:rPr lang="en-US" b="1" u="sng" dirty="0">
                <a:solidFill>
                  <a:srgbClr val="CC0099"/>
                </a:solidFill>
              </a:rPr>
              <a:t> </a:t>
            </a:r>
            <a:br>
              <a:rPr lang="en-US" b="1" u="sng" dirty="0">
                <a:solidFill>
                  <a:srgbClr val="CC0099"/>
                </a:solidFill>
              </a:rPr>
            </a:br>
            <a:r>
              <a:rPr lang="en-US" b="1" dirty="0">
                <a:solidFill>
                  <a:srgbClr val="CC0099"/>
                </a:solidFill>
              </a:rPr>
              <a:t>			</a:t>
            </a:r>
            <a:r>
              <a:rPr lang="en-US" b="1" u="sng" dirty="0">
                <a:solidFill>
                  <a:srgbClr val="CC0099"/>
                </a:solidFill>
              </a:rPr>
              <a:t>for Him</a:t>
            </a:r>
            <a:r>
              <a:rPr lang="en-US" b="1" dirty="0">
                <a:solidFill>
                  <a:srgbClr val="CC0099"/>
                </a:solidFill>
              </a:rPr>
              <a:t>.</a:t>
            </a:r>
            <a:r>
              <a:rPr lang="en-US" b="1" u="sng" dirty="0">
                <a:solidFill>
                  <a:srgbClr val="CC0099"/>
                </a:solidFill>
              </a:rPr>
              <a:t>   </a:t>
            </a:r>
          </a:p>
          <a:p>
            <a:pPr marL="0" indent="0">
              <a:spcBef>
                <a:spcPts val="0"/>
              </a:spcBef>
              <a:spcAft>
                <a:spcPts val="1800"/>
              </a:spcAft>
              <a:buNone/>
            </a:pPr>
            <a:r>
              <a:rPr lang="en-US" dirty="0"/>
              <a:t>The </a:t>
            </a:r>
            <a:r>
              <a:rPr lang="en-US" dirty="0" err="1"/>
              <a:t>Yahudim</a:t>
            </a:r>
            <a:r>
              <a:rPr lang="en-US" dirty="0"/>
              <a:t> understood the </a:t>
            </a:r>
            <a:r>
              <a:rPr lang="en-US" b="1" dirty="0">
                <a:solidFill>
                  <a:srgbClr val="2131E7"/>
                </a:solidFill>
              </a:rPr>
              <a:t>statute</a:t>
            </a:r>
            <a:r>
              <a:rPr lang="en-US" dirty="0"/>
              <a:t> that </a:t>
            </a:r>
            <a:r>
              <a:rPr lang="en-US" b="1" u="sng" dirty="0">
                <a:solidFill>
                  <a:srgbClr val="FF0000"/>
                </a:solidFill>
              </a:rPr>
              <a:t>ALL MALES</a:t>
            </a:r>
            <a:r>
              <a:rPr lang="en-US" b="1" dirty="0">
                <a:solidFill>
                  <a:srgbClr val="FF0000"/>
                </a:solidFill>
              </a:rPr>
              <a:t> WERE TO PRESENT THEMSELVES BEFORE </a:t>
            </a:r>
            <a:r>
              <a:rPr lang="en-US" b="1" dirty="0">
                <a:solidFill>
                  <a:srgbClr val="0000FF"/>
                </a:solidFill>
              </a:rPr>
              <a:t>YAHUAH</a:t>
            </a:r>
            <a:r>
              <a:rPr lang="en-US" b="1" dirty="0">
                <a:solidFill>
                  <a:srgbClr val="FF0000"/>
                </a:solidFill>
              </a:rPr>
              <a:t> 3 TIMES PER YEAR, </a:t>
            </a:r>
            <a:r>
              <a:rPr lang="en-US" dirty="0"/>
              <a:t>as written in </a:t>
            </a:r>
            <a:r>
              <a:rPr lang="en-US" dirty="0">
                <a:solidFill>
                  <a:srgbClr val="00B050"/>
                </a:solidFill>
              </a:rPr>
              <a:t>Exodus 23:17. </a:t>
            </a:r>
            <a:br>
              <a:rPr lang="en-US" dirty="0"/>
            </a:br>
            <a:r>
              <a:rPr lang="en-US" dirty="0"/>
              <a:t>The Jews were fully expecting </a:t>
            </a:r>
            <a:r>
              <a:rPr lang="en-US" b="1" dirty="0">
                <a:solidFill>
                  <a:srgbClr val="0000FF"/>
                </a:solidFill>
              </a:rPr>
              <a:t>Yahusha</a:t>
            </a:r>
            <a:r>
              <a:rPr lang="en-US" dirty="0"/>
              <a:t> to observe </a:t>
            </a:r>
            <a:r>
              <a:rPr lang="en-US" b="1" i="1" dirty="0"/>
              <a:t>their</a:t>
            </a:r>
            <a:r>
              <a:rPr lang="en-US" dirty="0"/>
              <a:t> Feast.</a:t>
            </a:r>
          </a:p>
          <a:p>
            <a:pPr marL="0" indent="0">
              <a:spcBef>
                <a:spcPts val="0"/>
              </a:spcBef>
              <a:spcAft>
                <a:spcPts val="1800"/>
              </a:spcAft>
              <a:buNone/>
            </a:pPr>
            <a:r>
              <a:rPr lang="en-US" u="sng" dirty="0">
                <a:latin typeface="Arial Black" panose="020B0A04020102020204" pitchFamily="34" charset="0"/>
              </a:rPr>
              <a:t>Where</a:t>
            </a:r>
            <a:r>
              <a:rPr lang="en-US" dirty="0"/>
              <a:t> was </a:t>
            </a:r>
            <a:r>
              <a:rPr lang="en-US" b="1" dirty="0">
                <a:solidFill>
                  <a:srgbClr val="0000FF"/>
                </a:solidFill>
              </a:rPr>
              <a:t>Yahusha</a:t>
            </a:r>
            <a:r>
              <a:rPr lang="en-US" dirty="0"/>
              <a:t> Ha </a:t>
            </a:r>
            <a:r>
              <a:rPr lang="en-US" dirty="0" err="1"/>
              <a:t>Mashiach</a:t>
            </a:r>
            <a:r>
              <a:rPr lang="en-US" dirty="0"/>
              <a:t>?</a:t>
            </a:r>
          </a:p>
          <a:p>
            <a:pPr marL="0" indent="0">
              <a:spcBef>
                <a:spcPts val="0"/>
              </a:spcBef>
              <a:buNone/>
            </a:pPr>
            <a:r>
              <a:rPr lang="en-US" b="1" dirty="0">
                <a:solidFill>
                  <a:srgbClr val="FF0000"/>
                </a:solidFill>
              </a:rPr>
              <a:t>When</a:t>
            </a:r>
            <a:r>
              <a:rPr lang="en-US" dirty="0"/>
              <a:t> did </a:t>
            </a:r>
            <a:r>
              <a:rPr lang="en-US" b="1" dirty="0">
                <a:solidFill>
                  <a:srgbClr val="0000FF"/>
                </a:solidFill>
              </a:rPr>
              <a:t>Yahusha</a:t>
            </a:r>
            <a:r>
              <a:rPr lang="en-US" dirty="0"/>
              <a:t> arrive at the Feast?</a:t>
            </a:r>
          </a:p>
        </p:txBody>
      </p:sp>
      <p:sp>
        <p:nvSpPr>
          <p:cNvPr id="4" name="Slide Number Placeholder 3"/>
          <p:cNvSpPr>
            <a:spLocks noGrp="1"/>
          </p:cNvSpPr>
          <p:nvPr>
            <p:ph type="sldNum" sz="quarter" idx="12"/>
          </p:nvPr>
        </p:nvSpPr>
        <p:spPr>
          <a:xfrm>
            <a:off x="9070512" y="6262831"/>
            <a:ext cx="2743200" cy="365125"/>
          </a:xfrm>
        </p:spPr>
        <p:txBody>
          <a:bodyPr/>
          <a:lstStyle/>
          <a:p>
            <a:fld id="{0B555D82-D20F-4DB7-B3E9-7B7EAC2F87A9}" type="slidenum">
              <a:rPr lang="en-US" smtClean="0">
                <a:solidFill>
                  <a:schemeClr val="tx1"/>
                </a:solidFill>
              </a:rPr>
              <a:t>22</a:t>
            </a:fld>
            <a:endParaRPr lang="en-US" dirty="0">
              <a:solidFill>
                <a:schemeClr val="tx1"/>
              </a:solidFill>
            </a:endParaRPr>
          </a:p>
        </p:txBody>
      </p:sp>
      <p:sp>
        <p:nvSpPr>
          <p:cNvPr id="5" name="Cloud Callout 4"/>
          <p:cNvSpPr/>
          <p:nvPr/>
        </p:nvSpPr>
        <p:spPr>
          <a:xfrm>
            <a:off x="6367735" y="5026094"/>
            <a:ext cx="4669811" cy="1523485"/>
          </a:xfrm>
          <a:prstGeom prst="cloudCallout">
            <a:avLst>
              <a:gd name="adj1" fmla="val -63918"/>
              <a:gd name="adj2" fmla="val -17699"/>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34E9F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n>
                  <a:solidFill>
                    <a:schemeClr val="tx1"/>
                  </a:solidFill>
                </a:ln>
                <a:solidFill>
                  <a:srgbClr val="CC00FF"/>
                </a:solidFill>
                <a:effectLst>
                  <a:glow rad="254000">
                    <a:schemeClr val="accent4">
                      <a:satMod val="175000"/>
                      <a:alpha val="86000"/>
                    </a:schemeClr>
                  </a:glow>
                </a:effectLst>
              </a:rPr>
              <a:t>Was</a:t>
            </a:r>
            <a:r>
              <a:rPr lang="en-US" sz="3600" dirty="0">
                <a:ln>
                  <a:solidFill>
                    <a:schemeClr val="tx1"/>
                  </a:solidFill>
                </a:ln>
                <a:solidFill>
                  <a:srgbClr val="CC00FF"/>
                </a:solidFill>
                <a:effectLst>
                  <a:glow rad="254000">
                    <a:schemeClr val="accent4">
                      <a:satMod val="175000"/>
                      <a:alpha val="86000"/>
                    </a:schemeClr>
                  </a:glow>
                </a:effectLst>
              </a:rPr>
              <a:t> </a:t>
            </a:r>
            <a:r>
              <a:rPr lang="en-US" sz="3600" b="1" dirty="0">
                <a:ln>
                  <a:solidFill>
                    <a:schemeClr val="tx1"/>
                  </a:solidFill>
                </a:ln>
                <a:solidFill>
                  <a:srgbClr val="CC00FF"/>
                </a:solidFill>
                <a:effectLst>
                  <a:glow rad="254000">
                    <a:schemeClr val="accent4">
                      <a:satMod val="175000"/>
                      <a:alpha val="86000"/>
                    </a:schemeClr>
                  </a:glow>
                </a:effectLst>
              </a:rPr>
              <a:t>Yahusha</a:t>
            </a:r>
            <a:r>
              <a:rPr lang="en-US" sz="3600" dirty="0">
                <a:ln>
                  <a:solidFill>
                    <a:schemeClr val="tx1"/>
                  </a:solidFill>
                </a:ln>
                <a:solidFill>
                  <a:srgbClr val="CC00FF"/>
                </a:solidFill>
                <a:effectLst>
                  <a:glow rad="254000">
                    <a:schemeClr val="accent4">
                      <a:satMod val="175000"/>
                      <a:alpha val="86000"/>
                    </a:schemeClr>
                  </a:glow>
                </a:effectLst>
              </a:rPr>
              <a:t> </a:t>
            </a:r>
            <a:r>
              <a:rPr lang="en-US" sz="3600" b="1" dirty="0">
                <a:ln>
                  <a:solidFill>
                    <a:schemeClr val="tx1"/>
                  </a:solidFill>
                </a:ln>
                <a:solidFill>
                  <a:srgbClr val="CC00FF"/>
                </a:solidFill>
                <a:effectLst>
                  <a:glow rad="254000">
                    <a:schemeClr val="accent4">
                      <a:satMod val="175000"/>
                      <a:alpha val="86000"/>
                    </a:schemeClr>
                  </a:glow>
                </a:effectLst>
              </a:rPr>
              <a:t>Witnessing?</a:t>
            </a:r>
            <a:endParaRPr lang="en-US" sz="3600" dirty="0">
              <a:ln>
                <a:solidFill>
                  <a:schemeClr val="tx1"/>
                </a:solidFill>
              </a:ln>
              <a:solidFill>
                <a:srgbClr val="CC00FF"/>
              </a:solidFill>
              <a:effectLst>
                <a:glow rad="254000">
                  <a:schemeClr val="accent4">
                    <a:satMod val="175000"/>
                    <a:alpha val="86000"/>
                  </a:schemeClr>
                </a:glow>
              </a:effectLst>
            </a:endParaRPr>
          </a:p>
        </p:txBody>
      </p:sp>
      <p:pic>
        <p:nvPicPr>
          <p:cNvPr id="6" name="Picture 3" descr="C:\Users\Rae\Desktop\yellow face oooh clear.png">
            <a:extLst>
              <a:ext uri="{FF2B5EF4-FFF2-40B4-BE49-F238E27FC236}">
                <a16:creationId xmlns:a16="http://schemas.microsoft.com/office/drawing/2014/main" id="{A8DAC401-4034-4126-9951-EC55439F88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48170" y="5111618"/>
            <a:ext cx="1640299" cy="16252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196051D-48E4-4ADA-A392-3092571B7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769" y="2022176"/>
            <a:ext cx="2604326" cy="1854327"/>
          </a:xfrm>
          <a:prstGeom prst="ellipse">
            <a:avLst/>
          </a:prstGeom>
          <a:ln>
            <a:noFill/>
          </a:ln>
          <a:effectLst>
            <a:softEdge rad="112500"/>
          </a:effectLst>
        </p:spPr>
      </p:pic>
    </p:spTree>
    <p:extLst>
      <p:ext uri="{BB962C8B-B14F-4D97-AF65-F5344CB8AC3E}">
        <p14:creationId xmlns:p14="http://schemas.microsoft.com/office/powerpoint/2010/main" val="29204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16" presetClass="entr" presetSubtype="21"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E9FC"/>
            </a:gs>
            <a:gs pos="84000">
              <a:schemeClr val="bg2">
                <a:tint val="98000"/>
                <a:satMod val="130000"/>
                <a:shade val="90000"/>
                <a:lumMod val="103000"/>
              </a:schemeClr>
            </a:gs>
            <a:gs pos="76000">
              <a:schemeClr val="bg2">
                <a:shade val="63000"/>
                <a:satMod val="120000"/>
              </a:schemeClr>
            </a:gs>
          </a:gsLst>
          <a:lin ang="66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47" y="2190095"/>
            <a:ext cx="11732653" cy="2190198"/>
          </a:xfrm>
          <a:noFill/>
          <a:ln w="38100">
            <a:noFill/>
          </a:ln>
          <a:effectLst>
            <a:glow rad="101600">
              <a:srgbClr val="FF3399">
                <a:alpha val="60000"/>
              </a:srgbClr>
            </a:glow>
          </a:effectLst>
          <a:scene3d>
            <a:camera prst="orthographicFront"/>
            <a:lightRig rig="threePt" dir="t"/>
          </a:scene3d>
          <a:sp3d>
            <a:bevelT w="139700" h="139700" prst="divot"/>
          </a:sp3d>
        </p:spPr>
        <p:txBody>
          <a:bodyPr>
            <a:normAutofit fontScale="77500" lnSpcReduction="20000"/>
            <a:sp3d extrusionH="57150">
              <a:bevelT w="38100" h="38100"/>
            </a:sp3d>
          </a:bodyPr>
          <a:lstStyle/>
          <a:p>
            <a:pPr marL="514350" lvl="0" indent="-514350">
              <a:lnSpc>
                <a:spcPct val="150000"/>
              </a:lnSpc>
              <a:buFont typeface="+mj-lt"/>
              <a:buAutoNum type="arabicPeriod"/>
            </a:pPr>
            <a:r>
              <a:rPr lang="en-US" sz="3000" dirty="0">
                <a:latin typeface="Comic Sans MS" panose="030F0702030302020204" pitchFamily="66" charset="0"/>
              </a:rPr>
              <a:t>The </a:t>
            </a:r>
            <a:r>
              <a:rPr lang="en-US" sz="3000" b="1" dirty="0">
                <a:solidFill>
                  <a:srgbClr val="34E9FC"/>
                </a:solidFill>
                <a:effectLst>
                  <a:glow rad="127000">
                    <a:srgbClr val="002060"/>
                  </a:glow>
                </a:effectLst>
                <a:latin typeface="Comic Sans MS" panose="030F0702030302020204" pitchFamily="66" charset="0"/>
              </a:rPr>
              <a:t>blue</a:t>
            </a:r>
            <a:r>
              <a:rPr lang="en-US" sz="3000" b="1" dirty="0">
                <a:solidFill>
                  <a:srgbClr val="34E9FC"/>
                </a:solidFill>
                <a:latin typeface="Comic Sans MS" panose="030F0702030302020204" pitchFamily="66" charset="0"/>
              </a:rPr>
              <a:t> </a:t>
            </a:r>
            <a:r>
              <a:rPr lang="en-US" sz="3000" b="1" dirty="0">
                <a:solidFill>
                  <a:srgbClr val="34E9FC"/>
                </a:solidFill>
                <a:effectLst>
                  <a:glow rad="127000">
                    <a:srgbClr val="002060"/>
                  </a:glow>
                </a:effectLst>
                <a:latin typeface="Comic Sans MS" panose="030F0702030302020204" pitchFamily="66" charset="0"/>
              </a:rPr>
              <a:t>numbers</a:t>
            </a:r>
            <a:r>
              <a:rPr lang="en-US" sz="3000" dirty="0">
                <a:latin typeface="Comic Sans MS" panose="030F0702030302020204" pitchFamily="66" charset="0"/>
              </a:rPr>
              <a:t> from </a:t>
            </a:r>
            <a:r>
              <a:rPr lang="en-US" sz="3000" b="1" dirty="0">
                <a:solidFill>
                  <a:srgbClr val="34E9FC"/>
                </a:solidFill>
                <a:effectLst>
                  <a:glow rad="127000">
                    <a:srgbClr val="002060"/>
                  </a:glow>
                </a:effectLst>
                <a:latin typeface="Comic Sans MS" panose="030F0702030302020204" pitchFamily="66" charset="0"/>
              </a:rPr>
              <a:t>15-22</a:t>
            </a:r>
            <a:r>
              <a:rPr lang="en-US" sz="3000" dirty="0">
                <a:latin typeface="Comic Sans MS" panose="030F0702030302020204" pitchFamily="66" charset="0"/>
              </a:rPr>
              <a:t> are the </a:t>
            </a:r>
            <a:r>
              <a:rPr lang="en-US" sz="3000" b="1" dirty="0">
                <a:solidFill>
                  <a:srgbClr val="34E9FC"/>
                </a:solidFill>
                <a:effectLst>
                  <a:glow rad="127000">
                    <a:srgbClr val="002060"/>
                  </a:glow>
                </a:effectLst>
                <a:latin typeface="Comic Sans MS" panose="030F0702030302020204" pitchFamily="66" charset="0"/>
              </a:rPr>
              <a:t>dates</a:t>
            </a:r>
            <a:r>
              <a:rPr lang="en-US" sz="3000" dirty="0">
                <a:latin typeface="Comic Sans MS" panose="030F0702030302020204" pitchFamily="66" charset="0"/>
              </a:rPr>
              <a:t> of Sukkot &amp; the Last Great Day. </a:t>
            </a:r>
          </a:p>
          <a:p>
            <a:pPr marL="514350" lvl="0" indent="-514350">
              <a:lnSpc>
                <a:spcPct val="150000"/>
              </a:lnSpc>
              <a:buFont typeface="+mj-lt"/>
              <a:buAutoNum type="arabicPeriod"/>
            </a:pPr>
            <a:r>
              <a:rPr lang="en-US" sz="3000" dirty="0">
                <a:latin typeface="Comic Sans MS" panose="030F0702030302020204" pitchFamily="66" charset="0"/>
              </a:rPr>
              <a:t>The </a:t>
            </a:r>
            <a:r>
              <a:rPr lang="en-US" sz="3000" b="1" dirty="0">
                <a:effectLst>
                  <a:glow rad="127000">
                    <a:schemeClr val="bg1"/>
                  </a:glow>
                </a:effectLst>
                <a:latin typeface="Comic Sans MS" panose="030F0702030302020204" pitchFamily="66" charset="0"/>
              </a:rPr>
              <a:t>black numbers</a:t>
            </a:r>
            <a:r>
              <a:rPr lang="en-US" sz="3000" dirty="0">
                <a:latin typeface="Comic Sans MS" panose="030F0702030302020204" pitchFamily="66" charset="0"/>
              </a:rPr>
              <a:t> only number the </a:t>
            </a:r>
            <a:r>
              <a:rPr lang="en-US" sz="3000" b="1" dirty="0">
                <a:effectLst>
                  <a:glow rad="127000">
                    <a:schemeClr val="bg1"/>
                  </a:glow>
                </a:effectLst>
                <a:latin typeface="Comic Sans MS" panose="030F0702030302020204" pitchFamily="66" charset="0"/>
              </a:rPr>
              <a:t>seven cycles</a:t>
            </a:r>
            <a:r>
              <a:rPr lang="en-US" sz="3000" b="1" dirty="0">
                <a:latin typeface="Comic Sans MS" panose="030F0702030302020204" pitchFamily="66" charset="0"/>
              </a:rPr>
              <a:t> </a:t>
            </a:r>
            <a:r>
              <a:rPr lang="en-US" sz="3000" dirty="0">
                <a:latin typeface="Comic Sans MS" panose="030F0702030302020204" pitchFamily="66" charset="0"/>
              </a:rPr>
              <a:t>of Sukkot.</a:t>
            </a:r>
          </a:p>
          <a:p>
            <a:pPr marL="514350" lvl="0" indent="-514350">
              <a:lnSpc>
                <a:spcPct val="150000"/>
              </a:lnSpc>
              <a:buFont typeface="+mj-lt"/>
              <a:buAutoNum type="arabicPeriod"/>
            </a:pPr>
            <a:r>
              <a:rPr lang="en-US" sz="3000" dirty="0">
                <a:latin typeface="Comic Sans MS" panose="030F0702030302020204" pitchFamily="66" charset="0"/>
              </a:rPr>
              <a:t>There is a </a:t>
            </a:r>
            <a:r>
              <a:rPr lang="en-US" sz="3000" b="1" dirty="0">
                <a:solidFill>
                  <a:srgbClr val="CC0099"/>
                </a:solidFill>
                <a:effectLst>
                  <a:glow rad="127000">
                    <a:srgbClr val="FFFF00"/>
                  </a:glow>
                </a:effectLst>
                <a:latin typeface="Comic Sans MS" panose="030F0702030302020204" pitchFamily="66" charset="0"/>
              </a:rPr>
              <a:t>“middle” </a:t>
            </a:r>
            <a:r>
              <a:rPr lang="en-US" sz="3000" dirty="0">
                <a:latin typeface="Comic Sans MS" panose="030F0702030302020204" pitchFamily="66" charset="0"/>
              </a:rPr>
              <a:t>cycle in the 7 day feast of Sukkot.  The </a:t>
            </a:r>
            <a:r>
              <a:rPr lang="en-US" sz="3000" b="1" dirty="0">
                <a:solidFill>
                  <a:schemeClr val="accent6">
                    <a:lumMod val="75000"/>
                  </a:schemeClr>
                </a:solidFill>
                <a:effectLst>
                  <a:glow rad="127000">
                    <a:srgbClr val="FFFF00"/>
                  </a:glow>
                </a:effectLst>
                <a:latin typeface="Comic Sans MS" panose="030F0702030302020204" pitchFamily="66" charset="0"/>
              </a:rPr>
              <a:t>green blocks </a:t>
            </a:r>
            <a:r>
              <a:rPr lang="en-US" sz="3000" dirty="0">
                <a:solidFill>
                  <a:schemeClr val="accent6">
                    <a:lumMod val="75000"/>
                  </a:schemeClr>
                </a:solidFill>
                <a:latin typeface="Comic Sans MS" panose="030F0702030302020204" pitchFamily="66" charset="0"/>
              </a:rPr>
              <a:t> </a:t>
            </a:r>
            <a:r>
              <a:rPr lang="en-US" sz="3000" dirty="0">
                <a:latin typeface="Comic Sans MS" panose="030F0702030302020204" pitchFamily="66" charset="0"/>
              </a:rPr>
              <a:t>indicate </a:t>
            </a:r>
            <a:r>
              <a:rPr lang="en-US" sz="3000" b="1" dirty="0">
                <a:solidFill>
                  <a:schemeClr val="accent6">
                    <a:lumMod val="75000"/>
                  </a:schemeClr>
                </a:solidFill>
                <a:effectLst>
                  <a:glow rad="127000">
                    <a:srgbClr val="FFFF00"/>
                  </a:glow>
                </a:effectLst>
                <a:latin typeface="Comic Sans MS" panose="030F0702030302020204" pitchFamily="66" charset="0"/>
              </a:rPr>
              <a:t>“about” </a:t>
            </a:r>
            <a:r>
              <a:rPr lang="en-US" sz="3000" dirty="0">
                <a:latin typeface="Comic Sans MS" panose="030F0702030302020204" pitchFamily="66" charset="0"/>
              </a:rPr>
              <a:t>the </a:t>
            </a:r>
            <a:r>
              <a:rPr lang="en-US" sz="3000" b="1" dirty="0">
                <a:solidFill>
                  <a:schemeClr val="accent6">
                    <a:lumMod val="75000"/>
                  </a:schemeClr>
                </a:solidFill>
                <a:effectLst>
                  <a:glow rad="127000">
                    <a:srgbClr val="FFFF00"/>
                  </a:glow>
                </a:effectLst>
                <a:latin typeface="Comic Sans MS" panose="030F0702030302020204" pitchFamily="66" charset="0"/>
              </a:rPr>
              <a:t>“midst of the week” </a:t>
            </a:r>
            <a:r>
              <a:rPr lang="en-US" sz="3000" dirty="0">
                <a:latin typeface="Comic Sans MS" panose="030F0702030302020204" pitchFamily="66" charset="0"/>
              </a:rPr>
              <a:t>as John has written.</a:t>
            </a:r>
            <a:endParaRPr lang="en-US" sz="3200" dirty="0">
              <a:latin typeface="Comic Sans MS" panose="030F0702030302020204" pitchFamily="66" charset="0"/>
            </a:endParaRPr>
          </a:p>
        </p:txBody>
      </p:sp>
      <p:sp>
        <p:nvSpPr>
          <p:cNvPr id="4" name="Slide Number Placeholder 3"/>
          <p:cNvSpPr>
            <a:spLocks noGrp="1"/>
          </p:cNvSpPr>
          <p:nvPr>
            <p:ph type="sldNum" sz="quarter" idx="12"/>
          </p:nvPr>
        </p:nvSpPr>
        <p:spPr>
          <a:xfrm>
            <a:off x="11629292" y="6394084"/>
            <a:ext cx="443616" cy="365125"/>
          </a:xfrm>
        </p:spPr>
        <p:txBody>
          <a:bodyPr/>
          <a:lstStyle/>
          <a:p>
            <a:fld id="{0B555D82-D20F-4DB7-B3E9-7B7EAC2F87A9}" type="slidenum">
              <a:rPr lang="en-US" smtClean="0">
                <a:solidFill>
                  <a:schemeClr val="tx1">
                    <a:lumMod val="95000"/>
                    <a:lumOff val="5000"/>
                  </a:schemeClr>
                </a:solidFill>
              </a:rPr>
              <a:t>23</a:t>
            </a:fld>
            <a:endParaRPr lang="en-US" dirty="0">
              <a:solidFill>
                <a:schemeClr val="tx1">
                  <a:lumMod val="95000"/>
                  <a:lumOff val="5000"/>
                </a:schemeClr>
              </a:solidFill>
            </a:endParaRPr>
          </a:p>
        </p:txBody>
      </p:sp>
      <p:sp>
        <p:nvSpPr>
          <p:cNvPr id="35" name="Rectangle 34"/>
          <p:cNvSpPr/>
          <p:nvPr/>
        </p:nvSpPr>
        <p:spPr>
          <a:xfrm>
            <a:off x="1104408" y="5294306"/>
            <a:ext cx="10944055"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Again note:  The 1</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st</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block does not indicate this “cycle” </a:t>
            </a:r>
            <a:b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b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is a 1</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st</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cycle/Sunday, nor that the 15</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th</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cycle of the 7</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th</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month is on a Shabbat. This is the same for all 8 cycles.</a:t>
            </a:r>
          </a:p>
        </p:txBody>
      </p:sp>
      <p:graphicFrame>
        <p:nvGraphicFramePr>
          <p:cNvPr id="20" name="Table 19"/>
          <p:cNvGraphicFramePr>
            <a:graphicFrameLocks noGrp="1"/>
          </p:cNvGraphicFramePr>
          <p:nvPr>
            <p:extLst>
              <p:ext uri="{D42A27DB-BD31-4B8C-83A1-F6EECF244321}">
                <p14:modId xmlns:p14="http://schemas.microsoft.com/office/powerpoint/2010/main" val="2969249599"/>
              </p:ext>
            </p:extLst>
          </p:nvPr>
        </p:nvGraphicFramePr>
        <p:xfrm>
          <a:off x="441348" y="4579217"/>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gridCol w="1405618">
                  <a:extLst>
                    <a:ext uri="{9D8B030D-6E8A-4147-A177-3AD203B41FA5}">
                      <a16:colId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ln>
                            <a:solidFill>
                              <a:schemeClr val="bg1"/>
                            </a:solidFill>
                          </a:ln>
                          <a:solidFill>
                            <a:schemeClr val="tx1"/>
                          </a:solidFill>
                        </a:rPr>
                        <a:t>1</a:t>
                      </a:r>
                      <a:endParaRPr lang="en-CA" sz="2800" b="1" dirty="0">
                        <a:ln>
                          <a:solidFill>
                            <a:schemeClr val="bg1"/>
                          </a:solidFill>
                        </a:ln>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  </a:t>
                      </a:r>
                      <a:r>
                        <a:rPr lang="en-US" b="1" dirty="0">
                          <a:solidFill>
                            <a:schemeClr val="bg1"/>
                          </a:solidFill>
                          <a:effectLst>
                            <a:glow rad="127000">
                              <a:srgbClr val="002060"/>
                            </a:glow>
                          </a:effectLst>
                        </a:rPr>
                        <a:t>The Last   </a:t>
                      </a:r>
                      <a:br>
                        <a:rPr lang="en-US" b="1" dirty="0">
                          <a:solidFill>
                            <a:schemeClr val="bg1"/>
                          </a:solidFill>
                          <a:effectLst>
                            <a:glow rad="127000">
                              <a:srgbClr val="002060"/>
                            </a:glow>
                          </a:effectLst>
                        </a:rPr>
                      </a:br>
                      <a:r>
                        <a:rPr lang="en-US" b="1" dirty="0">
                          <a:solidFill>
                            <a:schemeClr val="bg1"/>
                          </a:solidFill>
                          <a:effectLst>
                            <a:glow rad="127000">
                              <a:srgbClr val="002060"/>
                            </a:glow>
                          </a:effectLst>
                        </a:rPr>
                        <a:t>    Great Day</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cxnSp>
        <p:nvCxnSpPr>
          <p:cNvPr id="25" name="Straight Arrow Connector 24"/>
          <p:cNvCxnSpPr/>
          <p:nvPr/>
        </p:nvCxnSpPr>
        <p:spPr>
          <a:xfrm flipV="1">
            <a:off x="927553" y="5088792"/>
            <a:ext cx="0" cy="725855"/>
          </a:xfrm>
          <a:prstGeom prst="straightConnector1">
            <a:avLst/>
          </a:prstGeom>
          <a:ln w="76200">
            <a:solidFill>
              <a:schemeClr val="bg2">
                <a:lumMod val="50000"/>
              </a:schemeClr>
            </a:solidFill>
            <a:headEnd type="oval" w="med" len="med"/>
            <a:tailEnd type="triangle"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Wave 9"/>
          <p:cNvSpPr/>
          <p:nvPr/>
        </p:nvSpPr>
        <p:spPr>
          <a:xfrm>
            <a:off x="927553" y="113630"/>
            <a:ext cx="10289666" cy="981667"/>
          </a:xfrm>
          <a:prstGeom prst="wave">
            <a:avLst>
              <a:gd name="adj1" fmla="val 12500"/>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3200" dirty="0">
                <a:ln>
                  <a:solidFill>
                    <a:schemeClr val="tx1"/>
                  </a:solidFill>
                </a:ln>
                <a:solidFill>
                  <a:srgbClr val="CC00FF"/>
                </a:solidFill>
                <a:effectLst>
                  <a:glow rad="254000">
                    <a:schemeClr val="accent4">
                      <a:satMod val="175000"/>
                      <a:alpha val="86000"/>
                    </a:schemeClr>
                  </a:glow>
                </a:effectLst>
              </a:rPr>
              <a:t>Working slide for a new calendar table:  </a:t>
            </a:r>
          </a:p>
        </p:txBody>
      </p:sp>
      <p:sp>
        <p:nvSpPr>
          <p:cNvPr id="17" name="Content Placeholder 2"/>
          <p:cNvSpPr txBox="1">
            <a:spLocks/>
          </p:cNvSpPr>
          <p:nvPr/>
        </p:nvSpPr>
        <p:spPr>
          <a:xfrm>
            <a:off x="0" y="922597"/>
            <a:ext cx="12192000" cy="1229700"/>
          </a:xfrm>
          <a:prstGeom prst="rect">
            <a:avLst/>
          </a:prstGeom>
          <a:noFill/>
          <a:ln w="38100">
            <a:noFill/>
          </a:ln>
          <a:effectLst>
            <a:glow rad="101600">
              <a:srgbClr val="FF3399">
                <a:alpha val="60000"/>
              </a:srgbClr>
            </a:glow>
          </a:effectLst>
          <a:scene3d>
            <a:camera prst="orthographicFront"/>
            <a:lightRig rig="threePt" dir="t"/>
          </a:scene3d>
          <a:sp3d>
            <a:bevelT w="139700" h="139700" prst="divot"/>
          </a:sp3d>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dirty="0">
                <a:solidFill>
                  <a:prstClr val="black"/>
                </a:solidFill>
                <a:latin typeface="Comic Sans MS" panose="030F0702030302020204" pitchFamily="66" charset="0"/>
              </a:rPr>
              <a:t>In the next few slides a </a:t>
            </a:r>
            <a:r>
              <a:rPr lang="en-US" b="1" u="sng" dirty="0">
                <a:solidFill>
                  <a:prstClr val="black"/>
                </a:solidFill>
                <a:latin typeface="Comic Sans MS" panose="030F0702030302020204" pitchFamily="66" charset="0"/>
              </a:rPr>
              <a:t>calendar table</a:t>
            </a:r>
            <a:r>
              <a:rPr lang="en-US" dirty="0">
                <a:solidFill>
                  <a:prstClr val="black"/>
                </a:solidFill>
                <a:latin typeface="Comic Sans MS" panose="030F0702030302020204" pitchFamily="66" charset="0"/>
              </a:rPr>
              <a:t> is given for </a:t>
            </a:r>
            <a:br>
              <a:rPr lang="en-US" dirty="0">
                <a:solidFill>
                  <a:prstClr val="black"/>
                </a:solidFill>
                <a:latin typeface="Comic Sans MS" panose="030F0702030302020204" pitchFamily="66" charset="0"/>
              </a:rPr>
            </a:br>
            <a:r>
              <a:rPr lang="en-US" dirty="0">
                <a:solidFill>
                  <a:prstClr val="black"/>
                </a:solidFill>
                <a:effectLst>
                  <a:glow rad="228600">
                    <a:srgbClr val="FFC000">
                      <a:satMod val="175000"/>
                      <a:alpha val="40000"/>
                    </a:srgbClr>
                  </a:glow>
                </a:effectLst>
                <a:latin typeface="Comic Sans MS" panose="030F0702030302020204" pitchFamily="66" charset="0"/>
              </a:rPr>
              <a:t>the days of the Feast of Tabernacles/Sukkot.  </a:t>
            </a:r>
            <a:r>
              <a:rPr lang="en-US" dirty="0">
                <a:solidFill>
                  <a:srgbClr val="008080"/>
                </a:solidFill>
                <a:latin typeface="Comic Sans MS" panose="030F0702030302020204" pitchFamily="66" charset="0"/>
              </a:rPr>
              <a:t> </a:t>
            </a:r>
            <a:r>
              <a:rPr lang="en-US" dirty="0">
                <a:latin typeface="Comic Sans MS" panose="030F0702030302020204" pitchFamily="66" charset="0"/>
              </a:rPr>
              <a:t>Please note:</a:t>
            </a:r>
          </a:p>
        </p:txBody>
      </p:sp>
      <p:sp>
        <p:nvSpPr>
          <p:cNvPr id="9" name="Callout: Line 8">
            <a:extLst>
              <a:ext uri="{FF2B5EF4-FFF2-40B4-BE49-F238E27FC236}">
                <a16:creationId xmlns:a16="http://schemas.microsoft.com/office/drawing/2014/main" id="{9310C2D2-B9CC-4B85-A75F-E519F7E2B815}"/>
              </a:ext>
            </a:extLst>
          </p:cNvPr>
          <p:cNvSpPr/>
          <p:nvPr/>
        </p:nvSpPr>
        <p:spPr>
          <a:xfrm>
            <a:off x="10046109" y="2698812"/>
            <a:ext cx="2002356" cy="684061"/>
          </a:xfrm>
          <a:prstGeom prst="borderCallout1">
            <a:avLst>
              <a:gd name="adj1" fmla="val 104649"/>
              <a:gd name="adj2" fmla="val 68753"/>
              <a:gd name="adj3" fmla="val 270702"/>
              <a:gd name="adj4" fmla="val 67645"/>
            </a:avLst>
          </a:prstGeom>
          <a:solidFill>
            <a:srgbClr val="7030A0"/>
          </a:solidFill>
          <a:ln w="57150">
            <a:solidFill>
              <a:schemeClr val="accent4">
                <a:lumMod val="60000"/>
                <a:lumOff val="40000"/>
              </a:schemeClr>
            </a:solidFill>
            <a:headEnd type="oval" w="med" len="med"/>
            <a:tailEnd type="oval" w="med" len="me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Shemini Atzeret</a:t>
            </a:r>
            <a:br>
              <a:rPr lang="en-CA" sz="2000" dirty="0">
                <a:solidFill>
                  <a:schemeClr val="bg1"/>
                </a:solidFill>
              </a:rPr>
            </a:br>
            <a:r>
              <a:rPr lang="en-CA" sz="2000" b="1" dirty="0">
                <a:solidFill>
                  <a:schemeClr val="bg1"/>
                </a:solidFill>
              </a:rPr>
              <a:t>Last Great Day</a:t>
            </a:r>
          </a:p>
        </p:txBody>
      </p:sp>
      <p:sp>
        <p:nvSpPr>
          <p:cNvPr id="6" name="Right Bracket 5">
            <a:extLst>
              <a:ext uri="{FF2B5EF4-FFF2-40B4-BE49-F238E27FC236}">
                <a16:creationId xmlns:a16="http://schemas.microsoft.com/office/drawing/2014/main" id="{E4B0CC3F-EDD8-7D39-A09B-0A1385466746}"/>
              </a:ext>
            </a:extLst>
          </p:cNvPr>
          <p:cNvSpPr/>
          <p:nvPr/>
        </p:nvSpPr>
        <p:spPr>
          <a:xfrm rot="16200000">
            <a:off x="5290968" y="-431744"/>
            <a:ext cx="159301" cy="9822543"/>
          </a:xfrm>
          <a:prstGeom prst="rightBracket">
            <a:avLst>
              <a:gd name="adj" fmla="val 124929"/>
            </a:avLst>
          </a:prstGeom>
          <a:solidFill>
            <a:schemeClr val="accent2">
              <a:lumMod val="40000"/>
              <a:lumOff val="60000"/>
            </a:schemeClr>
          </a:solidFill>
          <a:ln w="38100">
            <a:solidFill>
              <a:schemeClr val="accent2">
                <a:lumMod val="50000"/>
              </a:schemeClr>
            </a:solid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49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Effect transition="in" filter="barn(inVertical)">
                                      <p:cBhvr>
                                        <p:cTn id="28" dur="500"/>
                                        <p:tgtEl>
                                          <p:spTgt spid="35">
                                            <p:txEl>
                                              <p:pRg st="0" end="0"/>
                                            </p:txEl>
                                          </p:spTgt>
                                        </p:tgtEl>
                                      </p:cBhvr>
                                    </p:animEffect>
                                  </p:childTnLst>
                                </p:cTn>
                              </p:par>
                            </p:childTnLst>
                          </p:cTn>
                        </p:par>
                        <p:par>
                          <p:cTn id="29" fill="hold">
                            <p:stCondLst>
                              <p:cond delay="5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5" grpId="0" build="allAtOnce"/>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787" y="206099"/>
            <a:ext cx="7297483" cy="729644"/>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14300" prst="artDeco"/>
          </a:sp3d>
        </p:spPr>
        <p:txBody>
          <a:bodyPr/>
          <a:lstStyle/>
          <a:p>
            <a:pPr algn="ctr"/>
            <a:r>
              <a:rPr lang="en-US" b="1" dirty="0">
                <a:ln>
                  <a:solidFill>
                    <a:schemeClr val="tx1"/>
                  </a:solidFill>
                </a:ln>
                <a:solidFill>
                  <a:srgbClr val="FF0000"/>
                </a:solidFill>
              </a:rPr>
              <a:t>Feast of the </a:t>
            </a:r>
            <a:r>
              <a:rPr lang="en-US" b="1" dirty="0">
                <a:ln>
                  <a:solidFill>
                    <a:schemeClr val="tx1"/>
                  </a:solidFill>
                </a:ln>
                <a:solidFill>
                  <a:srgbClr val="FF0000"/>
                </a:solidFill>
                <a:effectLst>
                  <a:glow rad="228600">
                    <a:schemeClr val="bg1">
                      <a:lumMod val="50000"/>
                      <a:alpha val="40000"/>
                    </a:schemeClr>
                  </a:glow>
                </a:effectLst>
              </a:rPr>
              <a:t>Yahudim</a:t>
            </a:r>
            <a:r>
              <a:rPr lang="en-US" b="1" dirty="0">
                <a:solidFill>
                  <a:srgbClr val="FF0000"/>
                </a:solidFill>
              </a:rPr>
              <a:t> (Jews)   </a:t>
            </a:r>
            <a:r>
              <a:rPr lang="en-US" sz="2800" b="1" i="1" dirty="0">
                <a:solidFill>
                  <a:srgbClr val="0000CC"/>
                </a:solidFill>
              </a:rPr>
              <a:t>#1</a:t>
            </a:r>
          </a:p>
        </p:txBody>
      </p:sp>
      <p:sp>
        <p:nvSpPr>
          <p:cNvPr id="3" name="Content Placeholder 2"/>
          <p:cNvSpPr>
            <a:spLocks noGrp="1"/>
          </p:cNvSpPr>
          <p:nvPr>
            <p:ph idx="1"/>
          </p:nvPr>
        </p:nvSpPr>
        <p:spPr>
          <a:xfrm>
            <a:off x="242211" y="1241681"/>
            <a:ext cx="11714922" cy="5340626"/>
          </a:xfrm>
          <a:solidFill>
            <a:schemeClr val="bg2"/>
          </a:solidFill>
          <a:ln w="38100">
            <a:solidFill>
              <a:srgbClr val="008080"/>
            </a:solidFill>
          </a:ln>
          <a:effectLst>
            <a:glow rad="63500">
              <a:schemeClr val="accent1">
                <a:satMod val="175000"/>
                <a:alpha val="40000"/>
              </a:schemeClr>
            </a:glow>
          </a:effectLst>
          <a:scene3d>
            <a:camera prst="orthographicFront"/>
            <a:lightRig rig="threePt" dir="t"/>
          </a:scene3d>
          <a:sp3d>
            <a:bevelT w="114300" prst="artDeco"/>
          </a:sp3d>
        </p:spPr>
        <p:txBody>
          <a:bodyPr>
            <a:sp3d extrusionH="57150">
              <a:bevelT w="38100" h="38100"/>
            </a:sp3d>
          </a:bodyPr>
          <a:lstStyle/>
          <a:p>
            <a:pPr marL="0" indent="0" algn="ctr">
              <a:buNone/>
            </a:pPr>
            <a:r>
              <a:rPr lang="en-US" sz="3600" b="1" dirty="0">
                <a:solidFill>
                  <a:srgbClr val="FF0000"/>
                </a:solidFill>
              </a:rPr>
              <a:t>Lunar</a:t>
            </a:r>
            <a:r>
              <a:rPr lang="en-US" sz="3600" b="1" dirty="0"/>
              <a:t> 7</a:t>
            </a:r>
            <a:r>
              <a:rPr lang="en-US" sz="3600" b="1" baseline="30000" dirty="0"/>
              <a:t>th</a:t>
            </a:r>
            <a:r>
              <a:rPr lang="en-US" sz="3600" b="1" dirty="0"/>
              <a:t> Month; the </a:t>
            </a:r>
            <a:r>
              <a:rPr lang="en-US" sz="3600" b="1" dirty="0">
                <a:solidFill>
                  <a:srgbClr val="0000CC"/>
                </a:solidFill>
                <a:effectLst>
                  <a:outerShdw blurRad="50800" dist="50800" dir="5400000" algn="ctr" rotWithShape="0">
                    <a:srgbClr val="00FF00"/>
                  </a:outerShdw>
                </a:effectLst>
              </a:rPr>
              <a:t>Seven Days </a:t>
            </a:r>
            <a:r>
              <a:rPr lang="en-US" sz="3600" b="1" dirty="0"/>
              <a:t>of </a:t>
            </a:r>
            <a:r>
              <a:rPr lang="en-US" sz="3600" b="1" u="sng" dirty="0"/>
              <a:t>Their</a:t>
            </a:r>
            <a:r>
              <a:rPr lang="en-US" sz="3600" b="1" dirty="0"/>
              <a:t> </a:t>
            </a:r>
            <a:r>
              <a:rPr lang="en-US" sz="3600" b="1" i="1" dirty="0">
                <a:solidFill>
                  <a:srgbClr val="CC0099"/>
                </a:solidFill>
                <a:latin typeface="Comic Sans MS" pitchFamily="66" charset="0"/>
              </a:rPr>
              <a:t>Sukkot</a:t>
            </a:r>
          </a:p>
          <a:p>
            <a:pPr marL="0" indent="0">
              <a:buNone/>
            </a:pP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7:6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therefore 	 said to them, </a:t>
            </a:r>
            <a:r>
              <a:rPr lang="en-US" b="1" dirty="0">
                <a:solidFill>
                  <a:srgbClr val="0000CC"/>
                </a:solidFill>
                <a:effectLst>
                  <a:glow rad="101600">
                    <a:srgbClr val="34E9FC">
                      <a:alpha val="60000"/>
                    </a:srgbClr>
                  </a:glow>
                </a:effectLst>
                <a:latin typeface="Georgia" panose="02040502050405020303" pitchFamily="18" charset="0"/>
              </a:rPr>
              <a:t>“MY TIME </a:t>
            </a:r>
            <a:r>
              <a:rPr lang="en-US" dirty="0">
                <a:solidFill>
                  <a:prstClr val="black"/>
                </a:solidFill>
                <a:latin typeface="Georgia" panose="02040502050405020303" pitchFamily="18" charset="0"/>
              </a:rPr>
              <a:t>has not yet come, </a:t>
            </a:r>
            <a:endParaRPr lang="en-US" dirty="0"/>
          </a:p>
          <a:p>
            <a:pPr marL="0" indent="0">
              <a:buNone/>
            </a:pPr>
            <a:endParaRPr lang="en-US" dirty="0"/>
          </a:p>
          <a:p>
            <a:endParaRPr lang="en-US" dirty="0"/>
          </a:p>
          <a:p>
            <a:pPr marL="457200" lvl="1" indent="0">
              <a:buNone/>
            </a:pPr>
            <a:endParaRPr lang="en-US" dirty="0"/>
          </a:p>
          <a:p>
            <a:pPr marL="457200" lvl="1" indent="0">
              <a:buNone/>
            </a:pPr>
            <a:r>
              <a:rPr lang="en-US" dirty="0"/>
              <a:t>        </a:t>
            </a:r>
          </a:p>
          <a:p>
            <a:pPr marL="457200" lvl="1" indent="0">
              <a:buNone/>
            </a:pPr>
            <a:r>
              <a:rPr lang="en-US" dirty="0"/>
              <a:t>					</a:t>
            </a:r>
          </a:p>
        </p:txBody>
      </p:sp>
      <p:sp>
        <p:nvSpPr>
          <p:cNvPr id="4" name="Slide Number Placeholder 3"/>
          <p:cNvSpPr>
            <a:spLocks noGrp="1"/>
          </p:cNvSpPr>
          <p:nvPr>
            <p:ph type="sldNum" sz="quarter" idx="12"/>
          </p:nvPr>
        </p:nvSpPr>
        <p:spPr>
          <a:xfrm>
            <a:off x="11579125" y="6274511"/>
            <a:ext cx="384771" cy="365125"/>
          </a:xfrm>
        </p:spPr>
        <p:txBody>
          <a:bodyPr/>
          <a:lstStyle/>
          <a:p>
            <a:fld id="{0B555D82-D20F-4DB7-B3E9-7B7EAC2F87A9}" type="slidenum">
              <a:rPr lang="en-US" smtClean="0">
                <a:solidFill>
                  <a:schemeClr val="tx1"/>
                </a:solidFill>
              </a:rPr>
              <a:t>24</a:t>
            </a:fld>
            <a:endParaRPr lang="en-US" dirty="0">
              <a:solidFill>
                <a:schemeClr val="tx1"/>
              </a:solidFill>
            </a:endParaRPr>
          </a:p>
        </p:txBody>
      </p:sp>
      <p:sp>
        <p:nvSpPr>
          <p:cNvPr id="7" name="Right Brace 6"/>
          <p:cNvSpPr/>
          <p:nvPr/>
        </p:nvSpPr>
        <p:spPr>
          <a:xfrm rot="16200000">
            <a:off x="4943826" y="-1273990"/>
            <a:ext cx="914609" cy="9822545"/>
          </a:xfrm>
          <a:prstGeom prst="rightBrace">
            <a:avLst>
              <a:gd name="adj1" fmla="val 69857"/>
              <a:gd name="adj2" fmla="val 32444"/>
            </a:avLst>
          </a:prstGeom>
          <a:solidFill>
            <a:schemeClr val="accent6">
              <a:lumMod val="40000"/>
              <a:lumOff val="60000"/>
            </a:schemeClr>
          </a:solidFill>
          <a:ln>
            <a:no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3853136902"/>
              </p:ext>
            </p:extLst>
          </p:nvPr>
        </p:nvGraphicFramePr>
        <p:xfrm>
          <a:off x="489857" y="4142649"/>
          <a:ext cx="11244944" cy="691416"/>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gridCol w="1405618">
                  <a:extLst>
                    <a:ext uri="{9D8B030D-6E8A-4147-A177-3AD203B41FA5}">
                      <a16:colId xmlns:a16="http://schemas.microsoft.com/office/drawing/2014/main" val="20007"/>
                    </a:ext>
                  </a:extLst>
                </a:gridCol>
              </a:tblGrid>
              <a:tr h="691416">
                <a:tc>
                  <a:txBody>
                    <a:bodyPr/>
                    <a:lstStyle/>
                    <a:p>
                      <a:r>
                        <a:rPr lang="en-US" b="1" dirty="0">
                          <a:solidFill>
                            <a:srgbClr val="34E9FC"/>
                          </a:solidFill>
                          <a:effectLst>
                            <a:glow rad="127000">
                              <a:srgbClr val="002060"/>
                            </a:glow>
                          </a:effectLst>
                        </a:rPr>
                        <a:t>15</a:t>
                      </a:r>
                      <a:r>
                        <a:rPr lang="en-US" b="0" dirty="0">
                          <a:solidFill>
                            <a:schemeClr val="tx1"/>
                          </a:solidFill>
                        </a:rPr>
                        <a:t>      </a:t>
                      </a:r>
                      <a:r>
                        <a:rPr lang="en-US" b="0" dirty="0">
                          <a:ln>
                            <a:solidFill>
                              <a:schemeClr val="bg1"/>
                            </a:solidFill>
                          </a:ln>
                          <a:solidFill>
                            <a:schemeClr val="tx1"/>
                          </a:solidFill>
                        </a:rPr>
                        <a:t> </a:t>
                      </a:r>
                      <a:r>
                        <a:rPr lang="en-US" sz="2800" b="1" dirty="0">
                          <a:ln>
                            <a:solidFill>
                              <a:schemeClr val="bg1"/>
                            </a:solidFill>
                          </a:ln>
                          <a:solidFill>
                            <a:schemeClr val="tx1"/>
                          </a:solidFill>
                        </a:rPr>
                        <a:t>1</a:t>
                      </a:r>
                      <a:endParaRPr lang="en-CA" sz="2800" b="1" dirty="0">
                        <a:ln>
                          <a:solidFill>
                            <a:schemeClr val="bg1"/>
                          </a:solidFill>
                        </a:ln>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 </a:t>
                      </a:r>
                      <a:endParaRPr lang="en-CA" sz="2400" b="0" u="sng" dirty="0">
                        <a:solidFill>
                          <a:srgbClr val="222BD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 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r>
                        <a:rPr lang="en-US" b="0" dirty="0">
                          <a:solidFill>
                            <a:schemeClr val="tx1"/>
                          </a:solidFill>
                        </a:rPr>
                        <a:t>      </a:t>
                      </a:r>
                      <a:r>
                        <a:rPr lang="en-US" sz="2800" b="1" dirty="0">
                          <a:solidFill>
                            <a:schemeClr val="bg1"/>
                          </a:solidFill>
                        </a:rPr>
                        <a:t>8</a:t>
                      </a:r>
                      <a:endParaRPr lang="en-CA"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cxnSp>
        <p:nvCxnSpPr>
          <p:cNvPr id="41" name="Straight Arrow Connector 40"/>
          <p:cNvCxnSpPr>
            <a:cxnSpLocks/>
          </p:cNvCxnSpPr>
          <p:nvPr/>
        </p:nvCxnSpPr>
        <p:spPr>
          <a:xfrm flipH="1">
            <a:off x="1404258" y="3193963"/>
            <a:ext cx="1791703" cy="1083228"/>
          </a:xfrm>
          <a:prstGeom prst="straightConnector1">
            <a:avLst/>
          </a:prstGeom>
          <a:ln w="76200">
            <a:solidFill>
              <a:srgbClr val="008080"/>
            </a:solidFill>
            <a:headEnd type="none" w="med" len="med"/>
            <a:tailEnd type="arrow" w="med" len="med"/>
          </a:ln>
          <a:effectLst>
            <a:glow rad="228600">
              <a:schemeClr val="accent6">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66114" y="2329543"/>
            <a:ext cx="177130" cy="440460"/>
          </a:xfrm>
          <a:prstGeom prst="straightConnector1">
            <a:avLst/>
          </a:prstGeom>
          <a:ln w="57150">
            <a:solidFill>
              <a:schemeClr val="bg1"/>
            </a:solidFill>
            <a:tailEnd type="arrow"/>
          </a:ln>
          <a:effectLst>
            <a:glow rad="127000">
              <a:schemeClr val="tx1"/>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63841" y="4947717"/>
            <a:ext cx="5015883" cy="886444"/>
          </a:xfrm>
          <a:prstGeom prst="rect">
            <a:avLst/>
          </a:prstGeom>
          <a:solidFill>
            <a:schemeClr val="accent4">
              <a:lumMod val="60000"/>
              <a:lumOff val="40000"/>
            </a:schemeClr>
          </a:solidFill>
          <a:ln w="28575">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700" b="1" u="sng" dirty="0">
                <a:solidFill>
                  <a:srgbClr val="FF3399"/>
                </a:solidFill>
                <a:latin typeface="Arial Black" pitchFamily="34" charset="0"/>
              </a:rPr>
              <a:t>MIDST</a:t>
            </a:r>
            <a:r>
              <a:rPr lang="en-US" sz="2800" b="1" dirty="0">
                <a:solidFill>
                  <a:srgbClr val="FF0000"/>
                </a:solidFill>
              </a:rPr>
              <a:t> of           the Feast of the Yahudim -                      </a:t>
            </a:r>
            <a:r>
              <a:rPr lang="en-US" sz="2000" dirty="0">
                <a:solidFill>
                  <a:srgbClr val="00B050"/>
                </a:solidFill>
              </a:rPr>
              <a:t>John 7:14</a:t>
            </a:r>
            <a:endParaRPr lang="en-CA" sz="2000" dirty="0">
              <a:solidFill>
                <a:srgbClr val="00B050"/>
              </a:solidFill>
            </a:endParaRPr>
          </a:p>
        </p:txBody>
      </p:sp>
      <p:sp>
        <p:nvSpPr>
          <p:cNvPr id="13" name="Oval 12"/>
          <p:cNvSpPr/>
          <p:nvPr/>
        </p:nvSpPr>
        <p:spPr>
          <a:xfrm>
            <a:off x="4735284" y="4109650"/>
            <a:ext cx="1295022" cy="691416"/>
          </a:xfrm>
          <a:prstGeom prst="ellipse">
            <a:avLst/>
          </a:prstGeom>
          <a:noFill/>
          <a:ln w="76200">
            <a:solidFill>
              <a:srgbClr val="00FF00"/>
            </a:solidFill>
          </a:ln>
          <a:effectLst>
            <a:glow rad="127000">
              <a:srgbClr val="FF99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500582" y="1893676"/>
            <a:ext cx="4877943" cy="441308"/>
          </a:xfrm>
          <a:prstGeom prst="rect">
            <a:avLst/>
          </a:prstGeom>
          <a:solidFill>
            <a:schemeClr val="tx1"/>
          </a:solidFill>
          <a:ln>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3399"/>
                  </a:solidFill>
                </a:ln>
              </a:rPr>
              <a:t>Lunar &amp; Human Manipulation</a:t>
            </a:r>
            <a:endParaRPr lang="en-CA" sz="2800" b="1" dirty="0">
              <a:ln>
                <a:solidFill>
                  <a:srgbClr val="FF3399"/>
                </a:solidFill>
              </a:ln>
            </a:endParaRPr>
          </a:p>
        </p:txBody>
      </p:sp>
      <p:sp>
        <p:nvSpPr>
          <p:cNvPr id="20" name="Rectangle 19"/>
          <p:cNvSpPr/>
          <p:nvPr/>
        </p:nvSpPr>
        <p:spPr>
          <a:xfrm>
            <a:off x="2390408" y="2761762"/>
            <a:ext cx="2921822" cy="428490"/>
          </a:xfrm>
          <a:prstGeom prst="rect">
            <a:avLst/>
          </a:prstGeom>
          <a:noFill/>
          <a:ln>
            <a:noFill/>
          </a:ln>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Georgia" panose="02040502050405020303" pitchFamily="18" charset="0"/>
              </a:rPr>
              <a:t>but </a:t>
            </a:r>
            <a:r>
              <a:rPr lang="en-US" sz="2800" u="sng" dirty="0">
                <a:solidFill>
                  <a:schemeClr val="tx1"/>
                </a:solidFill>
                <a:effectLst>
                  <a:glow rad="127000">
                    <a:srgbClr val="FF9900"/>
                  </a:glow>
                </a:effectLst>
                <a:latin typeface="Arial Black" panose="020B0A04020102020204" pitchFamily="34" charset="0"/>
              </a:rPr>
              <a:t>Your Time</a:t>
            </a:r>
            <a:endParaRPr lang="en-CA" sz="2800" dirty="0"/>
          </a:p>
        </p:txBody>
      </p:sp>
      <p:sp>
        <p:nvSpPr>
          <p:cNvPr id="30" name="Rectangle 29"/>
          <p:cNvSpPr/>
          <p:nvPr/>
        </p:nvSpPr>
        <p:spPr>
          <a:xfrm>
            <a:off x="5178124" y="2726459"/>
            <a:ext cx="3728370" cy="543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a:solidFill>
                  <a:prstClr val="black"/>
                </a:solidFill>
                <a:latin typeface="Georgia" panose="02040502050405020303" pitchFamily="18" charset="0"/>
              </a:rPr>
              <a:t>is </a:t>
            </a:r>
            <a:r>
              <a:rPr lang="en-US" sz="2800" b="1" u="sng" dirty="0">
                <a:solidFill>
                  <a:srgbClr val="FF0000"/>
                </a:solidFill>
                <a:latin typeface="Arial Black" pitchFamily="34" charset="0"/>
              </a:rPr>
              <a:t>ALWAYS</a:t>
            </a:r>
            <a:r>
              <a:rPr lang="en-US" sz="2800" dirty="0">
                <a:solidFill>
                  <a:prstClr val="black"/>
                </a:solidFill>
                <a:latin typeface="Georgia" panose="02040502050405020303" pitchFamily="18" charset="0"/>
              </a:rPr>
              <a:t> ready.” </a:t>
            </a:r>
            <a:endParaRPr lang="en-CA" dirty="0"/>
          </a:p>
        </p:txBody>
      </p:sp>
      <p:sp>
        <p:nvSpPr>
          <p:cNvPr id="34" name="Rectangle 33"/>
          <p:cNvSpPr/>
          <p:nvPr/>
        </p:nvSpPr>
        <p:spPr>
          <a:xfrm>
            <a:off x="2339880" y="3711585"/>
            <a:ext cx="3880202" cy="4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Sukkot Feast of the </a:t>
            </a:r>
            <a:r>
              <a:rPr lang="en-US" sz="2000" b="1" dirty="0" err="1">
                <a:solidFill>
                  <a:schemeClr val="tx1"/>
                </a:solidFill>
              </a:rPr>
              <a:t>Yahudim</a:t>
            </a:r>
            <a:r>
              <a:rPr lang="en-US" sz="2000" b="1" dirty="0">
                <a:solidFill>
                  <a:schemeClr val="tx1"/>
                </a:solidFill>
              </a:rPr>
              <a:t>!</a:t>
            </a:r>
            <a:endParaRPr lang="en-CA" sz="2000" b="1" dirty="0">
              <a:solidFill>
                <a:schemeClr val="tx1"/>
              </a:solidFill>
            </a:endParaRPr>
          </a:p>
        </p:txBody>
      </p:sp>
      <p:sp>
        <p:nvSpPr>
          <p:cNvPr id="29" name="Rectangle 28"/>
          <p:cNvSpPr/>
          <p:nvPr/>
        </p:nvSpPr>
        <p:spPr>
          <a:xfrm>
            <a:off x="408461" y="4834065"/>
            <a:ext cx="3688767" cy="1582065"/>
          </a:xfrm>
          <a:prstGeom prst="rect">
            <a:avLst/>
          </a:prstGeom>
          <a:noFill/>
          <a:ln w="762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srgbClr val="0000CC"/>
                </a:solidFill>
              </a:rPr>
              <a:t>Yahusha was </a:t>
            </a:r>
            <a:br>
              <a:rPr lang="en-US" sz="3200" dirty="0">
                <a:solidFill>
                  <a:srgbClr val="0000CC"/>
                </a:solidFill>
              </a:rPr>
            </a:br>
            <a:r>
              <a:rPr lang="en-US" sz="3200" dirty="0">
                <a:solidFill>
                  <a:srgbClr val="0000CC"/>
                </a:solidFill>
              </a:rPr>
              <a:t>“</a:t>
            </a:r>
            <a:r>
              <a:rPr lang="en-US" sz="3200" u="sng" dirty="0">
                <a:solidFill>
                  <a:srgbClr val="0000CC"/>
                </a:solidFill>
              </a:rPr>
              <a:t>ON TIME</a:t>
            </a:r>
            <a:r>
              <a:rPr lang="en-US" sz="3200" dirty="0">
                <a:solidFill>
                  <a:srgbClr val="0000CC"/>
                </a:solidFill>
              </a:rPr>
              <a:t>” for</a:t>
            </a:r>
            <a:br>
              <a:rPr lang="en-US" sz="3200" dirty="0">
                <a:solidFill>
                  <a:srgbClr val="0000CC"/>
                </a:solidFill>
              </a:rPr>
            </a:br>
            <a:r>
              <a:rPr lang="en-US" sz="3200" dirty="0">
                <a:solidFill>
                  <a:srgbClr val="0000CC"/>
                </a:solidFill>
              </a:rPr>
              <a:t> </a:t>
            </a:r>
            <a:r>
              <a:rPr lang="en-US" sz="3200" b="1" u="sng" dirty="0">
                <a:solidFill>
                  <a:srgbClr val="0000CC"/>
                </a:solidFill>
                <a:latin typeface="Arial Black" panose="020B0A04020102020204" pitchFamily="34" charset="0"/>
              </a:rPr>
              <a:t>His </a:t>
            </a:r>
            <a:r>
              <a:rPr lang="en-US" sz="3200" b="1" u="sng" dirty="0">
                <a:solidFill>
                  <a:srgbClr val="0000CC"/>
                </a:solidFill>
              </a:rPr>
              <a:t>Premier</a:t>
            </a:r>
            <a:r>
              <a:rPr lang="en-US" sz="3200" b="1" dirty="0">
                <a:solidFill>
                  <a:srgbClr val="0000CC"/>
                </a:solidFill>
              </a:rPr>
              <a:t> </a:t>
            </a:r>
            <a:r>
              <a:rPr lang="en-US" sz="3200" b="1" dirty="0">
                <a:ln>
                  <a:solidFill>
                    <a:schemeClr val="tx1"/>
                  </a:solidFill>
                </a:ln>
                <a:solidFill>
                  <a:srgbClr val="0000CC"/>
                </a:solidFill>
                <a:effectLst>
                  <a:outerShdw blurRad="50800" dist="50800" dir="5400000" algn="ctr" rotWithShape="0">
                    <a:srgbClr val="CC00FF"/>
                  </a:outerShdw>
                </a:effectLst>
              </a:rPr>
              <a:t>Cycle.</a:t>
            </a:r>
            <a:endParaRPr lang="en-CA" sz="3200" b="1" dirty="0">
              <a:ln>
                <a:solidFill>
                  <a:schemeClr val="tx1"/>
                </a:solidFill>
              </a:ln>
              <a:solidFill>
                <a:srgbClr val="FF3399"/>
              </a:solidFill>
              <a:effectLst>
                <a:outerShdw blurRad="50800" dist="50800" dir="5400000" algn="ctr" rotWithShape="0">
                  <a:srgbClr val="CC00FF"/>
                </a:outerShdw>
              </a:effectLst>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06" y="67186"/>
            <a:ext cx="1822306" cy="118449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allout: Line 8">
            <a:extLst>
              <a:ext uri="{FF2B5EF4-FFF2-40B4-BE49-F238E27FC236}">
                <a16:creationId xmlns:a16="http://schemas.microsoft.com/office/drawing/2014/main" id="{3AB8117A-B3E0-7866-8808-A3E34F33C898}"/>
              </a:ext>
            </a:extLst>
          </p:cNvPr>
          <p:cNvSpPr/>
          <p:nvPr/>
        </p:nvSpPr>
        <p:spPr>
          <a:xfrm>
            <a:off x="9797264" y="2908996"/>
            <a:ext cx="2002356" cy="606165"/>
          </a:xfrm>
          <a:prstGeom prst="borderCallout1">
            <a:avLst>
              <a:gd name="adj1" fmla="val 104649"/>
              <a:gd name="adj2" fmla="val 68753"/>
              <a:gd name="adj3" fmla="val 209459"/>
              <a:gd name="adj4" fmla="val 69418"/>
            </a:avLst>
          </a:prstGeom>
          <a:solidFill>
            <a:srgbClr val="7030A0"/>
          </a:solidFill>
          <a:ln w="57150">
            <a:solidFill>
              <a:srgbClr val="002060"/>
            </a:solidFill>
            <a:headEnd type="oval" w="med" len="med"/>
            <a:tailEnd type="oval" w="med" len="me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Shemini Atzeret</a:t>
            </a:r>
            <a:br>
              <a:rPr lang="en-CA" sz="2000" dirty="0">
                <a:solidFill>
                  <a:schemeClr val="bg1"/>
                </a:solidFill>
              </a:rPr>
            </a:br>
            <a:r>
              <a:rPr lang="en-CA" sz="2000" b="1" dirty="0">
                <a:solidFill>
                  <a:schemeClr val="bg1"/>
                </a:solidFill>
              </a:rPr>
              <a:t>Last Great Day</a:t>
            </a:r>
          </a:p>
        </p:txBody>
      </p:sp>
      <p:sp>
        <p:nvSpPr>
          <p:cNvPr id="25" name="Rectangle 24">
            <a:extLst>
              <a:ext uri="{FF2B5EF4-FFF2-40B4-BE49-F238E27FC236}">
                <a16:creationId xmlns:a16="http://schemas.microsoft.com/office/drawing/2014/main" id="{DBDAEE89-7345-3AE8-CD21-0B6F93AE49C4}"/>
              </a:ext>
            </a:extLst>
          </p:cNvPr>
          <p:cNvSpPr/>
          <p:nvPr/>
        </p:nvSpPr>
        <p:spPr>
          <a:xfrm>
            <a:off x="8094772" y="4875008"/>
            <a:ext cx="3704848" cy="1582065"/>
          </a:xfrm>
          <a:prstGeom prst="rect">
            <a:avLst/>
          </a:prstGeom>
          <a:noFill/>
          <a:ln w="762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srgbClr val="0000CC"/>
                </a:solidFill>
              </a:rPr>
              <a:t>Which </a:t>
            </a:r>
            <a:r>
              <a:rPr lang="en-US" sz="3200" b="1" dirty="0">
                <a:ln>
                  <a:solidFill>
                    <a:schemeClr val="tx1"/>
                  </a:solidFill>
                </a:ln>
                <a:solidFill>
                  <a:srgbClr val="0000CC"/>
                </a:solidFill>
                <a:effectLst>
                  <a:outerShdw blurRad="50800" dist="50800" dir="5400000" algn="ctr" rotWithShape="0">
                    <a:srgbClr val="CC00FF"/>
                  </a:outerShdw>
                </a:effectLst>
              </a:rPr>
              <a:t>“cycle”</a:t>
            </a:r>
            <a:r>
              <a:rPr lang="en-US" sz="3200" dirty="0">
                <a:solidFill>
                  <a:srgbClr val="0000CC"/>
                </a:solidFill>
              </a:rPr>
              <a:t> </a:t>
            </a:r>
            <a:br>
              <a:rPr lang="en-US" sz="3200" dirty="0">
                <a:solidFill>
                  <a:srgbClr val="0000CC"/>
                </a:solidFill>
              </a:rPr>
            </a:br>
            <a:r>
              <a:rPr lang="en-US" sz="3200" dirty="0">
                <a:solidFill>
                  <a:srgbClr val="0000CC"/>
                </a:solidFill>
              </a:rPr>
              <a:t>was it, and what </a:t>
            </a:r>
            <a:br>
              <a:rPr lang="en-US" sz="3200" dirty="0">
                <a:solidFill>
                  <a:srgbClr val="0000CC"/>
                </a:solidFill>
              </a:rPr>
            </a:br>
            <a:r>
              <a:rPr lang="en-US" sz="3200" b="1" dirty="0">
                <a:ln>
                  <a:solidFill>
                    <a:schemeClr val="tx1"/>
                  </a:solidFill>
                </a:ln>
                <a:solidFill>
                  <a:srgbClr val="0000CC"/>
                </a:solidFill>
                <a:effectLst>
                  <a:outerShdw blurRad="50800" dist="50800" dir="5400000" algn="ctr" rotWithShape="0">
                    <a:srgbClr val="CC00FF"/>
                  </a:outerShdw>
                </a:effectLst>
              </a:rPr>
              <a:t>type of </a:t>
            </a:r>
            <a:r>
              <a:rPr lang="en-US" sz="3200" b="1" dirty="0">
                <a:ln>
                  <a:solidFill>
                    <a:schemeClr val="tx1"/>
                  </a:solidFill>
                </a:ln>
                <a:solidFill>
                  <a:srgbClr val="34E9FC"/>
                </a:solidFill>
                <a:effectLst>
                  <a:outerShdw blurRad="50800" dist="50800" dir="5400000" algn="ctr" rotWithShape="0">
                    <a:srgbClr val="CC00FF"/>
                  </a:outerShdw>
                </a:effectLst>
              </a:rPr>
              <a:t>Cycle</a:t>
            </a:r>
            <a:r>
              <a:rPr lang="en-US" sz="3200" b="1" dirty="0">
                <a:ln>
                  <a:solidFill>
                    <a:schemeClr val="tx1"/>
                  </a:solidFill>
                </a:ln>
                <a:solidFill>
                  <a:srgbClr val="0000CC"/>
                </a:solidFill>
                <a:effectLst>
                  <a:outerShdw blurRad="50800" dist="50800" dir="5400000" algn="ctr" rotWithShape="0">
                    <a:srgbClr val="CC00FF"/>
                  </a:outerShdw>
                </a:effectLst>
              </a:rPr>
              <a:t> </a:t>
            </a:r>
            <a:r>
              <a:rPr lang="en-US" sz="3200" dirty="0">
                <a:solidFill>
                  <a:srgbClr val="0000CC"/>
                </a:solidFill>
              </a:rPr>
              <a:t>was it?</a:t>
            </a:r>
            <a:endParaRPr lang="en-CA" sz="3200" b="1" dirty="0">
              <a:ln>
                <a:solidFill>
                  <a:schemeClr val="tx1"/>
                </a:solidFill>
              </a:ln>
              <a:solidFill>
                <a:srgbClr val="FF3399"/>
              </a:solidFill>
              <a:effectLst>
                <a:outerShdw blurRad="50800" dist="50800" dir="5400000" algn="ctr" rotWithShape="0">
                  <a:srgbClr val="CC00FF"/>
                </a:outerShdw>
              </a:effectLst>
            </a:endParaRPr>
          </a:p>
        </p:txBody>
      </p:sp>
      <p:sp>
        <p:nvSpPr>
          <p:cNvPr id="26" name="Arrow: Bent 25">
            <a:extLst>
              <a:ext uri="{FF2B5EF4-FFF2-40B4-BE49-F238E27FC236}">
                <a16:creationId xmlns:a16="http://schemas.microsoft.com/office/drawing/2014/main" id="{72BC183B-8104-4BBC-B6BB-FBBB7D885DEF}"/>
              </a:ext>
            </a:extLst>
          </p:cNvPr>
          <p:cNvSpPr/>
          <p:nvPr/>
        </p:nvSpPr>
        <p:spPr>
          <a:xfrm rot="5400000" flipH="1">
            <a:off x="4109424" y="4648220"/>
            <a:ext cx="1387529" cy="1865052"/>
          </a:xfrm>
          <a:prstGeom prst="bentArrow">
            <a:avLst>
              <a:gd name="adj1" fmla="val 13697"/>
              <a:gd name="adj2" fmla="val 25000"/>
              <a:gd name="adj3" fmla="val 25000"/>
              <a:gd name="adj4" fmla="val 43750"/>
            </a:avLst>
          </a:prstGeom>
          <a:gradFill>
            <a:gsLst>
              <a:gs pos="0">
                <a:srgbClr val="FF99FF"/>
              </a:gs>
              <a:gs pos="50000">
                <a:srgbClr val="222BDC"/>
              </a:gs>
              <a:gs pos="100000">
                <a:srgbClr val="34E9FC"/>
              </a:gs>
            </a:gsLst>
            <a:lin ang="5400000" scaled="0"/>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Arrow: Bent 4">
            <a:extLst>
              <a:ext uri="{FF2B5EF4-FFF2-40B4-BE49-F238E27FC236}">
                <a16:creationId xmlns:a16="http://schemas.microsoft.com/office/drawing/2014/main" id="{DC4946CC-2422-4B17-BD44-E06B01067C79}"/>
              </a:ext>
            </a:extLst>
          </p:cNvPr>
          <p:cNvSpPr/>
          <p:nvPr/>
        </p:nvSpPr>
        <p:spPr>
          <a:xfrm rot="5400000" flipH="1" flipV="1">
            <a:off x="5862643" y="4035370"/>
            <a:ext cx="1451527" cy="3145040"/>
          </a:xfrm>
          <a:prstGeom prst="bentArrow">
            <a:avLst>
              <a:gd name="adj1" fmla="val 13697"/>
              <a:gd name="adj2" fmla="val 25000"/>
              <a:gd name="adj3" fmla="val 25000"/>
              <a:gd name="adj4" fmla="val 43750"/>
            </a:avLst>
          </a:prstGeom>
          <a:gradFill>
            <a:gsLst>
              <a:gs pos="0">
                <a:srgbClr val="34E9FC"/>
              </a:gs>
              <a:gs pos="29000">
                <a:srgbClr val="222BDC"/>
              </a:gs>
              <a:gs pos="70000">
                <a:srgbClr val="FF6600"/>
              </a:gs>
            </a:gsLst>
            <a:lin ang="5400000" scaled="0"/>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peech Bubble: Rectangle with Corners Rounded 5">
            <a:extLst>
              <a:ext uri="{FF2B5EF4-FFF2-40B4-BE49-F238E27FC236}">
                <a16:creationId xmlns:a16="http://schemas.microsoft.com/office/drawing/2014/main" id="{7336DA85-42D2-41A6-A9A2-1DFB78D8AAB3}"/>
              </a:ext>
            </a:extLst>
          </p:cNvPr>
          <p:cNvSpPr/>
          <p:nvPr/>
        </p:nvSpPr>
        <p:spPr>
          <a:xfrm>
            <a:off x="6096000" y="3261145"/>
            <a:ext cx="3616172" cy="751127"/>
          </a:xfrm>
          <a:prstGeom prst="wedgeRoundRectCallout">
            <a:avLst>
              <a:gd name="adj1" fmla="val 42730"/>
              <a:gd name="adj2" fmla="val -107696"/>
              <a:gd name="adj3" fmla="val 16667"/>
            </a:avLst>
          </a:prstGeom>
          <a:solidFill>
            <a:schemeClr val="bg1">
              <a:lumMod val="50000"/>
            </a:schemeClr>
          </a:solidFill>
          <a:ln w="28575">
            <a:solidFill>
              <a:srgbClr val="222BD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u="sng" dirty="0">
                <a:ln>
                  <a:solidFill>
                    <a:sysClr val="windowText" lastClr="000000"/>
                  </a:solidFill>
                </a:ln>
                <a:solidFill>
                  <a:srgbClr val="34E9FC"/>
                </a:solidFill>
                <a:effectLst>
                  <a:outerShdw blurRad="50800" dist="50800" dir="5400000" algn="ctr" rotWithShape="0">
                    <a:srgbClr val="FFFF00"/>
                  </a:outerShdw>
                </a:effectLst>
                <a:latin typeface="Arial Black" panose="020B0A04020102020204" pitchFamily="34" charset="0"/>
              </a:rPr>
              <a:t>ONE</a:t>
            </a:r>
            <a:r>
              <a:rPr lang="en-CA" sz="2400" b="1" dirty="0">
                <a:ln>
                  <a:solidFill>
                    <a:sysClr val="windowText" lastClr="000000"/>
                  </a:solidFill>
                </a:ln>
                <a:solidFill>
                  <a:srgbClr val="34E9FC"/>
                </a:solidFill>
                <a:effectLst>
                  <a:outerShdw blurRad="50800" dist="50800" dir="5400000" algn="ctr" rotWithShape="0">
                    <a:srgbClr val="FFFF00"/>
                  </a:outerShdw>
                </a:effectLst>
              </a:rPr>
              <a:t> </a:t>
            </a:r>
            <a:r>
              <a:rPr lang="en-CA" sz="2400" b="1" dirty="0">
                <a:ln>
                  <a:solidFill>
                    <a:sysClr val="windowText" lastClr="000000"/>
                  </a:solidFill>
                </a:ln>
                <a:solidFill>
                  <a:srgbClr val="222BDC"/>
                </a:solidFill>
                <a:effectLst>
                  <a:outerShdw blurRad="50800" dist="50800" dir="5400000" algn="ctr" rotWithShape="0">
                    <a:srgbClr val="FFFF00"/>
                  </a:outerShdw>
                </a:effectLst>
              </a:rPr>
              <a:t>Covenant Calendar </a:t>
            </a:r>
            <a:br>
              <a:rPr lang="en-CA" sz="2400" b="1" dirty="0">
                <a:ln>
                  <a:solidFill>
                    <a:sysClr val="windowText" lastClr="000000"/>
                  </a:solidFill>
                </a:ln>
                <a:solidFill>
                  <a:srgbClr val="CC0099"/>
                </a:solidFill>
                <a:effectLst>
                  <a:outerShdw blurRad="50800" dist="50800" dir="5400000" algn="ctr" rotWithShape="0">
                    <a:srgbClr val="FFFF00"/>
                  </a:outerShdw>
                </a:effectLst>
              </a:rPr>
            </a:br>
            <a:r>
              <a:rPr lang="en-CA" sz="2400" b="1" dirty="0">
                <a:ln>
                  <a:solidFill>
                    <a:sysClr val="windowText" lastClr="000000"/>
                  </a:solidFill>
                </a:ln>
                <a:solidFill>
                  <a:srgbClr val="CC0099"/>
                </a:solidFill>
                <a:effectLst>
                  <a:outerShdw blurRad="50800" dist="50800" dir="5400000" algn="ctr" rotWithShape="0">
                    <a:srgbClr val="FFFF00"/>
                  </a:outerShdw>
                </a:effectLst>
              </a:rPr>
              <a:t>Set-Apart Appointment</a:t>
            </a:r>
          </a:p>
        </p:txBody>
      </p:sp>
    </p:spTree>
    <p:extLst>
      <p:ext uri="{BB962C8B-B14F-4D97-AF65-F5344CB8AC3E}">
        <p14:creationId xmlns:p14="http://schemas.microsoft.com/office/powerpoint/2010/main" val="19970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25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500"/>
                                        <p:tgtEl>
                                          <p:spTgt spid="20"/>
                                        </p:tgtEl>
                                      </p:cBhvr>
                                    </p:animEffect>
                                  </p:childTnLst>
                                </p:cTn>
                              </p:par>
                              <p:par>
                                <p:cTn id="23" presetID="47" presetClass="entr" presetSubtype="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wipe(left)">
                                      <p:cBhvr>
                                        <p:cTn id="37" dur="1500"/>
                                        <p:tgtEl>
                                          <p:spTgt spid="30">
                                            <p:txEl>
                                              <p:pRg st="0" end="0"/>
                                            </p:txEl>
                                          </p:spTgt>
                                        </p:tgtEl>
                                      </p:cBhvr>
                                    </p:animEffect>
                                  </p:childTnLst>
                                </p:cTn>
                              </p:par>
                              <p:par>
                                <p:cTn id="38" presetID="22" presetClass="entr" presetSubtype="2" fill="hold" nodeType="withEffect">
                                  <p:stCondLst>
                                    <p:cond delay="1000"/>
                                  </p:stCondLst>
                                  <p:childTnLst>
                                    <p:set>
                                      <p:cBhvr>
                                        <p:cTn id="39" dur="1" fill="hold">
                                          <p:stCondLst>
                                            <p:cond delay="0"/>
                                          </p:stCondLst>
                                        </p:cTn>
                                        <p:tgtEl>
                                          <p:spTgt spid="41"/>
                                        </p:tgtEl>
                                        <p:attrNameLst>
                                          <p:attrName>style.visibility</p:attrName>
                                        </p:attrNameLst>
                                      </p:cBhvr>
                                      <p:to>
                                        <p:strVal val="visible"/>
                                      </p:to>
                                    </p:set>
                                    <p:animEffect transition="in" filter="wipe(right)">
                                      <p:cBhvr>
                                        <p:cTn id="40" dur="125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500" fill="hold"/>
                                        <p:tgtEl>
                                          <p:spTgt spid="14"/>
                                        </p:tgtEl>
                                        <p:attrNameLst>
                                          <p:attrName>ppt_w</p:attrName>
                                        </p:attrNameLst>
                                      </p:cBhvr>
                                      <p:tavLst>
                                        <p:tav tm="0">
                                          <p:val>
                                            <p:fltVal val="0"/>
                                          </p:val>
                                        </p:tav>
                                        <p:tav tm="100000">
                                          <p:val>
                                            <p:strVal val="#ppt_w"/>
                                          </p:val>
                                        </p:tav>
                                      </p:tavLst>
                                    </p:anim>
                                    <p:anim calcmode="lin" valueType="num">
                                      <p:cBhvr>
                                        <p:cTn id="46" dur="1500" fill="hold"/>
                                        <p:tgtEl>
                                          <p:spTgt spid="14"/>
                                        </p:tgtEl>
                                        <p:attrNameLst>
                                          <p:attrName>ppt_h</p:attrName>
                                        </p:attrNameLst>
                                      </p:cBhvr>
                                      <p:tavLst>
                                        <p:tav tm="0">
                                          <p:val>
                                            <p:fltVal val="0"/>
                                          </p:val>
                                        </p:tav>
                                        <p:tav tm="100000">
                                          <p:val>
                                            <p:strVal val="#ppt_h"/>
                                          </p:val>
                                        </p:tav>
                                      </p:tavLst>
                                    </p:anim>
                                    <p:anim calcmode="lin" valueType="num">
                                      <p:cBhvr>
                                        <p:cTn id="47" dur="1500" fill="hold"/>
                                        <p:tgtEl>
                                          <p:spTgt spid="14"/>
                                        </p:tgtEl>
                                        <p:attrNameLst>
                                          <p:attrName>style.rotation</p:attrName>
                                        </p:attrNameLst>
                                      </p:cBhvr>
                                      <p:tavLst>
                                        <p:tav tm="0">
                                          <p:val>
                                            <p:fltVal val="90"/>
                                          </p:val>
                                        </p:tav>
                                        <p:tav tm="100000">
                                          <p:val>
                                            <p:fltVal val="0"/>
                                          </p:val>
                                        </p:tav>
                                      </p:tavLst>
                                    </p:anim>
                                    <p:animEffect transition="in" filter="fade">
                                      <p:cBhvr>
                                        <p:cTn id="48" dur="1500"/>
                                        <p:tgtEl>
                                          <p:spTgt spid="14"/>
                                        </p:tgtEl>
                                      </p:cBhvr>
                                    </p:animEffect>
                                  </p:childTnLst>
                                </p:cTn>
                              </p:par>
                              <p:par>
                                <p:cTn id="49" presetID="3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500" fill="hold"/>
                                        <p:tgtEl>
                                          <p:spTgt spid="18"/>
                                        </p:tgtEl>
                                        <p:attrNameLst>
                                          <p:attrName>ppt_w</p:attrName>
                                        </p:attrNameLst>
                                      </p:cBhvr>
                                      <p:tavLst>
                                        <p:tav tm="0">
                                          <p:val>
                                            <p:fltVal val="0"/>
                                          </p:val>
                                        </p:tav>
                                        <p:tav tm="100000">
                                          <p:val>
                                            <p:strVal val="#ppt_w"/>
                                          </p:val>
                                        </p:tav>
                                      </p:tavLst>
                                    </p:anim>
                                    <p:anim calcmode="lin" valueType="num">
                                      <p:cBhvr>
                                        <p:cTn id="52" dur="1500" fill="hold"/>
                                        <p:tgtEl>
                                          <p:spTgt spid="18"/>
                                        </p:tgtEl>
                                        <p:attrNameLst>
                                          <p:attrName>ppt_h</p:attrName>
                                        </p:attrNameLst>
                                      </p:cBhvr>
                                      <p:tavLst>
                                        <p:tav tm="0">
                                          <p:val>
                                            <p:fltVal val="0"/>
                                          </p:val>
                                        </p:tav>
                                        <p:tav tm="100000">
                                          <p:val>
                                            <p:strVal val="#ppt_h"/>
                                          </p:val>
                                        </p:tav>
                                      </p:tavLst>
                                    </p:anim>
                                    <p:anim calcmode="lin" valueType="num">
                                      <p:cBhvr>
                                        <p:cTn id="53" dur="1500" fill="hold"/>
                                        <p:tgtEl>
                                          <p:spTgt spid="18"/>
                                        </p:tgtEl>
                                        <p:attrNameLst>
                                          <p:attrName>style.rotation</p:attrName>
                                        </p:attrNameLst>
                                      </p:cBhvr>
                                      <p:tavLst>
                                        <p:tav tm="0">
                                          <p:val>
                                            <p:fltVal val="90"/>
                                          </p:val>
                                        </p:tav>
                                        <p:tav tm="100000">
                                          <p:val>
                                            <p:fltVal val="0"/>
                                          </p:val>
                                        </p:tav>
                                      </p:tavLst>
                                    </p:anim>
                                    <p:animEffect transition="in" filter="fade">
                                      <p:cBhvr>
                                        <p:cTn id="54" dur="1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2000" fill="hold"/>
                                        <p:tgtEl>
                                          <p:spTgt spid="13"/>
                                        </p:tgtEl>
                                        <p:attrNameLst>
                                          <p:attrName>ppt_x</p:attrName>
                                        </p:attrNameLst>
                                      </p:cBhvr>
                                      <p:tavLst>
                                        <p:tav tm="0">
                                          <p:val>
                                            <p:strVal val="0-#ppt_w/2"/>
                                          </p:val>
                                        </p:tav>
                                        <p:tav tm="100000">
                                          <p:val>
                                            <p:strVal val="#ppt_x"/>
                                          </p:val>
                                        </p:tav>
                                      </p:tavLst>
                                    </p:anim>
                                    <p:anim calcmode="lin" valueType="num">
                                      <p:cBhvr additive="base">
                                        <p:cTn id="60" dur="2000" fill="hold"/>
                                        <p:tgtEl>
                                          <p:spTgt spid="13"/>
                                        </p:tgtEl>
                                        <p:attrNameLst>
                                          <p:attrName>ppt_y</p:attrName>
                                        </p:attrNameLst>
                                      </p:cBhvr>
                                      <p:tavLst>
                                        <p:tav tm="0">
                                          <p:val>
                                            <p:strVal val="0-#ppt_h/2"/>
                                          </p:val>
                                        </p:tav>
                                        <p:tav tm="100000">
                                          <p:val>
                                            <p:strVal val="#ppt_y"/>
                                          </p:val>
                                        </p:tav>
                                      </p:tavLst>
                                    </p:anim>
                                  </p:childTnLst>
                                </p:cTn>
                              </p:par>
                              <p:par>
                                <p:cTn id="61" presetID="21" presetClass="entr" presetSubtype="8" fill="hold" grpId="0" nodeType="withEffect">
                                  <p:stCondLst>
                                    <p:cond delay="1500"/>
                                  </p:stCondLst>
                                  <p:childTnLst>
                                    <p:set>
                                      <p:cBhvr>
                                        <p:cTn id="62" dur="1" fill="hold">
                                          <p:stCondLst>
                                            <p:cond delay="0"/>
                                          </p:stCondLst>
                                        </p:cTn>
                                        <p:tgtEl>
                                          <p:spTgt spid="28"/>
                                        </p:tgtEl>
                                        <p:attrNameLst>
                                          <p:attrName>style.visibility</p:attrName>
                                        </p:attrNameLst>
                                      </p:cBhvr>
                                      <p:to>
                                        <p:strVal val="visible"/>
                                      </p:to>
                                    </p:set>
                                    <p:animEffect transition="in" filter="wheel(8)">
                                      <p:cBhvr>
                                        <p:cTn id="63" dur="20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1000" fill="hold"/>
                                        <p:tgtEl>
                                          <p:spTgt spid="29"/>
                                        </p:tgtEl>
                                        <p:attrNameLst>
                                          <p:attrName>ppt_w</p:attrName>
                                        </p:attrNameLst>
                                      </p:cBhvr>
                                      <p:tavLst>
                                        <p:tav tm="0">
                                          <p:val>
                                            <p:fltVal val="0"/>
                                          </p:val>
                                        </p:tav>
                                        <p:tav tm="100000">
                                          <p:val>
                                            <p:strVal val="#ppt_w"/>
                                          </p:val>
                                        </p:tav>
                                      </p:tavLst>
                                    </p:anim>
                                    <p:anim calcmode="lin" valueType="num">
                                      <p:cBhvr>
                                        <p:cTn id="69" dur="1000" fill="hold"/>
                                        <p:tgtEl>
                                          <p:spTgt spid="29"/>
                                        </p:tgtEl>
                                        <p:attrNameLst>
                                          <p:attrName>ppt_h</p:attrName>
                                        </p:attrNameLst>
                                      </p:cBhvr>
                                      <p:tavLst>
                                        <p:tav tm="0">
                                          <p:val>
                                            <p:fltVal val="0"/>
                                          </p:val>
                                        </p:tav>
                                        <p:tav tm="100000">
                                          <p:val>
                                            <p:strVal val="#ppt_h"/>
                                          </p:val>
                                        </p:tav>
                                      </p:tavLst>
                                    </p:anim>
                                    <p:anim calcmode="lin" valueType="num">
                                      <p:cBhvr>
                                        <p:cTn id="70" dur="1000" fill="hold"/>
                                        <p:tgtEl>
                                          <p:spTgt spid="29"/>
                                        </p:tgtEl>
                                        <p:attrNameLst>
                                          <p:attrName>style.rotation</p:attrName>
                                        </p:attrNameLst>
                                      </p:cBhvr>
                                      <p:tavLst>
                                        <p:tav tm="0">
                                          <p:val>
                                            <p:fltVal val="90"/>
                                          </p:val>
                                        </p:tav>
                                        <p:tav tm="100000">
                                          <p:val>
                                            <p:fltVal val="0"/>
                                          </p:val>
                                        </p:tav>
                                      </p:tavLst>
                                    </p:anim>
                                    <p:animEffect transition="in" filter="fade">
                                      <p:cBhvr>
                                        <p:cTn id="71" dur="1000"/>
                                        <p:tgtEl>
                                          <p:spTgt spid="29"/>
                                        </p:tgtEl>
                                      </p:cBhvr>
                                    </p:animEffect>
                                  </p:childTnLst>
                                </p:cTn>
                              </p:par>
                            </p:childTnLst>
                          </p:cTn>
                        </p:par>
                        <p:par>
                          <p:cTn id="72" fill="hold">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175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fltVal val="0"/>
                                          </p:val>
                                        </p:tav>
                                        <p:tav tm="100000">
                                          <p:val>
                                            <p:strVal val="#ppt_w"/>
                                          </p:val>
                                        </p:tav>
                                      </p:tavLst>
                                    </p:anim>
                                    <p:anim calcmode="lin" valueType="num">
                                      <p:cBhvr>
                                        <p:cTn id="81" dur="1000" fill="hold"/>
                                        <p:tgtEl>
                                          <p:spTgt spid="25"/>
                                        </p:tgtEl>
                                        <p:attrNameLst>
                                          <p:attrName>ppt_h</p:attrName>
                                        </p:attrNameLst>
                                      </p:cBhvr>
                                      <p:tavLst>
                                        <p:tav tm="0">
                                          <p:val>
                                            <p:fltVal val="0"/>
                                          </p:val>
                                        </p:tav>
                                        <p:tav tm="100000">
                                          <p:val>
                                            <p:strVal val="#ppt_h"/>
                                          </p:val>
                                        </p:tav>
                                      </p:tavLst>
                                    </p:anim>
                                    <p:anim calcmode="lin" valueType="num">
                                      <p:cBhvr>
                                        <p:cTn id="82" dur="1000" fill="hold"/>
                                        <p:tgtEl>
                                          <p:spTgt spid="25"/>
                                        </p:tgtEl>
                                        <p:attrNameLst>
                                          <p:attrName>style.rotation</p:attrName>
                                        </p:attrNameLst>
                                      </p:cBhvr>
                                      <p:tavLst>
                                        <p:tav tm="0">
                                          <p:val>
                                            <p:fltVal val="90"/>
                                          </p:val>
                                        </p:tav>
                                        <p:tav tm="100000">
                                          <p:val>
                                            <p:fltVal val="0"/>
                                          </p:val>
                                        </p:tav>
                                      </p:tavLst>
                                    </p:anim>
                                    <p:animEffect transition="in" filter="fade">
                                      <p:cBhvr>
                                        <p:cTn id="83" dur="1000"/>
                                        <p:tgtEl>
                                          <p:spTgt spid="25"/>
                                        </p:tgtEl>
                                      </p:cBhvr>
                                    </p:animEffect>
                                  </p:childTnLst>
                                </p:cTn>
                              </p:par>
                            </p:childTnLst>
                          </p:cTn>
                        </p:par>
                        <p:par>
                          <p:cTn id="84" fill="hold">
                            <p:stCondLst>
                              <p:cond delay="1000"/>
                            </p:stCondLst>
                            <p:childTnLst>
                              <p:par>
                                <p:cTn id="85" presetID="22" presetClass="entr" presetSubtype="2"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right)">
                                      <p:cBhvr>
                                        <p:cTn id="8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13" grpId="0" animBg="1"/>
      <p:bldP spid="14" grpId="0" animBg="1"/>
      <p:bldP spid="20" grpId="0"/>
      <p:bldP spid="34" grpId="0"/>
      <p:bldP spid="29" grpId="0" animBg="1"/>
      <p:bldP spid="25" grpId="0"/>
      <p:bldP spid="26"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E9FC"/>
            </a:gs>
            <a:gs pos="84000">
              <a:schemeClr val="bg2">
                <a:tint val="98000"/>
                <a:satMod val="130000"/>
                <a:shade val="90000"/>
                <a:lumMod val="103000"/>
              </a:schemeClr>
            </a:gs>
            <a:gs pos="76000">
              <a:schemeClr val="bg2">
                <a:shade val="63000"/>
                <a:satMod val="120000"/>
              </a:schemeClr>
            </a:gs>
          </a:gsLst>
          <a:lin ang="66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97" y="1351722"/>
            <a:ext cx="11732653" cy="5261113"/>
          </a:xfrm>
          <a:solidFill>
            <a:schemeClr val="bg2"/>
          </a:solidFill>
          <a:ln w="38100">
            <a:solidFill>
              <a:srgbClr val="008080"/>
            </a:solidFill>
          </a:ln>
          <a:effectLst>
            <a:glow rad="101600">
              <a:srgbClr val="FF3399">
                <a:alpha val="60000"/>
              </a:srgbClr>
            </a:glow>
          </a:effectLst>
          <a:scene3d>
            <a:camera prst="orthographicFront"/>
            <a:lightRig rig="threePt" dir="t"/>
          </a:scene3d>
          <a:sp3d>
            <a:bevelT w="139700" h="139700" prst="divot"/>
          </a:sp3d>
        </p:spPr>
        <p:txBody>
          <a:bodyPr>
            <a:normAutofit/>
          </a:bodyPr>
          <a:lstStyle/>
          <a:p>
            <a:pPr marL="0" lvl="0" indent="0">
              <a:lnSpc>
                <a:spcPct val="150000"/>
              </a:lnSpc>
              <a:buNone/>
            </a:pPr>
            <a:r>
              <a:rPr lang="en-US" sz="3000" dirty="0">
                <a:solidFill>
                  <a:prstClr val="black"/>
                </a:solidFill>
                <a:latin typeface="Georgia" panose="02040502050405020303" pitchFamily="18" charset="0"/>
              </a:rPr>
              <a:t> But when </a:t>
            </a:r>
            <a:r>
              <a:rPr lang="en-US" sz="3000" dirty="0">
                <a:solidFill>
                  <a:prstClr val="black"/>
                </a:solidFill>
                <a:effectLst>
                  <a:glow rad="228600">
                    <a:srgbClr val="FFC000">
                      <a:satMod val="175000"/>
                      <a:alpha val="40000"/>
                    </a:srgbClr>
                  </a:glow>
                </a:effectLst>
                <a:latin typeface="Georgia" panose="02040502050405020303" pitchFamily="18" charset="0"/>
              </a:rPr>
              <a:t>His brothers </a:t>
            </a:r>
            <a:r>
              <a:rPr lang="en-US" sz="3000" b="1" u="sng" dirty="0">
                <a:solidFill>
                  <a:prstClr val="black"/>
                </a:solidFill>
                <a:effectLst>
                  <a:glow rad="228600">
                    <a:srgbClr val="FFC000">
                      <a:satMod val="175000"/>
                      <a:alpha val="40000"/>
                    </a:srgbClr>
                  </a:glow>
                </a:effectLst>
                <a:latin typeface="Georgia" panose="02040502050405020303" pitchFamily="18" charset="0"/>
              </a:rPr>
              <a:t>had</a:t>
            </a:r>
            <a:r>
              <a:rPr lang="en-US" sz="3000" b="1" dirty="0">
                <a:solidFill>
                  <a:prstClr val="black"/>
                </a:solidFill>
                <a:effectLst>
                  <a:glow rad="228600">
                    <a:srgbClr val="FFC000">
                      <a:satMod val="175000"/>
                      <a:alpha val="40000"/>
                    </a:srgbClr>
                  </a:glow>
                </a:effectLst>
                <a:latin typeface="Georgia" panose="02040502050405020303" pitchFamily="18" charset="0"/>
              </a:rPr>
              <a:t> g</a:t>
            </a:r>
            <a:r>
              <a:rPr lang="en-US" sz="3000" b="1" u="sng" dirty="0">
                <a:solidFill>
                  <a:prstClr val="black"/>
                </a:solidFill>
                <a:effectLst>
                  <a:glow rad="228600">
                    <a:srgbClr val="FFC000">
                      <a:satMod val="175000"/>
                      <a:alpha val="40000"/>
                    </a:srgbClr>
                  </a:glow>
                </a:effectLst>
                <a:latin typeface="Georgia" panose="02040502050405020303" pitchFamily="18" charset="0"/>
              </a:rPr>
              <a:t>one</a:t>
            </a:r>
            <a:r>
              <a:rPr lang="en-US" sz="3000" b="1" dirty="0">
                <a:solidFill>
                  <a:prstClr val="black"/>
                </a:solidFill>
                <a:effectLst>
                  <a:glow rad="228600">
                    <a:srgbClr val="FFC000">
                      <a:satMod val="175000"/>
                      <a:alpha val="40000"/>
                    </a:srgbClr>
                  </a:glow>
                </a:effectLst>
                <a:latin typeface="Georgia" panose="02040502050405020303" pitchFamily="18" charset="0"/>
              </a:rPr>
              <a:t> </a:t>
            </a:r>
            <a:r>
              <a:rPr lang="en-US" sz="3000" dirty="0">
                <a:solidFill>
                  <a:prstClr val="black"/>
                </a:solidFill>
                <a:effectLst>
                  <a:glow rad="228600">
                    <a:srgbClr val="FFC000">
                      <a:satMod val="175000"/>
                      <a:alpha val="40000"/>
                    </a:srgbClr>
                  </a:glow>
                </a:effectLst>
                <a:latin typeface="Georgia" panose="02040502050405020303" pitchFamily="18" charset="0"/>
              </a:rPr>
              <a:t>up to the festival,</a:t>
            </a:r>
            <a:r>
              <a:rPr lang="en-US" sz="3000" dirty="0">
                <a:solidFill>
                  <a:srgbClr val="008080"/>
                </a:solidFill>
                <a:latin typeface="Georgia" panose="02040502050405020303" pitchFamily="18" charset="0"/>
              </a:rPr>
              <a:t> </a:t>
            </a:r>
          </a:p>
          <a:p>
            <a:pPr marL="0" lvl="0" indent="0">
              <a:lnSpc>
                <a:spcPct val="100000"/>
              </a:lnSpc>
              <a:buNone/>
            </a:pPr>
            <a:r>
              <a:rPr lang="en-US" sz="3000" dirty="0">
                <a:solidFill>
                  <a:srgbClr val="008080"/>
                </a:solidFill>
                <a:latin typeface="Georgia" panose="02040502050405020303" pitchFamily="18" charset="0"/>
              </a:rPr>
              <a:t>				     </a:t>
            </a:r>
            <a:r>
              <a:rPr lang="en-US" sz="3000" dirty="0">
                <a:latin typeface="Georgia" panose="02040502050405020303" pitchFamily="18" charset="0"/>
              </a:rPr>
              <a:t>up, not openly, but as it were in secret.</a:t>
            </a:r>
            <a:endParaRPr lang="en-US" sz="3000" dirty="0">
              <a:solidFill>
                <a:srgbClr val="008080"/>
              </a:solidFill>
              <a:latin typeface="Georgia" panose="02040502050405020303" pitchFamily="18" charset="0"/>
            </a:endParaRPr>
          </a:p>
          <a:p>
            <a:pPr marL="0" lvl="0" indent="0">
              <a:lnSpc>
                <a:spcPct val="100000"/>
              </a:lnSpc>
              <a:buNone/>
            </a:pPr>
            <a:r>
              <a:rPr lang="en-US" sz="2000" dirty="0">
                <a:solidFill>
                  <a:srgbClr val="008080"/>
                </a:solidFill>
                <a:latin typeface="Georgia" panose="02040502050405020303" pitchFamily="18" charset="0"/>
              </a:rPr>
              <a:t>   							John 7:1o</a:t>
            </a:r>
            <a:endParaRPr lang="en-US" sz="2000" dirty="0"/>
          </a:p>
          <a:p>
            <a:pPr marL="457200" lvl="1" indent="0">
              <a:buNone/>
            </a:pPr>
            <a:endParaRPr lang="en-US" dirty="0"/>
          </a:p>
          <a:p>
            <a:pPr marL="457200" lvl="1" indent="0">
              <a:buNone/>
            </a:pPr>
            <a:endParaRPr lang="en-US" dirty="0"/>
          </a:p>
          <a:p>
            <a:pPr marL="457200" lvl="1" indent="0">
              <a:buNone/>
            </a:pPr>
            <a:r>
              <a:rPr lang="en-US" dirty="0"/>
              <a:t>    </a:t>
            </a:r>
          </a:p>
          <a:p>
            <a:pPr marL="457200" lvl="1" indent="0">
              <a:buNone/>
            </a:pPr>
            <a:r>
              <a:rPr lang="en-US" sz="1000" dirty="0"/>
              <a:t>					          	</a:t>
            </a:r>
          </a:p>
          <a:p>
            <a:pPr marL="0" indent="0">
              <a:buNone/>
            </a:pPr>
            <a:r>
              <a:rPr lang="en-US" sz="3200" dirty="0">
                <a:solidFill>
                  <a:srgbClr val="008080"/>
                </a:solidFill>
                <a:latin typeface="Georgia" panose="02040502050405020303" pitchFamily="18" charset="0"/>
              </a:rPr>
              <a:t>  John 7:11</a:t>
            </a:r>
            <a:r>
              <a:rPr lang="en-US" sz="3200" dirty="0">
                <a:solidFill>
                  <a:prstClr val="black"/>
                </a:solidFill>
                <a:latin typeface="Georgia" panose="02040502050405020303" pitchFamily="18" charset="0"/>
              </a:rPr>
              <a:t>  The Yehu</a:t>
            </a:r>
            <a:r>
              <a:rPr lang="en-US" sz="3200" dirty="0">
                <a:solidFill>
                  <a:prstClr val="black"/>
                </a:solidFill>
                <a:latin typeface="TITUS Cyberbit Basic" panose="02020603050405020304" pitchFamily="18" charset="0"/>
              </a:rPr>
              <a:t>ḏ</a:t>
            </a:r>
            <a:r>
              <a:rPr lang="en-US" sz="3200" dirty="0">
                <a:solidFill>
                  <a:prstClr val="black"/>
                </a:solidFill>
                <a:latin typeface="Georgia" panose="02040502050405020303" pitchFamily="18" charset="0"/>
              </a:rPr>
              <a:t>im, therefore, were seeking Him at the</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festival, and said, </a:t>
            </a:r>
            <a:endParaRPr lang="en-US" sz="3200" dirty="0"/>
          </a:p>
        </p:txBody>
      </p:sp>
      <p:sp>
        <p:nvSpPr>
          <p:cNvPr id="4" name="Slide Number Placeholder 3"/>
          <p:cNvSpPr>
            <a:spLocks noGrp="1"/>
          </p:cNvSpPr>
          <p:nvPr>
            <p:ph type="sldNum" sz="quarter" idx="12"/>
          </p:nvPr>
        </p:nvSpPr>
        <p:spPr>
          <a:xfrm>
            <a:off x="9036631" y="6075793"/>
            <a:ext cx="2743200" cy="365125"/>
          </a:xfrm>
        </p:spPr>
        <p:txBody>
          <a:bodyPr/>
          <a:lstStyle/>
          <a:p>
            <a:fld id="{0B555D82-D20F-4DB7-B3E9-7B7EAC2F87A9}" type="slidenum">
              <a:rPr lang="en-US" smtClean="0">
                <a:solidFill>
                  <a:schemeClr val="tx1">
                    <a:lumMod val="95000"/>
                    <a:lumOff val="5000"/>
                  </a:schemeClr>
                </a:solidFill>
              </a:rPr>
              <a:t>25</a:t>
            </a:fld>
            <a:endParaRPr lang="en-US" dirty="0">
              <a:solidFill>
                <a:schemeClr val="tx1">
                  <a:lumMod val="95000"/>
                  <a:lumOff val="5000"/>
                </a:schemeClr>
              </a:solidFill>
            </a:endParaRPr>
          </a:p>
        </p:txBody>
      </p:sp>
      <p:sp>
        <p:nvSpPr>
          <p:cNvPr id="26" name="Title 1"/>
          <p:cNvSpPr>
            <a:spLocks noGrp="1"/>
          </p:cNvSpPr>
          <p:nvPr>
            <p:ph type="title"/>
          </p:nvPr>
        </p:nvSpPr>
        <p:spPr>
          <a:xfrm>
            <a:off x="473528" y="302899"/>
            <a:ext cx="8814381" cy="775416"/>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39700" h="139700" prst="divot"/>
          </a:sp3d>
        </p:spPr>
        <p:txBody>
          <a:bodyPr/>
          <a:lstStyle/>
          <a:p>
            <a:pPr algn="ctr"/>
            <a:r>
              <a:rPr lang="en-US" b="1" dirty="0">
                <a:ln>
                  <a:solidFill>
                    <a:schemeClr val="tx1"/>
                  </a:solidFill>
                </a:ln>
                <a:solidFill>
                  <a:srgbClr val="FF0000"/>
                </a:solidFill>
              </a:rPr>
              <a:t>Sukkot Feast of the </a:t>
            </a:r>
            <a:r>
              <a:rPr lang="en-US" b="1" dirty="0">
                <a:ln>
                  <a:solidFill>
                    <a:schemeClr val="tx1"/>
                  </a:solidFill>
                </a:ln>
                <a:solidFill>
                  <a:srgbClr val="FF0000"/>
                </a:solidFill>
                <a:effectLst>
                  <a:glow rad="228600">
                    <a:schemeClr val="accent4">
                      <a:satMod val="175000"/>
                      <a:alpha val="40000"/>
                    </a:schemeClr>
                  </a:glow>
                </a:effectLst>
              </a:rPr>
              <a:t>Yahudim</a:t>
            </a:r>
            <a:r>
              <a:rPr lang="en-US" b="1" dirty="0">
                <a:solidFill>
                  <a:srgbClr val="FF0000"/>
                </a:solidFill>
              </a:rPr>
              <a:t> (Jews)  </a:t>
            </a:r>
            <a:r>
              <a:rPr lang="en-US" sz="2800" b="1" i="1" dirty="0">
                <a:solidFill>
                  <a:srgbClr val="0000CC"/>
                </a:solidFill>
              </a:rPr>
              <a:t>#2</a:t>
            </a:r>
            <a:r>
              <a:rPr lang="en-US" b="1" dirty="0">
                <a:solidFill>
                  <a:srgbClr val="FF0000"/>
                </a:solidFill>
              </a:rPr>
              <a:t>  </a:t>
            </a:r>
            <a:endParaRPr lang="en-US" sz="2800" b="1" i="1" dirty="0">
              <a:solidFill>
                <a:srgbClr val="0000CC"/>
              </a:solidFill>
            </a:endParaRPr>
          </a:p>
        </p:txBody>
      </p:sp>
      <p:sp>
        <p:nvSpPr>
          <p:cNvPr id="34" name="Rectangle 33"/>
          <p:cNvSpPr/>
          <p:nvPr/>
        </p:nvSpPr>
        <p:spPr>
          <a:xfrm>
            <a:off x="454001" y="2225685"/>
            <a:ext cx="3594271" cy="43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a:solidFill>
                  <a:srgbClr val="CC0099"/>
                </a:solidFill>
                <a:effectLst>
                  <a:glow rad="127000">
                    <a:srgbClr val="00FF00"/>
                  </a:glow>
                </a:effectLst>
                <a:latin typeface="Georgia" panose="02040502050405020303" pitchFamily="18" charset="0"/>
              </a:rPr>
              <a:t>THEN</a:t>
            </a:r>
            <a:r>
              <a:rPr lang="en-US" sz="2800" dirty="0">
                <a:latin typeface="Georgia" panose="02040502050405020303" pitchFamily="18" charset="0"/>
              </a:rPr>
              <a:t> </a:t>
            </a:r>
            <a:r>
              <a:rPr lang="en-US" sz="2800" dirty="0">
                <a:solidFill>
                  <a:schemeClr val="tx1"/>
                </a:solidFill>
                <a:latin typeface="Georgia" panose="02040502050405020303" pitchFamily="18" charset="0"/>
              </a:rPr>
              <a:t>He also went</a:t>
            </a:r>
          </a:p>
        </p:txBody>
      </p:sp>
      <p:sp>
        <p:nvSpPr>
          <p:cNvPr id="35" name="Rectangle 34"/>
          <p:cNvSpPr/>
          <p:nvPr/>
        </p:nvSpPr>
        <p:spPr>
          <a:xfrm>
            <a:off x="3533516" y="4980557"/>
            <a:ext cx="3174275" cy="4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chemeClr val="tx1"/>
                  </a:solidFill>
                </a:ln>
                <a:solidFill>
                  <a:srgbClr val="00FF00"/>
                </a:solidFill>
                <a:effectLst>
                  <a:glow rad="101600">
                    <a:schemeClr val="accent4">
                      <a:lumMod val="75000"/>
                      <a:alpha val="60000"/>
                    </a:schemeClr>
                  </a:glow>
                </a:effectLst>
              </a:rPr>
              <a:t>“Where is He?”</a:t>
            </a:r>
          </a:p>
        </p:txBody>
      </p:sp>
      <p:graphicFrame>
        <p:nvGraphicFramePr>
          <p:cNvPr id="20" name="Table 19"/>
          <p:cNvGraphicFramePr>
            <a:graphicFrameLocks noGrp="1"/>
          </p:cNvGraphicFramePr>
          <p:nvPr>
            <p:extLst>
              <p:ext uri="{D42A27DB-BD31-4B8C-83A1-F6EECF244321}">
                <p14:modId xmlns:p14="http://schemas.microsoft.com/office/powerpoint/2010/main" val="3182955201"/>
              </p:ext>
            </p:extLst>
          </p:nvPr>
        </p:nvGraphicFramePr>
        <p:xfrm>
          <a:off x="473528" y="3560694"/>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gridCol w="1405618">
                  <a:extLst>
                    <a:ext uri="{9D8B030D-6E8A-4147-A177-3AD203B41FA5}">
                      <a16:colId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solidFill>
                            <a:schemeClr val="bg1"/>
                          </a:solidFill>
                        </a:rPr>
                        <a:t>1</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1" dirty="0">
                          <a:solidFill>
                            <a:schemeClr val="bg1"/>
                          </a:solidFill>
                        </a:rPr>
                        <a:t>4 </a:t>
                      </a:r>
                      <a:endParaRPr lang="en-CA" sz="2800" b="1" u="sng" dirty="0">
                        <a:ln>
                          <a:solidFill>
                            <a:srgbClr val="002060"/>
                          </a:solidFill>
                        </a:ln>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r>
                        <a:rPr lang="en-US" b="0" dirty="0">
                          <a:solidFill>
                            <a:schemeClr val="tx1"/>
                          </a:solidFill>
                        </a:rPr>
                        <a:t>      </a:t>
                      </a:r>
                      <a:r>
                        <a:rPr lang="en-US" sz="1600" b="1" dirty="0">
                          <a:solidFill>
                            <a:schemeClr val="bg1"/>
                          </a:solidFill>
                        </a:rPr>
                        <a:t>The Last Great Day</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cxnSp>
        <p:nvCxnSpPr>
          <p:cNvPr id="25" name="Straight Arrow Connector 24"/>
          <p:cNvCxnSpPr/>
          <p:nvPr/>
        </p:nvCxnSpPr>
        <p:spPr>
          <a:xfrm flipH="1">
            <a:off x="1401290" y="2869376"/>
            <a:ext cx="2504905" cy="906977"/>
          </a:xfrm>
          <a:prstGeom prst="straightConnector1">
            <a:avLst/>
          </a:prstGeom>
          <a:ln w="76200">
            <a:solidFill>
              <a:schemeClr val="bg2">
                <a:lumMod val="50000"/>
              </a:schemeClr>
            </a:solidFill>
            <a:headEnd type="none" w="med" len="med"/>
            <a:tailEnd type="triangle"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906196" y="2185057"/>
            <a:ext cx="499552" cy="684319"/>
          </a:xfrm>
          <a:prstGeom prst="line">
            <a:avLst/>
          </a:prstGeom>
          <a:ln w="76200">
            <a:solidFill>
              <a:schemeClr val="bg2">
                <a:lumMod val="50000"/>
              </a:schemeClr>
            </a:solidFill>
            <a:headEnd type="oval" w="med" len="med"/>
            <a:tailEnd type="oval"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Wave 13"/>
          <p:cNvSpPr/>
          <p:nvPr/>
        </p:nvSpPr>
        <p:spPr>
          <a:xfrm>
            <a:off x="358751" y="5463883"/>
            <a:ext cx="11156974" cy="1010007"/>
          </a:xfrm>
          <a:prstGeom prst="wave">
            <a:avLst>
              <a:gd name="adj1" fmla="val 12500"/>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000" dirty="0">
                <a:ln>
                  <a:solidFill>
                    <a:schemeClr val="tx1"/>
                  </a:solidFill>
                </a:ln>
                <a:solidFill>
                  <a:srgbClr val="CC00FF"/>
                </a:solidFill>
                <a:effectLst>
                  <a:glow rad="254000">
                    <a:schemeClr val="accent4">
                      <a:satMod val="175000"/>
                      <a:alpha val="86000"/>
                    </a:schemeClr>
                  </a:glow>
                </a:effectLst>
              </a:rPr>
              <a:t>Will the Roman Calendars with Lunar Sukkot dates document the Lunar 7/18 as a weekly Shabbat? </a:t>
            </a:r>
            <a:endParaRPr lang="en-US" sz="3200" dirty="0">
              <a:ln>
                <a:solidFill>
                  <a:schemeClr val="tx1"/>
                </a:solidFill>
              </a:ln>
              <a:solidFill>
                <a:srgbClr val="CC00FF"/>
              </a:solidFill>
              <a:effectLst>
                <a:glow rad="254000">
                  <a:schemeClr val="accent4">
                    <a:satMod val="175000"/>
                    <a:alpha val="86000"/>
                  </a:schemeClr>
                </a:glow>
              </a:effectLst>
            </a:endParaRPr>
          </a:p>
        </p:txBody>
      </p:sp>
      <p:pic>
        <p:nvPicPr>
          <p:cNvPr id="11" name="Picture 10">
            <a:extLst>
              <a:ext uri="{FF2B5EF4-FFF2-40B4-BE49-F238E27FC236}">
                <a16:creationId xmlns:a16="http://schemas.microsoft.com/office/drawing/2014/main" id="{F24B0475-517E-4FD6-BDB1-523B1E1ED7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391" y="2613286"/>
            <a:ext cx="1076345" cy="1155240"/>
          </a:xfrm>
          <a:prstGeom prst="ellipse">
            <a:avLst/>
          </a:prstGeom>
          <a:ln>
            <a:noFill/>
          </a:ln>
          <a:effectLst>
            <a:softEdge rad="112500"/>
          </a:effectLst>
        </p:spPr>
      </p:pic>
      <p:sp>
        <p:nvSpPr>
          <p:cNvPr id="12" name="Oval 11">
            <a:extLst>
              <a:ext uri="{FF2B5EF4-FFF2-40B4-BE49-F238E27FC236}">
                <a16:creationId xmlns:a16="http://schemas.microsoft.com/office/drawing/2014/main" id="{74A4E692-4B49-4EC4-A9D5-A610A8351D90}"/>
              </a:ext>
            </a:extLst>
          </p:cNvPr>
          <p:cNvSpPr/>
          <p:nvPr/>
        </p:nvSpPr>
        <p:spPr>
          <a:xfrm>
            <a:off x="4619593" y="3423813"/>
            <a:ext cx="1501068" cy="906977"/>
          </a:xfrm>
          <a:prstGeom prst="ellipse">
            <a:avLst/>
          </a:prstGeom>
          <a:noFill/>
          <a:ln w="76200">
            <a:solidFill>
              <a:srgbClr val="00FF00"/>
            </a:solidFill>
          </a:ln>
          <a:effectLst>
            <a:glow rad="127000">
              <a:srgbClr val="FF99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B5BAFCA6-0150-89AF-3604-AF6798E03D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00990" y="-45876"/>
            <a:ext cx="2346960" cy="2316468"/>
          </a:xfrm>
          <a:prstGeom prst="ellipse">
            <a:avLst/>
          </a:prstGeom>
          <a:ln>
            <a:noFill/>
          </a:ln>
          <a:effectLst>
            <a:softEdge rad="112500"/>
          </a:effectLst>
        </p:spPr>
      </p:pic>
      <p:pic>
        <p:nvPicPr>
          <p:cNvPr id="15" name="Picture 14">
            <a:extLst>
              <a:ext uri="{FF2B5EF4-FFF2-40B4-BE49-F238E27FC236}">
                <a16:creationId xmlns:a16="http://schemas.microsoft.com/office/drawing/2014/main" id="{087A95D5-54BA-420C-B4AF-48A731B946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7065" y="2550687"/>
            <a:ext cx="1300163" cy="1085850"/>
          </a:xfrm>
          <a:prstGeom prst="ellipse">
            <a:avLst/>
          </a:prstGeom>
          <a:ln>
            <a:noFill/>
          </a:ln>
          <a:effectLst>
            <a:softEdge rad="112500"/>
          </a:effectLst>
        </p:spPr>
      </p:pic>
    </p:spTree>
    <p:extLst>
      <p:ext uri="{BB962C8B-B14F-4D97-AF65-F5344CB8AC3E}">
        <p14:creationId xmlns:p14="http://schemas.microsoft.com/office/powerpoint/2010/main" val="33591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500"/>
                                        <p:tgtEl>
                                          <p:spTgt spid="7"/>
                                        </p:tgtEl>
                                      </p:cBhvr>
                                    </p:animEffect>
                                  </p:childTnLst>
                                </p:cTn>
                              </p:par>
                              <p:par>
                                <p:cTn id="8" presetID="22" presetClass="entr" presetSubtype="8" fill="hold" nodeType="withEffect">
                                  <p:stCondLst>
                                    <p:cond delay="3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500"/>
                                        <p:tgtEl>
                                          <p:spTgt spid="20"/>
                                        </p:tgtEl>
                                      </p:cBhvr>
                                    </p:animEffect>
                                  </p:childTnLst>
                                </p:cTn>
                              </p:par>
                              <p:par>
                                <p:cTn id="11" presetID="47" presetClass="entr" presetSubtype="0" fill="hold" nodeType="withEffect">
                                  <p:stCondLst>
                                    <p:cond delay="3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1000"/>
                                        <p:tgtEl>
                                          <p:spTgt spid="25"/>
                                        </p:tgtEl>
                                      </p:cBhvr>
                                    </p:animEffect>
                                  </p:childTnLst>
                                </p:cTn>
                              </p:par>
                              <p:par>
                                <p:cTn id="20" presetID="14"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1000"/>
                                        <p:tgtEl>
                                          <p:spTgt spid="33"/>
                                        </p:tgtEl>
                                      </p:cBhvr>
                                    </p:animEffect>
                                  </p:childTnLst>
                                </p:cTn>
                              </p:par>
                              <p:par>
                                <p:cTn id="23" presetID="31" presetClass="entr" presetSubtype="0" fill="hold" grpId="1" nodeType="withEffect">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26" presetClass="path" presetSubtype="0" accel="50000" decel="50000" fill="hold" grpId="0" nodeType="withEffect">
                                  <p:stCondLst>
                                    <p:cond delay="1500"/>
                                  </p:stCondLst>
                                  <p:childTnLst>
                                    <p:animMotion origin="layout" path="M -0.00235 -0.00278 C -0.00235 0.03032 0.0246 0.05718 0.05768 0.05718 C 0.09661 0.05718 0.11067 0.02731 0.11666 0.00926 L 0.12265 -0.01481 C 0.12864 -0.03287 0.14362 -0.06273 0.18763 -0.06273 C 0.21562 -0.06273 0.24765 -0.03588 0.24765 -0.00278 C 0.24765 0.03032 0.21562 0.05718 0.18763 0.05718 C 0.14362 0.05718 0.12864 0.02731 0.12265 0.00926 L 0.11666 -0.01481 C 0.11067 -0.03287 0.09661 -0.06273 0.05768 -0.06273 C 0.0246 -0.06273 -0.00235 -0.03588 -0.00235 -0.00278 Z " pathEditMode="relative" rAng="0" ptsTypes="AAAAAAAAAAA">
                                      <p:cBhvr>
                                        <p:cTn id="30" dur="2000" fill="hold"/>
                                        <p:tgtEl>
                                          <p:spTgt spid="34"/>
                                        </p:tgtEl>
                                        <p:attrNameLst>
                                          <p:attrName>ppt_x</p:attrName>
                                          <p:attrName>ppt_y</p:attrName>
                                        </p:attrNameLst>
                                      </p:cBhvr>
                                      <p:rCtr x="12500" y="0"/>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2000"/>
                                        <p:tgtEl>
                                          <p:spTgt spid="3">
                                            <p:txEl>
                                              <p:pRg st="7" end="7"/>
                                            </p:txEl>
                                          </p:spTgt>
                                        </p:tgtEl>
                                      </p:cBhvr>
                                    </p:animEffect>
                                  </p:childTnLst>
                                </p:cTn>
                              </p:par>
                              <p:par>
                                <p:cTn id="36" presetID="26" presetClass="entr" presetSubtype="0" fill="hold" grpId="0" nodeType="with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down)">
                                      <p:cBhvr>
                                        <p:cTn id="38" dur="580">
                                          <p:stCondLst>
                                            <p:cond delay="0"/>
                                          </p:stCondLst>
                                        </p:cTn>
                                        <p:tgtEl>
                                          <p:spTgt spid="35">
                                            <p:txEl>
                                              <p:pRg st="0" end="0"/>
                                            </p:txEl>
                                          </p:spTgt>
                                        </p:tgtEl>
                                      </p:cBhvr>
                                    </p:animEffect>
                                    <p:anim calcmode="lin" valueType="num">
                                      <p:cBhvr>
                                        <p:cTn id="39" dur="1822" tmFilter="0,0; 0.14,0.36; 0.43,0.73; 0.71,0.91; 1.0,1.0">
                                          <p:stCondLst>
                                            <p:cond delay="0"/>
                                          </p:stCondLst>
                                        </p:cTn>
                                        <p:tgtEl>
                                          <p:spTgt spid="35">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5">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5">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5">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5">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5">
                                            <p:txEl>
                                              <p:pRg st="0" end="0"/>
                                            </p:txEl>
                                          </p:spTgt>
                                        </p:tgtEl>
                                      </p:cBhvr>
                                      <p:to x="100000" y="60000"/>
                                    </p:animScale>
                                    <p:animScale>
                                      <p:cBhvr>
                                        <p:cTn id="45" dur="166" decel="50000">
                                          <p:stCondLst>
                                            <p:cond delay="676"/>
                                          </p:stCondLst>
                                        </p:cTn>
                                        <p:tgtEl>
                                          <p:spTgt spid="35">
                                            <p:txEl>
                                              <p:pRg st="0" end="0"/>
                                            </p:txEl>
                                          </p:spTgt>
                                        </p:tgtEl>
                                      </p:cBhvr>
                                      <p:to x="100000" y="100000"/>
                                    </p:animScale>
                                    <p:animScale>
                                      <p:cBhvr>
                                        <p:cTn id="46" dur="26">
                                          <p:stCondLst>
                                            <p:cond delay="1312"/>
                                          </p:stCondLst>
                                        </p:cTn>
                                        <p:tgtEl>
                                          <p:spTgt spid="35">
                                            <p:txEl>
                                              <p:pRg st="0" end="0"/>
                                            </p:txEl>
                                          </p:spTgt>
                                        </p:tgtEl>
                                      </p:cBhvr>
                                      <p:to x="100000" y="80000"/>
                                    </p:animScale>
                                    <p:animScale>
                                      <p:cBhvr>
                                        <p:cTn id="47" dur="166" decel="50000">
                                          <p:stCondLst>
                                            <p:cond delay="1338"/>
                                          </p:stCondLst>
                                        </p:cTn>
                                        <p:tgtEl>
                                          <p:spTgt spid="35">
                                            <p:txEl>
                                              <p:pRg st="0" end="0"/>
                                            </p:txEl>
                                          </p:spTgt>
                                        </p:tgtEl>
                                      </p:cBhvr>
                                      <p:to x="100000" y="100000"/>
                                    </p:animScale>
                                    <p:animScale>
                                      <p:cBhvr>
                                        <p:cTn id="48" dur="26">
                                          <p:stCondLst>
                                            <p:cond delay="1642"/>
                                          </p:stCondLst>
                                        </p:cTn>
                                        <p:tgtEl>
                                          <p:spTgt spid="35">
                                            <p:txEl>
                                              <p:pRg st="0" end="0"/>
                                            </p:txEl>
                                          </p:spTgt>
                                        </p:tgtEl>
                                      </p:cBhvr>
                                      <p:to x="100000" y="90000"/>
                                    </p:animScale>
                                    <p:animScale>
                                      <p:cBhvr>
                                        <p:cTn id="49" dur="166" decel="50000">
                                          <p:stCondLst>
                                            <p:cond delay="1668"/>
                                          </p:stCondLst>
                                        </p:cTn>
                                        <p:tgtEl>
                                          <p:spTgt spid="35">
                                            <p:txEl>
                                              <p:pRg st="0" end="0"/>
                                            </p:txEl>
                                          </p:spTgt>
                                        </p:tgtEl>
                                      </p:cBhvr>
                                      <p:to x="100000" y="100000"/>
                                    </p:animScale>
                                    <p:animScale>
                                      <p:cBhvr>
                                        <p:cTn id="50" dur="26">
                                          <p:stCondLst>
                                            <p:cond delay="1808"/>
                                          </p:stCondLst>
                                        </p:cTn>
                                        <p:tgtEl>
                                          <p:spTgt spid="35">
                                            <p:txEl>
                                              <p:pRg st="0" end="0"/>
                                            </p:txEl>
                                          </p:spTgt>
                                        </p:tgtEl>
                                      </p:cBhvr>
                                      <p:to x="100000" y="95000"/>
                                    </p:animScale>
                                    <p:animScale>
                                      <p:cBhvr>
                                        <p:cTn id="51" dur="166" decel="50000">
                                          <p:stCondLst>
                                            <p:cond delay="1834"/>
                                          </p:stCondLst>
                                        </p:cTn>
                                        <p:tgtEl>
                                          <p:spTgt spid="35">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fltVal val="0"/>
                                          </p:val>
                                        </p:tav>
                                        <p:tav tm="100000">
                                          <p:val>
                                            <p:strVal val="#ppt_w"/>
                                          </p:val>
                                        </p:tav>
                                      </p:tavLst>
                                    </p:anim>
                                    <p:anim calcmode="lin" valueType="num">
                                      <p:cBhvr>
                                        <p:cTn id="57" dur="1000" fill="hold"/>
                                        <p:tgtEl>
                                          <p:spTgt spid="14"/>
                                        </p:tgtEl>
                                        <p:attrNameLst>
                                          <p:attrName>ppt_h</p:attrName>
                                        </p:attrNameLst>
                                      </p:cBhvr>
                                      <p:tavLst>
                                        <p:tav tm="0">
                                          <p:val>
                                            <p:fltVal val="0"/>
                                          </p:val>
                                        </p:tav>
                                        <p:tav tm="100000">
                                          <p:val>
                                            <p:strVal val="#ppt_h"/>
                                          </p:val>
                                        </p:tav>
                                      </p:tavLst>
                                    </p:anim>
                                    <p:animEffect transition="in" filter="fade">
                                      <p:cBhvr>
                                        <p:cTn id="58" dur="1000"/>
                                        <p:tgtEl>
                                          <p:spTgt spid="14"/>
                                        </p:tgtEl>
                                      </p:cBhvr>
                                    </p:animEffect>
                                  </p:childTnLst>
                                </p:cTn>
                              </p:par>
                            </p:childTnLst>
                          </p:cTn>
                        </p:par>
                        <p:par>
                          <p:cTn id="59" fill="hold">
                            <p:stCondLst>
                              <p:cond delay="1000"/>
                            </p:stCondLst>
                            <p:childTnLst>
                              <p:par>
                                <p:cTn id="60" presetID="2" presetClass="entr" presetSubtype="9"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000" fill="hold"/>
                                        <p:tgtEl>
                                          <p:spTgt spid="12"/>
                                        </p:tgtEl>
                                        <p:attrNameLst>
                                          <p:attrName>ppt_x</p:attrName>
                                        </p:attrNameLst>
                                      </p:cBhvr>
                                      <p:tavLst>
                                        <p:tav tm="0">
                                          <p:val>
                                            <p:strVal val="0-#ppt_w/2"/>
                                          </p:val>
                                        </p:tav>
                                        <p:tav tm="100000">
                                          <p:val>
                                            <p:strVal val="#ppt_x"/>
                                          </p:val>
                                        </p:tav>
                                      </p:tavLst>
                                    </p:anim>
                                    <p:anim calcmode="lin" valueType="num">
                                      <p:cBhvr additive="base">
                                        <p:cTn id="63"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build="allAtOnce"/>
      <p:bldP spid="14"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2" y="365125"/>
            <a:ext cx="11680372" cy="787814"/>
          </a:xfrm>
          <a:solidFill>
            <a:srgbClr val="FDF1E9"/>
          </a:solidFill>
          <a:ln w="38100">
            <a:solidFill>
              <a:schemeClr val="accent4">
                <a:lumMod val="60000"/>
                <a:lumOff val="40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fontScale="90000"/>
            <a:sp3d extrusionH="57150">
              <a:bevelT w="38100" h="38100" prst="angle"/>
            </a:sp3d>
          </a:bodyPr>
          <a:lstStyle/>
          <a:p>
            <a:pPr algn="ctr"/>
            <a:r>
              <a:rPr lang="en-US" dirty="0">
                <a:solidFill>
                  <a:srgbClr val="0000CC"/>
                </a:solidFill>
                <a:latin typeface="Arial Black" panose="020B0A04020102020204" pitchFamily="34" charset="0"/>
              </a:rPr>
              <a:t>Yahusha</a:t>
            </a:r>
            <a:r>
              <a:rPr lang="en-US" dirty="0">
                <a:solidFill>
                  <a:srgbClr val="FF0000"/>
                </a:solidFill>
                <a:latin typeface="Arial Black" panose="020B0A04020102020204" pitchFamily="34" charset="0"/>
              </a:rPr>
              <a:t> – </a:t>
            </a:r>
            <a:r>
              <a:rPr lang="en-US" dirty="0">
                <a:latin typeface="Arial Black" panose="020B0A04020102020204" pitchFamily="34" charset="0"/>
              </a:rPr>
              <a:t>AWOL</a:t>
            </a:r>
            <a:r>
              <a:rPr lang="en-US" dirty="0">
                <a:solidFill>
                  <a:srgbClr val="FF0000"/>
                </a:solidFill>
                <a:latin typeface="Arial Black" panose="020B0A04020102020204" pitchFamily="34" charset="0"/>
              </a:rPr>
              <a:t> </a:t>
            </a:r>
            <a:r>
              <a:rPr lang="en-US" dirty="0">
                <a:solidFill>
                  <a:sysClr val="windowText" lastClr="000000"/>
                </a:solidFill>
                <a:latin typeface="Arial Black" panose="020B0A04020102020204" pitchFamily="34" charset="0"/>
              </a:rPr>
              <a:t>From</a:t>
            </a:r>
            <a:r>
              <a:rPr lang="en-US" dirty="0">
                <a:solidFill>
                  <a:srgbClr val="FF0000"/>
                </a:solidFill>
                <a:latin typeface="Arial Black" panose="020B0A04020102020204" pitchFamily="34" charset="0"/>
              </a:rPr>
              <a:t> </a:t>
            </a:r>
            <a:r>
              <a:rPr lang="en-US" dirty="0" err="1">
                <a:ln w="28575">
                  <a:solidFill>
                    <a:srgbClr val="0000CC"/>
                  </a:solidFill>
                </a:ln>
                <a:solidFill>
                  <a:srgbClr val="FF0000"/>
                </a:solidFill>
                <a:latin typeface="Arial Black" panose="020B0A04020102020204" pitchFamily="34" charset="0"/>
              </a:rPr>
              <a:t>Yahuah’s</a:t>
            </a:r>
            <a:r>
              <a:rPr lang="en-US" dirty="0">
                <a:ln w="28575">
                  <a:solidFill>
                    <a:srgbClr val="0000CC"/>
                  </a:solidFill>
                </a:ln>
                <a:solidFill>
                  <a:srgbClr val="FF0000"/>
                </a:solidFill>
                <a:latin typeface="Arial Black" panose="020B0A04020102020204" pitchFamily="34" charset="0"/>
              </a:rPr>
              <a:t> Feast?</a:t>
            </a:r>
          </a:p>
        </p:txBody>
      </p:sp>
      <p:sp>
        <p:nvSpPr>
          <p:cNvPr id="3" name="Content Placeholder 2"/>
          <p:cNvSpPr>
            <a:spLocks noGrp="1"/>
          </p:cNvSpPr>
          <p:nvPr>
            <p:ph idx="1"/>
          </p:nvPr>
        </p:nvSpPr>
        <p:spPr>
          <a:xfrm>
            <a:off x="238539" y="1431235"/>
            <a:ext cx="11728174" cy="5290240"/>
          </a:xfrm>
          <a:solidFill>
            <a:schemeClr val="bg2"/>
          </a:solidFill>
          <a:ln w="38100">
            <a:solidFill>
              <a:srgbClr val="CC00FF"/>
            </a:solidFill>
          </a:ln>
          <a:effectLst>
            <a:glow rad="101600">
              <a:schemeClr val="accent1">
                <a:lumMod val="60000"/>
                <a:lumOff val="40000"/>
                <a:alpha val="60000"/>
              </a:schemeClr>
            </a:glow>
          </a:effectLst>
          <a:scene3d>
            <a:camera prst="orthographicFront"/>
            <a:lightRig rig="threePt" dir="t"/>
          </a:scene3d>
          <a:sp3d>
            <a:bevelT w="114300" prst="artDeco"/>
          </a:sp3d>
        </p:spPr>
        <p:txBody>
          <a:bodyPr anchor="ctr">
            <a:sp3d extrusionH="57150">
              <a:bevelT w="38100" h="38100"/>
            </a:sp3d>
          </a:bodyPr>
          <a:lstStyle/>
          <a:p>
            <a:pPr>
              <a:lnSpc>
                <a:spcPct val="100000"/>
              </a:lnSpc>
              <a:spcBef>
                <a:spcPts val="0"/>
              </a:spcBef>
              <a:spcAft>
                <a:spcPts val="1800"/>
              </a:spcAft>
            </a:pPr>
            <a:r>
              <a:rPr lang="en-US" dirty="0"/>
              <a:t>To this date, there has not been a text found advising us that </a:t>
            </a:r>
            <a:r>
              <a:rPr lang="en-US" b="1" dirty="0">
                <a:solidFill>
                  <a:srgbClr val="0000CC"/>
                </a:solidFill>
              </a:rPr>
              <a:t>Yahusha</a:t>
            </a:r>
            <a:r>
              <a:rPr lang="en-US" dirty="0"/>
              <a:t> was </a:t>
            </a:r>
            <a:r>
              <a:rPr lang="en-US" b="1" u="sng" dirty="0"/>
              <a:t>exem</a:t>
            </a:r>
            <a:r>
              <a:rPr lang="en-US" b="1" dirty="0"/>
              <a:t>p</a:t>
            </a:r>
            <a:r>
              <a:rPr lang="en-US" b="1" u="sng" dirty="0"/>
              <a:t>t</a:t>
            </a:r>
            <a:r>
              <a:rPr lang="en-US" dirty="0"/>
              <a:t> from obeying </a:t>
            </a:r>
            <a:r>
              <a:rPr lang="en-US" b="1" dirty="0">
                <a:ln>
                  <a:solidFill>
                    <a:schemeClr val="tx1"/>
                  </a:solidFill>
                </a:ln>
                <a:solidFill>
                  <a:srgbClr val="FF3399"/>
                </a:solidFill>
                <a:effectLst>
                  <a:glow rad="228600">
                    <a:srgbClr val="34E9FC">
                      <a:alpha val="40000"/>
                    </a:srgbClr>
                  </a:glow>
                </a:effectLst>
                <a:latin typeface="Arial Black" pitchFamily="34" charset="0"/>
              </a:rPr>
              <a:t>the Torah Statutes of</a:t>
            </a:r>
            <a:r>
              <a:rPr lang="en-US" dirty="0"/>
              <a:t> </a:t>
            </a:r>
            <a:r>
              <a:rPr lang="en-US" b="1" dirty="0">
                <a:solidFill>
                  <a:srgbClr val="00B050"/>
                </a:solidFill>
              </a:rPr>
              <a:t>Exo 23:16, 17!</a:t>
            </a:r>
          </a:p>
          <a:p>
            <a:pPr marL="1097280" lvl="1" indent="-640080">
              <a:lnSpc>
                <a:spcPct val="100000"/>
              </a:lnSpc>
              <a:spcBef>
                <a:spcPts val="0"/>
              </a:spcBef>
              <a:spcAft>
                <a:spcPts val="1800"/>
              </a:spcAft>
              <a:buNone/>
            </a:pPr>
            <a:r>
              <a:rPr lang="en-US" sz="2800" dirty="0">
                <a:solidFill>
                  <a:srgbClr val="008080"/>
                </a:solidFill>
                <a:latin typeface="Georgia" panose="02040502050405020303" pitchFamily="18" charset="0"/>
              </a:rPr>
              <a:t>Exo 23:16</a:t>
            </a:r>
            <a:r>
              <a:rPr lang="en-US" sz="2800" dirty="0">
                <a:solidFill>
                  <a:prstClr val="black"/>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“And the Festival of the Harvest, the first-fruits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which you have sown in the field; and the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Festival of the Ingathering at the outgoing of the year,</a:t>
            </a:r>
            <a:r>
              <a:rPr lang="en-US" sz="2800" b="1" dirty="0">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sz="2800" dirty="0">
                <a:solidFill>
                  <a:schemeClr val="accent2">
                    <a:lumMod val="75000"/>
                  </a:schemeClr>
                </a:solidFill>
                <a:latin typeface="Georgia" panose="02040502050405020303" pitchFamily="18" charset="0"/>
              </a:rPr>
              <a:t>when you have gathered in the fruit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from the field.” </a:t>
            </a:r>
          </a:p>
          <a:p>
            <a:pPr marL="1097280" lvl="1" indent="-640080">
              <a:lnSpc>
                <a:spcPct val="100000"/>
              </a:lnSpc>
              <a:spcBef>
                <a:spcPts val="0"/>
              </a:spcBef>
              <a:spcAft>
                <a:spcPts val="1800"/>
              </a:spcAft>
              <a:buNone/>
            </a:pPr>
            <a:r>
              <a:rPr lang="en-US" sz="2800" dirty="0" err="1">
                <a:solidFill>
                  <a:srgbClr val="008080"/>
                </a:solidFill>
                <a:latin typeface="Georgia" panose="02040502050405020303" pitchFamily="18" charset="0"/>
              </a:rPr>
              <a:t>Exo</a:t>
            </a:r>
            <a:r>
              <a:rPr lang="en-US" sz="2800" dirty="0">
                <a:solidFill>
                  <a:srgbClr val="008080"/>
                </a:solidFill>
                <a:latin typeface="Georgia" panose="02040502050405020303" pitchFamily="18" charset="0"/>
              </a:rPr>
              <a:t> 23:17</a:t>
            </a:r>
            <a:r>
              <a:rPr lang="en-US" sz="2800" dirty="0">
                <a:solidFill>
                  <a:prstClr val="black"/>
                </a:solidFill>
                <a:latin typeface="Georgia" panose="02040502050405020303" pitchFamily="18" charset="0"/>
              </a:rPr>
              <a:t>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“Three times in the year </a:t>
            </a:r>
            <a:r>
              <a:rPr lang="en-US" sz="2800" b="1" dirty="0">
                <a:ln>
                  <a:solidFill>
                    <a:schemeClr val="tx1"/>
                  </a:solidFill>
                </a:ln>
                <a:solidFill>
                  <a:srgbClr val="FF3399"/>
                </a:solidFill>
                <a:effectLst>
                  <a:glow rad="228600">
                    <a:srgbClr val="34E9FC">
                      <a:alpha val="40000"/>
                    </a:srgbClr>
                  </a:glow>
                </a:effectLst>
                <a:latin typeface="Arial Black" pitchFamily="34" charset="0"/>
              </a:rPr>
              <a:t>ALL</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 your males are to appear before the Master </a:t>
            </a:r>
            <a:r>
              <a:rPr lang="he-IL" sz="2800" b="1" dirty="0">
                <a:ln>
                  <a:solidFill>
                    <a:schemeClr val="tx1"/>
                  </a:solidFill>
                </a:ln>
                <a:solidFill>
                  <a:srgbClr val="0000CC"/>
                </a:solidFill>
                <a:effectLst>
                  <a:glow rad="228600">
                    <a:schemeClr val="accent4">
                      <a:satMod val="175000"/>
                      <a:alpha val="40000"/>
                    </a:schemeClr>
                  </a:glow>
                </a:effectLst>
                <a:latin typeface="SBL Hebrew"/>
              </a:rPr>
              <a:t>יהוה</a:t>
            </a:r>
            <a:r>
              <a:rPr lang="en-US" sz="2800"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rPr>
              <a:t> [Yahuah].</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a:t>
            </a:r>
            <a:endParaRPr lang="en-US" sz="2800"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endParaRPr>
          </a:p>
          <a:p>
            <a:pPr>
              <a:lnSpc>
                <a:spcPct val="100000"/>
              </a:lnSpc>
              <a:spcBef>
                <a:spcPts val="0"/>
              </a:spcBef>
              <a:spcAft>
                <a:spcPts val="1800"/>
              </a:spcAft>
            </a:pP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What </a:t>
            </a:r>
            <a:r>
              <a:rPr lang="en-US"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rPr>
              <a:t>Scriptural right </a:t>
            </a: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did </a:t>
            </a:r>
            <a:r>
              <a:rPr lang="en-US" b="1" dirty="0">
                <a:ln>
                  <a:solidFill>
                    <a:schemeClr val="tx1"/>
                  </a:solidFill>
                </a:ln>
                <a:solidFill>
                  <a:srgbClr val="34E9FC"/>
                </a:solidFill>
                <a:effectLst>
                  <a:glow rad="228600">
                    <a:schemeClr val="accent4">
                      <a:satMod val="175000"/>
                      <a:alpha val="40000"/>
                    </a:schemeClr>
                  </a:glow>
                </a:effectLst>
                <a:latin typeface="Georgia" panose="02040502050405020303" pitchFamily="18" charset="0"/>
              </a:rPr>
              <a:t>Yahusha</a:t>
            </a:r>
            <a:r>
              <a:rPr lang="en-US"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have to be 	        from </a:t>
            </a:r>
            <a:b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b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the first Shabbat of the </a:t>
            </a:r>
            <a:r>
              <a:rPr lang="en-US" b="1" u="sng" dirty="0">
                <a:ln>
                  <a:solidFill>
                    <a:schemeClr val="tx1"/>
                  </a:solidFill>
                </a:ln>
                <a:solidFill>
                  <a:schemeClr val="accent6">
                    <a:lumMod val="75000"/>
                  </a:schemeClr>
                </a:solidFill>
                <a:effectLst>
                  <a:glow rad="228600">
                    <a:schemeClr val="accent4">
                      <a:satMod val="175000"/>
                      <a:alpha val="40000"/>
                    </a:schemeClr>
                  </a:glow>
                </a:effectLst>
                <a:latin typeface="Georgia" panose="02040502050405020303" pitchFamily="18" charset="0"/>
              </a:rPr>
              <a:t>Lunar</a:t>
            </a: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 Sukkot (Tabernacles) ??</a:t>
            </a:r>
            <a:endParaRPr lang="en-US" b="1" dirty="0">
              <a:ln>
                <a:solidFill>
                  <a:schemeClr val="tx1"/>
                </a:solidFill>
              </a:ln>
              <a:solidFill>
                <a:srgbClr val="FF3399"/>
              </a:solidFill>
              <a:effectLst>
                <a:glow rad="228600">
                  <a:schemeClr val="accent4">
                    <a:satMod val="175000"/>
                    <a:alpha val="40000"/>
                  </a:schemeClr>
                </a:glow>
              </a:effectLst>
            </a:endParaRPr>
          </a:p>
        </p:txBody>
      </p:sp>
      <p:sp>
        <p:nvSpPr>
          <p:cNvPr id="4" name="Slide Number Placeholder 3"/>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26</a:t>
            </a:fld>
            <a:endParaRPr lang="en-US" dirty="0">
              <a:solidFill>
                <a:schemeClr val="tx1">
                  <a:lumMod val="95000"/>
                  <a:lumOff val="5000"/>
                </a:schemeClr>
              </a:solidFill>
            </a:endParaRPr>
          </a:p>
        </p:txBody>
      </p:sp>
      <p:sp>
        <p:nvSpPr>
          <p:cNvPr id="5" name="Rectangle 4"/>
          <p:cNvSpPr/>
          <p:nvPr/>
        </p:nvSpPr>
        <p:spPr>
          <a:xfrm>
            <a:off x="8789126" y="5684125"/>
            <a:ext cx="1397725" cy="470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prstClr val="black"/>
                  </a:solidFill>
                </a:ln>
                <a:solidFill>
                  <a:srgbClr val="00FF00"/>
                </a:solidFill>
                <a:effectLst>
                  <a:glow rad="228600">
                    <a:srgbClr val="FFC000">
                      <a:satMod val="175000"/>
                      <a:alpha val="40000"/>
                    </a:srgbClr>
                  </a:glow>
                </a:effectLst>
                <a:latin typeface="Georgia" panose="02040502050405020303" pitchFamily="18" charset="0"/>
              </a:rPr>
              <a:t>absent</a:t>
            </a:r>
            <a:endParaRPr lang="en-US" dirty="0">
              <a:solidFill>
                <a:srgbClr val="00FF00"/>
              </a:solidFill>
            </a:endParaRPr>
          </a:p>
        </p:txBody>
      </p:sp>
    </p:spTree>
    <p:extLst>
      <p:ext uri="{BB962C8B-B14F-4D97-AF65-F5344CB8AC3E}">
        <p14:creationId xmlns:p14="http://schemas.microsoft.com/office/powerpoint/2010/main" val="27849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870">
                                          <p:stCondLst>
                                            <p:cond delay="0"/>
                                          </p:stCondLst>
                                        </p:cTn>
                                        <p:tgtEl>
                                          <p:spTgt spid="3">
                                            <p:txEl>
                                              <p:pRg st="3" end="3"/>
                                            </p:txEl>
                                          </p:spTgt>
                                        </p:tgtEl>
                                      </p:cBhvr>
                                    </p:animEffect>
                                    <p:anim calcmode="lin" valueType="num">
                                      <p:cBhvr>
                                        <p:cTn id="8"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xEl>
                                              <p:pRg st="3" end="3"/>
                                            </p:txEl>
                                          </p:spTgt>
                                        </p:tgtEl>
                                      </p:cBhvr>
                                      <p:to x="100000" y="60000"/>
                                    </p:animScale>
                                    <p:animScale>
                                      <p:cBhvr>
                                        <p:cTn id="14" dur="249" decel="50000">
                                          <p:stCondLst>
                                            <p:cond delay="1014"/>
                                          </p:stCondLst>
                                        </p:cTn>
                                        <p:tgtEl>
                                          <p:spTgt spid="3">
                                            <p:txEl>
                                              <p:pRg st="3" end="3"/>
                                            </p:txEl>
                                          </p:spTgt>
                                        </p:tgtEl>
                                      </p:cBhvr>
                                      <p:to x="100000" y="100000"/>
                                    </p:animScale>
                                    <p:animScale>
                                      <p:cBhvr>
                                        <p:cTn id="15" dur="39">
                                          <p:stCondLst>
                                            <p:cond delay="1968"/>
                                          </p:stCondLst>
                                        </p:cTn>
                                        <p:tgtEl>
                                          <p:spTgt spid="3">
                                            <p:txEl>
                                              <p:pRg st="3" end="3"/>
                                            </p:txEl>
                                          </p:spTgt>
                                        </p:tgtEl>
                                      </p:cBhvr>
                                      <p:to x="100000" y="80000"/>
                                    </p:animScale>
                                    <p:animScale>
                                      <p:cBhvr>
                                        <p:cTn id="16" dur="249" decel="50000">
                                          <p:stCondLst>
                                            <p:cond delay="2007"/>
                                          </p:stCondLst>
                                        </p:cTn>
                                        <p:tgtEl>
                                          <p:spTgt spid="3">
                                            <p:txEl>
                                              <p:pRg st="3" end="3"/>
                                            </p:txEl>
                                          </p:spTgt>
                                        </p:tgtEl>
                                      </p:cBhvr>
                                      <p:to x="100000" y="100000"/>
                                    </p:animScale>
                                    <p:animScale>
                                      <p:cBhvr>
                                        <p:cTn id="17" dur="39">
                                          <p:stCondLst>
                                            <p:cond delay="2463"/>
                                          </p:stCondLst>
                                        </p:cTn>
                                        <p:tgtEl>
                                          <p:spTgt spid="3">
                                            <p:txEl>
                                              <p:pRg st="3" end="3"/>
                                            </p:txEl>
                                          </p:spTgt>
                                        </p:tgtEl>
                                      </p:cBhvr>
                                      <p:to x="100000" y="90000"/>
                                    </p:animScale>
                                    <p:animScale>
                                      <p:cBhvr>
                                        <p:cTn id="18" dur="249" decel="50000">
                                          <p:stCondLst>
                                            <p:cond delay="2502"/>
                                          </p:stCondLst>
                                        </p:cTn>
                                        <p:tgtEl>
                                          <p:spTgt spid="3">
                                            <p:txEl>
                                              <p:pRg st="3" end="3"/>
                                            </p:txEl>
                                          </p:spTgt>
                                        </p:tgtEl>
                                      </p:cBhvr>
                                      <p:to x="100000" y="100000"/>
                                    </p:animScale>
                                    <p:animScale>
                                      <p:cBhvr>
                                        <p:cTn id="19" dur="39">
                                          <p:stCondLst>
                                            <p:cond delay="2712"/>
                                          </p:stCondLst>
                                        </p:cTn>
                                        <p:tgtEl>
                                          <p:spTgt spid="3">
                                            <p:txEl>
                                              <p:pRg st="3" end="3"/>
                                            </p:txEl>
                                          </p:spTgt>
                                        </p:tgtEl>
                                      </p:cBhvr>
                                      <p:to x="100000" y="95000"/>
                                    </p:animScale>
                                    <p:animScale>
                                      <p:cBhvr>
                                        <p:cTn id="20" dur="249" decel="50000">
                                          <p:stCondLst>
                                            <p:cond delay="2751"/>
                                          </p:stCondLst>
                                        </p:cTn>
                                        <p:tgtEl>
                                          <p:spTgt spid="3">
                                            <p:txEl>
                                              <p:pRg st="3" end="3"/>
                                            </p:txEl>
                                          </p:spTgt>
                                        </p:tgtEl>
                                      </p:cBhvr>
                                      <p:to x="100000" y="100000"/>
                                    </p:animScale>
                                  </p:childTnLst>
                                </p:cTn>
                              </p:par>
                              <p:par>
                                <p:cTn id="21" presetID="31" presetClass="entr" presetSubtype="0" fill="hold" nodeType="withEffect">
                                  <p:stCondLst>
                                    <p:cond delay="225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845" y="158057"/>
            <a:ext cx="8229600" cy="1217981"/>
          </a:xfrm>
          <a:solidFill>
            <a:schemeClr val="bg2">
              <a:lumMod val="90000"/>
            </a:schemeClr>
          </a:solidFill>
          <a:ln>
            <a:solidFill>
              <a:schemeClr val="bg1">
                <a:lumMod val="50000"/>
              </a:schemeClr>
            </a:solidFill>
          </a:ln>
          <a:effectLst>
            <a:glow rad="228600">
              <a:srgbClr val="FF3399">
                <a:alpha val="40000"/>
              </a:srgb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a:t>Did</a:t>
            </a:r>
            <a:r>
              <a:rPr lang="en-US" b="1" dirty="0">
                <a:solidFill>
                  <a:srgbClr val="0000FF"/>
                </a:solidFill>
              </a:rPr>
              <a:t> </a:t>
            </a:r>
            <a:r>
              <a:rPr lang="en-US" b="1" dirty="0" err="1">
                <a:solidFill>
                  <a:srgbClr val="0000FF"/>
                </a:solidFill>
              </a:rPr>
              <a:t>Yahusha</a:t>
            </a:r>
            <a:r>
              <a:rPr lang="en-US" dirty="0"/>
              <a:t> </a:t>
            </a:r>
            <a:r>
              <a:rPr lang="en-US" b="1" dirty="0">
                <a:effectLst>
                  <a:glow rad="127000">
                    <a:srgbClr val="FFFF00"/>
                  </a:glow>
                </a:effectLst>
              </a:rPr>
              <a:t>purposely</a:t>
            </a:r>
            <a:r>
              <a:rPr lang="en-US" b="1" dirty="0"/>
              <a:t> </a:t>
            </a:r>
            <a:r>
              <a:rPr lang="en-US" b="1" dirty="0">
                <a:ln>
                  <a:solidFill>
                    <a:sysClr val="windowText" lastClr="000000"/>
                  </a:solidFill>
                </a:ln>
                <a:solidFill>
                  <a:srgbClr val="222BDC"/>
                </a:solidFill>
                <a:effectLst>
                  <a:outerShdw blurRad="50800" dist="50800" dir="5400000" algn="ctr" rotWithShape="0">
                    <a:srgbClr val="CC00FF"/>
                  </a:outerShdw>
                </a:effectLst>
                <a:latin typeface="Snap ITC" panose="04040A07060A02020202" pitchFamily="82" charset="0"/>
              </a:rPr>
              <a:t>OPT OUT </a:t>
            </a:r>
            <a:br>
              <a:rPr lang="en-US" b="1" dirty="0"/>
            </a:br>
            <a:r>
              <a:rPr lang="en-US" b="1" dirty="0"/>
              <a:t>from the </a:t>
            </a:r>
            <a:r>
              <a:rPr lang="en-US" b="1" dirty="0">
                <a:solidFill>
                  <a:srgbClr val="FF0000"/>
                </a:solidFill>
              </a:rPr>
              <a:t>lunar</a:t>
            </a:r>
            <a:r>
              <a:rPr lang="en-US" b="1" dirty="0"/>
              <a:t> festival of the </a:t>
            </a:r>
            <a:r>
              <a:rPr lang="en-US" b="1" dirty="0">
                <a:solidFill>
                  <a:srgbClr val="FF0000"/>
                </a:solidFill>
              </a:rPr>
              <a:t>Jews?</a:t>
            </a:r>
            <a:endParaRPr lang="en-US" b="1" i="1" dirty="0">
              <a:solidFill>
                <a:srgbClr val="FF0000"/>
              </a:solidFill>
              <a:effectLst>
                <a:glow rad="127000">
                  <a:schemeClr val="tx1"/>
                </a:glow>
                <a:outerShdw blurRad="50800" dist="38100" algn="l"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301841" y="1376039"/>
            <a:ext cx="11567604" cy="5362970"/>
          </a:xfrm>
          <a:solidFill>
            <a:schemeClr val="accent6">
              <a:lumMod val="40000"/>
              <a:lumOff val="60000"/>
            </a:schemeClr>
          </a:solidFill>
          <a:ln w="38100">
            <a:solidFill>
              <a:srgbClr val="FB6BEA"/>
            </a:solidFill>
          </a:ln>
          <a:scene3d>
            <a:camera prst="orthographicFront"/>
            <a:lightRig rig="threePt" dir="t"/>
          </a:scene3d>
          <a:sp3d>
            <a:bevelT w="114300" prst="artDeco"/>
          </a:sp3d>
        </p:spPr>
        <p:txBody>
          <a:bodyPr lIns="182880" tIns="91440">
            <a:normAutofit/>
            <a:sp3d extrusionH="57150">
              <a:bevelT w="38100" h="38100"/>
            </a:sp3d>
          </a:bodyPr>
          <a:lstStyle/>
          <a:p>
            <a:pPr marL="365760" indent="-914400">
              <a:spcBef>
                <a:spcPts val="0"/>
              </a:spcBef>
              <a:buNone/>
            </a:pPr>
            <a:endParaRPr lang="en-US" sz="800" dirty="0">
              <a:solidFill>
                <a:srgbClr val="008080"/>
              </a:solidFill>
              <a:latin typeface="Georgia" panose="02040502050405020303" pitchFamily="18" charset="0"/>
            </a:endParaRPr>
          </a:p>
          <a:p>
            <a:pPr marL="1920240" indent="-1920240">
              <a:lnSpc>
                <a:spcPct val="100000"/>
              </a:lnSpc>
              <a:spcBef>
                <a:spcPts val="0"/>
              </a:spcBef>
              <a:spcAft>
                <a:spcPts val="2400"/>
              </a:spcAft>
              <a:buNone/>
            </a:pPr>
            <a:r>
              <a:rPr lang="en-US" sz="3200" dirty="0">
                <a:solidFill>
                  <a:srgbClr val="008080"/>
                </a:solidFill>
                <a:latin typeface="Georgia" panose="02040502050405020303" pitchFamily="18" charset="0"/>
              </a:rPr>
              <a:t>John 7:14</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a:t>
            </a:r>
            <a:r>
              <a:rPr lang="en-US" sz="3200" b="1" dirty="0">
                <a:solidFill>
                  <a:schemeClr val="accent2">
                    <a:lumMod val="75000"/>
                  </a:schemeClr>
                </a:solidFill>
                <a:effectLst>
                  <a:outerShdw blurRad="50800" dist="50800" dir="5400000" sx="101000" sy="101000" algn="ctr" rotWithShape="0">
                    <a:srgbClr val="382030"/>
                  </a:outerShdw>
                </a:effectLst>
                <a:latin typeface="Georgia" panose="02040502050405020303" pitchFamily="18" charset="0"/>
              </a:rPr>
              <a:t>about</a:t>
            </a:r>
            <a:r>
              <a:rPr lang="en-US" sz="3200" dirty="0">
                <a:solidFill>
                  <a:schemeClr val="accent2">
                    <a:lumMod val="75000"/>
                  </a:schemeClr>
                </a:solidFill>
                <a:latin typeface="Georgia" panose="02040502050405020303" pitchFamily="18" charset="0"/>
              </a:rPr>
              <a:t> the </a:t>
            </a:r>
            <a:r>
              <a:rPr lang="en-US" sz="3200" b="1" i="1" dirty="0">
                <a:ln>
                  <a:solidFill>
                    <a:schemeClr val="tx1"/>
                  </a:solidFill>
                </a:ln>
                <a:solidFill>
                  <a:srgbClr val="CC00FF"/>
                </a:solidFill>
                <a:effectLst>
                  <a:glow rad="101600">
                    <a:srgbClr val="34E9FC">
                      <a:alpha val="60000"/>
                    </a:srgbClr>
                  </a:glow>
                </a:effectLst>
                <a:latin typeface="Georgia" panose="02040502050405020303" pitchFamily="18" charset="0"/>
              </a:rPr>
              <a:t>MIDDLE</a:t>
            </a:r>
            <a:r>
              <a:rPr lang="en-US" sz="3200" dirty="0">
                <a:solidFill>
                  <a:schemeClr val="accent2">
                    <a:lumMod val="75000"/>
                  </a:schemeClr>
                </a:solidFill>
                <a:latin typeface="Georgia" panose="02040502050405020303" pitchFamily="18" charset="0"/>
              </a:rPr>
              <a:t> of the festival </a:t>
            </a:r>
            <a:r>
              <a:rPr lang="he-IL" sz="3200" dirty="0">
                <a:solidFill>
                  <a:srgbClr val="0000FF"/>
                </a:solidFill>
                <a:latin typeface="SBL Hebrew"/>
              </a:rPr>
              <a:t>יהושע</a:t>
            </a:r>
            <a:r>
              <a:rPr lang="en-US" sz="3200" dirty="0">
                <a:solidFill>
                  <a:srgbClr val="0000FF"/>
                </a:solidFill>
                <a:latin typeface="Georgia" panose="02040502050405020303" pitchFamily="18" charset="0"/>
              </a:rPr>
              <a:t> 		</a:t>
            </a:r>
            <a:r>
              <a:rPr lang="en-US" sz="2400" dirty="0">
                <a:solidFill>
                  <a:srgbClr val="0000FF"/>
                </a:solidFill>
                <a:latin typeface="Georgia" panose="02040502050405020303" pitchFamily="18" charset="0"/>
              </a:rPr>
              <a:t>[Yahusha] </a:t>
            </a:r>
            <a:r>
              <a:rPr lang="en-US" sz="3200" u="sng" dirty="0">
                <a:ln>
                  <a:solidFill>
                    <a:schemeClr val="tx1"/>
                  </a:solidFill>
                </a:ln>
                <a:solidFill>
                  <a:srgbClr val="2131E7"/>
                </a:solidFill>
                <a:effectLst>
                  <a:glow rad="228600">
                    <a:schemeClr val="accent4">
                      <a:satMod val="175000"/>
                      <a:alpha val="40000"/>
                    </a:schemeClr>
                  </a:glow>
                </a:effectLst>
                <a:latin typeface="Elephant" panose="02020904090505020303" pitchFamily="18" charset="0"/>
              </a:rPr>
              <a:t>WENT UP</a:t>
            </a:r>
            <a:r>
              <a:rPr lang="en-US" sz="3200" dirty="0">
                <a:ln>
                  <a:solidFill>
                    <a:schemeClr val="tx1"/>
                  </a:solidFill>
                </a:ln>
                <a:solidFill>
                  <a:srgbClr val="2131E7"/>
                </a:solidFill>
                <a:effectLst>
                  <a:glow rad="228600">
                    <a:schemeClr val="accent4">
                      <a:satMod val="175000"/>
                      <a:alpha val="40000"/>
                    </a:schemeClr>
                  </a:glow>
                </a:effectLst>
                <a:latin typeface="Elephant" panose="02020904090505020303" pitchFamily="18" charset="0"/>
              </a:rPr>
              <a:t> </a:t>
            </a:r>
            <a:r>
              <a:rPr lang="en-US" sz="3200"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into the Set-apart Place, 		</a:t>
            </a:r>
            <a:r>
              <a:rPr lang="en-US" sz="3200" dirty="0">
                <a:solidFill>
                  <a:schemeClr val="accent2">
                    <a:lumMod val="75000"/>
                  </a:schemeClr>
                </a:solidFill>
                <a:latin typeface="Georgia" panose="02040502050405020303" pitchFamily="18" charset="0"/>
              </a:rPr>
              <a:t>and He was </a:t>
            </a:r>
            <a:r>
              <a:rPr lang="en-US" sz="3200" b="1" u="sng" dirty="0">
                <a:solidFill>
                  <a:schemeClr val="accent2">
                    <a:lumMod val="75000"/>
                  </a:schemeClr>
                </a:solidFill>
                <a:latin typeface="Georgia" panose="02040502050405020303" pitchFamily="18" charset="0"/>
              </a:rPr>
              <a:t>teachin</a:t>
            </a:r>
            <a:r>
              <a:rPr lang="en-US" sz="3200" b="1" dirty="0">
                <a:solidFill>
                  <a:schemeClr val="accent2">
                    <a:lumMod val="75000"/>
                  </a:schemeClr>
                </a:solidFill>
                <a:latin typeface="Georgia" panose="02040502050405020303" pitchFamily="18" charset="0"/>
              </a:rPr>
              <a:t>g</a:t>
            </a:r>
            <a:r>
              <a:rPr lang="en-US" sz="3200" dirty="0">
                <a:solidFill>
                  <a:schemeClr val="accent2">
                    <a:lumMod val="75000"/>
                  </a:schemeClr>
                </a:solidFill>
                <a:latin typeface="Georgia" panose="02040502050405020303" pitchFamily="18" charset="0"/>
              </a:rPr>
              <a:t>. </a:t>
            </a:r>
            <a:endParaRPr lang="en-US" sz="3200" dirty="0"/>
          </a:p>
          <a:p>
            <a:pPr marL="0" indent="0">
              <a:lnSpc>
                <a:spcPct val="100000"/>
              </a:lnSpc>
              <a:spcBef>
                <a:spcPts val="0"/>
              </a:spcBef>
              <a:spcAft>
                <a:spcPts val="2400"/>
              </a:spcAft>
              <a:buNone/>
            </a:pPr>
            <a:r>
              <a:rPr lang="en-US" sz="3200" dirty="0"/>
              <a:t>What could possibly be </a:t>
            </a:r>
            <a:r>
              <a:rPr lang="en-US" sz="3200" b="1" dirty="0">
                <a:solidFill>
                  <a:srgbClr val="0000FF"/>
                </a:solidFill>
              </a:rPr>
              <a:t>Yahusha’s</a:t>
            </a:r>
            <a:r>
              <a:rPr lang="en-US" sz="3200" dirty="0"/>
              <a:t> reasoning for </a:t>
            </a:r>
            <a:r>
              <a:rPr lang="en-US" sz="3200" b="1" u="sng" dirty="0">
                <a:latin typeface="Arial Black" panose="020B0A04020102020204" pitchFamily="34" charset="0"/>
              </a:rPr>
              <a:t>arrivin</a:t>
            </a:r>
            <a:r>
              <a:rPr lang="en-US" sz="3200" b="1" dirty="0">
                <a:latin typeface="Arial Black" panose="020B0A04020102020204" pitchFamily="34" charset="0"/>
              </a:rPr>
              <a:t>g</a:t>
            </a:r>
            <a:r>
              <a:rPr lang="en-US" sz="3200" dirty="0"/>
              <a:t> in the </a:t>
            </a:r>
            <a:r>
              <a:rPr lang="en-US" sz="3200" b="1" u="sng" dirty="0"/>
              <a:t>middle</a:t>
            </a:r>
            <a:r>
              <a:rPr lang="en-US" sz="3200" dirty="0"/>
              <a:t> of the Jews’ Festival?</a:t>
            </a:r>
          </a:p>
          <a:p>
            <a:pPr marL="0" indent="0">
              <a:buNone/>
            </a:pPr>
            <a:r>
              <a:rPr lang="en-US" sz="3200" dirty="0"/>
              <a:t>What Scriptural </a:t>
            </a:r>
            <a:r>
              <a:rPr lang="en-US" sz="3200" b="1" dirty="0">
                <a:effectLst>
                  <a:glow rad="127000">
                    <a:srgbClr val="00FF00"/>
                  </a:glow>
                </a:effectLst>
              </a:rPr>
              <a:t>Calendar Reckoning </a:t>
            </a:r>
            <a:r>
              <a:rPr lang="en-US" sz="3200" dirty="0"/>
              <a:t>could </a:t>
            </a:r>
            <a:r>
              <a:rPr lang="en-US" sz="3200" b="1" dirty="0">
                <a:solidFill>
                  <a:srgbClr val="0000FF"/>
                </a:solidFill>
              </a:rPr>
              <a:t>Yahusha</a:t>
            </a:r>
            <a:r>
              <a:rPr lang="en-US" sz="3200" dirty="0"/>
              <a:t> cite that would still reckon Him </a:t>
            </a:r>
            <a:r>
              <a:rPr lang="en-US" sz="3200" b="1" dirty="0"/>
              <a:t>SINLESS, - </a:t>
            </a:r>
            <a:r>
              <a:rPr lang="en-US" sz="3200" u="sng" dirty="0"/>
              <a:t>in ali</a:t>
            </a:r>
            <a:r>
              <a:rPr lang="en-US" sz="3200" dirty="0"/>
              <a:t>g</a:t>
            </a:r>
            <a:r>
              <a:rPr lang="en-US" sz="3200" u="sng" dirty="0"/>
              <a:t>nment with</a:t>
            </a:r>
            <a:r>
              <a:rPr lang="en-US" sz="3200" dirty="0"/>
              <a:t> </a:t>
            </a:r>
            <a:r>
              <a:rPr lang="en-US" sz="3200" b="1" u="sng" dirty="0">
                <a:solidFill>
                  <a:srgbClr val="0000FF"/>
                </a:solidFill>
              </a:rPr>
              <a:t>Yahuah’s</a:t>
            </a:r>
            <a:r>
              <a:rPr lang="en-US" sz="3200" dirty="0"/>
              <a:t> </a:t>
            </a:r>
            <a:r>
              <a:rPr lang="en-US" sz="3200" u="sng" dirty="0"/>
              <a:t>will</a:t>
            </a:r>
            <a:r>
              <a:rPr lang="en-US" sz="3200" dirty="0"/>
              <a:t>, </a:t>
            </a:r>
            <a:r>
              <a:rPr lang="en-US" sz="3200" b="1" dirty="0">
                <a:solidFill>
                  <a:srgbClr val="FF0000"/>
                </a:solidFill>
              </a:rPr>
              <a:t>and justify being </a:t>
            </a:r>
            <a:r>
              <a:rPr lang="en-US" sz="3200" b="1" dirty="0">
                <a:ln>
                  <a:solidFill>
                    <a:schemeClr val="tx1"/>
                  </a:solidFill>
                </a:ln>
                <a:solidFill>
                  <a:srgbClr val="FF0000"/>
                </a:solidFill>
                <a:effectLst>
                  <a:glow rad="228600">
                    <a:schemeClr val="accent4">
                      <a:satMod val="175000"/>
                      <a:alpha val="86000"/>
                    </a:schemeClr>
                  </a:glow>
                </a:effectLst>
              </a:rPr>
              <a:t>absent</a:t>
            </a:r>
            <a:r>
              <a:rPr lang="en-US" sz="3200" b="1" dirty="0">
                <a:solidFill>
                  <a:srgbClr val="FF0000"/>
                </a:solidFill>
              </a:rPr>
              <a:t> for the first part of the </a:t>
            </a:r>
            <a:r>
              <a:rPr lang="en-US" sz="3200" b="1" u="sng" dirty="0"/>
              <a:t>lunar festival</a:t>
            </a:r>
            <a:r>
              <a:rPr lang="en-US" sz="3200" b="1" dirty="0"/>
              <a:t>  </a:t>
            </a:r>
            <a:br>
              <a:rPr lang="en-US" sz="3200" b="1" dirty="0"/>
            </a:br>
            <a:r>
              <a:rPr lang="en-US" sz="3200" b="1" dirty="0">
                <a:solidFill>
                  <a:srgbClr val="FF0000"/>
                </a:solidFill>
              </a:rPr>
              <a:t>of the </a:t>
            </a:r>
            <a:r>
              <a:rPr lang="en-US" sz="3200" b="1" u="sng" dirty="0" err="1">
                <a:ln>
                  <a:solidFill>
                    <a:sysClr val="windowText" lastClr="000000"/>
                  </a:solidFill>
                </a:ln>
                <a:solidFill>
                  <a:srgbClr val="FF0000"/>
                </a:solidFill>
              </a:rPr>
              <a:t>Yahudim</a:t>
            </a:r>
            <a:r>
              <a:rPr lang="en-US" sz="3200" b="1" dirty="0">
                <a:ln>
                  <a:solidFill>
                    <a:sysClr val="windowText" lastClr="000000"/>
                  </a:solidFill>
                </a:ln>
                <a:solidFill>
                  <a:srgbClr val="FF0000"/>
                </a:solidFill>
              </a:rPr>
              <a:t>?     </a:t>
            </a:r>
            <a:r>
              <a:rPr lang="en-US" sz="3200" b="1" dirty="0">
                <a:ln>
                  <a:solidFill>
                    <a:sysClr val="windowText" lastClr="000000"/>
                  </a:solidFill>
                </a:ln>
                <a:solidFill>
                  <a:srgbClr val="2131E7"/>
                </a:solidFill>
              </a:rPr>
              <a:t>Could it be -  </a:t>
            </a:r>
            <a:r>
              <a:rPr lang="en-US" sz="4000" b="1" dirty="0">
                <a:ln>
                  <a:solidFill>
                    <a:sysClr val="windowText" lastClr="000000"/>
                  </a:solidFill>
                </a:ln>
                <a:solidFill>
                  <a:srgbClr val="34E9FC"/>
                </a:solidFill>
                <a:effectLst>
                  <a:glow rad="127000">
                    <a:srgbClr val="FFFF00"/>
                  </a:glow>
                </a:effectLst>
                <a:latin typeface="Snap ITC" panose="04040A07060A02020202" pitchFamily="82" charset="0"/>
              </a:rPr>
              <a:t>OBEDIENCE??</a:t>
            </a:r>
            <a:endParaRPr lang="en-US" sz="4000" dirty="0">
              <a:solidFill>
                <a:srgbClr val="34E9FC"/>
              </a:solidFill>
              <a:effectLst>
                <a:glow rad="127000">
                  <a:srgbClr val="FFFF00"/>
                </a:glow>
              </a:effectLst>
              <a:latin typeface="Snap ITC" panose="04040A07060A02020202" pitchFamily="82" charset="0"/>
            </a:endParaRPr>
          </a:p>
          <a:p>
            <a:pPr marL="0" indent="0">
              <a:buNone/>
            </a:pPr>
            <a:endParaRPr lang="en-US" dirty="0"/>
          </a:p>
        </p:txBody>
      </p:sp>
      <p:cxnSp>
        <p:nvCxnSpPr>
          <p:cNvPr id="6" name="Straight Arrow Connector 5"/>
          <p:cNvCxnSpPr>
            <a:cxnSpLocks/>
          </p:cNvCxnSpPr>
          <p:nvPr/>
        </p:nvCxnSpPr>
        <p:spPr>
          <a:xfrm>
            <a:off x="2373086" y="893618"/>
            <a:ext cx="2820351" cy="722118"/>
          </a:xfrm>
          <a:prstGeom prst="straightConnector1">
            <a:avLst/>
          </a:prstGeom>
          <a:ln w="76200">
            <a:solidFill>
              <a:srgbClr val="0000FF"/>
            </a:solidFill>
            <a:headEnd type="none" w="med" len="med"/>
            <a:tailEnd type="arrow" w="med" len="med"/>
          </a:ln>
          <a:effectLst>
            <a:glow rad="228600">
              <a:schemeClr val="accent4">
                <a:satMod val="175000"/>
                <a:alpha val="82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210143" y="62774"/>
            <a:ext cx="3223504" cy="1661688"/>
          </a:xfrm>
          <a:prstGeom prst="irregularSeal1">
            <a:avLst/>
          </a:prstGeom>
          <a:solidFill>
            <a:srgbClr val="FB6BEA"/>
          </a:solidFill>
          <a:ln w="76200">
            <a:solidFill>
              <a:schemeClr val="accent6">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sunset" dir="t"/>
          </a:scene3d>
          <a:sp3d extrusionH="254000" contourW="19050">
            <a:bevelT w="215900" h="88900" prst="convex"/>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9042415" y="6373884"/>
            <a:ext cx="2743200" cy="365125"/>
          </a:xfrm>
        </p:spPr>
        <p:txBody>
          <a:bodyPr/>
          <a:lstStyle/>
          <a:p>
            <a:fld id="{0B555D82-D20F-4DB7-B3E9-7B7EAC2F87A9}" type="slidenum">
              <a:rPr lang="en-US" smtClean="0">
                <a:solidFill>
                  <a:schemeClr val="tx1"/>
                </a:solidFill>
              </a:rPr>
              <a:t>27</a:t>
            </a:fld>
            <a:endParaRPr lang="en-US" dirty="0">
              <a:solidFill>
                <a:schemeClr val="tx1"/>
              </a:solidFill>
            </a:endParaRPr>
          </a:p>
        </p:txBody>
      </p:sp>
      <p:pic>
        <p:nvPicPr>
          <p:cNvPr id="13" name="Content Placeholder 9">
            <a:extLst>
              <a:ext uri="{FF2B5EF4-FFF2-40B4-BE49-F238E27FC236}">
                <a16:creationId xmlns:a16="http://schemas.microsoft.com/office/drawing/2014/main" id="{533D5402-C240-496F-B28D-570EEA695C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996" t="20136" r="18408" b="15572"/>
          <a:stretch/>
        </p:blipFill>
        <p:spPr>
          <a:xfrm>
            <a:off x="1467482" y="2036961"/>
            <a:ext cx="1635552" cy="1463183"/>
          </a:xfrm>
          <a:prstGeom prst="rect">
            <a:avLst/>
          </a:prstGeom>
          <a:ln>
            <a:noFill/>
          </a:ln>
          <a:effectLst>
            <a:softEdge rad="112500"/>
          </a:effectLst>
        </p:spPr>
      </p:pic>
      <p:sp>
        <p:nvSpPr>
          <p:cNvPr id="14" name="Rectangle: Rounded Corners 13">
            <a:extLst>
              <a:ext uri="{FF2B5EF4-FFF2-40B4-BE49-F238E27FC236}">
                <a16:creationId xmlns:a16="http://schemas.microsoft.com/office/drawing/2014/main" id="{39FA62FA-3822-4210-A564-C3EA377612A9}"/>
              </a:ext>
            </a:extLst>
          </p:cNvPr>
          <p:cNvSpPr/>
          <p:nvPr/>
        </p:nvSpPr>
        <p:spPr>
          <a:xfrm>
            <a:off x="409303" y="2131035"/>
            <a:ext cx="2577737" cy="516371"/>
          </a:xfrm>
          <a:prstGeom prst="roundRect">
            <a:avLst/>
          </a:prstGeom>
          <a:solidFill>
            <a:srgbClr val="11B5C5"/>
          </a:solidFill>
          <a:scene3d>
            <a:camera prst="orthographicFront"/>
            <a:lightRig rig="sunse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CC00FF"/>
                  </a:solidFill>
                </a:ln>
                <a:solidFill>
                  <a:srgbClr val="FF6600"/>
                </a:solidFill>
                <a:effectLst>
                  <a:outerShdw blurRad="50800" dist="50800" dir="5400000" algn="ctr" rotWithShape="0">
                    <a:srgbClr val="00FF00"/>
                  </a:outerShdw>
                </a:effectLst>
              </a:rPr>
              <a:t>2 Witnesses!</a:t>
            </a:r>
          </a:p>
        </p:txBody>
      </p:sp>
      <p:sp>
        <p:nvSpPr>
          <p:cNvPr id="15" name="Arrow: Bent 14">
            <a:extLst>
              <a:ext uri="{FF2B5EF4-FFF2-40B4-BE49-F238E27FC236}">
                <a16:creationId xmlns:a16="http://schemas.microsoft.com/office/drawing/2014/main" id="{DEE8CF64-BB18-41F3-853F-2F5F49CF1BAC}"/>
              </a:ext>
            </a:extLst>
          </p:cNvPr>
          <p:cNvSpPr/>
          <p:nvPr/>
        </p:nvSpPr>
        <p:spPr>
          <a:xfrm flipH="1">
            <a:off x="2987038" y="3063874"/>
            <a:ext cx="6374676" cy="365125"/>
          </a:xfrm>
          <a:prstGeom prst="bentArrow">
            <a:avLst>
              <a:gd name="adj1" fmla="val 25000"/>
              <a:gd name="adj2" fmla="val 45273"/>
              <a:gd name="adj3" fmla="val 50000"/>
              <a:gd name="adj4" fmla="val 87500"/>
            </a:avLst>
          </a:prstGeom>
          <a:solidFill>
            <a:srgbClr val="11B5C5"/>
          </a:solidFill>
          <a:ln>
            <a:solidFill>
              <a:srgbClr val="CC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7709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par>
                                <p:cTn id="8" presetID="22" presetClass="entr" presetSubtype="8" repeatCount="500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45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par>
                          <p:cTn id="18" fill="hold">
                            <p:stCondLst>
                              <p:cond delay="5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4" y="251068"/>
            <a:ext cx="11731124"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Autofit/>
            <a:sp3d extrusionH="57150">
              <a:bevelT w="38100" h="38100"/>
            </a:sp3d>
          </a:bodyPr>
          <a:lstStyle/>
          <a:p>
            <a:pPr algn="ctr"/>
            <a:r>
              <a:rPr lang="en-US" sz="3600" b="1" dirty="0">
                <a:ln>
                  <a:solidFill>
                    <a:schemeClr val="tx1"/>
                  </a:solidFill>
                </a:ln>
                <a:solidFill>
                  <a:srgbClr val="FF3399"/>
                </a:solidFill>
                <a:effectLst>
                  <a:glow rad="127000">
                    <a:srgbClr val="00FF00"/>
                  </a:glow>
                </a:effectLst>
              </a:rPr>
              <a:t>Did</a:t>
            </a:r>
            <a:r>
              <a:rPr lang="en-US" sz="3600" b="1" dirty="0">
                <a:ln>
                  <a:solidFill>
                    <a:schemeClr val="tx1"/>
                  </a:solidFill>
                </a:ln>
                <a:solidFill>
                  <a:srgbClr val="34E9FC"/>
                </a:solidFill>
                <a:effectLst>
                  <a:glow rad="127000">
                    <a:srgbClr val="00FF00"/>
                  </a:glow>
                </a:effectLst>
                <a:latin typeface="Arial Black" panose="020B0A04020102020204" pitchFamily="34" charset="0"/>
              </a:rPr>
              <a:t> Yahusha</a:t>
            </a:r>
            <a:r>
              <a:rPr lang="en-US" sz="3600" b="1" dirty="0">
                <a:ln>
                  <a:solidFill>
                    <a:schemeClr val="tx1"/>
                  </a:solidFill>
                </a:ln>
                <a:solidFill>
                  <a:srgbClr val="FF3399"/>
                </a:solidFill>
                <a:effectLst>
                  <a:glow rad="127000">
                    <a:srgbClr val="00FF00"/>
                  </a:glow>
                </a:effectLst>
              </a:rPr>
              <a:t> Arrive </a:t>
            </a:r>
            <a:r>
              <a:rPr lang="en-US" sz="3600" b="1" dirty="0">
                <a:ln w="19050">
                  <a:solidFill>
                    <a:schemeClr val="tx1"/>
                  </a:solidFill>
                </a:ln>
                <a:solidFill>
                  <a:srgbClr val="FF3399"/>
                </a:solidFill>
                <a:effectLst>
                  <a:glow rad="127000">
                    <a:srgbClr val="00FF00"/>
                  </a:glow>
                </a:effectLst>
              </a:rPr>
              <a:t>“Late” - or -</a:t>
            </a:r>
            <a:r>
              <a:rPr lang="en-US" sz="3600" b="1" dirty="0">
                <a:ln>
                  <a:solidFill>
                    <a:schemeClr val="tx1"/>
                  </a:solidFill>
                </a:ln>
                <a:solidFill>
                  <a:srgbClr val="FF3399"/>
                </a:solidFill>
                <a:effectLst>
                  <a:glow rad="127000">
                    <a:srgbClr val="00FF00"/>
                  </a:glow>
                </a:effectLst>
              </a:rPr>
              <a:t>  </a:t>
            </a:r>
            <a:r>
              <a:rPr lang="en-US" sz="3600" b="1" dirty="0">
                <a:ln w="28575">
                  <a:solidFill>
                    <a:srgbClr val="CC00FF"/>
                  </a:solidFill>
                </a:ln>
                <a:solidFill>
                  <a:srgbClr val="34E9FC"/>
                </a:solidFill>
                <a:effectLst>
                  <a:glow rad="127000">
                    <a:srgbClr val="00FF00"/>
                  </a:glow>
                </a:effectLst>
                <a:latin typeface="Arial Black" panose="020B0A04020102020204" pitchFamily="34" charset="0"/>
              </a:rPr>
              <a:t>“Right On Time”?</a:t>
            </a:r>
          </a:p>
        </p:txBody>
      </p:sp>
      <p:sp>
        <p:nvSpPr>
          <p:cNvPr id="3" name="Content Placeholder 2"/>
          <p:cNvSpPr>
            <a:spLocks noGrp="1"/>
          </p:cNvSpPr>
          <p:nvPr>
            <p:ph idx="1"/>
          </p:nvPr>
        </p:nvSpPr>
        <p:spPr>
          <a:xfrm>
            <a:off x="215153" y="1250576"/>
            <a:ext cx="11739282" cy="5469538"/>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lnSpcReduction="10000"/>
            <a:sp3d extrusionH="57150">
              <a:bevelT w="38100" h="38100"/>
            </a:sp3d>
          </a:bodyPr>
          <a:lstStyle/>
          <a:p>
            <a:pPr marL="0" lvl="0" indent="0">
              <a:buNone/>
            </a:pPr>
            <a:r>
              <a:rPr lang="en-US" dirty="0">
                <a:solidFill>
                  <a:srgbClr val="008080"/>
                </a:solidFill>
                <a:latin typeface="Georgia" panose="02040502050405020303" pitchFamily="18" charset="0"/>
              </a:rPr>
              <a:t>John 7:6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therefore said to them, </a:t>
            </a:r>
            <a:r>
              <a:rPr lang="en-US" b="1" dirty="0">
                <a:solidFill>
                  <a:srgbClr val="0000CC"/>
                </a:solidFill>
                <a:effectLst>
                  <a:glow rad="101600">
                    <a:srgbClr val="34E9FC">
                      <a:alpha val="60000"/>
                    </a:srgbClr>
                  </a:glow>
                </a:effectLst>
                <a:latin typeface="Georgia" panose="02040502050405020303" pitchFamily="18" charset="0"/>
              </a:rPr>
              <a:t>“MY TIME </a:t>
            </a:r>
            <a:r>
              <a:rPr lang="en-US" dirty="0">
                <a:solidFill>
                  <a:prstClr val="black"/>
                </a:solidFill>
                <a:latin typeface="Georgia" panose="02040502050405020303" pitchFamily="18" charset="0"/>
              </a:rPr>
              <a:t>has not yet come, </a:t>
            </a:r>
          </a:p>
          <a:p>
            <a:pPr marL="0" lvl="0" indent="0">
              <a:buNone/>
            </a:pPr>
            <a:r>
              <a:rPr lang="en-US" dirty="0">
                <a:solidFill>
                  <a:prstClr val="black"/>
                </a:solidFill>
                <a:latin typeface="Georgia" panose="02040502050405020303" pitchFamily="18" charset="0"/>
              </a:rPr>
              <a:t>     </a:t>
            </a:r>
            <a:endParaRPr lang="en-US" dirty="0">
              <a:solidFill>
                <a:prstClr val="black"/>
              </a:solidFill>
            </a:endParaRPr>
          </a:p>
          <a:p>
            <a:pPr marL="457200" lvl="1" indent="0">
              <a:buNone/>
            </a:pPr>
            <a:endParaRPr lang="en-US" dirty="0">
              <a:solidFill>
                <a:prstClr val="black"/>
              </a:solidFill>
            </a:endParaRPr>
          </a:p>
          <a:p>
            <a:pPr marL="457200" lvl="1" indent="0">
              <a:buNone/>
            </a:pPr>
            <a:r>
              <a:rPr lang="en-US" dirty="0">
                <a:solidFill>
                  <a:prstClr val="black"/>
                </a:solidFill>
              </a:rPr>
              <a:t>       </a:t>
            </a:r>
          </a:p>
          <a:p>
            <a:pPr marL="457200" lvl="1" indent="0">
              <a:buNone/>
            </a:pPr>
            <a:r>
              <a:rPr lang="en-US" dirty="0">
                <a:solidFill>
                  <a:prstClr val="black"/>
                </a:solidFill>
              </a:rPr>
              <a:t>					</a:t>
            </a:r>
            <a:endParaRPr lang="en-US" dirty="0">
              <a:solidFill>
                <a:srgbClr val="008080"/>
              </a:solidFill>
              <a:latin typeface="Georgia" panose="02040502050405020303" pitchFamily="18" charset="0"/>
            </a:endParaRPr>
          </a:p>
          <a:p>
            <a:pPr marL="0" indent="0">
              <a:buNone/>
            </a:pPr>
            <a:endParaRPr lang="en-US" dirty="0">
              <a:solidFill>
                <a:srgbClr val="008080"/>
              </a:solidFill>
              <a:latin typeface="Georgia" panose="02040502050405020303" pitchFamily="18" charset="0"/>
            </a:endParaRPr>
          </a:p>
          <a:p>
            <a:pPr marL="0" indent="0">
              <a:buNone/>
            </a:pPr>
            <a:endParaRPr lang="en-US" dirty="0">
              <a:solidFill>
                <a:srgbClr val="008080"/>
              </a:solidFill>
              <a:latin typeface="Georgia" panose="02040502050405020303" pitchFamily="18" charset="0"/>
            </a:endParaRPr>
          </a:p>
          <a:p>
            <a:pPr marL="0" indent="0">
              <a:buNone/>
            </a:pPr>
            <a:endParaRPr lang="en-US" dirty="0">
              <a:solidFill>
                <a:srgbClr val="008080"/>
              </a:solidFill>
              <a:latin typeface="Georgia" panose="02040502050405020303" pitchFamily="18" charset="0"/>
            </a:endParaRPr>
          </a:p>
          <a:p>
            <a:pPr marL="0" indent="0">
              <a:buNone/>
            </a:pPr>
            <a:endParaRPr lang="en-US" sz="4000"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7:14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ln>
                  <a:solidFill>
                    <a:sysClr val="windowText" lastClr="000000"/>
                  </a:solidFill>
                </a:ln>
                <a:solidFill>
                  <a:schemeClr val="accent2">
                    <a:lumMod val="75000"/>
                  </a:schemeClr>
                </a:solidFill>
                <a:effectLst>
                  <a:outerShdw blurRad="50800" dist="50800" dir="5400000" algn="ctr" rotWithShape="0">
                    <a:srgbClr val="0000CC">
                      <a:alpha val="98000"/>
                    </a:srgbClr>
                  </a:outerShdw>
                </a:effectLst>
                <a:latin typeface="Georgia" panose="02040502050405020303" pitchFamily="18" charset="0"/>
              </a:rPr>
              <a:t>about</a:t>
            </a:r>
            <a:r>
              <a:rPr lang="en-US" dirty="0">
                <a:solidFill>
                  <a:schemeClr val="accent2">
                    <a:lumMod val="75000"/>
                  </a:schemeClr>
                </a:solidFill>
                <a:latin typeface="Georgia" panose="02040502050405020303" pitchFamily="18" charset="0"/>
              </a:rPr>
              <a:t> the                          		   </a:t>
            </a:r>
            <a:r>
              <a:rPr lang="he-IL" dirty="0">
                <a:solidFill>
                  <a:srgbClr val="0000CC"/>
                </a:solidFill>
                <a:latin typeface="SBL Hebrew"/>
              </a:rPr>
              <a:t>יהושע</a:t>
            </a:r>
            <a:r>
              <a:rPr lang="en-US" dirty="0">
                <a:solidFill>
                  <a:srgbClr val="0000CC"/>
                </a:solidFill>
                <a:latin typeface="SBL Hebrew"/>
              </a:rPr>
              <a:t> </a:t>
            </a:r>
            <a:r>
              <a:rPr lang="en-US" dirty="0">
                <a:solidFill>
                  <a:srgbClr val="0000CC"/>
                </a:solidFill>
                <a:latin typeface="Georgia" panose="02040502050405020303" pitchFamily="18" charset="0"/>
              </a:rPr>
              <a:t>[Yahusha] </a:t>
            </a:r>
            <a:br>
              <a:rPr lang="en-US" dirty="0">
                <a:solidFill>
                  <a:srgbClr val="0000CC"/>
                </a:solidFill>
                <a:latin typeface="Georgia" panose="02040502050405020303" pitchFamily="18" charset="0"/>
              </a:rPr>
            </a:br>
            <a:r>
              <a:rPr lang="en-US" b="1" dirty="0">
                <a:ln>
                  <a:solidFill>
                    <a:schemeClr val="tx1"/>
                  </a:solidFill>
                </a:ln>
                <a:solidFill>
                  <a:schemeClr val="accent2">
                    <a:lumMod val="75000"/>
                  </a:schemeClr>
                </a:solidFill>
                <a:effectLst>
                  <a:glow rad="127000">
                    <a:srgbClr val="34E9FC"/>
                  </a:glow>
                </a:effectLst>
                <a:latin typeface="Georgia" panose="02040502050405020303" pitchFamily="18" charset="0"/>
              </a:rPr>
              <a:t>	 went up into the Set-apart Place,</a:t>
            </a:r>
            <a:r>
              <a:rPr lang="en-US" dirty="0">
                <a:solidFill>
                  <a:schemeClr val="accent2">
                    <a:lumMod val="75000"/>
                  </a:schemeClr>
                </a:solidFill>
                <a:latin typeface="Georgia" panose="02040502050405020303" pitchFamily="18" charset="0"/>
              </a:rPr>
              <a:t> and He was </a:t>
            </a:r>
            <a:r>
              <a:rPr lang="en-US" b="1" u="sng" dirty="0">
                <a:solidFill>
                  <a:schemeClr val="accent2">
                    <a:lumMod val="75000"/>
                  </a:schemeClr>
                </a:solidFill>
                <a:latin typeface="Georgia" panose="02040502050405020303" pitchFamily="18" charset="0"/>
              </a:rPr>
              <a:t>teachin</a:t>
            </a:r>
            <a:r>
              <a:rPr lang="en-US" b="1" dirty="0">
                <a:solidFill>
                  <a:schemeClr val="accent2">
                    <a:lumMod val="75000"/>
                  </a:schemeClr>
                </a:solidFill>
                <a:latin typeface="Georgia" panose="02040502050405020303" pitchFamily="18" charset="0"/>
              </a:rPr>
              <a:t>g</a:t>
            </a:r>
            <a:r>
              <a:rPr lang="en-US" dirty="0">
                <a:solidFill>
                  <a:schemeClr val="accent2">
                    <a:lumMod val="75000"/>
                  </a:schemeClr>
                </a:solidFill>
                <a:latin typeface="Georgia" panose="02040502050405020303" pitchFamily="18" charset="0"/>
              </a:rPr>
              <a:t>. </a:t>
            </a:r>
            <a:endParaRPr lang="en-US" dirty="0">
              <a:solidFill>
                <a:prstClr val="black"/>
              </a:solidFill>
            </a:endParaRPr>
          </a:p>
        </p:txBody>
      </p:sp>
      <p:sp>
        <p:nvSpPr>
          <p:cNvPr id="4" name="Slide Number Placeholder 3"/>
          <p:cNvSpPr>
            <a:spLocks noGrp="1"/>
          </p:cNvSpPr>
          <p:nvPr>
            <p:ph type="sldNum" sz="quarter" idx="12"/>
          </p:nvPr>
        </p:nvSpPr>
        <p:spPr>
          <a:xfrm>
            <a:off x="9108141" y="6143862"/>
            <a:ext cx="2743200" cy="365125"/>
          </a:xfrm>
        </p:spPr>
        <p:txBody>
          <a:bodyPr/>
          <a:lstStyle/>
          <a:p>
            <a:fld id="{0B555D82-D20F-4DB7-B3E9-7B7EAC2F87A9}" type="slidenum">
              <a:rPr lang="en-US" smtClean="0">
                <a:solidFill>
                  <a:schemeClr val="tx1"/>
                </a:solidFill>
              </a:rPr>
              <a:t>28</a:t>
            </a:fld>
            <a:endParaRPr lang="en-US" dirty="0">
              <a:solidFill>
                <a:schemeClr val="tx1"/>
              </a:solidFill>
            </a:endParaRPr>
          </a:p>
        </p:txBody>
      </p:sp>
      <p:cxnSp>
        <p:nvCxnSpPr>
          <p:cNvPr id="26" name="Straight Arrow Connector 25"/>
          <p:cNvCxnSpPr>
            <a:cxnSpLocks/>
          </p:cNvCxnSpPr>
          <p:nvPr/>
        </p:nvCxnSpPr>
        <p:spPr>
          <a:xfrm flipH="1">
            <a:off x="2171700" y="2018897"/>
            <a:ext cx="327983" cy="440524"/>
          </a:xfrm>
          <a:prstGeom prst="straightConnector1">
            <a:avLst/>
          </a:prstGeom>
          <a:ln w="76200">
            <a:solidFill>
              <a:schemeClr val="tx1"/>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611469" y="5590919"/>
            <a:ext cx="4030907" cy="405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middle of the festival</a:t>
            </a:r>
          </a:p>
        </p:txBody>
      </p:sp>
      <p:sp>
        <p:nvSpPr>
          <p:cNvPr id="5" name="Rectangle 4"/>
          <p:cNvSpPr/>
          <p:nvPr/>
        </p:nvSpPr>
        <p:spPr>
          <a:xfrm>
            <a:off x="1729289" y="1563760"/>
            <a:ext cx="5643968" cy="415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Georgia" panose="02040502050405020303" pitchFamily="18" charset="0"/>
              </a:rPr>
              <a:t>but </a:t>
            </a:r>
            <a:r>
              <a:rPr lang="en-US" sz="2800" u="sng" dirty="0">
                <a:solidFill>
                  <a:prstClr val="black"/>
                </a:solidFill>
                <a:latin typeface="Arial Black" panose="020B0A04020102020204" pitchFamily="34" charset="0"/>
              </a:rPr>
              <a:t>Your Time</a:t>
            </a:r>
            <a:r>
              <a:rPr lang="en-US" sz="2800" dirty="0">
                <a:solidFill>
                  <a:prstClr val="black"/>
                </a:solidFill>
                <a:latin typeface="Georgia" panose="02040502050405020303" pitchFamily="18" charset="0"/>
              </a:rPr>
              <a:t> is </a:t>
            </a:r>
            <a:r>
              <a:rPr lang="en-US" sz="2800" dirty="0">
                <a:solidFill>
                  <a:prstClr val="black"/>
                </a:solidFill>
                <a:effectLst>
                  <a:outerShdw blurRad="50800" dist="50800" dir="5400000" algn="ctr" rotWithShape="0">
                    <a:srgbClr val="00FF00"/>
                  </a:outerShdw>
                </a:effectLst>
                <a:latin typeface="Georgia" panose="02040502050405020303" pitchFamily="18" charset="0"/>
              </a:rPr>
              <a:t>always </a:t>
            </a:r>
            <a:r>
              <a:rPr lang="en-US" sz="2800" dirty="0">
                <a:ln>
                  <a:solidFill>
                    <a:sysClr val="windowText" lastClr="000000"/>
                  </a:solidFill>
                </a:ln>
                <a:solidFill>
                  <a:srgbClr val="FF0000"/>
                </a:solidFill>
                <a:effectLst>
                  <a:outerShdw blurRad="50800" dist="50800" dir="5400000" algn="ctr" rotWithShape="0">
                    <a:srgbClr val="00FF00"/>
                  </a:outerShdw>
                </a:effectLst>
                <a:latin typeface="Cooper Black" panose="0208090404030B020404" pitchFamily="18" charset="0"/>
              </a:rPr>
              <a:t>ready</a:t>
            </a:r>
            <a:r>
              <a:rPr lang="en-US" sz="2800" dirty="0">
                <a:ln>
                  <a:solidFill>
                    <a:sysClr val="windowText" lastClr="000000"/>
                  </a:solidFill>
                </a:ln>
                <a:solidFill>
                  <a:srgbClr val="FF0000"/>
                </a:solidFill>
                <a:effectLst>
                  <a:outerShdw blurRad="50800" dist="50800" dir="5400000" algn="ctr" rotWithShape="0">
                    <a:srgbClr val="00FF00"/>
                  </a:outerShdw>
                </a:effectLst>
                <a:latin typeface="Georgia" panose="02040502050405020303" pitchFamily="18" charset="0"/>
              </a:rPr>
              <a:t>.”</a:t>
            </a:r>
            <a:endParaRPr lang="en-US" dirty="0">
              <a:ln>
                <a:solidFill>
                  <a:sysClr val="windowText" lastClr="000000"/>
                </a:solidFill>
              </a:ln>
              <a:solidFill>
                <a:srgbClr val="FF0000"/>
              </a:solidFill>
              <a:effectLst>
                <a:outerShdw blurRad="50800" dist="50800" dir="5400000" algn="ctr" rotWithShape="0">
                  <a:srgbClr val="00FF00"/>
                </a:outerShdw>
              </a:effectLst>
            </a:endParaRPr>
          </a:p>
        </p:txBody>
      </p:sp>
      <p:graphicFrame>
        <p:nvGraphicFramePr>
          <p:cNvPr id="32" name="Table 31"/>
          <p:cNvGraphicFramePr>
            <a:graphicFrameLocks noGrp="1"/>
          </p:cNvGraphicFramePr>
          <p:nvPr>
            <p:extLst>
              <p:ext uri="{D42A27DB-BD31-4B8C-83A1-F6EECF244321}">
                <p14:modId xmlns:p14="http://schemas.microsoft.com/office/powerpoint/2010/main" val="2944198979"/>
              </p:ext>
            </p:extLst>
          </p:nvPr>
        </p:nvGraphicFramePr>
        <p:xfrm>
          <a:off x="435431" y="3476960"/>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gridCol w="1405618">
                  <a:extLst>
                    <a:ext uri="{9D8B030D-6E8A-4147-A177-3AD203B41FA5}">
                      <a16:colId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ln>
                            <a:solidFill>
                              <a:schemeClr val="bg1"/>
                            </a:solidFill>
                          </a:ln>
                          <a:solidFill>
                            <a:schemeClr val="tx1"/>
                          </a:solidFill>
                        </a:rPr>
                        <a:t>1</a:t>
                      </a:r>
                      <a:endParaRPr lang="en-CA" sz="2800" b="1" dirty="0">
                        <a:ln>
                          <a:solidFill>
                            <a:schemeClr val="bg1"/>
                          </a:solidFill>
                        </a:ln>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bg1"/>
                          </a:solidFill>
                        </a:rPr>
                        <a:t>4</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   </a:t>
                      </a:r>
                      <a:r>
                        <a:rPr lang="en-US" b="1" dirty="0">
                          <a:solidFill>
                            <a:schemeClr val="bg1"/>
                          </a:solidFill>
                          <a:effectLst>
                            <a:glow rad="127000">
                              <a:srgbClr val="002060"/>
                            </a:glow>
                          </a:effectLst>
                        </a:rPr>
                        <a:t>LAST</a:t>
                      </a:r>
                      <a:br>
                        <a:rPr lang="en-US" b="1" dirty="0">
                          <a:solidFill>
                            <a:schemeClr val="bg1"/>
                          </a:solidFill>
                          <a:effectLst>
                            <a:glow rad="127000">
                              <a:srgbClr val="002060"/>
                            </a:glow>
                          </a:effectLst>
                        </a:rPr>
                      </a:br>
                      <a:r>
                        <a:rPr lang="en-US" b="1" dirty="0">
                          <a:solidFill>
                            <a:schemeClr val="bg1"/>
                          </a:solidFill>
                          <a:effectLst>
                            <a:glow rad="127000">
                              <a:srgbClr val="002060"/>
                            </a:glow>
                          </a:effectLst>
                        </a:rPr>
                        <a:t>GREAT DAY</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sp>
        <p:nvSpPr>
          <p:cNvPr id="36" name="Right Brace 35"/>
          <p:cNvSpPr/>
          <p:nvPr/>
        </p:nvSpPr>
        <p:spPr>
          <a:xfrm rot="16200000">
            <a:off x="5056336" y="-1725309"/>
            <a:ext cx="646043" cy="9822543"/>
          </a:xfrm>
          <a:prstGeom prst="rightBrace">
            <a:avLst>
              <a:gd name="adj1" fmla="val 69857"/>
              <a:gd name="adj2" fmla="val 30016"/>
            </a:avLst>
          </a:prstGeom>
          <a:solidFill>
            <a:schemeClr val="accent2">
              <a:lumMod val="40000"/>
              <a:lumOff val="60000"/>
            </a:schemeClr>
          </a:solidFill>
          <a:ln w="38100">
            <a:solidFill>
              <a:schemeClr val="accent2">
                <a:lumMod val="50000"/>
              </a:schemeClr>
            </a:solid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1233152" y="2244234"/>
            <a:ext cx="5708021" cy="62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u="sng" dirty="0">
                <a:solidFill>
                  <a:srgbClr val="FF0000"/>
                </a:solidFill>
              </a:rPr>
              <a:t>Lunar</a:t>
            </a:r>
            <a:r>
              <a:rPr lang="en-US" sz="2800" b="1" dirty="0">
                <a:solidFill>
                  <a:schemeClr val="tx1"/>
                </a:solidFill>
              </a:rPr>
              <a:t> Sukkot Feast of the </a:t>
            </a:r>
            <a:r>
              <a:rPr lang="en-US" sz="2800" b="1" dirty="0">
                <a:solidFill>
                  <a:srgbClr val="CC0099"/>
                </a:solidFill>
              </a:rPr>
              <a:t>Yahudim!</a:t>
            </a:r>
            <a:endParaRPr lang="en-CA" sz="2800" b="1" dirty="0">
              <a:solidFill>
                <a:srgbClr val="CC0099"/>
              </a:solidFill>
            </a:endParaRPr>
          </a:p>
        </p:txBody>
      </p:sp>
      <p:sp>
        <p:nvSpPr>
          <p:cNvPr id="7" name="Speech Bubble: Rectangle with Corners Rounded 6">
            <a:extLst>
              <a:ext uri="{FF2B5EF4-FFF2-40B4-BE49-F238E27FC236}">
                <a16:creationId xmlns:a16="http://schemas.microsoft.com/office/drawing/2014/main" id="{A167A740-894F-4941-ACC7-27A37D96431B}"/>
              </a:ext>
            </a:extLst>
          </p:cNvPr>
          <p:cNvSpPr/>
          <p:nvPr/>
        </p:nvSpPr>
        <p:spPr>
          <a:xfrm>
            <a:off x="7242202" y="1819767"/>
            <a:ext cx="2198476" cy="1297484"/>
          </a:xfrm>
          <a:prstGeom prst="wedgeRoundRectCallout">
            <a:avLst>
              <a:gd name="adj1" fmla="val -61078"/>
              <a:gd name="adj2" fmla="val -33748"/>
              <a:gd name="adj3" fmla="val 16667"/>
            </a:avLst>
          </a:prstGeom>
          <a:solidFill>
            <a:schemeClr val="tx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G2092</a:t>
            </a:r>
            <a:r>
              <a:rPr lang="en-CA" sz="2800" dirty="0"/>
              <a:t> </a:t>
            </a:r>
            <a:r>
              <a:rPr lang="en-CA" sz="2800" dirty="0" err="1"/>
              <a:t>hetoimos</a:t>
            </a:r>
            <a:br>
              <a:rPr lang="en-CA" sz="2800" dirty="0"/>
            </a:br>
            <a:r>
              <a:rPr lang="en-CA" sz="2800" b="1" dirty="0">
                <a:solidFill>
                  <a:srgbClr val="FF0000"/>
                </a:solidFill>
                <a:effectLst>
                  <a:outerShdw blurRad="50800" dist="50800" dir="5400000" sx="102000" sy="102000" algn="ctr" rotWithShape="0">
                    <a:srgbClr val="FF99FF"/>
                  </a:outerShdw>
                </a:effectLst>
              </a:rPr>
              <a:t>ADJUSTABLE</a:t>
            </a:r>
          </a:p>
        </p:txBody>
      </p:sp>
      <p:pic>
        <p:nvPicPr>
          <p:cNvPr id="18" name="Picture 17">
            <a:extLst>
              <a:ext uri="{FF2B5EF4-FFF2-40B4-BE49-F238E27FC236}">
                <a16:creationId xmlns:a16="http://schemas.microsoft.com/office/drawing/2014/main" id="{19039832-B736-4311-A3A7-A47DA4EF52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950" y="2097619"/>
            <a:ext cx="1076345" cy="1155240"/>
          </a:xfrm>
          <a:prstGeom prst="ellipse">
            <a:avLst/>
          </a:prstGeom>
          <a:ln>
            <a:noFill/>
          </a:ln>
          <a:effectLst>
            <a:softEdge rad="112500"/>
          </a:effectLst>
        </p:spPr>
      </p:pic>
      <p:sp>
        <p:nvSpPr>
          <p:cNvPr id="25" name="Speech Bubble: Rectangle with Corners Rounded 24">
            <a:extLst>
              <a:ext uri="{FF2B5EF4-FFF2-40B4-BE49-F238E27FC236}">
                <a16:creationId xmlns:a16="http://schemas.microsoft.com/office/drawing/2014/main" id="{84DB37C4-BECF-435E-8BBA-733E62010210}"/>
              </a:ext>
            </a:extLst>
          </p:cNvPr>
          <p:cNvSpPr/>
          <p:nvPr/>
        </p:nvSpPr>
        <p:spPr>
          <a:xfrm>
            <a:off x="9615904" y="1825156"/>
            <a:ext cx="2198476" cy="1297484"/>
          </a:xfrm>
          <a:prstGeom prst="wedgeRoundRectCallout">
            <a:avLst>
              <a:gd name="adj1" fmla="val -40282"/>
              <a:gd name="adj2" fmla="val -64057"/>
              <a:gd name="adj3" fmla="val 16667"/>
            </a:avLst>
          </a:prstGeom>
          <a:solidFill>
            <a:srgbClr val="FF99FF"/>
          </a:solidFill>
          <a:ln w="57150">
            <a:solidFill>
              <a:srgbClr val="0000CC"/>
            </a:solidFill>
          </a:ln>
          <a:scene3d>
            <a:camera prst="orthographicFront"/>
            <a:lightRig rig="sunset" dir="t"/>
          </a:scene3d>
          <a:sp3d>
            <a:bevelT w="15875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dirty="0">
                <a:solidFill>
                  <a:srgbClr val="34E9FC"/>
                </a:solidFill>
                <a:effectLst>
                  <a:outerShdw blurRad="50800" dist="50800" dir="5400000" algn="ctr" rotWithShape="0">
                    <a:srgbClr val="063760"/>
                  </a:outerShdw>
                </a:effectLst>
              </a:rPr>
              <a:t>What Time?</a:t>
            </a:r>
            <a:r>
              <a:rPr lang="en-CA" sz="4000" dirty="0"/>
              <a:t> </a:t>
            </a:r>
            <a:endParaRPr lang="en-CA" sz="4000" b="1" i="1" dirty="0">
              <a:solidFill>
                <a:srgbClr val="0000CC"/>
              </a:solidFill>
              <a:effectLst>
                <a:outerShdw blurRad="50800" dist="50800" dir="5400000" sx="102000" sy="102000" algn="ctr" rotWithShape="0">
                  <a:srgbClr val="FF99FF"/>
                </a:outerShdw>
              </a:effectLst>
              <a:latin typeface="Comic Sans MS" panose="030F0702030302020204" pitchFamily="66" charset="0"/>
            </a:endParaRPr>
          </a:p>
        </p:txBody>
      </p:sp>
      <p:sp>
        <p:nvSpPr>
          <p:cNvPr id="13" name="Rectangle 12">
            <a:extLst>
              <a:ext uri="{FF2B5EF4-FFF2-40B4-BE49-F238E27FC236}">
                <a16:creationId xmlns:a16="http://schemas.microsoft.com/office/drawing/2014/main" id="{21D4A266-B93F-2561-9B46-61E3AF9E01E6}"/>
              </a:ext>
            </a:extLst>
          </p:cNvPr>
          <p:cNvSpPr/>
          <p:nvPr/>
        </p:nvSpPr>
        <p:spPr>
          <a:xfrm>
            <a:off x="893969" y="4560792"/>
            <a:ext cx="4096656" cy="901134"/>
          </a:xfrm>
          <a:prstGeom prst="rect">
            <a:avLst/>
          </a:prstGeom>
          <a:solidFill>
            <a:schemeClr val="accent1">
              <a:lumMod val="40000"/>
              <a:lumOff val="60000"/>
            </a:schemeClr>
          </a:solidFill>
          <a:ln w="57150">
            <a:solidFill>
              <a:schemeClr val="bg1"/>
            </a:solidFill>
            <a:headEnd type="oval" w="med" len="med"/>
            <a:tailEnd type="triangle" w="med" len="med"/>
          </a:ln>
          <a:effectLst>
            <a:glow rad="101600">
              <a:srgbClr val="002060">
                <a:alpha val="60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rgbClr val="002060"/>
                  </a:solidFill>
                </a:ln>
              </a:rPr>
              <a:t>Are days </a:t>
            </a:r>
            <a:r>
              <a:rPr lang="en-CA" sz="2800" b="1" u="sng" dirty="0">
                <a:ln>
                  <a:solidFill>
                    <a:srgbClr val="002060"/>
                  </a:solidFill>
                </a:ln>
                <a:solidFill>
                  <a:srgbClr val="FFFF00"/>
                </a:solidFill>
              </a:rPr>
              <a:t>3-4-5</a:t>
            </a:r>
            <a:r>
              <a:rPr lang="en-CA" sz="2800" b="1" dirty="0">
                <a:ln>
                  <a:solidFill>
                    <a:srgbClr val="002060"/>
                  </a:solidFill>
                </a:ln>
                <a:solidFill>
                  <a:srgbClr val="FFFF00"/>
                </a:solidFill>
              </a:rPr>
              <a:t> </a:t>
            </a:r>
            <a:r>
              <a:rPr lang="en-CA" sz="2800" b="1" u="sng" dirty="0">
                <a:ln>
                  <a:solidFill>
                    <a:srgbClr val="002060"/>
                  </a:solidFill>
                </a:ln>
                <a:solidFill>
                  <a:srgbClr val="FF6600"/>
                </a:solidFill>
              </a:rPr>
              <a:t>about</a:t>
            </a:r>
            <a:r>
              <a:rPr lang="en-CA" sz="2800" b="1" dirty="0">
                <a:ln>
                  <a:solidFill>
                    <a:srgbClr val="002060"/>
                  </a:solidFill>
                </a:ln>
              </a:rPr>
              <a:t> the “midst” of Sukkot week?</a:t>
            </a:r>
          </a:p>
        </p:txBody>
      </p:sp>
      <p:sp>
        <p:nvSpPr>
          <p:cNvPr id="12" name="Right Brace 11">
            <a:extLst>
              <a:ext uri="{FF2B5EF4-FFF2-40B4-BE49-F238E27FC236}">
                <a16:creationId xmlns:a16="http://schemas.microsoft.com/office/drawing/2014/main" id="{67BFD498-1648-E5DA-7A4F-7DE789DDAC13}"/>
              </a:ext>
            </a:extLst>
          </p:cNvPr>
          <p:cNvSpPr/>
          <p:nvPr/>
        </p:nvSpPr>
        <p:spPr>
          <a:xfrm rot="16200000" flipH="1">
            <a:off x="5160000" y="2289378"/>
            <a:ext cx="405154" cy="4171946"/>
          </a:xfrm>
          <a:prstGeom prst="rightBrace">
            <a:avLst>
              <a:gd name="adj1" fmla="val 69857"/>
              <a:gd name="adj2" fmla="val 18373"/>
            </a:avLst>
          </a:prstGeom>
          <a:solidFill>
            <a:srgbClr val="002060"/>
          </a:solidFill>
          <a:ln w="38100">
            <a:solidFill>
              <a:srgbClr val="34E9FC"/>
            </a:solid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Notched Right Arrow 40"/>
          <p:cNvSpPr/>
          <p:nvPr/>
        </p:nvSpPr>
        <p:spPr>
          <a:xfrm rot="16200000">
            <a:off x="4756382" y="4599111"/>
            <a:ext cx="1333119"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llout: Line 5">
            <a:extLst>
              <a:ext uri="{FF2B5EF4-FFF2-40B4-BE49-F238E27FC236}">
                <a16:creationId xmlns:a16="http://schemas.microsoft.com/office/drawing/2014/main" id="{9C45B1DA-923A-4C00-B30A-D4C44594631A}"/>
              </a:ext>
            </a:extLst>
          </p:cNvPr>
          <p:cNvSpPr/>
          <p:nvPr/>
        </p:nvSpPr>
        <p:spPr>
          <a:xfrm>
            <a:off x="6027090" y="4549186"/>
            <a:ext cx="5638925" cy="901134"/>
          </a:xfrm>
          <a:prstGeom prst="borderCallout1">
            <a:avLst>
              <a:gd name="adj1" fmla="val 7475"/>
              <a:gd name="adj2" fmla="val 1084"/>
              <a:gd name="adj3" fmla="val -66236"/>
              <a:gd name="adj4" fmla="val -9515"/>
            </a:avLst>
          </a:prstGeom>
          <a:solidFill>
            <a:schemeClr val="bg1"/>
          </a:solidFill>
          <a:ln w="57150">
            <a:solidFill>
              <a:schemeClr val="bg1"/>
            </a:solidFill>
            <a:headEnd type="oval" w="med" len="med"/>
            <a:tailEnd type="triangle" w="med" len="med"/>
          </a:ln>
          <a:effectLst>
            <a:glow rad="101600">
              <a:srgbClr val="002060">
                <a:alpha val="60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rgbClr val="002060"/>
                  </a:solidFill>
                </a:ln>
              </a:rPr>
              <a:t>Or, was Yahusha </a:t>
            </a:r>
            <a:r>
              <a:rPr lang="en-CA" sz="2800" b="1" u="sng" dirty="0">
                <a:ln>
                  <a:solidFill>
                    <a:srgbClr val="002060"/>
                  </a:solidFill>
                </a:ln>
                <a:solidFill>
                  <a:srgbClr val="FFFF00"/>
                </a:solidFill>
              </a:rPr>
              <a:t>On Time</a:t>
            </a:r>
            <a:r>
              <a:rPr lang="en-CA" sz="2800" b="1" dirty="0">
                <a:ln>
                  <a:solidFill>
                    <a:srgbClr val="002060"/>
                  </a:solidFill>
                </a:ln>
                <a:solidFill>
                  <a:srgbClr val="FFFF00"/>
                </a:solidFill>
              </a:rPr>
              <a:t> </a:t>
            </a:r>
            <a:r>
              <a:rPr lang="en-CA" sz="2800" b="1" dirty="0">
                <a:ln>
                  <a:solidFill>
                    <a:srgbClr val="002060"/>
                  </a:solidFill>
                </a:ln>
              </a:rPr>
              <a:t>for this “middle day” of </a:t>
            </a:r>
            <a:r>
              <a:rPr lang="en-CA" sz="2800" b="1" u="sng" dirty="0">
                <a:ln>
                  <a:solidFill>
                    <a:srgbClr val="002060"/>
                  </a:solidFill>
                </a:ln>
              </a:rPr>
              <a:t>their</a:t>
            </a:r>
            <a:r>
              <a:rPr lang="en-CA" sz="2800" b="1" dirty="0">
                <a:ln>
                  <a:solidFill>
                    <a:srgbClr val="002060"/>
                  </a:solidFill>
                </a:ln>
              </a:rPr>
              <a:t> Sukkot week?</a:t>
            </a:r>
          </a:p>
        </p:txBody>
      </p:sp>
    </p:spTree>
    <p:extLst>
      <p:ext uri="{BB962C8B-B14F-4D97-AF65-F5344CB8AC3E}">
        <p14:creationId xmlns:p14="http://schemas.microsoft.com/office/powerpoint/2010/main" val="35840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par>
                          <p:cTn id="11" fill="hold">
                            <p:stCondLst>
                              <p:cond delay="1500"/>
                            </p:stCondLst>
                            <p:childTnLst>
                              <p:par>
                                <p:cTn id="12" presetID="6" presetClass="entr" presetSubtype="16" fill="hold" grpId="0" nodeType="afterEffect">
                                  <p:stCondLst>
                                    <p:cond delay="100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par>
                          <p:cTn id="15" fill="hold">
                            <p:stCondLst>
                              <p:cond delay="4500"/>
                            </p:stCondLst>
                            <p:childTnLst>
                              <p:par>
                                <p:cTn id="16" presetID="22" presetClass="entr" presetSubtype="8" fill="hold"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3000"/>
                                        <p:tgtEl>
                                          <p:spTgt spid="5">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500"/>
                                        <p:tgtEl>
                                          <p:spTgt spid="3">
                                            <p:txEl>
                                              <p:pRg st="1" end="1"/>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par>
                          <p:cTn id="35" fill="hold">
                            <p:stCondLst>
                              <p:cond delay="8000"/>
                            </p:stCondLst>
                            <p:childTnLst>
                              <p:par>
                                <p:cTn id="36" presetID="6" presetClass="entr" presetSubtype="16"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par>
                                <p:cTn id="39" presetID="47" presetClass="entr" presetSubtype="0" fill="hold" grpId="0" nodeType="withEffect">
                                  <p:stCondLst>
                                    <p:cond delay="4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26" presetClass="entr" presetSubtype="0" fill="hold" nodeType="withEffect">
                                  <p:stCondLst>
                                    <p:cond delay="150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80">
                                          <p:stCondLst>
                                            <p:cond delay="0"/>
                                          </p:stCondLst>
                                        </p:cTn>
                                        <p:tgtEl>
                                          <p:spTgt spid="26"/>
                                        </p:tgtEl>
                                      </p:cBhvr>
                                    </p:animEffect>
                                    <p:anim calcmode="lin" valueType="num">
                                      <p:cBhvr>
                                        <p:cTn id="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2" dur="26">
                                          <p:stCondLst>
                                            <p:cond delay="650"/>
                                          </p:stCondLst>
                                        </p:cTn>
                                        <p:tgtEl>
                                          <p:spTgt spid="26"/>
                                        </p:tgtEl>
                                      </p:cBhvr>
                                      <p:to x="100000" y="60000"/>
                                    </p:animScale>
                                    <p:animScale>
                                      <p:cBhvr>
                                        <p:cTn id="53" dur="166" decel="50000">
                                          <p:stCondLst>
                                            <p:cond delay="676"/>
                                          </p:stCondLst>
                                        </p:cTn>
                                        <p:tgtEl>
                                          <p:spTgt spid="26"/>
                                        </p:tgtEl>
                                      </p:cBhvr>
                                      <p:to x="100000" y="100000"/>
                                    </p:animScale>
                                    <p:animScale>
                                      <p:cBhvr>
                                        <p:cTn id="54" dur="26">
                                          <p:stCondLst>
                                            <p:cond delay="1312"/>
                                          </p:stCondLst>
                                        </p:cTn>
                                        <p:tgtEl>
                                          <p:spTgt spid="26"/>
                                        </p:tgtEl>
                                      </p:cBhvr>
                                      <p:to x="100000" y="80000"/>
                                    </p:animScale>
                                    <p:animScale>
                                      <p:cBhvr>
                                        <p:cTn id="55" dur="166" decel="50000">
                                          <p:stCondLst>
                                            <p:cond delay="1338"/>
                                          </p:stCondLst>
                                        </p:cTn>
                                        <p:tgtEl>
                                          <p:spTgt spid="26"/>
                                        </p:tgtEl>
                                      </p:cBhvr>
                                      <p:to x="100000" y="100000"/>
                                    </p:animScale>
                                    <p:animScale>
                                      <p:cBhvr>
                                        <p:cTn id="56" dur="26">
                                          <p:stCondLst>
                                            <p:cond delay="1642"/>
                                          </p:stCondLst>
                                        </p:cTn>
                                        <p:tgtEl>
                                          <p:spTgt spid="26"/>
                                        </p:tgtEl>
                                      </p:cBhvr>
                                      <p:to x="100000" y="90000"/>
                                    </p:animScale>
                                    <p:animScale>
                                      <p:cBhvr>
                                        <p:cTn id="57" dur="166" decel="50000">
                                          <p:stCondLst>
                                            <p:cond delay="1668"/>
                                          </p:stCondLst>
                                        </p:cTn>
                                        <p:tgtEl>
                                          <p:spTgt spid="26"/>
                                        </p:tgtEl>
                                      </p:cBhvr>
                                      <p:to x="100000" y="100000"/>
                                    </p:animScale>
                                    <p:animScale>
                                      <p:cBhvr>
                                        <p:cTn id="58" dur="26">
                                          <p:stCondLst>
                                            <p:cond delay="1808"/>
                                          </p:stCondLst>
                                        </p:cTn>
                                        <p:tgtEl>
                                          <p:spTgt spid="26"/>
                                        </p:tgtEl>
                                      </p:cBhvr>
                                      <p:to x="100000" y="95000"/>
                                    </p:animScale>
                                    <p:animScale>
                                      <p:cBhvr>
                                        <p:cTn id="59" dur="166" decel="50000">
                                          <p:stCondLst>
                                            <p:cond delay="1834"/>
                                          </p:stCondLst>
                                        </p:cTn>
                                        <p:tgtEl>
                                          <p:spTgt spid="26"/>
                                        </p:tgtEl>
                                      </p:cBhvr>
                                      <p:to x="100000" y="100000"/>
                                    </p:animScale>
                                  </p:childTnLst>
                                </p:cTn>
                              </p:par>
                              <p:par>
                                <p:cTn id="60" presetID="22" presetClass="entr" presetSubtype="8" fill="hold" nodeType="withEffect">
                                  <p:stCondLst>
                                    <p:cond delay="425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1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wipe(left)">
                                      <p:cBhvr>
                                        <p:cTn id="67" dur="1000"/>
                                        <p:tgtEl>
                                          <p:spTgt spid="3">
                                            <p:txEl>
                                              <p:pRg st="9" end="9"/>
                                            </p:txEl>
                                          </p:spTgt>
                                        </p:tgtEl>
                                      </p:cBhvr>
                                    </p:animEffect>
                                  </p:childTnLst>
                                </p:cTn>
                              </p:par>
                              <p:par>
                                <p:cTn id="68" presetID="26" presetClass="entr" presetSubtype="0" fill="hold" grpId="0" nodeType="withEffect">
                                  <p:stCondLst>
                                    <p:cond delay="125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870">
                                          <p:stCondLst>
                                            <p:cond delay="0"/>
                                          </p:stCondLst>
                                        </p:cTn>
                                        <p:tgtEl>
                                          <p:spTgt spid="38"/>
                                        </p:tgtEl>
                                      </p:cBhvr>
                                    </p:animEffect>
                                    <p:anim calcmode="lin" valueType="num">
                                      <p:cBhvr>
                                        <p:cTn id="71" dur="2733"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2" dur="99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3" dur="996" tmFilter="0, 0; 0.125,0.2665; 0.25,0.4; 0.375,0.465; 0.5,0.5;  0.625,0.535; 0.75,0.6; 0.875,0.7335; 1,1">
                                          <p:stCondLst>
                                            <p:cond delay="996"/>
                                          </p:stCondLst>
                                        </p:cTn>
                                        <p:tgtEl>
                                          <p:spTgt spid="38"/>
                                        </p:tgtEl>
                                        <p:attrNameLst>
                                          <p:attrName>ppt_y</p:attrName>
                                        </p:attrNameLst>
                                      </p:cBhvr>
                                      <p:tavLst>
                                        <p:tav tm="0" fmla="#ppt_y-sin(pi*$)/9">
                                          <p:val>
                                            <p:fltVal val="0"/>
                                          </p:val>
                                        </p:tav>
                                        <p:tav tm="100000">
                                          <p:val>
                                            <p:fltVal val="1"/>
                                          </p:val>
                                        </p:tav>
                                      </p:tavLst>
                                    </p:anim>
                                    <p:anim calcmode="lin" valueType="num">
                                      <p:cBhvr>
                                        <p:cTn id="74" dur="498" tmFilter="0, 0; 0.125,0.2665; 0.25,0.4; 0.375,0.465; 0.5,0.5;  0.625,0.535; 0.75,0.6; 0.875,0.7335; 1,1">
                                          <p:stCondLst>
                                            <p:cond delay="1986"/>
                                          </p:stCondLst>
                                        </p:cTn>
                                        <p:tgtEl>
                                          <p:spTgt spid="38"/>
                                        </p:tgtEl>
                                        <p:attrNameLst>
                                          <p:attrName>ppt_y</p:attrName>
                                        </p:attrNameLst>
                                      </p:cBhvr>
                                      <p:tavLst>
                                        <p:tav tm="0" fmla="#ppt_y-sin(pi*$)/27">
                                          <p:val>
                                            <p:fltVal val="0"/>
                                          </p:val>
                                        </p:tav>
                                        <p:tav tm="100000">
                                          <p:val>
                                            <p:fltVal val="1"/>
                                          </p:val>
                                        </p:tav>
                                      </p:tavLst>
                                    </p:anim>
                                    <p:anim calcmode="lin" valueType="num">
                                      <p:cBhvr>
                                        <p:cTn id="75" dur="246" tmFilter="0, 0; 0.125,0.2665; 0.25,0.4; 0.375,0.465; 0.5,0.5;  0.625,0.535; 0.75,0.6; 0.875,0.7335; 1,1">
                                          <p:stCondLst>
                                            <p:cond delay="2484"/>
                                          </p:stCondLst>
                                        </p:cTn>
                                        <p:tgtEl>
                                          <p:spTgt spid="38"/>
                                        </p:tgtEl>
                                        <p:attrNameLst>
                                          <p:attrName>ppt_y</p:attrName>
                                        </p:attrNameLst>
                                      </p:cBhvr>
                                      <p:tavLst>
                                        <p:tav tm="0" fmla="#ppt_y-sin(pi*$)/81">
                                          <p:val>
                                            <p:fltVal val="0"/>
                                          </p:val>
                                        </p:tav>
                                        <p:tav tm="100000">
                                          <p:val>
                                            <p:fltVal val="1"/>
                                          </p:val>
                                        </p:tav>
                                      </p:tavLst>
                                    </p:anim>
                                    <p:animScale>
                                      <p:cBhvr>
                                        <p:cTn id="76" dur="39">
                                          <p:stCondLst>
                                            <p:cond delay="975"/>
                                          </p:stCondLst>
                                        </p:cTn>
                                        <p:tgtEl>
                                          <p:spTgt spid="38"/>
                                        </p:tgtEl>
                                      </p:cBhvr>
                                      <p:to x="100000" y="60000"/>
                                    </p:animScale>
                                    <p:animScale>
                                      <p:cBhvr>
                                        <p:cTn id="77" dur="249" decel="50000">
                                          <p:stCondLst>
                                            <p:cond delay="1014"/>
                                          </p:stCondLst>
                                        </p:cTn>
                                        <p:tgtEl>
                                          <p:spTgt spid="38"/>
                                        </p:tgtEl>
                                      </p:cBhvr>
                                      <p:to x="100000" y="100000"/>
                                    </p:animScale>
                                    <p:animScale>
                                      <p:cBhvr>
                                        <p:cTn id="78" dur="39">
                                          <p:stCondLst>
                                            <p:cond delay="1968"/>
                                          </p:stCondLst>
                                        </p:cTn>
                                        <p:tgtEl>
                                          <p:spTgt spid="38"/>
                                        </p:tgtEl>
                                      </p:cBhvr>
                                      <p:to x="100000" y="80000"/>
                                    </p:animScale>
                                    <p:animScale>
                                      <p:cBhvr>
                                        <p:cTn id="79" dur="249" decel="50000">
                                          <p:stCondLst>
                                            <p:cond delay="2007"/>
                                          </p:stCondLst>
                                        </p:cTn>
                                        <p:tgtEl>
                                          <p:spTgt spid="38"/>
                                        </p:tgtEl>
                                      </p:cBhvr>
                                      <p:to x="100000" y="100000"/>
                                    </p:animScale>
                                    <p:animScale>
                                      <p:cBhvr>
                                        <p:cTn id="80" dur="39">
                                          <p:stCondLst>
                                            <p:cond delay="2463"/>
                                          </p:stCondLst>
                                        </p:cTn>
                                        <p:tgtEl>
                                          <p:spTgt spid="38"/>
                                        </p:tgtEl>
                                      </p:cBhvr>
                                      <p:to x="100000" y="90000"/>
                                    </p:animScale>
                                    <p:animScale>
                                      <p:cBhvr>
                                        <p:cTn id="81" dur="249" decel="50000">
                                          <p:stCondLst>
                                            <p:cond delay="2502"/>
                                          </p:stCondLst>
                                        </p:cTn>
                                        <p:tgtEl>
                                          <p:spTgt spid="38"/>
                                        </p:tgtEl>
                                      </p:cBhvr>
                                      <p:to x="100000" y="100000"/>
                                    </p:animScale>
                                    <p:animScale>
                                      <p:cBhvr>
                                        <p:cTn id="82" dur="39">
                                          <p:stCondLst>
                                            <p:cond delay="2712"/>
                                          </p:stCondLst>
                                        </p:cTn>
                                        <p:tgtEl>
                                          <p:spTgt spid="38"/>
                                        </p:tgtEl>
                                      </p:cBhvr>
                                      <p:to x="100000" y="95000"/>
                                    </p:animScale>
                                    <p:animScale>
                                      <p:cBhvr>
                                        <p:cTn id="83" dur="249" decel="50000">
                                          <p:stCondLst>
                                            <p:cond delay="2751"/>
                                          </p:stCondLst>
                                        </p:cTn>
                                        <p:tgtEl>
                                          <p:spTgt spid="38"/>
                                        </p:tgtEl>
                                      </p:cBhvr>
                                      <p:to x="100000" y="100000"/>
                                    </p:animScale>
                                  </p:childTnLst>
                                </p:cTn>
                              </p:par>
                              <p:par>
                                <p:cTn id="84" presetID="26" presetClass="entr" presetSubtype="0" fill="hold" grpId="0" nodeType="withEffect">
                                  <p:stCondLst>
                                    <p:cond delay="1250"/>
                                  </p:stCondLst>
                                  <p:childTnLst>
                                    <p:set>
                                      <p:cBhvr>
                                        <p:cTn id="85" dur="1" fill="hold">
                                          <p:stCondLst>
                                            <p:cond delay="0"/>
                                          </p:stCondLst>
                                        </p:cTn>
                                        <p:tgtEl>
                                          <p:spTgt spid="41"/>
                                        </p:tgtEl>
                                        <p:attrNameLst>
                                          <p:attrName>style.visibility</p:attrName>
                                        </p:attrNameLst>
                                      </p:cBhvr>
                                      <p:to>
                                        <p:strVal val="visible"/>
                                      </p:to>
                                    </p:set>
                                    <p:animEffect transition="in" filter="wipe(down)">
                                      <p:cBhvr>
                                        <p:cTn id="86" dur="870">
                                          <p:stCondLst>
                                            <p:cond delay="0"/>
                                          </p:stCondLst>
                                        </p:cTn>
                                        <p:tgtEl>
                                          <p:spTgt spid="41"/>
                                        </p:tgtEl>
                                      </p:cBhvr>
                                    </p:animEffect>
                                    <p:anim calcmode="lin" valueType="num">
                                      <p:cBhvr>
                                        <p:cTn id="87" dur="2733"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8" dur="996"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9" dur="996" tmFilter="0, 0; 0.125,0.2665; 0.25,0.4; 0.375,0.465; 0.5,0.5;  0.625,0.535; 0.75,0.6; 0.875,0.7335; 1,1">
                                          <p:stCondLst>
                                            <p:cond delay="996"/>
                                          </p:stCondLst>
                                        </p:cTn>
                                        <p:tgtEl>
                                          <p:spTgt spid="41"/>
                                        </p:tgtEl>
                                        <p:attrNameLst>
                                          <p:attrName>ppt_y</p:attrName>
                                        </p:attrNameLst>
                                      </p:cBhvr>
                                      <p:tavLst>
                                        <p:tav tm="0" fmla="#ppt_y-sin(pi*$)/9">
                                          <p:val>
                                            <p:fltVal val="0"/>
                                          </p:val>
                                        </p:tav>
                                        <p:tav tm="100000">
                                          <p:val>
                                            <p:fltVal val="1"/>
                                          </p:val>
                                        </p:tav>
                                      </p:tavLst>
                                    </p:anim>
                                    <p:anim calcmode="lin" valueType="num">
                                      <p:cBhvr>
                                        <p:cTn id="90" dur="498" tmFilter="0, 0; 0.125,0.2665; 0.25,0.4; 0.375,0.465; 0.5,0.5;  0.625,0.535; 0.75,0.6; 0.875,0.7335; 1,1">
                                          <p:stCondLst>
                                            <p:cond delay="1986"/>
                                          </p:stCondLst>
                                        </p:cTn>
                                        <p:tgtEl>
                                          <p:spTgt spid="41"/>
                                        </p:tgtEl>
                                        <p:attrNameLst>
                                          <p:attrName>ppt_y</p:attrName>
                                        </p:attrNameLst>
                                      </p:cBhvr>
                                      <p:tavLst>
                                        <p:tav tm="0" fmla="#ppt_y-sin(pi*$)/27">
                                          <p:val>
                                            <p:fltVal val="0"/>
                                          </p:val>
                                        </p:tav>
                                        <p:tav tm="100000">
                                          <p:val>
                                            <p:fltVal val="1"/>
                                          </p:val>
                                        </p:tav>
                                      </p:tavLst>
                                    </p:anim>
                                    <p:anim calcmode="lin" valueType="num">
                                      <p:cBhvr>
                                        <p:cTn id="91" dur="246" tmFilter="0, 0; 0.125,0.2665; 0.25,0.4; 0.375,0.465; 0.5,0.5;  0.625,0.535; 0.75,0.6; 0.875,0.7335; 1,1">
                                          <p:stCondLst>
                                            <p:cond delay="2484"/>
                                          </p:stCondLst>
                                        </p:cTn>
                                        <p:tgtEl>
                                          <p:spTgt spid="41"/>
                                        </p:tgtEl>
                                        <p:attrNameLst>
                                          <p:attrName>ppt_y</p:attrName>
                                        </p:attrNameLst>
                                      </p:cBhvr>
                                      <p:tavLst>
                                        <p:tav tm="0" fmla="#ppt_y-sin(pi*$)/81">
                                          <p:val>
                                            <p:fltVal val="0"/>
                                          </p:val>
                                        </p:tav>
                                        <p:tav tm="100000">
                                          <p:val>
                                            <p:fltVal val="1"/>
                                          </p:val>
                                        </p:tav>
                                      </p:tavLst>
                                    </p:anim>
                                    <p:animScale>
                                      <p:cBhvr>
                                        <p:cTn id="92" dur="39">
                                          <p:stCondLst>
                                            <p:cond delay="975"/>
                                          </p:stCondLst>
                                        </p:cTn>
                                        <p:tgtEl>
                                          <p:spTgt spid="41"/>
                                        </p:tgtEl>
                                      </p:cBhvr>
                                      <p:to x="100000" y="60000"/>
                                    </p:animScale>
                                    <p:animScale>
                                      <p:cBhvr>
                                        <p:cTn id="93" dur="249" decel="50000">
                                          <p:stCondLst>
                                            <p:cond delay="1014"/>
                                          </p:stCondLst>
                                        </p:cTn>
                                        <p:tgtEl>
                                          <p:spTgt spid="41"/>
                                        </p:tgtEl>
                                      </p:cBhvr>
                                      <p:to x="100000" y="100000"/>
                                    </p:animScale>
                                    <p:animScale>
                                      <p:cBhvr>
                                        <p:cTn id="94" dur="39">
                                          <p:stCondLst>
                                            <p:cond delay="1968"/>
                                          </p:stCondLst>
                                        </p:cTn>
                                        <p:tgtEl>
                                          <p:spTgt spid="41"/>
                                        </p:tgtEl>
                                      </p:cBhvr>
                                      <p:to x="100000" y="80000"/>
                                    </p:animScale>
                                    <p:animScale>
                                      <p:cBhvr>
                                        <p:cTn id="95" dur="249" decel="50000">
                                          <p:stCondLst>
                                            <p:cond delay="2007"/>
                                          </p:stCondLst>
                                        </p:cTn>
                                        <p:tgtEl>
                                          <p:spTgt spid="41"/>
                                        </p:tgtEl>
                                      </p:cBhvr>
                                      <p:to x="100000" y="100000"/>
                                    </p:animScale>
                                    <p:animScale>
                                      <p:cBhvr>
                                        <p:cTn id="96" dur="39">
                                          <p:stCondLst>
                                            <p:cond delay="2463"/>
                                          </p:stCondLst>
                                        </p:cTn>
                                        <p:tgtEl>
                                          <p:spTgt spid="41"/>
                                        </p:tgtEl>
                                      </p:cBhvr>
                                      <p:to x="100000" y="90000"/>
                                    </p:animScale>
                                    <p:animScale>
                                      <p:cBhvr>
                                        <p:cTn id="97" dur="249" decel="50000">
                                          <p:stCondLst>
                                            <p:cond delay="2502"/>
                                          </p:stCondLst>
                                        </p:cTn>
                                        <p:tgtEl>
                                          <p:spTgt spid="41"/>
                                        </p:tgtEl>
                                      </p:cBhvr>
                                      <p:to x="100000" y="100000"/>
                                    </p:animScale>
                                    <p:animScale>
                                      <p:cBhvr>
                                        <p:cTn id="98" dur="39">
                                          <p:stCondLst>
                                            <p:cond delay="2712"/>
                                          </p:stCondLst>
                                        </p:cTn>
                                        <p:tgtEl>
                                          <p:spTgt spid="41"/>
                                        </p:tgtEl>
                                      </p:cBhvr>
                                      <p:to x="100000" y="95000"/>
                                    </p:animScale>
                                    <p:animScale>
                                      <p:cBhvr>
                                        <p:cTn id="99" dur="249" decel="50000">
                                          <p:stCondLst>
                                            <p:cond delay="2751"/>
                                          </p:stCondLst>
                                        </p:cTn>
                                        <p:tgtEl>
                                          <p:spTgt spid="41"/>
                                        </p:tgtEl>
                                      </p:cBhvr>
                                      <p:to x="100000" y="100000"/>
                                    </p:animScale>
                                  </p:childTnLst>
                                </p:cTn>
                              </p:par>
                              <p:par>
                                <p:cTn id="100" presetID="47" presetClass="entr" presetSubtype="0" fill="hold" grpId="0" nodeType="withEffect">
                                  <p:stCondLst>
                                    <p:cond delay="425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1000"/>
                                        <p:tgtEl>
                                          <p:spTgt spid="12"/>
                                        </p:tgtEl>
                                      </p:cBhvr>
                                    </p:animEffect>
                                    <p:anim calcmode="lin" valueType="num">
                                      <p:cBhvr>
                                        <p:cTn id="103" dur="1000" fill="hold"/>
                                        <p:tgtEl>
                                          <p:spTgt spid="12"/>
                                        </p:tgtEl>
                                        <p:attrNameLst>
                                          <p:attrName>ppt_x</p:attrName>
                                        </p:attrNameLst>
                                      </p:cBhvr>
                                      <p:tavLst>
                                        <p:tav tm="0">
                                          <p:val>
                                            <p:strVal val="#ppt_x"/>
                                          </p:val>
                                        </p:tav>
                                        <p:tav tm="100000">
                                          <p:val>
                                            <p:strVal val="#ppt_x"/>
                                          </p:val>
                                        </p:tav>
                                      </p:tavLst>
                                    </p:anim>
                                    <p:anim calcmode="lin" valueType="num">
                                      <p:cBhvr>
                                        <p:cTn id="104" dur="1000" fill="hold"/>
                                        <p:tgtEl>
                                          <p:spTgt spid="12"/>
                                        </p:tgtEl>
                                        <p:attrNameLst>
                                          <p:attrName>ppt_y</p:attrName>
                                        </p:attrNameLst>
                                      </p:cBhvr>
                                      <p:tavLst>
                                        <p:tav tm="0">
                                          <p:val>
                                            <p:strVal val="#ppt_y-.1"/>
                                          </p:val>
                                        </p:tav>
                                        <p:tav tm="100000">
                                          <p:val>
                                            <p:strVal val="#ppt_y"/>
                                          </p:val>
                                        </p:tav>
                                      </p:tavLst>
                                    </p:anim>
                                  </p:childTnLst>
                                </p:cTn>
                              </p:par>
                            </p:childTnLst>
                          </p:cTn>
                        </p:par>
                        <p:par>
                          <p:cTn id="105" fill="hold">
                            <p:stCondLst>
                              <p:cond delay="5250"/>
                            </p:stCondLst>
                            <p:childTnLst>
                              <p:par>
                                <p:cTn id="106" presetID="22" presetClass="entr" presetSubtype="1" fill="hold" grpId="0" nodeType="after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up)">
                                      <p:cBhvr>
                                        <p:cTn id="108" dur="125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wipe(up)">
                                      <p:cBhvr>
                                        <p:cTn id="11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animBg="1"/>
      <p:bldP spid="37" grpId="0"/>
      <p:bldP spid="7" grpId="0" animBg="1"/>
      <p:bldP spid="25" grpId="0" animBg="1"/>
      <p:bldP spid="13" grpId="0" animBg="1"/>
      <p:bldP spid="12" grpId="0" animBg="1"/>
      <p:bldP spid="41"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4" y="251068"/>
            <a:ext cx="11780102"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a:ln>
                  <a:solidFill>
                    <a:schemeClr val="tx1"/>
                  </a:solidFill>
                </a:ln>
                <a:solidFill>
                  <a:srgbClr val="FF3399"/>
                </a:solidFill>
                <a:effectLst>
                  <a:glow rad="127000">
                    <a:srgbClr val="00FF00"/>
                  </a:glow>
                </a:effectLst>
              </a:rPr>
              <a:t>Is </a:t>
            </a:r>
            <a:r>
              <a:rPr lang="en-US" b="1" dirty="0">
                <a:ln>
                  <a:solidFill>
                    <a:schemeClr val="tx1"/>
                  </a:solidFill>
                </a:ln>
                <a:solidFill>
                  <a:srgbClr val="34E9FC"/>
                </a:solidFill>
                <a:effectLst>
                  <a:glow rad="127000">
                    <a:srgbClr val="00FF00"/>
                  </a:glow>
                </a:effectLst>
                <a:latin typeface="Arial Black" panose="020B0A04020102020204" pitchFamily="34" charset="0"/>
              </a:rPr>
              <a:t>Yahusha</a:t>
            </a:r>
            <a:r>
              <a:rPr lang="en-US" b="1" dirty="0">
                <a:ln>
                  <a:solidFill>
                    <a:schemeClr val="tx1"/>
                  </a:solidFill>
                </a:ln>
                <a:solidFill>
                  <a:srgbClr val="FF3399"/>
                </a:solidFill>
                <a:effectLst>
                  <a:glow rad="127000">
                    <a:srgbClr val="00FF00"/>
                  </a:glow>
                </a:effectLst>
              </a:rPr>
              <a:t> Allowed to Arrive </a:t>
            </a:r>
            <a:r>
              <a:rPr lang="en-US" b="1" dirty="0">
                <a:ln w="19050">
                  <a:solidFill>
                    <a:schemeClr val="tx1"/>
                  </a:solidFill>
                </a:ln>
                <a:solidFill>
                  <a:srgbClr val="FF3399"/>
                </a:solidFill>
                <a:effectLst>
                  <a:glow rad="127000">
                    <a:srgbClr val="00FF00"/>
                  </a:glow>
                </a:effectLst>
              </a:rPr>
              <a:t>“Late” </a:t>
            </a:r>
            <a:r>
              <a:rPr lang="en-US" b="1" dirty="0">
                <a:ln>
                  <a:solidFill>
                    <a:schemeClr val="tx1"/>
                  </a:solidFill>
                </a:ln>
                <a:solidFill>
                  <a:srgbClr val="FF3399"/>
                </a:solidFill>
                <a:effectLst>
                  <a:glow rad="127000">
                    <a:srgbClr val="00FF00"/>
                  </a:glow>
                </a:effectLst>
              </a:rPr>
              <a:t>to a Lunar Feast?</a:t>
            </a:r>
            <a:endParaRPr lang="en-US" b="1" dirty="0">
              <a:ln w="28575">
                <a:solidFill>
                  <a:srgbClr val="CC00FF"/>
                </a:solidFill>
              </a:ln>
              <a:solidFill>
                <a:srgbClr val="34E9FC"/>
              </a:solidFill>
              <a:effectLst>
                <a:glow rad="127000">
                  <a:srgbClr val="00FF00"/>
                </a:glow>
              </a:effectLst>
              <a:latin typeface="Arial Black" panose="020B0A04020102020204" pitchFamily="34" charset="0"/>
            </a:endParaRPr>
          </a:p>
        </p:txBody>
      </p:sp>
      <p:sp>
        <p:nvSpPr>
          <p:cNvPr id="3" name="Content Placeholder 2"/>
          <p:cNvSpPr>
            <a:spLocks noGrp="1"/>
          </p:cNvSpPr>
          <p:nvPr>
            <p:ph idx="1"/>
          </p:nvPr>
        </p:nvSpPr>
        <p:spPr>
          <a:xfrm>
            <a:off x="215153" y="1175269"/>
            <a:ext cx="11739282" cy="5626685"/>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a:sp3d extrusionH="57150">
              <a:bevelT w="38100" h="38100"/>
            </a:sp3d>
          </a:bodyPr>
          <a:lstStyle/>
          <a:p>
            <a:pPr marL="0" lvl="0" indent="0">
              <a:buNone/>
            </a:pPr>
            <a:endParaRPr lang="en-US" dirty="0">
              <a:solidFill>
                <a:prstClr val="black"/>
              </a:solidFill>
              <a:latin typeface="Georgia" panose="02040502050405020303" pitchFamily="18" charset="0"/>
            </a:endParaRPr>
          </a:p>
          <a:p>
            <a:pPr marL="0" lvl="0" indent="0">
              <a:buNone/>
            </a:pPr>
            <a:r>
              <a:rPr lang="en-US" dirty="0">
                <a:solidFill>
                  <a:prstClr val="black"/>
                </a:solidFill>
                <a:latin typeface="Georgia" panose="02040502050405020303" pitchFamily="18" charset="0"/>
              </a:rPr>
              <a:t>     </a:t>
            </a:r>
            <a:endParaRPr lang="en-US" dirty="0">
              <a:solidFill>
                <a:prstClr val="black"/>
              </a:solidFill>
            </a:endParaRPr>
          </a:p>
          <a:p>
            <a:pPr marL="457200" lvl="1" indent="0">
              <a:buNone/>
            </a:pPr>
            <a:endParaRPr lang="en-US" dirty="0">
              <a:solidFill>
                <a:prstClr val="black"/>
              </a:solidFill>
            </a:endParaRPr>
          </a:p>
          <a:p>
            <a:pPr marL="457200" lvl="1" indent="0">
              <a:buNone/>
            </a:pPr>
            <a:r>
              <a:rPr lang="en-US" dirty="0">
                <a:solidFill>
                  <a:prstClr val="black"/>
                </a:solidFill>
              </a:rPr>
              <a:t>       </a:t>
            </a:r>
          </a:p>
          <a:p>
            <a:pPr marL="457200" lvl="1" indent="0">
              <a:buNone/>
            </a:pPr>
            <a:r>
              <a:rPr lang="en-US" dirty="0">
                <a:solidFill>
                  <a:prstClr val="black"/>
                </a:solidFill>
              </a:rPr>
              <a:t>					</a:t>
            </a: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7:14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u="sng" dirty="0">
                <a:ln>
                  <a:solidFill>
                    <a:sysClr val="windowText" lastClr="000000"/>
                  </a:solidFill>
                </a:ln>
                <a:solidFill>
                  <a:schemeClr val="accent2">
                    <a:lumMod val="75000"/>
                  </a:schemeClr>
                </a:solidFill>
                <a:latin typeface="Georgia" panose="02040502050405020303" pitchFamily="18" charset="0"/>
              </a:rPr>
              <a:t>about</a:t>
            </a:r>
            <a:r>
              <a:rPr lang="en-US" dirty="0">
                <a:solidFill>
                  <a:schemeClr val="accent2">
                    <a:lumMod val="75000"/>
                  </a:schemeClr>
                </a:solidFill>
                <a:latin typeface="Georgia" panose="02040502050405020303" pitchFamily="18" charset="0"/>
              </a:rPr>
              <a:t> the        				        </a:t>
            </a:r>
            <a:r>
              <a:rPr lang="he-IL" dirty="0">
                <a:solidFill>
                  <a:srgbClr val="0000CC"/>
                </a:solidFill>
                <a:latin typeface="SBL Hebrew"/>
              </a:rPr>
              <a:t>יהושע</a:t>
            </a:r>
            <a:r>
              <a:rPr lang="en-US" dirty="0">
                <a:solidFill>
                  <a:srgbClr val="0000CC"/>
                </a:solidFill>
                <a:latin typeface="SBL Hebrew"/>
              </a:rPr>
              <a:t> </a:t>
            </a:r>
            <a:r>
              <a:rPr lang="en-US" dirty="0">
                <a:solidFill>
                  <a:srgbClr val="0000CC"/>
                </a:solidFill>
                <a:latin typeface="Georgia" panose="02040502050405020303" pitchFamily="18" charset="0"/>
              </a:rPr>
              <a:t>[Yahusha] 	</a:t>
            </a:r>
            <a:r>
              <a:rPr lang="en-US" b="1" dirty="0">
                <a:ln>
                  <a:solidFill>
                    <a:schemeClr val="tx1"/>
                  </a:solidFill>
                </a:ln>
                <a:solidFill>
                  <a:schemeClr val="accent2">
                    <a:lumMod val="75000"/>
                  </a:schemeClr>
                </a:solidFill>
                <a:effectLst>
                  <a:glow rad="127000">
                    <a:srgbClr val="34E9FC"/>
                  </a:glow>
                </a:effectLst>
                <a:latin typeface="Georgia" panose="02040502050405020303" pitchFamily="18" charset="0"/>
              </a:rPr>
              <a:t>went up into the Set-apart Place,</a:t>
            </a:r>
            <a:r>
              <a:rPr lang="en-US" dirty="0">
                <a:solidFill>
                  <a:schemeClr val="accent2">
                    <a:lumMod val="75000"/>
                  </a:schemeClr>
                </a:solidFill>
                <a:latin typeface="Georgia" panose="02040502050405020303" pitchFamily="18" charset="0"/>
              </a:rPr>
              <a:t> and He was </a:t>
            </a:r>
            <a:r>
              <a:rPr lang="en-US" b="1" u="sng" dirty="0">
                <a:solidFill>
                  <a:schemeClr val="accent2">
                    <a:lumMod val="75000"/>
                  </a:schemeClr>
                </a:solidFill>
                <a:latin typeface="Georgia" panose="02040502050405020303" pitchFamily="18" charset="0"/>
              </a:rPr>
              <a:t>teachin</a:t>
            </a:r>
            <a:r>
              <a:rPr lang="en-US" b="1" dirty="0">
                <a:solidFill>
                  <a:schemeClr val="accent2">
                    <a:lumMod val="75000"/>
                  </a:schemeClr>
                </a:solidFill>
                <a:latin typeface="Georgia" panose="02040502050405020303" pitchFamily="18" charset="0"/>
              </a:rPr>
              <a:t>g</a:t>
            </a:r>
            <a:r>
              <a:rPr lang="en-US" dirty="0">
                <a:solidFill>
                  <a:schemeClr val="accent2">
                    <a:lumMod val="75000"/>
                  </a:schemeClr>
                </a:solidFill>
                <a:latin typeface="Georgia" panose="02040502050405020303" pitchFamily="18" charset="0"/>
              </a:rPr>
              <a:t>. </a:t>
            </a:r>
            <a:endParaRPr lang="en-US" dirty="0">
              <a:solidFill>
                <a:prstClr val="black"/>
              </a:solidFill>
            </a:endParaRPr>
          </a:p>
        </p:txBody>
      </p:sp>
      <p:sp>
        <p:nvSpPr>
          <p:cNvPr id="4" name="Slide Number Placeholder 3"/>
          <p:cNvSpPr>
            <a:spLocks noGrp="1"/>
          </p:cNvSpPr>
          <p:nvPr>
            <p:ph type="sldNum" sz="quarter" idx="12"/>
          </p:nvPr>
        </p:nvSpPr>
        <p:spPr>
          <a:xfrm>
            <a:off x="11850366" y="6512136"/>
            <a:ext cx="366912" cy="365125"/>
          </a:xfrm>
        </p:spPr>
        <p:txBody>
          <a:bodyPr/>
          <a:lstStyle/>
          <a:p>
            <a:fld id="{0B555D82-D20F-4DB7-B3E9-7B7EAC2F87A9}" type="slidenum">
              <a:rPr lang="en-US" smtClean="0">
                <a:solidFill>
                  <a:schemeClr val="tx1"/>
                </a:solidFill>
              </a:rPr>
              <a:t>29</a:t>
            </a:fld>
            <a:endParaRPr lang="en-US" dirty="0">
              <a:solidFill>
                <a:schemeClr val="tx1"/>
              </a:solidFill>
            </a:endParaRPr>
          </a:p>
        </p:txBody>
      </p:sp>
      <p:sp>
        <p:nvSpPr>
          <p:cNvPr id="38" name="Rectangle 37"/>
          <p:cNvSpPr/>
          <p:nvPr/>
        </p:nvSpPr>
        <p:spPr>
          <a:xfrm>
            <a:off x="4362357" y="3255723"/>
            <a:ext cx="4820234" cy="59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MIDDLE</a:t>
            </a:r>
            <a:r>
              <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 of the festival</a:t>
            </a:r>
          </a:p>
        </p:txBody>
      </p:sp>
      <p:graphicFrame>
        <p:nvGraphicFramePr>
          <p:cNvPr id="32" name="Table 31"/>
          <p:cNvGraphicFramePr>
            <a:graphicFrameLocks noGrp="1"/>
          </p:cNvGraphicFramePr>
          <p:nvPr>
            <p:extLst>
              <p:ext uri="{D42A27DB-BD31-4B8C-83A1-F6EECF244321}">
                <p14:modId xmlns:p14="http://schemas.microsoft.com/office/powerpoint/2010/main" val="2802435803"/>
              </p:ext>
            </p:extLst>
          </p:nvPr>
        </p:nvGraphicFramePr>
        <p:xfrm>
          <a:off x="435431" y="1973011"/>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a16="http://schemas.microsoft.com/office/drawing/2014/main" val="20000"/>
                    </a:ext>
                  </a:extLst>
                </a:gridCol>
                <a:gridCol w="1405618">
                  <a:extLst>
                    <a:ext uri="{9D8B030D-6E8A-4147-A177-3AD203B41FA5}">
                      <a16:colId xmlns:a16="http://schemas.microsoft.com/office/drawing/2014/main" val="20001"/>
                    </a:ext>
                  </a:extLst>
                </a:gridCol>
                <a:gridCol w="1405618">
                  <a:extLst>
                    <a:ext uri="{9D8B030D-6E8A-4147-A177-3AD203B41FA5}">
                      <a16:colId xmlns:a16="http://schemas.microsoft.com/office/drawing/2014/main" val="20002"/>
                    </a:ext>
                  </a:extLst>
                </a:gridCol>
                <a:gridCol w="1405618">
                  <a:extLst>
                    <a:ext uri="{9D8B030D-6E8A-4147-A177-3AD203B41FA5}">
                      <a16:colId xmlns:a16="http://schemas.microsoft.com/office/drawing/2014/main" val="20003"/>
                    </a:ext>
                  </a:extLst>
                </a:gridCol>
                <a:gridCol w="1405618">
                  <a:extLst>
                    <a:ext uri="{9D8B030D-6E8A-4147-A177-3AD203B41FA5}">
                      <a16:colId xmlns:a16="http://schemas.microsoft.com/office/drawing/2014/main" val="20004"/>
                    </a:ext>
                  </a:extLst>
                </a:gridCol>
                <a:gridCol w="1405618">
                  <a:extLst>
                    <a:ext uri="{9D8B030D-6E8A-4147-A177-3AD203B41FA5}">
                      <a16:colId xmlns:a16="http://schemas.microsoft.com/office/drawing/2014/main" val="20005"/>
                    </a:ext>
                  </a:extLst>
                </a:gridCol>
                <a:gridCol w="1405618">
                  <a:extLst>
                    <a:ext uri="{9D8B030D-6E8A-4147-A177-3AD203B41FA5}">
                      <a16:colId xmlns:a16="http://schemas.microsoft.com/office/drawing/2014/main" val="20006"/>
                    </a:ext>
                  </a:extLst>
                </a:gridCol>
                <a:gridCol w="1405618">
                  <a:extLst>
                    <a:ext uri="{9D8B030D-6E8A-4147-A177-3AD203B41FA5}">
                      <a16:colId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1" dirty="0">
                          <a:solidFill>
                            <a:schemeClr val="bg1"/>
                          </a:solidFill>
                        </a:rPr>
                        <a:t>1</a:t>
                      </a:r>
                      <a:endParaRPr lang="en-CA" sz="2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u="sng" dirty="0">
                        <a:solidFill>
                          <a:srgbClr val="00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1" dirty="0">
                          <a:solidFill>
                            <a:schemeClr val="bg1"/>
                          </a:solidFill>
                        </a:rPr>
                        <a:t>4</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6">
                        <a:lumMod val="40000"/>
                        <a:lumOff val="60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   </a:t>
                      </a:r>
                      <a:r>
                        <a:rPr lang="en-US" b="1" dirty="0">
                          <a:solidFill>
                            <a:schemeClr val="bg1"/>
                          </a:solidFill>
                          <a:effectLst>
                            <a:glow rad="127000">
                              <a:srgbClr val="002060"/>
                            </a:glow>
                          </a:effectLst>
                        </a:rPr>
                        <a:t>LAST</a:t>
                      </a:r>
                      <a:br>
                        <a:rPr lang="en-US" b="1" dirty="0">
                          <a:solidFill>
                            <a:schemeClr val="bg1"/>
                          </a:solidFill>
                          <a:effectLst>
                            <a:glow rad="127000">
                              <a:srgbClr val="002060"/>
                            </a:glow>
                          </a:effectLst>
                        </a:rPr>
                      </a:br>
                      <a:r>
                        <a:rPr lang="en-US" b="1" dirty="0">
                          <a:solidFill>
                            <a:schemeClr val="bg1"/>
                          </a:solidFill>
                          <a:effectLst>
                            <a:glow rad="127000">
                              <a:srgbClr val="002060"/>
                            </a:glow>
                          </a:effectLst>
                        </a:rPr>
                        <a:t>GREAT DAY</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7030A0"/>
                    </a:solidFill>
                  </a:tcPr>
                </a:tc>
                <a:extLst>
                  <a:ext uri="{0D108BD9-81ED-4DB2-BD59-A6C34878D82A}">
                    <a16:rowId xmlns:a16="http://schemas.microsoft.com/office/drawing/2014/main" val="10000"/>
                  </a:ext>
                </a:extLst>
              </a:tr>
            </a:tbl>
          </a:graphicData>
        </a:graphic>
      </p:graphicFrame>
      <p:sp>
        <p:nvSpPr>
          <p:cNvPr id="41" name="Notched Right Arrow 40"/>
          <p:cNvSpPr/>
          <p:nvPr/>
        </p:nvSpPr>
        <p:spPr>
          <a:xfrm rot="16200000">
            <a:off x="4980578" y="2674154"/>
            <a:ext cx="757209"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ket 5"/>
          <p:cNvSpPr/>
          <p:nvPr/>
        </p:nvSpPr>
        <p:spPr>
          <a:xfrm rot="16200000">
            <a:off x="4982941" y="-3272987"/>
            <a:ext cx="729342" cy="9759048"/>
          </a:xfrm>
          <a:prstGeom prst="rightBracket">
            <a:avLst>
              <a:gd name="adj" fmla="val 80983"/>
            </a:avLst>
          </a:prstGeom>
          <a:solidFill>
            <a:schemeClr val="accent6">
              <a:lumMod val="40000"/>
              <a:lumOff val="60000"/>
            </a:schemeClr>
          </a:solidFill>
          <a:ln w="762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4299860" y="1350976"/>
            <a:ext cx="5274131" cy="544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2">
                    <a:lumMod val="10000"/>
                  </a:schemeClr>
                </a:solidFill>
                <a:effectLst>
                  <a:glow rad="127000">
                    <a:srgbClr val="FF9900"/>
                  </a:glow>
                </a:effectLst>
              </a:rPr>
              <a:t>Feast of the </a:t>
            </a:r>
            <a:r>
              <a:rPr lang="en-US" sz="4400" dirty="0" err="1">
                <a:solidFill>
                  <a:schemeClr val="bg2">
                    <a:lumMod val="10000"/>
                  </a:schemeClr>
                </a:solidFill>
                <a:effectLst>
                  <a:glow rad="127000">
                    <a:srgbClr val="FF9900"/>
                  </a:glow>
                </a:effectLst>
              </a:rPr>
              <a:t>Yahudim</a:t>
            </a:r>
            <a:r>
              <a:rPr lang="en-US" sz="4400" dirty="0">
                <a:solidFill>
                  <a:schemeClr val="bg2">
                    <a:lumMod val="10000"/>
                  </a:schemeClr>
                </a:solidFill>
                <a:effectLst>
                  <a:glow rad="127000">
                    <a:srgbClr val="FF9900"/>
                  </a:glow>
                </a:effectLst>
              </a:rPr>
              <a:t>! </a:t>
            </a:r>
            <a:endParaRPr lang="en-CA" sz="4400" dirty="0">
              <a:solidFill>
                <a:schemeClr val="bg2">
                  <a:lumMod val="10000"/>
                </a:schemeClr>
              </a:solidFill>
              <a:effectLst>
                <a:glow rad="127000">
                  <a:srgbClr val="FF9900"/>
                </a:glow>
              </a:effectLst>
            </a:endParaRPr>
          </a:p>
        </p:txBody>
      </p:sp>
      <p:sp>
        <p:nvSpPr>
          <p:cNvPr id="8" name="Rounded Rectangle 7"/>
          <p:cNvSpPr/>
          <p:nvPr/>
        </p:nvSpPr>
        <p:spPr>
          <a:xfrm>
            <a:off x="215153" y="4304670"/>
            <a:ext cx="11739282" cy="2366197"/>
          </a:xfrm>
          <a:prstGeom prst="roundRect">
            <a:avLst/>
          </a:prstGeom>
          <a:solidFill>
            <a:schemeClr val="accent6">
              <a:lumMod val="60000"/>
              <a:lumOff val="40000"/>
            </a:schemeClr>
          </a:solidFill>
          <a:ln w="76200">
            <a:solidFill>
              <a:srgbClr val="0000CC"/>
            </a:solidFill>
          </a:ln>
          <a:effectLst>
            <a:glow rad="127000">
              <a:srgbClr val="FF99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a:solidFill>
                  <a:schemeClr val="bg2">
                    <a:lumMod val="10000"/>
                  </a:schemeClr>
                </a:solidFill>
              </a:rPr>
              <a:t>What </a:t>
            </a:r>
            <a:r>
              <a:rPr lang="en-US" sz="3600" dirty="0">
                <a:solidFill>
                  <a:srgbClr val="FF0000"/>
                </a:solidFill>
              </a:rPr>
              <a:t>LEGAL</a:t>
            </a:r>
            <a:r>
              <a:rPr lang="en-US" sz="3600" dirty="0">
                <a:solidFill>
                  <a:schemeClr val="bg2">
                    <a:lumMod val="10000"/>
                  </a:schemeClr>
                </a:solidFill>
              </a:rPr>
              <a:t> right does </a:t>
            </a:r>
            <a:r>
              <a:rPr lang="en-US" sz="3600" b="1" dirty="0">
                <a:solidFill>
                  <a:srgbClr val="0070C0"/>
                </a:solidFill>
              </a:rPr>
              <a:t>Yahusha Ha Mashiach </a:t>
            </a:r>
            <a:r>
              <a:rPr lang="en-US" sz="3600" dirty="0">
                <a:solidFill>
                  <a:schemeClr val="bg2">
                    <a:lumMod val="10000"/>
                  </a:schemeClr>
                </a:solidFill>
              </a:rPr>
              <a:t>claim from the Scriptures that rightfully allowed Him to </a:t>
            </a:r>
            <a:r>
              <a:rPr lang="en-US" sz="3600" b="1" dirty="0">
                <a:solidFill>
                  <a:schemeClr val="bg2">
                    <a:lumMod val="10000"/>
                  </a:schemeClr>
                </a:solidFill>
                <a:effectLst>
                  <a:outerShdw blurRad="50800" dist="38100" dir="13500000" algn="br" rotWithShape="0">
                    <a:srgbClr val="FF0000"/>
                  </a:outerShdw>
                </a:effectLst>
              </a:rPr>
              <a:t>miss out</a:t>
            </a:r>
            <a:r>
              <a:rPr lang="en-US" sz="3600" b="1" dirty="0">
                <a:solidFill>
                  <a:schemeClr val="bg2">
                    <a:lumMod val="10000"/>
                  </a:schemeClr>
                </a:solidFill>
                <a:effectLst>
                  <a:outerShdw dist="50800" dir="5400000" sx="101000" sy="101000" algn="ctr" rotWithShape="0">
                    <a:srgbClr val="0000CC"/>
                  </a:outerShdw>
                </a:effectLst>
              </a:rPr>
              <a:t> </a:t>
            </a:r>
            <a:r>
              <a:rPr lang="en-US" sz="3600" dirty="0">
                <a:solidFill>
                  <a:schemeClr val="bg2">
                    <a:lumMod val="10000"/>
                  </a:schemeClr>
                </a:solidFill>
              </a:rPr>
              <a:t>on the first part of </a:t>
            </a:r>
            <a:r>
              <a:rPr lang="en-US" sz="3600" b="1" u="sng" dirty="0">
                <a:solidFill>
                  <a:srgbClr val="C00000"/>
                </a:solidFill>
              </a:rPr>
              <a:t>this Lunar</a:t>
            </a:r>
            <a:r>
              <a:rPr lang="en-US" sz="3600" dirty="0">
                <a:solidFill>
                  <a:schemeClr val="bg2">
                    <a:lumMod val="10000"/>
                  </a:schemeClr>
                </a:solidFill>
              </a:rPr>
              <a:t> Sukkot (Tabernacles) – </a:t>
            </a:r>
            <a:br>
              <a:rPr lang="en-US" sz="4000" dirty="0">
                <a:solidFill>
                  <a:schemeClr val="bg2">
                    <a:lumMod val="10000"/>
                  </a:schemeClr>
                </a:solidFill>
              </a:rPr>
            </a:br>
            <a:r>
              <a:rPr lang="en-US" sz="4000" dirty="0">
                <a:solidFill>
                  <a:schemeClr val="bg2">
                    <a:lumMod val="10000"/>
                  </a:schemeClr>
                </a:solidFill>
                <a:effectLst>
                  <a:glow rad="127000">
                    <a:srgbClr val="FF9900"/>
                  </a:glow>
                </a:effectLst>
              </a:rPr>
              <a:t>AND NOT BREAK THE STATUTES OF EXODUS 23:17? </a:t>
            </a:r>
            <a:endParaRPr lang="en-CA" sz="4000" dirty="0">
              <a:solidFill>
                <a:schemeClr val="bg2">
                  <a:lumMod val="10000"/>
                </a:schemeClr>
              </a:solidFill>
              <a:effectLst>
                <a:glow rad="127000">
                  <a:srgbClr val="FF9900"/>
                </a:glow>
              </a:effectLst>
            </a:endParaRPr>
          </a:p>
        </p:txBody>
      </p:sp>
      <p:sp>
        <p:nvSpPr>
          <p:cNvPr id="5" name="Rectangle 4"/>
          <p:cNvSpPr/>
          <p:nvPr/>
        </p:nvSpPr>
        <p:spPr>
          <a:xfrm>
            <a:off x="1397028" y="1307432"/>
            <a:ext cx="3004457" cy="593715"/>
          </a:xfrm>
          <a:prstGeom prst="rect">
            <a:avLst/>
          </a:prstGeom>
          <a:solidFill>
            <a:schemeClr val="tx1"/>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a:solidFill>
                    <a:sysClr val="windowText" lastClr="000000"/>
                  </a:solidFill>
                </a:ln>
                <a:solidFill>
                  <a:srgbClr val="FF99FF"/>
                </a:solidFill>
                <a:effectLst>
                  <a:glow rad="127000">
                    <a:srgbClr val="FF9900"/>
                  </a:glow>
                </a:effectLst>
              </a:rPr>
              <a:t>Lunar Based </a:t>
            </a:r>
            <a:endParaRPr lang="en-CA" dirty="0">
              <a:ln>
                <a:solidFill>
                  <a:sysClr val="windowText" lastClr="000000"/>
                </a:solidFill>
              </a:ln>
              <a:solidFill>
                <a:srgbClr val="FF99FF"/>
              </a:solidFill>
            </a:endParaRPr>
          </a:p>
        </p:txBody>
      </p:sp>
    </p:spTree>
    <p:extLst>
      <p:ext uri="{BB962C8B-B14F-4D97-AF65-F5344CB8AC3E}">
        <p14:creationId xmlns:p14="http://schemas.microsoft.com/office/powerpoint/2010/main" val="27947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1" presetClass="entr" presetSubtype="8" fill="hold" grpId="0" nodeType="withEffect">
                                  <p:stCondLst>
                                    <p:cond delay="100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wheel(8)">
                                      <p:cBhvr>
                                        <p:cTn id="17" dur="1500"/>
                                        <p:tgtEl>
                                          <p:spTgt spid="5"/>
                                        </p:tgtEl>
                                      </p:cBhvr>
                                    </p:animEffect>
                                  </p:childTnLst>
                                </p:cTn>
                              </p:par>
                              <p:par>
                                <p:cTn id="18" presetID="22" presetClass="entr" presetSubtype="8" fill="hold" grpId="0" nodeType="withEffect">
                                  <p:stCondLst>
                                    <p:cond delay="27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25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25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6" grpId="0" animBg="1"/>
      <p:bldP spid="7" grpId="0"/>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839788" y="457199"/>
            <a:ext cx="3932237" cy="6072390"/>
          </a:xfrm>
          <a:solidFill>
            <a:schemeClr val="bg1">
              <a:lumMod val="85000"/>
            </a:schemeClr>
          </a:solidFill>
          <a:ln w="76200">
            <a:solidFill>
              <a:srgbClr val="FB6BEA"/>
            </a:solid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h="25400" prst="softRound"/>
            </a:sp3d>
          </a:bodyPr>
          <a:lstStyle/>
          <a:p>
            <a:pPr algn="ctr"/>
            <a:r>
              <a:rPr lang="en-US" sz="6600" b="1" dirty="0">
                <a:solidFill>
                  <a:srgbClr val="0000FF"/>
                </a:solidFill>
                <a:effectLst>
                  <a:outerShdw blurRad="50800" dist="50800" dir="5400000" sx="102000" sy="102000" algn="ctr" rotWithShape="0">
                    <a:srgbClr val="34E9FC"/>
                  </a:outerShdw>
                </a:effectLst>
                <a:latin typeface="Arial Rounded MT Bold" panose="020F0704030504030204" pitchFamily="34" charset="0"/>
              </a:rPr>
              <a:t>Yahusha</a:t>
            </a:r>
            <a:br>
              <a:rPr lang="en-US" sz="6600" b="1" dirty="0">
                <a:solidFill>
                  <a:srgbClr val="0000FF"/>
                </a:solidFill>
              </a:rPr>
            </a:br>
            <a:r>
              <a:rPr lang="en-US" sz="6600" dirty="0"/>
              <a:t> </a:t>
            </a:r>
            <a:r>
              <a:rPr lang="en-US" sz="6600" b="1" dirty="0"/>
              <a:t>addresses the</a:t>
            </a:r>
            <a:br>
              <a:rPr lang="en-US" sz="6600" b="1" dirty="0"/>
            </a:br>
            <a:br>
              <a:rPr lang="en-US" sz="6600" b="1" dirty="0"/>
            </a:br>
            <a:br>
              <a:rPr lang="en-US" sz="6600" b="1" dirty="0"/>
            </a:br>
            <a:endParaRPr lang="en-US" sz="6600" b="1" dirty="0"/>
          </a:p>
        </p:txBody>
      </p:sp>
      <p:pic>
        <p:nvPicPr>
          <p:cNvPr id="17" name="Picture Placeholder 16"/>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5529716" y="457199"/>
            <a:ext cx="6018211" cy="5102514"/>
          </a:xfrm>
          <a:prstGeom prst="ellipse">
            <a:avLst/>
          </a:prstGeom>
          <a:ln w="63500" cap="rnd">
            <a:solidFill>
              <a:srgbClr val="FB6BEA"/>
            </a:solidFill>
          </a:ln>
          <a:effectLst>
            <a:glow rad="304800">
              <a:srgbClr val="34E9F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iblet"/>
            <a:contourClr>
              <a:srgbClr val="333333"/>
            </a:contourClr>
          </a:sp3d>
        </p:spPr>
      </p:pic>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rgbClr val="000000"/>
                </a:solidFill>
              </a:rPr>
              <a:t>3</a:t>
            </a:fld>
            <a:endParaRPr lang="en-US" dirty="0">
              <a:solidFill>
                <a:srgbClr val="000000"/>
              </a:solidFill>
            </a:endParaRPr>
          </a:p>
        </p:txBody>
      </p:sp>
      <p:sp>
        <p:nvSpPr>
          <p:cNvPr id="3" name="Rectangle 2"/>
          <p:cNvSpPr/>
          <p:nvPr/>
        </p:nvSpPr>
        <p:spPr>
          <a:xfrm>
            <a:off x="946069" y="3215162"/>
            <a:ext cx="3719674" cy="31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Lunar</a:t>
            </a:r>
          </a:p>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Based</a:t>
            </a:r>
          </a:p>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Calendar</a:t>
            </a:r>
          </a:p>
        </p:txBody>
      </p:sp>
      <p:sp>
        <p:nvSpPr>
          <p:cNvPr id="7" name="Rectangle 6"/>
          <p:cNvSpPr/>
          <p:nvPr/>
        </p:nvSpPr>
        <p:spPr>
          <a:xfrm>
            <a:off x="6678984" y="5676467"/>
            <a:ext cx="371967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John 7</a:t>
            </a:r>
          </a:p>
        </p:txBody>
      </p:sp>
    </p:spTree>
    <p:extLst>
      <p:ext uri="{BB962C8B-B14F-4D97-AF65-F5344CB8AC3E}">
        <p14:creationId xmlns:p14="http://schemas.microsoft.com/office/powerpoint/2010/main" val="23546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par>
                                <p:cTn id="8" presetID="22" presetClass="entr" presetSubtype="8" repeatCount="2000" fill="hold"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3000"/>
                                        <p:tgtEl>
                                          <p:spTgt spid="3">
                                            <p:txEl>
                                              <p:pRg st="1" end="1"/>
                                            </p:txEl>
                                          </p:spTgt>
                                        </p:tgtEl>
                                      </p:cBhvr>
                                    </p:animEffect>
                                  </p:childTnLst>
                                </p:cTn>
                              </p:par>
                              <p:par>
                                <p:cTn id="11" presetID="22" presetClass="entr" presetSubtype="8" repeatCount="2000" fill="hold" nodeType="with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3000"/>
                                        <p:tgtEl>
                                          <p:spTgt spid="3">
                                            <p:txEl>
                                              <p:pRg st="2" end="2"/>
                                            </p:txEl>
                                          </p:spTgt>
                                        </p:tgtEl>
                                      </p:cBhvr>
                                    </p:animEffect>
                                  </p:childTnLst>
                                </p:cTn>
                              </p:par>
                              <p:par>
                                <p:cTn id="14" presetID="36" presetClass="emph" presetSubtype="0" repeatCount="2000" fill="hold" nodeType="withEffect">
                                  <p:stCondLst>
                                    <p:cond delay="0"/>
                                  </p:stCondLst>
                                  <p:iterate type="lt">
                                    <p:tmPct val="10000"/>
                                  </p:iterate>
                                  <p:childTnLst>
                                    <p:animScale>
                                      <p:cBhvr>
                                        <p:cTn id="15" dur="250" autoRev="1" fill="hold">
                                          <p:stCondLst>
                                            <p:cond delay="0"/>
                                          </p:stCondLst>
                                        </p:cTn>
                                        <p:tgtEl>
                                          <p:spTgt spid="3">
                                            <p:txEl>
                                              <p:pRg st="0" end="0"/>
                                            </p:txEl>
                                          </p:spTgt>
                                        </p:tgtEl>
                                      </p:cBhvr>
                                      <p:to x="80000" y="100000"/>
                                    </p:animScale>
                                    <p:anim by="(#ppt_w*0.10)" calcmode="lin" valueType="num">
                                      <p:cBhvr>
                                        <p:cTn id="16" dur="250" autoRev="1" fill="hold">
                                          <p:stCondLst>
                                            <p:cond delay="0"/>
                                          </p:stCondLst>
                                        </p:cTn>
                                        <p:tgtEl>
                                          <p:spTgt spid="3">
                                            <p:txEl>
                                              <p:pRg st="0" end="0"/>
                                            </p:txEl>
                                          </p:spTgt>
                                        </p:tgtEl>
                                        <p:attrNameLst>
                                          <p:attrName>ppt_x</p:attrName>
                                        </p:attrNameLst>
                                      </p:cBhvr>
                                    </p:anim>
                                    <p:anim by="(-#ppt_w*0.10)" calcmode="lin" valueType="num">
                                      <p:cBhvr>
                                        <p:cTn id="17" dur="250" autoRev="1" fill="hold">
                                          <p:stCondLst>
                                            <p:cond delay="0"/>
                                          </p:stCondLst>
                                        </p:cTn>
                                        <p:tgtEl>
                                          <p:spTgt spid="3">
                                            <p:txEl>
                                              <p:pRg st="0" end="0"/>
                                            </p:txEl>
                                          </p:spTgt>
                                        </p:tgtEl>
                                        <p:attrNameLst>
                                          <p:attrName>ppt_y</p:attrName>
                                        </p:attrNameLst>
                                      </p:cBhvr>
                                    </p:anim>
                                    <p:animRot by="-480000">
                                      <p:cBhvr>
                                        <p:cTn id="18" dur="250" autoRev="1" fill="hold">
                                          <p:stCondLst>
                                            <p:cond delay="0"/>
                                          </p:stCondLst>
                                        </p:cTn>
                                        <p:tgtEl>
                                          <p:spTgt spid="3">
                                            <p:txEl>
                                              <p:pRg st="0" end="0"/>
                                            </p:txEl>
                                          </p:spTgt>
                                        </p:tgtEl>
                                        <p:attrNameLst>
                                          <p:attrName>r</p:attrName>
                                        </p:attrNameLst>
                                      </p:cBhvr>
                                    </p:animRot>
                                  </p:childTnLst>
                                </p:cTn>
                              </p:par>
                              <p:par>
                                <p:cTn id="19" presetID="36" presetClass="emph" presetSubtype="0" repeatCount="2000" fill="hold" nodeType="withEffect">
                                  <p:stCondLst>
                                    <p:cond delay="0"/>
                                  </p:stCondLst>
                                  <p:iterate type="lt">
                                    <p:tmPct val="10000"/>
                                  </p:iterate>
                                  <p:childTnLst>
                                    <p:animScale>
                                      <p:cBhvr>
                                        <p:cTn id="20" dur="250" autoRev="1" fill="hold">
                                          <p:stCondLst>
                                            <p:cond delay="0"/>
                                          </p:stCondLst>
                                        </p:cTn>
                                        <p:tgtEl>
                                          <p:spTgt spid="3">
                                            <p:txEl>
                                              <p:pRg st="1" end="1"/>
                                            </p:txEl>
                                          </p:spTgt>
                                        </p:tgtEl>
                                      </p:cBhvr>
                                      <p:to x="80000" y="100000"/>
                                    </p:animScale>
                                    <p:anim by="(#ppt_w*0.10)" calcmode="lin" valueType="num">
                                      <p:cBhvr>
                                        <p:cTn id="21" dur="250" autoRev="1" fill="hold">
                                          <p:stCondLst>
                                            <p:cond delay="0"/>
                                          </p:stCondLst>
                                        </p:cTn>
                                        <p:tgtEl>
                                          <p:spTgt spid="3">
                                            <p:txEl>
                                              <p:pRg st="1" end="1"/>
                                            </p:txEl>
                                          </p:spTgt>
                                        </p:tgtEl>
                                        <p:attrNameLst>
                                          <p:attrName>ppt_x</p:attrName>
                                        </p:attrNameLst>
                                      </p:cBhvr>
                                    </p:anim>
                                    <p:anim by="(-#ppt_w*0.10)" calcmode="lin" valueType="num">
                                      <p:cBhvr>
                                        <p:cTn id="22" dur="250" autoRev="1" fill="hold">
                                          <p:stCondLst>
                                            <p:cond delay="0"/>
                                          </p:stCondLst>
                                        </p:cTn>
                                        <p:tgtEl>
                                          <p:spTgt spid="3">
                                            <p:txEl>
                                              <p:pRg st="1" end="1"/>
                                            </p:txEl>
                                          </p:spTgt>
                                        </p:tgtEl>
                                        <p:attrNameLst>
                                          <p:attrName>ppt_y</p:attrName>
                                        </p:attrNameLst>
                                      </p:cBhvr>
                                    </p:anim>
                                    <p:animRot by="-480000">
                                      <p:cBhvr>
                                        <p:cTn id="23" dur="250" autoRev="1" fill="hold">
                                          <p:stCondLst>
                                            <p:cond delay="0"/>
                                          </p:stCondLst>
                                        </p:cTn>
                                        <p:tgtEl>
                                          <p:spTgt spid="3">
                                            <p:txEl>
                                              <p:pRg st="1" end="1"/>
                                            </p:txEl>
                                          </p:spTgt>
                                        </p:tgtEl>
                                        <p:attrNameLst>
                                          <p:attrName>r</p:attrName>
                                        </p:attrNameLst>
                                      </p:cBhvr>
                                    </p:animRot>
                                  </p:childTnLst>
                                </p:cTn>
                              </p:par>
                              <p:par>
                                <p:cTn id="24" presetID="36" presetClass="emph" presetSubtype="0" repeatCount="2000" fill="hold" nodeType="withEffect">
                                  <p:stCondLst>
                                    <p:cond delay="0"/>
                                  </p:stCondLst>
                                  <p:iterate type="lt">
                                    <p:tmPct val="10000"/>
                                  </p:iterate>
                                  <p:childTnLst>
                                    <p:animScale>
                                      <p:cBhvr>
                                        <p:cTn id="25" dur="250" autoRev="1" fill="hold">
                                          <p:stCondLst>
                                            <p:cond delay="0"/>
                                          </p:stCondLst>
                                        </p:cTn>
                                        <p:tgtEl>
                                          <p:spTgt spid="3">
                                            <p:txEl>
                                              <p:pRg st="2" end="2"/>
                                            </p:txEl>
                                          </p:spTgt>
                                        </p:tgtEl>
                                      </p:cBhvr>
                                      <p:to x="80000" y="100000"/>
                                    </p:animScale>
                                    <p:anim by="(#ppt_w*0.10)" calcmode="lin" valueType="num">
                                      <p:cBhvr>
                                        <p:cTn id="26" dur="250" autoRev="1" fill="hold">
                                          <p:stCondLst>
                                            <p:cond delay="0"/>
                                          </p:stCondLst>
                                        </p:cTn>
                                        <p:tgtEl>
                                          <p:spTgt spid="3">
                                            <p:txEl>
                                              <p:pRg st="2" end="2"/>
                                            </p:txEl>
                                          </p:spTgt>
                                        </p:tgtEl>
                                        <p:attrNameLst>
                                          <p:attrName>ppt_x</p:attrName>
                                        </p:attrNameLst>
                                      </p:cBhvr>
                                    </p:anim>
                                    <p:anim by="(-#ppt_w*0.10)" calcmode="lin" valueType="num">
                                      <p:cBhvr>
                                        <p:cTn id="27" dur="250" autoRev="1" fill="hold">
                                          <p:stCondLst>
                                            <p:cond delay="0"/>
                                          </p:stCondLst>
                                        </p:cTn>
                                        <p:tgtEl>
                                          <p:spTgt spid="3">
                                            <p:txEl>
                                              <p:pRg st="2" end="2"/>
                                            </p:txEl>
                                          </p:spTgt>
                                        </p:tgtEl>
                                        <p:attrNameLst>
                                          <p:attrName>ppt_y</p:attrName>
                                        </p:attrNameLst>
                                      </p:cBhvr>
                                    </p:anim>
                                    <p:animRot by="-480000">
                                      <p:cBhvr>
                                        <p:cTn id="28"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070" y="145233"/>
            <a:ext cx="6204844" cy="784407"/>
          </a:xfrm>
          <a:solidFill>
            <a:schemeClr val="bg1"/>
          </a:solidFill>
          <a:ln w="76200">
            <a:solidFill>
              <a:srgbClr val="0000CC"/>
            </a:solidFill>
          </a:ln>
          <a:effectLst>
            <a:glow rad="228600">
              <a:schemeClr val="accent1">
                <a:satMod val="175000"/>
                <a:alpha val="40000"/>
              </a:schemeClr>
            </a:glow>
          </a:effectLst>
          <a:scene3d>
            <a:camera prst="orthographicFront"/>
            <a:lightRig rig="threePt" dir="t"/>
          </a:scene3d>
          <a:sp3d>
            <a:bevelT w="139700" h="139700" prst="divot"/>
          </a:sp3d>
        </p:spPr>
        <p:txBody>
          <a:bodyPr>
            <a:sp3d extrusionH="57150">
              <a:bevelT w="38100" h="38100"/>
            </a:sp3d>
          </a:bodyPr>
          <a:lstStyle/>
          <a:p>
            <a:pPr algn="ctr"/>
            <a:r>
              <a:rPr lang="en-US" b="1" dirty="0" err="1">
                <a:solidFill>
                  <a:srgbClr val="0000CC"/>
                </a:solidFill>
              </a:rPr>
              <a:t>Yahusha’s</a:t>
            </a:r>
            <a:r>
              <a:rPr lang="en-US" b="1" dirty="0">
                <a:solidFill>
                  <a:srgbClr val="0000CC"/>
                </a:solidFill>
              </a:rPr>
              <a:t>  </a:t>
            </a:r>
            <a:r>
              <a:rPr lang="en-US" b="1" i="1" dirty="0">
                <a:ln>
                  <a:solidFill>
                    <a:sysClr val="windowText" lastClr="000000"/>
                  </a:solidFill>
                </a:ln>
                <a:solidFill>
                  <a:srgbClr val="7030A0"/>
                </a:solidFill>
                <a:effectLst>
                  <a:glow rad="127000">
                    <a:srgbClr val="FF9900"/>
                  </a:glow>
                </a:effectLst>
                <a:latin typeface="Comic Sans MS" pitchFamily="66" charset="0"/>
              </a:rPr>
              <a:t>Legal Right!</a:t>
            </a:r>
          </a:p>
        </p:txBody>
      </p:sp>
      <p:sp>
        <p:nvSpPr>
          <p:cNvPr id="3" name="Content Placeholder 2"/>
          <p:cNvSpPr>
            <a:spLocks noGrp="1"/>
          </p:cNvSpPr>
          <p:nvPr>
            <p:ph idx="1"/>
          </p:nvPr>
        </p:nvSpPr>
        <p:spPr>
          <a:xfrm>
            <a:off x="199999" y="1215142"/>
            <a:ext cx="11782697" cy="5454378"/>
          </a:xfrm>
          <a:solidFill>
            <a:schemeClr val="bg2"/>
          </a:solidFill>
          <a:ln w="57150">
            <a:noFill/>
          </a:ln>
          <a:effectLst>
            <a:glow rad="228600">
              <a:srgbClr val="0070C0">
                <a:alpha val="40000"/>
              </a:srgbClr>
            </a:glow>
          </a:effectLst>
          <a:scene3d>
            <a:camera prst="orthographicFront"/>
            <a:lightRig rig="threePt" dir="t"/>
          </a:scene3d>
          <a:sp3d>
            <a:bevelT w="101600" prst="riblet"/>
          </a:sp3d>
        </p:spPr>
        <p:txBody>
          <a:bodyPr lIns="182880" anchor="ctr">
            <a:normAutofit/>
            <a:sp3d extrusionH="57150">
              <a:bevelT w="38100" h="38100"/>
            </a:sp3d>
          </a:bodyPr>
          <a:lstStyle/>
          <a:p>
            <a:pPr marL="0" indent="0">
              <a:lnSpc>
                <a:spcPct val="100000"/>
              </a:lnSpc>
              <a:buNone/>
            </a:pPr>
            <a:r>
              <a:rPr lang="en-US" dirty="0">
                <a:solidFill>
                  <a:srgbClr val="008080"/>
                </a:solidFill>
                <a:latin typeface="Georgia" panose="02040502050405020303" pitchFamily="18" charset="0"/>
              </a:rPr>
              <a:t>John 7:8</a:t>
            </a:r>
            <a:r>
              <a:rPr lang="en-US" dirty="0">
                <a:solidFill>
                  <a:prstClr val="black"/>
                </a:solidFill>
                <a:latin typeface="Georgia" panose="02040502050405020303" pitchFamily="18" charset="0"/>
              </a:rPr>
              <a:t>  “You go up to this festival. I am not yet going up to this festival, 	       </a:t>
            </a:r>
            <a:r>
              <a:rPr lang="en-US" sz="4000" dirty="0">
                <a:solidFill>
                  <a:prstClr val="black"/>
                </a:solidFill>
                <a:effectLst>
                  <a:glow rad="50800">
                    <a:srgbClr val="FF0000">
                      <a:alpha val="94000"/>
                    </a:srgbClr>
                  </a:glow>
                </a:effectLst>
                <a:latin typeface="Georgia" panose="02040502050405020303" pitchFamily="18" charset="0"/>
              </a:rPr>
              <a:t>for </a:t>
            </a:r>
            <a:r>
              <a:rPr lang="en-US" sz="4000" dirty="0">
                <a:solidFill>
                  <a:prstClr val="black"/>
                </a:solidFill>
                <a:effectLst>
                  <a:glow rad="50800">
                    <a:srgbClr val="0070C0">
                      <a:alpha val="94000"/>
                    </a:srgbClr>
                  </a:glow>
                </a:effectLst>
                <a:latin typeface="Georgia" panose="02040502050405020303" pitchFamily="18" charset="0"/>
              </a:rPr>
              <a:t>My Time </a:t>
            </a:r>
            <a:r>
              <a:rPr lang="en-US" sz="4000" dirty="0">
                <a:solidFill>
                  <a:prstClr val="black"/>
                </a:solidFill>
                <a:effectLst>
                  <a:glow rad="50800">
                    <a:srgbClr val="FF0000">
                      <a:alpha val="94000"/>
                    </a:srgbClr>
                  </a:glow>
                </a:effectLst>
                <a:latin typeface="Georgia" panose="02040502050405020303" pitchFamily="18" charset="0"/>
              </a:rPr>
              <a:t>has not yet been filled.”</a:t>
            </a:r>
            <a:r>
              <a:rPr lang="en-US" sz="1800" dirty="0">
                <a:solidFill>
                  <a:prstClr val="black"/>
                </a:solidFill>
                <a:effectLst>
                  <a:glow rad="50800">
                    <a:srgbClr val="FF0000">
                      <a:alpha val="94000"/>
                    </a:srgbClr>
                  </a:glow>
                </a:effectLst>
                <a:latin typeface="Georgia" panose="02040502050405020303" pitchFamily="18" charset="0"/>
              </a:rPr>
              <a:t> </a:t>
            </a:r>
            <a:r>
              <a:rPr lang="en-US" sz="2000" i="1" dirty="0">
                <a:solidFill>
                  <a:srgbClr val="008080"/>
                </a:solidFill>
                <a:latin typeface="Georgia" panose="02040502050405020303" pitchFamily="18" charset="0"/>
              </a:rPr>
              <a:t>The Scriptures</a:t>
            </a: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gn="ctr">
              <a:lnSpc>
                <a:spcPct val="100000"/>
              </a:lnSpc>
              <a:buNone/>
            </a:pPr>
            <a:r>
              <a:rPr lang="en-US" sz="4000" dirty="0"/>
              <a:t>                      Where do we find  </a:t>
            </a:r>
            <a:r>
              <a:rPr lang="en-US" sz="4000" b="1" dirty="0">
                <a:solidFill>
                  <a:srgbClr val="0000CC"/>
                </a:solidFill>
              </a:rPr>
              <a:t>“Yahusha’s Time”?</a:t>
            </a:r>
          </a:p>
          <a:p>
            <a:pPr marL="0" indent="0" algn="ctr">
              <a:lnSpc>
                <a:spcPct val="100000"/>
              </a:lnSpc>
              <a:buNone/>
            </a:pPr>
            <a:r>
              <a:rPr lang="en-US" sz="4000" b="1" dirty="0">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glow rad="101600">
                    <a:srgbClr val="34E9FC">
                      <a:alpha val="60000"/>
                    </a:srgbClr>
                  </a:glow>
                </a:effectLst>
              </a:rPr>
              <a:t>Co</a:t>
            </a:r>
            <a:r>
              <a:rPr lang="en-US" sz="4000" b="1"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101600">
                    <a:srgbClr val="34E9FC">
                      <a:alpha val="60000"/>
                    </a:srgbClr>
                  </a:glow>
                </a:effectLst>
              </a:rPr>
              <a:t>venant Calendar </a:t>
            </a:r>
            <a:r>
              <a:rPr lang="en-US" sz="4000" b="1" dirty="0">
                <a:blipFill dpi="0" rotWithShape="1">
                  <a:blip r:embed="rId3">
                    <a:extLst>
                      <a:ext uri="{28A0092B-C50C-407E-A947-70E740481C1C}">
                        <a14:useLocalDpi xmlns:a14="http://schemas.microsoft.com/office/drawing/2010/main" val="0"/>
                      </a:ext>
                    </a:extLst>
                  </a:blip>
                  <a:srcRect/>
                  <a:stretch>
                    <a:fillRect/>
                  </a:stretch>
                </a:blipFill>
              </a:rPr>
              <a:t> </a:t>
            </a:r>
            <a:r>
              <a:rPr lang="en-US" sz="4000" b="1" dirty="0">
                <a:ln>
                  <a:solidFill>
                    <a:schemeClr val="tx1"/>
                  </a:solidFill>
                </a:ln>
                <a:solidFill>
                  <a:srgbClr val="FFFF00"/>
                </a:solidFill>
              </a:rPr>
              <a:t>– Gen 1:1 to Exo 24:11!  </a:t>
            </a:r>
            <a:r>
              <a:rPr lang="en-US" sz="4000" b="1" dirty="0">
                <a:ln>
                  <a:solidFill>
                    <a:schemeClr val="tx1"/>
                  </a:solidFill>
                </a:ln>
                <a:solidFill>
                  <a:srgbClr val="FFFF00"/>
                </a:solidFill>
                <a:effectLst>
                  <a:outerShdw blurRad="38100" dist="38100" dir="2700000" algn="tl">
                    <a:srgbClr val="000000">
                      <a:alpha val="43137"/>
                    </a:srgbClr>
                  </a:outerShdw>
                </a:effectLst>
                <a:sym typeface="Wingdings" panose="05000000000000000000" pitchFamily="2" charset="2"/>
              </a:rPr>
              <a:t></a:t>
            </a:r>
            <a:endParaRPr lang="en-US" sz="4000" b="1" dirty="0">
              <a:ln>
                <a:solidFill>
                  <a:schemeClr val="tx1"/>
                </a:solidFill>
              </a:ln>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30</a:t>
            </a:fld>
            <a:endParaRPr lang="en-US" dirty="0">
              <a:solidFill>
                <a:schemeClr val="tx1">
                  <a:lumMod val="95000"/>
                  <a:lumOff val="5000"/>
                </a:schemeClr>
              </a:solidFill>
            </a:endParaRPr>
          </a:p>
        </p:txBody>
      </p:sp>
      <p:cxnSp>
        <p:nvCxnSpPr>
          <p:cNvPr id="7" name="Straight Connector 6"/>
          <p:cNvCxnSpPr/>
          <p:nvPr/>
        </p:nvCxnSpPr>
        <p:spPr>
          <a:xfrm>
            <a:off x="2623457" y="2481941"/>
            <a:ext cx="2024743" cy="0"/>
          </a:xfrm>
          <a:prstGeom prst="line">
            <a:avLst/>
          </a:prstGeom>
          <a:ln w="76200">
            <a:solidFill>
              <a:srgbClr val="FFFF00"/>
            </a:solidFill>
          </a:ln>
          <a:effectLst>
            <a:glow rad="127000">
              <a:schemeClr val="tx1"/>
            </a:glow>
          </a:effectLst>
        </p:spPr>
        <p:style>
          <a:lnRef idx="1">
            <a:schemeClr val="accent1"/>
          </a:lnRef>
          <a:fillRef idx="0">
            <a:schemeClr val="accent1"/>
          </a:fillRef>
          <a:effectRef idx="0">
            <a:schemeClr val="accent1"/>
          </a:effectRef>
          <a:fontRef idx="minor">
            <a:schemeClr val="tx1"/>
          </a:fontRef>
        </p:style>
      </p:cxnSp>
      <p:sp>
        <p:nvSpPr>
          <p:cNvPr id="5" name="Cloud Callout 4"/>
          <p:cNvSpPr/>
          <p:nvPr/>
        </p:nvSpPr>
        <p:spPr>
          <a:xfrm>
            <a:off x="2730613" y="2854390"/>
            <a:ext cx="8757910" cy="2205308"/>
          </a:xfrm>
          <a:prstGeom prst="cloudCallout">
            <a:avLst>
              <a:gd name="adj1" fmla="val -27970"/>
              <a:gd name="adj2" fmla="val -71650"/>
            </a:avLst>
          </a:prstGeom>
          <a:solidFill>
            <a:schemeClr val="bg1">
              <a:lumMod val="75000"/>
            </a:schemeClr>
          </a:solidFill>
          <a:ln w="5715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What?  Why?  </a:t>
            </a:r>
            <a:br>
              <a:rPr lang="en-US" sz="6000" dirty="0">
                <a:solidFill>
                  <a:schemeClr val="tx1"/>
                </a:solidFill>
              </a:rPr>
            </a:br>
            <a:r>
              <a:rPr lang="en-US" sz="6000" dirty="0">
                <a:solidFill>
                  <a:schemeClr val="tx1"/>
                </a:solidFill>
              </a:rPr>
              <a:t>How? &amp; Where?</a:t>
            </a:r>
          </a:p>
        </p:txBody>
      </p:sp>
      <p:grpSp>
        <p:nvGrpSpPr>
          <p:cNvPr id="22" name="Group 21">
            <a:extLst>
              <a:ext uri="{FF2B5EF4-FFF2-40B4-BE49-F238E27FC236}">
                <a16:creationId xmlns:a16="http://schemas.microsoft.com/office/drawing/2014/main" id="{604184E6-3E71-3CFB-ABC6-975A04D7740C}"/>
              </a:ext>
            </a:extLst>
          </p:cNvPr>
          <p:cNvGrpSpPr/>
          <p:nvPr/>
        </p:nvGrpSpPr>
        <p:grpSpPr>
          <a:xfrm>
            <a:off x="267389" y="3400071"/>
            <a:ext cx="2676468" cy="2680105"/>
            <a:chOff x="267389" y="3400071"/>
            <a:chExt cx="2676468" cy="2680105"/>
          </a:xfrm>
        </p:grpSpPr>
        <p:pic>
          <p:nvPicPr>
            <p:cNvPr id="14" name="Picture 13">
              <a:extLst>
                <a:ext uri="{FF2B5EF4-FFF2-40B4-BE49-F238E27FC236}">
                  <a16:creationId xmlns:a16="http://schemas.microsoft.com/office/drawing/2014/main" id="{2CED01D5-407C-49AF-3413-819563DFA3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389" y="3400071"/>
              <a:ext cx="2676468" cy="2205304"/>
            </a:xfrm>
            <a:prstGeom prst="rect">
              <a:avLst/>
            </a:prstGeom>
          </p:spPr>
        </p:pic>
        <p:sp>
          <p:nvSpPr>
            <p:cNvPr id="18" name="TextBox 17">
              <a:extLst>
                <a:ext uri="{FF2B5EF4-FFF2-40B4-BE49-F238E27FC236}">
                  <a16:creationId xmlns:a16="http://schemas.microsoft.com/office/drawing/2014/main" id="{0D7F5FD9-1DD4-9DFB-AD68-30749C84CDDA}"/>
                </a:ext>
              </a:extLst>
            </p:cNvPr>
            <p:cNvSpPr txBox="1"/>
            <p:nvPr/>
          </p:nvSpPr>
          <p:spPr>
            <a:xfrm>
              <a:off x="630907" y="3926372"/>
              <a:ext cx="1919980" cy="1077218"/>
            </a:xfrm>
            <a:prstGeom prst="rect">
              <a:avLst/>
            </a:prstGeom>
            <a:noFill/>
          </p:spPr>
          <p:txBody>
            <a:bodyPr wrap="square">
              <a:spAutoFit/>
            </a:bodyPr>
            <a:lstStyle/>
            <a:p>
              <a:pPr algn="ctr"/>
              <a:r>
                <a:rPr lang="en-US" sz="3200" b="1" dirty="0">
                  <a:ln>
                    <a:solidFill>
                      <a:schemeClr val="tx1"/>
                    </a:solidFill>
                  </a:ln>
                  <a:solidFill>
                    <a:srgbClr val="FFFF00"/>
                  </a:solidFill>
                </a:rPr>
                <a:t>In the </a:t>
              </a:r>
              <a:r>
                <a:rPr lang="en-CA" sz="3200" dirty="0">
                  <a:ln w="28575">
                    <a:solidFill>
                      <a:srgbClr val="222BDC"/>
                    </a:solidFill>
                  </a:ln>
                  <a:solidFill>
                    <a:srgbClr val="FF99FF"/>
                  </a:solidFill>
                  <a:effectLst>
                    <a:glow rad="127000">
                      <a:srgbClr val="34E9FC"/>
                    </a:glow>
                    <a:outerShdw blurRad="50800" dist="50800" dir="5400000" algn="ctr" rotWithShape="0">
                      <a:srgbClr val="FFFF00"/>
                    </a:outerShdw>
                  </a:effectLst>
                  <a:latin typeface="Arial Black" panose="020B0A04020102020204" pitchFamily="34" charset="0"/>
                </a:rPr>
                <a:t>LIVING </a:t>
              </a:r>
              <a:endParaRPr lang="en-US" sz="3200" dirty="0"/>
            </a:p>
          </p:txBody>
        </p:sp>
        <p:sp>
          <p:nvSpPr>
            <p:cNvPr id="19" name="Arrow: Down 18">
              <a:extLst>
                <a:ext uri="{FF2B5EF4-FFF2-40B4-BE49-F238E27FC236}">
                  <a16:creationId xmlns:a16="http://schemas.microsoft.com/office/drawing/2014/main" id="{950AA02A-8A7B-D89B-8387-F7C851DE8C89}"/>
                </a:ext>
              </a:extLst>
            </p:cNvPr>
            <p:cNvSpPr/>
            <p:nvPr/>
          </p:nvSpPr>
          <p:spPr>
            <a:xfrm rot="20700000">
              <a:off x="2390997" y="5039247"/>
              <a:ext cx="480899" cy="1040929"/>
            </a:xfrm>
            <a:prstGeom prst="downArrow">
              <a:avLst>
                <a:gd name="adj1" fmla="val 52051"/>
                <a:gd name="adj2" fmla="val 62811"/>
              </a:avLst>
            </a:prstGeom>
            <a:blipFill dpi="0" rotWithShape="1">
              <a:blip r:embed="rId5" cstate="email">
                <a:extLst>
                  <a:ext uri="{28A0092B-C50C-407E-A947-70E740481C1C}">
                    <a14:useLocalDpi xmlns:a14="http://schemas.microsoft.com/office/drawing/2010/main"/>
                  </a:ext>
                </a:extLst>
              </a:blip>
              <a:srcRect/>
              <a:stretch>
                <a:fillRect/>
              </a:stretch>
            </a:blipFill>
            <a:ln>
              <a:solidFill>
                <a:srgbClr val="18189B"/>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426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par>
                                <p:cTn id="15" presetID="7" presetClass="emph" presetSubtype="6" accel="500" fill="hold" nodeType="withEffect">
                                  <p:stCondLst>
                                    <p:cond delay="1000"/>
                                  </p:stCondLst>
                                  <p:childTnLst>
                                    <p:animClr clrSpc="hsl" dir="cw">
                                      <p:cBhvr>
                                        <p:cTn id="16" dur="3000" fill="hold"/>
                                        <p:tgtEl>
                                          <p:spTgt spid="5"/>
                                        </p:tgtEl>
                                        <p:attrNameLst>
                                          <p:attrName>stroke.color</p:attrName>
                                        </p:attrNameLst>
                                      </p:cBhvr>
                                      <p:to>
                                        <a:srgbClr val="F727D9"/>
                                      </p:to>
                                    </p:animClr>
                                    <p:set>
                                      <p:cBhvr>
                                        <p:cTn id="17" dur="3000" fill="hold"/>
                                        <p:tgtEl>
                                          <p:spTgt spid="5"/>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000"/>
                                        <p:tgtEl>
                                          <p:spTgt spid="3">
                                            <p:txEl>
                                              <p:pRg st="7" end="7"/>
                                            </p:txEl>
                                          </p:spTgt>
                                        </p:tgtEl>
                                      </p:cBhvr>
                                    </p:animEffect>
                                  </p:childTnLst>
                                </p:cTn>
                              </p:par>
                            </p:childTnLst>
                          </p:cTn>
                        </p:par>
                        <p:par>
                          <p:cTn id="23" fill="hold">
                            <p:stCondLst>
                              <p:cond delay="1000"/>
                            </p:stCondLst>
                            <p:childTnLst>
                              <p:par>
                                <p:cTn id="24" presetID="22" presetClass="entr" presetSubtype="1" fill="hold" nodeType="afterEffect">
                                  <p:stCondLst>
                                    <p:cond delay="100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1250"/>
                                        <p:tgtEl>
                                          <p:spTgt spid="22"/>
                                        </p:tgtEl>
                                      </p:cBhvr>
                                    </p:animEffect>
                                  </p:childTnLst>
                                </p:cTn>
                              </p:par>
                            </p:childTnLst>
                          </p:cTn>
                        </p:par>
                        <p:par>
                          <p:cTn id="27" fill="hold">
                            <p:stCondLst>
                              <p:cond delay="3250"/>
                            </p:stCondLst>
                            <p:childTnLst>
                              <p:par>
                                <p:cTn id="28" presetID="22" presetClass="entr" presetSubtype="8" fill="hold" nodeType="afterEffect">
                                  <p:stCondLst>
                                    <p:cond delay="25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15" y="145233"/>
            <a:ext cx="10780309" cy="784407"/>
          </a:xfrm>
          <a:solidFill>
            <a:schemeClr val="bg1"/>
          </a:solidFill>
          <a:ln w="76200">
            <a:solidFill>
              <a:srgbClr val="0000CC"/>
            </a:solidFill>
          </a:ln>
          <a:effectLst>
            <a:glow rad="228600">
              <a:schemeClr val="accent1">
                <a:satMod val="175000"/>
                <a:alpha val="40000"/>
              </a:schemeClr>
            </a:glow>
          </a:effectLst>
          <a:scene3d>
            <a:camera prst="orthographicFront"/>
            <a:lightRig rig="threePt" dir="t"/>
          </a:scene3d>
          <a:sp3d>
            <a:bevelT w="139700" h="139700" prst="divot"/>
          </a:sp3d>
        </p:spPr>
        <p:txBody>
          <a:bodyPr/>
          <a:lstStyle/>
          <a:p>
            <a:r>
              <a:rPr lang="en-US" b="1" dirty="0">
                <a:solidFill>
                  <a:srgbClr val="0000CC"/>
                </a:solidFill>
              </a:rPr>
              <a:t>Melki-Tzedek Witness</a:t>
            </a:r>
            <a:endParaRPr lang="en-US" b="1" i="1" dirty="0">
              <a:ln>
                <a:solidFill>
                  <a:sysClr val="windowText" lastClr="000000"/>
                </a:solidFill>
              </a:ln>
              <a:solidFill>
                <a:srgbClr val="7030A0"/>
              </a:solidFill>
              <a:effectLst>
                <a:glow rad="127000">
                  <a:srgbClr val="FF9900"/>
                </a:glow>
              </a:effectLst>
              <a:latin typeface="Comic Sans MS" pitchFamily="66" charset="0"/>
            </a:endParaRPr>
          </a:p>
        </p:txBody>
      </p:sp>
      <p:sp>
        <p:nvSpPr>
          <p:cNvPr id="3" name="Content Placeholder 2"/>
          <p:cNvSpPr>
            <a:spLocks noGrp="1"/>
          </p:cNvSpPr>
          <p:nvPr>
            <p:ph idx="1"/>
          </p:nvPr>
        </p:nvSpPr>
        <p:spPr>
          <a:xfrm>
            <a:off x="199999" y="1215142"/>
            <a:ext cx="11782697" cy="5454378"/>
          </a:xfrm>
          <a:solidFill>
            <a:schemeClr val="bg2"/>
          </a:solidFill>
          <a:ln w="57150">
            <a:solidFill>
              <a:srgbClr val="FFFF00"/>
            </a:solidFill>
          </a:ln>
          <a:effectLst>
            <a:glow rad="228600">
              <a:srgbClr val="0070C0">
                <a:alpha val="40000"/>
              </a:srgbClr>
            </a:glow>
          </a:effectLst>
          <a:scene3d>
            <a:camera prst="orthographicFront"/>
            <a:lightRig rig="threePt" dir="t"/>
          </a:scene3d>
          <a:sp3d>
            <a:bevelT w="101600" prst="riblet"/>
          </a:sp3d>
        </p:spPr>
        <p:txBody>
          <a:bodyPr lIns="182880" anchor="ctr">
            <a:normAutofit/>
          </a:bodyPr>
          <a:lstStyle/>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31</a:t>
            </a:fld>
            <a:endParaRPr lang="en-US" dirty="0">
              <a:solidFill>
                <a:schemeClr val="tx1">
                  <a:lumMod val="95000"/>
                  <a:lumOff val="5000"/>
                </a:schemeClr>
              </a:solidFill>
            </a:endParaRPr>
          </a:p>
        </p:txBody>
      </p:sp>
      <p:sp>
        <p:nvSpPr>
          <p:cNvPr id="6" name="12-Point Star 5"/>
          <p:cNvSpPr/>
          <p:nvPr/>
        </p:nvSpPr>
        <p:spPr>
          <a:xfrm>
            <a:off x="1" y="1002970"/>
            <a:ext cx="5567082" cy="3096491"/>
          </a:xfrm>
          <a:prstGeom prst="star12">
            <a:avLst/>
          </a:prstGeom>
          <a:solidFill>
            <a:srgbClr val="34E9FC"/>
          </a:solidFill>
          <a:ln w="76200">
            <a:solidFill>
              <a:srgbClr val="0000CC"/>
            </a:solidFill>
          </a:ln>
          <a:effectLst>
            <a:glow rad="127000">
              <a:srgbClr val="FFFF00"/>
            </a:glow>
            <a:softEdge rad="31750"/>
          </a:effectLst>
          <a:scene3d>
            <a:camera prst="isometricOffAxis1Righ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rgbClr val="0000CC"/>
                  </a:solidFill>
                </a:ln>
                <a:solidFill>
                  <a:srgbClr val="FF3399"/>
                </a:solidFill>
                <a:effectLst>
                  <a:glow rad="127000">
                    <a:srgbClr val="FFFF00"/>
                  </a:glow>
                  <a:outerShdw blurRad="50800" dist="50800" dir="5400000" algn="ctr" rotWithShape="0">
                    <a:srgbClr val="CC00FF"/>
                  </a:outerShdw>
                </a:effectLst>
              </a:rPr>
              <a:t>Covenant Festivals </a:t>
            </a:r>
            <a:r>
              <a:rPr lang="en-US" sz="4000" dirty="0">
                <a:ln>
                  <a:solidFill>
                    <a:srgbClr val="0000CC"/>
                  </a:solidFill>
                </a:ln>
                <a:solidFill>
                  <a:srgbClr val="FF3399"/>
                </a:solidFill>
                <a:effectLst>
                  <a:outerShdw blurRad="50800" dist="50800" dir="5400000" algn="ctr" rotWithShape="0">
                    <a:srgbClr val="CC00FF"/>
                  </a:outerShdw>
                </a:effectLst>
              </a:rPr>
              <a:t>begin with the</a:t>
            </a:r>
            <a:endParaRPr lang="en-CA" sz="4000" dirty="0">
              <a:ln>
                <a:solidFill>
                  <a:srgbClr val="0000CC"/>
                </a:solidFill>
              </a:ln>
              <a:solidFill>
                <a:srgbClr val="FF3399"/>
              </a:solidFill>
              <a:effectLst>
                <a:outerShdw blurRad="50800" dist="50800" dir="5400000" algn="ctr" rotWithShape="0">
                  <a:srgbClr val="CC00FF"/>
                </a:outerShdw>
              </a:effectLst>
            </a:endParaRPr>
          </a:p>
        </p:txBody>
      </p:sp>
      <p:sp>
        <p:nvSpPr>
          <p:cNvPr id="7" name="Cloud Callout 6"/>
          <p:cNvSpPr/>
          <p:nvPr/>
        </p:nvSpPr>
        <p:spPr>
          <a:xfrm>
            <a:off x="928552" y="4165310"/>
            <a:ext cx="6347758" cy="2379519"/>
          </a:xfrm>
          <a:prstGeom prst="cloudCallout">
            <a:avLst>
              <a:gd name="adj1" fmla="val -12313"/>
              <a:gd name="adj2" fmla="val -78970"/>
            </a:avLst>
          </a:prstGeom>
          <a:blipFill dpi="0" rotWithShape="1">
            <a:blip r:embed="rId2">
              <a:extLst>
                <a:ext uri="{28A0092B-C50C-407E-A947-70E740481C1C}">
                  <a14:useLocalDpi xmlns:a14="http://schemas.microsoft.com/office/drawing/2010/main"/>
                </a:ext>
              </a:extLst>
            </a:blip>
            <a:srcRect/>
            <a:stretch>
              <a:fillRect/>
            </a:stretch>
          </a:blipFill>
          <a:ln w="28575">
            <a:solidFill>
              <a:srgbClr val="66FFFF"/>
            </a:solidFill>
          </a:ln>
          <a:effectLst>
            <a:glow rad="127000">
              <a:srgbClr val="7030A0"/>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82550" h="38100" prst="coolSlant"/>
            </a:sp3d>
          </a:bodyPr>
          <a:lstStyle/>
          <a:p>
            <a:pPr algn="ctr"/>
            <a:r>
              <a:rPr lang="en-US" sz="6000" b="1" dirty="0">
                <a:ln>
                  <a:solidFill>
                    <a:srgbClr val="0000CC"/>
                  </a:solidFill>
                </a:ln>
                <a:solidFill>
                  <a:srgbClr val="CC00FF"/>
                </a:solidFill>
                <a:effectLst>
                  <a:glow rad="127000">
                    <a:srgbClr val="FFFF00"/>
                  </a:glow>
                </a:effectLst>
              </a:rPr>
              <a:t>Mazzaroth!</a:t>
            </a:r>
            <a:br>
              <a:rPr lang="en-US" sz="6000" b="1" dirty="0">
                <a:ln>
                  <a:solidFill>
                    <a:srgbClr val="0000CC"/>
                  </a:solidFill>
                </a:ln>
                <a:solidFill>
                  <a:srgbClr val="CC00FF"/>
                </a:solidFill>
                <a:effectLst>
                  <a:glow rad="127000">
                    <a:srgbClr val="FFFF00"/>
                  </a:glow>
                </a:effectLst>
              </a:rPr>
            </a:br>
            <a:r>
              <a:rPr lang="en-US" sz="2400" b="1" dirty="0">
                <a:ln>
                  <a:solidFill>
                    <a:srgbClr val="0000CC"/>
                  </a:solidFill>
                </a:ln>
                <a:solidFill>
                  <a:srgbClr val="CC00FF"/>
                </a:solidFill>
                <a:effectLst>
                  <a:glow rad="127000">
                    <a:srgbClr val="FFFF00"/>
                  </a:glow>
                </a:effectLst>
              </a:rPr>
              <a:t>Teach us to </a:t>
            </a:r>
            <a:r>
              <a:rPr lang="en-US" sz="2400" b="1" u="sng" dirty="0">
                <a:ln>
                  <a:solidFill>
                    <a:srgbClr val="0000CC"/>
                  </a:solidFill>
                </a:ln>
                <a:solidFill>
                  <a:srgbClr val="CC00FF"/>
                </a:solidFill>
                <a:effectLst>
                  <a:glow rad="127000">
                    <a:srgbClr val="00FF00"/>
                  </a:glow>
                </a:effectLst>
              </a:rPr>
              <a:t>number</a:t>
            </a:r>
            <a:r>
              <a:rPr lang="en-US" sz="2400" b="1" dirty="0">
                <a:ln>
                  <a:solidFill>
                    <a:srgbClr val="0000CC"/>
                  </a:solidFill>
                </a:ln>
                <a:solidFill>
                  <a:srgbClr val="CC00FF"/>
                </a:solidFill>
                <a:effectLst>
                  <a:glow rad="127000">
                    <a:srgbClr val="FFFF00"/>
                  </a:glow>
                </a:effectLst>
              </a:rPr>
              <a:t> our days …  </a:t>
            </a:r>
            <a:r>
              <a:rPr lang="en-US" b="1" dirty="0">
                <a:ln>
                  <a:solidFill>
                    <a:srgbClr val="0000CC"/>
                  </a:solidFill>
                </a:ln>
                <a:solidFill>
                  <a:srgbClr val="CC00FF"/>
                </a:solidFill>
                <a:effectLst>
                  <a:glow rad="127000">
                    <a:srgbClr val="FFFF00"/>
                  </a:glow>
                </a:effectLst>
              </a:rPr>
              <a:t>Ps 90:12</a:t>
            </a:r>
            <a:endParaRPr lang="en-CA" b="1" dirty="0">
              <a:ln>
                <a:solidFill>
                  <a:srgbClr val="0000CC"/>
                </a:solidFill>
              </a:ln>
              <a:solidFill>
                <a:srgbClr val="CC00FF"/>
              </a:solidFill>
              <a:effectLst>
                <a:glow rad="127000">
                  <a:srgbClr val="FFFF00"/>
                </a:glow>
              </a:effectLst>
            </a:endParaRPr>
          </a:p>
        </p:txBody>
      </p:sp>
      <p:sp>
        <p:nvSpPr>
          <p:cNvPr id="8" name="Oval 7"/>
          <p:cNvSpPr/>
          <p:nvPr/>
        </p:nvSpPr>
        <p:spPr>
          <a:xfrm>
            <a:off x="4457700" y="1288472"/>
            <a:ext cx="3138055" cy="32939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16000" dirty="0">
                <a:solidFill>
                  <a:srgbClr val="CC00FF"/>
                </a:solidFill>
                <a:effectLst>
                  <a:glow rad="127000">
                    <a:srgbClr val="FF9900"/>
                  </a:glow>
                </a:effectLst>
              </a:rPr>
              <a:t>?</a:t>
            </a:r>
            <a:endParaRPr lang="en-CA" sz="16000" dirty="0">
              <a:solidFill>
                <a:srgbClr val="CC00FF"/>
              </a:solidFill>
              <a:effectLst>
                <a:glow rad="127000">
                  <a:srgbClr val="FF9900"/>
                </a:glow>
              </a:effectLst>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t="-2158"/>
          <a:stretch/>
        </p:blipFill>
        <p:spPr>
          <a:xfrm>
            <a:off x="7539560" y="3019434"/>
            <a:ext cx="3656522" cy="356840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12-Point Star 4"/>
          <p:cNvSpPr/>
          <p:nvPr/>
        </p:nvSpPr>
        <p:spPr>
          <a:xfrm>
            <a:off x="6459166" y="889298"/>
            <a:ext cx="5567082" cy="3818889"/>
          </a:xfrm>
          <a:prstGeom prst="star12">
            <a:avLst/>
          </a:prstGeom>
          <a:solidFill>
            <a:schemeClr val="tx1"/>
          </a:solidFill>
          <a:ln w="76200">
            <a:solidFill>
              <a:srgbClr val="00FF00"/>
            </a:solidFill>
          </a:ln>
          <a:effectLst>
            <a:glow rad="127000">
              <a:srgbClr val="FF99FF"/>
            </a:glow>
            <a:softEdge rad="31750"/>
          </a:effectLst>
          <a:scene3d>
            <a:camera prst="isometricOffAxis2Lef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b="1" dirty="0">
                <a:ln>
                  <a:solidFill>
                    <a:srgbClr val="063760"/>
                  </a:solidFill>
                </a:ln>
                <a:solidFill>
                  <a:srgbClr val="FF6600"/>
                </a:solidFill>
              </a:rPr>
              <a:t>John 7 </a:t>
            </a:r>
            <a:r>
              <a:rPr lang="en-US" sz="4400" b="1" dirty="0">
                <a:ln>
                  <a:solidFill>
                    <a:srgbClr val="063760"/>
                  </a:solidFill>
                </a:ln>
              </a:rPr>
              <a:t>Sukkot started here!</a:t>
            </a:r>
            <a:endParaRPr lang="en-CA" sz="4400" b="1" dirty="0">
              <a:ln>
                <a:solidFill>
                  <a:srgbClr val="063760"/>
                </a:solidFill>
              </a:ln>
            </a:endParaRPr>
          </a:p>
        </p:txBody>
      </p:sp>
      <p:sp>
        <p:nvSpPr>
          <p:cNvPr id="13" name="Rectangle 12">
            <a:extLst>
              <a:ext uri="{FF2B5EF4-FFF2-40B4-BE49-F238E27FC236}">
                <a16:creationId xmlns:a16="http://schemas.microsoft.com/office/drawing/2014/main" id="{9B036130-A79B-49B2-8ED7-3D58FB862EE9}"/>
              </a:ext>
            </a:extLst>
          </p:cNvPr>
          <p:cNvSpPr/>
          <p:nvPr/>
        </p:nvSpPr>
        <p:spPr>
          <a:xfrm>
            <a:off x="5777880" y="80236"/>
            <a:ext cx="55568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400" b="1" dirty="0">
                <a:solidFill>
                  <a:prstClr val="black"/>
                </a:solidFill>
                <a:latin typeface="Calibri Light"/>
                <a:ea typeface="+mj-ea"/>
                <a:cs typeface="+mj-cs"/>
              </a:rPr>
              <a:t>or</a:t>
            </a:r>
            <a:r>
              <a:rPr lang="en-US" sz="4400" b="1" dirty="0">
                <a:solidFill>
                  <a:srgbClr val="0000CC"/>
                </a:solidFill>
                <a:latin typeface="Calibri Light"/>
                <a:ea typeface="+mj-ea"/>
                <a:cs typeface="+mj-cs"/>
              </a:rPr>
              <a:t>  </a:t>
            </a:r>
            <a:r>
              <a:rPr lang="en-US" sz="4400" b="1" i="1" dirty="0">
                <a:ln>
                  <a:solidFill>
                    <a:sysClr val="windowText" lastClr="000000"/>
                  </a:solidFill>
                </a:ln>
                <a:solidFill>
                  <a:srgbClr val="7030A0"/>
                </a:solidFill>
                <a:effectLst>
                  <a:glow rad="127000">
                    <a:srgbClr val="FF9900"/>
                  </a:glow>
                </a:effectLst>
                <a:latin typeface="Comic Sans MS" pitchFamily="66" charset="0"/>
                <a:ea typeface="+mj-ea"/>
                <a:cs typeface="+mj-cs"/>
              </a:rPr>
              <a:t>Lunar Confusion?</a:t>
            </a:r>
            <a:endParaRPr lang="en-CA" dirty="0"/>
          </a:p>
        </p:txBody>
      </p:sp>
    </p:spTree>
    <p:extLst>
      <p:ext uri="{BB962C8B-B14F-4D97-AF65-F5344CB8AC3E}">
        <p14:creationId xmlns:p14="http://schemas.microsoft.com/office/powerpoint/2010/main" val="19682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9" presetClass="entr" presetSubtype="0" fill="hold" grpId="0" nodeType="afterEffect">
                                  <p:stCondLst>
                                    <p:cond delay="125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1750"/>
                                        <p:tgtEl>
                                          <p:spTgt spid="5"/>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0" presetClass="entr" presetSubtype="0" repeatCount="400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edg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5"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divot">
          <a:fgClr>
            <a:srgbClr val="CC0099"/>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779" y="189964"/>
            <a:ext cx="11602054" cy="745217"/>
          </a:xfrm>
          <a:solidFill>
            <a:schemeClr val="bg1"/>
          </a:solidFill>
          <a:ln w="38100">
            <a:solidFill>
              <a:srgbClr val="00B050"/>
            </a:solidFill>
          </a:ln>
          <a:effectLst>
            <a:glow rad="228600">
              <a:schemeClr val="accent1">
                <a:satMod val="175000"/>
                <a:alpha val="40000"/>
              </a:schemeClr>
            </a:glow>
          </a:effectLst>
          <a:scene3d>
            <a:camera prst="orthographicFront"/>
            <a:lightRig rig="threePt" dir="t"/>
          </a:scene3d>
          <a:sp3d>
            <a:bevelT w="114300" prst="artDeco"/>
          </a:sp3d>
        </p:spPr>
        <p:txBody>
          <a:bodyPr>
            <a:normAutofit/>
          </a:bodyPr>
          <a:lstStyle/>
          <a:p>
            <a:pPr algn="ctr"/>
            <a:r>
              <a:rPr lang="en-US" b="1" dirty="0">
                <a:ln>
                  <a:solidFill>
                    <a:schemeClr val="tx1"/>
                  </a:solidFill>
                </a:ln>
                <a:solidFill>
                  <a:srgbClr val="0000CC"/>
                </a:solidFill>
              </a:rPr>
              <a:t>Yahusha’s Covenant Sukkot Time </a:t>
            </a:r>
            <a:r>
              <a:rPr lang="en-US" dirty="0">
                <a:ln>
                  <a:solidFill>
                    <a:schemeClr val="tx1"/>
                  </a:solidFill>
                </a:ln>
              </a:rPr>
              <a:t>– </a:t>
            </a:r>
            <a:r>
              <a:rPr lang="en-US" b="1" dirty="0">
                <a:ln>
                  <a:solidFill>
                    <a:schemeClr val="tx1"/>
                  </a:solidFill>
                </a:ln>
                <a:solidFill>
                  <a:srgbClr val="00B050"/>
                </a:solidFill>
              </a:rPr>
              <a:t>Leviticus 23</a:t>
            </a:r>
          </a:p>
        </p:txBody>
      </p:sp>
      <p:sp>
        <p:nvSpPr>
          <p:cNvPr id="3" name="Content Placeholder 2"/>
          <p:cNvSpPr>
            <a:spLocks noGrp="1"/>
          </p:cNvSpPr>
          <p:nvPr>
            <p:ph idx="1"/>
          </p:nvPr>
        </p:nvSpPr>
        <p:spPr>
          <a:xfrm>
            <a:off x="295779" y="1236518"/>
            <a:ext cx="9599368" cy="5205846"/>
          </a:xfrm>
          <a:solidFill>
            <a:schemeClr val="bg2"/>
          </a:solidFill>
          <a:ln w="57150">
            <a:solidFill>
              <a:srgbClr val="34E9FC"/>
            </a:solidFill>
          </a:ln>
          <a:effectLst>
            <a:glow rad="63500">
              <a:srgbClr val="CC00FF">
                <a:alpha val="91000"/>
              </a:srgbClr>
            </a:glow>
          </a:effectLst>
          <a:scene3d>
            <a:camera prst="orthographicFront"/>
            <a:lightRig rig="threePt" dir="t"/>
          </a:scene3d>
          <a:sp3d>
            <a:bevelT w="114300" prst="artDeco"/>
          </a:sp3d>
        </p:spPr>
        <p:txBody>
          <a:bodyPr anchor="ctr">
            <a:normAutofit fontScale="92500"/>
            <a:sp3d extrusionH="57150">
              <a:bevelT w="38100" h="38100"/>
            </a:sp3d>
          </a:bodyPr>
          <a:lstStyle/>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23:24</a:t>
            </a:r>
            <a:r>
              <a:rPr lang="en-US" dirty="0">
                <a:solidFill>
                  <a:prstClr val="black"/>
                </a:solidFill>
                <a:latin typeface="Georgia" panose="02040502050405020303" pitchFamily="18" charset="0"/>
              </a:rPr>
              <a:t>	“Speak to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saying, </a:t>
            </a:r>
            <a:r>
              <a:rPr lang="en-US" dirty="0">
                <a:ln>
                  <a:solidFill>
                    <a:prstClr val="black"/>
                  </a:solidFill>
                </a:ln>
                <a:solidFill>
                  <a:srgbClr val="CC00FF"/>
                </a:solidFill>
                <a:effectLst>
                  <a:glow rad="127000">
                    <a:srgbClr val="00FF00"/>
                  </a:glow>
                </a:effectLst>
                <a:latin typeface="Georgia" panose="02040502050405020303" pitchFamily="18" charset="0"/>
              </a:rPr>
              <a:t>‘In the seventh month, on the first day of the month,</a:t>
            </a:r>
            <a:r>
              <a:rPr lang="en-US" dirty="0">
                <a:solidFill>
                  <a:prstClr val="black"/>
                </a:solidFill>
                <a:latin typeface="Georgia" panose="02040502050405020303" pitchFamily="18" charset="0"/>
              </a:rPr>
              <a:t> you have a rest, a remembrance of blowing of trumpets, a set-apart gathering.</a:t>
            </a:r>
          </a:p>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23:34</a:t>
            </a:r>
            <a:r>
              <a:rPr lang="en-US" dirty="0">
                <a:solidFill>
                  <a:prstClr val="black"/>
                </a:solidFill>
                <a:latin typeface="Georgia" panose="02040502050405020303" pitchFamily="18" charset="0"/>
              </a:rPr>
              <a:t>	“Speak to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saying, </a:t>
            </a:r>
            <a:r>
              <a:rPr lang="en-US" dirty="0">
                <a:ln>
                  <a:solidFill>
                    <a:prstClr val="black"/>
                  </a:solidFill>
                </a:ln>
                <a:solidFill>
                  <a:srgbClr val="CC00FF"/>
                </a:solidFill>
                <a:effectLst>
                  <a:glow rad="127000">
                    <a:srgbClr val="00FF00"/>
                  </a:glow>
                </a:effectLst>
                <a:latin typeface="Georgia" panose="02040502050405020303" pitchFamily="18" charset="0"/>
              </a:rPr>
              <a:t>‘On the fifteenth day of this seventh month is the Festival of Booths </a:t>
            </a:r>
            <a:r>
              <a:rPr lang="en-US" dirty="0">
                <a:solidFill>
                  <a:prstClr val="black"/>
                </a:solidFill>
                <a:latin typeface="Georgia" panose="02040502050405020303" pitchFamily="18" charset="0"/>
              </a:rPr>
              <a:t>for seven days to </a:t>
            </a:r>
            <a:r>
              <a:rPr lang="he-IL" dirty="0">
                <a:solidFill>
                  <a:srgbClr val="0000CC"/>
                </a:solidFill>
                <a:latin typeface="SBL Hebrew"/>
              </a:rPr>
              <a:t>יהוה</a:t>
            </a:r>
            <a:r>
              <a:rPr lang="en-US" dirty="0">
                <a:solidFill>
                  <a:srgbClr val="0000CC"/>
                </a:solidFill>
                <a:latin typeface="Georgia" panose="02040502050405020303" pitchFamily="18" charset="0"/>
              </a:rPr>
              <a:t> [Yahuah].’</a:t>
            </a:r>
            <a:r>
              <a:rPr lang="en-US" sz="1400" dirty="0">
                <a:solidFill>
                  <a:srgbClr val="0000CC"/>
                </a:solidFill>
                <a:latin typeface="Georgia" panose="02040502050405020303" pitchFamily="18" charset="0"/>
              </a:rPr>
              <a:t> </a:t>
            </a:r>
            <a:r>
              <a:rPr lang="en-US" dirty="0">
                <a:solidFill>
                  <a:srgbClr val="0000CC"/>
                </a:solidFill>
                <a:latin typeface="Georgia" panose="02040502050405020303" pitchFamily="18" charset="0"/>
              </a:rPr>
              <a:t>”</a:t>
            </a:r>
          </a:p>
          <a:p>
            <a:pPr marL="0" lvl="0" indent="0">
              <a:lnSpc>
                <a:spcPct val="100000"/>
              </a:lnSpc>
              <a:buNone/>
            </a:pPr>
            <a:r>
              <a:rPr lang="en-US" dirty="0">
                <a:solidFill>
                  <a:prstClr val="black"/>
                </a:solidFill>
                <a:latin typeface="Georgia" panose="02040502050405020303" pitchFamily="18" charset="0"/>
              </a:rPr>
              <a:t>When </a:t>
            </a:r>
            <a:r>
              <a:rPr lang="en-US" b="1" dirty="0">
                <a:solidFill>
                  <a:srgbClr val="0000CC"/>
                </a:solidFill>
                <a:latin typeface="Georgia" panose="02040502050405020303" pitchFamily="18" charset="0"/>
              </a:rPr>
              <a:t>Yahusha</a:t>
            </a:r>
            <a:r>
              <a:rPr lang="en-US" dirty="0">
                <a:solidFill>
                  <a:prstClr val="black"/>
                </a:solidFill>
                <a:latin typeface="Georgia" panose="02040502050405020303" pitchFamily="18" charset="0"/>
              </a:rPr>
              <a:t> said – </a:t>
            </a:r>
            <a:r>
              <a:rPr lang="en-US" b="1" dirty="0">
                <a:solidFill>
                  <a:srgbClr val="0000CC"/>
                </a:solidFill>
                <a:latin typeface="Georgia" panose="02040502050405020303" pitchFamily="18" charset="0"/>
              </a:rPr>
              <a:t>“… For </a:t>
            </a:r>
            <a:r>
              <a:rPr lang="en-US" b="1" dirty="0">
                <a:solidFill>
                  <a:srgbClr val="0000CC"/>
                </a:solidFill>
                <a:effectLst>
                  <a:glow rad="127000">
                    <a:srgbClr val="FF99FF"/>
                  </a:glow>
                </a:effectLst>
                <a:latin typeface="Georgia" panose="02040502050405020303" pitchFamily="18" charset="0"/>
              </a:rPr>
              <a:t>My Time </a:t>
            </a:r>
            <a:r>
              <a:rPr lang="en-US" b="1" dirty="0">
                <a:solidFill>
                  <a:srgbClr val="0000CC"/>
                </a:solidFill>
                <a:latin typeface="Georgia" panose="02040502050405020303" pitchFamily="18" charset="0"/>
              </a:rPr>
              <a:t>has not yet been filled ...” </a:t>
            </a:r>
            <a:r>
              <a:rPr lang="en-US" dirty="0">
                <a:latin typeface="Georgia" panose="02040502050405020303" pitchFamily="18" charset="0"/>
              </a:rPr>
              <a:t>it is these </a:t>
            </a:r>
            <a:r>
              <a:rPr lang="en-US" b="1" dirty="0">
                <a:solidFill>
                  <a:srgbClr val="CC0099"/>
                </a:solidFill>
                <a:effectLst>
                  <a:glow rad="228600">
                    <a:schemeClr val="accent4">
                      <a:satMod val="175000"/>
                      <a:alpha val="89000"/>
                    </a:schemeClr>
                  </a:glow>
                </a:effectLst>
                <a:latin typeface="Georgia" panose="02040502050405020303" pitchFamily="18" charset="0"/>
              </a:rPr>
              <a:t>“times”</a:t>
            </a:r>
            <a:r>
              <a:rPr lang="en-US" dirty="0">
                <a:latin typeface="Georgia" panose="02040502050405020303" pitchFamily="18" charset="0"/>
              </a:rPr>
              <a:t> found in the </a:t>
            </a:r>
            <a:r>
              <a:rPr lang="en-US" b="1" dirty="0">
                <a:solidFill>
                  <a:srgbClr val="222BDC"/>
                </a:solidFill>
                <a:latin typeface="Georgia" panose="02040502050405020303" pitchFamily="18" charset="0"/>
              </a:rPr>
              <a:t>Torah,</a:t>
            </a:r>
            <a:r>
              <a:rPr lang="en-US" dirty="0">
                <a:latin typeface="Georgia" panose="02040502050405020303" pitchFamily="18" charset="0"/>
              </a:rPr>
              <a:t> that must be fulfilled completely.  </a:t>
            </a:r>
            <a:r>
              <a:rPr lang="en-US" b="1" dirty="0">
                <a:ln>
                  <a:solidFill>
                    <a:srgbClr val="222BDC"/>
                  </a:solidFill>
                </a:ln>
                <a:solidFill>
                  <a:srgbClr val="FF6600"/>
                </a:solidFill>
                <a:effectLst>
                  <a:outerShdw blurRad="50800" dist="50800" dir="5400000" algn="ctr" rotWithShape="0">
                    <a:srgbClr val="D46DE7"/>
                  </a:outerShdw>
                </a:effectLst>
                <a:latin typeface="Georgia" panose="02040502050405020303" pitchFamily="18" charset="0"/>
              </a:rPr>
              <a:t>Yes, even by Yahusha Himself!</a:t>
            </a:r>
            <a:endParaRPr lang="en-US" b="1" dirty="0">
              <a:ln>
                <a:solidFill>
                  <a:srgbClr val="222BDC"/>
                </a:solidFill>
              </a:ln>
              <a:solidFill>
                <a:srgbClr val="FF6600"/>
              </a:solidFill>
              <a:effectLst>
                <a:outerShdw blurRad="50800" dist="50800" dir="5400000" algn="ctr" rotWithShape="0">
                  <a:srgbClr val="D46DE7"/>
                </a:outerShdw>
              </a:effectLst>
            </a:endParaRPr>
          </a:p>
        </p:txBody>
      </p:sp>
      <p:sp>
        <p:nvSpPr>
          <p:cNvPr id="4" name="Slide Number Placeholder 3"/>
          <p:cNvSpPr>
            <a:spLocks noGrp="1"/>
          </p:cNvSpPr>
          <p:nvPr>
            <p:ph type="sldNum" sz="quarter" idx="12"/>
          </p:nvPr>
        </p:nvSpPr>
        <p:spPr>
          <a:xfrm>
            <a:off x="9341033" y="6442364"/>
            <a:ext cx="2743200" cy="365125"/>
          </a:xfrm>
        </p:spPr>
        <p:txBody>
          <a:bodyPr/>
          <a:lstStyle/>
          <a:p>
            <a:fld id="{0B555D82-D20F-4DB7-B3E9-7B7EAC2F87A9}" type="slidenum">
              <a:rPr lang="en-US" sz="1400" b="1" smtClean="0">
                <a:solidFill>
                  <a:schemeClr val="tx1"/>
                </a:solidFill>
              </a:rPr>
              <a:t>32</a:t>
            </a:fld>
            <a:endParaRPr lang="en-US" b="1" dirty="0">
              <a:solidFill>
                <a:schemeClr val="tx1"/>
              </a:solidFill>
            </a:endParaRPr>
          </a:p>
        </p:txBody>
      </p:sp>
      <p:sp>
        <p:nvSpPr>
          <p:cNvPr id="8" name="TextBox 7">
            <a:extLst>
              <a:ext uri="{FF2B5EF4-FFF2-40B4-BE49-F238E27FC236}">
                <a16:creationId xmlns:a16="http://schemas.microsoft.com/office/drawing/2014/main" id="{81FCF8EB-6968-4080-998F-DEECA2B83922}"/>
              </a:ext>
            </a:extLst>
          </p:cNvPr>
          <p:cNvSpPr txBox="1"/>
          <p:nvPr/>
        </p:nvSpPr>
        <p:spPr>
          <a:xfrm>
            <a:off x="10015409" y="1207951"/>
            <a:ext cx="1940771" cy="5262979"/>
          </a:xfrm>
          <a:prstGeom prst="rect">
            <a:avLst/>
          </a:prstGeom>
          <a:solidFill>
            <a:schemeClr val="bg1"/>
          </a:solidFill>
          <a:effectLst>
            <a:softEdge rad="127000"/>
          </a:effectLst>
        </p:spPr>
        <p:txBody>
          <a:bodyPr wrap="square">
            <a:spAutoFit/>
            <a:scene3d>
              <a:camera prst="orthographicFront"/>
              <a:lightRig rig="threePt" dir="t"/>
            </a:scene3d>
            <a:sp3d extrusionH="57150">
              <a:bevelT w="82550" h="38100" prst="coolSlant"/>
            </a:sp3d>
          </a:bodyPr>
          <a:lstStyle/>
          <a:p>
            <a:pPr algn="ctr"/>
            <a:r>
              <a:rPr lang="en-US" sz="2800" b="1" dirty="0">
                <a:ln>
                  <a:solidFill>
                    <a:srgbClr val="222BDC"/>
                  </a:solidFill>
                </a:ln>
                <a:solidFill>
                  <a:srgbClr val="FF6600"/>
                </a:solidFill>
                <a:effectLst>
                  <a:outerShdw blurRad="50800" dist="50800" dir="5400000" algn="ctr" rotWithShape="0">
                    <a:srgbClr val="D46DE7"/>
                  </a:outerShdw>
                </a:effectLst>
                <a:latin typeface="Georgia" panose="02040502050405020303" pitchFamily="18" charset="0"/>
              </a:rPr>
              <a:t>Was </a:t>
            </a:r>
            <a:r>
              <a:rPr lang="en-US" sz="2800" b="1" dirty="0">
                <a:ln>
                  <a:solidFill>
                    <a:srgbClr val="222BDC"/>
                  </a:solidFill>
                </a:ln>
                <a:solidFill>
                  <a:srgbClr val="0070C0"/>
                </a:solidFill>
                <a:effectLst>
                  <a:outerShdw blurRad="50800" dist="50800" dir="5400000" algn="ctr" rotWithShape="0">
                    <a:srgbClr val="D46DE7"/>
                  </a:outerShdw>
                </a:effectLst>
                <a:latin typeface="Georgia" panose="02040502050405020303" pitchFamily="18" charset="0"/>
              </a:rPr>
              <a:t>Yahusha</a:t>
            </a:r>
            <a:r>
              <a:rPr lang="en-US" sz="2800" b="1" dirty="0">
                <a:ln>
                  <a:solidFill>
                    <a:srgbClr val="222BDC"/>
                  </a:solidFill>
                </a:ln>
                <a:solidFill>
                  <a:srgbClr val="FF6600"/>
                </a:solidFill>
                <a:effectLst>
                  <a:outerShdw blurRad="50800" dist="50800" dir="5400000" algn="ctr" rotWithShape="0">
                    <a:srgbClr val="D46DE7"/>
                  </a:outerShdw>
                </a:effectLst>
                <a:latin typeface="Georgia" panose="02040502050405020303" pitchFamily="18" charset="0"/>
              </a:rPr>
              <a:t> required to be in the temple on </a:t>
            </a:r>
            <a:r>
              <a:rPr lang="en-US" sz="2800" b="1" dirty="0">
                <a:ln>
                  <a:solidFill>
                    <a:srgbClr val="222BDC"/>
                  </a:solidFill>
                </a:ln>
                <a:solidFill>
                  <a:schemeClr val="accent2">
                    <a:lumMod val="50000"/>
                  </a:schemeClr>
                </a:solidFill>
                <a:effectLst>
                  <a:outerShdw blurRad="50800" dist="50800" dir="5400000" algn="ctr" rotWithShape="0">
                    <a:srgbClr val="D46DE7"/>
                  </a:outerShdw>
                </a:effectLst>
                <a:latin typeface="Georgia" panose="02040502050405020303" pitchFamily="18" charset="0"/>
              </a:rPr>
              <a:t>lunar festival timing, or, </a:t>
            </a:r>
            <a:r>
              <a:rPr lang="en-US" sz="2800" b="1" dirty="0">
                <a:ln>
                  <a:solidFill>
                    <a:srgbClr val="222BDC"/>
                  </a:solidFill>
                </a:ln>
                <a:solidFill>
                  <a:srgbClr val="0000CC"/>
                </a:solidFill>
                <a:effectLst>
                  <a:outerShdw blurRad="50800" dist="50800" dir="5400000" algn="ctr" rotWithShape="0">
                    <a:srgbClr val="34E9FC"/>
                  </a:outerShdw>
                </a:effectLst>
                <a:latin typeface="Georgia" panose="02040502050405020303" pitchFamily="18" charset="0"/>
              </a:rPr>
              <a:t>only on His timing</a:t>
            </a:r>
            <a:r>
              <a:rPr lang="en-US" sz="2800" b="1" dirty="0">
                <a:ln>
                  <a:solidFill>
                    <a:srgbClr val="222BDC"/>
                  </a:solidFill>
                </a:ln>
                <a:solidFill>
                  <a:srgbClr val="FF6600"/>
                </a:solidFill>
                <a:effectLst>
                  <a:outerShdw blurRad="50800" dist="50800" dir="5400000" algn="ctr" rotWithShape="0">
                    <a:srgbClr val="34E9FC"/>
                  </a:outerShdw>
                </a:effectLst>
                <a:latin typeface="Georgia" panose="02040502050405020303" pitchFamily="18" charset="0"/>
              </a:rPr>
              <a:t>?</a:t>
            </a:r>
            <a:endParaRPr lang="en-US" sz="2800" dirty="0">
              <a:effectLst>
                <a:outerShdw blurRad="50800" dist="50800" dir="5400000" algn="ctr" rotWithShape="0">
                  <a:srgbClr val="34E9FC"/>
                </a:outerShdw>
              </a:effectLst>
            </a:endParaRPr>
          </a:p>
        </p:txBody>
      </p:sp>
    </p:spTree>
    <p:extLst>
      <p:ext uri="{BB962C8B-B14F-4D97-AF65-F5344CB8AC3E}">
        <p14:creationId xmlns:p14="http://schemas.microsoft.com/office/powerpoint/2010/main" val="27377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64" y="72736"/>
            <a:ext cx="11680452" cy="602673"/>
          </a:xfrm>
          <a:solidFill>
            <a:srgbClr val="FAEBFF"/>
          </a:solidFill>
          <a:ln w="57150">
            <a:solidFill>
              <a:srgbClr val="34E9FC"/>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a:solidFill>
                  <a:srgbClr val="CC0099"/>
                </a:solidFill>
              </a:rPr>
              <a:t>Determining the Start of the Year for </a:t>
            </a:r>
            <a:r>
              <a:rPr lang="en-US" b="1" dirty="0">
                <a:solidFill>
                  <a:srgbClr val="222BDC"/>
                </a:solidFill>
              </a:rPr>
              <a:t>Covenant Calendar</a:t>
            </a:r>
          </a:p>
        </p:txBody>
      </p:sp>
      <p:sp>
        <p:nvSpPr>
          <p:cNvPr id="3" name="Content Placeholder 2"/>
          <p:cNvSpPr>
            <a:spLocks noGrp="1"/>
          </p:cNvSpPr>
          <p:nvPr>
            <p:ph idx="1"/>
          </p:nvPr>
        </p:nvSpPr>
        <p:spPr>
          <a:xfrm>
            <a:off x="287383" y="770709"/>
            <a:ext cx="11586754" cy="5969725"/>
          </a:xfrm>
          <a:solidFill>
            <a:schemeClr val="bg2"/>
          </a:solidFill>
          <a:ln w="57150">
            <a:solidFill>
              <a:schemeClr val="bg2">
                <a:lumMod val="50000"/>
              </a:schemeClr>
            </a:solidFill>
          </a:ln>
          <a:effectLst>
            <a:glow rad="101600">
              <a:srgbClr val="FF3399">
                <a:alpha val="60000"/>
              </a:srgbClr>
            </a:glow>
          </a:effectLst>
          <a:scene3d>
            <a:camera prst="orthographicFront"/>
            <a:lightRig rig="threePt" dir="t"/>
          </a:scene3d>
          <a:sp3d>
            <a:bevelT w="114300" prst="artDeco"/>
          </a:sp3d>
        </p:spPr>
        <p:txBody>
          <a:bodyPr lIns="182880" anchor="ctr">
            <a:noAutofit/>
            <a:sp3d extrusionH="57150">
              <a:bevelT w="38100" h="38100"/>
            </a:sp3d>
          </a:bodyPr>
          <a:lstStyle/>
          <a:p>
            <a:r>
              <a:rPr lang="en-US" sz="2700" dirty="0"/>
              <a:t>To determine the 7</a:t>
            </a:r>
            <a:r>
              <a:rPr lang="en-US" sz="2700" baseline="30000" dirty="0"/>
              <a:t>th</a:t>
            </a:r>
            <a:r>
              <a:rPr lang="en-US" sz="2700" dirty="0"/>
              <a:t> month correctly, the very first day of the year must be ascertained first.</a:t>
            </a:r>
          </a:p>
          <a:p>
            <a:r>
              <a:rPr lang="en-US" sz="2700" dirty="0"/>
              <a:t>There are 10 verses in the Tanach that indicate very clearly what </a:t>
            </a:r>
            <a:r>
              <a:rPr lang="en-US" sz="2700" b="1" dirty="0">
                <a:effectLst>
                  <a:outerShdw blurRad="50800" dist="50800" dir="5400000" algn="ctr" rotWithShape="0">
                    <a:srgbClr val="00FF00"/>
                  </a:outerShdw>
                </a:effectLst>
              </a:rPr>
              <a:t>celestial event </a:t>
            </a:r>
            <a:r>
              <a:rPr lang="en-US" sz="2700" dirty="0"/>
              <a:t>develops, ending </a:t>
            </a:r>
            <a:r>
              <a:rPr lang="en-US" sz="2700" b="1" dirty="0">
                <a:solidFill>
                  <a:srgbClr val="0000CC"/>
                </a:solidFill>
              </a:rPr>
              <a:t>Yahuah’s</a:t>
            </a:r>
            <a:r>
              <a:rPr lang="en-US" sz="2700" dirty="0"/>
              <a:t> year.  One is </a:t>
            </a:r>
            <a:r>
              <a:rPr lang="en-US" sz="2700" dirty="0" err="1">
                <a:solidFill>
                  <a:srgbClr val="00B050"/>
                </a:solidFill>
              </a:rPr>
              <a:t>Exo</a:t>
            </a:r>
            <a:r>
              <a:rPr lang="en-US" sz="2700" dirty="0">
                <a:solidFill>
                  <a:srgbClr val="00B050"/>
                </a:solidFill>
              </a:rPr>
              <a:t> 34:22 </a:t>
            </a:r>
            <a:r>
              <a:rPr lang="en-US" sz="2700" dirty="0"/>
              <a:t>in</a:t>
            </a:r>
            <a:r>
              <a:rPr lang="en-US" sz="2700" dirty="0">
                <a:solidFill>
                  <a:srgbClr val="00B050"/>
                </a:solidFill>
              </a:rPr>
              <a:t> </a:t>
            </a:r>
            <a:r>
              <a:rPr lang="en-US" sz="2700" dirty="0"/>
              <a:t>which the autumnal </a:t>
            </a:r>
            <a:r>
              <a:rPr lang="en-US" sz="2700" i="1" dirty="0">
                <a:solidFill>
                  <a:srgbClr val="CC00FF"/>
                </a:solidFill>
              </a:rPr>
              <a:t>tequfah (equinox)</a:t>
            </a:r>
            <a:r>
              <a:rPr lang="en-US" sz="2700" dirty="0"/>
              <a:t> signals final events of </a:t>
            </a:r>
            <a:r>
              <a:rPr lang="en-US" sz="2700" b="1" dirty="0">
                <a:solidFill>
                  <a:srgbClr val="0000CC"/>
                </a:solidFill>
              </a:rPr>
              <a:t>Yahuah’s</a:t>
            </a:r>
            <a:r>
              <a:rPr lang="en-US" sz="2700" dirty="0"/>
              <a:t> </a:t>
            </a:r>
            <a:r>
              <a:rPr lang="en-US" sz="2700" b="1" dirty="0">
                <a:solidFill>
                  <a:srgbClr val="222BDC"/>
                </a:solidFill>
                <a:effectLst>
                  <a:outerShdw blurRad="50800" dist="50800" dir="5400000" algn="ctr" rotWithShape="0">
                    <a:srgbClr val="FF6600"/>
                  </a:outerShdw>
                </a:effectLst>
              </a:rPr>
              <a:t>worship calendar year.</a:t>
            </a:r>
          </a:p>
          <a:p>
            <a:r>
              <a:rPr lang="en-US" sz="2700" dirty="0"/>
              <a:t>6 Months prior to John 7 is the spring </a:t>
            </a:r>
            <a:r>
              <a:rPr lang="en-US" sz="2700" i="1" dirty="0">
                <a:solidFill>
                  <a:srgbClr val="CC00FF"/>
                </a:solidFill>
              </a:rPr>
              <a:t>tequfah</a:t>
            </a:r>
            <a:r>
              <a:rPr lang="en-US" sz="2700" dirty="0"/>
              <a:t> (equinox) which ushers in the </a:t>
            </a:r>
            <a:r>
              <a:rPr lang="en-US" sz="2700" u="sng" dirty="0">
                <a:effectLst>
                  <a:outerShdw blurRad="50800" dist="50800" dir="5400000" algn="ctr" rotWithShape="0">
                    <a:srgbClr val="FF6600"/>
                  </a:outerShdw>
                </a:effectLst>
              </a:rPr>
              <a:t>start</a:t>
            </a:r>
            <a:r>
              <a:rPr lang="en-US" sz="2700" dirty="0">
                <a:effectLst>
                  <a:outerShdw blurRad="50800" dist="50800" dir="5400000" algn="ctr" rotWithShape="0">
                    <a:srgbClr val="FF6600"/>
                  </a:outerShdw>
                </a:effectLst>
              </a:rPr>
              <a:t> of the new year.  </a:t>
            </a:r>
            <a:r>
              <a:rPr lang="en-US" sz="2700" dirty="0"/>
              <a:t>If this is not realized specifically by the Torah instructions, the Feasts and Festivals will not be on </a:t>
            </a:r>
            <a:r>
              <a:rPr lang="en-US" sz="2700" b="1" dirty="0">
                <a:solidFill>
                  <a:srgbClr val="0000CC"/>
                </a:solidFill>
              </a:rPr>
              <a:t>Yahuah’s</a:t>
            </a:r>
            <a:r>
              <a:rPr lang="en-US" sz="2700" dirty="0">
                <a:solidFill>
                  <a:srgbClr val="0000CC"/>
                </a:solidFill>
              </a:rPr>
              <a:t> </a:t>
            </a:r>
            <a:r>
              <a:rPr lang="en-US" sz="2700" dirty="0" err="1">
                <a:solidFill>
                  <a:srgbClr val="0000CC"/>
                </a:solidFill>
              </a:rPr>
              <a:t>Qodesh</a:t>
            </a:r>
            <a:r>
              <a:rPr lang="en-US" sz="2700" dirty="0"/>
              <a:t> (Set-Apart) </a:t>
            </a:r>
            <a:r>
              <a:rPr lang="en-US" sz="2700" dirty="0">
                <a:solidFill>
                  <a:srgbClr val="0000CC"/>
                </a:solidFill>
              </a:rPr>
              <a:t>Calendar.  </a:t>
            </a:r>
          </a:p>
          <a:p>
            <a:r>
              <a:rPr lang="en-US" sz="2700" b="1" dirty="0">
                <a:solidFill>
                  <a:srgbClr val="0000CC"/>
                </a:solidFill>
              </a:rPr>
              <a:t>Yahusha</a:t>
            </a:r>
            <a:r>
              <a:rPr lang="en-US" sz="2700" dirty="0">
                <a:solidFill>
                  <a:srgbClr val="0000CC"/>
                </a:solidFill>
              </a:rPr>
              <a:t> </a:t>
            </a:r>
            <a:r>
              <a:rPr lang="en-US" sz="2700" dirty="0"/>
              <a:t>was living out the Torah and </a:t>
            </a:r>
            <a:r>
              <a:rPr lang="en-US" sz="2700" b="1" dirty="0">
                <a:solidFill>
                  <a:srgbClr val="0000CC"/>
                </a:solidFill>
              </a:rPr>
              <a:t>His Time </a:t>
            </a:r>
            <a:r>
              <a:rPr lang="en-US" sz="2700" dirty="0"/>
              <a:t>was according to the </a:t>
            </a:r>
            <a:r>
              <a:rPr lang="en-US" sz="2700" i="1" dirty="0">
                <a:solidFill>
                  <a:srgbClr val="CC00FF"/>
                </a:solidFill>
              </a:rPr>
              <a:t>tequfah</a:t>
            </a:r>
            <a:r>
              <a:rPr lang="en-US" sz="2700" dirty="0"/>
              <a:t> (equinox) system for determining the new year (in 29 CE of John 7).  </a:t>
            </a:r>
          </a:p>
          <a:p>
            <a:r>
              <a:rPr lang="en-US" sz="2700" dirty="0"/>
              <a:t>The Pharisees (Yahudim) of the second Temple era were observing times by the lunar calculations </a:t>
            </a:r>
            <a:r>
              <a:rPr lang="en-US" sz="2700" dirty="0">
                <a:solidFill>
                  <a:srgbClr val="FF0000"/>
                </a:solidFill>
              </a:rPr>
              <a:t>– beginning the year with the new moon </a:t>
            </a:r>
            <a:r>
              <a:rPr lang="en-US" sz="2700" b="1" u="sng" dirty="0">
                <a:solidFill>
                  <a:srgbClr val="FF0000"/>
                </a:solidFill>
              </a:rPr>
              <a:t>after</a:t>
            </a:r>
            <a:r>
              <a:rPr lang="en-US" sz="2700" dirty="0">
                <a:solidFill>
                  <a:srgbClr val="FF0000"/>
                </a:solidFill>
              </a:rPr>
              <a:t> the equinox.</a:t>
            </a:r>
          </a:p>
          <a:p>
            <a:r>
              <a:rPr lang="en-US" sz="2700" b="1" dirty="0">
                <a:solidFill>
                  <a:srgbClr val="0000CC"/>
                </a:solidFill>
              </a:rPr>
              <a:t>Yahusha</a:t>
            </a:r>
            <a:r>
              <a:rPr lang="en-US" sz="2700" dirty="0"/>
              <a:t> could not, and would not, observe feasts of </a:t>
            </a:r>
            <a:r>
              <a:rPr lang="en-US" sz="2700" b="1" dirty="0">
                <a:solidFill>
                  <a:srgbClr val="0000CC"/>
                </a:solidFill>
              </a:rPr>
              <a:t>Yahuah</a:t>
            </a:r>
            <a:r>
              <a:rPr lang="en-US" sz="2700" dirty="0"/>
              <a:t> on a lunar based calendar.</a:t>
            </a:r>
            <a:endParaRPr lang="en-US" sz="2700" dirty="0">
              <a:solidFill>
                <a:srgbClr val="0000CC"/>
              </a:solidFill>
            </a:endParaRPr>
          </a:p>
        </p:txBody>
      </p:sp>
      <p:sp>
        <p:nvSpPr>
          <p:cNvPr id="4" name="Slide Number Placeholder 3"/>
          <p:cNvSpPr>
            <a:spLocks noGrp="1"/>
          </p:cNvSpPr>
          <p:nvPr>
            <p:ph type="sldNum" sz="quarter" idx="12"/>
          </p:nvPr>
        </p:nvSpPr>
        <p:spPr>
          <a:xfrm>
            <a:off x="9028611" y="6265462"/>
            <a:ext cx="2743200" cy="365125"/>
          </a:xfrm>
        </p:spPr>
        <p:txBody>
          <a:bodyPr/>
          <a:lstStyle/>
          <a:p>
            <a:fld id="{0B555D82-D20F-4DB7-B3E9-7B7EAC2F87A9}"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30489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83" y="212570"/>
            <a:ext cx="11092515" cy="789418"/>
          </a:xfrm>
          <a:solidFill>
            <a:srgbClr val="34E9FC"/>
          </a:solidFill>
          <a:ln w="28575">
            <a:solidFill>
              <a:srgbClr val="CC00FF"/>
            </a:solidFill>
          </a:ln>
          <a:effectLst>
            <a:glow rad="431800">
              <a:srgbClr val="00FF00">
                <a:alpha val="40000"/>
              </a:srgb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err="1">
                <a:solidFill>
                  <a:srgbClr val="0000CC"/>
                </a:solidFill>
                <a:latin typeface="Arial Black" pitchFamily="34" charset="0"/>
              </a:rPr>
              <a:t>Yahusha</a:t>
            </a:r>
            <a:r>
              <a:rPr lang="en-US" b="1" dirty="0"/>
              <a:t> – declares </a:t>
            </a:r>
            <a:r>
              <a:rPr lang="en-US" b="1" dirty="0">
                <a:effectLst>
                  <a:outerShdw blurRad="50800" dist="50800" dir="5400000" algn="ctr" rotWithShape="0">
                    <a:srgbClr val="CC00FF">
                      <a:alpha val="97000"/>
                    </a:srgbClr>
                  </a:outerShdw>
                </a:effectLst>
              </a:rPr>
              <a:t>His</a:t>
            </a:r>
            <a:r>
              <a:rPr lang="en-US" b="1" dirty="0"/>
              <a:t> </a:t>
            </a:r>
            <a:r>
              <a:rPr lang="en-US" b="1" i="1" dirty="0">
                <a:solidFill>
                  <a:srgbClr val="FF0000"/>
                </a:solidFill>
                <a:latin typeface="Arial Black" pitchFamily="34" charset="0"/>
              </a:rPr>
              <a:t>METHOD</a:t>
            </a:r>
            <a:r>
              <a:rPr lang="en-US" b="1" dirty="0"/>
              <a:t> of </a:t>
            </a:r>
            <a:r>
              <a:rPr lang="en-US" b="1" dirty="0">
                <a:effectLst>
                  <a:glow rad="127000">
                    <a:srgbClr val="FFFF00"/>
                  </a:glow>
                </a:effectLst>
              </a:rPr>
              <a:t>Witnessing</a:t>
            </a:r>
            <a:endParaRPr lang="en-US" b="1" dirty="0">
              <a:solidFill>
                <a:srgbClr val="0000CC"/>
              </a:solidFill>
            </a:endParaRPr>
          </a:p>
        </p:txBody>
      </p:sp>
      <p:sp>
        <p:nvSpPr>
          <p:cNvPr id="3" name="Content Placeholder 2"/>
          <p:cNvSpPr>
            <a:spLocks noGrp="1"/>
          </p:cNvSpPr>
          <p:nvPr>
            <p:ph idx="1"/>
          </p:nvPr>
        </p:nvSpPr>
        <p:spPr>
          <a:xfrm>
            <a:off x="287482" y="1157887"/>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t">
            <a:normAutofit/>
            <a:sp3d extrusionH="57150">
              <a:bevelT w="38100" h="38100"/>
            </a:sp3d>
          </a:bodyPr>
          <a:lstStyle/>
          <a:p>
            <a:r>
              <a:rPr lang="en-CA" sz="2000" b="1" dirty="0">
                <a:solidFill>
                  <a:srgbClr val="00B050"/>
                </a:solidFill>
                <a:latin typeface="Verdana"/>
              </a:rPr>
              <a:t>John 10:25</a:t>
            </a:r>
            <a:r>
              <a:rPr lang="en-CA" dirty="0">
                <a:solidFill>
                  <a:srgbClr val="208080"/>
                </a:solidFill>
                <a:latin typeface="Verdana"/>
              </a:rPr>
              <a:t>  </a:t>
            </a:r>
            <a:r>
              <a:rPr lang="he-IL" sz="3200" dirty="0">
                <a:solidFill>
                  <a:srgbClr val="0000CC"/>
                </a:solidFill>
                <a:latin typeface="Arial"/>
              </a:rPr>
              <a:t>יהושע</a:t>
            </a:r>
            <a:r>
              <a:rPr lang="en-CA" dirty="0">
                <a:solidFill>
                  <a:srgbClr val="800000"/>
                </a:solidFill>
                <a:latin typeface="Verdana"/>
              </a:rPr>
              <a:t> answered them, “I have told you, and you do</a:t>
            </a:r>
            <a:br>
              <a:rPr lang="en-CA" dirty="0">
                <a:solidFill>
                  <a:srgbClr val="800000"/>
                </a:solidFill>
                <a:latin typeface="Verdana"/>
              </a:rPr>
            </a:br>
            <a:endParaRPr lang="en-CA" dirty="0">
              <a:solidFill>
                <a:srgbClr val="800000"/>
              </a:solidFill>
              <a:latin typeface="Verdana"/>
            </a:endParaRPr>
          </a:p>
          <a:p>
            <a:pPr marL="0" indent="0">
              <a:buNone/>
            </a:pPr>
            <a:r>
              <a:rPr lang="en-CA" dirty="0">
                <a:solidFill>
                  <a:srgbClr val="800000"/>
                </a:solidFill>
                <a:latin typeface="Verdana"/>
              </a:rPr>
              <a:t>     not believe.</a:t>
            </a:r>
            <a:br>
              <a:rPr lang="en-CA" dirty="0">
                <a:solidFill>
                  <a:srgbClr val="800000"/>
                </a:solidFill>
                <a:latin typeface="Verdana"/>
              </a:rPr>
            </a:br>
            <a:r>
              <a:rPr lang="en-CA" dirty="0">
                <a:solidFill>
                  <a:srgbClr val="800000"/>
                </a:solidFill>
                <a:latin typeface="Verdana"/>
              </a:rPr>
              <a:t> 				  		    </a:t>
            </a:r>
            <a:br>
              <a:rPr lang="en-CA" dirty="0">
                <a:solidFill>
                  <a:srgbClr val="800000"/>
                </a:solidFill>
                <a:latin typeface="Verdana"/>
              </a:rPr>
            </a:br>
            <a:r>
              <a:rPr lang="en-CA" dirty="0">
                <a:solidFill>
                  <a:srgbClr val="800000"/>
                </a:solidFill>
                <a:latin typeface="Verdana"/>
              </a:rPr>
              <a:t>  </a:t>
            </a:r>
            <a:br>
              <a:rPr lang="en-CA" dirty="0">
                <a:ln>
                  <a:solidFill>
                    <a:sysClr val="windowText" lastClr="000000"/>
                  </a:solidFill>
                </a:ln>
                <a:solidFill>
                  <a:srgbClr val="0000CC"/>
                </a:solidFill>
                <a:effectLst>
                  <a:glow rad="50800">
                    <a:srgbClr val="FF6600"/>
                  </a:glow>
                </a:effectLst>
                <a:latin typeface="Verdana"/>
              </a:rPr>
            </a:br>
            <a:endParaRPr lang="en-CA" dirty="0">
              <a:ln>
                <a:solidFill>
                  <a:sysClr val="windowText" lastClr="000000"/>
                </a:solidFill>
              </a:ln>
              <a:solidFill>
                <a:srgbClr val="0000CC"/>
              </a:solidFill>
              <a:effectLst>
                <a:glow rad="50800">
                  <a:srgbClr val="FF6600"/>
                </a:glow>
              </a:effectLst>
              <a:latin typeface="Verdana"/>
            </a:endParaRPr>
          </a:p>
          <a:p>
            <a:pPr marL="0" indent="0">
              <a:buNone/>
            </a:pPr>
            <a:r>
              <a:rPr lang="en-CA" dirty="0">
                <a:ln>
                  <a:solidFill>
                    <a:sysClr val="windowText" lastClr="000000"/>
                  </a:solidFill>
                </a:ln>
                <a:solidFill>
                  <a:srgbClr val="0000CC"/>
                </a:solidFill>
                <a:effectLst>
                  <a:glow rad="63500">
                    <a:srgbClr val="FF6600"/>
                  </a:glow>
                </a:effectLst>
                <a:latin typeface="Verdana"/>
              </a:rPr>
              <a:t>  they  			       </a:t>
            </a:r>
            <a:r>
              <a:rPr lang="en-CA" i="1" dirty="0">
                <a:ln>
                  <a:solidFill>
                    <a:sysClr val="windowText" lastClr="000000"/>
                  </a:solidFill>
                </a:ln>
                <a:solidFill>
                  <a:srgbClr val="0000CC"/>
                </a:solidFill>
                <a:effectLst>
                  <a:glow rad="127000">
                    <a:srgbClr val="FF6600"/>
                  </a:glow>
                </a:effectLst>
                <a:latin typeface="Comic Sans MS" pitchFamily="66" charset="0"/>
              </a:rPr>
              <a:t> </a:t>
            </a:r>
          </a:p>
          <a:p>
            <a:pPr marL="0" indent="0">
              <a:buNone/>
            </a:pPr>
            <a:br>
              <a:rPr lang="en-CA" dirty="0">
                <a:ln>
                  <a:solidFill>
                    <a:sysClr val="windowText" lastClr="000000"/>
                  </a:solidFill>
                </a:ln>
                <a:solidFill>
                  <a:srgbClr val="0000CC"/>
                </a:solidFill>
                <a:effectLst>
                  <a:glow rad="63500">
                    <a:srgbClr val="FF6600"/>
                  </a:glow>
                </a:effectLst>
                <a:latin typeface="Verdana"/>
              </a:rPr>
            </a:br>
            <a:r>
              <a:rPr lang="en-CA" dirty="0">
                <a:ln>
                  <a:solidFill>
                    <a:sysClr val="windowText" lastClr="000000"/>
                  </a:solidFill>
                </a:ln>
                <a:solidFill>
                  <a:srgbClr val="0000CC"/>
                </a:solidFill>
                <a:effectLst>
                  <a:glow rad="63500">
                    <a:srgbClr val="FF6600"/>
                  </a:glow>
                </a:effectLst>
                <a:latin typeface="Verdana"/>
              </a:rPr>
              <a:t>  concerning Me.</a:t>
            </a:r>
            <a:endParaRPr lang="en-CA" dirty="0">
              <a:solidFill>
                <a:srgbClr val="800000"/>
              </a:solidFill>
              <a:latin typeface="Verdana"/>
            </a:endParaRPr>
          </a:p>
          <a:p>
            <a:pPr marL="0" indent="0">
              <a:buNone/>
            </a:pPr>
            <a:endParaRPr lang="en-CA" dirty="0">
              <a:solidFill>
                <a:srgbClr val="800000"/>
              </a:solidFill>
              <a:latin typeface="Verdana"/>
            </a:endParaRPr>
          </a:p>
        </p:txBody>
      </p:sp>
      <p:sp>
        <p:nvSpPr>
          <p:cNvPr id="17" name="Rectangle 16"/>
          <p:cNvSpPr/>
          <p:nvPr/>
        </p:nvSpPr>
        <p:spPr>
          <a:xfrm>
            <a:off x="3273136" y="1958562"/>
            <a:ext cx="5507182" cy="706583"/>
          </a:xfrm>
          <a:prstGeom prst="rect">
            <a:avLst/>
          </a:prstGeom>
          <a:solidFill>
            <a:schemeClr val="bg1">
              <a:lumMod val="85000"/>
            </a:schemeClr>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ln>
                  <a:solidFill>
                    <a:sysClr val="windowText" lastClr="000000"/>
                  </a:solidFill>
                </a:ln>
                <a:solidFill>
                  <a:srgbClr val="0000CC"/>
                </a:solidFill>
                <a:effectLst>
                  <a:glow rad="127000">
                    <a:srgbClr val="FF6600"/>
                  </a:glow>
                </a:effectLst>
                <a:latin typeface="Verdana"/>
              </a:rPr>
              <a:t>The </a:t>
            </a:r>
            <a:r>
              <a:rPr lang="en-CA" sz="4800" i="1" dirty="0">
                <a:ln>
                  <a:solidFill>
                    <a:sysClr val="windowText" lastClr="000000"/>
                  </a:solidFill>
                </a:ln>
                <a:solidFill>
                  <a:srgbClr val="0000CC"/>
                </a:solidFill>
                <a:effectLst>
                  <a:glow rad="127000">
                    <a:srgbClr val="FF6600"/>
                  </a:glow>
                </a:effectLst>
                <a:latin typeface="Comic Sans MS" pitchFamily="66" charset="0"/>
              </a:rPr>
              <a:t>WORKS</a:t>
            </a:r>
            <a:r>
              <a:rPr lang="en-CA" sz="2800" dirty="0">
                <a:ln>
                  <a:solidFill>
                    <a:sysClr val="windowText" lastClr="000000"/>
                  </a:solidFill>
                </a:ln>
                <a:solidFill>
                  <a:srgbClr val="0000CC"/>
                </a:solidFill>
                <a:effectLst>
                  <a:glow rad="50800">
                    <a:srgbClr val="FF6600"/>
                  </a:glow>
                </a:effectLst>
                <a:latin typeface="Verdana"/>
              </a:rPr>
              <a:t> that </a:t>
            </a:r>
            <a:r>
              <a:rPr lang="en-CA" sz="4000" dirty="0">
                <a:ln>
                  <a:solidFill>
                    <a:sysClr val="windowText" lastClr="000000"/>
                  </a:solidFill>
                </a:ln>
                <a:solidFill>
                  <a:srgbClr val="0000CC"/>
                </a:solidFill>
                <a:effectLst>
                  <a:glow rad="50800">
                    <a:srgbClr val="FF6600"/>
                  </a:glow>
                </a:effectLst>
                <a:latin typeface="Arial Black" pitchFamily="34" charset="0"/>
              </a:rPr>
              <a:t>I DO</a:t>
            </a:r>
            <a:r>
              <a:rPr lang="en-CA" sz="4000" dirty="0">
                <a:ln>
                  <a:solidFill>
                    <a:sysClr val="windowText" lastClr="000000"/>
                  </a:solidFill>
                </a:ln>
                <a:solidFill>
                  <a:srgbClr val="0000CC"/>
                </a:solidFill>
                <a:effectLst>
                  <a:glow rad="127000">
                    <a:srgbClr val="FF6600"/>
                  </a:glow>
                </a:effectLst>
                <a:latin typeface="Arial Black" pitchFamily="34" charset="0"/>
              </a:rPr>
              <a:t> </a:t>
            </a:r>
            <a:endParaRPr lang="en-CA" sz="4000" dirty="0">
              <a:latin typeface="Arial Black" pitchFamily="34" charset="0"/>
            </a:endParaRPr>
          </a:p>
        </p:txBody>
      </p:sp>
      <p:sp>
        <p:nvSpPr>
          <p:cNvPr id="18" name="Rectangle 17"/>
          <p:cNvSpPr/>
          <p:nvPr/>
        </p:nvSpPr>
        <p:spPr>
          <a:xfrm>
            <a:off x="1726967" y="3730101"/>
            <a:ext cx="5599663" cy="628943"/>
          </a:xfrm>
          <a:prstGeom prst="rect">
            <a:avLst/>
          </a:prstGeom>
          <a:solidFill>
            <a:schemeClr val="bg1">
              <a:lumMod val="5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400" i="1" dirty="0">
                <a:ln>
                  <a:solidFill>
                    <a:sysClr val="windowText" lastClr="000000"/>
                  </a:solidFill>
                </a:ln>
                <a:solidFill>
                  <a:srgbClr val="0000CC"/>
                </a:solidFill>
                <a:effectLst>
                  <a:glow rad="127000">
                    <a:srgbClr val="FF6600"/>
                  </a:glow>
                </a:effectLst>
                <a:latin typeface="Snap ITC" panose="04040A07060A02020202" pitchFamily="82" charset="0"/>
              </a:rPr>
              <a:t>BEAR WITNESS </a:t>
            </a:r>
            <a:endParaRPr lang="en-CA" sz="4400" dirty="0">
              <a:latin typeface="Snap ITC" panose="04040A07060A02020202" pitchFamily="82" charset="0"/>
            </a:endParaRPr>
          </a:p>
        </p:txBody>
      </p:sp>
      <p:sp>
        <p:nvSpPr>
          <p:cNvPr id="6" name="Rectangle: Rounded Corners 5">
            <a:extLst>
              <a:ext uri="{FF2B5EF4-FFF2-40B4-BE49-F238E27FC236}">
                <a16:creationId xmlns:a16="http://schemas.microsoft.com/office/drawing/2014/main" id="{9DFD665B-8CE9-4796-A596-606429274EAE}"/>
              </a:ext>
            </a:extLst>
          </p:cNvPr>
          <p:cNvSpPr/>
          <p:nvPr/>
        </p:nvSpPr>
        <p:spPr>
          <a:xfrm>
            <a:off x="88780" y="5371434"/>
            <a:ext cx="12011487" cy="1449411"/>
          </a:xfrm>
          <a:prstGeom prst="roundRect">
            <a:avLst>
              <a:gd name="adj" fmla="val 22124"/>
            </a:avLst>
          </a:prstGeom>
          <a:solidFill>
            <a:srgbClr val="FFC000"/>
          </a:solidFill>
          <a:ln w="38100">
            <a:solidFill>
              <a:schemeClr val="accent2">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a:ln>
                  <a:solidFill>
                    <a:schemeClr val="tx1"/>
                  </a:solidFill>
                </a:ln>
                <a:solidFill>
                  <a:srgbClr val="00FF00"/>
                </a:solidFill>
                <a:effectLst>
                  <a:outerShdw blurRad="50800" dist="50800" dir="5400000" algn="ctr" rotWithShape="0">
                    <a:srgbClr val="FF6600"/>
                  </a:outerShdw>
                </a:effectLst>
                <a:latin typeface="Comic Sans MS" panose="030F0702030302020204" pitchFamily="66" charset="0"/>
              </a:rPr>
              <a:t>Have</a:t>
            </a:r>
            <a:r>
              <a:rPr lang="en-CA" sz="4400" b="1" dirty="0">
                <a:ln>
                  <a:solidFill>
                    <a:schemeClr val="tx1"/>
                  </a:solidFill>
                </a:ln>
                <a:solidFill>
                  <a:srgbClr val="00FF00"/>
                </a:solidFill>
                <a:effectLst>
                  <a:outerShdw blurRad="50800" dist="50800" dir="5400000" algn="ctr" rotWithShape="0">
                    <a:srgbClr val="FF6600"/>
                  </a:outerShdw>
                </a:effectLst>
              </a:rPr>
              <a:t> </a:t>
            </a:r>
            <a:r>
              <a:rPr lang="en-CA" sz="4400" b="1" dirty="0">
                <a:ln>
                  <a:solidFill>
                    <a:schemeClr val="tx1"/>
                  </a:solidFill>
                </a:ln>
                <a:solidFill>
                  <a:srgbClr val="00FF00"/>
                </a:solidFill>
                <a:effectLst>
                  <a:outerShdw blurRad="50800" dist="50800" dir="5400000" algn="ctr" rotWithShape="0">
                    <a:srgbClr val="FF6600"/>
                  </a:outerShdw>
                </a:effectLst>
                <a:latin typeface="Comic Sans MS" panose="030F0702030302020204" pitchFamily="66" charset="0"/>
              </a:rPr>
              <a:t>we been studying thoroughly enough to catch His </a:t>
            </a:r>
            <a:r>
              <a:rPr lang="en-CA" sz="4400" b="1" dirty="0">
                <a:ln>
                  <a:solidFill>
                    <a:srgbClr val="222BDC"/>
                  </a:solidFill>
                </a:ln>
                <a:solidFill>
                  <a:srgbClr val="11B5C5"/>
                </a:solidFill>
                <a:effectLst>
                  <a:outerShdw blurRad="50800" dist="50800" dir="5400000" algn="ctr" rotWithShape="0">
                    <a:srgbClr val="FF6600"/>
                  </a:outerShdw>
                </a:effectLst>
                <a:latin typeface="Snap ITC" panose="04040A07060A02020202" pitchFamily="82" charset="0"/>
              </a:rPr>
              <a:t>WITNESSING</a:t>
            </a:r>
            <a:r>
              <a:rPr lang="en-CA" sz="4400" b="1" dirty="0">
                <a:ln>
                  <a:solidFill>
                    <a:schemeClr val="tx1"/>
                  </a:solidFill>
                </a:ln>
                <a:solidFill>
                  <a:srgbClr val="00FF00"/>
                </a:solidFill>
                <a:effectLst>
                  <a:outerShdw blurRad="50800" dist="50800" dir="5400000" algn="ctr" rotWithShape="0">
                    <a:srgbClr val="FF6600"/>
                  </a:outerShdw>
                </a:effectLst>
              </a:rPr>
              <a:t> </a:t>
            </a:r>
            <a:r>
              <a:rPr lang="en-CA" sz="4400" b="1" dirty="0">
                <a:ln>
                  <a:solidFill>
                    <a:schemeClr val="tx1"/>
                  </a:solidFill>
                </a:ln>
                <a:solidFill>
                  <a:srgbClr val="00FF00"/>
                </a:solidFill>
                <a:effectLst>
                  <a:outerShdw blurRad="50800" dist="50800" dir="5400000" algn="ctr" rotWithShape="0">
                    <a:srgbClr val="FF6600"/>
                  </a:outerShdw>
                </a:effectLst>
                <a:latin typeface="Comic Sans MS" panose="030F0702030302020204" pitchFamily="66" charset="0"/>
              </a:rPr>
              <a:t>events?</a:t>
            </a:r>
          </a:p>
        </p:txBody>
      </p:sp>
      <p:sp>
        <p:nvSpPr>
          <p:cNvPr id="20" name="Bent Arrow 19"/>
          <p:cNvSpPr/>
          <p:nvPr/>
        </p:nvSpPr>
        <p:spPr>
          <a:xfrm rot="16200000">
            <a:off x="6588752" y="1178747"/>
            <a:ext cx="909057" cy="3881851"/>
          </a:xfrm>
          <a:prstGeom prst="bentArrow">
            <a:avLst>
              <a:gd name="adj1" fmla="val 25000"/>
              <a:gd name="adj2" fmla="val 48810"/>
              <a:gd name="adj3" fmla="val 42354"/>
              <a:gd name="adj4" fmla="val 46488"/>
            </a:avLst>
          </a:prstGeom>
          <a:solidFill>
            <a:srgbClr val="FFFF00"/>
          </a:solidFill>
          <a:ln w="38100">
            <a:solidFill>
              <a:srgbClr val="2131E7"/>
            </a:solidFill>
          </a:ln>
          <a:scene3d>
            <a:camera prst="orthographicFront"/>
            <a:lightRig rig="threePt" dir="t"/>
          </a:scene3d>
          <a:sp3d>
            <a:bevelT w="14605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Bent Arrow 19">
            <a:extLst>
              <a:ext uri="{FF2B5EF4-FFF2-40B4-BE49-F238E27FC236}">
                <a16:creationId xmlns:a16="http://schemas.microsoft.com/office/drawing/2014/main" id="{F64C9167-FC9F-400C-ACEC-38A58BE80703}"/>
              </a:ext>
            </a:extLst>
          </p:cNvPr>
          <p:cNvSpPr/>
          <p:nvPr/>
        </p:nvSpPr>
        <p:spPr>
          <a:xfrm rot="16200000">
            <a:off x="8010803" y="2367163"/>
            <a:ext cx="706584" cy="1240228"/>
          </a:xfrm>
          <a:prstGeom prst="bentArrow">
            <a:avLst>
              <a:gd name="adj1" fmla="val 25000"/>
              <a:gd name="adj2" fmla="val 48810"/>
              <a:gd name="adj3" fmla="val 42354"/>
              <a:gd name="adj4" fmla="val 46488"/>
            </a:avLst>
          </a:prstGeom>
          <a:solidFill>
            <a:srgbClr val="FF99FF"/>
          </a:solidFill>
          <a:ln w="38100">
            <a:solidFill>
              <a:srgbClr val="2131E7"/>
            </a:solidFill>
          </a:ln>
          <a:scene3d>
            <a:camera prst="orthographicFront"/>
            <a:lightRig rig="threePt" dir="t"/>
          </a:scene3d>
          <a:sp3d>
            <a:bevelT w="14605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Slide Number Placeholder 3"/>
          <p:cNvSpPr>
            <a:spLocks noGrp="1"/>
          </p:cNvSpPr>
          <p:nvPr>
            <p:ph type="sldNum" sz="quarter" idx="12"/>
          </p:nvPr>
        </p:nvSpPr>
        <p:spPr>
          <a:xfrm>
            <a:off x="9057703" y="6290347"/>
            <a:ext cx="2743200" cy="365125"/>
          </a:xfrm>
        </p:spPr>
        <p:txBody>
          <a:bodyPr/>
          <a:lstStyle/>
          <a:p>
            <a:fld id="{0B555D82-D20F-4DB7-B3E9-7B7EAC2F87A9}" type="slidenum">
              <a:rPr lang="en-US" smtClean="0">
                <a:solidFill>
                  <a:schemeClr val="tx1"/>
                </a:solidFill>
              </a:rPr>
              <a:t>34</a:t>
            </a:fld>
            <a:endParaRPr lang="en-US" dirty="0">
              <a:solidFill>
                <a:schemeClr val="tx1"/>
              </a:solidFill>
            </a:endParaRPr>
          </a:p>
        </p:txBody>
      </p:sp>
      <p:pic>
        <p:nvPicPr>
          <p:cNvPr id="11" name="Content Placeholder 9">
            <a:extLst>
              <a:ext uri="{FF2B5EF4-FFF2-40B4-BE49-F238E27FC236}">
                <a16:creationId xmlns:a16="http://schemas.microsoft.com/office/drawing/2014/main" id="{6FF99E38-2F1C-403D-9891-D5A51B4483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996" t="20136" r="18408" b="15572"/>
          <a:stretch/>
        </p:blipFill>
        <p:spPr>
          <a:xfrm>
            <a:off x="9057703" y="1859249"/>
            <a:ext cx="2555550" cy="2286224"/>
          </a:xfrm>
          <a:prstGeom prst="rect">
            <a:avLst/>
          </a:prstGeom>
          <a:ln>
            <a:noFill/>
          </a:ln>
          <a:effectLst>
            <a:softEdge rad="112500"/>
          </a:effectLst>
        </p:spPr>
      </p:pic>
      <p:sp>
        <p:nvSpPr>
          <p:cNvPr id="5" name="Explosion 1 4"/>
          <p:cNvSpPr/>
          <p:nvPr/>
        </p:nvSpPr>
        <p:spPr>
          <a:xfrm>
            <a:off x="7488904" y="3623505"/>
            <a:ext cx="4125665" cy="1897022"/>
          </a:xfrm>
          <a:prstGeom prst="irregularSeal1">
            <a:avLst/>
          </a:prstGeom>
          <a:solidFill>
            <a:srgbClr val="00B0F0"/>
          </a:solidFill>
          <a:ln w="57150">
            <a:solidFill>
              <a:srgbClr val="FF0000"/>
            </a:solidFill>
          </a:ln>
          <a:effectLst>
            <a:glow rad="228600">
              <a:srgbClr val="FF9900">
                <a:alpha val="40000"/>
              </a:srgbClr>
            </a:glow>
            <a:outerShdw blurRad="225425" dist="50800" dir="5220000" algn="ctr">
              <a:srgbClr val="000000">
                <a:alpha val="33000"/>
              </a:srgbClr>
            </a:outerShdw>
          </a:effectLst>
          <a:scene3d>
            <a:camera prst="orthographicFront"/>
            <a:lightRig rig="sunset" dir="t"/>
          </a:scene3d>
          <a:sp3d extrusionH="254000" contourW="19050">
            <a:bevelT w="158750" h="952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
        <p:nvSpPr>
          <p:cNvPr id="15" name="U-Turn Arrow 14"/>
          <p:cNvSpPr/>
          <p:nvPr/>
        </p:nvSpPr>
        <p:spPr>
          <a:xfrm rot="10800000">
            <a:off x="4928683" y="3932348"/>
            <a:ext cx="5536349" cy="1194955"/>
          </a:xfrm>
          <a:prstGeom prst="uturnArrow">
            <a:avLst>
              <a:gd name="adj1" fmla="val 18614"/>
              <a:gd name="adj2" fmla="val 25000"/>
              <a:gd name="adj3" fmla="val 31386"/>
              <a:gd name="adj4" fmla="val 50000"/>
              <a:gd name="adj5" fmla="val 59579"/>
            </a:avLst>
          </a:prstGeom>
          <a:solidFill>
            <a:srgbClr val="FF6600"/>
          </a:solidFill>
          <a:ln w="57150">
            <a:solidFill>
              <a:srgbClr val="34E9FC"/>
            </a:solidFill>
          </a:ln>
          <a:effectLst>
            <a:glow rad="127000">
              <a:schemeClr val="tx1"/>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a:extLst>
              <a:ext uri="{FF2B5EF4-FFF2-40B4-BE49-F238E27FC236}">
                <a16:creationId xmlns:a16="http://schemas.microsoft.com/office/drawing/2014/main" id="{1A0A876F-A799-4B67-BE06-5F0B96A61996}"/>
              </a:ext>
            </a:extLst>
          </p:cNvPr>
          <p:cNvSpPr/>
          <p:nvPr/>
        </p:nvSpPr>
        <p:spPr>
          <a:xfrm>
            <a:off x="271660" y="2844444"/>
            <a:ext cx="5161026" cy="70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00000"/>
                </a:solidFill>
                <a:latin typeface="Verdana"/>
              </a:rPr>
              <a:t> </a:t>
            </a:r>
            <a:r>
              <a:rPr lang="en-CA" sz="3200" b="1" dirty="0">
                <a:ln>
                  <a:solidFill>
                    <a:sysClr val="windowText" lastClr="000000"/>
                  </a:solidFill>
                </a:ln>
                <a:solidFill>
                  <a:srgbClr val="0000CC"/>
                </a:solidFill>
                <a:effectLst>
                  <a:glow rad="50800">
                    <a:srgbClr val="FF6600"/>
                  </a:glow>
                </a:effectLst>
                <a:latin typeface="Verdana"/>
              </a:rPr>
              <a:t>in My Father’s Name,</a:t>
            </a:r>
            <a:endParaRPr lang="en-CA" dirty="0"/>
          </a:p>
        </p:txBody>
      </p:sp>
      <p:sp>
        <p:nvSpPr>
          <p:cNvPr id="16" name="Explosion 1 4">
            <a:extLst>
              <a:ext uri="{FF2B5EF4-FFF2-40B4-BE49-F238E27FC236}">
                <a16:creationId xmlns:a16="http://schemas.microsoft.com/office/drawing/2014/main" id="{9190F5C0-091B-4CD9-8BFF-336C7DA867A0}"/>
              </a:ext>
            </a:extLst>
          </p:cNvPr>
          <p:cNvSpPr/>
          <p:nvPr/>
        </p:nvSpPr>
        <p:spPr>
          <a:xfrm>
            <a:off x="8475026" y="1717953"/>
            <a:ext cx="757572" cy="430148"/>
          </a:xfrm>
          <a:prstGeom prst="irregularSeal1">
            <a:avLst/>
          </a:prstGeom>
          <a:solidFill>
            <a:srgbClr val="00B0F0"/>
          </a:solidFill>
          <a:ln w="19050">
            <a:solidFill>
              <a:srgbClr val="FF0000"/>
            </a:solidFill>
          </a:ln>
          <a:effectLst>
            <a:glow rad="228600">
              <a:srgbClr val="FF9900">
                <a:alpha val="40000"/>
              </a:srgbClr>
            </a:glow>
            <a:outerShdw blurRad="225425" dist="50800" dir="5220000" algn="ctr">
              <a:srgbClr val="000000">
                <a:alpha val="33000"/>
              </a:srgbClr>
            </a:outerShdw>
          </a:effectLst>
          <a:scene3d>
            <a:camera prst="orthographicFront"/>
            <a:lightRig rig="sunset" dir="t"/>
          </a:scene3d>
          <a:sp3d extrusionH="254000" contourW="19050">
            <a:bevelT w="158750" h="952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379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8)">
                                      <p:cBhvr>
                                        <p:cTn id="19" dur="1500"/>
                                        <p:tgtEl>
                                          <p:spTgt spid="1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par>
                                <p:cTn id="26" presetID="35" presetClass="emph" presetSubtype="0" repeatCount="4000" fill="hold" grpId="1" nodeType="withEffect">
                                  <p:stCondLst>
                                    <p:cond delay="1250"/>
                                  </p:stCondLst>
                                  <p:childTnLst>
                                    <p:anim calcmode="discrete" valueType="str">
                                      <p:cBhvr>
                                        <p:cTn id="27" dur="500" fill="hold"/>
                                        <p:tgtEl>
                                          <p:spTgt spid="16"/>
                                        </p:tgtEl>
                                        <p:attrNameLst>
                                          <p:attrName>style.visibility</p:attrName>
                                        </p:attrNameLst>
                                      </p:cBhvr>
                                      <p:tavLst>
                                        <p:tav tm="0">
                                          <p:val>
                                            <p:strVal val="hidden"/>
                                          </p:val>
                                        </p:tav>
                                        <p:tav tm="50000">
                                          <p:val>
                                            <p:strVal val="visible"/>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125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125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000"/>
                                        <p:tgtEl>
                                          <p:spTgt spid="7"/>
                                        </p:tgtEl>
                                      </p:cBhvr>
                                    </p:animEffect>
                                  </p:childTnLst>
                                </p:cTn>
                              </p:par>
                            </p:childTnLst>
                          </p:cTn>
                        </p:par>
                        <p:par>
                          <p:cTn id="39" fill="hold">
                            <p:stCondLst>
                              <p:cond delay="1000"/>
                            </p:stCondLst>
                            <p:childTnLst>
                              <p:par>
                                <p:cTn id="40" presetID="47" presetClass="entr" presetSubtype="0" fill="hold" nodeType="after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250"/>
                                        <p:tgtEl>
                                          <p:spTgt spid="3">
                                            <p:txEl>
                                              <p:pRg st="2" end="2"/>
                                            </p:txEl>
                                          </p:spTgt>
                                        </p:tgtEl>
                                      </p:cBhvr>
                                    </p:animEffect>
                                    <p:anim calcmode="lin" valueType="num">
                                      <p:cBhvr>
                                        <p:cTn id="43"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2" end="2"/>
                                            </p:txEl>
                                          </p:spTgt>
                                        </p:tgtEl>
                                        <p:attrNameLst>
                                          <p:attrName>ppt_y</p:attrName>
                                        </p:attrNameLst>
                                      </p:cBhvr>
                                      <p:tavLst>
                                        <p:tav tm="0">
                                          <p:val>
                                            <p:strVal val="#ppt_y-.1"/>
                                          </p:val>
                                        </p:tav>
                                        <p:tav tm="100000">
                                          <p:val>
                                            <p:strVal val="#ppt_y"/>
                                          </p:val>
                                        </p:tav>
                                      </p:tavLst>
                                    </p:anim>
                                  </p:childTnLst>
                                </p:cTn>
                              </p:par>
                              <p:par>
                                <p:cTn id="45" presetID="3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par>
                                <p:cTn id="51" presetID="47"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250"/>
                                        <p:tgtEl>
                                          <p:spTgt spid="3">
                                            <p:txEl>
                                              <p:pRg st="3" end="3"/>
                                            </p:txEl>
                                          </p:spTgt>
                                        </p:tgtEl>
                                      </p:cBhvr>
                                    </p:animEffect>
                                    <p:anim calcmode="lin" valueType="num">
                                      <p:cBhvr>
                                        <p:cTn id="5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250" fill="hold"/>
                                        <p:tgtEl>
                                          <p:spTgt spid="3">
                                            <p:txEl>
                                              <p:pRg st="3" end="3"/>
                                            </p:txEl>
                                          </p:spTgt>
                                        </p:tgtEl>
                                        <p:attrNameLst>
                                          <p:attrName>ppt_y</p:attrName>
                                        </p:attrNameLst>
                                      </p:cBhvr>
                                      <p:tavLst>
                                        <p:tav tm="0">
                                          <p:val>
                                            <p:strVal val="#ppt_y-.1"/>
                                          </p:val>
                                        </p:tav>
                                        <p:tav tm="100000">
                                          <p:val>
                                            <p:strVal val="#ppt_y"/>
                                          </p:val>
                                        </p:tav>
                                      </p:tavLst>
                                    </p:anim>
                                  </p:childTnLst>
                                </p:cTn>
                              </p:par>
                              <p:par>
                                <p:cTn id="56" presetID="53" presetClass="entr" presetSubtype="16" repeatCount="3000" fill="hold" grpId="0" nodeType="withEffect">
                                  <p:stCondLst>
                                    <p:cond delay="150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heckerboard(across)">
                                      <p:cBhvr>
                                        <p:cTn id="65" dur="1250"/>
                                        <p:tgtEl>
                                          <p:spTgt spid="6"/>
                                        </p:tgtEl>
                                      </p:cBhvr>
                                    </p:animEffect>
                                  </p:childTnLst>
                                </p:cTn>
                              </p:par>
                              <p:par>
                                <p:cTn id="66" presetID="31" presetClass="entr" presetSubtype="0" fill="hold" grpId="0" nodeType="withEffect">
                                  <p:stCondLst>
                                    <p:cond delay="3000"/>
                                  </p:stCondLst>
                                  <p:childTnLst>
                                    <p:set>
                                      <p:cBhvr>
                                        <p:cTn id="67" dur="1" fill="hold">
                                          <p:stCondLst>
                                            <p:cond delay="0"/>
                                          </p:stCondLst>
                                        </p:cTn>
                                        <p:tgtEl>
                                          <p:spTgt spid="5"/>
                                        </p:tgtEl>
                                        <p:attrNameLst>
                                          <p:attrName>style.visibility</p:attrName>
                                        </p:attrNameLst>
                                      </p:cBhvr>
                                      <p:to>
                                        <p:strVal val="visible"/>
                                      </p:to>
                                    </p:set>
                                    <p:anim calcmode="lin" valueType="num">
                                      <p:cBhvr>
                                        <p:cTn id="68" dur="1250" fill="hold"/>
                                        <p:tgtEl>
                                          <p:spTgt spid="5"/>
                                        </p:tgtEl>
                                        <p:attrNameLst>
                                          <p:attrName>ppt_w</p:attrName>
                                        </p:attrNameLst>
                                      </p:cBhvr>
                                      <p:tavLst>
                                        <p:tav tm="0">
                                          <p:val>
                                            <p:fltVal val="0"/>
                                          </p:val>
                                        </p:tav>
                                        <p:tav tm="100000">
                                          <p:val>
                                            <p:strVal val="#ppt_w"/>
                                          </p:val>
                                        </p:tav>
                                      </p:tavLst>
                                    </p:anim>
                                    <p:anim calcmode="lin" valueType="num">
                                      <p:cBhvr>
                                        <p:cTn id="69" dur="1250" fill="hold"/>
                                        <p:tgtEl>
                                          <p:spTgt spid="5"/>
                                        </p:tgtEl>
                                        <p:attrNameLst>
                                          <p:attrName>ppt_h</p:attrName>
                                        </p:attrNameLst>
                                      </p:cBhvr>
                                      <p:tavLst>
                                        <p:tav tm="0">
                                          <p:val>
                                            <p:fltVal val="0"/>
                                          </p:val>
                                        </p:tav>
                                        <p:tav tm="100000">
                                          <p:val>
                                            <p:strVal val="#ppt_h"/>
                                          </p:val>
                                        </p:tav>
                                      </p:tavLst>
                                    </p:anim>
                                    <p:anim calcmode="lin" valueType="num">
                                      <p:cBhvr>
                                        <p:cTn id="70" dur="1250" fill="hold"/>
                                        <p:tgtEl>
                                          <p:spTgt spid="5"/>
                                        </p:tgtEl>
                                        <p:attrNameLst>
                                          <p:attrName>style.rotation</p:attrName>
                                        </p:attrNameLst>
                                      </p:cBhvr>
                                      <p:tavLst>
                                        <p:tav tm="0">
                                          <p:val>
                                            <p:fltVal val="90"/>
                                          </p:val>
                                        </p:tav>
                                        <p:tav tm="100000">
                                          <p:val>
                                            <p:fltVal val="0"/>
                                          </p:val>
                                        </p:tav>
                                      </p:tavLst>
                                    </p:anim>
                                    <p:animEffect transition="in" filter="fade">
                                      <p:cBhvr>
                                        <p:cTn id="71" dur="1250"/>
                                        <p:tgtEl>
                                          <p:spTgt spid="5"/>
                                        </p:tgtEl>
                                      </p:cBhvr>
                                    </p:animEffect>
                                  </p:childTnLst>
                                </p:cTn>
                              </p:par>
                            </p:childTnLst>
                          </p:cTn>
                        </p:par>
                        <p:par>
                          <p:cTn id="72" fill="hold">
                            <p:stCondLst>
                              <p:cond delay="4250"/>
                            </p:stCondLst>
                            <p:childTnLst>
                              <p:par>
                                <p:cTn id="73" presetID="35" presetClass="emph" presetSubtype="0" repeatCount="3000" fill="hold" grpId="1" nodeType="afterEffect">
                                  <p:stCondLst>
                                    <p:cond delay="0"/>
                                  </p:stCondLst>
                                  <p:childTnLst>
                                    <p:anim calcmode="discrete" valueType="str">
                                      <p:cBhvr>
                                        <p:cTn id="74"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6" grpId="0" animBg="1"/>
      <p:bldP spid="20" grpId="0" animBg="1"/>
      <p:bldP spid="12" grpId="0" animBg="1"/>
      <p:bldP spid="5" grpId="0" animBg="1"/>
      <p:bldP spid="5" grpId="1" animBg="1"/>
      <p:bldP spid="15" grpId="0" animBg="1"/>
      <p:bldP spid="7" grpId="0" animBg="1"/>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179" y="209469"/>
            <a:ext cx="10111095" cy="789418"/>
          </a:xfrm>
          <a:solidFill>
            <a:srgbClr val="34E9FC"/>
          </a:solidFill>
          <a:ln w="28575">
            <a:solidFill>
              <a:srgbClr val="CC00FF"/>
            </a:solidFill>
          </a:ln>
          <a:effectLst>
            <a:glow rad="431800">
              <a:srgbClr val="00FF00">
                <a:alpha val="40000"/>
              </a:srgbClr>
            </a:glow>
          </a:effectLst>
          <a:scene3d>
            <a:camera prst="orthographicFront"/>
            <a:lightRig rig="threePt" dir="t"/>
          </a:scene3d>
          <a:sp3d>
            <a:bevelT prst="angle"/>
          </a:sp3d>
        </p:spPr>
        <p:txBody>
          <a:bodyPr>
            <a:normAutofit/>
            <a:sp3d extrusionH="57150">
              <a:bevelT w="38100" h="38100"/>
            </a:sp3d>
          </a:bodyPr>
          <a:lstStyle/>
          <a:p>
            <a:pPr algn="ctr"/>
            <a:r>
              <a:rPr lang="en-US" b="1" dirty="0" err="1">
                <a:solidFill>
                  <a:srgbClr val="0000CC"/>
                </a:solidFill>
                <a:latin typeface="Arial Black" pitchFamily="34" charset="0"/>
              </a:rPr>
              <a:t>Yahusha’s</a:t>
            </a:r>
            <a:r>
              <a:rPr lang="en-US" b="1" dirty="0">
                <a:solidFill>
                  <a:srgbClr val="0000CC"/>
                </a:solidFill>
                <a:latin typeface="Arial Black" pitchFamily="34" charset="0"/>
              </a:rPr>
              <a:t>  </a:t>
            </a:r>
            <a:r>
              <a:rPr lang="en-US" b="1" dirty="0">
                <a:ln w="28575">
                  <a:solidFill>
                    <a:srgbClr val="2131E7"/>
                  </a:solidFill>
                </a:ln>
                <a:solidFill>
                  <a:srgbClr val="FFFF00"/>
                </a:solidFill>
                <a:effectLst>
                  <a:glow rad="127000">
                    <a:srgbClr val="FF6600"/>
                  </a:glow>
                  <a:outerShdw blurRad="50800" dist="50800" dir="5400000" algn="ctr" rotWithShape="0">
                    <a:srgbClr val="CC00FF"/>
                  </a:outerShdw>
                </a:effectLst>
                <a:latin typeface="Snap ITC" panose="04040A07060A02020202" pitchFamily="82" charset="0"/>
              </a:rPr>
              <a:t>FEET  -  SPEAK!</a:t>
            </a:r>
          </a:p>
        </p:txBody>
      </p:sp>
      <p:sp>
        <p:nvSpPr>
          <p:cNvPr id="3" name="Content Placeholder 2"/>
          <p:cNvSpPr>
            <a:spLocks noGrp="1"/>
          </p:cNvSpPr>
          <p:nvPr>
            <p:ph idx="1"/>
          </p:nvPr>
        </p:nvSpPr>
        <p:spPr>
          <a:xfrm>
            <a:off x="25977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ctr">
            <a:normAutofit fontScale="92500" lnSpcReduction="10000"/>
            <a:sp3d extrusionH="57150">
              <a:bevelT w="38100" h="38100"/>
            </a:sp3d>
          </a:bodyPr>
          <a:lstStyle/>
          <a:p>
            <a:r>
              <a:rPr lang="en-CA" sz="2000" b="1" dirty="0">
                <a:solidFill>
                  <a:srgbClr val="00B050"/>
                </a:solidFill>
                <a:latin typeface="Verdana"/>
              </a:rPr>
              <a:t>John 10:25</a:t>
            </a:r>
            <a:r>
              <a:rPr lang="en-CA" dirty="0">
                <a:solidFill>
                  <a:srgbClr val="208080"/>
                </a:solidFill>
                <a:latin typeface="Verdana"/>
              </a:rPr>
              <a:t>  </a:t>
            </a:r>
            <a:r>
              <a:rPr lang="he-IL" sz="3200" dirty="0">
                <a:solidFill>
                  <a:srgbClr val="0000CC"/>
                </a:solidFill>
                <a:latin typeface="Arial"/>
              </a:rPr>
              <a:t>יהושע</a:t>
            </a:r>
            <a:r>
              <a:rPr lang="en-CA" dirty="0">
                <a:solidFill>
                  <a:srgbClr val="800000"/>
                </a:solidFill>
                <a:latin typeface="Verdana"/>
              </a:rPr>
              <a:t> answered them, “I have told you, and you do</a:t>
            </a:r>
            <a:br>
              <a:rPr lang="en-CA" dirty="0">
                <a:solidFill>
                  <a:srgbClr val="800000"/>
                </a:solidFill>
                <a:latin typeface="Verdana"/>
              </a:rPr>
            </a:br>
            <a:endParaRPr lang="en-CA" dirty="0">
              <a:solidFill>
                <a:srgbClr val="800000"/>
              </a:solidFill>
              <a:latin typeface="Verdana"/>
            </a:endParaRPr>
          </a:p>
          <a:p>
            <a:pPr marL="0" indent="0">
              <a:buNone/>
            </a:pPr>
            <a:r>
              <a:rPr lang="en-CA" dirty="0">
                <a:solidFill>
                  <a:srgbClr val="800000"/>
                </a:solidFill>
                <a:latin typeface="Verdana"/>
              </a:rPr>
              <a:t> not believe. 				  		    </a:t>
            </a:r>
            <a:r>
              <a:rPr lang="en-CA" dirty="0">
                <a:ln>
                  <a:solidFill>
                    <a:sysClr val="windowText" lastClr="000000"/>
                  </a:solidFill>
                </a:ln>
                <a:solidFill>
                  <a:srgbClr val="0000CC"/>
                </a:solidFill>
                <a:effectLst>
                  <a:glow rad="50800">
                    <a:srgbClr val="FF6600"/>
                  </a:glow>
                </a:effectLst>
                <a:latin typeface="Verdana"/>
              </a:rPr>
              <a:t>in My Father’s Name,</a:t>
            </a:r>
            <a:br>
              <a:rPr lang="en-CA" dirty="0">
                <a:ln>
                  <a:solidFill>
                    <a:sysClr val="windowText" lastClr="000000"/>
                  </a:solidFill>
                </a:ln>
                <a:solidFill>
                  <a:srgbClr val="0000CC"/>
                </a:solidFill>
                <a:effectLst>
                  <a:glow rad="50800">
                    <a:srgbClr val="FF6600"/>
                  </a:glow>
                </a:effectLst>
                <a:latin typeface="Verdana"/>
              </a:rPr>
            </a:br>
            <a:endParaRPr lang="en-CA" dirty="0">
              <a:ln>
                <a:solidFill>
                  <a:sysClr val="windowText" lastClr="000000"/>
                </a:solidFill>
              </a:ln>
              <a:solidFill>
                <a:srgbClr val="0000CC"/>
              </a:solidFill>
              <a:effectLst>
                <a:glow rad="50800">
                  <a:srgbClr val="FF6600"/>
                </a:glow>
              </a:effectLst>
              <a:latin typeface="Verdana"/>
            </a:endParaRPr>
          </a:p>
          <a:p>
            <a:pPr marL="0" indent="0">
              <a:buNone/>
            </a:pPr>
            <a:r>
              <a:rPr lang="en-CA" dirty="0">
                <a:ln>
                  <a:solidFill>
                    <a:sysClr val="windowText" lastClr="000000"/>
                  </a:solidFill>
                </a:ln>
                <a:solidFill>
                  <a:srgbClr val="0000CC"/>
                </a:solidFill>
                <a:effectLst>
                  <a:glow rad="63500">
                    <a:srgbClr val="FF6600"/>
                  </a:glow>
                </a:effectLst>
                <a:latin typeface="Verdana"/>
              </a:rPr>
              <a:t> they  			       </a:t>
            </a:r>
            <a:r>
              <a:rPr lang="en-CA" i="1" dirty="0">
                <a:ln>
                  <a:solidFill>
                    <a:sysClr val="windowText" lastClr="000000"/>
                  </a:solidFill>
                </a:ln>
                <a:solidFill>
                  <a:srgbClr val="0000CC"/>
                </a:solidFill>
                <a:effectLst>
                  <a:glow rad="127000">
                    <a:srgbClr val="FF6600"/>
                  </a:glow>
                </a:effectLst>
                <a:latin typeface="Comic Sans MS" pitchFamily="66" charset="0"/>
              </a:rPr>
              <a:t> </a:t>
            </a:r>
            <a:r>
              <a:rPr lang="en-CA" dirty="0">
                <a:ln>
                  <a:solidFill>
                    <a:sysClr val="windowText" lastClr="000000"/>
                  </a:solidFill>
                </a:ln>
                <a:solidFill>
                  <a:srgbClr val="0000CC"/>
                </a:solidFill>
                <a:effectLst>
                  <a:glow rad="63500">
                    <a:srgbClr val="FF6600"/>
                  </a:glow>
                </a:effectLst>
                <a:latin typeface="Verdana"/>
              </a:rPr>
              <a:t>concerning Me.</a:t>
            </a:r>
          </a:p>
          <a:p>
            <a:endParaRPr lang="en-CA" dirty="0">
              <a:solidFill>
                <a:srgbClr val="800000"/>
              </a:solidFill>
              <a:latin typeface="Verdana"/>
            </a:endParaRPr>
          </a:p>
          <a:p>
            <a:pPr marL="0" indent="0">
              <a:buNone/>
            </a:pPr>
            <a:r>
              <a:rPr lang="en-CA" dirty="0">
                <a:solidFill>
                  <a:srgbClr val="800000"/>
                </a:solidFill>
                <a:latin typeface="Verdana"/>
              </a:rPr>
              <a:t> </a:t>
            </a:r>
          </a:p>
          <a:p>
            <a:r>
              <a:rPr lang="en-CA" sz="2000" b="1" dirty="0">
                <a:solidFill>
                  <a:srgbClr val="00B050"/>
                </a:solidFill>
                <a:latin typeface="Verdana"/>
              </a:rPr>
              <a:t>John 10:26</a:t>
            </a:r>
            <a:r>
              <a:rPr lang="en-CA" dirty="0">
                <a:solidFill>
                  <a:srgbClr val="208080"/>
                </a:solidFill>
                <a:latin typeface="Verdana"/>
              </a:rPr>
              <a:t>  </a:t>
            </a:r>
            <a:r>
              <a:rPr lang="en-CA" dirty="0">
                <a:solidFill>
                  <a:srgbClr val="800000"/>
                </a:solidFill>
                <a:latin typeface="Verdana"/>
              </a:rPr>
              <a:t>“</a:t>
            </a:r>
            <a:r>
              <a:rPr lang="en-CA" b="1" dirty="0">
                <a:solidFill>
                  <a:srgbClr val="800000"/>
                </a:solidFill>
                <a:effectLst>
                  <a:outerShdw blurRad="50800" dist="50800" dir="5400000" sx="101000" sy="101000" algn="ctr" rotWithShape="0">
                    <a:srgbClr val="11B5C5"/>
                  </a:outerShdw>
                </a:effectLst>
                <a:latin typeface="Verdana"/>
              </a:rPr>
              <a:t>But you do not believe, because you are not of My sheep,</a:t>
            </a:r>
            <a:r>
              <a:rPr lang="en-CA" dirty="0">
                <a:solidFill>
                  <a:srgbClr val="800000"/>
                </a:solidFill>
                <a:latin typeface="Verdana"/>
              </a:rPr>
              <a:t> as I said to you.</a:t>
            </a:r>
          </a:p>
          <a:p>
            <a:endParaRPr lang="en-US" dirty="0">
              <a:solidFill>
                <a:srgbClr val="800000"/>
              </a:solidFill>
              <a:latin typeface="Verdana"/>
            </a:endParaRPr>
          </a:p>
          <a:p>
            <a:endParaRPr lang="en-CA" dirty="0">
              <a:solidFill>
                <a:srgbClr val="208080"/>
              </a:solidFill>
              <a:latin typeface="Verdana"/>
            </a:endParaRPr>
          </a:p>
          <a:p>
            <a:r>
              <a:rPr lang="en-CA" sz="2000" b="1" dirty="0">
                <a:solidFill>
                  <a:srgbClr val="00B050"/>
                </a:solidFill>
                <a:latin typeface="Verdana"/>
              </a:rPr>
              <a:t>John 10:27</a:t>
            </a:r>
            <a:r>
              <a:rPr lang="en-CA" dirty="0">
                <a:solidFill>
                  <a:srgbClr val="208080"/>
                </a:solidFill>
                <a:latin typeface="Verdana"/>
              </a:rPr>
              <a:t>  </a:t>
            </a:r>
            <a:r>
              <a:rPr lang="en-CA" b="1" dirty="0">
                <a:solidFill>
                  <a:srgbClr val="2131E7"/>
                </a:solidFill>
                <a:effectLst>
                  <a:glow rad="127000">
                    <a:schemeClr val="accent4">
                      <a:lumMod val="75000"/>
                    </a:schemeClr>
                  </a:glow>
                </a:effectLst>
                <a:latin typeface="Verdana"/>
              </a:rPr>
              <a:t>“My sheep hear My voice,</a:t>
            </a:r>
            <a:r>
              <a:rPr lang="en-CA" dirty="0">
                <a:solidFill>
                  <a:srgbClr val="2131E7"/>
                </a:solidFill>
                <a:latin typeface="Verdana"/>
              </a:rPr>
              <a:t> </a:t>
            </a:r>
            <a:r>
              <a:rPr lang="en-CA" dirty="0">
                <a:solidFill>
                  <a:srgbClr val="800000"/>
                </a:solidFill>
                <a:latin typeface="Verdana"/>
              </a:rPr>
              <a:t>and I know them, and they follow Me.”</a:t>
            </a:r>
            <a:endParaRPr lang="en-US" b="1" dirty="0">
              <a:effectLst>
                <a:glow rad="228600">
                  <a:schemeClr val="accent4">
                    <a:satMod val="175000"/>
                    <a:alpha val="85000"/>
                  </a:schemeClr>
                </a:glow>
              </a:effectLst>
            </a:endParaRPr>
          </a:p>
        </p:txBody>
      </p:sp>
      <p:sp>
        <p:nvSpPr>
          <p:cNvPr id="4" name="Slide Number Placeholder 3"/>
          <p:cNvSpPr>
            <a:spLocks noGrp="1"/>
          </p:cNvSpPr>
          <p:nvPr>
            <p:ph type="sldNum" sz="quarter" idx="12"/>
          </p:nvPr>
        </p:nvSpPr>
        <p:spPr>
          <a:xfrm>
            <a:off x="9057703" y="6290347"/>
            <a:ext cx="2743200" cy="365125"/>
          </a:xfrm>
        </p:spPr>
        <p:txBody>
          <a:bodyPr/>
          <a:lstStyle/>
          <a:p>
            <a:fld id="{0B555D82-D20F-4DB7-B3E9-7B7EAC2F87A9}" type="slidenum">
              <a:rPr lang="en-US" smtClean="0">
                <a:solidFill>
                  <a:schemeClr val="tx1"/>
                </a:solidFill>
              </a:rPr>
              <a:t>35</a:t>
            </a:fld>
            <a:endParaRPr lang="en-US" dirty="0">
              <a:solidFill>
                <a:schemeClr val="tx1"/>
              </a:solidFill>
            </a:endParaRPr>
          </a:p>
        </p:txBody>
      </p:sp>
      <p:sp>
        <p:nvSpPr>
          <p:cNvPr id="20" name="Bent Arrow 19"/>
          <p:cNvSpPr/>
          <p:nvPr/>
        </p:nvSpPr>
        <p:spPr>
          <a:xfrm rot="16200000" flipH="1">
            <a:off x="5590307" y="2691250"/>
            <a:ext cx="872842" cy="5507182"/>
          </a:xfrm>
          <a:prstGeom prst="bentArrow">
            <a:avLst>
              <a:gd name="adj1" fmla="val 25000"/>
              <a:gd name="adj2" fmla="val 48810"/>
              <a:gd name="adj3" fmla="val 25000"/>
              <a:gd name="adj4" fmla="val 75000"/>
            </a:avLst>
          </a:prstGeom>
          <a:solidFill>
            <a:srgbClr val="800000"/>
          </a:solidFill>
          <a:ln w="38100">
            <a:solidFill>
              <a:srgbClr val="34E9F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U-Turn Arrow 14"/>
          <p:cNvSpPr/>
          <p:nvPr/>
        </p:nvSpPr>
        <p:spPr>
          <a:xfrm rot="10800000">
            <a:off x="3028703" y="2992584"/>
            <a:ext cx="1829836" cy="976276"/>
          </a:xfrm>
          <a:prstGeom prst="uturnArrow">
            <a:avLst>
              <a:gd name="adj1" fmla="val 18614"/>
              <a:gd name="adj2" fmla="val 25000"/>
              <a:gd name="adj3" fmla="val 31386"/>
              <a:gd name="adj4" fmla="val 50000"/>
              <a:gd name="adj5" fmla="val 59579"/>
            </a:avLst>
          </a:prstGeom>
          <a:solidFill>
            <a:srgbClr val="FF6600"/>
          </a:solidFill>
          <a:ln w="57150">
            <a:solidFill>
              <a:srgbClr val="34E9FC"/>
            </a:solidFill>
          </a:ln>
          <a:effectLst>
            <a:glow rad="127000">
              <a:schemeClr val="tx1"/>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Rectangle 16"/>
          <p:cNvSpPr/>
          <p:nvPr/>
        </p:nvSpPr>
        <p:spPr>
          <a:xfrm>
            <a:off x="2566555" y="1891147"/>
            <a:ext cx="5507182" cy="706583"/>
          </a:xfrm>
          <a:prstGeom prst="rect">
            <a:avLst/>
          </a:prstGeom>
          <a:solidFill>
            <a:schemeClr val="bg1">
              <a:lumMod val="85000"/>
            </a:schemeClr>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ln>
                  <a:solidFill>
                    <a:sysClr val="windowText" lastClr="000000"/>
                  </a:solidFill>
                </a:ln>
                <a:solidFill>
                  <a:srgbClr val="0000CC"/>
                </a:solidFill>
                <a:effectLst>
                  <a:glow rad="127000">
                    <a:srgbClr val="FF6600"/>
                  </a:glow>
                </a:effectLst>
                <a:latin typeface="Verdana"/>
              </a:rPr>
              <a:t>The </a:t>
            </a:r>
            <a:r>
              <a:rPr lang="en-CA" sz="4800" i="1" dirty="0">
                <a:ln>
                  <a:solidFill>
                    <a:sysClr val="windowText" lastClr="000000"/>
                  </a:solidFill>
                </a:ln>
                <a:solidFill>
                  <a:srgbClr val="0000CC"/>
                </a:solidFill>
                <a:effectLst>
                  <a:glow rad="127000">
                    <a:srgbClr val="FF6600"/>
                  </a:glow>
                </a:effectLst>
                <a:latin typeface="Comic Sans MS" pitchFamily="66" charset="0"/>
              </a:rPr>
              <a:t>WORKS</a:t>
            </a:r>
            <a:r>
              <a:rPr lang="en-CA" sz="2800" dirty="0">
                <a:ln>
                  <a:solidFill>
                    <a:sysClr val="windowText" lastClr="000000"/>
                  </a:solidFill>
                </a:ln>
                <a:solidFill>
                  <a:srgbClr val="0000CC"/>
                </a:solidFill>
                <a:effectLst>
                  <a:glow rad="50800">
                    <a:srgbClr val="FF6600"/>
                  </a:glow>
                </a:effectLst>
                <a:latin typeface="Verdana"/>
              </a:rPr>
              <a:t> that </a:t>
            </a:r>
            <a:r>
              <a:rPr lang="en-CA" sz="4000" dirty="0">
                <a:ln>
                  <a:solidFill>
                    <a:sysClr val="windowText" lastClr="000000"/>
                  </a:solidFill>
                </a:ln>
                <a:solidFill>
                  <a:srgbClr val="0000CC"/>
                </a:solidFill>
                <a:effectLst>
                  <a:glow rad="50800">
                    <a:srgbClr val="FF6600"/>
                  </a:glow>
                </a:effectLst>
                <a:latin typeface="Arial Black" pitchFamily="34" charset="0"/>
              </a:rPr>
              <a:t>I DO</a:t>
            </a:r>
            <a:r>
              <a:rPr lang="en-CA" sz="4000" dirty="0">
                <a:ln>
                  <a:solidFill>
                    <a:sysClr val="windowText" lastClr="000000"/>
                  </a:solidFill>
                </a:ln>
                <a:solidFill>
                  <a:srgbClr val="0000CC"/>
                </a:solidFill>
                <a:effectLst>
                  <a:glow rad="127000">
                    <a:srgbClr val="FF6600"/>
                  </a:glow>
                </a:effectLst>
                <a:latin typeface="Arial Black" pitchFamily="34" charset="0"/>
              </a:rPr>
              <a:t> </a:t>
            </a:r>
            <a:endParaRPr lang="en-CA" sz="4000" dirty="0">
              <a:latin typeface="Arial Black" pitchFamily="34" charset="0"/>
            </a:endParaRPr>
          </a:p>
        </p:txBody>
      </p:sp>
      <p:sp>
        <p:nvSpPr>
          <p:cNvPr id="18" name="Rectangle 17"/>
          <p:cNvSpPr/>
          <p:nvPr/>
        </p:nvSpPr>
        <p:spPr>
          <a:xfrm>
            <a:off x="1475508" y="2810860"/>
            <a:ext cx="3054928" cy="488139"/>
          </a:xfrm>
          <a:prstGeom prst="rect">
            <a:avLst/>
          </a:prstGeom>
          <a:solidFill>
            <a:schemeClr val="bg1">
              <a:lumMod val="5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i="1" dirty="0">
                <a:ln>
                  <a:solidFill>
                    <a:sysClr val="windowText" lastClr="000000"/>
                  </a:solidFill>
                </a:ln>
                <a:solidFill>
                  <a:srgbClr val="0000CC"/>
                </a:solidFill>
                <a:effectLst>
                  <a:glow rad="127000">
                    <a:srgbClr val="FF6600"/>
                  </a:glow>
                </a:effectLst>
                <a:latin typeface="Comic Sans MS" pitchFamily="66" charset="0"/>
              </a:rPr>
              <a:t>BEAR WITNESS </a:t>
            </a:r>
            <a:endParaRPr lang="en-CA" dirty="0"/>
          </a:p>
        </p:txBody>
      </p:sp>
      <p:sp>
        <p:nvSpPr>
          <p:cNvPr id="5" name="Explosion 1 4"/>
          <p:cNvSpPr/>
          <p:nvPr/>
        </p:nvSpPr>
        <p:spPr>
          <a:xfrm>
            <a:off x="7710186" y="4665518"/>
            <a:ext cx="2950892" cy="1194955"/>
          </a:xfrm>
          <a:prstGeom prst="irregularSeal1">
            <a:avLst/>
          </a:prstGeom>
          <a:solidFill>
            <a:srgbClr val="00B0F0"/>
          </a:solidFill>
          <a:ln w="57150">
            <a:solidFill>
              <a:srgbClr val="FF0000"/>
            </a:solidFill>
          </a:ln>
          <a:effectLst>
            <a:glow rad="228600">
              <a:srgbClr val="FF9900">
                <a:alpha val="40000"/>
              </a:srgbClr>
            </a:glow>
            <a:outerShdw blurRad="225425" dist="50800" dir="5220000" algn="ctr">
              <a:srgbClr val="000000">
                <a:alpha val="33000"/>
              </a:srgbClr>
            </a:outerShdw>
          </a:effectLst>
          <a:scene3d>
            <a:camera prst="orthographicFront"/>
            <a:lightRig rig="sunset" dir="t"/>
          </a:scene3d>
          <a:sp3d extrusionH="254000" contourW="19050">
            <a:bevelT w="158750" h="952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
        <p:nvSpPr>
          <p:cNvPr id="6" name="Rectangle: Rounded Corners 5">
            <a:extLst>
              <a:ext uri="{FF2B5EF4-FFF2-40B4-BE49-F238E27FC236}">
                <a16:creationId xmlns:a16="http://schemas.microsoft.com/office/drawing/2014/main" id="{9DFD665B-8CE9-4796-A596-606429274EAE}"/>
              </a:ext>
            </a:extLst>
          </p:cNvPr>
          <p:cNvSpPr/>
          <p:nvPr/>
        </p:nvSpPr>
        <p:spPr>
          <a:xfrm>
            <a:off x="7563460" y="2667782"/>
            <a:ext cx="4564532" cy="1449411"/>
          </a:xfrm>
          <a:prstGeom prst="roundRect">
            <a:avLst>
              <a:gd name="adj" fmla="val 14161"/>
            </a:avLst>
          </a:prstGeom>
          <a:solidFill>
            <a:srgbClr val="FFC000"/>
          </a:solidFill>
          <a:ln w="38100">
            <a:solidFill>
              <a:schemeClr val="accent2">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chemeClr val="tx1"/>
                  </a:solidFill>
                </a:ln>
                <a:solidFill>
                  <a:srgbClr val="00FF00"/>
                </a:solidFill>
                <a:effectLst>
                  <a:outerShdw blurRad="50800" dist="50800" dir="5400000" algn="ctr" rotWithShape="0">
                    <a:srgbClr val="FF6600"/>
                  </a:outerShdw>
                </a:effectLst>
                <a:latin typeface="Comic Sans MS" panose="030F0702030302020204" pitchFamily="66" charset="0"/>
              </a:rPr>
              <a:t>Listen to </a:t>
            </a:r>
            <a:br>
              <a:rPr lang="en-CA" sz="2800" b="1" dirty="0">
                <a:ln>
                  <a:solidFill>
                    <a:schemeClr val="tx1"/>
                  </a:solidFill>
                </a:ln>
                <a:solidFill>
                  <a:srgbClr val="00FF00"/>
                </a:solidFill>
                <a:effectLst>
                  <a:outerShdw blurRad="50800" dist="50800" dir="5400000" algn="ctr" rotWithShape="0">
                    <a:srgbClr val="FF6600"/>
                  </a:outerShdw>
                </a:effectLst>
                <a:latin typeface="Comic Sans MS" panose="030F0702030302020204" pitchFamily="66" charset="0"/>
              </a:rPr>
            </a:br>
            <a:r>
              <a:rPr lang="en-CA" sz="4800" b="1" dirty="0">
                <a:ln>
                  <a:solidFill>
                    <a:schemeClr val="tx1"/>
                  </a:solidFill>
                </a:ln>
                <a:solidFill>
                  <a:srgbClr val="00FF00"/>
                </a:solidFill>
                <a:effectLst>
                  <a:glow rad="127000">
                    <a:srgbClr val="FF99FF"/>
                  </a:glow>
                  <a:outerShdw blurRad="50800" dist="50800" dir="5400000" algn="ctr" rotWithShape="0">
                    <a:srgbClr val="FF6600"/>
                  </a:outerShdw>
                </a:effectLst>
                <a:latin typeface="Snap ITC" panose="04040A07060A02020202" pitchFamily="82" charset="0"/>
              </a:rPr>
              <a:t>HIS FEET!</a:t>
            </a:r>
          </a:p>
        </p:txBody>
      </p:sp>
    </p:spTree>
    <p:extLst>
      <p:ext uri="{BB962C8B-B14F-4D97-AF65-F5344CB8AC3E}">
        <p14:creationId xmlns:p14="http://schemas.microsoft.com/office/powerpoint/2010/main" val="212980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anim calcmode="lin" valueType="num">
                                      <p:cBhvr>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250"/>
                                        <p:tgtEl>
                                          <p:spTgt spid="3">
                                            <p:txEl>
                                              <p:pRg st="1" end="1"/>
                                            </p:txEl>
                                          </p:spTgt>
                                        </p:tgtEl>
                                      </p:cBhvr>
                                    </p:animEffect>
                                    <p:anim calcmode="lin" valueType="num">
                                      <p:cBhvr>
                                        <p:cTn id="17"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25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1"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8)">
                                      <p:cBhvr>
                                        <p:cTn id="27" dur="1500"/>
                                        <p:tgtEl>
                                          <p:spTgt spid="17"/>
                                        </p:tgtEl>
                                      </p:cBhvr>
                                    </p:animEffect>
                                  </p:childTnLst>
                                </p:cTn>
                              </p:par>
                            </p:childTnLst>
                          </p:cTn>
                        </p:par>
                        <p:par>
                          <p:cTn id="28" fill="hold">
                            <p:stCondLst>
                              <p:cond delay="4250"/>
                            </p:stCondLst>
                            <p:childTnLst>
                              <p:par>
                                <p:cTn id="29" presetID="3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53" presetClass="entr" presetSubtype="16" repeatCount="3000" fill="hold" grpId="0" nodeType="withEffect">
                                  <p:stCondLst>
                                    <p:cond delay="1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7250"/>
                            </p:stCondLst>
                            <p:childTnLst>
                              <p:par>
                                <p:cTn id="41" presetID="5" presetClass="entr" presetSubtype="1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125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31" presetClass="entr" presetSubtype="0" fill="hold" grpId="0" nodeType="withEffect">
                                  <p:stCondLst>
                                    <p:cond delay="3000"/>
                                  </p:stCondLst>
                                  <p:childTnLst>
                                    <p:set>
                                      <p:cBhvr>
                                        <p:cTn id="59" dur="1" fill="hold">
                                          <p:stCondLst>
                                            <p:cond delay="0"/>
                                          </p:stCondLst>
                                        </p:cTn>
                                        <p:tgtEl>
                                          <p:spTgt spid="5"/>
                                        </p:tgtEl>
                                        <p:attrNameLst>
                                          <p:attrName>style.visibility</p:attrName>
                                        </p:attrNameLst>
                                      </p:cBhvr>
                                      <p:to>
                                        <p:strVal val="visible"/>
                                      </p:to>
                                    </p:set>
                                    <p:anim calcmode="lin" valueType="num">
                                      <p:cBhvr>
                                        <p:cTn id="60" dur="1250" fill="hold"/>
                                        <p:tgtEl>
                                          <p:spTgt spid="5"/>
                                        </p:tgtEl>
                                        <p:attrNameLst>
                                          <p:attrName>ppt_w</p:attrName>
                                        </p:attrNameLst>
                                      </p:cBhvr>
                                      <p:tavLst>
                                        <p:tav tm="0">
                                          <p:val>
                                            <p:fltVal val="0"/>
                                          </p:val>
                                        </p:tav>
                                        <p:tav tm="100000">
                                          <p:val>
                                            <p:strVal val="#ppt_w"/>
                                          </p:val>
                                        </p:tav>
                                      </p:tavLst>
                                    </p:anim>
                                    <p:anim calcmode="lin" valueType="num">
                                      <p:cBhvr>
                                        <p:cTn id="61" dur="1250" fill="hold"/>
                                        <p:tgtEl>
                                          <p:spTgt spid="5"/>
                                        </p:tgtEl>
                                        <p:attrNameLst>
                                          <p:attrName>ppt_h</p:attrName>
                                        </p:attrNameLst>
                                      </p:cBhvr>
                                      <p:tavLst>
                                        <p:tav tm="0">
                                          <p:val>
                                            <p:fltVal val="0"/>
                                          </p:val>
                                        </p:tav>
                                        <p:tav tm="100000">
                                          <p:val>
                                            <p:strVal val="#ppt_h"/>
                                          </p:val>
                                        </p:tav>
                                      </p:tavLst>
                                    </p:anim>
                                    <p:anim calcmode="lin" valueType="num">
                                      <p:cBhvr>
                                        <p:cTn id="62" dur="1250" fill="hold"/>
                                        <p:tgtEl>
                                          <p:spTgt spid="5"/>
                                        </p:tgtEl>
                                        <p:attrNameLst>
                                          <p:attrName>style.rotation</p:attrName>
                                        </p:attrNameLst>
                                      </p:cBhvr>
                                      <p:tavLst>
                                        <p:tav tm="0">
                                          <p:val>
                                            <p:fltVal val="90"/>
                                          </p:val>
                                        </p:tav>
                                        <p:tav tm="100000">
                                          <p:val>
                                            <p:fltVal val="0"/>
                                          </p:val>
                                        </p:tav>
                                      </p:tavLst>
                                    </p:anim>
                                    <p:animEffect transition="in" filter="fade">
                                      <p:cBhvr>
                                        <p:cTn id="63" dur="1250"/>
                                        <p:tgtEl>
                                          <p:spTgt spid="5"/>
                                        </p:tgtEl>
                                      </p:cBhvr>
                                    </p:animEffect>
                                  </p:childTnLst>
                                </p:cTn>
                              </p:par>
                              <p:par>
                                <p:cTn id="64" presetID="22" presetClass="entr" presetSubtype="2" fill="hold" grpId="0" nodeType="withEffect">
                                  <p:stCondLst>
                                    <p:cond delay="300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5" grpId="0" animBg="1"/>
      <p:bldP spid="17" grpId="0" animBg="1"/>
      <p:bldP spid="18"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CC0099">
                <a:alpha val="52000"/>
              </a:srgbClr>
            </a:gs>
            <a:gs pos="50000">
              <a:srgbClr val="00FF00">
                <a:alpha val="80000"/>
              </a:srgbClr>
            </a:gs>
            <a:gs pos="100000">
              <a:srgbClr val="00B0F0">
                <a:alpha val="62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52118" y="6446212"/>
            <a:ext cx="412470" cy="365125"/>
          </a:xfrm>
        </p:spPr>
        <p:txBody>
          <a:bodyPr/>
          <a:lstStyle/>
          <a:p>
            <a:fld id="{0B555D82-D20F-4DB7-B3E9-7B7EAC2F87A9}" type="slidenum">
              <a:rPr lang="en-US" smtClean="0">
                <a:solidFill>
                  <a:schemeClr val="tx1"/>
                </a:solidFill>
              </a:rPr>
              <a:t>36</a:t>
            </a:fld>
            <a:endParaRPr lang="en-US" dirty="0">
              <a:solidFill>
                <a:schemeClr val="tx1"/>
              </a:solidFill>
            </a:endParaRPr>
          </a:p>
        </p:txBody>
      </p:sp>
      <p:sp>
        <p:nvSpPr>
          <p:cNvPr id="15" name="Cloud 14"/>
          <p:cNvSpPr/>
          <p:nvPr/>
        </p:nvSpPr>
        <p:spPr>
          <a:xfrm>
            <a:off x="839096" y="249383"/>
            <a:ext cx="10445428" cy="6057899"/>
          </a:xfrm>
          <a:prstGeom prst="cloud">
            <a:avLst/>
          </a:prstGeom>
          <a:solidFill>
            <a:schemeClr val="accent4">
              <a:lumMod val="40000"/>
              <a:lumOff val="60000"/>
            </a:schemeClr>
          </a:solidFill>
          <a:ln w="76200">
            <a:solidFill>
              <a:srgbClr val="FF3399"/>
            </a:solidFill>
          </a:ln>
          <a:effectLst>
            <a:glow rad="5715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dirty="0">
                <a:solidFill>
                  <a:srgbClr val="800000"/>
                </a:solidFill>
              </a:rPr>
              <a:t>Did </a:t>
            </a:r>
            <a:r>
              <a:rPr lang="en-US" sz="6000" b="1" dirty="0" err="1">
                <a:solidFill>
                  <a:srgbClr val="0000CC"/>
                </a:solidFill>
              </a:rPr>
              <a:t>Yahusha</a:t>
            </a:r>
            <a:r>
              <a:rPr lang="en-US" sz="6000" dirty="0">
                <a:solidFill>
                  <a:srgbClr val="800000"/>
                </a:solidFill>
              </a:rPr>
              <a:t> </a:t>
            </a:r>
            <a:r>
              <a:rPr lang="en-US" sz="6000" b="1" dirty="0">
                <a:ln w="19050">
                  <a:solidFill>
                    <a:srgbClr val="00FF00"/>
                  </a:solidFill>
                </a:ln>
                <a:solidFill>
                  <a:srgbClr val="800000"/>
                </a:solidFill>
                <a:effectLst>
                  <a:glow rad="165100">
                    <a:srgbClr val="34E9FC"/>
                  </a:glow>
                </a:effectLst>
              </a:rPr>
              <a:t>WITNESS, OPPOSING</a:t>
            </a:r>
            <a:r>
              <a:rPr lang="en-US" sz="6000" dirty="0">
                <a:solidFill>
                  <a:srgbClr val="800000"/>
                </a:solidFill>
              </a:rPr>
              <a:t> the </a:t>
            </a:r>
            <a:r>
              <a:rPr lang="en-US" sz="6000" b="1" u="sng" dirty="0">
                <a:solidFill>
                  <a:srgbClr val="FF0000"/>
                </a:solidFill>
              </a:rPr>
              <a:t>lunar</a:t>
            </a:r>
            <a:r>
              <a:rPr lang="en-US" sz="6000" u="sng" dirty="0">
                <a:solidFill>
                  <a:srgbClr val="FF0000"/>
                </a:solidFill>
              </a:rPr>
              <a:t> </a:t>
            </a:r>
            <a:r>
              <a:rPr lang="en-US" sz="6000" b="1" u="sng" dirty="0">
                <a:solidFill>
                  <a:srgbClr val="FF0000"/>
                </a:solidFill>
              </a:rPr>
              <a:t>based</a:t>
            </a:r>
            <a:r>
              <a:rPr lang="en-US" sz="6000" u="sng" dirty="0">
                <a:solidFill>
                  <a:srgbClr val="FF0000"/>
                </a:solidFill>
              </a:rPr>
              <a:t> </a:t>
            </a:r>
            <a:r>
              <a:rPr lang="en-US" sz="6000" b="1" dirty="0">
                <a:solidFill>
                  <a:srgbClr val="FF0000"/>
                </a:solidFill>
              </a:rPr>
              <a:t>worship</a:t>
            </a:r>
            <a:r>
              <a:rPr lang="en-US" sz="6000" dirty="0">
                <a:solidFill>
                  <a:srgbClr val="FF0000"/>
                </a:solidFill>
              </a:rPr>
              <a:t> </a:t>
            </a:r>
            <a:r>
              <a:rPr lang="en-US" sz="6000" b="1" dirty="0">
                <a:solidFill>
                  <a:srgbClr val="FF0000"/>
                </a:solidFill>
              </a:rPr>
              <a:t>system</a:t>
            </a:r>
            <a:r>
              <a:rPr lang="en-US" sz="6000" dirty="0">
                <a:solidFill>
                  <a:srgbClr val="FF0000"/>
                </a:solidFill>
              </a:rPr>
              <a:t> </a:t>
            </a:r>
            <a:r>
              <a:rPr lang="en-US" sz="6000" dirty="0">
                <a:solidFill>
                  <a:srgbClr val="800000"/>
                </a:solidFill>
              </a:rPr>
              <a:t>of the 2</a:t>
            </a:r>
            <a:r>
              <a:rPr lang="en-US" sz="6000" baseline="30000" dirty="0">
                <a:solidFill>
                  <a:srgbClr val="800000"/>
                </a:solidFill>
              </a:rPr>
              <a:t>nd</a:t>
            </a:r>
            <a:r>
              <a:rPr lang="en-US" sz="6000" dirty="0">
                <a:solidFill>
                  <a:srgbClr val="800000"/>
                </a:solidFill>
              </a:rPr>
              <a:t> Temple?</a:t>
            </a:r>
            <a:endParaRPr lang="en-CA" sz="6000" dirty="0">
              <a:solidFill>
                <a:srgbClr val="800000"/>
              </a:solidFill>
            </a:endParaRPr>
          </a:p>
        </p:txBody>
      </p:sp>
      <p:sp>
        <p:nvSpPr>
          <p:cNvPr id="16" name="Rectangle 15"/>
          <p:cNvSpPr/>
          <p:nvPr/>
        </p:nvSpPr>
        <p:spPr>
          <a:xfrm>
            <a:off x="1142998" y="5891648"/>
            <a:ext cx="10037615" cy="654627"/>
          </a:xfrm>
          <a:prstGeom prst="rect">
            <a:avLst/>
          </a:prstGeom>
          <a:solidFill>
            <a:schemeClr val="bg1">
              <a:lumMod val="75000"/>
            </a:schemeClr>
          </a:solidFill>
          <a:ln w="5715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From where did </a:t>
            </a:r>
            <a:r>
              <a:rPr lang="en-US" sz="3600" b="1" dirty="0" err="1">
                <a:solidFill>
                  <a:srgbClr val="0000CC"/>
                </a:solidFill>
              </a:rPr>
              <a:t>Yahusha</a:t>
            </a:r>
            <a:r>
              <a:rPr lang="en-US" sz="3600" dirty="0">
                <a:solidFill>
                  <a:schemeClr val="tx1"/>
                </a:solidFill>
              </a:rPr>
              <a:t> receive His </a:t>
            </a:r>
            <a:r>
              <a:rPr lang="en-US" sz="3600" b="1" dirty="0">
                <a:solidFill>
                  <a:schemeClr val="tx1"/>
                </a:solidFill>
              </a:rPr>
              <a:t>DIRECTIVES?</a:t>
            </a:r>
            <a:endParaRPr lang="en-CA" sz="3600" b="1"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6795" y="2440546"/>
            <a:ext cx="2437026" cy="158406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1AC60BC9-B03A-42EB-B1A1-0CBC853138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9575"/>
            <a:ext cx="2600325" cy="2171700"/>
          </a:xfrm>
          <a:prstGeom prst="ellipse">
            <a:avLst/>
          </a:prstGeom>
          <a:ln>
            <a:noFill/>
          </a:ln>
          <a:effectLst>
            <a:softEdge rad="112500"/>
          </a:effectLst>
        </p:spPr>
      </p:pic>
    </p:spTree>
    <p:extLst>
      <p:ext uri="{BB962C8B-B14F-4D97-AF65-F5344CB8AC3E}">
        <p14:creationId xmlns:p14="http://schemas.microsoft.com/office/powerpoint/2010/main" val="36732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8)">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51" y="223456"/>
            <a:ext cx="7349836" cy="789418"/>
          </a:xfrm>
          <a:solidFill>
            <a:srgbClr val="34E9FC"/>
          </a:solidFill>
          <a:ln w="28575">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a:normAutofit/>
          </a:bodyPr>
          <a:lstStyle/>
          <a:p>
            <a:pPr algn="ctr"/>
            <a:r>
              <a:rPr lang="en-US" b="1" dirty="0">
                <a:solidFill>
                  <a:srgbClr val="0000CC"/>
                </a:solidFill>
              </a:rPr>
              <a:t>Yahusha</a:t>
            </a:r>
            <a:r>
              <a:rPr lang="en-US" b="1" dirty="0"/>
              <a:t> - a </a:t>
            </a:r>
            <a:r>
              <a:rPr lang="en-US" b="1" dirty="0">
                <a:effectLst>
                  <a:glow rad="127000">
                    <a:srgbClr val="FFFF00"/>
                  </a:glow>
                </a:effectLst>
              </a:rPr>
              <a:t>Witness</a:t>
            </a:r>
            <a:r>
              <a:rPr lang="en-US" b="1" dirty="0"/>
              <a:t> for </a:t>
            </a:r>
            <a:r>
              <a:rPr lang="en-US" b="1" dirty="0">
                <a:solidFill>
                  <a:srgbClr val="0000CC"/>
                </a:solidFill>
              </a:rPr>
              <a:t>Yahuah</a:t>
            </a:r>
          </a:p>
        </p:txBody>
      </p:sp>
      <p:sp>
        <p:nvSpPr>
          <p:cNvPr id="3" name="Content Placeholder 2"/>
          <p:cNvSpPr>
            <a:spLocks noGrp="1"/>
          </p:cNvSpPr>
          <p:nvPr>
            <p:ph idx="1"/>
          </p:nvPr>
        </p:nvSpPr>
        <p:spPr>
          <a:xfrm>
            <a:off x="27016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w="114300" prst="relaxedInset"/>
          </a:sp3d>
        </p:spPr>
        <p:txBody>
          <a:bodyPr lIns="182880" anchor="ctr">
            <a:sp3d extrusionH="57150">
              <a:bevelT w="38100" h="38100"/>
            </a:sp3d>
          </a:bodyPr>
          <a:lstStyle/>
          <a:p>
            <a:r>
              <a:rPr lang="en-US" dirty="0"/>
              <a:t>How can we know that </a:t>
            </a:r>
            <a:r>
              <a:rPr lang="en-US" b="1" dirty="0">
                <a:solidFill>
                  <a:srgbClr val="0000CC"/>
                </a:solidFill>
              </a:rPr>
              <a:t>Yahusha</a:t>
            </a:r>
            <a:r>
              <a:rPr lang="en-US" dirty="0">
                <a:solidFill>
                  <a:srgbClr val="0000CC"/>
                </a:solidFill>
              </a:rPr>
              <a:t> </a:t>
            </a:r>
            <a:r>
              <a:rPr lang="en-US" dirty="0"/>
              <a:t>is testifying for </a:t>
            </a:r>
            <a:r>
              <a:rPr lang="en-US" b="1" dirty="0">
                <a:solidFill>
                  <a:srgbClr val="0000CC"/>
                </a:solidFill>
              </a:rPr>
              <a:t>Yahuah’s</a:t>
            </a:r>
            <a:r>
              <a:rPr lang="en-US" dirty="0">
                <a:solidFill>
                  <a:srgbClr val="0000CC"/>
                </a:solidFill>
              </a:rPr>
              <a:t> </a:t>
            </a:r>
            <a:r>
              <a:rPr lang="en-US" dirty="0"/>
              <a:t>will?</a:t>
            </a:r>
          </a:p>
          <a:p>
            <a:r>
              <a:rPr lang="en-US" b="1" dirty="0">
                <a:solidFill>
                  <a:srgbClr val="0000CC"/>
                </a:solidFill>
              </a:rPr>
              <a:t>Yahusha</a:t>
            </a:r>
            <a:r>
              <a:rPr lang="en-US" dirty="0"/>
              <a:t> was </a:t>
            </a:r>
            <a:r>
              <a:rPr lang="en-US" b="1" u="sng" dirty="0"/>
              <a:t>teachin</a:t>
            </a:r>
            <a:r>
              <a:rPr lang="en-US" b="1" dirty="0"/>
              <a:t>g</a:t>
            </a:r>
            <a:r>
              <a:rPr lang="en-US" dirty="0"/>
              <a:t> the people and they were amazed at the depth of understanding being delivered to them.</a:t>
            </a:r>
          </a:p>
          <a:p>
            <a:r>
              <a:rPr lang="en-US" dirty="0"/>
              <a:t>What was His response to their inquiry of where He received His knowledge?</a:t>
            </a:r>
          </a:p>
          <a:p>
            <a:pPr marL="548640" indent="-914400">
              <a:buNone/>
            </a:pPr>
            <a:r>
              <a:rPr lang="en-US" dirty="0">
                <a:solidFill>
                  <a:srgbClr val="008080"/>
                </a:solidFill>
                <a:latin typeface="Georgia" panose="02040502050405020303" pitchFamily="18" charset="0"/>
              </a:rPr>
              <a:t>John 7:16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answered them and said, </a:t>
            </a:r>
            <a:r>
              <a:rPr lang="en-US" dirty="0">
                <a:solidFill>
                  <a:srgbClr val="0000FF"/>
                </a:solidFill>
                <a:latin typeface="Georgia" panose="02040502050405020303" pitchFamily="18" charset="0"/>
              </a:rPr>
              <a:t>“My teaching is not Mine, </a:t>
            </a:r>
            <a:r>
              <a:rPr lang="en-US" b="1" dirty="0">
                <a:solidFill>
                  <a:srgbClr val="0000FF"/>
                </a:solidFill>
                <a:effectLst>
                  <a:glow rad="228600">
                    <a:schemeClr val="accent4">
                      <a:satMod val="175000"/>
                      <a:alpha val="85000"/>
                    </a:schemeClr>
                  </a:glow>
                </a:effectLst>
                <a:latin typeface="Georgia" panose="02040502050405020303" pitchFamily="18" charset="0"/>
              </a:rPr>
              <a:t>but His who sent Me.”</a:t>
            </a:r>
            <a:r>
              <a:rPr lang="en-US" b="1" dirty="0">
                <a:effectLst>
                  <a:glow rad="228600">
                    <a:schemeClr val="accent4">
                      <a:satMod val="175000"/>
                      <a:alpha val="85000"/>
                    </a:schemeClr>
                  </a:glow>
                </a:effectLst>
              </a:rPr>
              <a:t>  </a:t>
            </a:r>
          </a:p>
          <a:p>
            <a:pPr marL="548640" indent="-914400">
              <a:buNone/>
            </a:pPr>
            <a:endParaRPr lang="en-US" b="1" dirty="0">
              <a:effectLst>
                <a:glow rad="228600">
                  <a:schemeClr val="accent4">
                    <a:satMod val="175000"/>
                    <a:alpha val="85000"/>
                  </a:schemeClr>
                </a:glow>
              </a:effectLst>
            </a:endParaRPr>
          </a:p>
          <a:p>
            <a:pPr marL="548640" indent="-914400">
              <a:buNone/>
            </a:pPr>
            <a:endParaRPr lang="en-US" b="1" dirty="0">
              <a:effectLst>
                <a:glow rad="228600">
                  <a:schemeClr val="accent4">
                    <a:satMod val="175000"/>
                    <a:alpha val="85000"/>
                  </a:schemeClr>
                </a:glow>
              </a:effectLst>
            </a:endParaRPr>
          </a:p>
          <a:p>
            <a:pPr marL="548640" indent="-914400">
              <a:buNone/>
            </a:pPr>
            <a:endParaRPr lang="en-US" b="1" dirty="0">
              <a:effectLst>
                <a:glow rad="228600">
                  <a:schemeClr val="accent4">
                    <a:satMod val="175000"/>
                    <a:alpha val="85000"/>
                  </a:schemeClr>
                </a:glow>
              </a:effectLst>
            </a:endParaRPr>
          </a:p>
          <a:p>
            <a:pPr marL="548640" indent="-914400">
              <a:buNone/>
            </a:pPr>
            <a:r>
              <a:rPr lang="en-US" b="1" dirty="0">
                <a:effectLst>
                  <a:glow rad="228600">
                    <a:schemeClr val="accent4">
                      <a:satMod val="175000"/>
                      <a:alpha val="85000"/>
                    </a:schemeClr>
                  </a:glow>
                </a:effectLst>
              </a:rPr>
              <a:t>Can we verify this from the Torah?</a:t>
            </a:r>
          </a:p>
        </p:txBody>
      </p:sp>
      <p:sp>
        <p:nvSpPr>
          <p:cNvPr id="4" name="Slide Number Placeholder 3"/>
          <p:cNvSpPr>
            <a:spLocks noGrp="1"/>
          </p:cNvSpPr>
          <p:nvPr>
            <p:ph type="sldNum" sz="quarter" idx="12"/>
          </p:nvPr>
        </p:nvSpPr>
        <p:spPr>
          <a:xfrm>
            <a:off x="9057703" y="6290347"/>
            <a:ext cx="2743200" cy="365125"/>
          </a:xfrm>
        </p:spPr>
        <p:txBody>
          <a:bodyPr/>
          <a:lstStyle/>
          <a:p>
            <a:fld id="{0B555D82-D20F-4DB7-B3E9-7B7EAC2F87A9}" type="slidenum">
              <a:rPr lang="en-US" smtClean="0">
                <a:solidFill>
                  <a:schemeClr val="tx1"/>
                </a:solidFill>
              </a:rPr>
              <a:t>37</a:t>
            </a:fld>
            <a:endParaRPr lang="en-US" dirty="0">
              <a:solidFill>
                <a:schemeClr val="tx1"/>
              </a:solidFill>
            </a:endParaRPr>
          </a:p>
        </p:txBody>
      </p:sp>
      <p:cxnSp>
        <p:nvCxnSpPr>
          <p:cNvPr id="7" name="Straight Arrow Connector 6"/>
          <p:cNvCxnSpPr/>
          <p:nvPr/>
        </p:nvCxnSpPr>
        <p:spPr>
          <a:xfrm flipH="1" flipV="1">
            <a:off x="5342110" y="4402757"/>
            <a:ext cx="2099698" cy="1013259"/>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3009" y="5416016"/>
            <a:ext cx="1828799" cy="562753"/>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7336108" y="4402757"/>
            <a:ext cx="3657599" cy="2026519"/>
          </a:xfrm>
          <a:prstGeom prst="irregularSeal1">
            <a:avLst/>
          </a:prstGeom>
          <a:solidFill>
            <a:srgbClr val="00B0F0"/>
          </a:solidFill>
          <a:ln w="57150">
            <a:solidFill>
              <a:srgbClr val="FF0000"/>
            </a:solidFill>
          </a:ln>
          <a:effectLst>
            <a:glow rad="228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215900" h="8890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6600" b="1" dirty="0">
                <a:ln w="28575">
                  <a:solidFill>
                    <a:schemeClr val="tx1"/>
                  </a:solidFill>
                </a:ln>
                <a:solidFill>
                  <a:srgbClr val="66FF33"/>
                </a:solidFill>
                <a:effectLst>
                  <a:glow rad="127000">
                    <a:schemeClr val="bg1"/>
                  </a:glow>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5213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par>
                                <p:cTn id="30" presetID="35" presetClass="emph" presetSubtype="0" repeatCount="5000" fill="hold" nodeType="withEffect">
                                  <p:stCondLst>
                                    <p:cond delay="0"/>
                                  </p:stCondLst>
                                  <p:childTnLst>
                                    <p:anim calcmode="discrete" valueType="str">
                                      <p:cBhvr>
                                        <p:cTn id="31" dur="2000" fill="hold"/>
                                        <p:tgtEl>
                                          <p:spTgt spid="7"/>
                                        </p:tgtEl>
                                        <p:attrNameLst>
                                          <p:attrName>style.visibility</p:attrName>
                                        </p:attrNameLst>
                                      </p:cBhvr>
                                      <p:tavLst>
                                        <p:tav tm="0">
                                          <p:val>
                                            <p:strVal val="hidden"/>
                                          </p:val>
                                        </p:tav>
                                        <p:tav tm="50000">
                                          <p:val>
                                            <p:strVal val="visible"/>
                                          </p:val>
                                        </p:tav>
                                      </p:tavLst>
                                    </p:anim>
                                  </p:childTnLst>
                                </p:cTn>
                              </p:par>
                              <p:par>
                                <p:cTn id="32" presetID="35" presetClass="emph" presetSubtype="0" repeatCount="5000" fill="hold" nodeType="withEffect">
                                  <p:stCondLst>
                                    <p:cond delay="0"/>
                                  </p:stCondLst>
                                  <p:childTnLst>
                                    <p:anim calcmode="discrete" valueType="str">
                                      <p:cBhvr>
                                        <p:cTn id="33" dur="2000" fill="hold"/>
                                        <p:tgtEl>
                                          <p:spTgt spid="10"/>
                                        </p:tgtEl>
                                        <p:attrNameLst>
                                          <p:attrName>style.visibility</p:attrName>
                                        </p:attrNameLst>
                                      </p:cBhvr>
                                      <p:tavLst>
                                        <p:tav tm="0">
                                          <p:val>
                                            <p:strVal val="hidden"/>
                                          </p:val>
                                        </p:tav>
                                        <p:tav tm="50000">
                                          <p:val>
                                            <p:strVal val="visible"/>
                                          </p:val>
                                        </p:tav>
                                      </p:tavLst>
                                    </p:anim>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95" y="109908"/>
            <a:ext cx="10656409" cy="833050"/>
          </a:xfrm>
          <a:solidFill>
            <a:schemeClr val="bg2">
              <a:lumMod val="75000"/>
            </a:schemeClr>
          </a:solidFill>
          <a:ln>
            <a:solidFill>
              <a:schemeClr val="bg2">
                <a:lumMod val="50000"/>
              </a:schemeClr>
            </a:solidFill>
          </a:ln>
          <a:effectLst>
            <a:glow rad="228600">
              <a:schemeClr val="accent6">
                <a:satMod val="175000"/>
                <a:alpha val="40000"/>
              </a:schemeClr>
            </a:glow>
          </a:effectLst>
          <a:scene3d>
            <a:camera prst="orthographicFront"/>
            <a:lightRig rig="threePt" dir="t"/>
          </a:scene3d>
          <a:sp3d>
            <a:bevelT w="114300" prst="artDeco"/>
          </a:sp3d>
        </p:spPr>
        <p:txBody>
          <a:bodyPr>
            <a:sp3d extrusionH="57150">
              <a:bevelT w="38100" h="38100"/>
            </a:sp3d>
          </a:bodyPr>
          <a:lstStyle/>
          <a:p>
            <a:pPr algn="ctr"/>
            <a:r>
              <a:rPr lang="en-US" b="1" dirty="0">
                <a:solidFill>
                  <a:srgbClr val="0000FF"/>
                </a:solidFill>
              </a:rPr>
              <a:t>Yahuah</a:t>
            </a:r>
            <a:r>
              <a:rPr lang="en-US" dirty="0">
                <a:ln w="19050">
                  <a:solidFill>
                    <a:schemeClr val="tx1"/>
                  </a:solidFill>
                </a:ln>
                <a:solidFill>
                  <a:srgbClr val="0000FF"/>
                </a:solidFill>
              </a:rPr>
              <a:t> </a:t>
            </a:r>
            <a:r>
              <a:rPr lang="en-US" b="1" i="1" dirty="0">
                <a:ln w="19050">
                  <a:solidFill>
                    <a:srgbClr val="FFFF00"/>
                  </a:solidFill>
                </a:ln>
                <a:solidFill>
                  <a:srgbClr val="CC00FF"/>
                </a:solidFill>
                <a:latin typeface="Snap ITC" panose="04040A07060A02020202" pitchFamily="82" charset="0"/>
              </a:rPr>
              <a:t>Speaks</a:t>
            </a:r>
            <a:r>
              <a:rPr lang="en-US" dirty="0">
                <a:ln w="19050">
                  <a:solidFill>
                    <a:schemeClr val="tx1"/>
                  </a:solidFill>
                </a:ln>
              </a:rPr>
              <a:t> </a:t>
            </a:r>
            <a:r>
              <a:rPr lang="en-US" dirty="0"/>
              <a:t>to Mosheh – </a:t>
            </a:r>
            <a:r>
              <a:rPr lang="en-US" b="1" i="1" dirty="0">
                <a:solidFill>
                  <a:srgbClr val="CC0099"/>
                </a:solidFill>
                <a:latin typeface="Georgia" panose="02040502050405020303" pitchFamily="18" charset="0"/>
              </a:rPr>
              <a:t>Your Clue </a:t>
            </a:r>
          </a:p>
        </p:txBody>
      </p:sp>
      <p:sp>
        <p:nvSpPr>
          <p:cNvPr id="3" name="Content Placeholder 2"/>
          <p:cNvSpPr>
            <a:spLocks noGrp="1"/>
          </p:cNvSpPr>
          <p:nvPr>
            <p:ph idx="1"/>
          </p:nvPr>
        </p:nvSpPr>
        <p:spPr>
          <a:xfrm>
            <a:off x="296214" y="1042061"/>
            <a:ext cx="11565228" cy="5653825"/>
          </a:xfrm>
          <a:solidFill>
            <a:schemeClr val="bg1"/>
          </a:solidFill>
          <a:ln w="38100">
            <a:solidFill>
              <a:srgbClr val="FB6BEA"/>
            </a:solidFill>
          </a:ln>
          <a:scene3d>
            <a:camera prst="orthographicFront"/>
            <a:lightRig rig="threePt" dir="t"/>
          </a:scene3d>
          <a:sp3d>
            <a:bevelT w="114300" prst="artDeco"/>
          </a:sp3d>
        </p:spPr>
        <p:txBody>
          <a:bodyPr>
            <a:normAutofit/>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1920240" indent="-1920240">
              <a:lnSpc>
                <a:spcPct val="100000"/>
              </a:lnSpc>
              <a:spcBef>
                <a:spcPts val="0"/>
              </a:spcBef>
              <a:spcAft>
                <a:spcPts val="1800"/>
              </a:spcAft>
              <a:buNone/>
            </a:pPr>
            <a:r>
              <a:rPr lang="en-US" dirty="0" err="1">
                <a:solidFill>
                  <a:srgbClr val="008080"/>
                </a:solidFill>
                <a:latin typeface="Georgia" panose="02040502050405020303" pitchFamily="18" charset="0"/>
              </a:rPr>
              <a:t>Deut</a:t>
            </a:r>
            <a:r>
              <a:rPr lang="en-US" dirty="0">
                <a:solidFill>
                  <a:srgbClr val="008080"/>
                </a:solidFill>
                <a:latin typeface="Georgia" panose="02040502050405020303" pitchFamily="18" charset="0"/>
              </a:rPr>
              <a:t> 18:18</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‘I shall raise up for them a Prophet like you out of the midst of their brothers. </a:t>
            </a:r>
            <a:r>
              <a:rPr lang="en-US" b="1" i="1" dirty="0">
                <a:solidFill>
                  <a:srgbClr val="9900CC"/>
                </a:solidFill>
                <a:latin typeface="Georgia" panose="02040502050405020303" pitchFamily="18" charset="0"/>
              </a:rPr>
              <a:t>And</a:t>
            </a:r>
            <a:r>
              <a:rPr lang="en-US" b="1" i="1" dirty="0">
                <a:solidFill>
                  <a:srgbClr val="0000CC"/>
                </a:solidFill>
                <a:effectLst>
                  <a:glow rad="127000">
                    <a:srgbClr val="FFFF00"/>
                  </a:glow>
                  <a:outerShdw blurRad="50800" dist="50800" dir="5400000" algn="ctr" rotWithShape="0">
                    <a:srgbClr val="FFFF00"/>
                  </a:outerShdw>
                </a:effectLst>
                <a:latin typeface="Georgia" panose="02040502050405020303" pitchFamily="18" charset="0"/>
              </a:rPr>
              <a:t> I </a:t>
            </a:r>
            <a:r>
              <a:rPr lang="en-US" b="1" i="1" dirty="0">
                <a:solidFill>
                  <a:srgbClr val="9900CC"/>
                </a:solidFill>
                <a:latin typeface="Georgia" panose="02040502050405020303" pitchFamily="18" charset="0"/>
              </a:rPr>
              <a:t>shall put </a:t>
            </a:r>
            <a:r>
              <a:rPr lang="en-US" b="1" i="1" dirty="0">
                <a:ln w="13462">
                  <a:solidFill>
                    <a:schemeClr val="tx1"/>
                  </a:solidFill>
                  <a:prstDash val="solid"/>
                </a:ln>
                <a:solidFill>
                  <a:srgbClr val="34E9FC"/>
                </a:solidFill>
                <a:effectLst>
                  <a:outerShdw dist="38100" dir="2700000" algn="bl" rotWithShape="0">
                    <a:schemeClr val="accent5"/>
                  </a:outerShdw>
                </a:effectLst>
                <a:latin typeface="Georgia" panose="02040502050405020303" pitchFamily="18" charset="0"/>
              </a:rPr>
              <a:t>My Words in His mouth,</a:t>
            </a:r>
            <a:r>
              <a:rPr lang="en-US" b="1" i="1" dirty="0">
                <a:solidFill>
                  <a:srgbClr val="9900CC"/>
                </a:solidFill>
                <a:latin typeface="Georgia" panose="02040502050405020303" pitchFamily="18" charset="0"/>
              </a:rPr>
              <a:t> and He shall speak to them all that I command Him. </a:t>
            </a:r>
          </a:p>
          <a:p>
            <a:pPr marL="1920240" indent="-1920240">
              <a:lnSpc>
                <a:spcPct val="100000"/>
              </a:lnSpc>
              <a:spcBef>
                <a:spcPts val="0"/>
              </a:spcBef>
              <a:spcAft>
                <a:spcPts val="1800"/>
              </a:spcAft>
              <a:buNone/>
            </a:pPr>
            <a:r>
              <a:rPr lang="en-US" dirty="0" err="1">
                <a:solidFill>
                  <a:srgbClr val="008080"/>
                </a:solidFill>
                <a:latin typeface="Georgia" panose="02040502050405020303" pitchFamily="18" charset="0"/>
              </a:rPr>
              <a:t>Deut</a:t>
            </a:r>
            <a:r>
              <a:rPr lang="en-US" dirty="0">
                <a:solidFill>
                  <a:srgbClr val="008080"/>
                </a:solidFill>
                <a:latin typeface="Georgia" panose="02040502050405020303" pitchFamily="18" charset="0"/>
              </a:rPr>
              <a:t> 18:19</a:t>
            </a:r>
            <a:r>
              <a:rPr lang="en-US" dirty="0">
                <a:solidFill>
                  <a:prstClr val="black"/>
                </a:solidFill>
                <a:latin typeface="Georgia" panose="02040502050405020303" pitchFamily="18" charset="0"/>
              </a:rPr>
              <a:t>	</a:t>
            </a:r>
            <a:r>
              <a:rPr lang="en-US" dirty="0">
                <a:solidFill>
                  <a:srgbClr val="0070C0"/>
                </a:solidFill>
                <a:latin typeface="Georgia" panose="02040502050405020303" pitchFamily="18" charset="0"/>
              </a:rPr>
              <a:t>‘And it shall be, </a:t>
            </a:r>
            <a:r>
              <a:rPr lang="en-US" u="sng" dirty="0">
                <a:solidFill>
                  <a:srgbClr val="0070C0"/>
                </a:solidFill>
                <a:latin typeface="Georgia" panose="02040502050405020303" pitchFamily="18" charset="0"/>
              </a:rPr>
              <a:t>the man who does not listen to M</a:t>
            </a:r>
            <a:r>
              <a:rPr lang="en-US" dirty="0">
                <a:solidFill>
                  <a:srgbClr val="0070C0"/>
                </a:solidFill>
                <a:latin typeface="Georgia" panose="02040502050405020303" pitchFamily="18" charset="0"/>
              </a:rPr>
              <a:t>y </a:t>
            </a:r>
            <a:r>
              <a:rPr lang="en-US" u="sng" dirty="0">
                <a:solidFill>
                  <a:srgbClr val="0070C0"/>
                </a:solidFill>
                <a:latin typeface="Georgia" panose="02040502050405020303" pitchFamily="18" charset="0"/>
              </a:rPr>
              <a:t>Words which He s</a:t>
            </a:r>
            <a:r>
              <a:rPr lang="en-US" dirty="0">
                <a:solidFill>
                  <a:srgbClr val="0070C0"/>
                </a:solidFill>
                <a:latin typeface="Georgia" panose="02040502050405020303" pitchFamily="18" charset="0"/>
              </a:rPr>
              <a:t>p</a:t>
            </a:r>
            <a:r>
              <a:rPr lang="en-US" u="sng" dirty="0">
                <a:solidFill>
                  <a:srgbClr val="0070C0"/>
                </a:solidFill>
                <a:latin typeface="Georgia" panose="02040502050405020303" pitchFamily="18" charset="0"/>
              </a:rPr>
              <a:t>eaks in M</a:t>
            </a:r>
            <a:r>
              <a:rPr lang="en-US" dirty="0">
                <a:solidFill>
                  <a:srgbClr val="0070C0"/>
                </a:solidFill>
                <a:latin typeface="Georgia" panose="02040502050405020303" pitchFamily="18" charset="0"/>
              </a:rPr>
              <a:t>y </a:t>
            </a:r>
            <a:r>
              <a:rPr lang="en-US" u="sng" dirty="0">
                <a:solidFill>
                  <a:srgbClr val="0070C0"/>
                </a:solidFill>
                <a:latin typeface="Georgia" panose="02040502050405020303" pitchFamily="18" charset="0"/>
              </a:rPr>
              <a:t>Name</a:t>
            </a:r>
            <a:r>
              <a:rPr lang="en-US" dirty="0">
                <a:solidFill>
                  <a:srgbClr val="0070C0"/>
                </a:solidFill>
                <a:latin typeface="Georgia" panose="02040502050405020303" pitchFamily="18" charset="0"/>
              </a:rPr>
              <a:t>, </a:t>
            </a:r>
            <a:r>
              <a:rPr lang="en-US" u="sng" dirty="0">
                <a:solidFill>
                  <a:srgbClr val="0070C0"/>
                </a:solidFill>
                <a:latin typeface="Georgia" panose="02040502050405020303" pitchFamily="18" charset="0"/>
              </a:rPr>
              <a:t>I re</a:t>
            </a:r>
            <a:r>
              <a:rPr lang="en-US" dirty="0">
                <a:solidFill>
                  <a:srgbClr val="0070C0"/>
                </a:solidFill>
                <a:latin typeface="Georgia" panose="02040502050405020303" pitchFamily="18" charset="0"/>
              </a:rPr>
              <a:t>q</a:t>
            </a:r>
            <a:r>
              <a:rPr lang="en-US" u="sng" dirty="0">
                <a:solidFill>
                  <a:srgbClr val="0070C0"/>
                </a:solidFill>
                <a:latin typeface="Georgia" panose="02040502050405020303" pitchFamily="18" charset="0"/>
              </a:rPr>
              <a:t>uire it of him</a:t>
            </a:r>
            <a:r>
              <a:rPr lang="en-US" dirty="0">
                <a:solidFill>
                  <a:srgbClr val="0070C0"/>
                </a:solidFill>
                <a:latin typeface="Georgia" panose="02040502050405020303" pitchFamily="18" charset="0"/>
              </a:rPr>
              <a:t>.’ </a:t>
            </a:r>
          </a:p>
          <a:p>
            <a:pPr marL="365760" indent="-914400">
              <a:spcBef>
                <a:spcPts val="0"/>
              </a:spcBef>
              <a:spcAft>
                <a:spcPts val="1200"/>
              </a:spcAft>
              <a:buNone/>
            </a:pPr>
            <a:r>
              <a:rPr lang="en-US" dirty="0"/>
              <a:t>With this information in mind, when </a:t>
            </a:r>
            <a:r>
              <a:rPr lang="en-US" b="1" dirty="0">
                <a:solidFill>
                  <a:srgbClr val="0000FF"/>
                </a:solidFill>
              </a:rPr>
              <a:t>Yahusha</a:t>
            </a:r>
            <a:r>
              <a:rPr lang="en-US" dirty="0"/>
              <a:t> told His brothers  –</a:t>
            </a:r>
          </a:p>
          <a:p>
            <a:pPr marL="0" indent="0">
              <a:buNone/>
            </a:pPr>
            <a:r>
              <a:rPr lang="en-US" sz="2000" i="1" dirty="0">
                <a:solidFill>
                  <a:srgbClr val="008080"/>
                </a:solidFill>
                <a:latin typeface="Georgia" panose="02040502050405020303" pitchFamily="18" charset="0"/>
              </a:rPr>
              <a:t>	</a:t>
            </a:r>
          </a:p>
          <a:p>
            <a:pPr marL="0" indent="0">
              <a:buNone/>
            </a:pPr>
            <a:endParaRPr lang="en-US" sz="2000" i="1" dirty="0">
              <a:solidFill>
                <a:srgbClr val="008080"/>
              </a:solidFill>
              <a:latin typeface="Georgia" panose="02040502050405020303" pitchFamily="18" charset="0"/>
            </a:endParaRPr>
          </a:p>
          <a:p>
            <a:pPr marL="0" indent="0">
              <a:buNone/>
            </a:pPr>
            <a:endParaRPr lang="en-US" sz="2000" i="1" dirty="0">
              <a:solidFill>
                <a:srgbClr val="008080"/>
              </a:solidFill>
              <a:latin typeface="Georgia" panose="02040502050405020303" pitchFamily="18" charset="0"/>
            </a:endParaRPr>
          </a:p>
          <a:p>
            <a:pPr marL="0" indent="0">
              <a:buNone/>
            </a:pPr>
            <a:r>
              <a:rPr lang="en-US" dirty="0"/>
              <a:t>			  from</a:t>
            </a:r>
            <a:r>
              <a:rPr lang="en-US" i="1" dirty="0">
                <a:solidFill>
                  <a:srgbClr val="E46C0A"/>
                </a:solidFill>
                <a:latin typeface="Georgia" panose="02040502050405020303" pitchFamily="18" charset="0"/>
              </a:rPr>
              <a:t> </a:t>
            </a:r>
            <a:r>
              <a:rPr lang="en-US" b="1" i="1" u="sng" dirty="0">
                <a:solidFill>
                  <a:srgbClr val="0000FF"/>
                </a:solidFill>
                <a:latin typeface="Georgia" panose="02040502050405020303" pitchFamily="18" charset="0"/>
              </a:rPr>
              <a:t>Whom</a:t>
            </a:r>
            <a:r>
              <a:rPr lang="en-US" i="1" dirty="0">
                <a:solidFill>
                  <a:srgbClr val="E46C0A"/>
                </a:solidFill>
                <a:latin typeface="Georgia" panose="02040502050405020303" pitchFamily="18" charset="0"/>
              </a:rPr>
              <a:t> </a:t>
            </a:r>
            <a:r>
              <a:rPr lang="en-US" dirty="0"/>
              <a:t>did these words originate?</a:t>
            </a:r>
          </a:p>
        </p:txBody>
      </p:sp>
      <p:sp>
        <p:nvSpPr>
          <p:cNvPr id="4" name="Slide Number Placeholder 3"/>
          <p:cNvSpPr>
            <a:spLocks noGrp="1"/>
          </p:cNvSpPr>
          <p:nvPr>
            <p:ph type="sldNum" sz="quarter" idx="12"/>
          </p:nvPr>
        </p:nvSpPr>
        <p:spPr>
          <a:xfrm>
            <a:off x="9047022" y="6231658"/>
            <a:ext cx="2743200" cy="365125"/>
          </a:xfrm>
        </p:spPr>
        <p:txBody>
          <a:bodyPr/>
          <a:lstStyle/>
          <a:p>
            <a:fld id="{0B555D82-D20F-4DB7-B3E9-7B7EAC2F87A9}" type="slidenum">
              <a:rPr lang="en-US" smtClean="0">
                <a:solidFill>
                  <a:schemeClr val="tx1"/>
                </a:solidFill>
              </a:rPr>
              <a:t>38</a:t>
            </a:fld>
            <a:endParaRPr lang="en-US" dirty="0">
              <a:solidFill>
                <a:schemeClr val="tx1"/>
              </a:solidFill>
            </a:endParaRPr>
          </a:p>
        </p:txBody>
      </p:sp>
      <p:sp>
        <p:nvSpPr>
          <p:cNvPr id="5" name="Rectangle 4"/>
          <p:cNvSpPr/>
          <p:nvPr/>
        </p:nvSpPr>
        <p:spPr>
          <a:xfrm>
            <a:off x="330558" y="4783373"/>
            <a:ext cx="11459664" cy="990410"/>
          </a:xfrm>
          <a:prstGeom prst="rect">
            <a:avLst/>
          </a:prstGeom>
          <a:solidFill>
            <a:schemeClr val="accent4">
              <a:lumMod val="75000"/>
            </a:schemeClr>
          </a:solidFill>
          <a:ln w="57150">
            <a:solidFill>
              <a:srgbClr val="FFFF00"/>
            </a:solidFill>
          </a:ln>
          <a:effectLst>
            <a:glow rad="228600">
              <a:schemeClr val="accent1">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i="1" dirty="0">
                <a:ln>
                  <a:solidFill>
                    <a:srgbClr val="002060"/>
                  </a:solidFill>
                </a:ln>
                <a:solidFill>
                  <a:srgbClr val="34E9FC"/>
                </a:solidFill>
                <a:effectLst>
                  <a:glow rad="127000">
                    <a:srgbClr val="FF99FF"/>
                  </a:glow>
                </a:effectLst>
                <a:latin typeface="Georgia" panose="02040502050405020303" pitchFamily="18" charset="0"/>
              </a:rPr>
              <a:t>“</a:t>
            </a:r>
            <a:r>
              <a:rPr lang="en-US" sz="6000" b="1" i="1" dirty="0">
                <a:ln>
                  <a:solidFill>
                    <a:srgbClr val="002060"/>
                  </a:solidFill>
                </a:ln>
                <a:solidFill>
                  <a:srgbClr val="34E9FC"/>
                </a:solidFill>
                <a:effectLst>
                  <a:glow rad="127000">
                    <a:srgbClr val="FF99FF"/>
                  </a:glow>
                </a:effectLst>
                <a:latin typeface="Georgia" panose="02040502050405020303" pitchFamily="18" charset="0"/>
              </a:rPr>
              <a:t>My Time </a:t>
            </a:r>
            <a:r>
              <a:rPr lang="en-US" sz="6000" i="1" dirty="0">
                <a:ln>
                  <a:solidFill>
                    <a:srgbClr val="002060"/>
                  </a:solidFill>
                </a:ln>
                <a:solidFill>
                  <a:srgbClr val="34E9FC"/>
                </a:solidFill>
                <a:latin typeface="Georgia" panose="02040502050405020303" pitchFamily="18" charset="0"/>
              </a:rPr>
              <a:t>has not yet come ...”</a:t>
            </a:r>
          </a:p>
        </p:txBody>
      </p:sp>
    </p:spTree>
    <p:extLst>
      <p:ext uri="{BB962C8B-B14F-4D97-AF65-F5344CB8AC3E}">
        <p14:creationId xmlns:p14="http://schemas.microsoft.com/office/powerpoint/2010/main" val="36223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2" presetClass="entr" presetSubtype="4"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2" presetClass="entr" presetSubtype="8" fill="hold" nodeType="withEffect">
                                  <p:stCondLst>
                                    <p:cond delay="500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2" y="62345"/>
            <a:ext cx="11457954" cy="841663"/>
          </a:xfrm>
          <a:solidFill>
            <a:schemeClr val="bg2">
              <a:lumMod val="90000"/>
            </a:schemeClr>
          </a:solidFill>
          <a:ln w="57150">
            <a:solidFill>
              <a:srgbClr val="FFFF00"/>
            </a:solidFill>
          </a:ln>
          <a:effectLst>
            <a:glow rad="228600">
              <a:schemeClr val="accent2">
                <a:satMod val="175000"/>
                <a:alpha val="40000"/>
              </a:schemeClr>
            </a:glow>
          </a:effectLst>
          <a:scene3d>
            <a:camera prst="orthographicFront"/>
            <a:lightRig rig="threePt" dir="t"/>
          </a:scene3d>
          <a:sp3d>
            <a:bevelT w="114300" prst="artDeco"/>
          </a:sp3d>
        </p:spPr>
        <p:txBody>
          <a:bodyPr>
            <a:sp3d extrusionH="57150">
              <a:bevelT w="38100" h="38100"/>
            </a:sp3d>
          </a:bodyPr>
          <a:lstStyle/>
          <a:p>
            <a:pPr algn="ctr"/>
            <a:r>
              <a:rPr lang="en-US" dirty="0"/>
              <a:t>Teaching by </a:t>
            </a:r>
            <a:r>
              <a:rPr lang="en-US" b="1" dirty="0">
                <a:solidFill>
                  <a:srgbClr val="FF3399"/>
                </a:solidFill>
              </a:rPr>
              <a:t>example, </a:t>
            </a:r>
            <a:r>
              <a:rPr lang="en-US" dirty="0"/>
              <a:t>or just simple conversation?</a:t>
            </a:r>
          </a:p>
        </p:txBody>
      </p:sp>
      <p:sp>
        <p:nvSpPr>
          <p:cNvPr id="3" name="Content Placeholder 2"/>
          <p:cNvSpPr>
            <a:spLocks noGrp="1"/>
          </p:cNvSpPr>
          <p:nvPr>
            <p:ph idx="1"/>
          </p:nvPr>
        </p:nvSpPr>
        <p:spPr>
          <a:xfrm>
            <a:off x="231819" y="990713"/>
            <a:ext cx="11706895" cy="5749373"/>
          </a:xfrm>
          <a:solidFill>
            <a:schemeClr val="bg1"/>
          </a:solidFill>
          <a:ln w="38100">
            <a:solidFill>
              <a:schemeClr val="accent2">
                <a:lumMod val="75000"/>
              </a:schemeClr>
            </a:solidFill>
          </a:ln>
          <a:effectLst>
            <a:innerShdw blurRad="114300">
              <a:prstClr val="black"/>
            </a:innerShdw>
          </a:effectLst>
          <a:scene3d>
            <a:camera prst="orthographicFront"/>
            <a:lightRig rig="threePt" dir="t"/>
          </a:scene3d>
          <a:sp3d>
            <a:bevelT w="114300" prst="artDeco"/>
          </a:sp3d>
        </p:spPr>
        <p:txBody>
          <a:bodyPr lIns="182880" tIns="182880">
            <a:normAutofit/>
            <a:sp3d extrusionH="57150">
              <a:bevelT w="38100" h="38100"/>
            </a:sp3d>
          </a:bodyPr>
          <a:lstStyle/>
          <a:p>
            <a:pPr marL="0" indent="0">
              <a:spcBef>
                <a:spcPts val="0"/>
              </a:spcBef>
              <a:spcAft>
                <a:spcPts val="1200"/>
              </a:spcAft>
              <a:buNone/>
            </a:pPr>
            <a:r>
              <a:rPr lang="en-US" dirty="0"/>
              <a:t>When </a:t>
            </a:r>
            <a:r>
              <a:rPr lang="en-US" b="1" dirty="0">
                <a:solidFill>
                  <a:srgbClr val="0000FF"/>
                </a:solidFill>
              </a:rPr>
              <a:t>Yahusha</a:t>
            </a:r>
            <a:r>
              <a:rPr lang="en-US" dirty="0"/>
              <a:t> told His brothers  – </a:t>
            </a:r>
            <a:r>
              <a:rPr lang="en-US" b="1" dirty="0">
                <a:solidFill>
                  <a:srgbClr val="0000FF"/>
                </a:solidFill>
              </a:rPr>
              <a:t>“My Time has not yet come...” </a:t>
            </a:r>
            <a:r>
              <a:rPr lang="en-US" dirty="0"/>
              <a:t>is it possible He was alluding to an </a:t>
            </a:r>
            <a:r>
              <a:rPr lang="en-US" b="1" dirty="0">
                <a:solidFill>
                  <a:srgbClr val="FF0000"/>
                </a:solidFill>
              </a:rPr>
              <a:t>imposter </a:t>
            </a:r>
            <a:r>
              <a:rPr lang="en-US" b="1" u="sng" dirty="0">
                <a:solidFill>
                  <a:srgbClr val="FF0000"/>
                </a:solidFill>
              </a:rPr>
              <a:t>LUNAR</a:t>
            </a:r>
            <a:r>
              <a:rPr lang="en-US" b="1" dirty="0">
                <a:solidFill>
                  <a:srgbClr val="FF0000"/>
                </a:solidFill>
              </a:rPr>
              <a:t> calendar issue </a:t>
            </a:r>
            <a:r>
              <a:rPr lang="en-US" dirty="0"/>
              <a:t>which was being enforced by the high priest at that time?  </a:t>
            </a:r>
            <a:r>
              <a:rPr lang="en-US" dirty="0">
                <a:effectLst>
                  <a:glow rad="228600">
                    <a:schemeClr val="accent2">
                      <a:satMod val="175000"/>
                      <a:alpha val="40000"/>
                    </a:schemeClr>
                  </a:glow>
                </a:effectLst>
              </a:rPr>
              <a:t>Would that be the imposter high priest that later tore his faulty priestly garment? !! </a:t>
            </a:r>
            <a:endParaRPr lang="en-US" sz="500" dirty="0">
              <a:effectLst>
                <a:glow rad="228600">
                  <a:schemeClr val="accent2">
                    <a:satMod val="175000"/>
                    <a:alpha val="40000"/>
                  </a:schemeClr>
                </a:glow>
              </a:effectLst>
            </a:endParaRPr>
          </a:p>
          <a:p>
            <a:pPr marL="0" indent="0">
              <a:spcBef>
                <a:spcPts val="0"/>
              </a:spcBef>
              <a:spcAft>
                <a:spcPts val="1200"/>
              </a:spcAft>
              <a:buNone/>
            </a:pPr>
            <a:r>
              <a:rPr lang="en-US" dirty="0"/>
              <a:t>Was </a:t>
            </a:r>
            <a:r>
              <a:rPr lang="en-US" b="1" dirty="0">
                <a:solidFill>
                  <a:srgbClr val="0000FF"/>
                </a:solidFill>
              </a:rPr>
              <a:t>Yahusha</a:t>
            </a:r>
            <a:r>
              <a:rPr lang="en-US" dirty="0"/>
              <a:t> </a:t>
            </a:r>
            <a:r>
              <a:rPr lang="en-US" b="1" dirty="0">
                <a:solidFill>
                  <a:srgbClr val="FF0000"/>
                </a:solidFill>
              </a:rPr>
              <a:t>TEACHING</a:t>
            </a:r>
            <a:r>
              <a:rPr lang="en-US" dirty="0"/>
              <a:t> his brothers with </a:t>
            </a:r>
            <a:r>
              <a:rPr lang="en-US" b="1" dirty="0">
                <a:effectLst>
                  <a:glow rad="127000">
                    <a:srgbClr val="34E9FC"/>
                  </a:glow>
                </a:effectLst>
              </a:rPr>
              <a:t>WORDS</a:t>
            </a:r>
            <a:r>
              <a:rPr lang="en-US" dirty="0"/>
              <a:t> instilled in Him from </a:t>
            </a:r>
            <a:r>
              <a:rPr lang="en-US" b="1" dirty="0">
                <a:solidFill>
                  <a:srgbClr val="0000FF"/>
                </a:solidFill>
              </a:rPr>
              <a:t>Yahuah </a:t>
            </a:r>
            <a:r>
              <a:rPr lang="en-US" dirty="0">
                <a:solidFill>
                  <a:srgbClr val="00B050"/>
                </a:solidFill>
              </a:rPr>
              <a:t>(Deut 18:18), </a:t>
            </a:r>
            <a:r>
              <a:rPr lang="en-US" dirty="0"/>
              <a:t>and also by </a:t>
            </a:r>
            <a:r>
              <a:rPr lang="en-US" b="1" dirty="0">
                <a:effectLst>
                  <a:outerShdw blurRad="50800" dist="50800" dir="5400000" sx="101000" sy="101000" algn="ctr" rotWithShape="0">
                    <a:srgbClr val="FF99FF"/>
                  </a:outerShdw>
                </a:effectLst>
              </a:rPr>
              <a:t>walking out </a:t>
            </a:r>
            <a:r>
              <a:rPr lang="en-US" dirty="0"/>
              <a:t>His </a:t>
            </a:r>
            <a:r>
              <a:rPr lang="en-US" b="1" dirty="0">
                <a:solidFill>
                  <a:srgbClr val="FF0000"/>
                </a:solidFill>
                <a:effectLst>
                  <a:glow rad="101600">
                    <a:srgbClr val="00FF00">
                      <a:alpha val="89000"/>
                    </a:srgbClr>
                  </a:glow>
                </a:effectLst>
              </a:rPr>
              <a:t>PHYSICAL EXAMPLE?   </a:t>
            </a:r>
            <a:br>
              <a:rPr lang="en-US" b="1" dirty="0">
                <a:solidFill>
                  <a:srgbClr val="FF0000"/>
                </a:solidFill>
                <a:effectLst>
                  <a:glow rad="101600">
                    <a:srgbClr val="00FF00">
                      <a:alpha val="89000"/>
                    </a:srgbClr>
                  </a:glow>
                </a:effectLst>
              </a:rPr>
            </a:br>
            <a:r>
              <a:rPr lang="en-US" dirty="0"/>
              <a:t>Let’s read His words further in the same conversation with His brothers –</a:t>
            </a:r>
          </a:p>
          <a:p>
            <a:pPr marL="1828800" lvl="0" indent="-1828800">
              <a:spcBef>
                <a:spcPts val="0"/>
              </a:spcBef>
              <a:spcAft>
                <a:spcPts val="1200"/>
              </a:spcAft>
              <a:buNone/>
            </a:pPr>
            <a:r>
              <a:rPr lang="en-US" dirty="0">
                <a:solidFill>
                  <a:srgbClr val="008080"/>
                </a:solidFill>
                <a:latin typeface="Georgia" panose="02040502050405020303" pitchFamily="18" charset="0"/>
              </a:rPr>
              <a:t>John 7:17</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“If anyone desires to do His desire, </a:t>
            </a:r>
            <a:r>
              <a:rPr lang="en-US" b="1" u="sng" dirty="0">
                <a:solidFill>
                  <a:srgbClr val="9900CC"/>
                </a:solidFill>
                <a:latin typeface="Georgia" panose="02040502050405020303" pitchFamily="18" charset="0"/>
              </a:rPr>
              <a:t>he shall know concernin</a:t>
            </a:r>
            <a:r>
              <a:rPr lang="en-US" b="1" dirty="0">
                <a:solidFill>
                  <a:srgbClr val="9900CC"/>
                </a:solidFill>
                <a:latin typeface="Georgia" panose="02040502050405020303" pitchFamily="18" charset="0"/>
              </a:rPr>
              <a:t>g </a:t>
            </a:r>
            <a:r>
              <a:rPr lang="en-US" b="1" u="sng" dirty="0">
                <a:solidFill>
                  <a:srgbClr val="9900CC"/>
                </a:solidFill>
                <a:latin typeface="Georgia" panose="02040502050405020303" pitchFamily="18" charset="0"/>
              </a:rPr>
              <a:t>the teachin</a:t>
            </a:r>
            <a:r>
              <a:rPr lang="en-US" b="1" dirty="0">
                <a:solidFill>
                  <a:srgbClr val="9900CC"/>
                </a:solidFill>
                <a:latin typeface="Georgia" panose="02040502050405020303" pitchFamily="18" charset="0"/>
              </a:rPr>
              <a:t>g, </a:t>
            </a:r>
            <a:r>
              <a:rPr lang="en-US" i="1" dirty="0">
                <a:solidFill>
                  <a:srgbClr val="0000FF"/>
                </a:solidFill>
                <a:latin typeface="Georgia" panose="02040502050405020303" pitchFamily="18" charset="0"/>
              </a:rPr>
              <a:t>whether</a:t>
            </a:r>
            <a:r>
              <a:rPr lang="en-US" dirty="0">
                <a:solidFill>
                  <a:srgbClr val="0000FF"/>
                </a:solidFill>
                <a:latin typeface="Georgia" panose="02040502050405020303" pitchFamily="18" charset="0"/>
              </a:rPr>
              <a:t> it is from Elohim, or whether I speak from Myself. </a:t>
            </a:r>
          </a:p>
          <a:p>
            <a:pPr marL="1828800" lvl="0" indent="-1828800">
              <a:spcBef>
                <a:spcPts val="0"/>
              </a:spcBef>
              <a:spcAft>
                <a:spcPts val="1200"/>
              </a:spcAft>
              <a:buNone/>
            </a:pPr>
            <a:r>
              <a:rPr lang="en-US" dirty="0">
                <a:solidFill>
                  <a:srgbClr val="008080"/>
                </a:solidFill>
                <a:latin typeface="Georgia" panose="02040502050405020303" pitchFamily="18" charset="0"/>
              </a:rPr>
              <a:t>John  7:18</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“He who speaks from himself is seeking his own esteem, but He who seeks the esteem of the One who sent Him is true, and no unrighteousness is in Him.” </a:t>
            </a:r>
          </a:p>
        </p:txBody>
      </p:sp>
      <p:sp>
        <p:nvSpPr>
          <p:cNvPr id="4" name="Slide Number Placeholder 3"/>
          <p:cNvSpPr>
            <a:spLocks noGrp="1"/>
          </p:cNvSpPr>
          <p:nvPr>
            <p:ph type="sldNum" sz="quarter" idx="12"/>
          </p:nvPr>
        </p:nvSpPr>
        <p:spPr>
          <a:xfrm>
            <a:off x="9109368" y="6294004"/>
            <a:ext cx="2743200" cy="365125"/>
          </a:xfrm>
        </p:spPr>
        <p:txBody>
          <a:bodyPr/>
          <a:lstStyle/>
          <a:p>
            <a:fld id="{0B555D82-D20F-4DB7-B3E9-7B7EAC2F87A9}" type="slidenum">
              <a:rPr lang="en-US" smtClean="0">
                <a:solidFill>
                  <a:schemeClr val="tx1">
                    <a:lumMod val="95000"/>
                    <a:lumOff val="5000"/>
                  </a:schemeClr>
                </a:solidFill>
              </a:rPr>
              <a:t>39</a:t>
            </a:fld>
            <a:endParaRPr lang="en-US" dirty="0">
              <a:solidFill>
                <a:schemeClr val="tx1">
                  <a:lumMod val="95000"/>
                  <a:lumOff val="5000"/>
                </a:schemeClr>
              </a:solidFill>
            </a:endParaRPr>
          </a:p>
        </p:txBody>
      </p:sp>
    </p:spTree>
    <p:extLst>
      <p:ext uri="{BB962C8B-B14F-4D97-AF65-F5344CB8AC3E}">
        <p14:creationId xmlns:p14="http://schemas.microsoft.com/office/powerpoint/2010/main" val="12134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424056" y="883228"/>
            <a:ext cx="6037118" cy="4850190"/>
          </a:xfrm>
          <a:prstGeom prst="ellipse">
            <a:avLst/>
          </a:prstGeom>
          <a:ln w="63500" cap="rnd">
            <a:solidFill>
              <a:srgbClr val="FF66FF"/>
            </a:solid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prst="artDeco"/>
            <a:contourClr>
              <a:srgbClr val="333333"/>
            </a:contourClr>
          </a:sp3d>
        </p:spPr>
      </p:pic>
      <p:sp>
        <p:nvSpPr>
          <p:cNvPr id="34" name="Text Placeholder 33"/>
          <p:cNvSpPr>
            <a:spLocks noGrp="1"/>
          </p:cNvSpPr>
          <p:nvPr>
            <p:ph type="body" sz="half" idx="2"/>
          </p:nvPr>
        </p:nvSpPr>
        <p:spPr>
          <a:xfrm>
            <a:off x="839788" y="955964"/>
            <a:ext cx="3932237" cy="4904509"/>
          </a:xfrm>
          <a:solidFill>
            <a:schemeClr val="bg1">
              <a:lumMod val="75000"/>
            </a:schemeClr>
          </a:solidFill>
          <a:ln w="76200">
            <a:solidFill>
              <a:srgbClr val="FB6BEA"/>
            </a:solidFill>
            <a:prstDash val="lgDash"/>
          </a:ln>
          <a:scene3d>
            <a:camera prst="orthographicFront"/>
            <a:lightRig rig="threePt" dir="t"/>
          </a:scene3d>
          <a:sp3d>
            <a:bevelT w="114300" prst="artDeco"/>
          </a:sp3d>
        </p:spPr>
        <p:txBody>
          <a:bodyPr tIns="182880">
            <a:normAutofit/>
            <a:sp3d extrusionH="57150">
              <a:bevelT w="38100" h="38100"/>
            </a:sp3d>
          </a:bodyPr>
          <a:lstStyle/>
          <a:p>
            <a:pPr algn="ctr"/>
            <a:r>
              <a:rPr lang="en-US" sz="5400" b="1" dirty="0">
                <a:ln>
                  <a:solidFill>
                    <a:srgbClr val="382030"/>
                  </a:solidFill>
                </a:ln>
                <a:solidFill>
                  <a:srgbClr val="D46DE7"/>
                </a:solidFill>
              </a:rPr>
              <a:t>The appearance of the flower of this thistle is most beautiful.</a:t>
            </a:r>
          </a:p>
        </p:txBody>
      </p:sp>
      <p:sp>
        <p:nvSpPr>
          <p:cNvPr id="2" name="Slide Number Placeholder 1"/>
          <p:cNvSpPr>
            <a:spLocks noGrp="1"/>
          </p:cNvSpPr>
          <p:nvPr>
            <p:ph type="sldNum" sz="quarter" idx="12"/>
          </p:nvPr>
        </p:nvSpPr>
        <p:spPr>
          <a:xfrm>
            <a:off x="9358752" y="6418696"/>
            <a:ext cx="2743200" cy="365125"/>
          </a:xfrm>
        </p:spPr>
        <p:txBody>
          <a:bodyPr/>
          <a:lstStyle/>
          <a:p>
            <a:fld id="{0B555D82-D20F-4DB7-B3E9-7B7EAC2F87A9}" type="slidenum">
              <a:rPr lang="en-US" smtClean="0">
                <a:solidFill>
                  <a:srgbClr val="000000"/>
                </a:solidFill>
              </a:rPr>
              <a:t>4</a:t>
            </a:fld>
            <a:endParaRPr lang="en-US" dirty="0">
              <a:solidFill>
                <a:srgbClr val="000000"/>
              </a:solidFill>
            </a:endParaRPr>
          </a:p>
        </p:txBody>
      </p:sp>
    </p:spTree>
    <p:extLst>
      <p:ext uri="{BB962C8B-B14F-4D97-AF65-F5344CB8AC3E}">
        <p14:creationId xmlns:p14="http://schemas.microsoft.com/office/powerpoint/2010/main" val="199193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7" y="197427"/>
            <a:ext cx="6722919" cy="832610"/>
          </a:xfrm>
          <a:gradFill>
            <a:gsLst>
              <a:gs pos="0">
                <a:srgbClr val="00FF00"/>
              </a:gs>
              <a:gs pos="50000">
                <a:schemeClr val="bg2">
                  <a:tint val="98000"/>
                  <a:satMod val="130000"/>
                  <a:shade val="90000"/>
                  <a:lumMod val="103000"/>
                </a:schemeClr>
              </a:gs>
              <a:gs pos="100000">
                <a:schemeClr val="bg2">
                  <a:shade val="63000"/>
                  <a:satMod val="120000"/>
                </a:schemeClr>
              </a:gs>
            </a:gsLst>
            <a:lin ang="5400000" scaled="0"/>
          </a:gradFill>
          <a:ln>
            <a:solidFill>
              <a:schemeClr val="bg2">
                <a:lumMod val="50000"/>
              </a:schemeClr>
            </a:solidFill>
          </a:ln>
          <a:effectLst>
            <a:glow rad="228600">
              <a:srgbClr val="CC0099">
                <a:alpha val="40000"/>
              </a:srgbClr>
            </a:glow>
          </a:effectLst>
          <a:scene3d>
            <a:camera prst="orthographicFront"/>
            <a:lightRig rig="threePt" dir="t"/>
          </a:scene3d>
          <a:sp3d>
            <a:bevelT w="114300" prst="artDeco"/>
          </a:sp3d>
        </p:spPr>
        <p:txBody>
          <a:bodyPr>
            <a:sp3d extrusionH="57150">
              <a:bevelT w="38100" h="38100"/>
            </a:sp3d>
          </a:bodyPr>
          <a:lstStyle/>
          <a:p>
            <a:pPr algn="ctr"/>
            <a:r>
              <a:rPr lang="en-US" b="1" dirty="0" err="1">
                <a:solidFill>
                  <a:srgbClr val="0000FF"/>
                </a:solidFill>
              </a:rPr>
              <a:t>Yahusha’s</a:t>
            </a:r>
            <a:r>
              <a:rPr lang="en-US" dirty="0">
                <a:solidFill>
                  <a:srgbClr val="0000FF"/>
                </a:solidFill>
              </a:rPr>
              <a:t> </a:t>
            </a:r>
            <a:r>
              <a:rPr lang="en-US" b="1" dirty="0">
                <a:solidFill>
                  <a:srgbClr val="0000FF"/>
                </a:solidFill>
              </a:rPr>
              <a:t>Example</a:t>
            </a:r>
          </a:p>
        </p:txBody>
      </p:sp>
      <p:sp>
        <p:nvSpPr>
          <p:cNvPr id="3" name="Content Placeholder 2"/>
          <p:cNvSpPr>
            <a:spLocks noGrp="1"/>
          </p:cNvSpPr>
          <p:nvPr>
            <p:ph idx="1"/>
          </p:nvPr>
        </p:nvSpPr>
        <p:spPr>
          <a:xfrm>
            <a:off x="280555" y="1315993"/>
            <a:ext cx="11565083" cy="5209504"/>
          </a:xfrm>
          <a:solidFill>
            <a:schemeClr val="bg1">
              <a:lumMod val="85000"/>
            </a:schemeClr>
          </a:solidFill>
          <a:ln w="76200">
            <a:solidFill>
              <a:srgbClr val="0000FF"/>
            </a:solidFill>
          </a:ln>
          <a:effectLst>
            <a:glow rad="228600">
              <a:schemeClr val="accent4">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a:sp3d>
          </a:bodyPr>
          <a:lstStyle/>
          <a:p>
            <a:pPr marL="1920240" indent="-1920240">
              <a:lnSpc>
                <a:spcPct val="110000"/>
              </a:lnSpc>
              <a:spcBef>
                <a:spcPts val="0"/>
              </a:spcBef>
              <a:spcAft>
                <a:spcPts val="1800"/>
              </a:spcAft>
              <a:buNone/>
            </a:pPr>
            <a:r>
              <a:rPr lang="en-US" dirty="0">
                <a:solidFill>
                  <a:srgbClr val="008080"/>
                </a:solidFill>
                <a:latin typeface="Georgia" panose="02040502050405020303" pitchFamily="18" charset="0"/>
              </a:rPr>
              <a:t>Luke 24:27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beginning at </a:t>
            </a:r>
            <a:r>
              <a:rPr lang="en-US" b="1" dirty="0" err="1">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Mosheh</a:t>
            </a:r>
            <a:r>
              <a:rPr lang="en-US" b="1" dirty="0">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 </a:t>
            </a:r>
            <a:r>
              <a:rPr lang="en-US" b="1" dirty="0">
                <a:solidFill>
                  <a:srgbClr val="0000FF"/>
                </a:solidFill>
                <a:latin typeface="Arial Black" panose="020B0A04020102020204" pitchFamily="34" charset="0"/>
              </a:rPr>
              <a:t>[Torah] </a:t>
            </a:r>
            <a:r>
              <a:rPr lang="en-US" dirty="0">
                <a:solidFill>
                  <a:schemeClr val="accent2">
                    <a:lumMod val="75000"/>
                  </a:schemeClr>
                </a:solidFill>
                <a:latin typeface="Georgia" panose="02040502050405020303" pitchFamily="18" charset="0"/>
              </a:rPr>
              <a:t>and all the Prophets, He was explaining to them in all the Scriptures the </a:t>
            </a:r>
            <a:r>
              <a:rPr lang="en-US" i="1" dirty="0">
                <a:solidFill>
                  <a:schemeClr val="accent2">
                    <a:lumMod val="75000"/>
                  </a:schemeClr>
                </a:solidFill>
                <a:latin typeface="Georgia" panose="02040502050405020303" pitchFamily="18" charset="0"/>
              </a:rPr>
              <a:t>matters</a:t>
            </a:r>
            <a:r>
              <a:rPr lang="en-US" dirty="0">
                <a:solidFill>
                  <a:schemeClr val="accent2">
                    <a:lumMod val="75000"/>
                  </a:schemeClr>
                </a:solidFill>
                <a:latin typeface="Georgia" panose="02040502050405020303" pitchFamily="18" charset="0"/>
              </a:rPr>
              <a:t> concerning Himself.</a:t>
            </a:r>
          </a:p>
          <a:p>
            <a:pPr marL="0" indent="0">
              <a:spcBef>
                <a:spcPts val="0"/>
              </a:spcBef>
              <a:spcAft>
                <a:spcPts val="1800"/>
              </a:spcAft>
              <a:buNone/>
            </a:pPr>
            <a:r>
              <a:rPr lang="en-US" b="1" dirty="0">
                <a:solidFill>
                  <a:srgbClr val="0000FF"/>
                </a:solidFill>
              </a:rPr>
              <a:t>Yahusha</a:t>
            </a:r>
            <a:r>
              <a:rPr lang="en-US" dirty="0">
                <a:solidFill>
                  <a:schemeClr val="accent2">
                    <a:lumMod val="75000"/>
                  </a:schemeClr>
                </a:solidFill>
              </a:rPr>
              <a:t> </a:t>
            </a:r>
            <a:r>
              <a:rPr lang="en-US" dirty="0"/>
              <a:t>tells us </a:t>
            </a:r>
            <a:r>
              <a:rPr lang="en-US" dirty="0">
                <a:solidFill>
                  <a:srgbClr val="00B050"/>
                </a:solidFill>
              </a:rPr>
              <a:t>(John 7:17) </a:t>
            </a:r>
            <a:r>
              <a:rPr lang="en-US" u="sng" dirty="0"/>
              <a:t>if we trul</a:t>
            </a:r>
            <a:r>
              <a:rPr lang="en-US" dirty="0"/>
              <a:t>y </a:t>
            </a:r>
            <a:r>
              <a:rPr lang="en-US" u="sng" dirty="0"/>
              <a:t>desire to know His </a:t>
            </a:r>
            <a:r>
              <a:rPr lang="en-US" b="1" u="sng" dirty="0">
                <a:effectLst>
                  <a:outerShdw blurRad="50800" dist="50800" dir="5400000" algn="ctr" rotWithShape="0">
                    <a:srgbClr val="00FF00"/>
                  </a:outerShdw>
                </a:effectLst>
              </a:rPr>
              <a:t>Wa</a:t>
            </a:r>
            <a:r>
              <a:rPr lang="en-US" b="1" dirty="0">
                <a:effectLst>
                  <a:outerShdw blurRad="50800" dist="50800" dir="5400000" algn="ctr" rotWithShape="0">
                    <a:srgbClr val="00FF00"/>
                  </a:outerShdw>
                </a:effectLst>
              </a:rPr>
              <a:t>y</a:t>
            </a:r>
            <a:r>
              <a:rPr lang="en-US" b="1" u="sng" dirty="0">
                <a:effectLst>
                  <a:outerShdw blurRad="50800" dist="50800" dir="5400000" algn="ctr" rotWithShape="0">
                    <a:srgbClr val="00FF00"/>
                  </a:outerShdw>
                </a:effectLst>
              </a:rPr>
              <a:t>s</a:t>
            </a:r>
            <a:r>
              <a:rPr lang="en-US" dirty="0"/>
              <a:t>,</a:t>
            </a:r>
            <a:br>
              <a:rPr lang="en-US" dirty="0"/>
            </a:br>
            <a:r>
              <a:rPr lang="en-US" dirty="0"/>
              <a:t>	we will be given that understanding. </a:t>
            </a:r>
          </a:p>
          <a:p>
            <a:pPr marL="0" indent="0">
              <a:spcBef>
                <a:spcPts val="0"/>
              </a:spcBef>
              <a:spcAft>
                <a:spcPts val="1800"/>
              </a:spcAft>
              <a:buNone/>
            </a:pPr>
            <a:r>
              <a:rPr lang="en-US" dirty="0"/>
              <a:t>So, if we are truly desiring to be on the</a:t>
            </a:r>
            <a:r>
              <a:rPr lang="en-US" b="1" dirty="0">
                <a:solidFill>
                  <a:srgbClr val="FF0000"/>
                </a:solidFill>
              </a:rPr>
              <a:t> correct </a:t>
            </a:r>
            <a:r>
              <a:rPr lang="en-US" dirty="0"/>
              <a:t>Worship Calendar of </a:t>
            </a:r>
            <a:r>
              <a:rPr lang="en-US" b="1" dirty="0">
                <a:solidFill>
                  <a:srgbClr val="0000FF"/>
                </a:solidFill>
              </a:rPr>
              <a:t>Yahuah, </a:t>
            </a:r>
            <a:r>
              <a:rPr lang="en-US" dirty="0"/>
              <a:t>would it be appropriate to search the </a:t>
            </a:r>
            <a:r>
              <a:rPr lang="en-US" dirty="0">
                <a:solidFill>
                  <a:srgbClr val="0000FF"/>
                </a:solidFill>
                <a:latin typeface="Arial Black" panose="020B0A04020102020204" pitchFamily="34" charset="0"/>
              </a:rPr>
              <a:t>Torah</a:t>
            </a:r>
            <a:r>
              <a:rPr lang="en-US" dirty="0"/>
              <a:t> for information </a:t>
            </a:r>
            <a:br>
              <a:rPr lang="en-US" dirty="0"/>
            </a:br>
            <a:r>
              <a:rPr lang="en-US" dirty="0"/>
              <a:t>exposing –  </a:t>
            </a:r>
            <a:r>
              <a:rPr lang="en-US" b="1" dirty="0">
                <a:solidFill>
                  <a:srgbClr val="0000FF"/>
                </a:solidFill>
              </a:rPr>
              <a:t>“MY TIME”????? </a:t>
            </a:r>
            <a:r>
              <a:rPr lang="en-US" dirty="0"/>
              <a:t>(Reference to </a:t>
            </a:r>
            <a:r>
              <a:rPr lang="en-US" dirty="0">
                <a:solidFill>
                  <a:srgbClr val="00B050"/>
                </a:solidFill>
              </a:rPr>
              <a:t>John 7:6.</a:t>
            </a:r>
            <a:r>
              <a:rPr lang="en-US" dirty="0"/>
              <a:t>)</a:t>
            </a:r>
          </a:p>
          <a:p>
            <a:pPr marL="0" indent="0" algn="ctr">
              <a:spcBef>
                <a:spcPts val="0"/>
              </a:spcBef>
              <a:spcAft>
                <a:spcPts val="1800"/>
              </a:spcAft>
              <a:buNone/>
            </a:pPr>
            <a:r>
              <a:rPr lang="en-US" dirty="0">
                <a:ln>
                  <a:solidFill>
                    <a:srgbClr val="222BDC"/>
                  </a:solidFill>
                </a:ln>
                <a:solidFill>
                  <a:srgbClr val="FF0000"/>
                </a:solidFill>
                <a:latin typeface="Snap ITC" panose="04040A07060A02020202" pitchFamily="82" charset="0"/>
              </a:rPr>
              <a:t>Or, </a:t>
            </a:r>
            <a:r>
              <a:rPr lang="en-US" dirty="0">
                <a:solidFill>
                  <a:srgbClr val="FF0000"/>
                </a:solidFill>
              </a:rPr>
              <a:t>shall we blindly accept the Rabbinical </a:t>
            </a:r>
            <a:r>
              <a:rPr lang="en-US" b="1" dirty="0" err="1">
                <a:solidFill>
                  <a:srgbClr val="FF0000"/>
                </a:solidFill>
                <a:effectLst>
                  <a:outerShdw blurRad="50800" dist="50800" dir="5400000" sx="101000" sy="101000" algn="ctr" rotWithShape="0">
                    <a:schemeClr val="tx1"/>
                  </a:outerShdw>
                </a:effectLst>
              </a:rPr>
              <a:t>Luni</a:t>
            </a:r>
            <a:r>
              <a:rPr lang="en-US" b="1" dirty="0">
                <a:solidFill>
                  <a:srgbClr val="FF0000"/>
                </a:solidFill>
                <a:effectLst>
                  <a:outerShdw blurRad="50800" dist="50800" dir="5400000" sx="101000" sy="101000" algn="ctr" rotWithShape="0">
                    <a:schemeClr val="tx1"/>
                  </a:outerShdw>
                </a:effectLst>
              </a:rPr>
              <a:t>/Solar </a:t>
            </a:r>
            <a:r>
              <a:rPr lang="en-US" dirty="0">
                <a:solidFill>
                  <a:srgbClr val="FF0000"/>
                </a:solidFill>
              </a:rPr>
              <a:t>calendar named the  </a:t>
            </a:r>
            <a:br>
              <a:rPr lang="en-US" dirty="0">
                <a:solidFill>
                  <a:srgbClr val="FF0000"/>
                </a:solidFill>
              </a:rPr>
            </a:br>
            <a:r>
              <a:rPr lang="en-US" dirty="0">
                <a:solidFill>
                  <a:srgbClr val="FF0000"/>
                </a:solidFill>
              </a:rPr>
              <a:t>“Hebraic Calendar” which is formulated and promoted by Judaism today?</a:t>
            </a:r>
          </a:p>
        </p:txBody>
      </p:sp>
      <p:sp>
        <p:nvSpPr>
          <p:cNvPr id="4" name="Slide Number Placeholder 3"/>
          <p:cNvSpPr>
            <a:spLocks noGrp="1"/>
          </p:cNvSpPr>
          <p:nvPr>
            <p:ph type="sldNum" sz="quarter" idx="12"/>
          </p:nvPr>
        </p:nvSpPr>
        <p:spPr>
          <a:xfrm>
            <a:off x="9047022" y="6127748"/>
            <a:ext cx="2743200" cy="365125"/>
          </a:xfrm>
        </p:spPr>
        <p:txBody>
          <a:bodyPr/>
          <a:lstStyle/>
          <a:p>
            <a:fld id="{0B555D82-D20F-4DB7-B3E9-7B7EAC2F87A9}" type="slidenum">
              <a:rPr lang="en-US" smtClean="0">
                <a:solidFill>
                  <a:schemeClr val="tx1">
                    <a:lumMod val="95000"/>
                    <a:lumOff val="5000"/>
                  </a:schemeClr>
                </a:solidFill>
              </a:rPr>
              <a:t>40</a:t>
            </a:fld>
            <a:endParaRPr lang="en-US" dirty="0">
              <a:solidFill>
                <a:schemeClr val="tx1">
                  <a:lumMod val="95000"/>
                  <a:lumOff val="5000"/>
                </a:schemeClr>
              </a:solidFill>
            </a:endParaRPr>
          </a:p>
        </p:txBody>
      </p:sp>
      <p:pic>
        <p:nvPicPr>
          <p:cNvPr id="5" name="Picture 2" descr="C:\Documents and Settings\Demo\Desktop\Garrick DAWN jpegs\Art\rabbi'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5975" y="4377278"/>
            <a:ext cx="2211071" cy="1278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B7EEC024-39E5-49BD-977C-5184556EA41C}"/>
              </a:ext>
            </a:extLst>
          </p:cNvPr>
          <p:cNvSpPr/>
          <p:nvPr/>
        </p:nvSpPr>
        <p:spPr>
          <a:xfrm>
            <a:off x="9622077" y="2480722"/>
            <a:ext cx="2014969" cy="612648"/>
          </a:xfrm>
          <a:prstGeom prst="wedgeRoundRectCallout">
            <a:avLst>
              <a:gd name="adj1" fmla="val -41496"/>
              <a:gd name="adj2" fmla="val 77962"/>
              <a:gd name="adj3" fmla="val 16667"/>
            </a:avLst>
          </a:prstGeom>
          <a:solidFill>
            <a:schemeClr val="bg1">
              <a:lumMod val="50000"/>
            </a:schemeClr>
          </a:solidFill>
          <a:ln w="762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ln w="28575">
                  <a:solidFill>
                    <a:srgbClr val="CC00FF"/>
                  </a:solidFill>
                </a:ln>
                <a:solidFill>
                  <a:srgbClr val="FFFF00"/>
                </a:solidFill>
                <a:effectLst>
                  <a:outerShdw blurRad="50800" dist="50800" dir="5400000" sx="101000" sy="101000" algn="ctr" rotWithShape="0">
                    <a:srgbClr val="34E9FC"/>
                  </a:outerShdw>
                </a:effectLst>
                <a:latin typeface="Snap ITC" panose="04040A07060A02020202" pitchFamily="82" charset="0"/>
              </a:rPr>
              <a:t>Derek</a:t>
            </a:r>
          </a:p>
        </p:txBody>
      </p:sp>
    </p:spTree>
    <p:extLst>
      <p:ext uri="{BB962C8B-B14F-4D97-AF65-F5344CB8AC3E}">
        <p14:creationId xmlns:p14="http://schemas.microsoft.com/office/powerpoint/2010/main" val="4328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250" fill="hold"/>
                                        <p:tgtEl>
                                          <p:spTgt spid="5"/>
                                        </p:tgtEl>
                                        <p:attrNameLst>
                                          <p:attrName>ppt_w</p:attrName>
                                        </p:attrNameLst>
                                      </p:cBhvr>
                                      <p:tavLst>
                                        <p:tav tm="0">
                                          <p:val>
                                            <p:fltVal val="0"/>
                                          </p:val>
                                        </p:tav>
                                        <p:tav tm="100000">
                                          <p:val>
                                            <p:strVal val="#ppt_w"/>
                                          </p:val>
                                        </p:tav>
                                      </p:tavLst>
                                    </p:anim>
                                    <p:anim calcmode="lin" valueType="num">
                                      <p:cBhvr>
                                        <p:cTn id="20" dur="1250" fill="hold"/>
                                        <p:tgtEl>
                                          <p:spTgt spid="5"/>
                                        </p:tgtEl>
                                        <p:attrNameLst>
                                          <p:attrName>ppt_h</p:attrName>
                                        </p:attrNameLst>
                                      </p:cBhvr>
                                      <p:tavLst>
                                        <p:tav tm="0">
                                          <p:val>
                                            <p:fltVal val="0"/>
                                          </p:val>
                                        </p:tav>
                                        <p:tav tm="100000">
                                          <p:val>
                                            <p:strVal val="#ppt_h"/>
                                          </p:val>
                                        </p:tav>
                                      </p:tavLst>
                                    </p:anim>
                                    <p:animEffect transition="in" filter="fade">
                                      <p:cBhvr>
                                        <p:cTn id="2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7" y="197427"/>
            <a:ext cx="6722919" cy="832610"/>
          </a:xfrm>
          <a:gradFill>
            <a:gsLst>
              <a:gs pos="0">
                <a:srgbClr val="00FF00"/>
              </a:gs>
              <a:gs pos="50000">
                <a:schemeClr val="bg2">
                  <a:tint val="98000"/>
                  <a:satMod val="130000"/>
                  <a:shade val="90000"/>
                  <a:lumMod val="103000"/>
                </a:schemeClr>
              </a:gs>
              <a:gs pos="100000">
                <a:schemeClr val="bg2">
                  <a:shade val="63000"/>
                  <a:satMod val="120000"/>
                </a:schemeClr>
              </a:gs>
            </a:gsLst>
            <a:lin ang="5400000" scaled="0"/>
          </a:gradFill>
          <a:ln>
            <a:solidFill>
              <a:schemeClr val="bg2">
                <a:lumMod val="50000"/>
              </a:schemeClr>
            </a:solidFill>
          </a:ln>
          <a:effectLst>
            <a:glow rad="228600">
              <a:srgbClr val="CC0099">
                <a:alpha val="40000"/>
              </a:srgbClr>
            </a:glow>
          </a:effectLst>
          <a:scene3d>
            <a:camera prst="orthographicFront"/>
            <a:lightRig rig="threePt" dir="t"/>
          </a:scene3d>
          <a:sp3d>
            <a:bevelT w="114300" prst="artDeco"/>
          </a:sp3d>
        </p:spPr>
        <p:txBody>
          <a:bodyPr/>
          <a:lstStyle/>
          <a:p>
            <a:pPr algn="ctr"/>
            <a:r>
              <a:rPr lang="en-US" b="1" dirty="0">
                <a:solidFill>
                  <a:srgbClr val="0000FF"/>
                </a:solidFill>
                <a:effectLst>
                  <a:outerShdw blurRad="50800" dist="50800" dir="5400000" sx="101000" sy="101000" algn="ctr" rotWithShape="0">
                    <a:srgbClr val="FF99FF"/>
                  </a:outerShdw>
                </a:effectLst>
              </a:rPr>
              <a:t>Yahusha’s</a:t>
            </a:r>
            <a:r>
              <a:rPr lang="en-US" dirty="0">
                <a:solidFill>
                  <a:srgbClr val="0000FF"/>
                </a:solidFill>
              </a:rPr>
              <a:t> </a:t>
            </a:r>
            <a:r>
              <a:rPr lang="en-US" b="1" dirty="0">
                <a:solidFill>
                  <a:srgbClr val="0000FF"/>
                </a:solidFill>
              </a:rPr>
              <a:t>Example </a:t>
            </a:r>
            <a:r>
              <a:rPr lang="en-US" b="1" dirty="0">
                <a:solidFill>
                  <a:srgbClr val="0000FF"/>
                </a:solidFill>
                <a:effectLst>
                  <a:glow rad="228600">
                    <a:schemeClr val="accent4">
                      <a:satMod val="175000"/>
                      <a:alpha val="40000"/>
                    </a:schemeClr>
                  </a:glow>
                </a:effectLst>
              </a:rPr>
              <a:t>#2!</a:t>
            </a:r>
          </a:p>
        </p:txBody>
      </p:sp>
      <p:sp>
        <p:nvSpPr>
          <p:cNvPr id="3" name="Content Placeholder 2"/>
          <p:cNvSpPr>
            <a:spLocks noGrp="1"/>
          </p:cNvSpPr>
          <p:nvPr>
            <p:ph idx="1"/>
          </p:nvPr>
        </p:nvSpPr>
        <p:spPr>
          <a:xfrm>
            <a:off x="218409" y="1315993"/>
            <a:ext cx="11739810" cy="5344580"/>
          </a:xfrm>
          <a:solidFill>
            <a:schemeClr val="bg1">
              <a:lumMod val="85000"/>
            </a:schemeClr>
          </a:solidFill>
          <a:ln w="76200">
            <a:solidFill>
              <a:srgbClr val="0000FF"/>
            </a:solidFill>
          </a:ln>
          <a:effectLst>
            <a:glow rad="228600">
              <a:schemeClr val="accent4">
                <a:satMod val="175000"/>
                <a:alpha val="40000"/>
              </a:schemeClr>
            </a:glow>
          </a:effectLst>
          <a:scene3d>
            <a:camera prst="orthographicFront"/>
            <a:lightRig rig="threePt" dir="t"/>
          </a:scene3d>
          <a:sp3d>
            <a:bevelT w="139700" h="139700" prst="divot"/>
          </a:sp3d>
        </p:spPr>
        <p:txBody>
          <a:bodyPr lIns="182880" tIns="182880" anchor="ctr">
            <a:normAutofit/>
            <a:sp3d extrusionH="57150">
              <a:bevelT w="38100" h="38100"/>
            </a:sp3d>
          </a:bodyPr>
          <a:lstStyle/>
          <a:p>
            <a:pPr marL="1920240" indent="-1920240">
              <a:lnSpc>
                <a:spcPct val="110000"/>
              </a:lnSpc>
              <a:spcBef>
                <a:spcPts val="0"/>
              </a:spcBef>
              <a:spcAft>
                <a:spcPts val="1800"/>
              </a:spcAft>
              <a:buNone/>
            </a:pPr>
            <a:r>
              <a:rPr lang="en-US" dirty="0">
                <a:solidFill>
                  <a:srgbClr val="008080"/>
                </a:solidFill>
                <a:latin typeface="Georgia" panose="02040502050405020303" pitchFamily="18" charset="0"/>
              </a:rPr>
              <a:t>Luke 24:27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 </a:t>
            </a:r>
            <a:r>
              <a:rPr lang="en-US" dirty="0">
                <a:solidFill>
                  <a:srgbClr val="ED7D31">
                    <a:lumMod val="75000"/>
                  </a:srgbClr>
                </a:solidFill>
                <a:latin typeface="Georgia" panose="02040502050405020303" pitchFamily="18" charset="0"/>
              </a:rPr>
              <a:t>And </a:t>
            </a:r>
            <a:r>
              <a:rPr lang="en-US" b="1" dirty="0">
                <a:ln>
                  <a:solidFill>
                    <a:srgbClr val="0000CC"/>
                  </a:solidFill>
                </a:ln>
                <a:solidFill>
                  <a:srgbClr val="ED7D31">
                    <a:lumMod val="75000"/>
                  </a:srgbClr>
                </a:solidFill>
                <a:effectLst>
                  <a:outerShdw blurRad="50800" dist="50800" dir="5400000" algn="ctr" rotWithShape="0">
                    <a:srgbClr val="CC00FF"/>
                  </a:outerShdw>
                </a:effectLst>
                <a:latin typeface="Georgia" panose="02040502050405020303" pitchFamily="18" charset="0"/>
              </a:rPr>
              <a:t>beginning at Mosheh </a:t>
            </a:r>
            <a:r>
              <a:rPr lang="en-US" b="1" dirty="0">
                <a:solidFill>
                  <a:srgbClr val="0000FF"/>
                </a:solidFill>
                <a:latin typeface="Arial Black" panose="020B0A04020102020204" pitchFamily="34" charset="0"/>
              </a:rPr>
              <a:t>[Torah] </a:t>
            </a:r>
            <a:r>
              <a:rPr lang="en-US" dirty="0">
                <a:solidFill>
                  <a:schemeClr val="accent2">
                    <a:lumMod val="75000"/>
                  </a:schemeClr>
                </a:solidFill>
                <a:latin typeface="Georgia" panose="02040502050405020303" pitchFamily="18" charset="0"/>
              </a:rPr>
              <a:t>and all the Prophets, </a:t>
            </a:r>
            <a:br>
              <a:rPr lang="en-US" dirty="0">
                <a:solidFill>
                  <a:schemeClr val="accent2">
                    <a:lumMod val="75000"/>
                  </a:schemeClr>
                </a:solidFill>
                <a:latin typeface="Georgia" panose="02040502050405020303" pitchFamily="18" charset="0"/>
              </a:rPr>
            </a:br>
            <a:r>
              <a:rPr lang="en-US" dirty="0">
                <a:solidFill>
                  <a:schemeClr val="accent2">
                    <a:lumMod val="75000"/>
                  </a:schemeClr>
                </a:solidFill>
                <a:latin typeface="Georgia" panose="02040502050405020303" pitchFamily="18" charset="0"/>
              </a:rPr>
              <a:t>He was explaining to them in all the Scriptures the </a:t>
            </a:r>
            <a:r>
              <a:rPr lang="en-US" i="1" dirty="0">
                <a:solidFill>
                  <a:schemeClr val="accent2">
                    <a:lumMod val="75000"/>
                  </a:schemeClr>
                </a:solidFill>
                <a:latin typeface="Georgia" panose="02040502050405020303" pitchFamily="18" charset="0"/>
              </a:rPr>
              <a:t>matters</a:t>
            </a:r>
            <a:r>
              <a:rPr lang="en-US" dirty="0">
                <a:solidFill>
                  <a:schemeClr val="accent2">
                    <a:lumMod val="75000"/>
                  </a:schemeClr>
                </a:solidFill>
                <a:latin typeface="Georgia" panose="02040502050405020303" pitchFamily="18" charset="0"/>
              </a:rPr>
              <a:t> concerning Himself.</a:t>
            </a:r>
          </a:p>
          <a:p>
            <a:pPr marL="1920240" indent="-1920240">
              <a:lnSpc>
                <a:spcPct val="110000"/>
              </a:lnSpc>
              <a:spcBef>
                <a:spcPts val="0"/>
              </a:spcBef>
              <a:spcAft>
                <a:spcPts val="1800"/>
              </a:spcAft>
              <a:buNone/>
            </a:pPr>
            <a:r>
              <a:rPr lang="en-US" dirty="0">
                <a:solidFill>
                  <a:sysClr val="windowText" lastClr="000000"/>
                </a:solidFill>
              </a:rPr>
              <a:t>Why is it that we </a:t>
            </a:r>
            <a:r>
              <a:rPr lang="en-US" b="1" u="sng" dirty="0">
                <a:solidFill>
                  <a:sysClr val="windowText" lastClr="000000"/>
                </a:solidFill>
                <a:latin typeface="Cooper Black" panose="0208090404030B020404" pitchFamily="18" charset="0"/>
              </a:rPr>
              <a:t>DO NOT</a:t>
            </a:r>
            <a:r>
              <a:rPr lang="en-US" b="1" dirty="0">
                <a:solidFill>
                  <a:sysClr val="windowText" lastClr="000000"/>
                </a:solidFill>
                <a:latin typeface="Cooper Black" panose="0208090404030B020404" pitchFamily="18" charset="0"/>
              </a:rPr>
              <a:t> </a:t>
            </a:r>
            <a:r>
              <a:rPr lang="en-US" dirty="0">
                <a:solidFill>
                  <a:sysClr val="windowText" lastClr="000000"/>
                </a:solidFill>
              </a:rPr>
              <a:t>read:  </a:t>
            </a:r>
            <a:r>
              <a:rPr lang="en-US" b="1" dirty="0">
                <a:ln>
                  <a:solidFill>
                    <a:srgbClr val="0000CC"/>
                  </a:solidFill>
                </a:ln>
                <a:solidFill>
                  <a:schemeClr val="accent2">
                    <a:lumMod val="75000"/>
                  </a:schemeClr>
                </a:solidFill>
                <a:latin typeface="Georgia" panose="02040502050405020303" pitchFamily="18" charset="0"/>
              </a:rPr>
              <a:t>And beginning at -  </a:t>
            </a:r>
            <a:r>
              <a:rPr lang="en-US" sz="4400" b="1" dirty="0">
                <a:ln>
                  <a:solidFill>
                    <a:srgbClr val="0000CC"/>
                  </a:solidFill>
                </a:ln>
                <a:solidFill>
                  <a:srgbClr val="FF0000"/>
                </a:solidFill>
                <a:effectLst>
                  <a:glow rad="190500">
                    <a:srgbClr val="00FF00"/>
                  </a:glow>
                  <a:outerShdw blurRad="50800" dist="50800" dir="5400000" sx="101000" sy="101000" algn="ctr" rotWithShape="0">
                    <a:srgbClr val="00FF00"/>
                  </a:outerShdw>
                </a:effectLst>
                <a:latin typeface="Cooper Black" panose="0208090404030B020404" pitchFamily="18" charset="0"/>
              </a:rPr>
              <a:t>Enoch - ?</a:t>
            </a:r>
          </a:p>
          <a:p>
            <a:pPr marL="1920240" indent="-1920240">
              <a:lnSpc>
                <a:spcPct val="110000"/>
              </a:lnSpc>
              <a:spcBef>
                <a:spcPts val="0"/>
              </a:spcBef>
              <a:spcAft>
                <a:spcPts val="1800"/>
              </a:spcAft>
              <a:buNone/>
            </a:pPr>
            <a:endParaRPr lang="en-US" sz="4400" b="1" dirty="0">
              <a:ln>
                <a:solidFill>
                  <a:srgbClr val="0000CC"/>
                </a:solidFill>
              </a:ln>
              <a:solidFill>
                <a:srgbClr val="FF0000"/>
              </a:solidFill>
              <a:effectLst>
                <a:glow rad="190500">
                  <a:srgbClr val="00FF00"/>
                </a:glow>
                <a:outerShdw blurRad="50800" dist="50800" dir="5400000" sx="101000" sy="101000" algn="ctr" rotWithShape="0">
                  <a:srgbClr val="00FF00"/>
                </a:outerShdw>
              </a:effectLst>
              <a:latin typeface="Cooper Black" panose="0208090404030B020404" pitchFamily="18" charset="0"/>
            </a:endParaRPr>
          </a:p>
          <a:p>
            <a:pPr marL="1920240" indent="-1920240">
              <a:lnSpc>
                <a:spcPct val="110000"/>
              </a:lnSpc>
              <a:spcBef>
                <a:spcPts val="0"/>
              </a:spcBef>
              <a:spcAft>
                <a:spcPts val="1800"/>
              </a:spcAft>
              <a:buNone/>
            </a:pPr>
            <a:endParaRPr lang="en-US" dirty="0">
              <a:solidFill>
                <a:sysClr val="windowText" lastClr="000000"/>
              </a:solidFill>
            </a:endParaRPr>
          </a:p>
          <a:p>
            <a:pPr marL="1920240" indent="-1920240">
              <a:lnSpc>
                <a:spcPct val="110000"/>
              </a:lnSpc>
              <a:spcBef>
                <a:spcPts val="0"/>
              </a:spcBef>
              <a:spcAft>
                <a:spcPts val="1800"/>
              </a:spcAft>
              <a:buNone/>
            </a:pPr>
            <a:r>
              <a:rPr lang="en-US" dirty="0">
                <a:solidFill>
                  <a:sysClr val="windowText" lastClr="000000"/>
                </a:solidFill>
              </a:rPr>
              <a:t>Why is it that the Scriptures do </a:t>
            </a:r>
            <a:r>
              <a:rPr lang="en-US" b="1" u="sng" dirty="0">
                <a:solidFill>
                  <a:srgbClr val="FF0000"/>
                </a:solidFill>
              </a:rPr>
              <a:t>NOT</a:t>
            </a:r>
            <a:r>
              <a:rPr lang="en-US" dirty="0">
                <a:solidFill>
                  <a:sysClr val="windowText" lastClr="000000"/>
                </a:solidFill>
              </a:rPr>
              <a:t> consider the books of Enoch as </a:t>
            </a:r>
            <a:r>
              <a:rPr lang="en-US" b="1" dirty="0">
                <a:solidFill>
                  <a:srgbClr val="0000CC"/>
                </a:solidFill>
              </a:rPr>
              <a:t>Truth?</a:t>
            </a:r>
            <a:r>
              <a:rPr lang="en-US" dirty="0">
                <a:solidFill>
                  <a:sysClr val="windowText" lastClr="000000"/>
                </a:solidFill>
              </a:rPr>
              <a:t> </a:t>
            </a:r>
            <a:r>
              <a:rPr lang="en-US" b="1" dirty="0">
                <a:ln>
                  <a:solidFill>
                    <a:srgbClr val="0000CC"/>
                  </a:solidFill>
                </a:ln>
                <a:solidFill>
                  <a:schemeClr val="accent2">
                    <a:lumMod val="75000"/>
                  </a:schemeClr>
                </a:solidFill>
                <a:latin typeface="Georgia" panose="02040502050405020303" pitchFamily="18" charset="0"/>
              </a:rPr>
              <a:t> </a:t>
            </a:r>
            <a:r>
              <a:rPr lang="en-US" dirty="0">
                <a:solidFill>
                  <a:sysClr val="windowText" lastClr="000000"/>
                </a:solidFill>
              </a:rPr>
              <a:t> </a:t>
            </a:r>
          </a:p>
        </p:txBody>
      </p:sp>
      <p:sp>
        <p:nvSpPr>
          <p:cNvPr id="4" name="Slide Number Placeholder 3"/>
          <p:cNvSpPr>
            <a:spLocks noGrp="1"/>
          </p:cNvSpPr>
          <p:nvPr>
            <p:ph type="sldNum" sz="quarter" idx="12"/>
          </p:nvPr>
        </p:nvSpPr>
        <p:spPr>
          <a:xfrm>
            <a:off x="9047022" y="6127748"/>
            <a:ext cx="2743200" cy="365125"/>
          </a:xfrm>
        </p:spPr>
        <p:txBody>
          <a:bodyPr/>
          <a:lstStyle/>
          <a:p>
            <a:fld id="{0B555D82-D20F-4DB7-B3E9-7B7EAC2F87A9}" type="slidenum">
              <a:rPr lang="en-US" smtClean="0">
                <a:solidFill>
                  <a:schemeClr val="tx1">
                    <a:lumMod val="95000"/>
                    <a:lumOff val="5000"/>
                  </a:schemeClr>
                </a:solidFill>
              </a:rPr>
              <a:t>41</a:t>
            </a:fld>
            <a:endParaRPr lang="en-US" dirty="0">
              <a:solidFill>
                <a:schemeClr val="tx1">
                  <a:lumMod val="95000"/>
                  <a:lumOff val="5000"/>
                </a:schemeClr>
              </a:solidFill>
            </a:endParaRPr>
          </a:p>
        </p:txBody>
      </p:sp>
      <p:sp>
        <p:nvSpPr>
          <p:cNvPr id="7" name="Rectangle 6">
            <a:extLst>
              <a:ext uri="{FF2B5EF4-FFF2-40B4-BE49-F238E27FC236}">
                <a16:creationId xmlns:a16="http://schemas.microsoft.com/office/drawing/2014/main" id="{31B1169D-C1A0-4A61-91F1-091904002637}"/>
              </a:ext>
            </a:extLst>
          </p:cNvPr>
          <p:cNvSpPr/>
          <p:nvPr/>
        </p:nvSpPr>
        <p:spPr>
          <a:xfrm>
            <a:off x="430214" y="4479133"/>
            <a:ext cx="11265764" cy="1282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800" dirty="0">
                <a:solidFill>
                  <a:schemeClr val="tx1"/>
                </a:solidFill>
              </a:rPr>
              <a:t>Could it be that the </a:t>
            </a:r>
            <a:r>
              <a:rPr lang="en-CA" sz="2800" b="1" dirty="0">
                <a:ln>
                  <a:solidFill>
                    <a:srgbClr val="0000CC"/>
                  </a:solidFill>
                </a:ln>
                <a:solidFill>
                  <a:srgbClr val="FF3399"/>
                </a:solidFill>
                <a:effectLst>
                  <a:glow rad="127000">
                    <a:srgbClr val="FFFF00"/>
                  </a:glow>
                </a:effectLst>
              </a:rPr>
              <a:t>evidences</a:t>
            </a:r>
            <a:r>
              <a:rPr lang="en-CA" sz="2800" dirty="0">
                <a:solidFill>
                  <a:schemeClr val="tx1"/>
                </a:solidFill>
              </a:rPr>
              <a:t> of the </a:t>
            </a:r>
            <a:r>
              <a:rPr lang="en-CA" sz="2800" u="sng" dirty="0">
                <a:solidFill>
                  <a:schemeClr val="tx1"/>
                </a:solidFill>
              </a:rPr>
              <a:t>numerous books</a:t>
            </a:r>
            <a:r>
              <a:rPr lang="en-CA" sz="2800" dirty="0">
                <a:solidFill>
                  <a:schemeClr val="tx1"/>
                </a:solidFill>
              </a:rPr>
              <a:t> of Enoch (</a:t>
            </a:r>
            <a:r>
              <a:rPr lang="en-CA" sz="2800" dirty="0">
                <a:solidFill>
                  <a:srgbClr val="FF0000"/>
                </a:solidFill>
              </a:rPr>
              <a:t>that all vary from each other</a:t>
            </a:r>
            <a:r>
              <a:rPr lang="en-CA" sz="2800" dirty="0">
                <a:solidFill>
                  <a:schemeClr val="tx1"/>
                </a:solidFill>
              </a:rPr>
              <a:t>), exposing they were written shortly p</a:t>
            </a:r>
            <a:r>
              <a:rPr lang="en-CA" sz="2800" u="sng" dirty="0">
                <a:solidFill>
                  <a:schemeClr val="tx1"/>
                </a:solidFill>
              </a:rPr>
              <a:t>rior to </a:t>
            </a:r>
            <a:r>
              <a:rPr lang="en-CA" sz="2800" b="1" u="sng" dirty="0">
                <a:solidFill>
                  <a:srgbClr val="0000CC"/>
                </a:solidFill>
              </a:rPr>
              <a:t>Yahusha</a:t>
            </a:r>
            <a:r>
              <a:rPr lang="en-CA" sz="2800" u="sng" dirty="0">
                <a:solidFill>
                  <a:schemeClr val="tx1"/>
                </a:solidFill>
              </a:rPr>
              <a:t> livin</a:t>
            </a:r>
            <a:r>
              <a:rPr lang="en-CA" sz="2800" dirty="0">
                <a:solidFill>
                  <a:schemeClr val="tx1"/>
                </a:solidFill>
              </a:rPr>
              <a:t>g </a:t>
            </a:r>
            <a:r>
              <a:rPr lang="en-CA" sz="2800" u="sng" dirty="0">
                <a:solidFill>
                  <a:schemeClr val="tx1"/>
                </a:solidFill>
              </a:rPr>
              <a:t>on this earth</a:t>
            </a:r>
            <a:r>
              <a:rPr lang="en-CA" sz="2800" dirty="0">
                <a:solidFill>
                  <a:schemeClr val="tx1"/>
                </a:solidFill>
              </a:rPr>
              <a:t> </a:t>
            </a:r>
            <a:r>
              <a:rPr lang="en-CA" sz="2800" u="sng" dirty="0">
                <a:solidFill>
                  <a:schemeClr val="tx1"/>
                </a:solidFill>
              </a:rPr>
              <a:t>and throu</a:t>
            </a:r>
            <a:r>
              <a:rPr lang="en-CA" sz="2800" dirty="0">
                <a:solidFill>
                  <a:schemeClr val="tx1"/>
                </a:solidFill>
              </a:rPr>
              <a:t>g</a:t>
            </a:r>
            <a:r>
              <a:rPr lang="en-CA" sz="2800" u="sng" dirty="0">
                <a:solidFill>
                  <a:schemeClr val="tx1"/>
                </a:solidFill>
              </a:rPr>
              <a:t>h His lifetime</a:t>
            </a:r>
            <a:r>
              <a:rPr lang="en-CA" sz="2800" dirty="0">
                <a:solidFill>
                  <a:schemeClr val="tx1"/>
                </a:solidFill>
              </a:rPr>
              <a:t>; could these evidences </a:t>
            </a:r>
            <a:r>
              <a:rPr lang="en-CA" sz="2800" b="1" dirty="0">
                <a:solidFill>
                  <a:schemeClr val="tx1"/>
                </a:solidFill>
                <a:effectLst>
                  <a:outerShdw blurRad="50800" dist="50800" dir="5400000" algn="ctr" rotWithShape="0">
                    <a:srgbClr val="34E9FC"/>
                  </a:outerShdw>
                </a:effectLst>
              </a:rPr>
              <a:t>be factual?  </a:t>
            </a:r>
          </a:p>
        </p:txBody>
      </p:sp>
      <p:sp>
        <p:nvSpPr>
          <p:cNvPr id="5" name="Right Brace 4">
            <a:extLst>
              <a:ext uri="{FF2B5EF4-FFF2-40B4-BE49-F238E27FC236}">
                <a16:creationId xmlns:a16="http://schemas.microsoft.com/office/drawing/2014/main" id="{42014D17-DDAC-4889-A123-C8514AA4F678}"/>
              </a:ext>
            </a:extLst>
          </p:cNvPr>
          <p:cNvSpPr/>
          <p:nvPr/>
        </p:nvSpPr>
        <p:spPr>
          <a:xfrm rot="16200000">
            <a:off x="4636903" y="-576181"/>
            <a:ext cx="832610" cy="3813770"/>
          </a:xfrm>
          <a:prstGeom prst="rightBrace">
            <a:avLst>
              <a:gd name="adj1" fmla="val 52711"/>
              <a:gd name="adj2" fmla="val 36568"/>
            </a:avLst>
          </a:prstGeom>
          <a:solidFill>
            <a:srgbClr val="FF99FF"/>
          </a:solidFill>
          <a:ln w="57150">
            <a:solidFill>
              <a:srgbClr val="CC0099"/>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7772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30" y="68557"/>
            <a:ext cx="5383370" cy="793889"/>
          </a:xfrm>
          <a:solidFill>
            <a:schemeClr val="bg1">
              <a:lumMod val="85000"/>
            </a:schemeClr>
          </a:solidFill>
          <a:ln>
            <a:solidFill>
              <a:schemeClr val="bg1">
                <a:lumMod val="50000"/>
              </a:schemeClr>
            </a:solidFill>
          </a:ln>
          <a:effectLst>
            <a:glow rad="101600">
              <a:srgbClr val="FF0000">
                <a:alpha val="60000"/>
              </a:srgbClr>
            </a:glow>
          </a:effectLst>
          <a:scene3d>
            <a:camera prst="orthographicFront"/>
            <a:lightRig rig="threePt" dir="t"/>
          </a:scene3d>
          <a:sp3d>
            <a:bevelT/>
          </a:sp3d>
        </p:spPr>
        <p:txBody>
          <a:bodyPr>
            <a:sp3d extrusionH="57150">
              <a:bevelT h="25400" prst="softRound"/>
            </a:sp3d>
          </a:bodyPr>
          <a:lstStyle/>
          <a:p>
            <a:pPr algn="ctr"/>
            <a:r>
              <a:rPr lang="en-US" b="1" dirty="0" err="1">
                <a:solidFill>
                  <a:srgbClr val="0000FF"/>
                </a:solidFill>
              </a:rPr>
              <a:t>Yahusha’s</a:t>
            </a:r>
            <a:r>
              <a:rPr lang="en-US" b="1" dirty="0">
                <a:solidFill>
                  <a:srgbClr val="0000FF"/>
                </a:solidFill>
              </a:rPr>
              <a:t> </a:t>
            </a:r>
            <a:r>
              <a:rPr lang="en-US" u="sng" dirty="0">
                <a:solidFill>
                  <a:srgbClr val="CC0099"/>
                </a:solidFill>
                <a:latin typeface="Arial Black" panose="020B0A04020102020204" pitchFamily="34" charset="0"/>
              </a:rPr>
              <a:t>HAMMER</a:t>
            </a:r>
          </a:p>
        </p:txBody>
      </p:sp>
      <p:sp>
        <p:nvSpPr>
          <p:cNvPr id="3" name="Content Placeholder 2"/>
          <p:cNvSpPr>
            <a:spLocks noGrp="1"/>
          </p:cNvSpPr>
          <p:nvPr>
            <p:ph idx="1"/>
          </p:nvPr>
        </p:nvSpPr>
        <p:spPr>
          <a:xfrm>
            <a:off x="309093" y="972649"/>
            <a:ext cx="11500834" cy="5708708"/>
          </a:xfrm>
          <a:solidFill>
            <a:schemeClr val="accent4">
              <a:lumMod val="60000"/>
              <a:lumOff val="40000"/>
            </a:schemeClr>
          </a:solidFill>
          <a:ln w="38100">
            <a:solidFill>
              <a:srgbClr val="FF0000"/>
            </a:solidFill>
          </a:ln>
          <a:effectLst>
            <a:glow rad="228600">
              <a:schemeClr val="accent1">
                <a:satMod val="175000"/>
                <a:alpha val="40000"/>
              </a:schemeClr>
            </a:glow>
          </a:effectLst>
          <a:scene3d>
            <a:camera prst="orthographicFront"/>
            <a:lightRig rig="threePt" dir="t"/>
          </a:scene3d>
          <a:sp3d>
            <a:bevelT w="114300" prst="artDeco"/>
          </a:sp3d>
        </p:spPr>
        <p:txBody>
          <a:bodyPr lIns="182880">
            <a:normAutofit fontScale="92500" lnSpcReduction="10000"/>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365760" indent="-914400">
              <a:buNone/>
            </a:pPr>
            <a:r>
              <a:rPr lang="en-US" dirty="0">
                <a:solidFill>
                  <a:srgbClr val="008080"/>
                </a:solidFill>
                <a:latin typeface="Georgia" panose="02040502050405020303" pitchFamily="18" charset="0"/>
              </a:rPr>
              <a:t>John 7:19</a:t>
            </a:r>
            <a:r>
              <a:rPr lang="en-US" dirty="0">
                <a:solidFill>
                  <a:prstClr val="black"/>
                </a:solidFill>
                <a:latin typeface="Georgia" panose="02040502050405020303" pitchFamily="18" charset="0"/>
              </a:rPr>
              <a:t>  </a:t>
            </a:r>
          </a:p>
          <a:p>
            <a:pPr marL="365760" indent="-914400">
              <a:spcAft>
                <a:spcPts val="1200"/>
              </a:spcAft>
              <a:buNone/>
            </a:pPr>
            <a:r>
              <a:rPr lang="en-US" dirty="0">
                <a:solidFill>
                  <a:prstClr val="black"/>
                </a:solidFill>
                <a:latin typeface="Georgia" panose="02040502050405020303" pitchFamily="18" charset="0"/>
              </a:rPr>
              <a:t>	“Did not </a:t>
            </a:r>
            <a:r>
              <a:rPr lang="en-US" dirty="0" err="1">
                <a:solidFill>
                  <a:prstClr val="black"/>
                </a:solidFill>
                <a:latin typeface="Georgia" panose="02040502050405020303" pitchFamily="18" charset="0"/>
              </a:rPr>
              <a:t>Mosheh</a:t>
            </a:r>
            <a:r>
              <a:rPr lang="en-US" dirty="0">
                <a:solidFill>
                  <a:prstClr val="black"/>
                </a:solidFill>
                <a:latin typeface="Georgia" panose="02040502050405020303" pitchFamily="18" charset="0"/>
              </a:rPr>
              <a:t> give you the Torah? </a:t>
            </a:r>
            <a:br>
              <a:rPr lang="en-US" dirty="0">
                <a:solidFill>
                  <a:prstClr val="black"/>
                </a:solidFill>
                <a:latin typeface="Georgia" panose="02040502050405020303" pitchFamily="18" charset="0"/>
              </a:rPr>
            </a:br>
            <a:r>
              <a:rPr lang="en-US" sz="5400" dirty="0">
                <a:solidFill>
                  <a:srgbClr val="0000FF"/>
                </a:solidFill>
                <a:latin typeface="Georgia" panose="02040502050405020303" pitchFamily="18" charset="0"/>
              </a:rPr>
              <a:t>Yet </a:t>
            </a:r>
            <a:r>
              <a:rPr lang="en-US" sz="5400" dirty="0">
                <a:solidFill>
                  <a:srgbClr val="0000FF"/>
                </a:solidFill>
                <a:effectLst>
                  <a:outerShdw blurRad="50800" dist="50800" dir="5400000" sx="102000" sy="102000" algn="ctr" rotWithShape="0">
                    <a:srgbClr val="00FF00"/>
                  </a:outerShdw>
                </a:effectLst>
                <a:latin typeface="Georgia" panose="02040502050405020303" pitchFamily="18" charset="0"/>
              </a:rPr>
              <a:t>not one</a:t>
            </a:r>
            <a:r>
              <a:rPr lang="en-US" sz="5400" dirty="0">
                <a:solidFill>
                  <a:srgbClr val="0000FF"/>
                </a:solidFill>
                <a:latin typeface="Georgia" panose="02040502050405020303" pitchFamily="18" charset="0"/>
              </a:rPr>
              <a:t> of you 	        the Torah!</a:t>
            </a:r>
            <a:r>
              <a:rPr lang="en-US" sz="5400" dirty="0">
                <a:solidFill>
                  <a:prstClr val="black"/>
                </a:solidFill>
                <a:latin typeface="Georgia" panose="02040502050405020303" pitchFamily="18" charset="0"/>
              </a:rPr>
              <a:t> </a:t>
            </a:r>
            <a:br>
              <a:rPr lang="en-US" sz="7200" dirty="0">
                <a:solidFill>
                  <a:prstClr val="black"/>
                </a:solidFill>
                <a:latin typeface="Georgia" panose="02040502050405020303" pitchFamily="18" charset="0"/>
              </a:rPr>
            </a:br>
            <a:r>
              <a:rPr lang="en-US" dirty="0">
                <a:solidFill>
                  <a:prstClr val="black"/>
                </a:solidFill>
                <a:latin typeface="Georgia" panose="02040502050405020303" pitchFamily="18" charset="0"/>
              </a:rPr>
              <a:t>Why do you seek to kill Me?”</a:t>
            </a:r>
          </a:p>
          <a:p>
            <a:pPr marL="365760" indent="-914400">
              <a:spcAft>
                <a:spcPts val="600"/>
              </a:spcAft>
              <a:buNone/>
            </a:pPr>
            <a:r>
              <a:rPr lang="en-US" b="1" i="1" dirty="0">
                <a:solidFill>
                  <a:srgbClr val="008080"/>
                </a:solidFill>
                <a:latin typeface="Georgia" panose="02040502050405020303" pitchFamily="18" charset="0"/>
              </a:rPr>
              <a:t>Note:  </a:t>
            </a:r>
            <a:r>
              <a:rPr lang="en-US" sz="3000" b="1" i="1" dirty="0">
                <a:solidFill>
                  <a:srgbClr val="CC0099"/>
                </a:solidFill>
                <a:effectLst>
                  <a:glow rad="101600">
                    <a:srgbClr val="00FF00">
                      <a:alpha val="60000"/>
                    </a:srgbClr>
                  </a:glow>
                </a:effectLst>
                <a:latin typeface="Georgia" panose="02040502050405020303" pitchFamily="18" charset="0"/>
              </a:rPr>
              <a:t>“DOES” </a:t>
            </a:r>
            <a:r>
              <a:rPr lang="en-US" dirty="0">
                <a:solidFill>
                  <a:prstClr val="black"/>
                </a:solidFill>
                <a:latin typeface="Georgia" panose="02040502050405020303" pitchFamily="18" charset="0"/>
              </a:rPr>
              <a:t>is an </a:t>
            </a:r>
            <a:r>
              <a:rPr lang="en-US" dirty="0">
                <a:solidFill>
                  <a:prstClr val="black"/>
                </a:solidFill>
                <a:effectLst>
                  <a:glow rad="101600">
                    <a:srgbClr val="34E9FC">
                      <a:alpha val="60000"/>
                    </a:srgbClr>
                  </a:glow>
                </a:effectLst>
                <a:latin typeface="Georgia" panose="02040502050405020303" pitchFamily="18" charset="0"/>
              </a:rPr>
              <a:t>action</a:t>
            </a:r>
            <a:r>
              <a:rPr lang="en-US" dirty="0">
                <a:solidFill>
                  <a:prstClr val="black"/>
                </a:solidFill>
                <a:latin typeface="Georgia" panose="02040502050405020303" pitchFamily="18" charset="0"/>
              </a:rPr>
              <a:t> word, </a:t>
            </a:r>
            <a:r>
              <a:rPr lang="en-US" b="1" i="1" dirty="0">
                <a:solidFill>
                  <a:prstClr val="black"/>
                </a:solidFill>
                <a:latin typeface="Georgia" panose="02040502050405020303" pitchFamily="18" charset="0"/>
              </a:rPr>
              <a:t>not a belief value.  </a:t>
            </a:r>
            <a:r>
              <a:rPr lang="en-US" dirty="0">
                <a:solidFill>
                  <a:prstClr val="black"/>
                </a:solidFill>
                <a:latin typeface="Georgia" panose="02040502050405020303" pitchFamily="18" charset="0"/>
              </a:rPr>
              <a:t>Physical steps must be taken to fulfill this word. </a:t>
            </a:r>
            <a:r>
              <a:rPr lang="en-US" dirty="0">
                <a:solidFill>
                  <a:srgbClr val="0000FF"/>
                </a:solidFill>
                <a:latin typeface="Georgia" panose="02040502050405020303" pitchFamily="18" charset="0"/>
              </a:rPr>
              <a:t> </a:t>
            </a:r>
            <a:r>
              <a:rPr lang="en-US" dirty="0">
                <a:solidFill>
                  <a:srgbClr val="FF0000"/>
                </a:solidFill>
                <a:latin typeface="Georgia" panose="02040502050405020303" pitchFamily="18" charset="0"/>
              </a:rPr>
              <a:t>What physical actions were the Pharisees, either innocently or intentionally, going afoul with by </a:t>
            </a:r>
            <a:br>
              <a:rPr lang="en-US" dirty="0">
                <a:solidFill>
                  <a:srgbClr val="FF0000"/>
                </a:solidFill>
                <a:latin typeface="Georgia" panose="02040502050405020303" pitchFamily="18" charset="0"/>
              </a:rPr>
            </a:br>
            <a:r>
              <a:rPr lang="en-US" dirty="0">
                <a:solidFill>
                  <a:srgbClr val="FF0000"/>
                </a:solidFill>
                <a:latin typeface="Georgia" panose="02040502050405020303" pitchFamily="18" charset="0"/>
              </a:rPr>
              <a:t>observing </a:t>
            </a:r>
            <a:r>
              <a:rPr lang="en-US" b="1" u="sng" dirty="0">
                <a:latin typeface="Georgia" panose="02040502050405020303" pitchFamily="18" charset="0"/>
              </a:rPr>
              <a:t>their</a:t>
            </a:r>
            <a:r>
              <a:rPr lang="en-US" dirty="0">
                <a:latin typeface="Georgia" panose="02040502050405020303" pitchFamily="18" charset="0"/>
              </a:rPr>
              <a:t> </a:t>
            </a:r>
            <a:r>
              <a:rPr lang="en-US" dirty="0">
                <a:solidFill>
                  <a:srgbClr val="FF0000"/>
                </a:solidFill>
                <a:latin typeface="Georgia" panose="02040502050405020303" pitchFamily="18" charset="0"/>
              </a:rPr>
              <a:t>Feasts </a:t>
            </a:r>
            <a:r>
              <a:rPr lang="en-US" dirty="0">
                <a:latin typeface="Georgia" panose="02040502050405020303" pitchFamily="18" charset="0"/>
              </a:rPr>
              <a:t>(the feasts of the Yehudim)? </a:t>
            </a:r>
            <a:endParaRPr lang="en-US" sz="500" baseline="30000" dirty="0">
              <a:latin typeface="Georgia" panose="02040502050405020303" pitchFamily="18" charset="0"/>
            </a:endParaRPr>
          </a:p>
          <a:p>
            <a:pPr marL="365760" indent="-914400">
              <a:buNone/>
            </a:pPr>
            <a:r>
              <a:rPr lang="en-US" dirty="0"/>
              <a:t>Read also -  </a:t>
            </a:r>
            <a:r>
              <a:rPr lang="en-US" dirty="0">
                <a:solidFill>
                  <a:srgbClr val="00B050"/>
                </a:solidFill>
              </a:rPr>
              <a:t>Matthew 5:20.   </a:t>
            </a:r>
            <a:r>
              <a:rPr lang="en-US" dirty="0"/>
              <a:t>What is it that we need to be doing that</a:t>
            </a:r>
            <a:br>
              <a:rPr lang="en-US" dirty="0"/>
            </a:br>
            <a:r>
              <a:rPr lang="en-US" dirty="0"/>
              <a:t> </a:t>
            </a:r>
            <a:r>
              <a:rPr lang="en-US" b="1" dirty="0">
                <a:ln>
                  <a:solidFill>
                    <a:schemeClr val="tx1"/>
                  </a:solidFill>
                </a:ln>
                <a:solidFill>
                  <a:srgbClr val="FF0000"/>
                </a:solidFill>
                <a:effectLst>
                  <a:outerShdw blurRad="50800" dist="50800" dir="5400000" algn="ctr" rotWithShape="0">
                    <a:srgbClr val="D46DE7"/>
                  </a:outerShdw>
                </a:effectLst>
              </a:rPr>
              <a:t>“exceeds”</a:t>
            </a:r>
            <a:r>
              <a:rPr lang="en-US" b="1" dirty="0">
                <a:solidFill>
                  <a:srgbClr val="FF0000"/>
                </a:solidFill>
              </a:rPr>
              <a:t> </a:t>
            </a:r>
            <a:r>
              <a:rPr lang="en-US" dirty="0"/>
              <a:t>that of the Scribes and Pharisees?</a:t>
            </a:r>
          </a:p>
          <a:p>
            <a:pPr marL="365760" indent="-914400">
              <a:buNone/>
            </a:pPr>
            <a:endParaRPr lang="en-US" sz="500" dirty="0"/>
          </a:p>
          <a:p>
            <a:pPr marL="365760" indent="-914400">
              <a:buNone/>
            </a:pPr>
            <a:r>
              <a:rPr lang="en-US" dirty="0"/>
              <a:t>What declaration from </a:t>
            </a:r>
            <a:r>
              <a:rPr lang="en-US" b="1" dirty="0">
                <a:solidFill>
                  <a:srgbClr val="0000FF"/>
                </a:solidFill>
              </a:rPr>
              <a:t>Yahusha</a:t>
            </a:r>
            <a:r>
              <a:rPr lang="en-US" dirty="0"/>
              <a:t> should send </a:t>
            </a:r>
            <a:r>
              <a:rPr lang="en-US" b="1" dirty="0">
                <a:solidFill>
                  <a:srgbClr val="FF0000"/>
                </a:solidFill>
              </a:rPr>
              <a:t>red flags </a:t>
            </a:r>
            <a:r>
              <a:rPr lang="en-US" dirty="0"/>
              <a:t>blazing into </a:t>
            </a:r>
            <a:br>
              <a:rPr lang="en-US" dirty="0"/>
            </a:br>
            <a:r>
              <a:rPr lang="en-US" dirty="0"/>
              <a:t>the sky before our eyes?</a:t>
            </a:r>
          </a:p>
        </p:txBody>
      </p:sp>
      <p:sp>
        <p:nvSpPr>
          <p:cNvPr id="4" name="Lightning Bolt 3"/>
          <p:cNvSpPr/>
          <p:nvPr/>
        </p:nvSpPr>
        <p:spPr>
          <a:xfrm rot="5400000">
            <a:off x="7596299" y="-59151"/>
            <a:ext cx="1790161" cy="2511385"/>
          </a:xfrm>
          <a:prstGeom prst="lightningBolt">
            <a:avLst/>
          </a:prstGeom>
          <a:solidFill>
            <a:srgbClr val="66FF33"/>
          </a:solidFill>
          <a:ln w="76200">
            <a:solidFill>
              <a:srgbClr val="0080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03956" y="4240504"/>
            <a:ext cx="3992450" cy="1409979"/>
            <a:chOff x="7727324" y="4262908"/>
            <a:chExt cx="3992450" cy="1409979"/>
          </a:xfrm>
        </p:grpSpPr>
        <p:sp>
          <p:nvSpPr>
            <p:cNvPr id="5" name="Flowchart: Punched Tape 4"/>
            <p:cNvSpPr/>
            <p:nvPr/>
          </p:nvSpPr>
          <p:spPr>
            <a:xfrm>
              <a:off x="10496281" y="4262908"/>
              <a:ext cx="1223493" cy="1409979"/>
            </a:xfrm>
            <a:prstGeom prst="flowChartPunchedTape">
              <a:avLst/>
            </a:prstGeom>
            <a:solidFill>
              <a:srgbClr val="FF0000"/>
            </a:solidFill>
            <a:ln w="57150">
              <a:solidFill>
                <a:schemeClr val="tx1">
                  <a:lumMod val="50000"/>
                  <a:lumOff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8000" dirty="0">
                  <a:ln>
                    <a:solidFill>
                      <a:schemeClr val="tx1"/>
                    </a:solidFill>
                  </a:ln>
                  <a:solidFill>
                    <a:srgbClr val="34E9FC"/>
                  </a:solidFill>
                  <a:latin typeface="Arial Black" panose="020B0A04020102020204" pitchFamily="34" charset="0"/>
                </a:rPr>
                <a:t>!</a:t>
              </a:r>
            </a:p>
          </p:txBody>
        </p:sp>
        <p:cxnSp>
          <p:nvCxnSpPr>
            <p:cNvPr id="7" name="Straight Connector 6"/>
            <p:cNvCxnSpPr/>
            <p:nvPr/>
          </p:nvCxnSpPr>
          <p:spPr>
            <a:xfrm flipH="1">
              <a:off x="8023538" y="5229262"/>
              <a:ext cx="2446986" cy="38637"/>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727324" y="5255020"/>
              <a:ext cx="309093" cy="412124"/>
            </a:xfrm>
            <a:prstGeom prst="straightConnector1">
              <a:avLst/>
            </a:prstGeom>
            <a:ln w="76200">
              <a:solidFill>
                <a:srgbClr val="FF00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8984676" y="6242049"/>
            <a:ext cx="2743200" cy="365125"/>
          </a:xfrm>
        </p:spPr>
        <p:txBody>
          <a:bodyPr/>
          <a:lstStyle/>
          <a:p>
            <a:fld id="{0B555D82-D20F-4DB7-B3E9-7B7EAC2F87A9}" type="slidenum">
              <a:rPr lang="en-US" smtClean="0">
                <a:solidFill>
                  <a:schemeClr val="tx1">
                    <a:lumMod val="95000"/>
                    <a:lumOff val="5000"/>
                  </a:schemeClr>
                </a:solidFill>
              </a:rPr>
              <a:t>42</a:t>
            </a:fld>
            <a:endParaRPr lang="en-US" dirty="0">
              <a:solidFill>
                <a:schemeClr val="tx1">
                  <a:lumMod val="95000"/>
                  <a:lumOff val="5000"/>
                </a:schemeClr>
              </a:solidFill>
            </a:endParaRPr>
          </a:p>
        </p:txBody>
      </p:sp>
      <p:sp>
        <p:nvSpPr>
          <p:cNvPr id="8" name="Rectangle 7"/>
          <p:cNvSpPr/>
          <p:nvPr/>
        </p:nvSpPr>
        <p:spPr>
          <a:xfrm>
            <a:off x="6054659" y="1978835"/>
            <a:ext cx="1889639" cy="52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4400" b="1" i="1" dirty="0">
                <a:solidFill>
                  <a:srgbClr val="CC0099"/>
                </a:solidFill>
                <a:effectLst>
                  <a:glow rad="101600">
                    <a:srgbClr val="00FF00">
                      <a:alpha val="60000"/>
                    </a:srgbClr>
                  </a:glow>
                </a:effectLst>
                <a:latin typeface="Georgia" panose="02040502050405020303" pitchFamily="18" charset="0"/>
              </a:rPr>
              <a:t>DOES</a:t>
            </a:r>
          </a:p>
        </p:txBody>
      </p:sp>
    </p:spTree>
    <p:extLst>
      <p:ext uri="{BB962C8B-B14F-4D97-AF65-F5344CB8AC3E}">
        <p14:creationId xmlns:p14="http://schemas.microsoft.com/office/powerpoint/2010/main" val="37918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2" presetClass="emph" presetSubtype="0" repeatCount="10000" fill="hold" grpId="1"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22" presetClass="entr" presetSubtype="8" fill="hold" nodeType="withEffect">
                                  <p:stCondLst>
                                    <p:cond delay="25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26" presetClass="entr" presetSubtype="0" fill="hold" nodeType="withEffect">
                                  <p:stCondLst>
                                    <p:cond delay="300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35" presetClass="emph" presetSubtype="0" repeatCount="4000" fill="hold" nodeType="withEffect">
                                  <p:stCondLst>
                                    <p:cond delay="4500"/>
                                  </p:stCondLst>
                                  <p:childTnLst>
                                    <p:anim calcmode="discrete" valueType="str">
                                      <p:cBhvr>
                                        <p:cTn id="5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85" y="328556"/>
            <a:ext cx="7471283" cy="819731"/>
          </a:xfrm>
          <a:solidFill>
            <a:schemeClr val="bg1">
              <a:lumMod val="85000"/>
            </a:schemeClr>
          </a:solidFill>
          <a:ln w="38100">
            <a:solidFill>
              <a:srgbClr val="FF0000"/>
            </a:solidFill>
          </a:ln>
          <a:effectLst>
            <a:glow rad="228600">
              <a:schemeClr val="accent6">
                <a:satMod val="175000"/>
                <a:alpha val="40000"/>
              </a:schemeClr>
            </a:glow>
          </a:effectLst>
          <a:scene3d>
            <a:camera prst="orthographicFront"/>
            <a:lightRig rig="threePt" dir="t"/>
          </a:scene3d>
          <a:sp3d>
            <a:bevelT/>
          </a:sp3d>
        </p:spPr>
        <p:txBody>
          <a:bodyPr>
            <a:sp3d extrusionH="57150">
              <a:bevelT w="38100" h="38100"/>
            </a:sp3d>
          </a:bodyPr>
          <a:lstStyle/>
          <a:p>
            <a:pPr algn="ctr"/>
            <a:r>
              <a:rPr lang="en-US" dirty="0"/>
              <a:t>The </a:t>
            </a:r>
            <a:r>
              <a:rPr lang="en-US" b="1" dirty="0">
                <a:ln>
                  <a:solidFill>
                    <a:schemeClr val="tx1"/>
                  </a:solidFill>
                </a:ln>
                <a:solidFill>
                  <a:srgbClr val="0000FF"/>
                </a:solidFill>
                <a:effectLst>
                  <a:glow rad="63500">
                    <a:schemeClr val="accent5">
                      <a:satMod val="175000"/>
                      <a:alpha val="40000"/>
                    </a:schemeClr>
                  </a:glow>
                </a:effectLst>
              </a:rPr>
              <a:t>Key of Knowledge </a:t>
            </a:r>
            <a:r>
              <a:rPr lang="en-US" dirty="0"/>
              <a:t>removed!</a:t>
            </a:r>
          </a:p>
        </p:txBody>
      </p:sp>
      <p:sp>
        <p:nvSpPr>
          <p:cNvPr id="3" name="Content Placeholder 2"/>
          <p:cNvSpPr>
            <a:spLocks noGrp="1"/>
          </p:cNvSpPr>
          <p:nvPr>
            <p:ph idx="1"/>
          </p:nvPr>
        </p:nvSpPr>
        <p:spPr>
          <a:xfrm>
            <a:off x="251171" y="1517073"/>
            <a:ext cx="11552349" cy="4972408"/>
          </a:xfrm>
          <a:solidFill>
            <a:schemeClr val="bg1"/>
          </a:solidFill>
          <a:ln w="38100">
            <a:solidFill>
              <a:srgbClr val="9900CC"/>
            </a:solidFill>
          </a:ln>
          <a:scene3d>
            <a:camera prst="orthographicFront"/>
            <a:lightRig rig="threePt" dir="t"/>
          </a:scene3d>
          <a:sp3d>
            <a:bevelT w="114300" prst="artDeco"/>
          </a:sp3d>
        </p:spPr>
        <p:txBody>
          <a:bodyPr lIns="182880" tIns="91440">
            <a:normAutofit/>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1737360" indent="-1737360">
              <a:spcBef>
                <a:spcPts val="0"/>
              </a:spcBef>
              <a:spcAft>
                <a:spcPts val="1500"/>
              </a:spcAft>
              <a:buNone/>
            </a:pPr>
            <a:r>
              <a:rPr lang="en-US" dirty="0">
                <a:solidFill>
                  <a:srgbClr val="008080"/>
                </a:solidFill>
                <a:latin typeface="Georgia" panose="02040502050405020303" pitchFamily="18" charset="0"/>
              </a:rPr>
              <a:t>Luke 11:52</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“Woe to you learned in the Torah, </a:t>
            </a:r>
            <a:r>
              <a:rPr lang="en-US" b="1" u="sng" dirty="0">
                <a:solidFill>
                  <a:srgbClr val="FF0000"/>
                </a:solidFill>
                <a:latin typeface="Georgia" panose="02040502050405020303" pitchFamily="18" charset="0"/>
              </a:rPr>
              <a:t>because</a:t>
            </a:r>
            <a:r>
              <a:rPr lang="en-US" b="1" dirty="0">
                <a:solidFill>
                  <a:srgbClr val="FF0000"/>
                </a:solidFill>
                <a:latin typeface="Georgia" panose="02040502050405020303" pitchFamily="18" charset="0"/>
              </a:rPr>
              <a:t> y</a:t>
            </a:r>
            <a:r>
              <a:rPr lang="en-US" b="1" u="sng" dirty="0">
                <a:solidFill>
                  <a:srgbClr val="FF0000"/>
                </a:solidFill>
                <a:latin typeface="Georgia" panose="02040502050405020303" pitchFamily="18" charset="0"/>
              </a:rPr>
              <a:t>ou took awa</a:t>
            </a:r>
            <a:r>
              <a:rPr lang="en-US" b="1" dirty="0">
                <a:solidFill>
                  <a:srgbClr val="FF0000"/>
                </a:solidFill>
                <a:latin typeface="Georgia" panose="02040502050405020303" pitchFamily="18" charset="0"/>
              </a:rPr>
              <a:t>y </a:t>
            </a:r>
            <a:r>
              <a:rPr lang="en-US" b="1" u="sng" dirty="0">
                <a:solidFill>
                  <a:srgbClr val="FF0000"/>
                </a:solidFill>
                <a:latin typeface="Georgia" panose="02040502050405020303" pitchFamily="18" charset="0"/>
              </a:rPr>
              <a:t>the</a:t>
            </a:r>
            <a:r>
              <a:rPr lang="en-US" b="1" dirty="0">
                <a:solidFill>
                  <a:srgbClr val="FF0000"/>
                </a:solidFill>
                <a:latin typeface="Georgia" panose="02040502050405020303" pitchFamily="18" charset="0"/>
              </a:rPr>
              <a:t> </a:t>
            </a:r>
            <a:r>
              <a:rPr lang="en-US" b="1" u="sng" dirty="0">
                <a:solidFill>
                  <a:srgbClr val="FF0000"/>
                </a:solidFill>
                <a:effectLst>
                  <a:outerShdw blurRad="50800" dist="50800" dir="5400000" sx="101000" sy="101000" algn="ctr" rotWithShape="0">
                    <a:srgbClr val="0000CC"/>
                  </a:outerShdw>
                </a:effectLst>
                <a:latin typeface="Georgia" panose="02040502050405020303" pitchFamily="18" charset="0"/>
              </a:rPr>
              <a:t>ke</a:t>
            </a:r>
            <a:r>
              <a:rPr lang="en-US" b="1" dirty="0">
                <a:solidFill>
                  <a:srgbClr val="FF0000"/>
                </a:solidFill>
                <a:effectLst>
                  <a:outerShdw blurRad="50800" dist="50800" dir="5400000" sx="101000" sy="101000" algn="ctr" rotWithShape="0">
                    <a:srgbClr val="0000CC"/>
                  </a:outerShdw>
                </a:effectLst>
                <a:latin typeface="Georgia" panose="02040502050405020303" pitchFamily="18" charset="0"/>
              </a:rPr>
              <a:t>y</a:t>
            </a:r>
            <a:r>
              <a:rPr lang="en-US" b="1" dirty="0">
                <a:solidFill>
                  <a:srgbClr val="FF0000"/>
                </a:solidFill>
                <a:latin typeface="Georgia" panose="02040502050405020303" pitchFamily="18" charset="0"/>
              </a:rPr>
              <a:t> </a:t>
            </a:r>
            <a:r>
              <a:rPr lang="en-US" b="1" u="sng" dirty="0">
                <a:solidFill>
                  <a:srgbClr val="FF0000"/>
                </a:solidFill>
                <a:latin typeface="Georgia" panose="02040502050405020303" pitchFamily="18" charset="0"/>
              </a:rPr>
              <a:t>of knowled</a:t>
            </a:r>
            <a:r>
              <a:rPr lang="en-US" b="1" dirty="0">
                <a:solidFill>
                  <a:srgbClr val="FF0000"/>
                </a:solidFill>
                <a:latin typeface="Georgia" panose="02040502050405020303" pitchFamily="18" charset="0"/>
              </a:rPr>
              <a:t>g</a:t>
            </a:r>
            <a:r>
              <a:rPr lang="en-US" b="1" u="sng" dirty="0">
                <a:solidFill>
                  <a:srgbClr val="FF0000"/>
                </a:solidFill>
                <a:latin typeface="Georgia" panose="02040502050405020303" pitchFamily="18" charset="0"/>
              </a:rPr>
              <a:t>e</a:t>
            </a:r>
            <a:r>
              <a:rPr lang="en-US" b="1" dirty="0">
                <a:solidFill>
                  <a:srgbClr val="FF0000"/>
                </a:solidFill>
                <a:latin typeface="Georgia" panose="02040502050405020303" pitchFamily="18" charset="0"/>
              </a:rPr>
              <a:t>. </a:t>
            </a:r>
            <a:r>
              <a:rPr lang="en-US" dirty="0">
                <a:solidFill>
                  <a:srgbClr val="0000FF"/>
                </a:solidFill>
                <a:latin typeface="Georgia" panose="02040502050405020303" pitchFamily="18" charset="0"/>
              </a:rPr>
              <a:t>You did not enter in yourselves, and         those who were entering in you hindered.”</a:t>
            </a:r>
            <a:endParaRPr lang="en-US" sz="800" dirty="0">
              <a:solidFill>
                <a:srgbClr val="0000FF"/>
              </a:solidFill>
              <a:latin typeface="Georgia" panose="02040502050405020303" pitchFamily="18" charset="0"/>
            </a:endParaRPr>
          </a:p>
          <a:p>
            <a:pPr marL="365760" indent="-914400">
              <a:spcBef>
                <a:spcPts val="0"/>
              </a:spcBef>
              <a:spcAft>
                <a:spcPts val="1500"/>
              </a:spcAft>
              <a:buNone/>
            </a:pPr>
            <a:r>
              <a:rPr lang="en-US" b="1" dirty="0">
                <a:solidFill>
                  <a:srgbClr val="CC00FF"/>
                </a:solidFill>
              </a:rPr>
              <a:t>Connection:   </a:t>
            </a:r>
            <a:r>
              <a:rPr lang="en-US" dirty="0"/>
              <a:t>The   </a:t>
            </a:r>
            <a:r>
              <a:rPr lang="en-US" b="1" dirty="0">
                <a:solidFill>
                  <a:srgbClr val="CC0099"/>
                </a:solidFill>
              </a:rPr>
              <a:t>context</a:t>
            </a:r>
            <a:r>
              <a:rPr lang="en-US" dirty="0"/>
              <a:t> of this conversation from </a:t>
            </a:r>
            <a:r>
              <a:rPr lang="en-US" b="1" dirty="0">
                <a:solidFill>
                  <a:srgbClr val="0000FF"/>
                </a:solidFill>
              </a:rPr>
              <a:t>Yahusha</a:t>
            </a:r>
            <a:r>
              <a:rPr lang="en-US" dirty="0"/>
              <a:t> to His brothers, in </a:t>
            </a:r>
            <a:r>
              <a:rPr lang="en-US" dirty="0">
                <a:solidFill>
                  <a:srgbClr val="00B050"/>
                </a:solidFill>
              </a:rPr>
              <a:t>John 7, </a:t>
            </a:r>
            <a:r>
              <a:rPr lang="en-US" dirty="0"/>
              <a:t>is –	               What </a:t>
            </a:r>
            <a:r>
              <a:rPr lang="en-US" b="1" i="1" u="sng" dirty="0">
                <a:solidFill>
                  <a:srgbClr val="FF0000"/>
                </a:solidFill>
              </a:rPr>
              <a:t>timin</a:t>
            </a:r>
            <a:r>
              <a:rPr lang="en-US" b="1" i="1" dirty="0">
                <a:solidFill>
                  <a:srgbClr val="FF0000"/>
                </a:solidFill>
              </a:rPr>
              <a:t>g</a:t>
            </a:r>
            <a:r>
              <a:rPr lang="en-US" b="1" dirty="0"/>
              <a:t> </a:t>
            </a:r>
            <a:r>
              <a:rPr lang="en-US" b="1" i="1" u="sng" dirty="0">
                <a:solidFill>
                  <a:srgbClr val="FF0000"/>
                </a:solidFill>
              </a:rPr>
              <a:t>characteristic</a:t>
            </a:r>
            <a:r>
              <a:rPr lang="en-US" b="1" dirty="0"/>
              <a:t> </a:t>
            </a:r>
            <a:r>
              <a:rPr lang="en-US" dirty="0"/>
              <a:t>were the Scribes and Pharisees observing, which </a:t>
            </a:r>
            <a:br>
              <a:rPr lang="en-US" dirty="0"/>
            </a:br>
            <a:r>
              <a:rPr lang="en-US" dirty="0"/>
              <a:t>had efficiently </a:t>
            </a:r>
            <a:r>
              <a:rPr lang="en-US" b="1" i="1" u="sng" dirty="0">
                <a:solidFill>
                  <a:srgbClr val="FF0000"/>
                </a:solidFill>
                <a:latin typeface="Arial Black" panose="020B0A04020102020204" pitchFamily="34" charset="0"/>
              </a:rPr>
              <a:t>defiled</a:t>
            </a:r>
            <a:r>
              <a:rPr lang="en-US" dirty="0"/>
              <a:t> the </a:t>
            </a:r>
            <a:r>
              <a:rPr lang="en-US" b="1" dirty="0">
                <a:solidFill>
                  <a:srgbClr val="0000FF"/>
                </a:solidFill>
              </a:rPr>
              <a:t>Torah? </a:t>
            </a:r>
          </a:p>
          <a:p>
            <a:pPr marL="365760" indent="-914400">
              <a:spcBef>
                <a:spcPts val="0"/>
              </a:spcBef>
              <a:spcAft>
                <a:spcPts val="1500"/>
              </a:spcAft>
              <a:buNone/>
            </a:pPr>
            <a:r>
              <a:rPr lang="en-US" b="1" dirty="0"/>
              <a:t>Here in </a:t>
            </a:r>
            <a:r>
              <a:rPr lang="en-US" dirty="0">
                <a:solidFill>
                  <a:srgbClr val="00B050"/>
                </a:solidFill>
              </a:rPr>
              <a:t>Luke 11, </a:t>
            </a:r>
            <a:r>
              <a:rPr lang="en-US" b="1" dirty="0">
                <a:solidFill>
                  <a:srgbClr val="0000FF"/>
                </a:solidFill>
              </a:rPr>
              <a:t>Yahusha</a:t>
            </a:r>
            <a:r>
              <a:rPr lang="en-US" dirty="0"/>
              <a:t> is outlining </a:t>
            </a:r>
            <a:br>
              <a:rPr lang="en-US" dirty="0"/>
            </a:br>
            <a:r>
              <a:rPr lang="en-US" dirty="0"/>
              <a:t>some of the things where the </a:t>
            </a:r>
            <a:br>
              <a:rPr lang="en-US" dirty="0"/>
            </a:br>
            <a:r>
              <a:rPr lang="en-US" dirty="0"/>
              <a:t>Pharisees are going astray from </a:t>
            </a:r>
            <a:br>
              <a:rPr lang="en-US" dirty="0"/>
            </a:br>
            <a:r>
              <a:rPr lang="en-US" dirty="0"/>
              <a:t>the Word.  </a:t>
            </a:r>
          </a:p>
        </p:txBody>
      </p:sp>
      <p:sp>
        <p:nvSpPr>
          <p:cNvPr id="6" name="Rectangle 5"/>
          <p:cNvSpPr/>
          <p:nvPr/>
        </p:nvSpPr>
        <p:spPr>
          <a:xfrm>
            <a:off x="2788736" y="3417356"/>
            <a:ext cx="1547705" cy="3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effectLst>
                  <a:glow rad="127000">
                    <a:srgbClr val="00FF00"/>
                  </a:glow>
                </a:effectLst>
                <a:latin typeface="Georgia" panose="02040502050405020303" pitchFamily="18" charset="0"/>
              </a:rPr>
              <a:t>timing.</a:t>
            </a:r>
          </a:p>
        </p:txBody>
      </p:sp>
      <p:cxnSp>
        <p:nvCxnSpPr>
          <p:cNvPr id="8" name="Straight Arrow Connector 7"/>
          <p:cNvCxnSpPr>
            <a:cxnSpLocks/>
          </p:cNvCxnSpPr>
          <p:nvPr/>
        </p:nvCxnSpPr>
        <p:spPr>
          <a:xfrm flipV="1">
            <a:off x="3120273" y="2516958"/>
            <a:ext cx="1" cy="8898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8593282" y="0"/>
            <a:ext cx="2524991" cy="1517073"/>
          </a:xfrm>
          <a:prstGeom prst="irregularSeal2">
            <a:avLst/>
          </a:prstGeom>
          <a:solidFill>
            <a:schemeClr val="tx1"/>
          </a:solidFill>
          <a:ln w="57150">
            <a:solidFill>
              <a:srgbClr val="FF3399"/>
            </a:solidFill>
          </a:ln>
          <a:effectLst>
            <a:glow rad="127000">
              <a:srgbClr val="00FF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600" b="1" dirty="0">
                <a:ln w="28575">
                  <a:solidFill>
                    <a:srgbClr val="FF9900"/>
                  </a:solidFill>
                </a:ln>
              </a:rPr>
              <a:t>?!</a:t>
            </a:r>
            <a:endParaRPr lang="en-CA" sz="6600" b="1" dirty="0">
              <a:ln w="28575">
                <a:solidFill>
                  <a:srgbClr val="FF9900"/>
                </a:solidFill>
              </a:ln>
            </a:endParaRPr>
          </a:p>
        </p:txBody>
      </p:sp>
      <p:pic>
        <p:nvPicPr>
          <p:cNvPr id="14" name="Picture 13">
            <a:extLst>
              <a:ext uri="{FF2B5EF4-FFF2-40B4-BE49-F238E27FC236}">
                <a16:creationId xmlns:a16="http://schemas.microsoft.com/office/drawing/2014/main" id="{E03179DB-4F05-7D02-7285-86CA10DD65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5909" y="4039694"/>
            <a:ext cx="2235711" cy="2504282"/>
          </a:xfrm>
          <a:prstGeom prst="rect">
            <a:avLst/>
          </a:prstGeom>
          <a:ln>
            <a:noFill/>
          </a:ln>
          <a:effectLst>
            <a:softEdge rad="112500"/>
          </a:effectLst>
        </p:spPr>
      </p:pic>
      <p:sp>
        <p:nvSpPr>
          <p:cNvPr id="9" name="Speech Bubble: Rectangle with Corners Rounded 8">
            <a:extLst>
              <a:ext uri="{FF2B5EF4-FFF2-40B4-BE49-F238E27FC236}">
                <a16:creationId xmlns:a16="http://schemas.microsoft.com/office/drawing/2014/main" id="{6860FE2F-8C64-48DD-AD7C-6577ECB82549}"/>
              </a:ext>
            </a:extLst>
          </p:cNvPr>
          <p:cNvSpPr/>
          <p:nvPr/>
        </p:nvSpPr>
        <p:spPr>
          <a:xfrm>
            <a:off x="6027345" y="4429384"/>
            <a:ext cx="4294895" cy="911543"/>
          </a:xfrm>
          <a:prstGeom prst="wedgeRoundRectCallout">
            <a:avLst>
              <a:gd name="adj1" fmla="val -19525"/>
              <a:gd name="adj2" fmla="val -107976"/>
              <a:gd name="adj3" fmla="val 16667"/>
            </a:avLst>
          </a:prstGeom>
          <a:solidFill>
            <a:schemeClr val="accent2"/>
          </a:solidFill>
          <a:scene3d>
            <a:camera prst="orthographicFront"/>
            <a:lightRig rig="sunset" dir="t"/>
          </a:scene3d>
          <a:sp3d>
            <a:bevelT w="1270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4000" b="1" u="sng" dirty="0">
                <a:ln>
                  <a:solidFill>
                    <a:schemeClr val="bg1"/>
                  </a:solidFill>
                </a:ln>
                <a:solidFill>
                  <a:sysClr val="windowText" lastClr="000000"/>
                </a:solidFill>
                <a:latin typeface="Snap ITC" panose="04040A07060A02020202" pitchFamily="82" charset="0"/>
              </a:rPr>
              <a:t>DIS</a:t>
            </a:r>
            <a:r>
              <a:rPr lang="en-CA" sz="4000" b="1" dirty="0">
                <a:ln>
                  <a:solidFill>
                    <a:schemeClr val="tx1"/>
                  </a:solidFill>
                </a:ln>
                <a:solidFill>
                  <a:srgbClr val="FFFF00"/>
                </a:solidFill>
              </a:rPr>
              <a:t>-Obedience!?</a:t>
            </a:r>
            <a:endParaRPr lang="en-CA" sz="4000" dirty="0">
              <a:ln w="28575">
                <a:solidFill>
                  <a:srgbClr val="222BDC"/>
                </a:solidFill>
              </a:ln>
              <a:solidFill>
                <a:srgbClr val="FF99FF"/>
              </a:solidFill>
              <a:effectLst>
                <a:glow rad="127000">
                  <a:srgbClr val="34E9FC"/>
                </a:glow>
                <a:outerShdw blurRad="50800" dist="50800" dir="5400000" algn="ctr" rotWithShape="0">
                  <a:srgbClr val="FFFF00"/>
                </a:outerShdw>
              </a:effectLst>
            </a:endParaRPr>
          </a:p>
        </p:txBody>
      </p:sp>
      <p:sp>
        <p:nvSpPr>
          <p:cNvPr id="5" name="Slide Number Placeholder 4"/>
          <p:cNvSpPr>
            <a:spLocks noGrp="1"/>
          </p:cNvSpPr>
          <p:nvPr>
            <p:ph type="sldNum" sz="quarter" idx="12"/>
          </p:nvPr>
        </p:nvSpPr>
        <p:spPr>
          <a:xfrm>
            <a:off x="9060320" y="6134896"/>
            <a:ext cx="2743200" cy="365125"/>
          </a:xfrm>
        </p:spPr>
        <p:txBody>
          <a:bodyPr/>
          <a:lstStyle/>
          <a:p>
            <a:fld id="{0B555D82-D20F-4DB7-B3E9-7B7EAC2F87A9}" type="slidenum">
              <a:rPr lang="en-US" smtClean="0">
                <a:solidFill>
                  <a:schemeClr val="bg1"/>
                </a:solidFill>
              </a:rPr>
              <a:t>43</a:t>
            </a:fld>
            <a:endParaRPr lang="en-US" dirty="0">
              <a:solidFill>
                <a:schemeClr val="bg1"/>
              </a:solidFill>
            </a:endParaRPr>
          </a:p>
        </p:txBody>
      </p:sp>
    </p:spTree>
    <p:extLst>
      <p:ext uri="{BB962C8B-B14F-4D97-AF65-F5344CB8AC3E}">
        <p14:creationId xmlns:p14="http://schemas.microsoft.com/office/powerpoint/2010/main" val="13373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repeatCount="5000" fill="hold" nodeType="withEffect">
                                  <p:stCondLst>
                                    <p:cond delay="3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par>
                                <p:cTn id="21" presetID="36" presetClass="emph" presetSubtype="0" repeatCount="5000" fill="hold" nodeType="withEffect">
                                  <p:stCondLst>
                                    <p:cond delay="2000"/>
                                  </p:stCondLst>
                                  <p:iterate type="lt">
                                    <p:tmPct val="10000"/>
                                  </p:iterate>
                                  <p:childTnLst>
                                    <p:animScale>
                                      <p:cBhvr>
                                        <p:cTn id="22" dur="1000" autoRev="1" fill="hold">
                                          <p:stCondLst>
                                            <p:cond delay="0"/>
                                          </p:stCondLst>
                                        </p:cTn>
                                        <p:tgtEl>
                                          <p:spTgt spid="6">
                                            <p:txEl>
                                              <p:pRg st="0" end="0"/>
                                            </p:txEl>
                                          </p:spTgt>
                                        </p:tgtEl>
                                      </p:cBhvr>
                                      <p:to x="80000" y="100000"/>
                                    </p:animScale>
                                    <p:anim by="(#ppt_w*0.10)" calcmode="lin" valueType="num">
                                      <p:cBhvr>
                                        <p:cTn id="23" dur="1000" autoRev="1" fill="hold">
                                          <p:stCondLst>
                                            <p:cond delay="0"/>
                                          </p:stCondLst>
                                        </p:cTn>
                                        <p:tgtEl>
                                          <p:spTgt spid="6">
                                            <p:txEl>
                                              <p:pRg st="0" end="0"/>
                                            </p:txEl>
                                          </p:spTgt>
                                        </p:tgtEl>
                                        <p:attrNameLst>
                                          <p:attrName>ppt_x</p:attrName>
                                        </p:attrNameLst>
                                      </p:cBhvr>
                                    </p:anim>
                                    <p:anim by="(-#ppt_w*0.10)" calcmode="lin" valueType="num">
                                      <p:cBhvr>
                                        <p:cTn id="24" dur="1000" autoRev="1" fill="hold">
                                          <p:stCondLst>
                                            <p:cond delay="0"/>
                                          </p:stCondLst>
                                        </p:cTn>
                                        <p:tgtEl>
                                          <p:spTgt spid="6">
                                            <p:txEl>
                                              <p:pRg st="0" end="0"/>
                                            </p:txEl>
                                          </p:spTgt>
                                        </p:tgtEl>
                                        <p:attrNameLst>
                                          <p:attrName>ppt_y</p:attrName>
                                        </p:attrNameLst>
                                      </p:cBhvr>
                                    </p:anim>
                                    <p:animRot by="-480000">
                                      <p:cBhvr>
                                        <p:cTn id="25" dur="1000" autoRev="1" fill="hold">
                                          <p:stCondLst>
                                            <p:cond delay="0"/>
                                          </p:stCondLst>
                                        </p:cTn>
                                        <p:tgtEl>
                                          <p:spTgt spid="6">
                                            <p:txEl>
                                              <p:pRg st="0" end="0"/>
                                            </p:txEl>
                                          </p:spTgt>
                                        </p:tgtEl>
                                        <p:attrNameLst>
                                          <p:attrName>r</p:attrName>
                                        </p:attrNameLst>
                                      </p:cBhvr>
                                    </p:animRot>
                                  </p:childTnLst>
                                </p:cTn>
                              </p:par>
                            </p:childTnLst>
                          </p:cTn>
                        </p:par>
                        <p:par>
                          <p:cTn id="26" fill="hold">
                            <p:stCondLst>
                              <p:cond delay="18000"/>
                            </p:stCondLst>
                            <p:childTnLst>
                              <p:par>
                                <p:cTn id="27" presetID="5"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7DA1F5-8A14-FCA8-184A-C4E433A8D1FA}"/>
              </a:ext>
            </a:extLst>
          </p:cNvPr>
          <p:cNvSpPr>
            <a:spLocks noGrp="1"/>
          </p:cNvSpPr>
          <p:nvPr>
            <p:ph type="sldNum" sz="quarter" idx="12"/>
          </p:nvPr>
        </p:nvSpPr>
        <p:spPr>
          <a:xfrm>
            <a:off x="8610600" y="6356350"/>
            <a:ext cx="3496678" cy="365125"/>
          </a:xfrm>
        </p:spPr>
        <p:txBody>
          <a:bodyPr/>
          <a:lstStyle/>
          <a:p>
            <a:fld id="{0B555D82-D20F-4DB7-B3E9-7B7EAC2F87A9}" type="slidenum">
              <a:rPr lang="en-US" sz="1400" b="1" smtClean="0">
                <a:solidFill>
                  <a:schemeClr val="tx1"/>
                </a:solidFill>
              </a:rPr>
              <a:t>44</a:t>
            </a:fld>
            <a:endParaRPr lang="en-US" b="1" dirty="0">
              <a:solidFill>
                <a:schemeClr val="tx1"/>
              </a:solidFill>
            </a:endParaRPr>
          </a:p>
        </p:txBody>
      </p:sp>
      <p:pic>
        <p:nvPicPr>
          <p:cNvPr id="5" name="Picture 10" descr="C:\Users\Rae\Desktop\Art on Desktop\white man clip art\yellow-blue smiley faces\question face yellow png.png">
            <a:extLst>
              <a:ext uri="{FF2B5EF4-FFF2-40B4-BE49-F238E27FC236}">
                <a16:creationId xmlns:a16="http://schemas.microsoft.com/office/drawing/2014/main" id="{8252A356-C57F-8F54-ADC2-D7135E0F07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024" y="2104504"/>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17B40BF-05DC-D501-352C-2B4918F29914}"/>
              </a:ext>
            </a:extLst>
          </p:cNvPr>
          <p:cNvSpPr txBox="1">
            <a:spLocks/>
          </p:cNvSpPr>
          <p:nvPr/>
        </p:nvSpPr>
        <p:spPr>
          <a:xfrm>
            <a:off x="0" y="4579121"/>
            <a:ext cx="12107278" cy="1843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Where in the Scriptures do we find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a description of </a:t>
            </a:r>
            <a:r>
              <a:rPr lang="en-US" sz="4800" b="1" i="1" u="sng" dirty="0">
                <a:ln>
                  <a:solidFill>
                    <a:sysClr val="windowText" lastClr="000000"/>
                  </a:solidFill>
                </a:ln>
                <a:solidFill>
                  <a:srgbClr val="7030A0"/>
                </a:solidFill>
                <a:effectLst>
                  <a:glow rad="228600">
                    <a:schemeClr val="accent1">
                      <a:satMod val="175000"/>
                      <a:alpha val="40000"/>
                    </a:schemeClr>
                  </a:glow>
                </a:effectLst>
                <a:latin typeface="Comic Sans MS" pitchFamily="66" charset="0"/>
              </a:rPr>
              <a:t>infinite knowled</a:t>
            </a:r>
            <a:r>
              <a:rPr lang="en-US" sz="4800" b="1" i="1" dirty="0">
                <a:ln>
                  <a:solidFill>
                    <a:sysClr val="windowText" lastClr="000000"/>
                  </a:solidFill>
                </a:ln>
                <a:solidFill>
                  <a:srgbClr val="7030A0"/>
                </a:solidFill>
                <a:effectLst>
                  <a:glow rad="228600">
                    <a:schemeClr val="accent1">
                      <a:satMod val="175000"/>
                      <a:alpha val="40000"/>
                    </a:schemeClr>
                  </a:glow>
                </a:effectLst>
                <a:latin typeface="Comic Sans MS" pitchFamily="66" charset="0"/>
              </a:rPr>
              <a:t>g</a:t>
            </a:r>
            <a:r>
              <a:rPr lang="en-US" sz="4800" b="1" i="1" u="sng" dirty="0">
                <a:ln>
                  <a:solidFill>
                    <a:sysClr val="windowText" lastClr="000000"/>
                  </a:solidFill>
                </a:ln>
                <a:solidFill>
                  <a:srgbClr val="7030A0"/>
                </a:solidFill>
                <a:effectLst>
                  <a:glow rad="228600">
                    <a:schemeClr val="accent1">
                      <a:satMod val="175000"/>
                      <a:alpha val="40000"/>
                    </a:schemeClr>
                  </a:glow>
                </a:effectLst>
                <a:latin typeface="Comic Sans MS" pitchFamily="66" charset="0"/>
              </a:rPr>
              <a:t>e</a:t>
            </a: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a:t>
            </a:r>
            <a:endParaRPr lang="en-US" sz="2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endParaRPr>
          </a:p>
        </p:txBody>
      </p:sp>
      <p:sp>
        <p:nvSpPr>
          <p:cNvPr id="7" name="Rectangle 6">
            <a:extLst>
              <a:ext uri="{FF2B5EF4-FFF2-40B4-BE49-F238E27FC236}">
                <a16:creationId xmlns:a16="http://schemas.microsoft.com/office/drawing/2014/main" id="{1AF122D6-00B7-3625-587C-39E4CA407234}"/>
              </a:ext>
            </a:extLst>
          </p:cNvPr>
          <p:cNvSpPr/>
          <p:nvPr/>
        </p:nvSpPr>
        <p:spPr>
          <a:xfrm rot="480000">
            <a:off x="1405583" y="2722577"/>
            <a:ext cx="6290377"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60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Question:</a:t>
            </a:r>
            <a:endPar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endParaRPr>
          </a:p>
        </p:txBody>
      </p:sp>
      <p:sp>
        <p:nvSpPr>
          <p:cNvPr id="10" name="Title 1">
            <a:extLst>
              <a:ext uri="{FF2B5EF4-FFF2-40B4-BE49-F238E27FC236}">
                <a16:creationId xmlns:a16="http://schemas.microsoft.com/office/drawing/2014/main" id="{EAA8C165-18AB-4460-88ED-363EC16DC7E5}"/>
              </a:ext>
            </a:extLst>
          </p:cNvPr>
          <p:cNvSpPr txBox="1">
            <a:spLocks/>
          </p:cNvSpPr>
          <p:nvPr/>
        </p:nvSpPr>
        <p:spPr>
          <a:xfrm>
            <a:off x="84722" y="3052071"/>
            <a:ext cx="12107278" cy="1843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5400" b="1" i="1" dirty="0">
                <a:ln>
                  <a:solidFill>
                    <a:sysClr val="windowText" lastClr="000000"/>
                  </a:solidFill>
                </a:ln>
                <a:solidFill>
                  <a:srgbClr val="0070C0"/>
                </a:solidFill>
                <a:effectLst>
                  <a:glow rad="127000">
                    <a:srgbClr val="FFFF00"/>
                  </a:glow>
                </a:effectLst>
                <a:latin typeface="Comic Sans MS" pitchFamily="66" charset="0"/>
              </a:rPr>
              <a:t>What is the </a:t>
            </a:r>
            <a:r>
              <a:rPr lang="en-US" sz="5400" b="1" i="1" dirty="0">
                <a:ln>
                  <a:solidFill>
                    <a:sysClr val="windowText" lastClr="000000"/>
                  </a:solidFill>
                </a:ln>
                <a:solidFill>
                  <a:srgbClr val="7030A0"/>
                </a:solidFill>
                <a:effectLst>
                  <a:glow rad="127000">
                    <a:srgbClr val="FFFF00"/>
                  </a:glow>
                </a:effectLst>
                <a:latin typeface="Comic Sans MS" pitchFamily="66" charset="0"/>
              </a:rPr>
              <a:t>“key of          ”</a:t>
            </a:r>
            <a:r>
              <a:rPr lang="en-US" sz="5400" b="1" i="1" dirty="0">
                <a:ln>
                  <a:solidFill>
                    <a:sysClr val="windowText" lastClr="000000"/>
                  </a:solidFill>
                </a:ln>
                <a:solidFill>
                  <a:srgbClr val="0070C0"/>
                </a:solidFill>
                <a:effectLst>
                  <a:glow rad="127000">
                    <a:srgbClr val="FFFF00"/>
                  </a:glow>
                </a:effectLst>
                <a:latin typeface="Comic Sans MS" pitchFamily="66" charset="0"/>
              </a:rPr>
              <a:t> </a:t>
            </a:r>
            <a:br>
              <a:rPr lang="en-US" sz="5400" b="1" i="1" dirty="0">
                <a:ln>
                  <a:solidFill>
                    <a:sysClr val="windowText" lastClr="000000"/>
                  </a:solidFill>
                </a:ln>
                <a:solidFill>
                  <a:srgbClr val="0070C0"/>
                </a:solidFill>
                <a:effectLst>
                  <a:glow rad="127000">
                    <a:srgbClr val="FFFF00"/>
                  </a:glow>
                </a:effectLst>
                <a:latin typeface="Comic Sans MS" pitchFamily="66" charset="0"/>
              </a:rPr>
            </a:br>
            <a:r>
              <a:rPr lang="en-US" sz="5400" b="1" i="1" dirty="0">
                <a:ln>
                  <a:solidFill>
                    <a:sysClr val="windowText" lastClr="000000"/>
                  </a:solidFill>
                </a:ln>
                <a:solidFill>
                  <a:srgbClr val="0070C0"/>
                </a:solidFill>
                <a:effectLst>
                  <a:glow rad="127000">
                    <a:srgbClr val="FFFF00"/>
                  </a:glow>
                </a:effectLst>
                <a:latin typeface="Comic Sans MS" pitchFamily="66" charset="0"/>
              </a:rPr>
              <a:t>that Yahusha was referencing? </a:t>
            </a:r>
          </a:p>
        </p:txBody>
      </p:sp>
      <p:sp>
        <p:nvSpPr>
          <p:cNvPr id="11" name="Title 1">
            <a:extLst>
              <a:ext uri="{FF2B5EF4-FFF2-40B4-BE49-F238E27FC236}">
                <a16:creationId xmlns:a16="http://schemas.microsoft.com/office/drawing/2014/main" id="{1A420366-0EA9-4ADC-BEE1-B31D0B215AB3}"/>
              </a:ext>
            </a:extLst>
          </p:cNvPr>
          <p:cNvSpPr txBox="1">
            <a:spLocks/>
          </p:cNvSpPr>
          <p:nvPr/>
        </p:nvSpPr>
        <p:spPr>
          <a:xfrm>
            <a:off x="1973583" y="-113565"/>
            <a:ext cx="9552764" cy="2542552"/>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5400" b="1" i="1" dirty="0">
                <a:ln>
                  <a:solidFill>
                    <a:sysClr val="windowText" lastClr="000000"/>
                  </a:solidFill>
                </a:ln>
                <a:solidFill>
                  <a:schemeClr val="accent4">
                    <a:lumMod val="75000"/>
                  </a:schemeClr>
                </a:solidFill>
                <a:effectLst>
                  <a:glow rad="228600">
                    <a:schemeClr val="accent2">
                      <a:satMod val="175000"/>
                      <a:alpha val="40000"/>
                    </a:schemeClr>
                  </a:glow>
                </a:effectLst>
                <a:latin typeface="Comic Sans MS" pitchFamily="66" charset="0"/>
              </a:rPr>
              <a:t>A key is a vital piece of information that opens </a:t>
            </a:r>
            <a:br>
              <a:rPr lang="en-US" sz="5400" b="1" i="1" dirty="0">
                <a:ln>
                  <a:solidFill>
                    <a:sysClr val="windowText" lastClr="000000"/>
                  </a:solidFill>
                </a:ln>
                <a:solidFill>
                  <a:schemeClr val="accent4">
                    <a:lumMod val="75000"/>
                  </a:schemeClr>
                </a:solidFill>
                <a:effectLst>
                  <a:glow rad="228600">
                    <a:schemeClr val="accent2">
                      <a:satMod val="175000"/>
                      <a:alpha val="40000"/>
                    </a:schemeClr>
                  </a:glow>
                </a:effectLst>
                <a:latin typeface="Comic Sans MS" pitchFamily="66" charset="0"/>
              </a:rPr>
            </a:br>
            <a:r>
              <a:rPr lang="en-US" sz="5400" b="1" i="1" dirty="0">
                <a:ln>
                  <a:solidFill>
                    <a:sysClr val="windowText" lastClr="000000"/>
                  </a:solidFill>
                </a:ln>
                <a:solidFill>
                  <a:schemeClr val="accent4">
                    <a:lumMod val="75000"/>
                  </a:schemeClr>
                </a:solidFill>
                <a:effectLst>
                  <a:glow rad="228600">
                    <a:schemeClr val="accent2">
                      <a:satMod val="175000"/>
                      <a:alpha val="40000"/>
                    </a:schemeClr>
                  </a:glow>
                </a:effectLst>
                <a:latin typeface="Comic Sans MS" pitchFamily="66" charset="0"/>
              </a:rPr>
              <a:t>the portal to knowledge.</a:t>
            </a:r>
            <a:endParaRPr lang="en-US" sz="2400" b="1" i="1" dirty="0">
              <a:ln>
                <a:solidFill>
                  <a:sysClr val="windowText" lastClr="000000"/>
                </a:solidFill>
              </a:ln>
              <a:solidFill>
                <a:schemeClr val="accent4">
                  <a:lumMod val="75000"/>
                </a:schemeClr>
              </a:solidFill>
              <a:effectLst>
                <a:glow rad="228600">
                  <a:schemeClr val="accent2">
                    <a:satMod val="175000"/>
                    <a:alpha val="40000"/>
                  </a:schemeClr>
                </a:glow>
              </a:effectLst>
              <a:latin typeface="Comic Sans MS" pitchFamily="66" charset="0"/>
            </a:endParaRPr>
          </a:p>
        </p:txBody>
      </p:sp>
      <p:pic>
        <p:nvPicPr>
          <p:cNvPr id="21" name="Picture 20">
            <a:extLst>
              <a:ext uri="{FF2B5EF4-FFF2-40B4-BE49-F238E27FC236}">
                <a16:creationId xmlns:a16="http://schemas.microsoft.com/office/drawing/2014/main" id="{D73AB769-473A-529C-66C6-3373DD828E5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025" b="95639" l="3000" r="92700"/>
                    </a14:imgEffect>
                  </a14:imgLayer>
                </a14:imgProps>
              </a:ext>
              <a:ext uri="{28A0092B-C50C-407E-A947-70E740481C1C}">
                <a14:useLocalDpi xmlns:a14="http://schemas.microsoft.com/office/drawing/2010/main"/>
              </a:ext>
            </a:extLst>
          </a:blip>
          <a:stretch>
            <a:fillRect/>
          </a:stretch>
        </p:blipFill>
        <p:spPr>
          <a:xfrm>
            <a:off x="-115861" y="130145"/>
            <a:ext cx="2895347" cy="18588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5" name="Picture 24">
            <a:extLst>
              <a:ext uri="{FF2B5EF4-FFF2-40B4-BE49-F238E27FC236}">
                <a16:creationId xmlns:a16="http://schemas.microsoft.com/office/drawing/2014/main" id="{14C0DDE6-3C41-E062-BC28-82DCA3889B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10149716" y="690271"/>
            <a:ext cx="2594537" cy="15579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Picture 26">
            <a:extLst>
              <a:ext uri="{FF2B5EF4-FFF2-40B4-BE49-F238E27FC236}">
                <a16:creationId xmlns:a16="http://schemas.microsoft.com/office/drawing/2014/main" id="{70AC0377-2D97-E8BF-6544-08F8034E62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7252" y="2704017"/>
            <a:ext cx="2953096" cy="1353881"/>
          </a:xfrm>
          <a:prstGeom prst="rect">
            <a:avLst/>
          </a:prstGeom>
        </p:spPr>
      </p:pic>
    </p:spTree>
    <p:extLst>
      <p:ext uri="{BB962C8B-B14F-4D97-AF65-F5344CB8AC3E}">
        <p14:creationId xmlns:p14="http://schemas.microsoft.com/office/powerpoint/2010/main" val="23479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60" y="72737"/>
            <a:ext cx="10917625"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sp3d extrusionH="57150">
              <a:bevelT w="82550" h="38100" prst="coolSlant"/>
            </a:sp3d>
          </a:bodyPr>
          <a:lstStyle/>
          <a:p>
            <a:pPr algn="ctr"/>
            <a:r>
              <a:rPr lang="en-US" b="1" dirty="0">
                <a:solidFill>
                  <a:srgbClr val="0000CC"/>
                </a:solidFill>
              </a:rPr>
              <a:t>Yahuah</a:t>
            </a:r>
            <a:r>
              <a:rPr lang="en-US" b="1" dirty="0">
                <a:solidFill>
                  <a:srgbClr val="00B050"/>
                </a:solidFill>
              </a:rPr>
              <a:t> tells us </a:t>
            </a:r>
            <a:r>
              <a:rPr lang="en-US" b="1" i="1" dirty="0">
                <a:solidFill>
                  <a:srgbClr val="FF3399"/>
                </a:solidFill>
              </a:rPr>
              <a:t>where</a:t>
            </a:r>
            <a:r>
              <a:rPr lang="en-US" b="1" dirty="0">
                <a:solidFill>
                  <a:srgbClr val="00B050"/>
                </a:solidFill>
              </a:rPr>
              <a:t> to find </a:t>
            </a:r>
            <a:r>
              <a:rPr lang="en-US" b="1" dirty="0">
                <a:ln>
                  <a:solidFill>
                    <a:srgbClr val="002060"/>
                  </a:solidFill>
                </a:ln>
                <a:solidFill>
                  <a:srgbClr val="00B050"/>
                </a:solidFill>
                <a:effectLst>
                  <a:glow rad="241300">
                    <a:srgbClr val="FFFF00"/>
                  </a:glow>
                </a:effectLst>
                <a:latin typeface="Arial Black" panose="020B0A04020102020204" pitchFamily="34" charset="0"/>
              </a:rPr>
              <a:t>KNOWLEDGE</a:t>
            </a: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prst="angle"/>
            </a:sp3d>
          </a:bodyPr>
          <a:lstStyle/>
          <a:p>
            <a:pPr marL="1280160" indent="-1280160">
              <a:spcBef>
                <a:spcPts val="0"/>
              </a:spcBef>
              <a:spcAft>
                <a:spcPts val="1200"/>
              </a:spcAft>
              <a:buNone/>
            </a:pPr>
            <a:r>
              <a:rPr lang="en-US" dirty="0">
                <a:solidFill>
                  <a:srgbClr val="008080"/>
                </a:solidFill>
                <a:latin typeface="Georgia" panose="02040502050405020303" pitchFamily="18" charset="0"/>
              </a:rPr>
              <a:t>Ps 19:1</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The heavens are proclaiming the esteem of </a:t>
            </a:r>
            <a:r>
              <a:rPr lang="en-US" dirty="0" err="1">
                <a:solidFill>
                  <a:srgbClr val="E46C0A"/>
                </a:solidFill>
                <a:latin typeface="Georgia" panose="02040502050405020303" pitchFamily="18" charset="0"/>
              </a:rPr>
              <a:t>Ěl</a:t>
            </a:r>
            <a:r>
              <a:rPr lang="en-US" dirty="0">
                <a:solidFill>
                  <a:srgbClr val="E46C0A"/>
                </a:solidFill>
                <a:latin typeface="Georgia" panose="02040502050405020303" pitchFamily="18" charset="0"/>
              </a:rPr>
              <a:t>; And the expanse is declaring the work of His hand. </a:t>
            </a:r>
          </a:p>
          <a:p>
            <a:pPr marL="1280160" indent="-1280160">
              <a:spcBef>
                <a:spcPts val="0"/>
              </a:spcBef>
              <a:spcAft>
                <a:spcPts val="1200"/>
              </a:spcAft>
              <a:buNone/>
            </a:pPr>
            <a:r>
              <a:rPr lang="en-US" dirty="0">
                <a:solidFill>
                  <a:srgbClr val="008080"/>
                </a:solidFill>
                <a:latin typeface="Georgia" panose="02040502050405020303" pitchFamily="18" charset="0"/>
              </a:rPr>
              <a:t>Ps 19:2</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Day to day pours forth speech, </a:t>
            </a:r>
            <a:r>
              <a:rPr lang="en-US" b="1" i="1" u="sng" dirty="0">
                <a:solidFill>
                  <a:srgbClr val="9900CC"/>
                </a:solidFill>
                <a:latin typeface="Georgia" panose="02040502050405020303" pitchFamily="18" charset="0"/>
              </a:rPr>
              <a:t>And ni</a:t>
            </a:r>
            <a:r>
              <a:rPr lang="en-US" b="1" i="1" dirty="0">
                <a:solidFill>
                  <a:srgbClr val="9900CC"/>
                </a:solidFill>
                <a:latin typeface="Georgia" panose="02040502050405020303" pitchFamily="18" charset="0"/>
              </a:rPr>
              <a:t>g</a:t>
            </a:r>
            <a:r>
              <a:rPr lang="en-US" b="1" i="1" u="sng" dirty="0">
                <a:solidFill>
                  <a:srgbClr val="9900CC"/>
                </a:solidFill>
                <a:latin typeface="Georgia" panose="02040502050405020303" pitchFamily="18" charset="0"/>
              </a:rPr>
              <a:t>ht to ni</a:t>
            </a:r>
            <a:r>
              <a:rPr lang="en-US" b="1" i="1" dirty="0">
                <a:solidFill>
                  <a:srgbClr val="9900CC"/>
                </a:solidFill>
                <a:latin typeface="Georgia" panose="02040502050405020303" pitchFamily="18" charset="0"/>
              </a:rPr>
              <a:t>g</a:t>
            </a:r>
            <a:r>
              <a:rPr lang="en-US" b="1" i="1" u="sng" dirty="0">
                <a:solidFill>
                  <a:srgbClr val="9900CC"/>
                </a:solidFill>
                <a:latin typeface="Georgia" panose="02040502050405020303" pitchFamily="18" charset="0"/>
              </a:rPr>
              <a:t>ht reveals </a:t>
            </a:r>
            <a:r>
              <a:rPr lang="en-US" b="1" i="1" dirty="0">
                <a:solidFill>
                  <a:srgbClr val="9900CC"/>
                </a:solidFill>
                <a:latin typeface="Georgia" panose="02040502050405020303" pitchFamily="18" charset="0"/>
              </a:rPr>
              <a:t>			</a:t>
            </a:r>
            <a:endParaRPr lang="en-US" sz="2400" dirty="0">
              <a:solidFill>
                <a:srgbClr val="00B050"/>
              </a:solidFill>
              <a:latin typeface="Georgia" panose="02040502050405020303" pitchFamily="18" charset="0"/>
            </a:endParaRPr>
          </a:p>
          <a:p>
            <a:pPr marL="1280160" indent="-1280160">
              <a:spcBef>
                <a:spcPts val="0"/>
              </a:spcBef>
              <a:spcAft>
                <a:spcPts val="1200"/>
              </a:spcAft>
              <a:buNone/>
            </a:pPr>
            <a:r>
              <a:rPr lang="en-US" dirty="0">
                <a:solidFill>
                  <a:srgbClr val="008080"/>
                </a:solidFill>
                <a:latin typeface="Georgia" panose="02040502050405020303" pitchFamily="18" charset="0"/>
              </a:rPr>
              <a:t>Ps 19:3</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There is no speech, and there are no words, Their voice is not heard. </a:t>
            </a:r>
          </a:p>
          <a:p>
            <a:pPr marL="1280160" indent="-1280160">
              <a:spcBef>
                <a:spcPts val="0"/>
              </a:spcBef>
              <a:spcAft>
                <a:spcPts val="1200"/>
              </a:spcAft>
              <a:buNone/>
            </a:pPr>
            <a:r>
              <a:rPr lang="en-US" dirty="0">
                <a:solidFill>
                  <a:srgbClr val="008080"/>
                </a:solidFill>
                <a:latin typeface="Georgia" panose="02040502050405020303" pitchFamily="18" charset="0"/>
              </a:rPr>
              <a:t>Ps 19:4</a:t>
            </a:r>
            <a:r>
              <a:rPr lang="en-US" dirty="0">
                <a:solidFill>
                  <a:prstClr val="black"/>
                </a:solidFill>
                <a:latin typeface="Georgia" panose="02040502050405020303" pitchFamily="18" charset="0"/>
              </a:rPr>
              <a:t>	</a:t>
            </a:r>
            <a:r>
              <a:rPr lang="en-US" i="1" dirty="0">
                <a:solidFill>
                  <a:srgbClr val="9900CC"/>
                </a:solidFill>
                <a:latin typeface="Georgia" panose="02040502050405020303" pitchFamily="18" charset="0"/>
              </a:rPr>
              <a:t>Their line has gone out through all the earth, And their words to the end of the world. In them He set up a </a:t>
            </a:r>
            <a:r>
              <a:rPr lang="en-US" b="1" i="1" dirty="0">
                <a:ln>
                  <a:solidFill>
                    <a:schemeClr val="tx1"/>
                  </a:solidFill>
                </a:ln>
                <a:solidFill>
                  <a:srgbClr val="9900CC"/>
                </a:solidFill>
                <a:effectLst>
                  <a:outerShdw blurRad="50800" dist="50800" dir="5400000" sx="101000" sy="101000" algn="ctr" rotWithShape="0">
                    <a:srgbClr val="00FF00"/>
                  </a:outerShdw>
                </a:effectLst>
                <a:latin typeface="Georgia" panose="02040502050405020303" pitchFamily="18" charset="0"/>
              </a:rPr>
              <a:t>tent</a:t>
            </a:r>
            <a:r>
              <a:rPr lang="en-US" i="1" dirty="0">
                <a:solidFill>
                  <a:srgbClr val="9900CC"/>
                </a:solidFill>
                <a:latin typeface="Georgia" panose="02040502050405020303" pitchFamily="18" charset="0"/>
              </a:rPr>
              <a:t> for the</a:t>
            </a:r>
          </a:p>
          <a:p>
            <a:pPr marL="1280160" indent="-1280160">
              <a:spcBef>
                <a:spcPts val="0"/>
              </a:spcBef>
              <a:spcAft>
                <a:spcPts val="1200"/>
              </a:spcAft>
              <a:buNone/>
            </a:pPr>
            <a:r>
              <a:rPr lang="en-US" dirty="0">
                <a:solidFill>
                  <a:srgbClr val="008080"/>
                </a:solidFill>
                <a:latin typeface="Georgia" panose="02040502050405020303" pitchFamily="18" charset="0"/>
              </a:rPr>
              <a:t>Ps 19:5</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And it is like a </a:t>
            </a:r>
            <a:r>
              <a:rPr lang="en-US" dirty="0">
                <a:ln>
                  <a:solidFill>
                    <a:schemeClr val="tx1"/>
                  </a:solidFill>
                </a:ln>
                <a:solidFill>
                  <a:srgbClr val="E46C0A"/>
                </a:solidFill>
                <a:effectLst>
                  <a:outerShdw blurRad="50800" dist="50800" dir="5400000" algn="ctr" rotWithShape="0">
                    <a:srgbClr val="CC00FF"/>
                  </a:outerShdw>
                </a:effectLst>
                <a:latin typeface="Georgia" panose="02040502050405020303" pitchFamily="18" charset="0"/>
              </a:rPr>
              <a:t>bridegroom</a:t>
            </a:r>
            <a:r>
              <a:rPr lang="en-US" dirty="0">
                <a:solidFill>
                  <a:srgbClr val="E46C0A"/>
                </a:solidFill>
                <a:latin typeface="Georgia" panose="02040502050405020303" pitchFamily="18" charset="0"/>
              </a:rPr>
              <a:t> coming out of his room, It rejoices like a </a:t>
            </a:r>
            <a:r>
              <a:rPr lang="en-US" dirty="0">
                <a:ln>
                  <a:solidFill>
                    <a:schemeClr val="tx1"/>
                  </a:solidFill>
                </a:ln>
                <a:solidFill>
                  <a:srgbClr val="E46C0A"/>
                </a:solidFill>
                <a:effectLst>
                  <a:outerShdw blurRad="50800" dist="50800" dir="5400000" algn="ctr" rotWithShape="0">
                    <a:srgbClr val="CC00FF"/>
                  </a:outerShdw>
                </a:effectLst>
                <a:latin typeface="Georgia" panose="02040502050405020303" pitchFamily="18" charset="0"/>
              </a:rPr>
              <a:t>strong man </a:t>
            </a:r>
            <a:r>
              <a:rPr lang="en-US" dirty="0">
                <a:solidFill>
                  <a:srgbClr val="E46C0A"/>
                </a:solidFill>
                <a:latin typeface="Georgia" panose="02040502050405020303" pitchFamily="18" charset="0"/>
              </a:rPr>
              <a:t>to run the path. </a:t>
            </a:r>
          </a:p>
          <a:p>
            <a:pPr marL="1280160" indent="-1280160">
              <a:spcBef>
                <a:spcPts val="0"/>
              </a:spcBef>
              <a:spcAft>
                <a:spcPts val="1200"/>
              </a:spcAft>
              <a:buNone/>
            </a:pPr>
            <a:r>
              <a:rPr lang="en-US" dirty="0">
                <a:solidFill>
                  <a:srgbClr val="008080"/>
                </a:solidFill>
                <a:latin typeface="Georgia" panose="02040502050405020303" pitchFamily="18" charset="0"/>
              </a:rPr>
              <a:t>Ps 19:6</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Its </a:t>
            </a:r>
            <a:r>
              <a:rPr lang="en-US" b="1" dirty="0">
                <a:ln>
                  <a:solidFill>
                    <a:sysClr val="windowText" lastClr="000000"/>
                  </a:solidFill>
                </a:ln>
                <a:solidFill>
                  <a:srgbClr val="E46C0A"/>
                </a:solidFill>
                <a:effectLst>
                  <a:glow rad="228600">
                    <a:srgbClr val="CC00FF">
                      <a:alpha val="40000"/>
                    </a:srgbClr>
                  </a:glow>
                </a:effectLst>
                <a:latin typeface="Georgia" panose="02040502050405020303" pitchFamily="18" charset="0"/>
              </a:rPr>
              <a:t>rising</a:t>
            </a:r>
            <a:r>
              <a:rPr lang="en-US" dirty="0">
                <a:solidFill>
                  <a:srgbClr val="E46C0A"/>
                </a:solidFill>
                <a:latin typeface="Georgia" panose="02040502050405020303" pitchFamily="18" charset="0"/>
              </a:rPr>
              <a:t> is from one end of the heavens, And its </a:t>
            </a:r>
            <a:r>
              <a:rPr lang="en-US" u="sng" dirty="0">
                <a:ln>
                  <a:solidFill>
                    <a:srgbClr val="CC0099"/>
                  </a:solidFill>
                </a:ln>
                <a:solidFill>
                  <a:srgbClr val="FFFF00"/>
                </a:solidFill>
                <a:latin typeface="Snap ITC" panose="04040A07060A02020202" pitchFamily="82" charset="0"/>
              </a:rPr>
              <a:t>circuit</a:t>
            </a:r>
            <a:r>
              <a:rPr lang="en-US" dirty="0">
                <a:solidFill>
                  <a:srgbClr val="E46C0A"/>
                </a:solidFill>
                <a:latin typeface="Georgia" panose="02040502050405020303" pitchFamily="18" charset="0"/>
              </a:rPr>
              <a:t> to the other end; And naught is hidden from its heat. </a:t>
            </a:r>
          </a:p>
        </p:txBody>
      </p:sp>
      <p:sp>
        <p:nvSpPr>
          <p:cNvPr id="4" name="Slide Number Placeholder 3"/>
          <p:cNvSpPr>
            <a:spLocks noGrp="1"/>
          </p:cNvSpPr>
          <p:nvPr>
            <p:ph type="sldNum" sz="quarter" idx="12"/>
          </p:nvPr>
        </p:nvSpPr>
        <p:spPr>
          <a:xfrm>
            <a:off x="9137025" y="6199443"/>
            <a:ext cx="2743200" cy="365125"/>
          </a:xfrm>
        </p:spPr>
        <p:txBody>
          <a:bodyPr/>
          <a:lstStyle/>
          <a:p>
            <a:fld id="{0B555D82-D20F-4DB7-B3E9-7B7EAC2F87A9}" type="slidenum">
              <a:rPr lang="en-US" smtClean="0">
                <a:solidFill>
                  <a:schemeClr val="tx1"/>
                </a:solidFill>
              </a:rPr>
              <a:t>45</a:t>
            </a:fld>
            <a:endParaRPr lang="en-US" dirty="0">
              <a:solidFill>
                <a:schemeClr val="tx1"/>
              </a:solidFill>
            </a:endParaRPr>
          </a:p>
        </p:txBody>
      </p:sp>
      <p:sp>
        <p:nvSpPr>
          <p:cNvPr id="5" name="Rectangle 4"/>
          <p:cNvSpPr/>
          <p:nvPr/>
        </p:nvSpPr>
        <p:spPr>
          <a:xfrm>
            <a:off x="1648496" y="2347133"/>
            <a:ext cx="2331076" cy="529657"/>
          </a:xfrm>
          <a:prstGeom prst="rect">
            <a:avLst/>
          </a:prstGeom>
          <a:noFill/>
          <a:ln w="190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i="1" dirty="0">
                <a:solidFill>
                  <a:srgbClr val="CC0099"/>
                </a:solidFill>
                <a:effectLst>
                  <a:glow rad="228600">
                    <a:schemeClr val="accent2">
                      <a:lumMod val="60000"/>
                      <a:lumOff val="40000"/>
                      <a:alpha val="40000"/>
                    </a:schemeClr>
                  </a:glow>
                </a:effectLst>
                <a:latin typeface="Georgia" panose="02040502050405020303" pitchFamily="18" charset="0"/>
              </a:rPr>
              <a:t>knowledge.</a:t>
            </a:r>
          </a:p>
        </p:txBody>
      </p:sp>
      <p:sp>
        <p:nvSpPr>
          <p:cNvPr id="6" name="Rectangle 5"/>
          <p:cNvSpPr/>
          <p:nvPr/>
        </p:nvSpPr>
        <p:spPr>
          <a:xfrm>
            <a:off x="10482228" y="4167218"/>
            <a:ext cx="978796"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C0099"/>
                </a:solidFill>
                <a:effectLst>
                  <a:glow rad="215900">
                    <a:srgbClr val="00FF00"/>
                  </a:glow>
                </a:effectLst>
                <a:latin typeface="Georgia" panose="02040502050405020303" pitchFamily="18" charset="0"/>
              </a:rPr>
              <a:t>sun,</a:t>
            </a:r>
          </a:p>
        </p:txBody>
      </p:sp>
      <p:sp>
        <p:nvSpPr>
          <p:cNvPr id="7" name="Rectangle 6"/>
          <p:cNvSpPr/>
          <p:nvPr/>
        </p:nvSpPr>
        <p:spPr>
          <a:xfrm>
            <a:off x="4463636" y="2370017"/>
            <a:ext cx="3979719" cy="529352"/>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ysClr val="windowText" lastClr="000000"/>
                  </a:solidFill>
                </a:ln>
                <a:solidFill>
                  <a:srgbClr val="00FF00"/>
                </a:solidFill>
                <a:effectLst>
                  <a:glow rad="127000">
                    <a:srgbClr val="FFFF00"/>
                  </a:glow>
                </a:effectLst>
                <a:latin typeface="Georgia" panose="02040502050405020303" pitchFamily="18" charset="0"/>
              </a:rPr>
              <a:t>THE MAZZAROTH</a:t>
            </a:r>
            <a:endParaRPr lang="en-CA" sz="2800" b="1" dirty="0">
              <a:ln>
                <a:solidFill>
                  <a:sysClr val="windowText" lastClr="000000"/>
                </a:solidFill>
              </a:ln>
              <a:solidFill>
                <a:srgbClr val="00FF00"/>
              </a:solidFill>
              <a:effectLst>
                <a:glow rad="127000">
                  <a:srgbClr val="FFFF00"/>
                </a:glow>
              </a:effectLst>
            </a:endParaRPr>
          </a:p>
        </p:txBody>
      </p:sp>
      <p:sp>
        <p:nvSpPr>
          <p:cNvPr id="8" name="Speech Bubble: Rectangle with Corners Rounded 7">
            <a:extLst>
              <a:ext uri="{FF2B5EF4-FFF2-40B4-BE49-F238E27FC236}">
                <a16:creationId xmlns:a16="http://schemas.microsoft.com/office/drawing/2014/main" id="{16F77DF4-ECB5-4C01-97FA-94491DD435CD}"/>
              </a:ext>
            </a:extLst>
          </p:cNvPr>
          <p:cNvSpPr/>
          <p:nvPr/>
        </p:nvSpPr>
        <p:spPr>
          <a:xfrm>
            <a:off x="9753600" y="5091953"/>
            <a:ext cx="2126624" cy="449805"/>
          </a:xfrm>
          <a:prstGeom prst="wedgeRoundRectCallout">
            <a:avLst>
              <a:gd name="adj1" fmla="val -27156"/>
              <a:gd name="adj2" fmla="val 90402"/>
              <a:gd name="adj3" fmla="val 16667"/>
            </a:avLst>
          </a:prstGeom>
          <a:solidFill>
            <a:srgbClr val="7030A0"/>
          </a:solidFill>
          <a:ln w="28575">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Tequfah</a:t>
            </a:r>
          </a:p>
        </p:txBody>
      </p:sp>
      <p:sp>
        <p:nvSpPr>
          <p:cNvPr id="9" name="Rectangle 8">
            <a:extLst>
              <a:ext uri="{FF2B5EF4-FFF2-40B4-BE49-F238E27FC236}">
                <a16:creationId xmlns:a16="http://schemas.microsoft.com/office/drawing/2014/main" id="{277B21EE-9CFA-4BBF-85EB-4A6E565A5AA3}"/>
              </a:ext>
            </a:extLst>
          </p:cNvPr>
          <p:cNvSpPr/>
          <p:nvPr/>
        </p:nvSpPr>
        <p:spPr>
          <a:xfrm>
            <a:off x="12311653" y="1069538"/>
            <a:ext cx="7251903" cy="4247317"/>
          </a:xfrm>
          <a:prstGeom prst="rect">
            <a:avLst/>
          </a:prstGeom>
          <a:solidFill>
            <a:schemeClr val="accent4">
              <a:lumMod val="20000"/>
              <a:lumOff val="80000"/>
            </a:schemeClr>
          </a:solidFill>
        </p:spPr>
        <p:txBody>
          <a:bodyPr wrap="square">
            <a:spAutoFit/>
          </a:bodyPr>
          <a:lstStyle/>
          <a:p>
            <a:r>
              <a:rPr lang="en-CA"/>
              <a:t>Exodus 34:22 And thou shalt observe the feast of weeks, of the firstfruits of wheat harvest, and the feast of ingathering at the year's end.</a:t>
            </a:r>
          </a:p>
          <a:p>
            <a:endParaRPr lang="en-CA"/>
          </a:p>
          <a:p>
            <a:r>
              <a:rPr lang="en-CA"/>
              <a:t>1 Samuel 1:20  Wherefore it came to pass, when the time was come about after Hannah had conceived, that she bare a son, and called his name Samuel, saying, Because I have asked him of the LORD.</a:t>
            </a:r>
          </a:p>
          <a:p>
            <a:endParaRPr lang="en-CA"/>
          </a:p>
          <a:p>
            <a:r>
              <a:rPr lang="en-CA"/>
              <a:t>2 Chronicles 24:23  And it came to pass at the end of the year, that the host of Syria came up against him: and they came to Judah and Jerusalem, and destroyed all the princes of the people from among the people, and sent all the spoil of them unto the king of Damascus.</a:t>
            </a:r>
          </a:p>
          <a:p>
            <a:endParaRPr lang="en-CA"/>
          </a:p>
          <a:p>
            <a:r>
              <a:rPr lang="en-CA"/>
              <a:t>Psalms 19:6  His going forth is from the end of the heaven, and his circuit unto the ends of it: and there is nothing hid from the heat thereof.</a:t>
            </a:r>
          </a:p>
          <a:p>
            <a:r>
              <a:rPr lang="en-CA"/>
              <a:t>KJV</a:t>
            </a:r>
            <a:endParaRPr lang="en-CA" dirty="0"/>
          </a:p>
        </p:txBody>
      </p:sp>
    </p:spTree>
    <p:extLst>
      <p:ext uri="{BB962C8B-B14F-4D97-AF65-F5344CB8AC3E}">
        <p14:creationId xmlns:p14="http://schemas.microsoft.com/office/powerpoint/2010/main" val="11952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1" presetClass="entr" presetSubtype="0" fill="hold" grpId="0" nodeType="withEffect">
                                  <p:stCondLst>
                                    <p:cond delay="1750"/>
                                  </p:stCondLst>
                                  <p:childTnLst>
                                    <p:set>
                                      <p:cBhvr>
                                        <p:cTn id="9" dur="1" fill="hold">
                                          <p:stCondLst>
                                            <p:cond delay="0"/>
                                          </p:stCondLst>
                                        </p:cTn>
                                        <p:tgtEl>
                                          <p:spTgt spid="7"/>
                                        </p:tgtEl>
                                        <p:attrNameLst>
                                          <p:attrName>style.visibility</p:attrName>
                                        </p:attrNameLst>
                                      </p:cBhvr>
                                      <p:to>
                                        <p:strVal val="visible"/>
                                      </p:to>
                                    </p:set>
                                  </p:childTnLst>
                                </p:cTn>
                              </p:par>
                              <p:par>
                                <p:cTn id="10" presetID="45" presetClass="entr" presetSubtype="0" repeatCount="2000" fill="hold" grpId="1" nodeType="withEffect">
                                  <p:stCondLst>
                                    <p:cond delay="2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ppt_w</p:attrName>
                                        </p:attrNameLst>
                                      </p:cBhvr>
                                      <p:tavLst>
                                        <p:tav tm="0" fmla="#ppt_w*sin(2.5*pi*$)">
                                          <p:val>
                                            <p:fltVal val="0"/>
                                          </p:val>
                                        </p:tav>
                                        <p:tav tm="100000">
                                          <p:val>
                                            <p:fltVal val="1"/>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1" presetClass="entr" presetSubtype="0" fill="hold" grpId="1" nodeType="withEffect">
                                  <p:stCondLst>
                                    <p:cond delay="225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0" fill="hold"/>
                                        <p:tgtEl>
                                          <p:spTgt spid="6"/>
                                        </p:tgtEl>
                                        <p:attrNameLst>
                                          <p:attrName>ppt_w</p:attrName>
                                        </p:attrNameLst>
                                      </p:cBhvr>
                                      <p:tavLst>
                                        <p:tav tm="0">
                                          <p:val>
                                            <p:fltVal val="0"/>
                                          </p:val>
                                        </p:tav>
                                        <p:tav tm="100000">
                                          <p:val>
                                            <p:strVal val="#ppt_w"/>
                                          </p:val>
                                        </p:tav>
                                      </p:tavLst>
                                    </p:anim>
                                    <p:anim calcmode="lin" valueType="num">
                                      <p:cBhvr>
                                        <p:cTn id="30" dur="3000" fill="hold"/>
                                        <p:tgtEl>
                                          <p:spTgt spid="6"/>
                                        </p:tgtEl>
                                        <p:attrNameLst>
                                          <p:attrName>ppt_h</p:attrName>
                                        </p:attrNameLst>
                                      </p:cBhvr>
                                      <p:tavLst>
                                        <p:tav tm="0">
                                          <p:val>
                                            <p:fltVal val="0"/>
                                          </p:val>
                                        </p:tav>
                                        <p:tav tm="100000">
                                          <p:val>
                                            <p:strVal val="#ppt_h"/>
                                          </p:val>
                                        </p:tav>
                                      </p:tavLst>
                                    </p:anim>
                                    <p:anim calcmode="lin" valueType="num">
                                      <p:cBhvr>
                                        <p:cTn id="31" dur="3000" fill="hold"/>
                                        <p:tgtEl>
                                          <p:spTgt spid="6"/>
                                        </p:tgtEl>
                                        <p:attrNameLst>
                                          <p:attrName>style.rotation</p:attrName>
                                        </p:attrNameLst>
                                      </p:cBhvr>
                                      <p:tavLst>
                                        <p:tav tm="0">
                                          <p:val>
                                            <p:fltVal val="90"/>
                                          </p:val>
                                        </p:tav>
                                        <p:tav tm="100000">
                                          <p:val>
                                            <p:fltVal val="0"/>
                                          </p:val>
                                        </p:tav>
                                      </p:tavLst>
                                    </p:anim>
                                    <p:animEffect transition="in" filter="fade">
                                      <p:cBhvr>
                                        <p:cTn id="32" dur="3000"/>
                                        <p:tgtEl>
                                          <p:spTgt spid="6"/>
                                        </p:tgtEl>
                                      </p:cBhvr>
                                    </p:animEffect>
                                  </p:childTnLst>
                                </p:cTn>
                              </p:par>
                              <p:par>
                                <p:cTn id="33" presetID="35" presetClass="emph" presetSubtype="0" repeatCount="10000" fill="hold" grpId="0" nodeType="withEffect">
                                  <p:stCondLst>
                                    <p:cond delay="3000"/>
                                  </p:stCondLst>
                                  <p:childTnLst>
                                    <p:anim calcmode="discrete" valueType="str">
                                      <p:cBhvr>
                                        <p:cTn id="34"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1250"/>
                                        <p:tgtEl>
                                          <p:spTgt spid="3">
                                            <p:txEl>
                                              <p:pRg st="4" end="4"/>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1250"/>
                                        <p:tgtEl>
                                          <p:spTgt spid="3">
                                            <p:txEl>
                                              <p:pRg st="5" end="5"/>
                                            </p:txEl>
                                          </p:spTgt>
                                        </p:tgtEl>
                                      </p:cBhvr>
                                    </p:animEffect>
                                  </p:childTnLst>
                                </p:cTn>
                              </p:par>
                            </p:childTnLst>
                          </p:cTn>
                        </p:par>
                        <p:par>
                          <p:cTn id="43" fill="hold">
                            <p:stCondLst>
                              <p:cond delay="1250"/>
                            </p:stCondLst>
                            <p:childTnLst>
                              <p:par>
                                <p:cTn id="44" presetID="5" presetClass="entr" presetSubtype="10" fill="hold" grpId="0" nodeType="afterEffect">
                                  <p:stCondLst>
                                    <p:cond delay="200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250"/>
                                        <p:tgtEl>
                                          <p:spTgt spid="8"/>
                                        </p:tgtEl>
                                      </p:cBhvr>
                                    </p:animEffect>
                                  </p:childTnLst>
                                </p:cTn>
                              </p:par>
                              <p:par>
                                <p:cTn id="47" presetID="8" presetClass="emph" presetSubtype="0" fill="hold" grpId="1" nodeType="withEffect">
                                  <p:stCondLst>
                                    <p:cond delay="3500"/>
                                  </p:stCondLst>
                                  <p:childTnLst>
                                    <p:animRot by="21600000">
                                      <p:cBhvr>
                                        <p:cTn id="4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7" grpId="1" animBg="1"/>
      <p:bldP spid="8" grpId="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60" y="72737"/>
            <a:ext cx="10917625"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normAutofit/>
            <a:sp3d extrusionH="57150">
              <a:bevelT w="38100" h="38100"/>
            </a:sp3d>
          </a:bodyPr>
          <a:lstStyle/>
          <a:p>
            <a:pPr algn="ctr"/>
            <a:r>
              <a:rPr lang="en-US" dirty="0"/>
              <a:t>What</a:t>
            </a:r>
            <a:r>
              <a:rPr lang="en-US" b="1" dirty="0">
                <a:solidFill>
                  <a:srgbClr val="0000CC"/>
                </a:solidFill>
              </a:rPr>
              <a:t> </a:t>
            </a:r>
            <a:r>
              <a:rPr lang="en-US" b="1" dirty="0">
                <a:ln>
                  <a:solidFill>
                    <a:srgbClr val="002060"/>
                  </a:solidFill>
                </a:ln>
                <a:solidFill>
                  <a:srgbClr val="00B050"/>
                </a:solidFill>
                <a:effectLst>
                  <a:glow rad="241300">
                    <a:srgbClr val="FFFF00"/>
                  </a:glow>
                </a:effectLst>
                <a:latin typeface="+mn-lt"/>
              </a:rPr>
              <a:t>KNOWLEDGE</a:t>
            </a:r>
            <a:r>
              <a:rPr lang="en-US" b="1" dirty="0">
                <a:solidFill>
                  <a:srgbClr val="00B050"/>
                </a:solidFill>
                <a:effectLst>
                  <a:glow rad="241300">
                    <a:srgbClr val="FFFF00"/>
                  </a:glow>
                </a:effectLst>
                <a:latin typeface="Arial Black" panose="020B0A04020102020204" pitchFamily="34" charset="0"/>
              </a:rPr>
              <a:t> </a:t>
            </a:r>
            <a:r>
              <a:rPr lang="en-US" dirty="0"/>
              <a:t>are we searching for?</a:t>
            </a: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a:sp3d>
          </a:bodyPr>
          <a:lstStyle/>
          <a:p>
            <a:pPr marL="1280160" indent="-1280160">
              <a:spcBef>
                <a:spcPts val="0"/>
              </a:spcBef>
              <a:spcAft>
                <a:spcPts val="1200"/>
              </a:spcAft>
              <a:buNone/>
            </a:pPr>
            <a:r>
              <a:rPr lang="en-US" dirty="0">
                <a:solidFill>
                  <a:srgbClr val="E46C0A"/>
                </a:solidFill>
                <a:latin typeface="Georgia" panose="02040502050405020303" pitchFamily="18" charset="0"/>
              </a:rPr>
              <a:t> 							 contains the full accurate</a:t>
            </a:r>
            <a:br>
              <a:rPr lang="en-US" dirty="0">
                <a:solidFill>
                  <a:srgbClr val="E46C0A"/>
                </a:solidFill>
                <a:latin typeface="Georgia" panose="02040502050405020303" pitchFamily="18" charset="0"/>
              </a:rPr>
            </a:br>
            <a:r>
              <a:rPr lang="en-US" dirty="0">
                <a:solidFill>
                  <a:srgbClr val="E46C0A"/>
                </a:solidFill>
                <a:latin typeface="Georgia" panose="02040502050405020303" pitchFamily="18" charset="0"/>
              </a:rPr>
              <a:t>						 outline in detail, of this</a:t>
            </a:r>
          </a:p>
          <a:p>
            <a:pPr marL="1280160" indent="-1280160">
              <a:spcBef>
                <a:spcPts val="0"/>
              </a:spcBef>
              <a:spcAft>
                <a:spcPts val="1200"/>
              </a:spcAft>
              <a:buNone/>
            </a:pPr>
            <a:endParaRPr lang="en-US" dirty="0">
              <a:solidFill>
                <a:srgbClr val="E46C0A"/>
              </a:solidFill>
              <a:latin typeface="Georgia" panose="02040502050405020303" pitchFamily="18" charset="0"/>
            </a:endParaRPr>
          </a:p>
          <a:p>
            <a:pPr marL="1280160" indent="-1280160">
              <a:spcBef>
                <a:spcPts val="0"/>
              </a:spcBef>
              <a:spcAft>
                <a:spcPts val="1200"/>
              </a:spcAft>
              <a:buNone/>
            </a:pPr>
            <a:endParaRPr lang="en-US" dirty="0">
              <a:solidFill>
                <a:srgbClr val="E46C0A"/>
              </a:solidFill>
              <a:latin typeface="Georgia" panose="02040502050405020303" pitchFamily="18" charset="0"/>
            </a:endParaRPr>
          </a:p>
          <a:p>
            <a:pPr>
              <a:spcBef>
                <a:spcPts val="0"/>
              </a:spcBef>
            </a:pPr>
            <a:r>
              <a:rPr lang="en-US" dirty="0"/>
              <a:t>The </a:t>
            </a:r>
            <a:r>
              <a:rPr lang="en-US" b="1" dirty="0" err="1">
                <a:solidFill>
                  <a:srgbClr val="800000"/>
                </a:solidFill>
              </a:rPr>
              <a:t>Mazzaroth’s</a:t>
            </a:r>
            <a:r>
              <a:rPr lang="en-US" dirty="0"/>
              <a:t> </a:t>
            </a:r>
            <a:r>
              <a:rPr lang="en-US" b="1" dirty="0" err="1">
                <a:solidFill>
                  <a:srgbClr val="800000"/>
                </a:solidFill>
              </a:rPr>
              <a:t>Tequfah</a:t>
            </a:r>
            <a:r>
              <a:rPr lang="en-US" dirty="0"/>
              <a:t> is the </a:t>
            </a:r>
            <a:r>
              <a:rPr lang="en-US" b="1" dirty="0"/>
              <a:t>“centering pin” </a:t>
            </a:r>
            <a:r>
              <a:rPr lang="en-US" dirty="0"/>
              <a:t>which determines </a:t>
            </a:r>
            <a:br>
              <a:rPr lang="en-US" dirty="0"/>
            </a:br>
            <a:r>
              <a:rPr lang="en-US" dirty="0"/>
              <a:t>the start of </a:t>
            </a:r>
            <a:r>
              <a:rPr lang="en-US" b="1" dirty="0">
                <a:solidFill>
                  <a:srgbClr val="0000CC"/>
                </a:solidFill>
              </a:rPr>
              <a:t>Yahuah’s</a:t>
            </a:r>
            <a:r>
              <a:rPr lang="en-US" dirty="0"/>
              <a:t> new worship year. </a:t>
            </a:r>
          </a:p>
          <a:p>
            <a:pPr>
              <a:spcBef>
                <a:spcPts val="0"/>
              </a:spcBef>
            </a:pPr>
            <a:r>
              <a:rPr lang="en-US" dirty="0"/>
              <a:t>The </a:t>
            </a:r>
            <a:r>
              <a:rPr lang="en-US" b="1" dirty="0" err="1">
                <a:solidFill>
                  <a:srgbClr val="800000"/>
                </a:solidFill>
              </a:rPr>
              <a:t>Tequfah</a:t>
            </a:r>
            <a:r>
              <a:rPr lang="en-US" dirty="0"/>
              <a:t> is the ultra specific celestial event which places us on </a:t>
            </a:r>
            <a:br>
              <a:rPr lang="en-US" dirty="0"/>
            </a:br>
            <a:r>
              <a:rPr lang="en-US" dirty="0"/>
              <a:t>the correct schedule to receive the full blessings of </a:t>
            </a:r>
            <a:r>
              <a:rPr lang="en-US" b="1" dirty="0">
                <a:solidFill>
                  <a:srgbClr val="0000CC"/>
                </a:solidFill>
              </a:rPr>
              <a:t>Yahuah!</a:t>
            </a:r>
          </a:p>
          <a:p>
            <a:pPr>
              <a:spcBef>
                <a:spcPts val="0"/>
              </a:spcBef>
            </a:pPr>
            <a:r>
              <a:rPr lang="en-US" dirty="0"/>
              <a:t>When we accept the removal of the </a:t>
            </a:r>
            <a:r>
              <a:rPr lang="en-US" b="1" dirty="0" err="1">
                <a:solidFill>
                  <a:srgbClr val="800000"/>
                </a:solidFill>
              </a:rPr>
              <a:t>Tequfah</a:t>
            </a:r>
            <a:r>
              <a:rPr lang="en-US" b="1" dirty="0">
                <a:solidFill>
                  <a:srgbClr val="800000"/>
                </a:solidFill>
              </a:rPr>
              <a:t>, </a:t>
            </a:r>
            <a:r>
              <a:rPr lang="en-US" b="1" dirty="0">
                <a:solidFill>
                  <a:srgbClr val="0000CC"/>
                </a:solidFill>
              </a:rPr>
              <a:t>Yahuah’s</a:t>
            </a:r>
            <a:r>
              <a:rPr lang="en-US" dirty="0"/>
              <a:t> </a:t>
            </a:r>
            <a:r>
              <a:rPr lang="en-US" b="1" dirty="0">
                <a:solidFill>
                  <a:srgbClr val="800000"/>
                </a:solidFill>
              </a:rPr>
              <a:t>“centering pin </a:t>
            </a:r>
            <a:br>
              <a:rPr lang="en-US" b="1" dirty="0">
                <a:solidFill>
                  <a:srgbClr val="800000"/>
                </a:solidFill>
              </a:rPr>
            </a:br>
            <a:r>
              <a:rPr lang="en-US" b="1" dirty="0">
                <a:solidFill>
                  <a:srgbClr val="800000"/>
                </a:solidFill>
              </a:rPr>
              <a:t>of timing”</a:t>
            </a:r>
            <a:r>
              <a:rPr lang="en-US" dirty="0"/>
              <a:t> and we follow along in the pagan lunar traditions, we then </a:t>
            </a:r>
            <a:br>
              <a:rPr lang="en-US" dirty="0"/>
            </a:br>
            <a:r>
              <a:rPr lang="en-US" dirty="0"/>
              <a:t>have placed ourselves on the Adversary’s schedule. </a:t>
            </a:r>
          </a:p>
          <a:p>
            <a:pPr>
              <a:spcBef>
                <a:spcPts val="0"/>
              </a:spcBef>
            </a:pPr>
            <a:r>
              <a:rPr lang="en-US" dirty="0"/>
              <a:t>The Dragon claimed in </a:t>
            </a:r>
            <a:r>
              <a:rPr lang="en-US" dirty="0">
                <a:solidFill>
                  <a:srgbClr val="00B050"/>
                </a:solidFill>
              </a:rPr>
              <a:t>Isaiah 14:13 &amp; 14</a:t>
            </a:r>
            <a:r>
              <a:rPr lang="en-US" dirty="0"/>
              <a:t> that he would control the Mo-</a:t>
            </a:r>
            <a:r>
              <a:rPr lang="en-US" dirty="0" err="1"/>
              <a:t>edim</a:t>
            </a:r>
            <a:r>
              <a:rPr lang="en-US" dirty="0"/>
              <a:t>.</a:t>
            </a:r>
          </a:p>
          <a:p>
            <a:pPr>
              <a:spcBef>
                <a:spcPts val="0"/>
              </a:spcBef>
            </a:pPr>
            <a:r>
              <a:rPr lang="en-US" dirty="0"/>
              <a:t>By accepting the </a:t>
            </a:r>
            <a:r>
              <a:rPr lang="en-US" dirty="0">
                <a:solidFill>
                  <a:srgbClr val="FF0000"/>
                </a:solidFill>
              </a:rPr>
              <a:t>lunar traditions, </a:t>
            </a:r>
            <a:r>
              <a:rPr lang="en-US" dirty="0"/>
              <a:t>we accept the Dragon’s usurped authority! </a:t>
            </a:r>
            <a:r>
              <a:rPr lang="en-US" b="1" dirty="0">
                <a:solidFill>
                  <a:srgbClr val="0000CC"/>
                </a:solidFill>
              </a:rPr>
              <a:t> </a:t>
            </a:r>
          </a:p>
        </p:txBody>
      </p:sp>
      <p:sp>
        <p:nvSpPr>
          <p:cNvPr id="4" name="Slide Number Placeholder 3"/>
          <p:cNvSpPr>
            <a:spLocks noGrp="1"/>
          </p:cNvSpPr>
          <p:nvPr>
            <p:ph type="sldNum" sz="quarter" idx="12"/>
          </p:nvPr>
        </p:nvSpPr>
        <p:spPr>
          <a:xfrm>
            <a:off x="9199780" y="6199443"/>
            <a:ext cx="2743200" cy="365125"/>
          </a:xfrm>
        </p:spPr>
        <p:txBody>
          <a:bodyPr/>
          <a:lstStyle/>
          <a:p>
            <a:fld id="{0B555D82-D20F-4DB7-B3E9-7B7EAC2F87A9}" type="slidenum">
              <a:rPr lang="en-US" smtClean="0">
                <a:solidFill>
                  <a:schemeClr val="tx1"/>
                </a:solidFill>
              </a:rPr>
              <a:t>46</a:t>
            </a:fld>
            <a:endParaRPr lang="en-US" dirty="0">
              <a:solidFill>
                <a:schemeClr val="tx1"/>
              </a:solidFill>
            </a:endParaRPr>
          </a:p>
        </p:txBody>
      </p:sp>
      <p:sp>
        <p:nvSpPr>
          <p:cNvPr id="5" name="Rectangle 4"/>
          <p:cNvSpPr/>
          <p:nvPr/>
        </p:nvSpPr>
        <p:spPr>
          <a:xfrm>
            <a:off x="1169524" y="2177143"/>
            <a:ext cx="9879476" cy="718457"/>
          </a:xfrm>
          <a:prstGeom prst="rect">
            <a:avLst/>
          </a:prstGeom>
          <a:noFill/>
          <a:ln w="190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1280160" lvl="0" indent="-1280160">
              <a:lnSpc>
                <a:spcPct val="90000"/>
              </a:lnSpc>
              <a:spcAft>
                <a:spcPts val="1200"/>
              </a:spcAft>
            </a:pPr>
            <a:r>
              <a:rPr lang="en-US" sz="3200" b="1" i="1" dirty="0">
                <a:ln>
                  <a:solidFill>
                    <a:schemeClr val="tx1"/>
                  </a:solidFill>
                </a:ln>
                <a:solidFill>
                  <a:srgbClr val="CC0099"/>
                </a:solidFill>
                <a:effectLst>
                  <a:glow rad="228600">
                    <a:srgbClr val="FFFF00"/>
                  </a:glow>
                </a:effectLst>
                <a:latin typeface="Georgia" panose="02040502050405020303" pitchFamily="18" charset="0"/>
              </a:rPr>
              <a:t>Knowledge; </a:t>
            </a:r>
            <a:r>
              <a:rPr lang="en-US" sz="3200" b="1" i="1" dirty="0">
                <a:solidFill>
                  <a:srgbClr val="CC0099"/>
                </a:solidFill>
                <a:effectLst>
                  <a:glow rad="228600">
                    <a:schemeClr val="accent2">
                      <a:lumMod val="60000"/>
                      <a:lumOff val="40000"/>
                      <a:alpha val="40000"/>
                    </a:schemeClr>
                  </a:glow>
                </a:effectLst>
                <a:latin typeface="Georgia" panose="02040502050405020303" pitchFamily="18" charset="0"/>
              </a:rPr>
              <a:t>the complete </a:t>
            </a:r>
            <a:r>
              <a:rPr lang="en-US" sz="3200" b="1" i="1" dirty="0">
                <a:solidFill>
                  <a:srgbClr val="CC0099"/>
                </a:solidFill>
                <a:effectLst>
                  <a:glow rad="127000">
                    <a:srgbClr val="00FF00"/>
                  </a:glow>
                </a:effectLst>
                <a:latin typeface="Georgia" panose="02040502050405020303" pitchFamily="18" charset="0"/>
              </a:rPr>
              <a:t>Plan of Salvation!</a:t>
            </a:r>
            <a:endParaRPr lang="en-US" sz="3200" b="1" i="1" dirty="0">
              <a:solidFill>
                <a:srgbClr val="CC0099"/>
              </a:solidFill>
              <a:effectLst>
                <a:glow rad="127000">
                  <a:srgbClr val="00FF00"/>
                </a:glow>
              </a:effectLst>
              <a:latin typeface="Comic Sans MS" pitchFamily="66" charset="0"/>
            </a:endParaRPr>
          </a:p>
        </p:txBody>
      </p:sp>
      <p:sp>
        <p:nvSpPr>
          <p:cNvPr id="7" name="Rectangle 6"/>
          <p:cNvSpPr/>
          <p:nvPr/>
        </p:nvSpPr>
        <p:spPr>
          <a:xfrm>
            <a:off x="370577" y="1031074"/>
            <a:ext cx="6454735" cy="819498"/>
          </a:xfrm>
          <a:prstGeom prst="rect">
            <a:avLst/>
          </a:prstGeom>
          <a:solidFill>
            <a:schemeClr val="tx1"/>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4800" b="1" dirty="0">
                <a:ln>
                  <a:solidFill>
                    <a:sysClr val="windowText" lastClr="000000"/>
                  </a:solidFill>
                </a:ln>
                <a:solidFill>
                  <a:srgbClr val="00FF00"/>
                </a:solidFill>
                <a:effectLst>
                  <a:glow rad="127000">
                    <a:srgbClr val="FFFF00"/>
                  </a:glow>
                </a:effectLst>
                <a:latin typeface="Georgia" panose="02040502050405020303" pitchFamily="18" charset="0"/>
              </a:rPr>
              <a:t>THE MAZZAROTH</a:t>
            </a:r>
            <a:endParaRPr lang="en-CA" sz="4800" b="1" dirty="0">
              <a:ln>
                <a:solidFill>
                  <a:sysClr val="windowText" lastClr="000000"/>
                </a:solidFill>
              </a:ln>
              <a:solidFill>
                <a:srgbClr val="00FF00"/>
              </a:solidFill>
              <a:effectLst>
                <a:glow rad="127000">
                  <a:srgbClr val="FFFF00"/>
                </a:glow>
              </a:effectLst>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216444" y="2703464"/>
            <a:ext cx="1896533" cy="21885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212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repeatCount="200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anim calcmode="lin" valueType="num">
                                      <p:cBhvr>
                                        <p:cTn id="10" dur="500" fill="hold"/>
                                        <p:tgtEl>
                                          <p:spTgt spid="7"/>
                                        </p:tgtEl>
                                        <p:attrNameLst>
                                          <p:attrName>ppt_w</p:attrName>
                                        </p:attrNameLst>
                                      </p:cBhvr>
                                      <p:tavLst>
                                        <p:tav tm="0" fmla="#ppt_w*sin(2.5*pi*$)">
                                          <p:val>
                                            <p:fltVal val="0"/>
                                          </p:val>
                                        </p:tav>
                                        <p:tav tm="100000">
                                          <p:val>
                                            <p:fltVal val="1"/>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1250"/>
                                        <p:tgtEl>
                                          <p:spTgt spid="5"/>
                                        </p:tgtEl>
                                      </p:cBhvr>
                                    </p:animEffect>
                                  </p:childTnLst>
                                </p:cTn>
                              </p:par>
                            </p:childTnLst>
                          </p:cTn>
                        </p:par>
                        <p:par>
                          <p:cTn id="52" fill="hold">
                            <p:stCondLst>
                              <p:cond delay="125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250" fill="hold"/>
                                        <p:tgtEl>
                                          <p:spTgt spid="8"/>
                                        </p:tgtEl>
                                        <p:attrNameLst>
                                          <p:attrName>ppt_w</p:attrName>
                                        </p:attrNameLst>
                                      </p:cBhvr>
                                      <p:tavLst>
                                        <p:tav tm="0">
                                          <p:val>
                                            <p:fltVal val="0"/>
                                          </p:val>
                                        </p:tav>
                                        <p:tav tm="100000">
                                          <p:val>
                                            <p:strVal val="#ppt_w"/>
                                          </p:val>
                                        </p:tav>
                                      </p:tavLst>
                                    </p:anim>
                                    <p:anim calcmode="lin" valueType="num">
                                      <p:cBhvr>
                                        <p:cTn id="56" dur="1250" fill="hold"/>
                                        <p:tgtEl>
                                          <p:spTgt spid="8"/>
                                        </p:tgtEl>
                                        <p:attrNameLst>
                                          <p:attrName>ppt_h</p:attrName>
                                        </p:attrNameLst>
                                      </p:cBhvr>
                                      <p:tavLst>
                                        <p:tav tm="0">
                                          <p:val>
                                            <p:fltVal val="0"/>
                                          </p:val>
                                        </p:tav>
                                        <p:tav tm="100000">
                                          <p:val>
                                            <p:strVal val="#ppt_h"/>
                                          </p:val>
                                        </p:tav>
                                      </p:tavLst>
                                    </p:anim>
                                    <p:animEffect transition="in" filter="fade">
                                      <p:cBhvr>
                                        <p:cTn id="5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7" grpId="0" animBg="1"/>
      <p:bldP spid="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301" y="1482177"/>
            <a:ext cx="10515600" cy="5056735"/>
          </a:xfrm>
          <a:solidFill>
            <a:schemeClr val="bg1"/>
          </a:solidFill>
          <a:ln w="57150">
            <a:solidFill>
              <a:srgbClr val="66FF33"/>
            </a:solidFill>
          </a:ln>
          <a:scene3d>
            <a:camera prst="orthographicFront"/>
            <a:lightRig rig="threePt" dir="t"/>
          </a:scene3d>
          <a:sp3d>
            <a:bevelT w="139700" h="139700" prst="divot"/>
          </a:sp3d>
        </p:spPr>
        <p:txBody>
          <a:bodyPr>
            <a:normAutofit/>
            <a:sp3d extrusionH="57150">
              <a:bevelT w="38100" h="38100"/>
            </a:sp3d>
          </a:bodyPr>
          <a:lstStyle/>
          <a:p>
            <a:pPr marL="0" indent="0">
              <a:buNone/>
            </a:pPr>
            <a:endParaRPr lang="en-US" dirty="0"/>
          </a:p>
          <a:p>
            <a:pPr>
              <a:spcBef>
                <a:spcPts val="0"/>
              </a:spcBef>
              <a:spcAft>
                <a:spcPts val="1800"/>
              </a:spcAft>
              <a:buClr>
                <a:srgbClr val="FF0000"/>
              </a:buClr>
              <a:buFont typeface="Arial Rounded MT Bold" panose="020F0704030504030204" pitchFamily="34" charset="0"/>
              <a:buChar char="?"/>
            </a:pPr>
            <a:r>
              <a:rPr lang="en-US" dirty="0"/>
              <a:t>  Why is </a:t>
            </a:r>
            <a:r>
              <a:rPr lang="en-US" b="1" u="sng" dirty="0">
                <a:solidFill>
                  <a:srgbClr val="008080"/>
                </a:solidFill>
              </a:rPr>
              <a:t>the sun</a:t>
            </a:r>
            <a:r>
              <a:rPr lang="en-US" b="1" dirty="0">
                <a:solidFill>
                  <a:srgbClr val="008080"/>
                </a:solidFill>
              </a:rPr>
              <a:t> g</a:t>
            </a:r>
            <a:r>
              <a:rPr lang="en-US" b="1" u="sng" dirty="0">
                <a:solidFill>
                  <a:srgbClr val="008080"/>
                </a:solidFill>
              </a:rPr>
              <a:t>iven </a:t>
            </a:r>
            <a:r>
              <a:rPr lang="en-US" b="1" dirty="0">
                <a:solidFill>
                  <a:srgbClr val="008080"/>
                </a:solidFill>
              </a:rPr>
              <a:t>p</a:t>
            </a:r>
            <a:r>
              <a:rPr lang="en-US" b="1" u="sng" dirty="0">
                <a:solidFill>
                  <a:srgbClr val="008080"/>
                </a:solidFill>
              </a:rPr>
              <a:t>rominence</a:t>
            </a:r>
            <a:r>
              <a:rPr lang="en-US" b="1" dirty="0">
                <a:solidFill>
                  <a:srgbClr val="008080"/>
                </a:solidFill>
              </a:rPr>
              <a:t> </a:t>
            </a:r>
            <a:r>
              <a:rPr lang="en-US" dirty="0"/>
              <a:t>by receiving a special designated </a:t>
            </a:r>
            <a:r>
              <a:rPr lang="en-US" b="1" dirty="0">
                <a:solidFill>
                  <a:srgbClr val="800000"/>
                </a:solidFill>
              </a:rPr>
              <a:t>DWELLING PLACE </a:t>
            </a:r>
            <a:r>
              <a:rPr lang="en-US" dirty="0"/>
              <a:t>(Ps 19:4) within the </a:t>
            </a:r>
            <a:r>
              <a:rPr lang="en-US" b="1" dirty="0">
                <a:ln w="28575">
                  <a:solidFill>
                    <a:srgbClr val="222BDC"/>
                  </a:solidFill>
                </a:ln>
                <a:solidFill>
                  <a:srgbClr val="FFFF00"/>
                </a:solidFill>
                <a:effectLst>
                  <a:outerShdw blurRad="50800" dist="50800" dir="5400000" sx="102000" sy="102000" algn="ctr" rotWithShape="0">
                    <a:srgbClr val="FF99FF"/>
                  </a:outerShdw>
                </a:effectLst>
                <a:latin typeface="Snap ITC" panose="04040A07060A02020202" pitchFamily="82" charset="0"/>
              </a:rPr>
              <a:t>Master Time Clock </a:t>
            </a:r>
            <a:r>
              <a:rPr lang="en-US" dirty="0"/>
              <a:t>– </a:t>
            </a:r>
            <a:r>
              <a:rPr lang="en-US" b="1" i="1" u="sng" dirty="0">
                <a:solidFill>
                  <a:srgbClr val="CC00FF"/>
                </a:solidFill>
              </a:rPr>
              <a:t>which is</a:t>
            </a:r>
            <a:r>
              <a:rPr lang="en-US" b="1" i="1" dirty="0">
                <a:solidFill>
                  <a:srgbClr val="CC00FF"/>
                </a:solidFill>
              </a:rPr>
              <a:t> - </a:t>
            </a:r>
            <a:r>
              <a:rPr lang="en-US" b="1" i="1" dirty="0">
                <a:solidFill>
                  <a:srgbClr val="7030A0"/>
                </a:solidFill>
              </a:rPr>
              <a:t>The Mazzaroth </a:t>
            </a:r>
            <a:r>
              <a:rPr lang="en-US" dirty="0"/>
              <a:t>– of </a:t>
            </a:r>
            <a:r>
              <a:rPr lang="en-US" b="1" dirty="0">
                <a:solidFill>
                  <a:srgbClr val="0000FF"/>
                </a:solidFill>
              </a:rPr>
              <a:t>Yahuah?</a:t>
            </a:r>
          </a:p>
          <a:p>
            <a:pPr>
              <a:spcBef>
                <a:spcPts val="0"/>
              </a:spcBef>
              <a:spcAft>
                <a:spcPts val="1800"/>
              </a:spcAft>
              <a:buClr>
                <a:srgbClr val="FF0000"/>
              </a:buClr>
              <a:buFont typeface="Arial Rounded MT Bold" panose="020F0704030504030204" pitchFamily="34" charset="0"/>
              <a:buChar char="?"/>
            </a:pPr>
            <a:r>
              <a:rPr lang="en-US" dirty="0"/>
              <a:t> The sun’s </a:t>
            </a:r>
            <a:r>
              <a:rPr lang="en-US" b="1" dirty="0">
                <a:solidFill>
                  <a:srgbClr val="800000"/>
                </a:solidFill>
              </a:rPr>
              <a:t>tabernacle</a:t>
            </a:r>
            <a:r>
              <a:rPr lang="en-US" dirty="0"/>
              <a:t> or - </a:t>
            </a:r>
            <a:r>
              <a:rPr lang="en-US" b="1" dirty="0">
                <a:solidFill>
                  <a:srgbClr val="800000"/>
                </a:solidFill>
              </a:rPr>
              <a:t>DWELLING PLACE </a:t>
            </a:r>
            <a:r>
              <a:rPr lang="en-US" dirty="0"/>
              <a:t>in the </a:t>
            </a:r>
            <a:r>
              <a:rPr lang="en-US" b="1" dirty="0" err="1">
                <a:solidFill>
                  <a:srgbClr val="0000CC"/>
                </a:solidFill>
              </a:rPr>
              <a:t>Mazzaroth</a:t>
            </a:r>
            <a:r>
              <a:rPr lang="en-US" dirty="0"/>
              <a:t> is the beginning and ending point of its circuit in the heavens – the </a:t>
            </a:r>
            <a:r>
              <a:rPr lang="en-US" b="1" dirty="0" err="1">
                <a:solidFill>
                  <a:srgbClr val="800000"/>
                </a:solidFill>
              </a:rPr>
              <a:t>Tequfah</a:t>
            </a:r>
            <a:r>
              <a:rPr lang="en-US" b="1" dirty="0">
                <a:solidFill>
                  <a:srgbClr val="800000"/>
                </a:solidFill>
              </a:rPr>
              <a:t>.</a:t>
            </a:r>
          </a:p>
          <a:p>
            <a:pPr>
              <a:spcBef>
                <a:spcPts val="0"/>
              </a:spcBef>
              <a:spcAft>
                <a:spcPts val="1800"/>
              </a:spcAft>
              <a:buClr>
                <a:srgbClr val="FF0000"/>
              </a:buClr>
              <a:buFont typeface="Arial Rounded MT Bold" panose="020F0704030504030204" pitchFamily="34" charset="0"/>
              <a:buChar char="?"/>
            </a:pPr>
            <a:r>
              <a:rPr lang="en-US" dirty="0"/>
              <a:t> Many have been taught that the </a:t>
            </a:r>
            <a:r>
              <a:rPr lang="en-US" dirty="0">
                <a:solidFill>
                  <a:srgbClr val="FF3399"/>
                </a:solidFill>
              </a:rPr>
              <a:t>moon</a:t>
            </a:r>
            <a:r>
              <a:rPr lang="en-US" dirty="0"/>
              <a:t> is the guiding light to start </a:t>
            </a:r>
            <a:br>
              <a:rPr lang="en-US" dirty="0"/>
            </a:br>
            <a:r>
              <a:rPr lang="en-US" dirty="0"/>
              <a:t>the Worship year to </a:t>
            </a:r>
            <a:r>
              <a:rPr lang="en-US" b="1" dirty="0">
                <a:solidFill>
                  <a:srgbClr val="0000FF"/>
                </a:solidFill>
              </a:rPr>
              <a:t>Yahuah.  </a:t>
            </a:r>
            <a:r>
              <a:rPr lang="en-US" dirty="0"/>
              <a:t>Why then is there no mention of this supposed “all important figure” in the </a:t>
            </a:r>
            <a:r>
              <a:rPr lang="en-US" b="1" i="1" dirty="0">
                <a:solidFill>
                  <a:srgbClr val="9900CC"/>
                </a:solidFill>
              </a:rPr>
              <a:t>Mazzaroth</a:t>
            </a:r>
            <a:r>
              <a:rPr lang="en-US" dirty="0"/>
              <a:t> – which is the </a:t>
            </a:r>
            <a:r>
              <a:rPr lang="en-US" b="1" i="1" dirty="0">
                <a:solidFill>
                  <a:srgbClr val="9900CC"/>
                </a:solidFill>
              </a:rPr>
              <a:t>Ultimate Eternal Master Time Clock</a:t>
            </a:r>
            <a:r>
              <a:rPr lang="en-US" dirty="0"/>
              <a:t> of </a:t>
            </a:r>
            <a:r>
              <a:rPr lang="en-US" b="1" dirty="0">
                <a:solidFill>
                  <a:srgbClr val="0000FF"/>
                </a:solidFill>
              </a:rPr>
              <a:t>Yahuah? </a:t>
            </a:r>
            <a:r>
              <a:rPr lang="en-US" u="sng" dirty="0"/>
              <a:t>No mention that is</a:t>
            </a:r>
            <a:r>
              <a:rPr lang="en-US" dirty="0"/>
              <a:t>,</a:t>
            </a:r>
            <a:r>
              <a:rPr lang="en-US" u="sng" dirty="0"/>
              <a:t> </a:t>
            </a:r>
            <a:r>
              <a:rPr lang="en-US" b="1" dirty="0">
                <a:effectLst>
                  <a:outerShdw blurRad="50800" dist="50800" dir="5400000" sx="102000" sy="102000" algn="ctr" rotWithShape="0">
                    <a:srgbClr val="FFFF00"/>
                  </a:outerShdw>
                </a:effectLst>
              </a:rPr>
              <a:t>UNTIL </a:t>
            </a:r>
            <a:r>
              <a:rPr lang="en-US" b="1" dirty="0">
                <a:solidFill>
                  <a:srgbClr val="222BDC"/>
                </a:solidFill>
                <a:effectLst>
                  <a:outerShdw blurRad="50800" dist="50800" dir="5400000" sx="102000" sy="102000" algn="ctr" rotWithShape="0">
                    <a:srgbClr val="FFFF00"/>
                  </a:outerShdw>
                </a:effectLst>
              </a:rPr>
              <a:t>REV 12:1 </a:t>
            </a:r>
            <a:r>
              <a:rPr lang="en-US" b="1" dirty="0">
                <a:effectLst>
                  <a:outerShdw blurRad="50800" dist="50800" dir="5400000" sx="102000" sy="102000" algn="ctr" rotWithShape="0">
                    <a:srgbClr val="FFFF00"/>
                  </a:outerShdw>
                </a:effectLst>
              </a:rPr>
              <a:t>WHERE </a:t>
            </a:r>
            <a:r>
              <a:rPr lang="en-US" b="1" dirty="0">
                <a:solidFill>
                  <a:srgbClr val="222BDC"/>
                </a:solidFill>
                <a:effectLst>
                  <a:outerShdw blurRad="50800" dist="50800" dir="5400000" sx="103000" sy="103000" algn="ctr" rotWithShape="0">
                    <a:srgbClr val="34E9FC"/>
                  </a:outerShdw>
                </a:effectLst>
              </a:rPr>
              <a:t>BETHULA</a:t>
            </a:r>
            <a:r>
              <a:rPr lang="en-US" b="1" dirty="0">
                <a:effectLst>
                  <a:outerShdw blurRad="50800" dist="50800" dir="5400000" sx="102000" sy="102000" algn="ctr" rotWithShape="0">
                    <a:srgbClr val="FFFF00"/>
                  </a:outerShdw>
                </a:effectLst>
              </a:rPr>
              <a:t> STANDS </a:t>
            </a:r>
            <a:r>
              <a:rPr lang="en-US" b="1" u="sng" dirty="0">
                <a:solidFill>
                  <a:srgbClr val="CC00FF"/>
                </a:solidFill>
                <a:effectLst>
                  <a:outerShdw blurRad="50800" dist="50800" dir="5400000" sx="102000" sy="102000" algn="ctr" rotWithShape="0">
                    <a:srgbClr val="FFFF00"/>
                  </a:outerShdw>
                </a:effectLst>
              </a:rPr>
              <a:t>ABOVE</a:t>
            </a:r>
            <a:r>
              <a:rPr lang="en-US" b="1" dirty="0">
                <a:effectLst>
                  <a:outerShdw blurRad="50800" dist="50800" dir="5400000" sx="102000" sy="102000" algn="ctr" rotWithShape="0">
                    <a:srgbClr val="FFFF00"/>
                  </a:outerShdw>
                </a:effectLst>
              </a:rPr>
              <a:t> THE MOON! </a:t>
            </a:r>
          </a:p>
        </p:txBody>
      </p:sp>
      <p:sp>
        <p:nvSpPr>
          <p:cNvPr id="5" name="32-Point Star 4"/>
          <p:cNvSpPr/>
          <p:nvPr/>
        </p:nvSpPr>
        <p:spPr>
          <a:xfrm>
            <a:off x="2003536" y="169943"/>
            <a:ext cx="1763334" cy="1513501"/>
          </a:xfrm>
          <a:prstGeom prst="star32">
            <a:avLst/>
          </a:prstGeom>
          <a:solidFill>
            <a:schemeClr val="accent4">
              <a:lumMod val="60000"/>
              <a:lumOff val="40000"/>
            </a:schemeClr>
          </a:solidFill>
          <a:ln w="7620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4" name="Slide Number Placeholder 3"/>
          <p:cNvSpPr>
            <a:spLocks noGrp="1"/>
          </p:cNvSpPr>
          <p:nvPr>
            <p:ph type="sldNum" sz="quarter" idx="12"/>
          </p:nvPr>
        </p:nvSpPr>
        <p:spPr>
          <a:xfrm>
            <a:off x="9306797" y="6356350"/>
            <a:ext cx="2743200" cy="365125"/>
          </a:xfrm>
        </p:spPr>
        <p:txBody>
          <a:bodyPr/>
          <a:lstStyle/>
          <a:p>
            <a:fld id="{0B555D82-D20F-4DB7-B3E9-7B7EAC2F87A9}" type="slidenum">
              <a:rPr lang="en-US" smtClean="0">
                <a:solidFill>
                  <a:schemeClr val="tx1"/>
                </a:solidFill>
              </a:rPr>
              <a:t>47</a:t>
            </a:fld>
            <a:endParaRPr lang="en-US" dirty="0">
              <a:solidFill>
                <a:schemeClr val="tx1"/>
              </a:solidFill>
            </a:endParaRPr>
          </a:p>
        </p:txBody>
      </p:sp>
      <p:sp>
        <p:nvSpPr>
          <p:cNvPr id="6" name="Title 1"/>
          <p:cNvSpPr txBox="1">
            <a:spLocks/>
          </p:cNvSpPr>
          <p:nvPr/>
        </p:nvSpPr>
        <p:spPr>
          <a:xfrm>
            <a:off x="5856146" y="304413"/>
            <a:ext cx="3450651" cy="824850"/>
          </a:xfrm>
          <a:prstGeom prst="rect">
            <a:avLst/>
          </a:prstGeom>
          <a:solidFill>
            <a:srgbClr val="FFD5D5"/>
          </a:solidFill>
          <a:ln>
            <a:solidFill>
              <a:srgbClr val="FF0000"/>
            </a:solidFill>
          </a:ln>
          <a:scene3d>
            <a:camera prst="orthographicFront"/>
            <a:lightRig rig="threePt" dir="t"/>
          </a:scene3d>
          <a:sp3d>
            <a:bevelT w="114300" prst="artDeco"/>
          </a:sp3d>
        </p:spPr>
        <p:txBody>
          <a:bodyPr vert="horz" lIns="91440" tIns="45720" rIns="91440" bIns="45720" rtlCol="0" anchor="ctr">
            <a:normAutofit/>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rgbClr val="002060"/>
                  </a:solidFill>
                </a:ln>
                <a:solidFill>
                  <a:srgbClr val="FF0000"/>
                </a:solidFill>
                <a:latin typeface="Cooper Black" panose="0208090404030B020404" pitchFamily="18" charset="0"/>
              </a:rPr>
              <a:t>Questions</a:t>
            </a:r>
          </a:p>
        </p:txBody>
      </p:sp>
    </p:spTree>
    <p:extLst>
      <p:ext uri="{BB962C8B-B14F-4D97-AF65-F5344CB8AC3E}">
        <p14:creationId xmlns:p14="http://schemas.microsoft.com/office/powerpoint/2010/main" val="691473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57272" y="6448950"/>
            <a:ext cx="2743200" cy="365125"/>
          </a:xfrm>
        </p:spPr>
        <p:txBody>
          <a:bodyPr/>
          <a:lstStyle/>
          <a:p>
            <a:fld id="{0B555D82-D20F-4DB7-B3E9-7B7EAC2F87A9}" type="slidenum">
              <a:rPr lang="en-US" smtClean="0">
                <a:solidFill>
                  <a:schemeClr val="tx1"/>
                </a:solidFill>
              </a:rPr>
              <a:t>48</a:t>
            </a:fld>
            <a:endParaRPr lang="en-US" dirty="0">
              <a:solidFill>
                <a:schemeClr val="tx1"/>
              </a:solidFill>
            </a:endParaRPr>
          </a:p>
        </p:txBody>
      </p:sp>
      <p:pic>
        <p:nvPicPr>
          <p:cNvPr id="9" name="Picture 8">
            <a:extLst>
              <a:ext uri="{FF2B5EF4-FFF2-40B4-BE49-F238E27FC236}">
                <a16:creationId xmlns:a16="http://schemas.microsoft.com/office/drawing/2014/main" id="{9C39F165-7FCC-4EDA-AB34-A7A5AA06B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003" y="363509"/>
            <a:ext cx="3326180" cy="6268003"/>
          </a:xfrm>
          <a:prstGeom prst="rect">
            <a:avLst/>
          </a:prstGeom>
          <a:ln>
            <a:noFill/>
          </a:ln>
        </p:spPr>
      </p:pic>
      <p:sp>
        <p:nvSpPr>
          <p:cNvPr id="10" name="Thought Bubble: Cloud 9">
            <a:extLst>
              <a:ext uri="{FF2B5EF4-FFF2-40B4-BE49-F238E27FC236}">
                <a16:creationId xmlns:a16="http://schemas.microsoft.com/office/drawing/2014/main" id="{41A3CF68-A14F-4D8A-8D49-881E4F877165}"/>
              </a:ext>
            </a:extLst>
          </p:cNvPr>
          <p:cNvSpPr/>
          <p:nvPr/>
        </p:nvSpPr>
        <p:spPr>
          <a:xfrm>
            <a:off x="3727048" y="13059"/>
            <a:ext cx="8322949" cy="6738054"/>
          </a:xfrm>
          <a:prstGeom prst="cloudCallout">
            <a:avLst>
              <a:gd name="adj1" fmla="val -67788"/>
              <a:gd name="adj2" fmla="val 15079"/>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dirty="0"/>
              <a:t>Seen approximately every third Sept 23 – </a:t>
            </a:r>
            <a:r>
              <a:rPr lang="en-CA" sz="3600" b="1" dirty="0" err="1">
                <a:ln>
                  <a:solidFill>
                    <a:srgbClr val="222BDC"/>
                  </a:solidFill>
                </a:ln>
                <a:solidFill>
                  <a:srgbClr val="FF99FF"/>
                </a:solidFill>
                <a:effectLst>
                  <a:outerShdw blurRad="50800" dist="50800" dir="5400000" algn="ctr" rotWithShape="0">
                    <a:srgbClr val="FFFF00"/>
                  </a:outerShdw>
                </a:effectLst>
              </a:rPr>
              <a:t>Bethula</a:t>
            </a:r>
            <a:r>
              <a:rPr lang="en-CA" sz="3600" b="1" dirty="0">
                <a:ln>
                  <a:solidFill>
                    <a:srgbClr val="222BDC"/>
                  </a:solidFill>
                </a:ln>
                <a:solidFill>
                  <a:srgbClr val="FF99FF"/>
                </a:solidFill>
                <a:effectLst>
                  <a:outerShdw blurRad="50800" dist="50800" dir="5400000" algn="ctr" rotWithShape="0">
                    <a:srgbClr val="FFFF00"/>
                  </a:outerShdw>
                </a:effectLst>
              </a:rPr>
              <a:t>, THE Bride of Yahusha, </a:t>
            </a:r>
            <a:r>
              <a:rPr lang="en-CA" sz="3600" dirty="0"/>
              <a:t>is </a:t>
            </a:r>
            <a:r>
              <a:rPr lang="en-CA" sz="3600" b="1" u="sng" dirty="0">
                <a:solidFill>
                  <a:srgbClr val="FF0000"/>
                </a:solidFill>
                <a:effectLst>
                  <a:outerShdw blurRad="50800" dist="50800" dir="5400000" algn="ctr" rotWithShape="0">
                    <a:srgbClr val="00FF00"/>
                  </a:outerShdw>
                </a:effectLst>
              </a:rPr>
              <a:t>NOT</a:t>
            </a:r>
            <a:r>
              <a:rPr lang="en-CA" sz="3600" u="sng" dirty="0">
                <a:solidFill>
                  <a:srgbClr val="FF0000"/>
                </a:solidFill>
                <a:effectLst>
                  <a:outerShdw blurRad="50800" dist="50800" dir="5400000" algn="ctr" rotWithShape="0">
                    <a:srgbClr val="00FF00"/>
                  </a:outerShdw>
                </a:effectLst>
              </a:rPr>
              <a:t> </a:t>
            </a:r>
            <a:r>
              <a:rPr lang="en-CA" sz="3600" b="1" u="sng" dirty="0">
                <a:solidFill>
                  <a:srgbClr val="FF0000"/>
                </a:solidFill>
                <a:effectLst>
                  <a:outerShdw blurRad="50800" dist="50800" dir="5400000" algn="ctr" rotWithShape="0">
                    <a:srgbClr val="00FF00"/>
                  </a:outerShdw>
                </a:effectLst>
              </a:rPr>
              <a:t>STANDING</a:t>
            </a:r>
            <a:r>
              <a:rPr lang="en-CA" sz="3600" b="1" dirty="0">
                <a:solidFill>
                  <a:srgbClr val="FF0000"/>
                </a:solidFill>
                <a:effectLst>
                  <a:outerShdw blurRad="50800" dist="50800" dir="5400000" algn="ctr" rotWithShape="0">
                    <a:srgbClr val="00FF00"/>
                  </a:outerShdw>
                </a:effectLst>
              </a:rPr>
              <a:t> </a:t>
            </a:r>
            <a:r>
              <a:rPr lang="en-CA" sz="3600" b="1" u="sng" dirty="0">
                <a:ln>
                  <a:solidFill>
                    <a:schemeClr val="tx1"/>
                  </a:solidFill>
                </a:ln>
                <a:solidFill>
                  <a:srgbClr val="FF0000"/>
                </a:solidFill>
                <a:effectLst>
                  <a:glow rad="127000">
                    <a:srgbClr val="FF99FF"/>
                  </a:glow>
                  <a:outerShdw blurRad="50800" dist="50800" dir="5400000" algn="ctr" rotWithShape="0">
                    <a:srgbClr val="00FF00"/>
                  </a:outerShdw>
                </a:effectLst>
                <a:latin typeface="Snap ITC" panose="04040A07060A02020202" pitchFamily="82" charset="0"/>
              </a:rPr>
              <a:t>ON</a:t>
            </a:r>
            <a:r>
              <a:rPr lang="en-CA" sz="3600" b="1" dirty="0">
                <a:ln>
                  <a:solidFill>
                    <a:schemeClr val="tx1"/>
                  </a:solidFill>
                </a:ln>
                <a:solidFill>
                  <a:srgbClr val="FF0000"/>
                </a:solidFill>
                <a:effectLst>
                  <a:glow rad="127000">
                    <a:srgbClr val="FF99FF"/>
                  </a:glow>
                  <a:outerShdw blurRad="50800" dist="50800" dir="5400000" algn="ctr" rotWithShape="0">
                    <a:srgbClr val="00FF00"/>
                  </a:outerShdw>
                </a:effectLst>
                <a:latin typeface="Snap ITC" panose="04040A07060A02020202" pitchFamily="82" charset="0"/>
              </a:rPr>
              <a:t> </a:t>
            </a:r>
            <a:r>
              <a:rPr lang="en-CA" sz="3600" b="1" u="sng" dirty="0">
                <a:solidFill>
                  <a:srgbClr val="FF0000"/>
                </a:solidFill>
                <a:effectLst>
                  <a:outerShdw blurRad="50800" dist="50800" dir="5400000" algn="ctr" rotWithShape="0">
                    <a:srgbClr val="00FF00"/>
                  </a:outerShdw>
                </a:effectLst>
              </a:rPr>
              <a:t>THE LUNAR PLATFORM</a:t>
            </a:r>
            <a:r>
              <a:rPr lang="en-CA" sz="3600" b="1" dirty="0">
                <a:solidFill>
                  <a:srgbClr val="FF0000"/>
                </a:solidFill>
                <a:effectLst>
                  <a:outerShdw blurRad="50800" dist="50800" dir="5400000" algn="ctr" rotWithShape="0">
                    <a:srgbClr val="00FF00"/>
                  </a:outerShdw>
                </a:effectLst>
              </a:rPr>
              <a:t> </a:t>
            </a:r>
            <a:r>
              <a:rPr lang="en-CA" sz="3600" b="1" u="sng" dirty="0"/>
              <a:t>OF THE MOON</a:t>
            </a:r>
            <a:r>
              <a:rPr lang="en-CA" sz="3600" b="1" dirty="0"/>
              <a:t>! </a:t>
            </a:r>
            <a:r>
              <a:rPr lang="en-CA" sz="3600" b="1" dirty="0">
                <a:solidFill>
                  <a:srgbClr val="FF6600"/>
                </a:solidFill>
              </a:rPr>
              <a:t>(</a:t>
            </a:r>
            <a:r>
              <a:rPr lang="en-CA" sz="3600" b="1" i="1" u="sng" dirty="0">
                <a:solidFill>
                  <a:srgbClr val="FF6600"/>
                </a:solidFill>
              </a:rPr>
              <a:t>THIS IS A PAGAN RELIGIOUS FALSE DOCTRINE</a:t>
            </a:r>
            <a:r>
              <a:rPr lang="en-CA" sz="3600" b="1" i="1" dirty="0">
                <a:solidFill>
                  <a:srgbClr val="FF6600"/>
                </a:solidFill>
              </a:rPr>
              <a:t>.)</a:t>
            </a:r>
            <a:endParaRPr lang="en-CA" sz="3600" dirty="0"/>
          </a:p>
        </p:txBody>
      </p:sp>
      <p:pic>
        <p:nvPicPr>
          <p:cNvPr id="11" name="Picture 2">
            <a:extLst>
              <a:ext uri="{FF2B5EF4-FFF2-40B4-BE49-F238E27FC236}">
                <a16:creationId xmlns:a16="http://schemas.microsoft.com/office/drawing/2014/main" id="{6B8E6090-A573-4B58-BB4B-0EA1D79EFF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030887" y="4508556"/>
            <a:ext cx="1992953" cy="22154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1750"/>
                                        <p:tgtEl>
                                          <p:spTgt spid="10"/>
                                        </p:tgtEl>
                                      </p:cBhvr>
                                    </p:animEffect>
                                  </p:childTnLst>
                                </p:cTn>
                              </p:par>
                            </p:childTnLst>
                          </p:cTn>
                        </p:par>
                        <p:par>
                          <p:cTn id="8" fill="hold">
                            <p:stCondLst>
                              <p:cond delay="2750"/>
                            </p:stCondLst>
                            <p:childTnLst>
                              <p:par>
                                <p:cTn id="9" presetID="42" presetClass="entr" presetSubtype="0" fill="hold" nodeType="afterEffect">
                                  <p:stCondLst>
                                    <p:cond delay="4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67" y="341193"/>
            <a:ext cx="4822251" cy="824850"/>
          </a:xfrm>
          <a:solidFill>
            <a:srgbClr val="FFD5D5"/>
          </a:solidFill>
          <a:ln>
            <a:solidFill>
              <a:srgbClr val="FF0000"/>
            </a:solidFill>
          </a:ln>
          <a:scene3d>
            <a:camera prst="orthographicFront"/>
            <a:lightRig rig="threePt" dir="t"/>
          </a:scene3d>
          <a:sp3d>
            <a:bevelT w="114300" prst="artDeco"/>
          </a:sp3d>
        </p:spPr>
        <p:txBody>
          <a:bodyPr>
            <a:sp3d extrusionH="57150">
              <a:bevelT w="38100" h="38100" prst="angle"/>
            </a:sp3d>
          </a:bodyPr>
          <a:lstStyle/>
          <a:p>
            <a:pPr algn="ctr"/>
            <a:r>
              <a:rPr lang="en-US" dirty="0">
                <a:ln>
                  <a:solidFill>
                    <a:srgbClr val="002060"/>
                  </a:solidFill>
                </a:ln>
                <a:solidFill>
                  <a:srgbClr val="FF0000"/>
                </a:solidFill>
                <a:latin typeface="Cooper Black" panose="0208090404030B020404" pitchFamily="18" charset="0"/>
              </a:rPr>
              <a:t>Final Question</a:t>
            </a:r>
          </a:p>
        </p:txBody>
      </p:sp>
      <p:sp>
        <p:nvSpPr>
          <p:cNvPr id="3" name="Content Placeholder 2"/>
          <p:cNvSpPr>
            <a:spLocks noGrp="1"/>
          </p:cNvSpPr>
          <p:nvPr>
            <p:ph idx="1"/>
          </p:nvPr>
        </p:nvSpPr>
        <p:spPr>
          <a:xfrm>
            <a:off x="462267" y="1742704"/>
            <a:ext cx="4822251" cy="4876800"/>
          </a:xfrm>
          <a:solidFill>
            <a:schemeClr val="bg1"/>
          </a:solidFill>
          <a:ln w="57150">
            <a:solidFill>
              <a:srgbClr val="C00000"/>
            </a:solidFill>
          </a:ln>
          <a:scene3d>
            <a:camera prst="orthographicFront"/>
            <a:lightRig rig="threePt" dir="t"/>
          </a:scene3d>
          <a:sp3d>
            <a:bevelT w="139700" h="139700" prst="divot"/>
          </a:sp3d>
        </p:spPr>
        <p:txBody>
          <a:bodyPr>
            <a:normAutofit/>
            <a:sp3d extrusionH="57150">
              <a:bevelT w="38100" h="38100"/>
            </a:sp3d>
          </a:bodyPr>
          <a:lstStyle/>
          <a:p>
            <a:pPr marL="0" indent="0" algn="ctr">
              <a:buNone/>
            </a:pPr>
            <a:r>
              <a:rPr lang="en-US" sz="5400" dirty="0">
                <a:solidFill>
                  <a:srgbClr val="FF0000"/>
                </a:solidFill>
                <a:latin typeface="Arial Rounded MT Bold" panose="020F0704030504030204" pitchFamily="34" charset="0"/>
              </a:rPr>
              <a:t>Is it possible that the wool has been pulled over our eyes – </a:t>
            </a:r>
            <a:r>
              <a:rPr lang="en-US" sz="5400" b="1" u="sng" dirty="0">
                <a:ln>
                  <a:solidFill>
                    <a:srgbClr val="222BDC"/>
                  </a:solidFill>
                </a:ln>
                <a:solidFill>
                  <a:srgbClr val="FF0000"/>
                </a:solidFill>
                <a:latin typeface="Snap ITC" panose="04040A07060A02020202" pitchFamily="82" charset="0"/>
              </a:rPr>
              <a:t>AGAIN</a:t>
            </a:r>
            <a:r>
              <a:rPr lang="en-US" sz="5400" b="1" dirty="0">
                <a:ln>
                  <a:solidFill>
                    <a:srgbClr val="222BDC"/>
                  </a:solidFill>
                </a:ln>
                <a:solidFill>
                  <a:srgbClr val="FF0000"/>
                </a:solidFill>
                <a:latin typeface="Snap ITC" panose="04040A07060A02020202" pitchFamily="82" charset="0"/>
              </a:rPr>
              <a:t>?</a:t>
            </a:r>
          </a:p>
        </p:txBody>
      </p:sp>
      <p:sp>
        <p:nvSpPr>
          <p:cNvPr id="4" name="Slide Number Placeholder 3"/>
          <p:cNvSpPr>
            <a:spLocks noGrp="1"/>
          </p:cNvSpPr>
          <p:nvPr>
            <p:ph type="sldNum" sz="quarter" idx="12"/>
          </p:nvPr>
        </p:nvSpPr>
        <p:spPr>
          <a:xfrm>
            <a:off x="9419921" y="6441193"/>
            <a:ext cx="2743200" cy="365125"/>
          </a:xfrm>
        </p:spPr>
        <p:txBody>
          <a:bodyPr/>
          <a:lstStyle/>
          <a:p>
            <a:fld id="{0B555D82-D20F-4DB7-B3E9-7B7EAC2F87A9}" type="slidenum">
              <a:rPr lang="en-US" smtClean="0">
                <a:solidFill>
                  <a:schemeClr val="tx1"/>
                </a:solidFill>
              </a:rPr>
              <a:t>49</a:t>
            </a:fld>
            <a:endParaRPr lang="en-US" dirty="0">
              <a:solidFill>
                <a:schemeClr val="tx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2227" y="647809"/>
            <a:ext cx="6388164" cy="3941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3" descr="C:\Users\Rae\Desktop\3-13-20\eyes sm edit fli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9068" y="4495381"/>
            <a:ext cx="1952978" cy="11890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F192404-14F3-FBE3-B9F8-A5A2514F0CFF}"/>
              </a:ext>
            </a:extLst>
          </p:cNvPr>
          <p:cNvSpPr/>
          <p:nvPr/>
        </p:nvSpPr>
        <p:spPr>
          <a:xfrm>
            <a:off x="5561074" y="4949072"/>
            <a:ext cx="6230470" cy="1686337"/>
          </a:xfrm>
          <a:prstGeom prst="roundRect">
            <a:avLst/>
          </a:prstGeom>
          <a:solidFill>
            <a:schemeClr val="accent2">
              <a:lumMod val="75000"/>
            </a:schemeClr>
          </a:solidFill>
          <a:ln w="76200">
            <a:solidFill>
              <a:schemeClr val="accent2">
                <a:lumMod val="50000"/>
              </a:schemeClr>
            </a:solidFill>
          </a:ln>
          <a:scene3d>
            <a:camera prst="orthographicFront"/>
            <a:lightRig rig="chilly" dir="t"/>
          </a:scene3d>
          <a:sp3d>
            <a:bevelT w="171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dirty="0" err="1">
                <a:solidFill>
                  <a:srgbClr val="01103A"/>
                </a:solidFill>
                <a:latin typeface="arial" panose="020B0604020202020204" pitchFamily="34" charset="0"/>
              </a:rPr>
              <a:t>Jer</a:t>
            </a:r>
            <a:r>
              <a:rPr lang="en-US" dirty="0">
                <a:solidFill>
                  <a:srgbClr val="01103A"/>
                </a:solidFill>
                <a:latin typeface="arial" panose="020B0604020202020204" pitchFamily="34" charset="0"/>
              </a:rPr>
              <a:t> 16:19           … </a:t>
            </a:r>
            <a:r>
              <a:rPr lang="en-US" sz="2800" dirty="0">
                <a:solidFill>
                  <a:srgbClr val="01103A"/>
                </a:solidFill>
                <a:latin typeface="arial" panose="020B0604020202020204" pitchFamily="34" charset="0"/>
              </a:rPr>
              <a:t>Surely our fathers have </a:t>
            </a:r>
            <a:r>
              <a:rPr lang="en-US" sz="2800" b="1"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inherited</a:t>
            </a:r>
            <a:r>
              <a:rPr lang="en-US" sz="2800"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 </a:t>
            </a:r>
            <a:r>
              <a:rPr lang="en-US" sz="2800" b="1"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lies</a:t>
            </a:r>
            <a:r>
              <a:rPr lang="en-US" sz="2800"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a:t>
            </a:r>
            <a:r>
              <a:rPr lang="en-US" sz="2800" dirty="0">
                <a:solidFill>
                  <a:srgbClr val="01103A"/>
                </a:solidFill>
                <a:latin typeface="arial" panose="020B0604020202020204" pitchFamily="34" charset="0"/>
              </a:rPr>
              <a:t> vanity,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and </a:t>
            </a:r>
            <a:r>
              <a:rPr lang="en-US" sz="2800" i="1" dirty="0">
                <a:solidFill>
                  <a:srgbClr val="01103A"/>
                </a:solidFill>
                <a:latin typeface="arial" panose="020B0604020202020204" pitchFamily="34" charset="0"/>
              </a:rPr>
              <a:t>things</a:t>
            </a:r>
            <a:r>
              <a:rPr lang="en-US" sz="2800" dirty="0">
                <a:solidFill>
                  <a:srgbClr val="01103A"/>
                </a:solidFill>
                <a:latin typeface="arial" panose="020B0604020202020204" pitchFamily="34" charset="0"/>
              </a:rPr>
              <a:t> wherein </a:t>
            </a:r>
            <a:r>
              <a:rPr lang="en-US" sz="2800" i="1" dirty="0">
                <a:solidFill>
                  <a:srgbClr val="01103A"/>
                </a:solidFill>
                <a:latin typeface="arial" panose="020B0604020202020204" pitchFamily="34" charset="0"/>
              </a:rPr>
              <a:t>there is</a:t>
            </a:r>
            <a:r>
              <a:rPr lang="en-US" sz="2800" dirty="0">
                <a:solidFill>
                  <a:srgbClr val="01103A"/>
                </a:solidFill>
                <a:latin typeface="arial" panose="020B0604020202020204" pitchFamily="34" charset="0"/>
              </a:rPr>
              <a:t> no profit.</a:t>
            </a:r>
            <a:endParaRPr lang="en-CA" sz="2800" dirty="0"/>
          </a:p>
        </p:txBody>
      </p:sp>
    </p:spTree>
    <p:extLst>
      <p:ext uri="{BB962C8B-B14F-4D97-AF65-F5344CB8AC3E}">
        <p14:creationId xmlns:p14="http://schemas.microsoft.com/office/powerpoint/2010/main" val="21067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53" presetClass="entr" presetSubtype="16"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ln w="88900" cap="sq" cmpd="thickThin">
            <a:solidFill>
              <a:srgbClr val="9900CC"/>
            </a:solidFill>
            <a:prstDash val="solid"/>
            <a:miter lim="800000"/>
          </a:ln>
          <a:effectLst>
            <a:innerShdw blurRad="76200">
              <a:srgbClr val="000000"/>
            </a:innerShdw>
          </a:effectLst>
          <a:scene3d>
            <a:camera prst="orthographicFront"/>
            <a:lightRig rig="threePt" dir="t"/>
          </a:scene3d>
          <a:sp3d>
            <a:bevelT w="101600" prst="riblet"/>
          </a:sp3d>
        </p:spPr>
      </p:pic>
      <p:sp>
        <p:nvSpPr>
          <p:cNvPr id="15" name="Text Placeholder 14"/>
          <p:cNvSpPr>
            <a:spLocks noGrp="1"/>
          </p:cNvSpPr>
          <p:nvPr>
            <p:ph type="body" sz="half" idx="2"/>
          </p:nvPr>
        </p:nvSpPr>
        <p:spPr>
          <a:xfrm>
            <a:off x="244700" y="309093"/>
            <a:ext cx="4527326" cy="6323527"/>
          </a:xfrm>
          <a:solidFill>
            <a:schemeClr val="accent1">
              <a:lumMod val="40000"/>
              <a:lumOff val="60000"/>
            </a:schemeClr>
          </a:solidFill>
          <a:ln w="76200">
            <a:solidFill>
              <a:srgbClr val="FB6BEA"/>
            </a:solidFill>
            <a:prstDash val="dashDot"/>
          </a:ln>
          <a:effectLst>
            <a:glow rad="101600">
              <a:schemeClr val="accent5">
                <a:satMod val="175000"/>
                <a:alpha val="40000"/>
              </a:schemeClr>
            </a:glow>
          </a:effectLst>
        </p:spPr>
        <p:txBody>
          <a:bodyPr tIns="182880">
            <a:noAutofit/>
            <a:scene3d>
              <a:camera prst="orthographicFront"/>
              <a:lightRig rig="threePt" dir="t"/>
            </a:scene3d>
            <a:sp3d extrusionH="57150">
              <a:bevelT w="38100" h="38100"/>
            </a:sp3d>
          </a:bodyPr>
          <a:lstStyle/>
          <a:p>
            <a:pPr algn="ctr"/>
            <a:r>
              <a:rPr lang="en-US" sz="5200" b="1" dirty="0">
                <a:ln>
                  <a:solidFill>
                    <a:srgbClr val="382030"/>
                  </a:solidFill>
                </a:ln>
                <a:solidFill>
                  <a:srgbClr val="D46DE7"/>
                </a:solidFill>
                <a:effectLst>
                  <a:outerShdw blurRad="38100" dist="38100" dir="2700000" algn="tl">
                    <a:srgbClr val="000000">
                      <a:alpha val="43137"/>
                    </a:srgbClr>
                  </a:outerShdw>
                </a:effectLst>
              </a:rPr>
              <a:t>The top surface portrays exquisite beauty.</a:t>
            </a:r>
          </a:p>
          <a:p>
            <a:pPr algn="ctr"/>
            <a:r>
              <a:rPr lang="en-US" sz="5400" b="1" dirty="0">
                <a:solidFill>
                  <a:srgbClr val="382030"/>
                </a:solidFill>
              </a:rPr>
              <a:t>Just below the surface is a more rugged look.</a:t>
            </a:r>
          </a:p>
        </p:txBody>
      </p:sp>
      <p:sp>
        <p:nvSpPr>
          <p:cNvPr id="2" name="Slide Number Placeholder 1"/>
          <p:cNvSpPr>
            <a:spLocks noGrp="1"/>
          </p:cNvSpPr>
          <p:nvPr>
            <p:ph type="sldNum" sz="quarter" idx="12"/>
          </p:nvPr>
        </p:nvSpPr>
        <p:spPr>
          <a:xfrm>
            <a:off x="9306797" y="6397914"/>
            <a:ext cx="2743200" cy="365125"/>
          </a:xfrm>
        </p:spPr>
        <p:txBody>
          <a:bodyPr/>
          <a:lstStyle/>
          <a:p>
            <a:fld id="{0B555D82-D20F-4DB7-B3E9-7B7EAC2F87A9}" type="slidenum">
              <a:rPr lang="en-US" smtClean="0">
                <a:solidFill>
                  <a:srgbClr val="000000"/>
                </a:solidFill>
              </a:rPr>
              <a:t>5</a:t>
            </a:fld>
            <a:endParaRPr lang="en-US" dirty="0">
              <a:solidFill>
                <a:srgbClr val="000000"/>
              </a:solidFill>
            </a:endParaRPr>
          </a:p>
        </p:txBody>
      </p:sp>
    </p:spTree>
    <p:extLst>
      <p:ext uri="{BB962C8B-B14F-4D97-AF65-F5344CB8AC3E}">
        <p14:creationId xmlns:p14="http://schemas.microsoft.com/office/powerpoint/2010/main" val="37026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5" y="120427"/>
            <a:ext cx="12053455" cy="804364"/>
          </a:xfrm>
          <a:solidFill>
            <a:schemeClr val="accent1">
              <a:lumMod val="20000"/>
              <a:lumOff val="80000"/>
            </a:schemeClr>
          </a:solidFill>
          <a:ln>
            <a:solidFill>
              <a:schemeClr val="tx1"/>
            </a:solidFill>
          </a:ln>
          <a:effectLst>
            <a:glow rad="139700">
              <a:schemeClr val="accent1">
                <a:satMod val="175000"/>
                <a:alpha val="40000"/>
              </a:schemeClr>
            </a:glow>
          </a:effectLst>
          <a:scene3d>
            <a:camera prst="orthographicFront"/>
            <a:lightRig rig="threePt" dir="t"/>
          </a:scene3d>
          <a:sp3d>
            <a:bevelT w="114300" prst="artDeco"/>
          </a:sp3d>
        </p:spPr>
        <p:txBody>
          <a:bodyPr>
            <a:normAutofit fontScale="90000"/>
            <a:sp3d extrusionH="57150">
              <a:bevelT w="82550" h="38100" prst="coolSlant"/>
            </a:sp3d>
          </a:bodyPr>
          <a:lstStyle/>
          <a:p>
            <a:pPr algn="ctr"/>
            <a:r>
              <a:rPr lang="en-US" dirty="0"/>
              <a:t>The Mazzaroth Constellations = </a:t>
            </a:r>
            <a:r>
              <a:rPr lang="en-US" b="1" dirty="0">
                <a:ln>
                  <a:solidFill>
                    <a:srgbClr val="002060"/>
                  </a:solidFill>
                </a:ln>
                <a:solidFill>
                  <a:srgbClr val="00B050"/>
                </a:solidFill>
                <a:effectLst>
                  <a:glow rad="127000">
                    <a:srgbClr val="FFFF00"/>
                  </a:glow>
                </a:effectLst>
                <a:latin typeface="Arial Black" panose="020B0A04020102020204" pitchFamily="34" charset="0"/>
              </a:rPr>
              <a:t>Infinite Knowledge</a:t>
            </a:r>
          </a:p>
        </p:txBody>
      </p:sp>
      <p:sp>
        <p:nvSpPr>
          <p:cNvPr id="3" name="Content Placeholder 2"/>
          <p:cNvSpPr>
            <a:spLocks noGrp="1"/>
          </p:cNvSpPr>
          <p:nvPr>
            <p:ph idx="1"/>
          </p:nvPr>
        </p:nvSpPr>
        <p:spPr>
          <a:xfrm>
            <a:off x="283335" y="1058266"/>
            <a:ext cx="11629623" cy="5539964"/>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a:solidFill>
                  <a:srgbClr val="008080"/>
                </a:solidFill>
                <a:latin typeface="Georgia" panose="02040502050405020303" pitchFamily="18" charset="0"/>
              </a:rPr>
              <a:t>Job 38:31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Do you bind the bands of </a:t>
            </a:r>
            <a:r>
              <a:rPr lang="en-US" dirty="0" err="1">
                <a:solidFill>
                  <a:schemeClr val="accent2">
                    <a:lumMod val="75000"/>
                  </a:schemeClr>
                </a:solidFill>
                <a:latin typeface="Georgia" panose="02040502050405020303" pitchFamily="18" charset="0"/>
              </a:rPr>
              <a:t>Kimah</a:t>
            </a:r>
            <a:r>
              <a:rPr lang="en-US" dirty="0">
                <a:solidFill>
                  <a:schemeClr val="accent2">
                    <a:lumMod val="75000"/>
                  </a:schemeClr>
                </a:solidFill>
                <a:latin typeface="Georgia" panose="02040502050405020303" pitchFamily="18" charset="0"/>
              </a:rPr>
              <a:t>, </a:t>
            </a:r>
            <a:r>
              <a:rPr lang="en-US" sz="2400" dirty="0">
                <a:latin typeface="Georgia" panose="02040502050405020303" pitchFamily="18" charset="0"/>
              </a:rPr>
              <a:t>[</a:t>
            </a:r>
            <a:r>
              <a:rPr lang="en-US" sz="2400" dirty="0" err="1">
                <a:latin typeface="Georgia" panose="02040502050405020303" pitchFamily="18" charset="0"/>
              </a:rPr>
              <a:t>Pleiadies</a:t>
            </a:r>
            <a:r>
              <a:rPr lang="en-US" sz="2400" dirty="0">
                <a:latin typeface="Georgia" panose="02040502050405020303" pitchFamily="18" charset="0"/>
              </a:rPr>
              <a:t>] </a:t>
            </a:r>
            <a:r>
              <a:rPr lang="en-US" dirty="0">
                <a:solidFill>
                  <a:schemeClr val="accent2">
                    <a:lumMod val="75000"/>
                  </a:schemeClr>
                </a:solidFill>
                <a:latin typeface="Georgia" panose="02040502050405020303" pitchFamily="18" charset="0"/>
              </a:rPr>
              <a:t>or loosen the cords of </a:t>
            </a:r>
            <a:r>
              <a:rPr lang="en-US" dirty="0" err="1">
                <a:solidFill>
                  <a:schemeClr val="accent2">
                    <a:lumMod val="75000"/>
                  </a:schemeClr>
                </a:solidFill>
                <a:latin typeface="Georgia" panose="02040502050405020303" pitchFamily="18" charset="0"/>
              </a:rPr>
              <a:t>Kesil</a:t>
            </a:r>
            <a:r>
              <a:rPr lang="en-US" dirty="0">
                <a:solidFill>
                  <a:schemeClr val="accent2">
                    <a:lumMod val="75000"/>
                  </a:schemeClr>
                </a:solidFill>
                <a:latin typeface="Georgia" panose="02040502050405020303" pitchFamily="18" charset="0"/>
              </a:rPr>
              <a:t> </a:t>
            </a:r>
            <a:r>
              <a:rPr lang="en-US" sz="2400" dirty="0">
                <a:solidFill>
                  <a:prstClr val="black"/>
                </a:solidFill>
                <a:latin typeface="Georgia" panose="02040502050405020303" pitchFamily="18" charset="0"/>
              </a:rPr>
              <a:t>[Orion]</a:t>
            </a:r>
            <a:r>
              <a:rPr lang="en-US" sz="2400" dirty="0">
                <a:solidFill>
                  <a:schemeClr val="accent2">
                    <a:lumMod val="75000"/>
                  </a:schemeClr>
                </a:solidFill>
                <a:latin typeface="Georgia" panose="02040502050405020303" pitchFamily="18" charset="0"/>
              </a:rPr>
              <a:t>?</a:t>
            </a:r>
          </a:p>
          <a:p>
            <a:pPr marL="1737360" indent="-1737360">
              <a:spcBef>
                <a:spcPts val="0"/>
              </a:spcBef>
              <a:spcAft>
                <a:spcPts val="1800"/>
              </a:spcAft>
              <a:buNone/>
            </a:pPr>
            <a:r>
              <a:rPr lang="en-US" dirty="0">
                <a:solidFill>
                  <a:srgbClr val="008080"/>
                </a:solidFill>
                <a:latin typeface="Georgia" panose="02040502050405020303" pitchFamily="18" charset="0"/>
              </a:rPr>
              <a:t>Job 38:32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Do you bring out the constellations </a:t>
            </a:r>
            <a:r>
              <a:rPr lang="en-US" sz="2400" dirty="0">
                <a:solidFill>
                  <a:prstClr val="black"/>
                </a:solidFill>
                <a:latin typeface="Georgia" panose="02040502050405020303" pitchFamily="18" charset="0"/>
              </a:rPr>
              <a:t>[Mazzaroth] </a:t>
            </a:r>
            <a:r>
              <a:rPr lang="en-US" dirty="0">
                <a:solidFill>
                  <a:schemeClr val="accent2">
                    <a:lumMod val="75000"/>
                  </a:schemeClr>
                </a:solidFill>
                <a:latin typeface="Georgia" panose="02040502050405020303" pitchFamily="18" charset="0"/>
              </a:rPr>
              <a:t>in its season? Or do you lead the Bear </a:t>
            </a:r>
            <a:r>
              <a:rPr lang="en-US" sz="2400" dirty="0">
                <a:latin typeface="Georgia" panose="02040502050405020303" pitchFamily="18" charset="0"/>
              </a:rPr>
              <a:t>[Arcturus] </a:t>
            </a:r>
            <a:r>
              <a:rPr lang="en-US" dirty="0">
                <a:solidFill>
                  <a:schemeClr val="accent2">
                    <a:lumMod val="75000"/>
                  </a:schemeClr>
                </a:solidFill>
                <a:latin typeface="Georgia" panose="02040502050405020303" pitchFamily="18" charset="0"/>
              </a:rPr>
              <a:t>with its sons?</a:t>
            </a:r>
            <a:endParaRPr lang="en-US" sz="800" dirty="0">
              <a:solidFill>
                <a:schemeClr val="accent2">
                  <a:lumMod val="75000"/>
                </a:schemeClr>
              </a:solidFill>
              <a:latin typeface="Georgia" panose="02040502050405020303" pitchFamily="18" charset="0"/>
            </a:endParaRPr>
          </a:p>
          <a:p>
            <a:pPr marL="365760" indent="-914400">
              <a:spcBef>
                <a:spcPts val="0"/>
              </a:spcBef>
              <a:spcAft>
                <a:spcPts val="1800"/>
              </a:spcAft>
              <a:buNone/>
            </a:pPr>
            <a:r>
              <a:rPr lang="en-US" b="1" i="1" dirty="0">
                <a:solidFill>
                  <a:srgbClr val="9900CC"/>
                </a:solidFill>
                <a:latin typeface="Georgia" panose="02040502050405020303" pitchFamily="18" charset="0"/>
              </a:rPr>
              <a:t>The </a:t>
            </a:r>
            <a:r>
              <a:rPr lang="en-US" b="1" i="1" dirty="0">
                <a:solidFill>
                  <a:srgbClr val="00B050"/>
                </a:solidFill>
                <a:latin typeface="Georgia" panose="02040502050405020303" pitchFamily="18" charset="0"/>
              </a:rPr>
              <a:t>Mazzaroth</a:t>
            </a:r>
            <a:r>
              <a:rPr lang="en-US" b="1" i="1" dirty="0">
                <a:solidFill>
                  <a:srgbClr val="9900CC"/>
                </a:solidFill>
                <a:latin typeface="Georgia" panose="02040502050405020303" pitchFamily="18" charset="0"/>
              </a:rPr>
              <a:t> is the </a:t>
            </a:r>
            <a:r>
              <a:rPr lang="en-US" b="1" i="1" dirty="0">
                <a:solidFill>
                  <a:srgbClr val="00B050"/>
                </a:solidFill>
                <a:latin typeface="Georgia" panose="02040502050405020303" pitchFamily="18" charset="0"/>
              </a:rPr>
              <a:t>Master Time Clock </a:t>
            </a:r>
            <a:r>
              <a:rPr lang="en-US" b="1" i="1" dirty="0">
                <a:solidFill>
                  <a:srgbClr val="9900CC"/>
                </a:solidFill>
                <a:latin typeface="Georgia" panose="02040502050405020303" pitchFamily="18" charset="0"/>
              </a:rPr>
              <a:t>of </a:t>
            </a:r>
            <a:r>
              <a:rPr lang="en-US" b="1" i="1" dirty="0">
                <a:solidFill>
                  <a:srgbClr val="0000FF"/>
                </a:solidFill>
                <a:latin typeface="Georgia" panose="02040502050405020303" pitchFamily="18" charset="0"/>
              </a:rPr>
              <a:t>Yahuah!  </a:t>
            </a:r>
            <a:r>
              <a:rPr lang="en-US" i="1" dirty="0">
                <a:solidFill>
                  <a:srgbClr val="9900CC"/>
                </a:solidFill>
                <a:latin typeface="Georgia" panose="02040502050405020303" pitchFamily="18" charset="0"/>
              </a:rPr>
              <a:t>He used this system of determining time at the start of the Hebrew nation – see </a:t>
            </a:r>
            <a:r>
              <a:rPr lang="en-US" i="1" dirty="0">
                <a:solidFill>
                  <a:srgbClr val="00B050"/>
                </a:solidFill>
                <a:latin typeface="Georgia" panose="02040502050405020303" pitchFamily="18" charset="0"/>
              </a:rPr>
              <a:t>Genesis 17, 18, 21:2.  </a:t>
            </a:r>
            <a:r>
              <a:rPr lang="en-US" i="1" dirty="0">
                <a:solidFill>
                  <a:srgbClr val="0000FF"/>
                </a:solidFill>
                <a:latin typeface="Georgia" panose="02040502050405020303" pitchFamily="18" charset="0"/>
              </a:rPr>
              <a:t>Yahuah</a:t>
            </a:r>
            <a:r>
              <a:rPr lang="en-US" i="1" dirty="0">
                <a:solidFill>
                  <a:srgbClr val="9900CC"/>
                </a:solidFill>
                <a:latin typeface="Georgia" panose="02040502050405020303" pitchFamily="18" charset="0"/>
              </a:rPr>
              <a:t> does not change.</a:t>
            </a:r>
          </a:p>
          <a:p>
            <a:pPr marL="365760" indent="-914400">
              <a:spcBef>
                <a:spcPts val="0"/>
              </a:spcBef>
              <a:spcAft>
                <a:spcPts val="1800"/>
              </a:spcAft>
              <a:buNone/>
            </a:pPr>
            <a:r>
              <a:rPr lang="en-US" i="1" dirty="0">
                <a:solidFill>
                  <a:srgbClr val="9900CC"/>
                </a:solidFill>
              </a:rPr>
              <a:t>The </a:t>
            </a:r>
            <a:r>
              <a:rPr lang="en-US" i="1" dirty="0" err="1">
                <a:solidFill>
                  <a:srgbClr val="9900CC"/>
                </a:solidFill>
              </a:rPr>
              <a:t>Yisra’elite’s</a:t>
            </a:r>
            <a:r>
              <a:rPr lang="en-US" i="1" dirty="0">
                <a:solidFill>
                  <a:srgbClr val="9900CC"/>
                </a:solidFill>
              </a:rPr>
              <a:t> exodus from </a:t>
            </a:r>
            <a:r>
              <a:rPr lang="en-US" i="1" dirty="0" err="1">
                <a:solidFill>
                  <a:srgbClr val="9900CC"/>
                </a:solidFill>
              </a:rPr>
              <a:t>Mitsrayim</a:t>
            </a:r>
            <a:r>
              <a:rPr lang="en-US" i="1" dirty="0">
                <a:solidFill>
                  <a:srgbClr val="9900CC"/>
                </a:solidFill>
              </a:rPr>
              <a:t> </a:t>
            </a:r>
            <a:r>
              <a:rPr lang="en-US" dirty="0"/>
              <a:t>(Egypt) </a:t>
            </a:r>
            <a:r>
              <a:rPr lang="en-US" i="1" dirty="0">
                <a:solidFill>
                  <a:srgbClr val="9900CC"/>
                </a:solidFill>
              </a:rPr>
              <a:t>was timed by the Appointed Times </a:t>
            </a:r>
            <a:r>
              <a:rPr lang="en-US" dirty="0">
                <a:solidFill>
                  <a:srgbClr val="0000FF"/>
                </a:solidFill>
              </a:rPr>
              <a:t>(Mo-</a:t>
            </a:r>
            <a:r>
              <a:rPr lang="en-US" dirty="0" err="1">
                <a:solidFill>
                  <a:srgbClr val="0000FF"/>
                </a:solidFill>
              </a:rPr>
              <a:t>edim</a:t>
            </a:r>
            <a:r>
              <a:rPr lang="en-US" dirty="0">
                <a:solidFill>
                  <a:srgbClr val="0000FF"/>
                </a:solidFill>
              </a:rPr>
              <a:t>) </a:t>
            </a:r>
            <a:r>
              <a:rPr lang="en-US" i="1" dirty="0">
                <a:solidFill>
                  <a:srgbClr val="9900CC"/>
                </a:solidFill>
                <a:effectLst>
                  <a:outerShdw blurRad="50800" dist="50800" dir="5400000" algn="ctr" rotWithShape="0">
                    <a:srgbClr val="34E9FC"/>
                  </a:outerShdw>
                </a:effectLst>
              </a:rPr>
              <a:t>which is governed by the Mazzaroth</a:t>
            </a:r>
            <a:r>
              <a:rPr lang="en-US" i="1" dirty="0">
                <a:solidFill>
                  <a:srgbClr val="9900CC"/>
                </a:solidFill>
              </a:rPr>
              <a:t>.</a:t>
            </a:r>
          </a:p>
          <a:p>
            <a:pPr marL="365760" indent="-914400">
              <a:spcBef>
                <a:spcPts val="0"/>
              </a:spcBef>
              <a:spcAft>
                <a:spcPts val="1800"/>
              </a:spcAft>
              <a:buNone/>
            </a:pPr>
            <a:r>
              <a:rPr lang="en-US" i="1" dirty="0">
                <a:solidFill>
                  <a:srgbClr val="9900CC"/>
                </a:solidFill>
              </a:rPr>
              <a:t>The </a:t>
            </a:r>
            <a:r>
              <a:rPr lang="en-US" i="1" u="sng" dirty="0">
                <a:solidFill>
                  <a:srgbClr val="9900CC"/>
                </a:solidFill>
              </a:rPr>
              <a:t>entire</a:t>
            </a:r>
            <a:r>
              <a:rPr lang="en-US" i="1" dirty="0">
                <a:solidFill>
                  <a:srgbClr val="9900CC"/>
                </a:solidFill>
              </a:rPr>
              <a:t> p</a:t>
            </a:r>
            <a:r>
              <a:rPr lang="en-US" i="1" u="sng" dirty="0">
                <a:solidFill>
                  <a:srgbClr val="9900CC"/>
                </a:solidFill>
              </a:rPr>
              <a:t>lan o</a:t>
            </a:r>
            <a:r>
              <a:rPr lang="en-US" i="1" dirty="0">
                <a:solidFill>
                  <a:srgbClr val="9900CC"/>
                </a:solidFill>
              </a:rPr>
              <a:t>f </a:t>
            </a:r>
            <a:r>
              <a:rPr lang="en-US" i="1" u="sng" dirty="0">
                <a:solidFill>
                  <a:srgbClr val="9900CC"/>
                </a:solidFill>
              </a:rPr>
              <a:t>Salvation</a:t>
            </a:r>
            <a:r>
              <a:rPr lang="en-US" i="1" dirty="0">
                <a:solidFill>
                  <a:srgbClr val="9900CC"/>
                </a:solidFill>
              </a:rPr>
              <a:t> - within the Mazzaroth Constellations - as written </a:t>
            </a:r>
            <a:br>
              <a:rPr lang="en-US" i="1" dirty="0">
                <a:solidFill>
                  <a:srgbClr val="9900CC"/>
                </a:solidFill>
              </a:rPr>
            </a:br>
            <a:r>
              <a:rPr lang="en-US" i="1" dirty="0">
                <a:solidFill>
                  <a:srgbClr val="9900CC"/>
                </a:solidFill>
              </a:rPr>
              <a:t>in the sky, passes by - </a:t>
            </a:r>
            <a:r>
              <a:rPr lang="en-US" i="1" u="sng" dirty="0">
                <a:solidFill>
                  <a:srgbClr val="00B050"/>
                </a:solidFill>
              </a:rPr>
              <a:t>ever</a:t>
            </a:r>
            <a:r>
              <a:rPr lang="en-US" i="1" dirty="0">
                <a:solidFill>
                  <a:srgbClr val="00B050"/>
                </a:solidFill>
              </a:rPr>
              <a:t>y </a:t>
            </a:r>
            <a:r>
              <a:rPr lang="en-US" i="1" u="sng" dirty="0">
                <a:solidFill>
                  <a:srgbClr val="00B050"/>
                </a:solidFill>
              </a:rPr>
              <a:t>24 hours</a:t>
            </a:r>
            <a:r>
              <a:rPr lang="en-US" i="1" dirty="0">
                <a:solidFill>
                  <a:srgbClr val="00B050"/>
                </a:solidFill>
              </a:rPr>
              <a:t>. </a:t>
            </a:r>
          </a:p>
        </p:txBody>
      </p:sp>
      <p:sp>
        <p:nvSpPr>
          <p:cNvPr id="4" name="Slide Number Placeholder 3"/>
          <p:cNvSpPr>
            <a:spLocks noGrp="1"/>
          </p:cNvSpPr>
          <p:nvPr>
            <p:ph type="sldNum" sz="quarter" idx="12"/>
          </p:nvPr>
        </p:nvSpPr>
        <p:spPr>
          <a:xfrm>
            <a:off x="9008166" y="6117811"/>
            <a:ext cx="2743200" cy="365125"/>
          </a:xfrm>
        </p:spPr>
        <p:txBody>
          <a:bodyPr/>
          <a:lstStyle/>
          <a:p>
            <a:fld id="{0B555D82-D20F-4DB7-B3E9-7B7EAC2F87A9}" type="slidenum">
              <a:rPr lang="en-US" smtClean="0">
                <a:solidFill>
                  <a:schemeClr val="tx1"/>
                </a:solidFill>
              </a:rPr>
              <a:t>50</a:t>
            </a:fld>
            <a:endParaRPr lang="en-US" dirty="0">
              <a:solidFill>
                <a:schemeClr val="tx1"/>
              </a:solidFill>
            </a:endParaRPr>
          </a:p>
        </p:txBody>
      </p:sp>
      <p:sp>
        <p:nvSpPr>
          <p:cNvPr id="5" name="Speech Bubble: Rectangle with Corners Rounded 4">
            <a:extLst>
              <a:ext uri="{FF2B5EF4-FFF2-40B4-BE49-F238E27FC236}">
                <a16:creationId xmlns:a16="http://schemas.microsoft.com/office/drawing/2014/main" id="{7A4B7957-A4C0-4EA6-B768-E65BE69BB203}"/>
              </a:ext>
            </a:extLst>
          </p:cNvPr>
          <p:cNvSpPr/>
          <p:nvPr/>
        </p:nvSpPr>
        <p:spPr>
          <a:xfrm>
            <a:off x="8633012" y="1712257"/>
            <a:ext cx="914400" cy="439272"/>
          </a:xfrm>
          <a:prstGeom prst="wedgeRoundRectCallout">
            <a:avLst>
              <a:gd name="adj1" fmla="val -40441"/>
              <a:gd name="adj2" fmla="val 76786"/>
              <a:gd name="adj3" fmla="val 16667"/>
            </a:avLst>
          </a:prstGeom>
          <a:solidFill>
            <a:schemeClr val="accent2">
              <a:lumMod val="40000"/>
              <a:lumOff val="6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KJV</a:t>
            </a:r>
          </a:p>
        </p:txBody>
      </p:sp>
    </p:spTree>
    <p:extLst>
      <p:ext uri="{BB962C8B-B14F-4D97-AF65-F5344CB8AC3E}">
        <p14:creationId xmlns:p14="http://schemas.microsoft.com/office/powerpoint/2010/main" val="31551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96" y="133307"/>
            <a:ext cx="9928538" cy="1051550"/>
          </a:xfrm>
          <a:solidFill>
            <a:srgbClr val="002060"/>
          </a:solidFill>
          <a:ln w="76200">
            <a:solidFill>
              <a:srgbClr val="FFFF00"/>
            </a:solidFill>
          </a:ln>
          <a:scene3d>
            <a:camera prst="orthographicFront"/>
            <a:lightRig rig="threePt" dir="t"/>
          </a:scene3d>
          <a:sp3d>
            <a:bevelT w="101600" prst="riblet"/>
          </a:sp3d>
        </p:spPr>
        <p:txBody>
          <a:bodyPr>
            <a:sp3d extrusionH="57150">
              <a:bevelT w="82550" h="38100" prst="coolSlant"/>
            </a:sp3d>
          </a:bodyPr>
          <a:lstStyle/>
          <a:p>
            <a:pPr algn="ctr"/>
            <a:r>
              <a:rPr lang="en-US" b="1" dirty="0">
                <a:solidFill>
                  <a:srgbClr val="FF3399"/>
                </a:solidFill>
              </a:rPr>
              <a:t>Keys to Knowledge </a:t>
            </a:r>
            <a:r>
              <a:rPr lang="en-US" b="1" dirty="0">
                <a:solidFill>
                  <a:srgbClr val="FFFF00"/>
                </a:solidFill>
              </a:rPr>
              <a:t>–</a:t>
            </a:r>
            <a:r>
              <a:rPr lang="en-US" dirty="0"/>
              <a:t> </a:t>
            </a:r>
            <a:r>
              <a:rPr lang="en-US" b="1" dirty="0" err="1">
                <a:solidFill>
                  <a:srgbClr val="34E9FC"/>
                </a:solidFill>
              </a:rPr>
              <a:t>Mazzaroth’s</a:t>
            </a:r>
            <a:r>
              <a:rPr lang="en-US" b="1" dirty="0">
                <a:solidFill>
                  <a:srgbClr val="34E9FC"/>
                </a:solidFill>
              </a:rPr>
              <a:t> </a:t>
            </a:r>
            <a:r>
              <a:rPr lang="en-US" b="1" dirty="0" err="1">
                <a:solidFill>
                  <a:srgbClr val="34E9FC"/>
                </a:solidFill>
              </a:rPr>
              <a:t>Rulership</a:t>
            </a:r>
            <a:endParaRPr lang="en-US" b="1" dirty="0">
              <a:solidFill>
                <a:srgbClr val="34E9FC"/>
              </a:solidFill>
            </a:endParaRPr>
          </a:p>
        </p:txBody>
      </p:sp>
      <p:sp>
        <p:nvSpPr>
          <p:cNvPr id="3" name="Content Placeholder 2"/>
          <p:cNvSpPr>
            <a:spLocks noGrp="1"/>
          </p:cNvSpPr>
          <p:nvPr>
            <p:ph idx="1"/>
          </p:nvPr>
        </p:nvSpPr>
        <p:spPr>
          <a:xfrm>
            <a:off x="341145" y="1402773"/>
            <a:ext cx="11494102" cy="5070764"/>
          </a:xfrm>
          <a:solidFill>
            <a:schemeClr val="bg1">
              <a:lumMod val="85000"/>
            </a:schemeClr>
          </a:solidFill>
          <a:ln w="57150">
            <a:solidFill>
              <a:srgbClr val="FFFF00"/>
            </a:solidFill>
          </a:ln>
          <a:scene3d>
            <a:camera prst="orthographicFront"/>
            <a:lightRig rig="threePt" dir="t"/>
          </a:scene3d>
          <a:sp3d>
            <a:bevelT w="114300" prst="artDeco"/>
          </a:sp3d>
        </p:spPr>
        <p:txBody>
          <a:bodyPr anchor="ctr">
            <a:noAutofit/>
            <a:sp3d extrusionH="57150">
              <a:bevelT w="38100" h="38100" prst="angle"/>
            </a:sp3d>
          </a:bodyPr>
          <a:lstStyle/>
          <a:p>
            <a:pPr marL="0" indent="0">
              <a:spcBef>
                <a:spcPts val="0"/>
              </a:spcBef>
              <a:spcAft>
                <a:spcPts val="1800"/>
              </a:spcAft>
              <a:buNone/>
            </a:pPr>
            <a:r>
              <a:rPr lang="en-US" dirty="0">
                <a:solidFill>
                  <a:srgbClr val="008080"/>
                </a:solidFill>
                <a:latin typeface="Georgia" panose="02040502050405020303" pitchFamily="18" charset="0"/>
              </a:rPr>
              <a:t>                  Immediately after Job writes about the </a:t>
            </a:r>
            <a:r>
              <a:rPr lang="en-US" dirty="0">
                <a:solidFill>
                  <a:srgbClr val="7030A0"/>
                </a:solidFill>
                <a:latin typeface="Georgia" panose="02040502050405020303" pitchFamily="18" charset="0"/>
              </a:rPr>
              <a:t>Mazzaroth</a:t>
            </a:r>
            <a:r>
              <a:rPr lang="en-US" dirty="0">
                <a:solidFill>
                  <a:srgbClr val="008080"/>
                </a:solidFill>
                <a:latin typeface="Georgia" panose="02040502050405020303" pitchFamily="18" charset="0"/>
              </a:rPr>
              <a:t> in verses    </a:t>
            </a:r>
            <a:br>
              <a:rPr lang="en-US" dirty="0">
                <a:solidFill>
                  <a:srgbClr val="008080"/>
                </a:solidFill>
                <a:latin typeface="Georgia" panose="02040502050405020303" pitchFamily="18" charset="0"/>
              </a:rPr>
            </a:br>
            <a:r>
              <a:rPr lang="en-US" dirty="0">
                <a:solidFill>
                  <a:srgbClr val="008080"/>
                </a:solidFill>
                <a:latin typeface="Georgia" panose="02040502050405020303" pitchFamily="18" charset="0"/>
              </a:rPr>
              <a:t>                  31 &amp; 32, he asks –</a:t>
            </a:r>
          </a:p>
          <a:p>
            <a:pPr marL="1737360" indent="-1737360">
              <a:spcBef>
                <a:spcPts val="0"/>
              </a:spcBef>
              <a:spcAft>
                <a:spcPts val="1800"/>
              </a:spcAft>
              <a:buNone/>
            </a:pPr>
            <a:r>
              <a:rPr lang="en-US" dirty="0">
                <a:solidFill>
                  <a:srgbClr val="008080"/>
                </a:solidFill>
                <a:latin typeface="Georgia" panose="02040502050405020303" pitchFamily="18" charset="0"/>
              </a:rPr>
              <a:t>Job 38:33	</a:t>
            </a:r>
            <a:r>
              <a:rPr lang="en-US" dirty="0" err="1">
                <a:solidFill>
                  <a:prstClr val="black"/>
                </a:solidFill>
                <a:latin typeface="Georgia" panose="02040502050405020303" pitchFamily="18" charset="0"/>
              </a:rPr>
              <a:t>Knowest</a:t>
            </a:r>
            <a:r>
              <a:rPr lang="en-US" dirty="0">
                <a:solidFill>
                  <a:prstClr val="black"/>
                </a:solidFill>
                <a:latin typeface="Georgia" panose="02040502050405020303" pitchFamily="18" charset="0"/>
              </a:rPr>
              <a:t> thou the ordinances of heaven? </a:t>
            </a:r>
            <a:r>
              <a:rPr lang="en-US" b="1" i="1" u="sng" dirty="0">
                <a:solidFill>
                  <a:srgbClr val="7030A0"/>
                </a:solidFill>
                <a:latin typeface="Georgia" panose="02040502050405020303" pitchFamily="18" charset="0"/>
              </a:rPr>
              <a:t>canst thou set the dominion thereo</a:t>
            </a:r>
            <a:r>
              <a:rPr lang="en-US" b="1" i="1" dirty="0">
                <a:solidFill>
                  <a:srgbClr val="7030A0"/>
                </a:solidFill>
                <a:latin typeface="Georgia" panose="02040502050405020303" pitchFamily="18" charset="0"/>
              </a:rPr>
              <a:t>f </a:t>
            </a:r>
            <a:r>
              <a:rPr lang="en-US" b="1" i="1" u="sng" dirty="0">
                <a:solidFill>
                  <a:srgbClr val="7030A0"/>
                </a:solidFill>
                <a:latin typeface="Georgia" panose="02040502050405020303" pitchFamily="18" charset="0"/>
              </a:rPr>
              <a:t>in the earth</a:t>
            </a:r>
            <a:r>
              <a:rPr lang="en-US" b="1" i="1" dirty="0">
                <a:solidFill>
                  <a:srgbClr val="7030A0"/>
                </a:solidFill>
                <a:latin typeface="Georgia" panose="02040502050405020303" pitchFamily="18" charset="0"/>
              </a:rPr>
              <a:t>?			</a:t>
            </a:r>
            <a:r>
              <a:rPr lang="en-US" sz="2000" b="1" i="1" dirty="0">
                <a:solidFill>
                  <a:srgbClr val="008080"/>
                </a:solidFill>
                <a:latin typeface="Georgia" panose="02040502050405020303" pitchFamily="18" charset="0"/>
              </a:rPr>
              <a:t>KJV</a:t>
            </a:r>
          </a:p>
          <a:p>
            <a:pPr marL="1737360" indent="-1737360">
              <a:spcBef>
                <a:spcPts val="0"/>
              </a:spcBef>
              <a:spcAft>
                <a:spcPts val="1800"/>
              </a:spcAft>
              <a:buNone/>
            </a:pPr>
            <a:r>
              <a:rPr lang="en-US" dirty="0">
                <a:solidFill>
                  <a:srgbClr val="008080"/>
                </a:solidFill>
                <a:latin typeface="Georgia" panose="02040502050405020303" pitchFamily="18" charset="0"/>
              </a:rPr>
              <a:t>Job 38:33</a:t>
            </a:r>
            <a:r>
              <a:rPr lang="en-US" dirty="0">
                <a:solidFill>
                  <a:prstClr val="black"/>
                </a:solidFill>
                <a:latin typeface="Georgia" panose="02040502050405020303" pitchFamily="18" charset="0"/>
              </a:rPr>
              <a:t>	Do you know the laws of the heavens? </a:t>
            </a:r>
            <a:r>
              <a:rPr lang="en-US" b="1" i="1" u="sng" dirty="0">
                <a:solidFill>
                  <a:srgbClr val="7030A0"/>
                </a:solidFill>
                <a:latin typeface="Georgia" panose="02040502050405020303" pitchFamily="18" charset="0"/>
              </a:rPr>
              <a:t>Or do</a:t>
            </a:r>
            <a:r>
              <a:rPr lang="en-US" b="1" i="1" dirty="0">
                <a:solidFill>
                  <a:srgbClr val="7030A0"/>
                </a:solidFill>
                <a:latin typeface="Georgia" panose="02040502050405020303" pitchFamily="18" charset="0"/>
              </a:rPr>
              <a:t> y</a:t>
            </a:r>
            <a:r>
              <a:rPr lang="en-US" b="1" i="1" u="sng" dirty="0">
                <a:solidFill>
                  <a:srgbClr val="7030A0"/>
                </a:solidFill>
                <a:latin typeface="Georgia" panose="02040502050405020303" pitchFamily="18" charset="0"/>
              </a:rPr>
              <a:t>ou set</a:t>
            </a:r>
            <a:r>
              <a:rPr lang="en-US" b="1" i="1" dirty="0">
                <a:solidFill>
                  <a:srgbClr val="7030A0"/>
                </a:solidFill>
                <a:latin typeface="Georgia" panose="02040502050405020303" pitchFamily="18" charset="0"/>
              </a:rPr>
              <a:t> 				</a:t>
            </a:r>
            <a:r>
              <a:rPr lang="en-US" b="1" i="1" dirty="0">
                <a:solidFill>
                  <a:srgbClr val="7030A0"/>
                </a:solidFill>
                <a:effectLst>
                  <a:glow rad="127000">
                    <a:srgbClr val="34E9FC"/>
                  </a:glow>
                </a:effectLst>
                <a:latin typeface="Georgia" panose="02040502050405020303" pitchFamily="18" charset="0"/>
              </a:rPr>
              <a:t>						</a:t>
            </a:r>
            <a:r>
              <a:rPr lang="en-US" sz="2000" b="1" i="1" dirty="0">
                <a:solidFill>
                  <a:srgbClr val="008080"/>
                </a:solidFill>
                <a:latin typeface="Georgia" panose="02040502050405020303" pitchFamily="18" charset="0"/>
              </a:rPr>
              <a:t>The Scriptures</a:t>
            </a:r>
          </a:p>
          <a:p>
            <a:pPr marL="0" indent="0">
              <a:spcBef>
                <a:spcPts val="0"/>
              </a:spcBef>
              <a:spcAft>
                <a:spcPts val="1800"/>
              </a:spcAft>
              <a:buNone/>
            </a:pPr>
            <a:r>
              <a:rPr lang="en-US" dirty="0"/>
              <a:t>Job</a:t>
            </a:r>
            <a:r>
              <a:rPr lang="en-US" sz="2000" b="1" i="1" dirty="0">
                <a:solidFill>
                  <a:srgbClr val="008080"/>
                </a:solidFill>
                <a:latin typeface="Georgia" panose="02040502050405020303" pitchFamily="18" charset="0"/>
              </a:rPr>
              <a:t> </a:t>
            </a:r>
            <a:r>
              <a:rPr lang="en-US" b="1" i="1" dirty="0">
                <a:solidFill>
                  <a:srgbClr val="00B0F0"/>
                </a:solidFill>
                <a:latin typeface="Georgia" panose="02040502050405020303" pitchFamily="18" charset="0"/>
              </a:rPr>
              <a:t>references the Mazzaroth, </a:t>
            </a:r>
            <a:r>
              <a:rPr lang="en-US" dirty="0"/>
              <a:t>then within a question clearly indicates  	their commission for dominion over the earth!  </a:t>
            </a:r>
            <a:r>
              <a:rPr lang="en-US" b="1" dirty="0">
                <a:solidFill>
                  <a:srgbClr val="FF0000"/>
                </a:solidFill>
              </a:rPr>
              <a:t>What Dominion?  </a:t>
            </a:r>
          </a:p>
          <a:p>
            <a:pPr marL="0" indent="0">
              <a:spcBef>
                <a:spcPts val="0"/>
              </a:spcBef>
              <a:spcAft>
                <a:spcPts val="1800"/>
              </a:spcAft>
              <a:buNone/>
            </a:pPr>
            <a:r>
              <a:rPr lang="en-US" dirty="0"/>
              <a:t>The</a:t>
            </a:r>
            <a:r>
              <a:rPr lang="en-US" b="1" i="1" dirty="0">
                <a:solidFill>
                  <a:srgbClr val="0000CC"/>
                </a:solidFill>
              </a:rPr>
              <a:t> Mazzaroth </a:t>
            </a:r>
            <a:r>
              <a:rPr lang="en-US" dirty="0"/>
              <a:t>has </a:t>
            </a:r>
            <a:r>
              <a:rPr lang="en-US" u="sng" dirty="0"/>
              <a:t>absolute</a:t>
            </a:r>
            <a:r>
              <a:rPr lang="en-US" dirty="0"/>
              <a:t> governing control as the commissioned </a:t>
            </a:r>
            <a:br>
              <a:rPr lang="en-US" dirty="0"/>
            </a:br>
            <a:r>
              <a:rPr lang="en-US" dirty="0"/>
              <a:t>	</a:t>
            </a:r>
            <a:r>
              <a:rPr lang="en-US" b="1" i="1" dirty="0">
                <a:ln>
                  <a:solidFill>
                    <a:srgbClr val="222BDC"/>
                  </a:solidFill>
                </a:ln>
                <a:solidFill>
                  <a:srgbClr val="FF3399"/>
                </a:solidFill>
                <a:effectLst>
                  <a:outerShdw blurRad="50800" dist="50800" dir="5400000" sx="102000" sy="102000" algn="ctr" rotWithShape="0">
                    <a:srgbClr val="34E9FC"/>
                  </a:outerShdw>
                </a:effectLst>
                <a:latin typeface="Snap ITC" panose="04040A07060A02020202" pitchFamily="82" charset="0"/>
              </a:rPr>
              <a:t>TIME CLOCK</a:t>
            </a:r>
            <a:r>
              <a:rPr lang="en-US" b="1" i="1" dirty="0">
                <a:ln>
                  <a:solidFill>
                    <a:srgbClr val="222BDC"/>
                  </a:solidFill>
                </a:ln>
                <a:solidFill>
                  <a:srgbClr val="0000CC"/>
                </a:solidFill>
                <a:effectLst>
                  <a:outerShdw blurRad="50800" dist="50800" dir="5400000" sx="102000" sy="102000" algn="ctr" rotWithShape="0">
                    <a:srgbClr val="34E9FC"/>
                  </a:outerShdw>
                </a:effectLst>
                <a:latin typeface="Snap ITC" panose="04040A07060A02020202" pitchFamily="82" charset="0"/>
              </a:rPr>
              <a:t> </a:t>
            </a:r>
            <a:r>
              <a:rPr lang="en-US" b="1" i="1" dirty="0">
                <a:solidFill>
                  <a:srgbClr val="0000CC"/>
                </a:solidFill>
              </a:rPr>
              <a:t>of Yahuah over eternity.</a:t>
            </a:r>
          </a:p>
        </p:txBody>
      </p:sp>
      <p:sp>
        <p:nvSpPr>
          <p:cNvPr id="4" name="5-Point Star 3"/>
          <p:cNvSpPr/>
          <p:nvPr/>
        </p:nvSpPr>
        <p:spPr>
          <a:xfrm>
            <a:off x="848396" y="1402773"/>
            <a:ext cx="914400" cy="914400"/>
          </a:xfrm>
          <a:prstGeom prst="star5">
            <a:avLst/>
          </a:prstGeom>
          <a:solidFill>
            <a:srgbClr val="34E9FC"/>
          </a:solidFill>
          <a:ln w="76200">
            <a:solidFill>
              <a:srgbClr val="008080"/>
            </a:solidFill>
          </a:ln>
          <a:effectLst>
            <a:glow rad="127000">
              <a:srgbClr val="FF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005458" y="6034229"/>
            <a:ext cx="2743200" cy="365125"/>
          </a:xfrm>
        </p:spPr>
        <p:txBody>
          <a:bodyPr/>
          <a:lstStyle/>
          <a:p>
            <a:fld id="{0B555D82-D20F-4DB7-B3E9-7B7EAC2F87A9}" type="slidenum">
              <a:rPr lang="en-US" smtClean="0">
                <a:solidFill>
                  <a:schemeClr val="tx1">
                    <a:lumMod val="95000"/>
                    <a:lumOff val="5000"/>
                  </a:schemeClr>
                </a:solidFill>
              </a:rPr>
              <a:t>51</a:t>
            </a:fld>
            <a:endParaRPr lang="en-US" dirty="0">
              <a:solidFill>
                <a:schemeClr val="tx1">
                  <a:lumMod val="95000"/>
                  <a:lumOff val="5000"/>
                </a:schemeClr>
              </a:solidFill>
            </a:endParaRPr>
          </a:p>
        </p:txBody>
      </p:sp>
      <p:sp>
        <p:nvSpPr>
          <p:cNvPr id="6" name="Rectangle 5"/>
          <p:cNvSpPr/>
          <p:nvPr/>
        </p:nvSpPr>
        <p:spPr>
          <a:xfrm>
            <a:off x="2771777" y="3876925"/>
            <a:ext cx="5845168" cy="59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algn="ctr"/>
            <a:r>
              <a:rPr lang="en-US" sz="3200" b="1" i="1" dirty="0">
                <a:solidFill>
                  <a:srgbClr val="7030A0"/>
                </a:solidFill>
                <a:effectLst>
                  <a:glow rad="127000">
                    <a:srgbClr val="34E9FC"/>
                  </a:glow>
                </a:effectLst>
                <a:latin typeface="Georgia" panose="02040502050405020303" pitchFamily="18" charset="0"/>
              </a:rPr>
              <a:t>their rule over the earth?</a:t>
            </a:r>
            <a:endParaRPr lang="en-US" sz="3200" dirty="0">
              <a:solidFill>
                <a:prstClr val="white"/>
              </a:solidFill>
            </a:endParaRPr>
          </a:p>
        </p:txBody>
      </p:sp>
      <p:pic>
        <p:nvPicPr>
          <p:cNvPr id="8" name="Picture 7">
            <a:extLst>
              <a:ext uri="{FF2B5EF4-FFF2-40B4-BE49-F238E27FC236}">
                <a16:creationId xmlns:a16="http://schemas.microsoft.com/office/drawing/2014/main" id="{7BFD4770-AF71-EB92-0F77-21D25D7EBA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30" y="-97970"/>
            <a:ext cx="2219136" cy="1798476"/>
          </a:xfrm>
          <a:prstGeom prst="rect">
            <a:avLst/>
          </a:prstGeom>
        </p:spPr>
      </p:pic>
    </p:spTree>
    <p:extLst>
      <p:ext uri="{BB962C8B-B14F-4D97-AF65-F5344CB8AC3E}">
        <p14:creationId xmlns:p14="http://schemas.microsoft.com/office/powerpoint/2010/main" val="28880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3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12" y="223932"/>
            <a:ext cx="7370618" cy="769336"/>
          </a:xfrm>
          <a:solidFill>
            <a:schemeClr val="bg1"/>
          </a:solidFill>
          <a:ln w="38100">
            <a:solidFill>
              <a:srgbClr val="FFFF00"/>
            </a:solidFill>
          </a:ln>
          <a:effectLst>
            <a:glow rad="228600">
              <a:schemeClr val="accent1">
                <a:satMod val="175000"/>
                <a:alpha val="40000"/>
              </a:schemeClr>
            </a:glow>
          </a:effectLst>
          <a:scene3d>
            <a:camera prst="orthographicFront"/>
            <a:lightRig rig="threePt" dir="t"/>
          </a:scene3d>
          <a:sp3d>
            <a:bevelT prst="angle"/>
          </a:sp3d>
        </p:spPr>
        <p:txBody>
          <a:bodyPr>
            <a:normAutofit/>
            <a:sp3d extrusionH="57150">
              <a:bevelT w="82550" h="38100" prst="coolSlant"/>
            </a:sp3d>
          </a:bodyPr>
          <a:lstStyle/>
          <a:p>
            <a:pPr algn="ctr"/>
            <a:r>
              <a:rPr lang="en-US" b="1" dirty="0">
                <a:solidFill>
                  <a:srgbClr val="FFC000"/>
                </a:solidFill>
                <a:effectLst>
                  <a:outerShdw blurRad="38100" dist="38100" dir="2700000" algn="tl">
                    <a:srgbClr val="000000">
                      <a:alpha val="43137"/>
                    </a:srgbClr>
                  </a:outerShdw>
                </a:effectLst>
              </a:rPr>
              <a:t>A Celestial Position Comparison</a:t>
            </a:r>
          </a:p>
        </p:txBody>
      </p:sp>
      <p:sp>
        <p:nvSpPr>
          <p:cNvPr id="3" name="Content Placeholder 2"/>
          <p:cNvSpPr>
            <a:spLocks noGrp="1"/>
          </p:cNvSpPr>
          <p:nvPr>
            <p:ph idx="1"/>
          </p:nvPr>
        </p:nvSpPr>
        <p:spPr>
          <a:xfrm>
            <a:off x="142512" y="985497"/>
            <a:ext cx="11900078" cy="5324813"/>
          </a:xfrm>
          <a:noFill/>
          <a:ln w="57150">
            <a:noFill/>
          </a:ln>
          <a:scene3d>
            <a:camera prst="orthographicFront"/>
            <a:lightRig rig="threePt" dir="t"/>
          </a:scene3d>
          <a:sp3d>
            <a:bevelT w="114300" prst="hardEdge"/>
          </a:sp3d>
        </p:spPr>
        <p:txBody>
          <a:bodyPr lIns="182880" tIns="91440">
            <a:normAutofit/>
            <a:sp3d extrusionH="57150">
              <a:bevelT w="82550" h="38100" prst="coolSlant"/>
            </a:sp3d>
          </a:bodyPr>
          <a:lstStyle/>
          <a:p>
            <a:pPr marL="0" indent="0">
              <a:lnSpc>
                <a:spcPct val="100000"/>
              </a:lnSpc>
              <a:buNone/>
            </a:pPr>
            <a:r>
              <a:rPr lang="en-US" dirty="0"/>
              <a:t>The Scriptures </a:t>
            </a:r>
            <a:r>
              <a:rPr lang="en-US" dirty="0">
                <a:solidFill>
                  <a:srgbClr val="00B050"/>
                </a:solidFill>
              </a:rPr>
              <a:t>(Psalms 19:4) </a:t>
            </a:r>
            <a:r>
              <a:rPr lang="en-US" dirty="0"/>
              <a:t>informs us that the sun has been </a:t>
            </a:r>
            <a:br>
              <a:rPr lang="en-US" dirty="0"/>
            </a:br>
            <a:r>
              <a:rPr lang="en-US" dirty="0"/>
              <a:t>given a designated permanent residence within the Mazzaroth. </a:t>
            </a:r>
            <a:br>
              <a:rPr lang="en-US" dirty="0"/>
            </a:br>
            <a:r>
              <a:rPr lang="en-US" dirty="0"/>
              <a:t>It is an </a:t>
            </a:r>
            <a:r>
              <a:rPr lang="en-US" b="1" dirty="0" err="1">
                <a:solidFill>
                  <a:srgbClr val="00B050"/>
                </a:solidFill>
              </a:rPr>
              <a:t>ohel</a:t>
            </a:r>
            <a:r>
              <a:rPr lang="en-US" dirty="0"/>
              <a:t> (H168), a dwelling place.</a:t>
            </a:r>
          </a:p>
          <a:p>
            <a:pPr marL="0" indent="0">
              <a:buNone/>
            </a:pPr>
            <a:endParaRPr lang="en-US" dirty="0"/>
          </a:p>
          <a:p>
            <a:pPr marL="0" indent="0">
              <a:buNone/>
            </a:pPr>
            <a:r>
              <a:rPr lang="en-US" b="1" dirty="0">
                <a:solidFill>
                  <a:srgbClr val="CC00FF"/>
                </a:solidFill>
              </a:rPr>
              <a:t>What physical position, </a:t>
            </a:r>
            <a:r>
              <a:rPr lang="en-US" b="1" u="sng" dirty="0">
                <a:solidFill>
                  <a:srgbClr val="CC00FF"/>
                </a:solidFill>
              </a:rPr>
              <a:t>in a </a:t>
            </a:r>
            <a:r>
              <a:rPr lang="en-US" b="1" u="sng" dirty="0">
                <a:solidFill>
                  <a:srgbClr val="CC00FF"/>
                </a:solidFill>
                <a:effectLst>
                  <a:glow rad="127000">
                    <a:srgbClr val="FFFF00"/>
                  </a:glow>
                </a:effectLst>
              </a:rPr>
              <a:t>s</a:t>
            </a:r>
            <a:r>
              <a:rPr lang="en-US" b="1" dirty="0">
                <a:solidFill>
                  <a:srgbClr val="CC00FF"/>
                </a:solidFill>
                <a:effectLst>
                  <a:glow rad="127000">
                    <a:srgbClr val="FFFF00"/>
                  </a:glow>
                </a:effectLst>
              </a:rPr>
              <a:t>p</a:t>
            </a:r>
            <a:r>
              <a:rPr lang="en-US" b="1" u="sng" dirty="0">
                <a:solidFill>
                  <a:srgbClr val="CC00FF"/>
                </a:solidFill>
                <a:effectLst>
                  <a:glow rad="127000">
                    <a:srgbClr val="FFFF00"/>
                  </a:glow>
                </a:effectLst>
              </a:rPr>
              <a:t>iritual sense</a:t>
            </a:r>
            <a:r>
              <a:rPr lang="en-US" b="1" dirty="0">
                <a:solidFill>
                  <a:srgbClr val="CC00FF"/>
                </a:solidFill>
              </a:rPr>
              <a:t>, </a:t>
            </a:r>
            <a:r>
              <a:rPr lang="en-US" dirty="0"/>
              <a:t>has been </a:t>
            </a:r>
            <a:br>
              <a:rPr lang="en-US" dirty="0"/>
            </a:br>
            <a:r>
              <a:rPr lang="en-US" dirty="0"/>
              <a:t>applied to the moon in the final days of the earth?</a:t>
            </a:r>
          </a:p>
          <a:p>
            <a:pPr marL="0" indent="0">
              <a:buNone/>
            </a:pPr>
            <a:endParaRPr lang="en-US" dirty="0"/>
          </a:p>
          <a:p>
            <a:pPr marL="0" indent="0">
              <a:buNone/>
            </a:pPr>
            <a:r>
              <a:rPr lang="en-US" dirty="0">
                <a:solidFill>
                  <a:srgbClr val="008080"/>
                </a:solidFill>
                <a:latin typeface="Georgia" panose="02040502050405020303" pitchFamily="18" charset="0"/>
              </a:rPr>
              <a:t>Rev 12:1</a:t>
            </a:r>
            <a:r>
              <a:rPr lang="en-US" dirty="0">
                <a:solidFill>
                  <a:prstClr val="black"/>
                </a:solidFill>
                <a:latin typeface="Georgia" panose="02040502050405020303" pitchFamily="18" charset="0"/>
              </a:rPr>
              <a:t>  And a </a:t>
            </a:r>
            <a:r>
              <a:rPr lang="en-US" b="1" dirty="0">
                <a:solidFill>
                  <a:prstClr val="black"/>
                </a:solidFill>
                <a:effectLst>
                  <a:outerShdw blurRad="50800" dist="50800" dir="5400000" algn="ctr" rotWithShape="0">
                    <a:srgbClr val="00FF00"/>
                  </a:outerShdw>
                </a:effectLst>
                <a:latin typeface="Georgia" panose="02040502050405020303" pitchFamily="18" charset="0"/>
              </a:rPr>
              <a:t>great sign </a:t>
            </a:r>
            <a:r>
              <a:rPr lang="en-US" dirty="0">
                <a:solidFill>
                  <a:prstClr val="black"/>
                </a:solidFill>
                <a:latin typeface="Georgia" panose="02040502050405020303" pitchFamily="18" charset="0"/>
              </a:rPr>
              <a:t>was seen in the heaven:</a:t>
            </a:r>
          </a:p>
          <a:p>
            <a:pPr marL="0" indent="0">
              <a:buNone/>
            </a:pPr>
            <a:r>
              <a:rPr lang="en-US" dirty="0">
                <a:solidFill>
                  <a:prstClr val="black"/>
                </a:solidFill>
                <a:latin typeface="Georgia" panose="02040502050405020303" pitchFamily="18" charset="0"/>
              </a:rPr>
              <a:t>a woman clad with the sun, </a:t>
            </a:r>
          </a:p>
          <a:p>
            <a:pPr marL="0" indent="0">
              <a:buNone/>
            </a:pPr>
            <a:r>
              <a:rPr lang="en-US" dirty="0">
                <a:solidFill>
                  <a:prstClr val="black"/>
                </a:solidFill>
                <a:latin typeface="Georgia" panose="02040502050405020303" pitchFamily="18" charset="0"/>
              </a:rPr>
              <a:t>and on her head a crown of twelve stars. </a:t>
            </a:r>
            <a:r>
              <a:rPr lang="en-US" dirty="0"/>
              <a:t>  </a:t>
            </a:r>
          </a:p>
        </p:txBody>
      </p:sp>
      <p:sp>
        <p:nvSpPr>
          <p:cNvPr id="4" name="Slide Number Placeholder 3"/>
          <p:cNvSpPr>
            <a:spLocks noGrp="1"/>
          </p:cNvSpPr>
          <p:nvPr>
            <p:ph type="sldNum" sz="quarter" idx="12"/>
          </p:nvPr>
        </p:nvSpPr>
        <p:spPr>
          <a:xfrm>
            <a:off x="9254842" y="6127748"/>
            <a:ext cx="2743200" cy="365125"/>
          </a:xfrm>
        </p:spPr>
        <p:txBody>
          <a:bodyPr/>
          <a:lstStyle/>
          <a:p>
            <a:fld id="{0B555D82-D20F-4DB7-B3E9-7B7EAC2F87A9}" type="slidenum">
              <a:rPr lang="en-US" smtClean="0">
                <a:solidFill>
                  <a:schemeClr val="tx1"/>
                </a:solidFill>
              </a:rPr>
              <a:t>52</a:t>
            </a:fld>
            <a:endParaRPr lang="en-US" dirty="0">
              <a:solidFill>
                <a:schemeClr val="tx1"/>
              </a:solidFill>
            </a:endParaRPr>
          </a:p>
        </p:txBody>
      </p:sp>
      <p:sp>
        <p:nvSpPr>
          <p:cNvPr id="8" name="Rectangle 7"/>
          <p:cNvSpPr/>
          <p:nvPr/>
        </p:nvSpPr>
        <p:spPr>
          <a:xfrm>
            <a:off x="4598285" y="4900388"/>
            <a:ext cx="4739427" cy="392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nSpc>
                <a:spcPct val="90000"/>
              </a:lnSpc>
              <a:spcBef>
                <a:spcPts val="1000"/>
              </a:spcBef>
            </a:pPr>
            <a:r>
              <a:rPr lang="en-US" sz="2800" b="1" dirty="0">
                <a:solidFill>
                  <a:srgbClr val="CC0099"/>
                </a:solidFill>
                <a:latin typeface="Georgia" panose="02040502050405020303" pitchFamily="18" charset="0"/>
              </a:rPr>
              <a:t>the moon </a:t>
            </a:r>
            <a:r>
              <a:rPr lang="en-US" sz="2800" b="1" dirty="0">
                <a:solidFill>
                  <a:srgbClr val="CC0099"/>
                </a:solidFill>
                <a:effectLst>
                  <a:glow rad="228600">
                    <a:schemeClr val="accent6">
                      <a:satMod val="175000"/>
                      <a:alpha val="40000"/>
                    </a:schemeClr>
                  </a:glow>
                </a:effectLst>
                <a:latin typeface="Georgia" panose="02040502050405020303" pitchFamily="18" charset="0"/>
              </a:rPr>
              <a:t>under her feet,</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5512" y="2025565"/>
            <a:ext cx="2281860" cy="4555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5512" y="-73646"/>
            <a:ext cx="2555530" cy="1916648"/>
          </a:xfrm>
          <a:prstGeom prst="roundRect">
            <a:avLst>
              <a:gd name="adj" fmla="val 3015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3333" l="6483" r="93031"/>
                    </a14:imgEffect>
                  </a14:imgLayer>
                </a14:imgProps>
              </a:ext>
              <a:ext uri="{28A0092B-C50C-407E-A947-70E740481C1C}">
                <a14:useLocalDpi xmlns:a14="http://schemas.microsoft.com/office/drawing/2010/main"/>
              </a:ext>
            </a:extLst>
          </a:blip>
          <a:stretch>
            <a:fillRect/>
          </a:stretch>
        </p:blipFill>
        <p:spPr>
          <a:xfrm>
            <a:off x="6796542" y="5327763"/>
            <a:ext cx="1535213" cy="1530237"/>
          </a:xfrm>
          <a:prstGeom prst="ellipse">
            <a:avLst/>
          </a:prstGeom>
          <a:ln>
            <a:noFill/>
          </a:ln>
          <a:effectLst>
            <a:softEdge rad="112500"/>
          </a:effectLst>
        </p:spPr>
      </p:pic>
      <p:sp>
        <p:nvSpPr>
          <p:cNvPr id="9" name="Moon 8">
            <a:extLst>
              <a:ext uri="{FF2B5EF4-FFF2-40B4-BE49-F238E27FC236}">
                <a16:creationId xmlns:a16="http://schemas.microsoft.com/office/drawing/2014/main" id="{B76D5CA9-165C-4C2F-ACD0-A914EED822C4}"/>
              </a:ext>
            </a:extLst>
          </p:cNvPr>
          <p:cNvSpPr/>
          <p:nvPr/>
        </p:nvSpPr>
        <p:spPr>
          <a:xfrm rot="10800000">
            <a:off x="8118299" y="2667944"/>
            <a:ext cx="675861" cy="1272208"/>
          </a:xfrm>
          <a:prstGeom prst="moon">
            <a:avLst>
              <a:gd name="adj" fmla="val 6522"/>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317D3F1B-EA2A-4CCB-91D0-6C95A17DFF71}"/>
              </a:ext>
            </a:extLst>
          </p:cNvPr>
          <p:cNvSpPr/>
          <p:nvPr/>
        </p:nvSpPr>
        <p:spPr>
          <a:xfrm rot="5400000">
            <a:off x="3807706" y="223450"/>
            <a:ext cx="555461" cy="7604383"/>
          </a:xfrm>
          <a:prstGeom prst="rightBrace">
            <a:avLst>
              <a:gd name="adj1" fmla="val 141134"/>
              <a:gd name="adj2" fmla="val 49022"/>
            </a:avLst>
          </a:prstGeom>
          <a:solidFill>
            <a:srgbClr val="FF99FF"/>
          </a:solidFill>
          <a:ln w="19050">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0666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250"/>
                                        <p:tgtEl>
                                          <p:spTgt spid="5"/>
                                        </p:tgtEl>
                                      </p:cBhvr>
                                    </p:animEffect>
                                  </p:childTnLst>
                                </p:cTn>
                              </p:par>
                            </p:childTnLst>
                          </p:cTn>
                        </p:par>
                        <p:par>
                          <p:cTn id="12" fill="hold">
                            <p:stCondLst>
                              <p:cond delay="1750"/>
                            </p:stCondLst>
                            <p:childTnLst>
                              <p:par>
                                <p:cTn id="13" presetID="16" presetClass="entr" presetSubtype="2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6" end="6"/>
                                            </p:txEl>
                                          </p:spTgt>
                                        </p:tgtEl>
                                      </p:cBhvr>
                                    </p:animEffect>
                                  </p:childTnLst>
                                </p:cTn>
                              </p:par>
                              <p:par>
                                <p:cTn id="52" presetID="31" presetClass="entr" presetSubtype="0" fill="hold" nodeType="withEffect">
                                  <p:stCondLst>
                                    <p:cond delay="0"/>
                                  </p:stCondLst>
                                  <p:iterate type="lt">
                                    <p:tmPct val="0"/>
                                  </p:iterate>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7" dur="1500"/>
                                        <p:tgtEl>
                                          <p:spTgt spid="8">
                                            <p:txEl>
                                              <p:pRg st="0" end="0"/>
                                            </p:txEl>
                                          </p:spTgt>
                                        </p:tgtEl>
                                      </p:cBhvr>
                                    </p:animEffect>
                                  </p:childTnLst>
                                </p:cTn>
                              </p:par>
                              <p:par>
                                <p:cTn id="58" presetID="34" presetClass="emph" presetSubtype="0" repeatCount="2000" fill="hold" grpId="0" nodeType="withEffect">
                                  <p:stCondLst>
                                    <p:cond delay="0"/>
                                  </p:stCondLst>
                                  <p:iterate type="lt">
                                    <p:tmPct val="10000"/>
                                  </p:iterate>
                                  <p:childTnLst>
                                    <p:animMotion origin="layout" path="M -2.08333E-7 2.96296E-6 L -2.08333E-7 -0.07223 " pathEditMode="relative" rAng="0" ptsTypes="AA">
                                      <p:cBhvr>
                                        <p:cTn id="59" dur="250" accel="50000" decel="50000" autoRev="1" fill="hold">
                                          <p:stCondLst>
                                            <p:cond delay="0"/>
                                          </p:stCondLst>
                                        </p:cTn>
                                        <p:tgtEl>
                                          <p:spTgt spid="8">
                                            <p:txEl>
                                              <p:pRg st="0" end="0"/>
                                            </p:txEl>
                                          </p:spTgt>
                                        </p:tgtEl>
                                        <p:attrNameLst>
                                          <p:attrName>ppt_x</p:attrName>
                                          <p:attrName>ppt_y</p:attrName>
                                        </p:attrNameLst>
                                      </p:cBhvr>
                                      <p:rCtr x="0" y="-3611"/>
                                    </p:animMotion>
                                    <p:animRot by="1500000">
                                      <p:cBhvr>
                                        <p:cTn id="60" dur="125" fill="hold">
                                          <p:stCondLst>
                                            <p:cond delay="0"/>
                                          </p:stCondLst>
                                        </p:cTn>
                                        <p:tgtEl>
                                          <p:spTgt spid="8">
                                            <p:txEl>
                                              <p:pRg st="0" end="0"/>
                                            </p:txEl>
                                          </p:spTgt>
                                        </p:tgtEl>
                                        <p:attrNameLst>
                                          <p:attrName>r</p:attrName>
                                        </p:attrNameLst>
                                      </p:cBhvr>
                                    </p:animRot>
                                    <p:animRot by="-1500000">
                                      <p:cBhvr>
                                        <p:cTn id="61" dur="125" fill="hold">
                                          <p:stCondLst>
                                            <p:cond delay="125"/>
                                          </p:stCondLst>
                                        </p:cTn>
                                        <p:tgtEl>
                                          <p:spTgt spid="8">
                                            <p:txEl>
                                              <p:pRg st="0" end="0"/>
                                            </p:txEl>
                                          </p:spTgt>
                                        </p:tgtEl>
                                        <p:attrNameLst>
                                          <p:attrName>r</p:attrName>
                                        </p:attrNameLst>
                                      </p:cBhvr>
                                    </p:animRot>
                                    <p:animRot by="-1500000">
                                      <p:cBhvr>
                                        <p:cTn id="62" dur="125" fill="hold">
                                          <p:stCondLst>
                                            <p:cond delay="250"/>
                                          </p:stCondLst>
                                        </p:cTn>
                                        <p:tgtEl>
                                          <p:spTgt spid="8">
                                            <p:txEl>
                                              <p:pRg st="0" end="0"/>
                                            </p:txEl>
                                          </p:spTgt>
                                        </p:tgtEl>
                                        <p:attrNameLst>
                                          <p:attrName>r</p:attrName>
                                        </p:attrNameLst>
                                      </p:cBhvr>
                                    </p:animRot>
                                    <p:animRot by="1500000">
                                      <p:cBhvr>
                                        <p:cTn id="63" dur="125" fill="hold">
                                          <p:stCondLst>
                                            <p:cond delay="375"/>
                                          </p:stCondLst>
                                        </p:cTn>
                                        <p:tgtEl>
                                          <p:spTgt spid="8">
                                            <p:txEl>
                                              <p:pRg st="0" end="0"/>
                                            </p:txEl>
                                          </p:spTgt>
                                        </p:tgtEl>
                                        <p:attrNameLst>
                                          <p:attrName>r</p:attrName>
                                        </p:attrNameLst>
                                      </p:cBhvr>
                                    </p:animRot>
                                  </p:childTnLst>
                                </p:cTn>
                              </p:par>
                            </p:childTnLst>
                          </p:cTn>
                        </p:par>
                        <p:par>
                          <p:cTn id="64" fill="hold">
                            <p:stCondLst>
                              <p:cond delay="2900"/>
                            </p:stCondLst>
                            <p:childTnLst>
                              <p:par>
                                <p:cTn id="65" presetID="6" presetClass="entr" presetSubtype="16"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40" y="212035"/>
            <a:ext cx="11603638" cy="6509439"/>
          </a:xfrm>
          <a:solidFill>
            <a:srgbClr val="CC99FF"/>
          </a:solidFill>
          <a:ln w="76200">
            <a:solidFill>
              <a:srgbClr val="FFFF00"/>
            </a:solidFill>
          </a:ln>
          <a:effectLst>
            <a:glow rad="228600">
              <a:schemeClr val="accent1">
                <a:satMod val="175000"/>
                <a:alpha val="40000"/>
              </a:schemeClr>
            </a:glow>
          </a:effectLst>
          <a:scene3d>
            <a:camera prst="orthographicFront"/>
            <a:lightRig rig="threePt" dir="t"/>
          </a:scene3d>
          <a:sp3d>
            <a:bevelT w="139700" h="139700" prst="divot"/>
          </a:sp3d>
        </p:spPr>
        <p:txBody>
          <a:bodyPr lIns="182880" anchor="ctr">
            <a:normAutofit/>
            <a:sp3d extrusionH="57150">
              <a:bevelT w="38100" h="38100"/>
            </a:sp3d>
          </a:bodyPr>
          <a:lstStyle/>
          <a:p>
            <a:pPr marL="0" indent="0">
              <a:buNone/>
            </a:pPr>
            <a:r>
              <a:rPr lang="en-US" sz="8000" dirty="0"/>
              <a:t> Questions:</a:t>
            </a:r>
          </a:p>
          <a:p>
            <a:pPr marL="0" indent="0">
              <a:buNone/>
            </a:pPr>
            <a:r>
              <a:rPr lang="en-US" sz="3800" dirty="0"/>
              <a:t>Have you considered the Scriptural concept </a:t>
            </a:r>
            <a:br>
              <a:rPr lang="en-US" sz="3800" dirty="0"/>
            </a:br>
            <a:r>
              <a:rPr lang="en-US" sz="3800" dirty="0"/>
              <a:t>of the position </a:t>
            </a:r>
            <a:r>
              <a:rPr lang="en-US" sz="3800" b="1" dirty="0">
                <a:ln>
                  <a:solidFill>
                    <a:srgbClr val="002060"/>
                  </a:solidFill>
                </a:ln>
                <a:solidFill>
                  <a:srgbClr val="34E9FC"/>
                </a:solidFill>
                <a:effectLst>
                  <a:outerShdw blurRad="38100" dist="38100" dir="2700000" algn="tl">
                    <a:srgbClr val="000000">
                      <a:alpha val="43137"/>
                    </a:srgbClr>
                  </a:outerShdw>
                </a:effectLst>
              </a:rPr>
              <a:t>“UNDER</a:t>
            </a:r>
            <a:r>
              <a:rPr lang="en-US" sz="3800" b="1" dirty="0">
                <a:solidFill>
                  <a:srgbClr val="34E9FC"/>
                </a:solidFill>
                <a:effectLst>
                  <a:outerShdw blurRad="38100" dist="38100" dir="2700000" algn="tl">
                    <a:srgbClr val="000000">
                      <a:alpha val="43137"/>
                    </a:srgbClr>
                  </a:outerShdw>
                </a:effectLst>
              </a:rPr>
              <a:t> </a:t>
            </a:r>
            <a:r>
              <a:rPr lang="en-US" sz="3800" b="1" dirty="0">
                <a:ln>
                  <a:solidFill>
                    <a:srgbClr val="002060"/>
                  </a:solidFill>
                </a:ln>
                <a:solidFill>
                  <a:srgbClr val="34E9FC"/>
                </a:solidFill>
                <a:effectLst>
                  <a:outerShdw blurRad="38100" dist="38100" dir="2700000" algn="tl">
                    <a:srgbClr val="000000">
                      <a:alpha val="43137"/>
                    </a:srgbClr>
                  </a:outerShdw>
                </a:effectLst>
              </a:rPr>
              <a:t>THE FEET” ??  ??</a:t>
            </a:r>
          </a:p>
          <a:p>
            <a:pPr marL="0" indent="0">
              <a:buNone/>
            </a:pPr>
            <a:r>
              <a:rPr lang="en-US" sz="3800" dirty="0"/>
              <a:t>Is it a position of authority? Is it a solid platform </a:t>
            </a:r>
            <a:br>
              <a:rPr lang="en-US" sz="3800" dirty="0"/>
            </a:br>
            <a:r>
              <a:rPr lang="en-US" sz="3800" dirty="0"/>
              <a:t>for a truthful belief system as many have been </a:t>
            </a:r>
            <a:br>
              <a:rPr lang="en-US" sz="3800" dirty="0"/>
            </a:br>
            <a:r>
              <a:rPr lang="en-US" sz="3800" dirty="0"/>
              <a:t>coerced into accepting – </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without</a:t>
            </a:r>
            <a:r>
              <a:rPr lang="en-US" sz="3800" b="1" dirty="0">
                <a:solidFill>
                  <a:schemeClr val="accent6">
                    <a:lumMod val="75000"/>
                  </a:schemeClr>
                </a:solidFill>
                <a:effectLst>
                  <a:outerShdw blurRad="38100" dist="38100" dir="2700000" algn="tl">
                    <a:srgbClr val="000000">
                      <a:alpha val="43137"/>
                    </a:srgbClr>
                  </a:outerShdw>
                </a:effectLst>
              </a:rPr>
              <a:t> </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q</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uestionin</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g </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it</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a:t>
            </a:r>
          </a:p>
          <a:p>
            <a:pPr marL="457200" lvl="1" indent="0">
              <a:buNone/>
            </a:pPr>
            <a:r>
              <a:rPr lang="en-US" sz="3600" dirty="0"/>
              <a:t>For Scriptural </a:t>
            </a:r>
            <a:r>
              <a:rPr lang="en-US" sz="3600" dirty="0">
                <a:solidFill>
                  <a:srgbClr val="CC0099"/>
                </a:solidFill>
              </a:rPr>
              <a:t>insight/examples</a:t>
            </a:r>
            <a:r>
              <a:rPr lang="en-US" sz="3600" dirty="0"/>
              <a:t> on this </a:t>
            </a:r>
            <a:br>
              <a:rPr lang="en-US" sz="3600" dirty="0"/>
            </a:br>
            <a:r>
              <a:rPr lang="en-US" sz="3600" dirty="0"/>
              <a:t>positioning – ask for –</a:t>
            </a:r>
          </a:p>
          <a:p>
            <a:pPr marL="0" indent="0" algn="ctr">
              <a:buNone/>
            </a:pPr>
            <a:br>
              <a:rPr lang="en-US" sz="4000" dirty="0"/>
            </a:br>
            <a:r>
              <a:rPr lang="en-US" sz="3800" dirty="0"/>
              <a:t>It might not be as </a:t>
            </a:r>
            <a:r>
              <a:rPr lang="en-US" sz="3800" u="sng" dirty="0"/>
              <a:t>man</a:t>
            </a:r>
            <a:r>
              <a:rPr lang="en-US" sz="3800" dirty="0"/>
              <a:t>y have been previously taught !!  !!</a:t>
            </a:r>
          </a:p>
        </p:txBody>
      </p:sp>
      <p:sp>
        <p:nvSpPr>
          <p:cNvPr id="4" name="Slide Number Placeholder 3"/>
          <p:cNvSpPr>
            <a:spLocks noGrp="1"/>
          </p:cNvSpPr>
          <p:nvPr>
            <p:ph type="sldNum" sz="quarter" idx="12"/>
          </p:nvPr>
        </p:nvSpPr>
        <p:spPr>
          <a:xfrm>
            <a:off x="9056937" y="6356826"/>
            <a:ext cx="2743200" cy="365125"/>
          </a:xfrm>
        </p:spPr>
        <p:txBody>
          <a:bodyPr/>
          <a:lstStyle/>
          <a:p>
            <a:fld id="{0B555D82-D20F-4DB7-B3E9-7B7EAC2F87A9}" type="slidenum">
              <a:rPr lang="en-US" smtClean="0">
                <a:solidFill>
                  <a:schemeClr val="tx1"/>
                </a:solidFill>
              </a:rPr>
              <a:t>53</a:t>
            </a:fld>
            <a:endParaRPr lang="en-US" dirty="0">
              <a:solidFill>
                <a:schemeClr val="tx1"/>
              </a:solidFill>
            </a:endParaRPr>
          </a:p>
        </p:txBody>
      </p:sp>
      <p:sp>
        <p:nvSpPr>
          <p:cNvPr id="5" name="Rectangle 4"/>
          <p:cNvSpPr/>
          <p:nvPr/>
        </p:nvSpPr>
        <p:spPr>
          <a:xfrm>
            <a:off x="1183266" y="5333329"/>
            <a:ext cx="5552660" cy="63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lvl="0" algn="ctr">
              <a:lnSpc>
                <a:spcPct val="90000"/>
              </a:lnSpc>
              <a:spcBef>
                <a:spcPts val="1000"/>
              </a:spcBef>
            </a:pPr>
            <a:r>
              <a:rPr lang="en-US" sz="4000" b="1" dirty="0">
                <a:ln>
                  <a:solidFill>
                    <a:sysClr val="windowText" lastClr="000000"/>
                  </a:solidFill>
                </a:ln>
                <a:solidFill>
                  <a:srgbClr val="00FF00"/>
                </a:solidFill>
                <a:effectLst>
                  <a:glow rad="228600">
                    <a:schemeClr val="accent2">
                      <a:satMod val="175000"/>
                      <a:alpha val="40000"/>
                    </a:schemeClr>
                  </a:glow>
                </a:effectLst>
              </a:rPr>
              <a:t>Standing On The Moon.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657" y="493486"/>
            <a:ext cx="1842622" cy="3678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95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par>
                                <p:cTn id="24" presetID="31" presetClass="entr" presetSubtype="0" fill="hold" nodeType="withEffect">
                                  <p:stCondLst>
                                    <p:cond delay="0"/>
                                  </p:stCondLst>
                                  <p:iterate type="lt">
                                    <p:tmPct val="0"/>
                                  </p:iterate>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0" end="0"/>
                                            </p:txEl>
                                          </p:spTgt>
                                        </p:tgtEl>
                                      </p:cBhvr>
                                    </p:animEffect>
                                  </p:childTnLst>
                                </p:cTn>
                              </p:par>
                              <p:par>
                                <p:cTn id="30" presetID="36" presetClass="emph" presetSubtype="0" repeatCount="3000" fill="hold" nodeType="withEffect">
                                  <p:stCondLst>
                                    <p:cond delay="2000"/>
                                  </p:stCondLst>
                                  <p:iterate type="lt">
                                    <p:tmPct val="10000"/>
                                  </p:iterate>
                                  <p:childTnLst>
                                    <p:animScale>
                                      <p:cBhvr>
                                        <p:cTn id="31" dur="500" autoRev="1" fill="hold">
                                          <p:stCondLst>
                                            <p:cond delay="0"/>
                                          </p:stCondLst>
                                        </p:cTn>
                                        <p:tgtEl>
                                          <p:spTgt spid="5">
                                            <p:txEl>
                                              <p:pRg st="0" end="0"/>
                                            </p:txEl>
                                          </p:spTgt>
                                        </p:tgtEl>
                                      </p:cBhvr>
                                      <p:to x="80000" y="100000"/>
                                    </p:animScale>
                                    <p:anim by="(#ppt_w*0.10)" calcmode="lin" valueType="num">
                                      <p:cBhvr>
                                        <p:cTn id="32" dur="500" autoRev="1" fill="hold">
                                          <p:stCondLst>
                                            <p:cond delay="0"/>
                                          </p:stCondLst>
                                        </p:cTn>
                                        <p:tgtEl>
                                          <p:spTgt spid="5">
                                            <p:txEl>
                                              <p:pRg st="0" end="0"/>
                                            </p:txEl>
                                          </p:spTgt>
                                        </p:tgtEl>
                                        <p:attrNameLst>
                                          <p:attrName>ppt_x</p:attrName>
                                        </p:attrNameLst>
                                      </p:cBhvr>
                                    </p:anim>
                                    <p:anim by="(-#ppt_w*0.10)" calcmode="lin" valueType="num">
                                      <p:cBhvr>
                                        <p:cTn id="33" dur="500" autoRev="1" fill="hold">
                                          <p:stCondLst>
                                            <p:cond delay="0"/>
                                          </p:stCondLst>
                                        </p:cTn>
                                        <p:tgtEl>
                                          <p:spTgt spid="5">
                                            <p:txEl>
                                              <p:pRg st="0" end="0"/>
                                            </p:txEl>
                                          </p:spTgt>
                                        </p:tgtEl>
                                        <p:attrNameLst>
                                          <p:attrName>ppt_y</p:attrName>
                                        </p:attrNameLst>
                                      </p:cBhvr>
                                    </p:anim>
                                    <p:animRot by="-480000">
                                      <p:cBhvr>
                                        <p:cTn id="34" dur="500"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25" y="187038"/>
            <a:ext cx="11481220" cy="862444"/>
          </a:xfr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nchor="ctr"/>
          <a:lstStyle/>
          <a:p>
            <a:r>
              <a:rPr lang="en-US" dirty="0">
                <a:effectLst>
                  <a:outerShdw blurRad="50800" dist="38100" algn="l" rotWithShape="0">
                    <a:prstClr val="black">
                      <a:alpha val="40000"/>
                    </a:prstClr>
                  </a:outerShdw>
                </a:effectLst>
              </a:rPr>
              <a:t>    Mazzaroth Constellations  </a:t>
            </a:r>
            <a:r>
              <a:rPr lang="en-US" dirty="0">
                <a:solidFill>
                  <a:srgbClr val="9900CC"/>
                </a:solidFill>
              </a:rPr>
              <a:t>	</a:t>
            </a:r>
            <a:endParaRPr lang="en-US" b="1" dirty="0">
              <a:solidFill>
                <a:srgbClr val="9900CC"/>
              </a:solidFill>
              <a:effectLst>
                <a:outerShdw blurRad="50800" dist="38100" algn="l"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354024" y="1342647"/>
            <a:ext cx="11481221" cy="5099717"/>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82550" h="38100" prst="coolSlant"/>
            </a:sp3d>
          </a:bodyPr>
          <a:lstStyle/>
          <a:p>
            <a:pPr>
              <a:spcBef>
                <a:spcPts val="0"/>
              </a:spcBef>
              <a:spcAft>
                <a:spcPts val="2400"/>
              </a:spcAft>
            </a:pPr>
            <a:r>
              <a:rPr lang="en-US" dirty="0"/>
              <a:t>There are </a:t>
            </a:r>
            <a:r>
              <a:rPr lang="en-US" b="1" i="1" dirty="0">
                <a:solidFill>
                  <a:srgbClr val="9900CC"/>
                </a:solidFill>
              </a:rPr>
              <a:t>twelve</a:t>
            </a:r>
            <a:r>
              <a:rPr lang="en-US" dirty="0"/>
              <a:t> Mazzaroth Constellations that expose </a:t>
            </a:r>
            <a:br>
              <a:rPr lang="en-US" dirty="0"/>
            </a:br>
            <a:r>
              <a:rPr lang="en-US" dirty="0"/>
              <a:t>the full and complete plan of Salvation in the sky.</a:t>
            </a:r>
          </a:p>
          <a:p>
            <a:pPr>
              <a:spcBef>
                <a:spcPts val="0"/>
              </a:spcBef>
              <a:spcAft>
                <a:spcPts val="2400"/>
              </a:spcAft>
            </a:pPr>
            <a:r>
              <a:rPr lang="en-US" dirty="0">
                <a:solidFill>
                  <a:srgbClr val="FF0000"/>
                </a:solidFill>
              </a:rPr>
              <a:t>One constellation for each month of the year.</a:t>
            </a:r>
          </a:p>
          <a:p>
            <a:pPr>
              <a:spcBef>
                <a:spcPts val="0"/>
              </a:spcBef>
              <a:spcAft>
                <a:spcPts val="2400"/>
              </a:spcAft>
            </a:pPr>
            <a:r>
              <a:rPr lang="en-US" dirty="0">
                <a:solidFill>
                  <a:srgbClr val="FF0000"/>
                </a:solidFill>
              </a:rPr>
              <a:t>One Constellation for each month of the year that the Tree of Life produces fruit, as written in </a:t>
            </a:r>
            <a:r>
              <a:rPr lang="en-US" dirty="0">
                <a:solidFill>
                  <a:srgbClr val="00B050"/>
                </a:solidFill>
              </a:rPr>
              <a:t>Revelation 22:2.  Revelation</a:t>
            </a:r>
            <a:r>
              <a:rPr lang="en-US" dirty="0">
                <a:solidFill>
                  <a:srgbClr val="FF0000"/>
                </a:solidFill>
              </a:rPr>
              <a:t> tells us that there are </a:t>
            </a:r>
            <a:r>
              <a:rPr lang="en-US" b="1" i="1" dirty="0">
                <a:solidFill>
                  <a:srgbClr val="9900CC"/>
                </a:solidFill>
              </a:rPr>
              <a:t>twelve</a:t>
            </a:r>
            <a:r>
              <a:rPr lang="en-US" dirty="0">
                <a:solidFill>
                  <a:srgbClr val="FF0000"/>
                </a:solidFill>
              </a:rPr>
              <a:t> fruits.  Let’s read it carefully –</a:t>
            </a:r>
          </a:p>
          <a:p>
            <a:pPr marL="1554480" indent="-1554480">
              <a:spcBef>
                <a:spcPts val="0"/>
              </a:spcBef>
              <a:spcAft>
                <a:spcPts val="2400"/>
              </a:spcAft>
              <a:buNone/>
            </a:pPr>
            <a:r>
              <a:rPr lang="en-US" dirty="0">
                <a:solidFill>
                  <a:srgbClr val="008080"/>
                </a:solidFill>
                <a:latin typeface="Georgia" panose="02040502050405020303" pitchFamily="18" charset="0"/>
              </a:rPr>
              <a:t>Rev 22:2</a:t>
            </a:r>
            <a:r>
              <a:rPr lang="en-US" dirty="0">
                <a:solidFill>
                  <a:schemeClr val="accent2">
                    <a:lumMod val="75000"/>
                  </a:schemeClr>
                </a:solidFill>
                <a:latin typeface="Georgia" panose="02040502050405020303" pitchFamily="18" charset="0"/>
              </a:rPr>
              <a:t>	In the midst of the street of it, and on either side of the river, </a:t>
            </a:r>
            <a:r>
              <a:rPr lang="en-US" i="1" dirty="0">
                <a:solidFill>
                  <a:srgbClr val="808080"/>
                </a:solidFill>
                <a:latin typeface="Georgia" panose="02040502050405020303" pitchFamily="18" charset="0"/>
              </a:rPr>
              <a:t>was there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the tree of life, </a:t>
            </a:r>
            <a:r>
              <a:rPr lang="en-US" b="1" dirty="0">
                <a:solidFill>
                  <a:srgbClr val="9900CC"/>
                </a:solidFill>
                <a:latin typeface="Georgia" panose="02040502050405020303" pitchFamily="18" charset="0"/>
              </a:rPr>
              <a:t>which bare </a:t>
            </a:r>
            <a:r>
              <a:rPr lang="en-US" b="1" dirty="0">
                <a:solidFill>
                  <a:srgbClr val="9900CC"/>
                </a:solidFill>
                <a:effectLst>
                  <a:glow rad="127000">
                    <a:srgbClr val="00FF00"/>
                  </a:glow>
                </a:effectLst>
                <a:latin typeface="Georgia" panose="02040502050405020303" pitchFamily="18" charset="0"/>
              </a:rPr>
              <a:t>twelve</a:t>
            </a:r>
            <a:r>
              <a:rPr lang="en-US" b="1" dirty="0">
                <a:solidFill>
                  <a:srgbClr val="9900CC"/>
                </a:solidFill>
                <a:latin typeface="Georgia" panose="02040502050405020303" pitchFamily="18" charset="0"/>
              </a:rPr>
              <a:t> </a:t>
            </a:r>
            <a:r>
              <a:rPr lang="en-US" i="1" dirty="0">
                <a:solidFill>
                  <a:srgbClr val="808080"/>
                </a:solidFill>
                <a:latin typeface="Georgia" panose="02040502050405020303" pitchFamily="18" charset="0"/>
              </a:rPr>
              <a:t>manner of</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fruits, </a:t>
            </a:r>
            <a:r>
              <a:rPr lang="en-US" i="1" dirty="0">
                <a:solidFill>
                  <a:srgbClr val="808080"/>
                </a:solidFill>
                <a:latin typeface="Georgia" panose="02040502050405020303" pitchFamily="18" charset="0"/>
              </a:rPr>
              <a:t>and</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yielded her fruit </a:t>
            </a:r>
            <a:r>
              <a:rPr lang="en-US" b="1" dirty="0">
                <a:solidFill>
                  <a:srgbClr val="9900CC"/>
                </a:solidFill>
                <a:effectLst>
                  <a:glow rad="127000">
                    <a:srgbClr val="00FF00"/>
                  </a:glow>
                </a:effectLst>
                <a:latin typeface="Georgia" panose="02040502050405020303" pitchFamily="18" charset="0"/>
              </a:rPr>
              <a:t>every month: </a:t>
            </a:r>
            <a:r>
              <a:rPr lang="en-US" dirty="0">
                <a:solidFill>
                  <a:schemeClr val="accent2">
                    <a:lumMod val="75000"/>
                  </a:schemeClr>
                </a:solidFill>
                <a:latin typeface="Georgia" panose="02040502050405020303" pitchFamily="18" charset="0"/>
              </a:rPr>
              <a:t>and the leaves of the tree </a:t>
            </a:r>
            <a:r>
              <a:rPr lang="en-US" i="1" dirty="0">
                <a:solidFill>
                  <a:srgbClr val="808080"/>
                </a:solidFill>
                <a:latin typeface="Georgia" panose="02040502050405020303" pitchFamily="18" charset="0"/>
              </a:rPr>
              <a:t>were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for the healing of the nations. 	   </a:t>
            </a:r>
            <a:r>
              <a:rPr lang="en-US" sz="2000" i="1" dirty="0"/>
              <a:t>KJV</a:t>
            </a:r>
            <a:endParaRPr lang="en-US" sz="2400" i="1" dirty="0"/>
          </a:p>
        </p:txBody>
      </p:sp>
      <p:cxnSp>
        <p:nvCxnSpPr>
          <p:cNvPr id="5" name="Straight Arrow Connector 4"/>
          <p:cNvCxnSpPr/>
          <p:nvPr/>
        </p:nvCxnSpPr>
        <p:spPr>
          <a:xfrm>
            <a:off x="6917635" y="606997"/>
            <a:ext cx="1453637" cy="11090"/>
          </a:xfrm>
          <a:prstGeom prst="straightConnector1">
            <a:avLst/>
          </a:prstGeom>
          <a:ln w="76200">
            <a:solidFill>
              <a:srgbClr val="9900CC"/>
            </a:solidFill>
            <a:headEnd type="none" w="med" len="med"/>
            <a:tailEnd type="arrow" w="med" len="med"/>
          </a:ln>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005458" y="5992665"/>
            <a:ext cx="2743200" cy="365125"/>
          </a:xfrm>
        </p:spPr>
        <p:txBody>
          <a:bodyPr/>
          <a:lstStyle/>
          <a:p>
            <a:fld id="{0B555D82-D20F-4DB7-B3E9-7B7EAC2F87A9}" type="slidenum">
              <a:rPr lang="en-US" smtClean="0">
                <a:solidFill>
                  <a:schemeClr val="tx1"/>
                </a:solidFill>
              </a:rPr>
              <a:t>54</a:t>
            </a:fld>
            <a:endParaRPr lang="en-US" dirty="0">
              <a:solidFill>
                <a:schemeClr val="tx1"/>
              </a:solidFill>
            </a:endParaRPr>
          </a:p>
        </p:txBody>
      </p:sp>
      <p:sp>
        <p:nvSpPr>
          <p:cNvPr id="6" name="Rectangle 5"/>
          <p:cNvSpPr/>
          <p:nvPr/>
        </p:nvSpPr>
        <p:spPr>
          <a:xfrm>
            <a:off x="8558543" y="322076"/>
            <a:ext cx="2612352" cy="569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4400" dirty="0">
                <a:ln>
                  <a:solidFill>
                    <a:sysClr val="windowText" lastClr="000000"/>
                  </a:solidFill>
                </a:ln>
                <a:solidFill>
                  <a:srgbClr val="FF3399"/>
                </a:solidFill>
                <a:effectLst>
                  <a:outerShdw blurRad="38100" dist="38100" dir="2700000" algn="tl">
                    <a:srgbClr val="000000">
                      <a:alpha val="43137"/>
                    </a:srgbClr>
                  </a:outerShdw>
                </a:effectLst>
                <a:latin typeface="Arial Black" panose="020B0A04020102020204" pitchFamily="34" charset="0"/>
              </a:rPr>
              <a:t>Twelve!</a:t>
            </a:r>
          </a:p>
        </p:txBody>
      </p:sp>
      <p:sp>
        <p:nvSpPr>
          <p:cNvPr id="7" name="Cloud Callout 6"/>
          <p:cNvSpPr/>
          <p:nvPr/>
        </p:nvSpPr>
        <p:spPr>
          <a:xfrm>
            <a:off x="7740203" y="1803041"/>
            <a:ext cx="3979572" cy="1429555"/>
          </a:xfrm>
          <a:prstGeom prst="cloudCallout">
            <a:avLst>
              <a:gd name="adj1" fmla="val -61343"/>
              <a:gd name="adj2" fmla="val 16417"/>
            </a:avLst>
          </a:prstGeom>
          <a:solidFill>
            <a:srgbClr val="FF99FF"/>
          </a:solidFill>
          <a:ln w="38100">
            <a:solidFill>
              <a:srgbClr val="00FF00"/>
            </a:solidFill>
          </a:ln>
          <a:effectLst>
            <a:glow rad="635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2400" dirty="0">
                <a:solidFill>
                  <a:srgbClr val="C00000"/>
                </a:solidFill>
              </a:rPr>
              <a:t>There is not a 13</a:t>
            </a:r>
            <a:r>
              <a:rPr lang="en-US" sz="2400" baseline="30000" dirty="0">
                <a:solidFill>
                  <a:srgbClr val="C00000"/>
                </a:solidFill>
              </a:rPr>
              <a:t>th</a:t>
            </a:r>
            <a:r>
              <a:rPr lang="en-US" sz="2400" dirty="0">
                <a:solidFill>
                  <a:srgbClr val="C00000"/>
                </a:solidFill>
              </a:rPr>
              <a:t> constellation, nor a 13</a:t>
            </a:r>
            <a:r>
              <a:rPr lang="en-US" sz="2400" baseline="30000" dirty="0">
                <a:solidFill>
                  <a:srgbClr val="C00000"/>
                </a:solidFill>
              </a:rPr>
              <a:t>th</a:t>
            </a:r>
            <a:r>
              <a:rPr lang="en-US" sz="2400" dirty="0">
                <a:solidFill>
                  <a:srgbClr val="C00000"/>
                </a:solidFill>
              </a:rPr>
              <a:t> month!!!</a:t>
            </a:r>
          </a:p>
        </p:txBody>
      </p:sp>
    </p:spTree>
    <p:extLst>
      <p:ext uri="{BB962C8B-B14F-4D97-AF65-F5344CB8AC3E}">
        <p14:creationId xmlns:p14="http://schemas.microsoft.com/office/powerpoint/2010/main" val="4003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45"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anim calcmode="lin" valueType="num">
                                      <p:cBhvr>
                                        <p:cTn id="10" dur="2000" fill="hold"/>
                                        <p:tgtEl>
                                          <p:spTgt spid="6"/>
                                        </p:tgtEl>
                                        <p:attrNameLst>
                                          <p:attrName>ppt_w</p:attrName>
                                        </p:attrNameLst>
                                      </p:cBhvr>
                                      <p:tavLst>
                                        <p:tav tm="0" fmla="#ppt_w*sin(2.5*pi*$)">
                                          <p:val>
                                            <p:fltVal val="0"/>
                                          </p:val>
                                        </p:tav>
                                        <p:tav tm="100000">
                                          <p:val>
                                            <p:fltVal val="1"/>
                                          </p:val>
                                        </p:tav>
                                      </p:tavLst>
                                    </p:anim>
                                    <p:anim calcmode="lin" valueType="num">
                                      <p:cBhvr>
                                        <p:cTn id="1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31" presetClass="entr" presetSubtype="0" fill="hold" grpId="0"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143" y="42204"/>
            <a:ext cx="6503308" cy="696191"/>
          </a:xfrm>
          <a:solidFill>
            <a:schemeClr val="accent4">
              <a:lumMod val="40000"/>
              <a:lumOff val="60000"/>
            </a:schemeClr>
          </a:solidFill>
          <a:ln w="28575">
            <a:solidFill>
              <a:srgbClr val="9900CC"/>
            </a:solidFill>
          </a:ln>
          <a:effectLst>
            <a:glow rad="127000">
              <a:srgbClr val="34E9FC"/>
            </a:glow>
          </a:effectLst>
          <a:scene3d>
            <a:camera prst="orthographicFront"/>
            <a:lightRig rig="threePt" dir="t"/>
          </a:scene3d>
          <a:sp3d>
            <a:bevelT w="114300" prst="artDeco"/>
          </a:sp3d>
        </p:spPr>
        <p:txBody>
          <a:bodyPr tIns="91440" bIns="0" anchor="b">
            <a:normAutofit/>
            <a:sp3d extrusionH="57150">
              <a:bevelT w="82550" h="38100" prst="coolSlant"/>
            </a:sp3d>
          </a:bodyPr>
          <a:lstStyle/>
          <a:p>
            <a:pPr algn="ctr"/>
            <a:r>
              <a:rPr lang="en-US" i="1" dirty="0">
                <a:latin typeface="Georgia" panose="02040502050405020303" pitchFamily="18" charset="0"/>
              </a:rPr>
              <a:t>There are </a:t>
            </a:r>
            <a:r>
              <a:rPr lang="en-US" i="1" dirty="0">
                <a:effectLst>
                  <a:outerShdw blurRad="50800" dist="38100" algn="l" rotWithShape="0">
                    <a:prstClr val="black">
                      <a:alpha val="40000"/>
                    </a:prstClr>
                  </a:outerShdw>
                </a:effectLst>
                <a:latin typeface="Georgia" panose="02040502050405020303" pitchFamily="18" charset="0"/>
              </a:rPr>
              <a:t>– </a:t>
            </a:r>
            <a:r>
              <a:rPr lang="en-US"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TWELVE</a:t>
            </a:r>
            <a:r>
              <a:rPr lang="en-US" dirty="0">
                <a:solidFill>
                  <a:srgbClr val="9900CC"/>
                </a:solidFill>
                <a:effectLst>
                  <a:outerShdw blurRad="50800" dist="38100" algn="l" rotWithShape="0">
                    <a:prstClr val="black">
                      <a:alpha val="40000"/>
                    </a:prstClr>
                  </a:outerShdw>
                </a:effectLst>
                <a:latin typeface="Arial Black" panose="020B0A04020102020204" pitchFamily="34" charset="0"/>
              </a:rPr>
              <a:t> </a:t>
            </a:r>
            <a:r>
              <a:rPr lang="en-US"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a:t>
            </a:r>
            <a:r>
              <a:rPr lang="en-US" dirty="0">
                <a:solidFill>
                  <a:srgbClr val="9900CC"/>
                </a:solidFill>
                <a:effectLst>
                  <a:outerShdw blurRad="50800" dist="38100" algn="l" rotWithShape="0">
                    <a:prstClr val="black">
                      <a:alpha val="40000"/>
                    </a:prstClr>
                  </a:outerShdw>
                </a:effectLst>
                <a:latin typeface="Arial Black" panose="020B0A04020102020204" pitchFamily="34" charset="0"/>
              </a:rPr>
              <a:t> </a:t>
            </a:r>
          </a:p>
        </p:txBody>
      </p:sp>
      <p:sp>
        <p:nvSpPr>
          <p:cNvPr id="3" name="Content Placeholder 2"/>
          <p:cNvSpPr>
            <a:spLocks noGrp="1"/>
          </p:cNvSpPr>
          <p:nvPr>
            <p:ph idx="1"/>
          </p:nvPr>
        </p:nvSpPr>
        <p:spPr>
          <a:xfrm>
            <a:off x="309093" y="823079"/>
            <a:ext cx="11578107" cy="5899842"/>
          </a:xfrm>
          <a:solidFill>
            <a:srgbClr val="F2E5FF"/>
          </a:solidFill>
          <a:ln w="38100">
            <a:solidFill>
              <a:srgbClr val="9900CC"/>
            </a:solidFill>
          </a:ln>
          <a:effectLst>
            <a:glow rad="127000">
              <a:srgbClr val="34E9FC"/>
            </a:glow>
          </a:effectLst>
          <a:scene3d>
            <a:camera prst="orthographicFront"/>
            <a:lightRig rig="threePt" dir="t"/>
          </a:scene3d>
          <a:sp3d>
            <a:bevelT w="114300" prst="artDeco"/>
          </a:sp3d>
        </p:spPr>
        <p:txBody>
          <a:bodyPr lIns="182880" tIns="91440">
            <a:sp3d extrusionH="57150">
              <a:bevelT w="82550" h="38100" prst="coolSlant"/>
            </a:sp3d>
          </a:bodyPr>
          <a:lstStyle/>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fruits on the tree of life</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Mazzaroth Constellations</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captains reserved for taking care of Solomon’s kingdom – </a:t>
            </a:r>
            <a:r>
              <a:rPr lang="en-US" u="sng" dirty="0"/>
              <a:t>one for</a:t>
            </a:r>
            <a:r>
              <a:rPr lang="en-US" dirty="0"/>
              <a:t> 		       </a:t>
            </a:r>
            <a:r>
              <a:rPr lang="en-US" u="sng" dirty="0"/>
              <a:t>each month</a:t>
            </a:r>
            <a:r>
              <a:rPr lang="en-US" dirty="0"/>
              <a:t> </a:t>
            </a:r>
            <a:r>
              <a:rPr lang="en-US" dirty="0">
                <a:solidFill>
                  <a:srgbClr val="00B050"/>
                </a:solidFill>
              </a:rPr>
              <a:t>(1 Chron 27:1).</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tribes of </a:t>
            </a:r>
            <a:r>
              <a:rPr lang="en-US" dirty="0" err="1"/>
              <a:t>Yisra’el</a:t>
            </a:r>
            <a:endParaRPr lang="en-US" dirty="0"/>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hours in a Light Season declared by </a:t>
            </a:r>
            <a:r>
              <a:rPr lang="en-US" b="1" dirty="0">
                <a:solidFill>
                  <a:srgbClr val="0000FF"/>
                </a:solidFill>
              </a:rPr>
              <a:t>Yahusha</a:t>
            </a:r>
            <a:r>
              <a:rPr lang="en-US" dirty="0"/>
              <a:t> – </a:t>
            </a:r>
            <a:r>
              <a:rPr lang="en-US" dirty="0">
                <a:solidFill>
                  <a:srgbClr val="00B050"/>
                </a:solidFill>
              </a:rPr>
              <a:t>John 11:9</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prophetic years – (30 cycles per month)</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of Noah’s flood (proven 30 cycles per month)</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a:t>
            </a:r>
            <a:r>
              <a:rPr lang="en-US" u="sng" dirty="0"/>
              <a:t>when</a:t>
            </a:r>
            <a:r>
              <a:rPr lang="en-US" dirty="0"/>
              <a:t> Joshua entered Canaan</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a:t>
            </a:r>
            <a:r>
              <a:rPr lang="en-US" u="sng" dirty="0"/>
              <a:t>when</a:t>
            </a:r>
            <a:r>
              <a:rPr lang="en-US" dirty="0"/>
              <a:t> </a:t>
            </a:r>
            <a:r>
              <a:rPr lang="en-US" b="1" dirty="0">
                <a:solidFill>
                  <a:srgbClr val="0000FF"/>
                </a:solidFill>
              </a:rPr>
              <a:t>Yahusha</a:t>
            </a:r>
            <a:r>
              <a:rPr lang="en-US" dirty="0"/>
              <a:t> stood up to speak on “that Last 	   	       Great Day” of Sukkot/Tabernacles – </a:t>
            </a:r>
            <a:r>
              <a:rPr lang="en-US" dirty="0">
                <a:solidFill>
                  <a:srgbClr val="00B050"/>
                </a:solidFill>
              </a:rPr>
              <a:t>John 7:37</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solidFill>
                  <a:srgbClr val="00B050"/>
                </a:solidFill>
              </a:rPr>
              <a:t> </a:t>
            </a:r>
            <a:r>
              <a:rPr lang="en-US" dirty="0"/>
              <a:t>months in the year of </a:t>
            </a:r>
            <a:r>
              <a:rPr lang="en-US" b="1" dirty="0">
                <a:solidFill>
                  <a:srgbClr val="0000FF"/>
                </a:solidFill>
              </a:rPr>
              <a:t>Yahusha’s</a:t>
            </a:r>
            <a:r>
              <a:rPr lang="en-US" dirty="0">
                <a:solidFill>
                  <a:srgbClr val="0000FF"/>
                </a:solidFill>
              </a:rPr>
              <a:t> Ultimate Sacrifice</a:t>
            </a:r>
          </a:p>
        </p:txBody>
      </p:sp>
      <p:sp>
        <p:nvSpPr>
          <p:cNvPr id="4" name="Slide Number Placeholder 3"/>
          <p:cNvSpPr>
            <a:spLocks noGrp="1"/>
          </p:cNvSpPr>
          <p:nvPr>
            <p:ph type="sldNum" sz="quarter" idx="12"/>
          </p:nvPr>
        </p:nvSpPr>
        <p:spPr>
          <a:xfrm>
            <a:off x="9067804" y="6283613"/>
            <a:ext cx="2743200" cy="365125"/>
          </a:xfrm>
        </p:spPr>
        <p:txBody>
          <a:bodyPr/>
          <a:lstStyle/>
          <a:p>
            <a:fld id="{0B555D82-D20F-4DB7-B3E9-7B7EAC2F87A9}" type="slidenum">
              <a:rPr lang="en-US" smtClean="0">
                <a:solidFill>
                  <a:schemeClr val="tx1">
                    <a:lumMod val="95000"/>
                    <a:lumOff val="5000"/>
                  </a:schemeClr>
                </a:solidFill>
              </a:rPr>
              <a:t>55</a:t>
            </a:fld>
            <a:endParaRPr lang="en-US" dirty="0">
              <a:solidFill>
                <a:schemeClr val="tx1">
                  <a:lumMod val="95000"/>
                  <a:lumOff val="5000"/>
                </a:schemeClr>
              </a:solidFill>
            </a:endParaRPr>
          </a:p>
        </p:txBody>
      </p:sp>
    </p:spTree>
    <p:extLst>
      <p:ext uri="{BB962C8B-B14F-4D97-AF65-F5344CB8AC3E}">
        <p14:creationId xmlns:p14="http://schemas.microsoft.com/office/powerpoint/2010/main" val="1725712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33" y="342385"/>
            <a:ext cx="3907128" cy="852659"/>
          </a:xfrm>
          <a:solidFill>
            <a:schemeClr val="bg1">
              <a:lumMod val="85000"/>
            </a:schemeClr>
          </a:solidFill>
          <a:ln>
            <a:solidFill>
              <a:schemeClr val="bg1">
                <a:lumMod val="50000"/>
              </a:schemeClr>
            </a:solidFill>
          </a:ln>
          <a:scene3d>
            <a:camera prst="orthographicFront"/>
            <a:lightRig rig="threePt" dir="t"/>
          </a:scene3d>
          <a:sp3d>
            <a:bevelT/>
          </a:sp3d>
        </p:spPr>
        <p:txBody>
          <a:bodyPr>
            <a:sp3d extrusionH="57150">
              <a:bevelT w="38100" h="38100" prst="angle"/>
            </a:sp3d>
          </a:bodyPr>
          <a:lstStyle/>
          <a:p>
            <a:pPr algn="ctr"/>
            <a:r>
              <a:rPr lang="en-US" dirty="0">
                <a:solidFill>
                  <a:srgbClr val="FF0000"/>
                </a:solidFill>
                <a:latin typeface="Cooper Black" panose="0208090404030B020404" pitchFamily="18" charset="0"/>
              </a:rPr>
              <a:t>QUESTION -</a:t>
            </a:r>
          </a:p>
        </p:txBody>
      </p:sp>
      <p:sp>
        <p:nvSpPr>
          <p:cNvPr id="3" name="Content Placeholder 2"/>
          <p:cNvSpPr>
            <a:spLocks noGrp="1"/>
          </p:cNvSpPr>
          <p:nvPr>
            <p:ph idx="1"/>
          </p:nvPr>
        </p:nvSpPr>
        <p:spPr>
          <a:xfrm>
            <a:off x="838200" y="1963881"/>
            <a:ext cx="10515600" cy="4213081"/>
          </a:xfrm>
        </p:spPr>
        <p:txBody>
          <a:bodyPr>
            <a:normAutofit/>
            <a:scene3d>
              <a:camera prst="orthographicFront"/>
              <a:lightRig rig="threePt" dir="t"/>
            </a:scene3d>
            <a:sp3d extrusionH="57150">
              <a:bevelT w="38100" h="38100" prst="angle"/>
            </a:sp3d>
          </a:bodyPr>
          <a:lstStyle/>
          <a:p>
            <a:pPr marL="0" indent="0" algn="ctr">
              <a:spcBef>
                <a:spcPts val="0"/>
              </a:spcBef>
              <a:spcAft>
                <a:spcPts val="1800"/>
              </a:spcAft>
              <a:buNone/>
            </a:pPr>
            <a:r>
              <a:rPr lang="en-US" sz="4800" dirty="0">
                <a:solidFill>
                  <a:srgbClr val="FF0000"/>
                </a:solidFill>
                <a:latin typeface="Cooper Black" panose="0208090404030B020404" pitchFamily="18" charset="0"/>
              </a:rPr>
              <a:t>WHERE IS A </a:t>
            </a:r>
            <a:r>
              <a:rPr lang="en-US" sz="4800" dirty="0">
                <a:latin typeface="Cooper Black" panose="0208090404030B020404" pitchFamily="18" charset="0"/>
              </a:rPr>
              <a:t>13</a:t>
            </a:r>
            <a:r>
              <a:rPr lang="en-US" sz="4800" baseline="30000" dirty="0">
                <a:latin typeface="Cooper Black" panose="0208090404030B020404" pitchFamily="18" charset="0"/>
              </a:rPr>
              <a:t>TH</a:t>
            </a:r>
            <a:r>
              <a:rPr lang="en-US" sz="4800" dirty="0">
                <a:solidFill>
                  <a:srgbClr val="FF0000"/>
                </a:solidFill>
                <a:latin typeface="Cooper Black" panose="0208090404030B020404" pitchFamily="18" charset="0"/>
              </a:rPr>
              <a:t> MONTH –</a:t>
            </a:r>
          </a:p>
          <a:p>
            <a:pPr marL="0" indent="0" algn="ctr">
              <a:spcBef>
                <a:spcPts val="0"/>
              </a:spcBef>
              <a:spcAft>
                <a:spcPts val="1800"/>
              </a:spcAft>
              <a:buNone/>
            </a:pPr>
            <a:r>
              <a:rPr lang="en-US" sz="4800" dirty="0">
                <a:latin typeface="Cooper Black" panose="0208090404030B020404" pitchFamily="18" charset="0"/>
              </a:rPr>
              <a:t>WITH A SECOND WITNESS </a:t>
            </a:r>
            <a:r>
              <a:rPr lang="en-US" sz="4800" dirty="0">
                <a:solidFill>
                  <a:srgbClr val="FF0000"/>
                </a:solidFill>
                <a:latin typeface="Cooper Black" panose="0208090404030B020404" pitchFamily="18" charset="0"/>
              </a:rPr>
              <a:t>AS</a:t>
            </a:r>
          </a:p>
          <a:p>
            <a:pPr marL="0" indent="0" algn="ctr">
              <a:spcBef>
                <a:spcPts val="0"/>
              </a:spcBef>
              <a:spcAft>
                <a:spcPts val="1800"/>
              </a:spcAft>
              <a:buNone/>
            </a:pPr>
            <a:r>
              <a:rPr lang="en-US" sz="4800" dirty="0">
                <a:solidFill>
                  <a:srgbClr val="FF0000"/>
                </a:solidFill>
                <a:latin typeface="Cooper Black" panose="0208090404030B020404" pitchFamily="18" charset="0"/>
              </a:rPr>
              <a:t>REQUIRED BY </a:t>
            </a:r>
            <a:r>
              <a:rPr lang="en-US" sz="4800" dirty="0">
                <a:solidFill>
                  <a:srgbClr val="0000CC"/>
                </a:solidFill>
                <a:latin typeface="Cooper Black" panose="0208090404030B020404" pitchFamily="18" charset="0"/>
              </a:rPr>
              <a:t>YAHUAH?</a:t>
            </a:r>
          </a:p>
          <a:p>
            <a:pPr marL="457200" lvl="1" indent="0">
              <a:buNone/>
            </a:pPr>
            <a:endParaRPr lang="en-US" sz="4400" dirty="0">
              <a:solidFill>
                <a:srgbClr val="FF0000"/>
              </a:solidFill>
              <a:latin typeface="Cooper Black" panose="0208090404030B020404" pitchFamily="18" charset="0"/>
            </a:endParaRPr>
          </a:p>
        </p:txBody>
      </p:sp>
      <p:cxnSp>
        <p:nvCxnSpPr>
          <p:cNvPr id="5" name="Straight Connector 4"/>
          <p:cNvCxnSpPr/>
          <p:nvPr/>
        </p:nvCxnSpPr>
        <p:spPr>
          <a:xfrm>
            <a:off x="3978610" y="3512891"/>
            <a:ext cx="5795493" cy="0"/>
          </a:xfrm>
          <a:prstGeom prst="line">
            <a:avLst/>
          </a:prstGeom>
          <a:ln w="76200">
            <a:solidFill>
              <a:srgbClr val="FB6BEA"/>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Lightning Bolt 3"/>
          <p:cNvSpPr/>
          <p:nvPr/>
        </p:nvSpPr>
        <p:spPr>
          <a:xfrm rot="5189637">
            <a:off x="6473512" y="91427"/>
            <a:ext cx="1819217" cy="2100575"/>
          </a:xfrm>
          <a:prstGeom prst="lightningBolt">
            <a:avLst/>
          </a:prstGeom>
          <a:solidFill>
            <a:schemeClr val="tx1"/>
          </a:solidFill>
          <a:ln w="76200">
            <a:solidFill>
              <a:srgbClr val="FFFF00"/>
            </a:solidFill>
          </a:ln>
          <a:effectLst>
            <a:glow rad="127000">
              <a:srgbClr val="00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rot="19538171">
            <a:off x="976545" y="4643005"/>
            <a:ext cx="2240823" cy="685601"/>
          </a:xfrm>
          <a:prstGeom prst="notchedRightArrow">
            <a:avLst>
              <a:gd name="adj1" fmla="val 38688"/>
              <a:gd name="adj2" fmla="val 106761"/>
            </a:avLst>
          </a:prstGeom>
          <a:solidFill>
            <a:srgbClr val="34E9FC"/>
          </a:solidFill>
          <a:ln w="76200">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9327579" y="6408305"/>
            <a:ext cx="2743200" cy="365125"/>
          </a:xfrm>
        </p:spPr>
        <p:txBody>
          <a:bodyPr/>
          <a:lstStyle/>
          <a:p>
            <a:fld id="{0B555D82-D20F-4DB7-B3E9-7B7EAC2F87A9}" type="slidenum">
              <a:rPr lang="en-US" smtClean="0">
                <a:solidFill>
                  <a:schemeClr val="tx1">
                    <a:lumMod val="95000"/>
                    <a:lumOff val="5000"/>
                  </a:schemeClr>
                </a:solidFill>
              </a:rPr>
              <a:t>56</a:t>
            </a:fld>
            <a:endParaRPr lang="en-US" dirty="0">
              <a:solidFill>
                <a:schemeClr val="tx1">
                  <a:lumMod val="95000"/>
                  <a:lumOff val="5000"/>
                </a:schemeClr>
              </a:solidFill>
            </a:endParaRPr>
          </a:p>
        </p:txBody>
      </p:sp>
      <p:sp>
        <p:nvSpPr>
          <p:cNvPr id="8" name="Rectangle 7"/>
          <p:cNvSpPr/>
          <p:nvPr/>
        </p:nvSpPr>
        <p:spPr>
          <a:xfrm>
            <a:off x="2869809" y="4689754"/>
            <a:ext cx="6617091" cy="1487208"/>
          </a:xfrm>
          <a:prstGeom prst="rect">
            <a:avLst/>
          </a:prstGeom>
          <a:solidFill>
            <a:schemeClr val="bg1">
              <a:lumMod val="75000"/>
            </a:schemeClr>
          </a:solidFill>
          <a:ln w="57150">
            <a:solidFill>
              <a:srgbClr val="00FF00"/>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1"/>
            <a:r>
              <a:rPr lang="en-US" sz="9600" dirty="0">
                <a:ln>
                  <a:solidFill>
                    <a:srgbClr val="002060"/>
                  </a:solidFill>
                </a:ln>
                <a:solidFill>
                  <a:srgbClr val="FF0000"/>
                </a:solidFill>
                <a:effectLst>
                  <a:outerShdw blurRad="38100" dist="38100" dir="2700000" algn="tl">
                    <a:srgbClr val="000000">
                      <a:alpha val="43137"/>
                    </a:srgbClr>
                  </a:outerShdw>
                </a:effectLst>
                <a:latin typeface="Cooper Black" panose="0208090404030B020404" pitchFamily="18" charset="0"/>
              </a:rPr>
              <a:t>WHERE?</a:t>
            </a:r>
            <a:r>
              <a:rPr lang="en-US" sz="9600" dirty="0">
                <a:solidFill>
                  <a:srgbClr val="FF0000"/>
                </a:solidFill>
                <a:effectLst>
                  <a:outerShdw blurRad="38100" dist="38100" dir="2700000" algn="tl">
                    <a:srgbClr val="000000">
                      <a:alpha val="43137"/>
                    </a:srgbClr>
                  </a:outerShdw>
                </a:effectLst>
                <a:latin typeface="Cooper Black" panose="0208090404030B020404" pitchFamily="18" charset="0"/>
              </a:rPr>
              <a:t> </a:t>
            </a:r>
          </a:p>
        </p:txBody>
      </p:sp>
    </p:spTree>
    <p:extLst>
      <p:ext uri="{BB962C8B-B14F-4D97-AF65-F5344CB8AC3E}">
        <p14:creationId xmlns:p14="http://schemas.microsoft.com/office/powerpoint/2010/main" val="39027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34" presetClass="emph" presetSubtype="0" repeatCount="indefinite" fill="hold" nodeType="withEffect">
                                  <p:stCondLst>
                                    <p:cond delay="4000"/>
                                  </p:stCondLst>
                                  <p:iterate type="lt">
                                    <p:tmPct val="10000"/>
                                  </p:iterate>
                                  <p:childTnLst>
                                    <p:animMotion origin="layout" path="M 0.0 0.0 L 0.0 -0.07213" pathEditMode="relative" ptsTypes="">
                                      <p:cBhvr>
                                        <p:cTn id="38" dur="1000" accel="50000" decel="50000" autoRev="1" fill="hold">
                                          <p:stCondLst>
                                            <p:cond delay="0"/>
                                          </p:stCondLst>
                                        </p:cTn>
                                        <p:tgtEl>
                                          <p:spTgt spid="8">
                                            <p:txEl>
                                              <p:pRg st="0" end="0"/>
                                            </p:txEl>
                                          </p:spTgt>
                                        </p:tgtEl>
                                        <p:attrNameLst>
                                          <p:attrName>ppt_x</p:attrName>
                                          <p:attrName>ppt_y</p:attrName>
                                        </p:attrNameLst>
                                      </p:cBhvr>
                                    </p:animMotion>
                                    <p:animRot by="1500000">
                                      <p:cBhvr>
                                        <p:cTn id="39" dur="500" fill="hold">
                                          <p:stCondLst>
                                            <p:cond delay="0"/>
                                          </p:stCondLst>
                                        </p:cTn>
                                        <p:tgtEl>
                                          <p:spTgt spid="8">
                                            <p:txEl>
                                              <p:pRg st="0" end="0"/>
                                            </p:txEl>
                                          </p:spTgt>
                                        </p:tgtEl>
                                        <p:attrNameLst>
                                          <p:attrName>r</p:attrName>
                                        </p:attrNameLst>
                                      </p:cBhvr>
                                    </p:animRot>
                                    <p:animRot by="-1500000">
                                      <p:cBhvr>
                                        <p:cTn id="40" dur="500" fill="hold">
                                          <p:stCondLst>
                                            <p:cond delay="500"/>
                                          </p:stCondLst>
                                        </p:cTn>
                                        <p:tgtEl>
                                          <p:spTgt spid="8">
                                            <p:txEl>
                                              <p:pRg st="0" end="0"/>
                                            </p:txEl>
                                          </p:spTgt>
                                        </p:tgtEl>
                                        <p:attrNameLst>
                                          <p:attrName>r</p:attrName>
                                        </p:attrNameLst>
                                      </p:cBhvr>
                                    </p:animRot>
                                    <p:animRot by="-1500000">
                                      <p:cBhvr>
                                        <p:cTn id="41" dur="500" fill="hold">
                                          <p:stCondLst>
                                            <p:cond delay="1000"/>
                                          </p:stCondLst>
                                        </p:cTn>
                                        <p:tgtEl>
                                          <p:spTgt spid="8">
                                            <p:txEl>
                                              <p:pRg st="0" end="0"/>
                                            </p:txEl>
                                          </p:spTgt>
                                        </p:tgtEl>
                                        <p:attrNameLst>
                                          <p:attrName>r</p:attrName>
                                        </p:attrNameLst>
                                      </p:cBhvr>
                                    </p:animRot>
                                    <p:animRot by="1500000">
                                      <p:cBhvr>
                                        <p:cTn id="42" dur="500" fill="hold">
                                          <p:stCondLst>
                                            <p:cond delay="15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03" y="41564"/>
            <a:ext cx="8027771" cy="748145"/>
          </a:xfrm>
          <a:solidFill>
            <a:srgbClr val="DDF024"/>
          </a:solidFill>
          <a:ln>
            <a:solidFill>
              <a:schemeClr val="tx1"/>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82550" h="38100" prst="coolSlant"/>
            </a:sp3d>
          </a:bodyPr>
          <a:lstStyle/>
          <a:p>
            <a:pPr algn="ctr"/>
            <a:r>
              <a:rPr lang="en-US" b="1" dirty="0">
                <a:latin typeface="+mn-lt"/>
              </a:rPr>
              <a:t>The Next Set Of </a:t>
            </a:r>
            <a:r>
              <a:rPr lang="en-US" dirty="0">
                <a:solidFill>
                  <a:srgbClr val="00B050"/>
                </a:solidFill>
                <a:latin typeface="Cooper Black" panose="0208090404030B020404" pitchFamily="18" charset="0"/>
              </a:rPr>
              <a:t>QUESTIONS -</a:t>
            </a:r>
          </a:p>
        </p:txBody>
      </p:sp>
      <p:sp>
        <p:nvSpPr>
          <p:cNvPr id="3" name="Content Placeholder 2"/>
          <p:cNvSpPr>
            <a:spLocks noGrp="1"/>
          </p:cNvSpPr>
          <p:nvPr>
            <p:ph idx="1"/>
          </p:nvPr>
        </p:nvSpPr>
        <p:spPr>
          <a:xfrm>
            <a:off x="218941" y="857288"/>
            <a:ext cx="11719773" cy="5961620"/>
          </a:xfrm>
          <a:solidFill>
            <a:schemeClr val="accent3">
              <a:lumMod val="20000"/>
              <a:lumOff val="80000"/>
            </a:schemeClr>
          </a:solidFill>
          <a:ln w="38100">
            <a:solidFill>
              <a:schemeClr val="accent6">
                <a:lumMod val="75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Autofit/>
            <a:sp3d extrusionH="57150">
              <a:bevelT w="82550" h="38100" prst="coolSlant"/>
            </a:sp3d>
          </a:bodyPr>
          <a:lstStyle/>
          <a:p>
            <a:pPr>
              <a:buClr>
                <a:srgbClr val="FF0000"/>
              </a:buClr>
              <a:buFont typeface="Arial Rounded MT Bold" panose="020F0704030504030204" pitchFamily="34" charset="0"/>
              <a:buChar char="?"/>
            </a:pPr>
            <a:r>
              <a:rPr lang="en-US" dirty="0"/>
              <a:t>  </a:t>
            </a:r>
            <a:r>
              <a:rPr lang="en-US" u="sng" dirty="0"/>
              <a:t>Is it</a:t>
            </a:r>
            <a:r>
              <a:rPr lang="en-US" dirty="0"/>
              <a:t> p</a:t>
            </a:r>
            <a:r>
              <a:rPr lang="en-US" u="sng" dirty="0"/>
              <a:t>ossible</a:t>
            </a:r>
            <a:r>
              <a:rPr lang="en-US" dirty="0"/>
              <a:t> that </a:t>
            </a:r>
            <a:r>
              <a:rPr lang="en-US" b="1" dirty="0">
                <a:solidFill>
                  <a:srgbClr val="0000FF"/>
                </a:solidFill>
              </a:rPr>
              <a:t>Yahusha</a:t>
            </a:r>
            <a:r>
              <a:rPr lang="en-US" dirty="0"/>
              <a:t> arrived at the </a:t>
            </a:r>
            <a:r>
              <a:rPr lang="en-US" u="sng" dirty="0"/>
              <a:t>Jews</a:t>
            </a:r>
            <a:r>
              <a:rPr lang="en-US" dirty="0"/>
              <a:t>’ Feast of Sukkot in the </a:t>
            </a:r>
            <a:r>
              <a:rPr lang="en-US" b="1" i="1" dirty="0">
                <a:solidFill>
                  <a:srgbClr val="FF0000"/>
                </a:solidFill>
              </a:rPr>
              <a:t>middle</a:t>
            </a:r>
            <a:r>
              <a:rPr lang="en-US" dirty="0"/>
              <a:t> of </a:t>
            </a:r>
            <a:r>
              <a:rPr lang="en-US" u="sng" dirty="0"/>
              <a:t>their</a:t>
            </a:r>
            <a:r>
              <a:rPr lang="en-US" dirty="0"/>
              <a:t> celebration because He could </a:t>
            </a:r>
            <a:r>
              <a:rPr lang="en-US" b="1" u="sng" dirty="0"/>
              <a:t>NOT</a:t>
            </a:r>
            <a:r>
              <a:rPr lang="en-US" dirty="0"/>
              <a:t> observe </a:t>
            </a:r>
            <a:r>
              <a:rPr lang="en-US" b="1" u="sng" dirty="0">
                <a:solidFill>
                  <a:srgbClr val="CC00FF"/>
                </a:solidFill>
              </a:rPr>
              <a:t>their Lunar</a:t>
            </a:r>
            <a:r>
              <a:rPr lang="en-US" dirty="0"/>
              <a:t> Sukkot (Tabernacles) and stay within the </a:t>
            </a:r>
            <a:r>
              <a:rPr lang="en-US" b="1" u="sng" dirty="0">
                <a:solidFill>
                  <a:srgbClr val="11B5C5"/>
                </a:solidFill>
              </a:rPr>
              <a:t>statutes</a:t>
            </a:r>
            <a:r>
              <a:rPr lang="en-US" dirty="0"/>
              <a:t> of					</a:t>
            </a:r>
            <a:endParaRPr lang="en-US" dirty="0">
              <a:solidFill>
                <a:srgbClr val="0000FF"/>
              </a:solidFill>
            </a:endParaRPr>
          </a:p>
          <a:p>
            <a:pPr>
              <a:buClr>
                <a:srgbClr val="FF0000"/>
              </a:buClr>
              <a:buFont typeface="Arial Rounded MT Bold" panose="020F0704030504030204" pitchFamily="34" charset="0"/>
              <a:buChar char="?"/>
            </a:pPr>
            <a:r>
              <a:rPr lang="en-US" dirty="0"/>
              <a:t>  Is this what </a:t>
            </a:r>
            <a:r>
              <a:rPr lang="en-US" b="1" dirty="0">
                <a:solidFill>
                  <a:srgbClr val="0000FF"/>
                </a:solidFill>
              </a:rPr>
              <a:t>Yahusha</a:t>
            </a:r>
            <a:r>
              <a:rPr lang="en-US" dirty="0">
                <a:solidFill>
                  <a:srgbClr val="0000FF"/>
                </a:solidFill>
              </a:rPr>
              <a:t> </a:t>
            </a:r>
            <a:r>
              <a:rPr lang="en-US" dirty="0"/>
              <a:t>meant when He said to His brothers – </a:t>
            </a:r>
            <a:br>
              <a:rPr lang="en-US" dirty="0"/>
            </a:br>
            <a:r>
              <a:rPr lang="en-US" dirty="0">
                <a:solidFill>
                  <a:srgbClr val="0000FF"/>
                </a:solidFill>
              </a:rPr>
              <a:t>“...</a:t>
            </a:r>
            <a:r>
              <a:rPr lang="en-US" u="sng" dirty="0">
                <a:solidFill>
                  <a:srgbClr val="0000FF"/>
                </a:solidFill>
                <a:latin typeface="Arial Black" panose="020B0A04020102020204" pitchFamily="34" charset="0"/>
              </a:rPr>
              <a:t>M</a:t>
            </a:r>
            <a:r>
              <a:rPr lang="en-US" dirty="0">
                <a:solidFill>
                  <a:srgbClr val="0000FF"/>
                </a:solidFill>
                <a:latin typeface="Arial Black" panose="020B0A04020102020204" pitchFamily="34" charset="0"/>
              </a:rPr>
              <a:t>y </a:t>
            </a:r>
            <a:r>
              <a:rPr lang="en-US" u="sng" dirty="0">
                <a:solidFill>
                  <a:srgbClr val="0000FF"/>
                </a:solidFill>
                <a:latin typeface="Arial Black" panose="020B0A04020102020204" pitchFamily="34" charset="0"/>
              </a:rPr>
              <a:t>time</a:t>
            </a:r>
            <a:r>
              <a:rPr lang="en-US" dirty="0">
                <a:solidFill>
                  <a:srgbClr val="0000FF"/>
                </a:solidFill>
                <a:latin typeface="Arial Black" panose="020B0A04020102020204" pitchFamily="34" charset="0"/>
              </a:rPr>
              <a:t> </a:t>
            </a:r>
            <a:r>
              <a:rPr lang="en-US" dirty="0">
                <a:solidFill>
                  <a:srgbClr val="0000FF"/>
                </a:solidFill>
              </a:rPr>
              <a:t>has not yet been filled”?  </a:t>
            </a:r>
            <a:r>
              <a:rPr lang="en-US" dirty="0">
                <a:solidFill>
                  <a:srgbClr val="008080"/>
                </a:solidFill>
              </a:rPr>
              <a:t>John 7:8</a:t>
            </a:r>
            <a:r>
              <a:rPr lang="en-US" dirty="0">
                <a:solidFill>
                  <a:srgbClr val="0000FF"/>
                </a:solidFill>
              </a:rPr>
              <a:t>	</a:t>
            </a:r>
            <a:r>
              <a:rPr lang="en-US" sz="2400" i="1" dirty="0">
                <a:solidFill>
                  <a:srgbClr val="008080"/>
                </a:solidFill>
                <a:latin typeface="Georgia" panose="02040502050405020303" pitchFamily="18" charset="0"/>
              </a:rPr>
              <a:t>(</a:t>
            </a:r>
            <a:r>
              <a:rPr lang="en-US" sz="2400" i="1" dirty="0" err="1">
                <a:solidFill>
                  <a:srgbClr val="008080"/>
                </a:solidFill>
                <a:latin typeface="Georgia" panose="02040502050405020303" pitchFamily="18" charset="0"/>
              </a:rPr>
              <a:t>HalleluYah</a:t>
            </a:r>
            <a:r>
              <a:rPr lang="en-US" sz="2400" i="1" dirty="0">
                <a:solidFill>
                  <a:srgbClr val="008080"/>
                </a:solidFill>
                <a:latin typeface="Georgia" panose="02040502050405020303" pitchFamily="18" charset="0"/>
              </a:rPr>
              <a:t> Scriptures)</a:t>
            </a:r>
          </a:p>
          <a:p>
            <a:pPr>
              <a:buClr>
                <a:srgbClr val="FF0000"/>
              </a:buClr>
              <a:buFont typeface="Arial Rounded MT Bold" panose="020F0704030504030204" pitchFamily="34" charset="0"/>
              <a:buChar char="?"/>
            </a:pPr>
            <a:r>
              <a:rPr lang="en-US" dirty="0"/>
              <a:t>  Was </a:t>
            </a:r>
            <a:r>
              <a:rPr lang="en-US" b="1" dirty="0" err="1">
                <a:solidFill>
                  <a:srgbClr val="0000FF"/>
                </a:solidFill>
              </a:rPr>
              <a:t>Yahusha</a:t>
            </a:r>
            <a:r>
              <a:rPr lang="en-US" dirty="0"/>
              <a:t> </a:t>
            </a:r>
            <a:r>
              <a:rPr lang="en-US" b="1" dirty="0">
                <a:effectLst>
                  <a:glow rad="127000">
                    <a:srgbClr val="FF99FF"/>
                  </a:glow>
                </a:effectLst>
              </a:rPr>
              <a:t>fulfilling</a:t>
            </a:r>
            <a:r>
              <a:rPr lang="en-US" dirty="0"/>
              <a:t> the </a:t>
            </a:r>
            <a:r>
              <a:rPr lang="en-US" b="1" dirty="0">
                <a:solidFill>
                  <a:srgbClr val="222BDC"/>
                </a:solidFill>
              </a:rPr>
              <a:t>Covenant Calendar </a:t>
            </a:r>
            <a:r>
              <a:rPr lang="en-US" b="1" dirty="0">
                <a:solidFill>
                  <a:srgbClr val="FF6600"/>
                </a:solidFill>
              </a:rPr>
              <a:t>by  </a:t>
            </a:r>
            <a:r>
              <a:rPr lang="en-US" b="1" u="sng" dirty="0">
                <a:solidFill>
                  <a:srgbClr val="FF6600"/>
                </a:solidFill>
                <a:effectLst>
                  <a:glow rad="127000">
                    <a:schemeClr val="tx1"/>
                  </a:glow>
                </a:effectLst>
              </a:rPr>
              <a:t>WITNESSING AGAINST   </a:t>
            </a:r>
            <a:r>
              <a:rPr lang="en-US" dirty="0"/>
              <a:t>the                            which was </a:t>
            </a:r>
            <a:r>
              <a:rPr lang="en-US" dirty="0">
                <a:effectLst>
                  <a:outerShdw blurRad="50800" dist="50800" dir="5400000" sx="101000" sy="101000" algn="ctr" rotWithShape="0">
                    <a:srgbClr val="CC00FF"/>
                  </a:outerShdw>
                </a:effectLst>
                <a:latin typeface="Arial Black" panose="020B0A04020102020204" pitchFamily="34" charset="0"/>
              </a:rPr>
              <a:t>“PLANTED” </a:t>
            </a:r>
            <a:r>
              <a:rPr lang="en-US" dirty="0"/>
              <a:t>after the death of Hezekiah?  </a:t>
            </a:r>
          </a:p>
          <a:p>
            <a:pPr>
              <a:buClr>
                <a:srgbClr val="FF0000"/>
              </a:buClr>
              <a:buFont typeface="Arial Rounded MT Bold" panose="020F0704030504030204" pitchFamily="34" charset="0"/>
              <a:buChar char="?"/>
            </a:pPr>
            <a:r>
              <a:rPr lang="en-US" dirty="0"/>
              <a:t>  Is the Metonic Cycle, the same lunar based calendar that is recorded by the </a:t>
            </a:r>
            <a:r>
              <a:rPr lang="en-US" dirty="0" err="1"/>
              <a:t>Zadokite</a:t>
            </a:r>
            <a:r>
              <a:rPr lang="en-US" dirty="0"/>
              <a:t> priests of Qumran; the one they so vehemently abhorred because it had insidiously crept into the 2</a:t>
            </a:r>
            <a:r>
              <a:rPr lang="en-US" baseline="30000" dirty="0"/>
              <a:t>nd</a:t>
            </a:r>
            <a:r>
              <a:rPr lang="en-US" dirty="0"/>
              <a:t> Temple era worship </a:t>
            </a:r>
            <a:r>
              <a:rPr lang="en-US" b="1" dirty="0">
                <a:solidFill>
                  <a:srgbClr val="FF0000"/>
                </a:solidFill>
              </a:rPr>
              <a:t>traditions?</a:t>
            </a:r>
          </a:p>
          <a:p>
            <a:pPr>
              <a:buClr>
                <a:srgbClr val="FF0000"/>
              </a:buClr>
              <a:buFont typeface="Arial Rounded MT Bold" panose="020F0704030504030204" pitchFamily="34" charset="0"/>
              <a:buChar char="?"/>
            </a:pPr>
            <a:r>
              <a:rPr lang="en-US" b="1" dirty="0">
                <a:solidFill>
                  <a:srgbClr val="FF0000"/>
                </a:solidFill>
              </a:rPr>
              <a:t>  Is this lunar based calendar one of the reasons why the Essenes of Qumran abandoned the Tabernacle for their seclusion from evil traditions, and also the imposter leadership derived from the Hasmonean period leading into the 2</a:t>
            </a:r>
            <a:r>
              <a:rPr lang="en-US" b="1" baseline="30000" dirty="0">
                <a:solidFill>
                  <a:srgbClr val="FF0000"/>
                </a:solidFill>
              </a:rPr>
              <a:t>nd</a:t>
            </a:r>
            <a:r>
              <a:rPr lang="en-US" b="1" dirty="0">
                <a:solidFill>
                  <a:srgbClr val="FF0000"/>
                </a:solidFill>
              </a:rPr>
              <a:t> Temple era?</a:t>
            </a:r>
          </a:p>
        </p:txBody>
      </p:sp>
      <p:sp>
        <p:nvSpPr>
          <p:cNvPr id="4" name="Slide Number Placeholder 3"/>
          <p:cNvSpPr>
            <a:spLocks noGrp="1"/>
          </p:cNvSpPr>
          <p:nvPr>
            <p:ph type="sldNum" sz="quarter" idx="12"/>
          </p:nvPr>
        </p:nvSpPr>
        <p:spPr>
          <a:xfrm>
            <a:off x="9119759" y="6356350"/>
            <a:ext cx="2743200" cy="365125"/>
          </a:xfrm>
        </p:spPr>
        <p:txBody>
          <a:bodyPr/>
          <a:lstStyle/>
          <a:p>
            <a:fld id="{0B555D82-D20F-4DB7-B3E9-7B7EAC2F87A9}" type="slidenum">
              <a:rPr lang="en-US" smtClean="0">
                <a:solidFill>
                  <a:schemeClr val="tx1"/>
                </a:solidFill>
              </a:rPr>
              <a:t>57</a:t>
            </a:fld>
            <a:endParaRPr lang="en-US" dirty="0">
              <a:solidFill>
                <a:schemeClr val="tx1"/>
              </a:solidFill>
            </a:endParaRPr>
          </a:p>
        </p:txBody>
      </p:sp>
      <p:sp>
        <p:nvSpPr>
          <p:cNvPr id="5" name="Rectangle 4"/>
          <p:cNvSpPr/>
          <p:nvPr/>
        </p:nvSpPr>
        <p:spPr>
          <a:xfrm>
            <a:off x="7045220" y="1677958"/>
            <a:ext cx="3662404" cy="470882"/>
          </a:xfrm>
          <a:prstGeom prst="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rgbClr val="0000CC"/>
              </a:buClr>
            </a:pPr>
            <a:r>
              <a:rPr lang="en-US" sz="3200" strike="sngStrike" dirty="0">
                <a:solidFill>
                  <a:prstClr val="black"/>
                </a:solidFill>
              </a:rPr>
              <a:t> </a:t>
            </a:r>
            <a:r>
              <a:rPr lang="en-US" sz="3200" b="1" dirty="0">
                <a:solidFill>
                  <a:srgbClr val="0000FF"/>
                </a:solidFill>
                <a:latin typeface="Arial Black" panose="020B0A04020102020204" pitchFamily="34" charset="0"/>
              </a:rPr>
              <a:t>Yahuah’s</a:t>
            </a:r>
            <a:r>
              <a:rPr lang="en-US" sz="3200" dirty="0">
                <a:solidFill>
                  <a:srgbClr val="0000FF"/>
                </a:solidFill>
                <a:latin typeface="Arial Black" panose="020B0A04020102020204" pitchFamily="34" charset="0"/>
              </a:rPr>
              <a:t> </a:t>
            </a:r>
            <a:r>
              <a:rPr lang="en-US" sz="3200" b="1" dirty="0">
                <a:solidFill>
                  <a:srgbClr val="0000FF"/>
                </a:solidFill>
                <a:latin typeface="Arial Black" panose="020B0A04020102020204" pitchFamily="34" charset="0"/>
              </a:rPr>
              <a:t>Will?</a:t>
            </a:r>
          </a:p>
        </p:txBody>
      </p:sp>
      <p:sp>
        <p:nvSpPr>
          <p:cNvPr id="6" name="Rectangle 5"/>
          <p:cNvSpPr/>
          <p:nvPr/>
        </p:nvSpPr>
        <p:spPr>
          <a:xfrm>
            <a:off x="1010022" y="3480289"/>
            <a:ext cx="2266121" cy="35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99"/>
                </a:solidFill>
                <a:effectLst>
                  <a:glow rad="88900">
                    <a:srgbClr val="00FF00"/>
                  </a:glow>
                </a:effectLst>
              </a:rPr>
              <a:t>Metonic Cycle</a:t>
            </a:r>
            <a:endParaRPr lang="en-US" dirty="0"/>
          </a:p>
        </p:txBody>
      </p:sp>
    </p:spTree>
    <p:extLst>
      <p:ext uri="{BB962C8B-B14F-4D97-AF65-F5344CB8AC3E}">
        <p14:creationId xmlns:p14="http://schemas.microsoft.com/office/powerpoint/2010/main" val="40589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22" presetClass="entr" presetSubtype="8" repeatCount="4000" fill="hold" nodeType="withEffect">
                                  <p:stCondLst>
                                    <p:cond delay="17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33" name="Title 32"/>
          <p:cNvSpPr>
            <a:spLocks noGrp="1"/>
          </p:cNvSpPr>
          <p:nvPr>
            <p:ph type="title"/>
          </p:nvPr>
        </p:nvSpPr>
        <p:spPr>
          <a:xfrm>
            <a:off x="930111" y="364455"/>
            <a:ext cx="10331778" cy="6129089"/>
          </a:xfrm>
          <a:solidFill>
            <a:schemeClr val="bg1">
              <a:lumMod val="85000"/>
            </a:schemeClr>
          </a:solidFill>
          <a:ln w="76200">
            <a:solidFill>
              <a:srgbClr val="FB6BEA"/>
            </a:solid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fontScale="90000"/>
            <a:sp3d/>
          </a:bodyPr>
          <a:lstStyle/>
          <a:p>
            <a:pPr algn="ctr"/>
            <a:r>
              <a:rPr lang="en-US" sz="4000" b="1" dirty="0">
                <a:latin typeface="Arial Black" panose="020B0A04020102020204" pitchFamily="34" charset="0"/>
              </a:rPr>
              <a:t>Observation: </a:t>
            </a:r>
            <a:r>
              <a:rPr lang="en-US" sz="4000" b="1" dirty="0"/>
              <a:t>the </a:t>
            </a:r>
            <a:r>
              <a:rPr lang="en-US" sz="4000" b="1" u="sng" dirty="0">
                <a:effectLst>
                  <a:outerShdw blurRad="50800" dist="50800" dir="5400000" sx="101000" sy="101000" algn="ctr" rotWithShape="0">
                    <a:srgbClr val="00FF00"/>
                  </a:outerShdw>
                </a:effectLst>
                <a:latin typeface="Arial Black" panose="020B0A04020102020204" pitchFamily="34" charset="0"/>
              </a:rPr>
              <a:t>lunar</a:t>
            </a:r>
            <a:r>
              <a:rPr lang="en-US" sz="4000" b="1" dirty="0"/>
              <a:t> system of worship was </a:t>
            </a:r>
            <a:br>
              <a:rPr lang="en-US" sz="4000" b="1" dirty="0"/>
            </a:br>
            <a:r>
              <a:rPr lang="en-US" sz="9600" b="1" dirty="0">
                <a:ln w="76200">
                  <a:solidFill>
                    <a:schemeClr val="tx1"/>
                  </a:solidFill>
                </a:ln>
                <a:solidFill>
                  <a:srgbClr val="FF0000"/>
                </a:solidFill>
                <a:effectLst>
                  <a:glow rad="127000">
                    <a:srgbClr val="FFFF00"/>
                  </a:glow>
                  <a:outerShdw blurRad="50800" dist="50800" dir="5400000" algn="ctr" rotWithShape="0">
                    <a:srgbClr val="00FF00"/>
                  </a:outerShdw>
                </a:effectLst>
                <a:latin typeface="Snap ITC" panose="04040A07060A02020202" pitchFamily="82" charset="0"/>
              </a:rPr>
              <a:t>PLANTED!</a:t>
            </a:r>
            <a:br>
              <a:rPr lang="en-US" sz="9600" b="1" dirty="0">
                <a:ln w="76200">
                  <a:solidFill>
                    <a:schemeClr val="tx1"/>
                  </a:solidFill>
                </a:ln>
                <a:solidFill>
                  <a:srgbClr val="FF0000"/>
                </a:solidFill>
                <a:effectLst>
                  <a:glow rad="127000">
                    <a:srgbClr val="FFFF00"/>
                  </a:glow>
                  <a:outerShdw blurRad="50800" dist="50800" dir="5400000" algn="ctr" rotWithShape="0">
                    <a:srgbClr val="00FF00"/>
                  </a:outerShdw>
                </a:effectLst>
                <a:latin typeface="Snap ITC" panose="04040A07060A02020202" pitchFamily="82" charset="0"/>
              </a:rPr>
            </a:br>
            <a:r>
              <a:rPr lang="en-US" sz="4000" dirty="0">
                <a:latin typeface="+mn-lt"/>
              </a:rPr>
              <a:t>From </a:t>
            </a:r>
            <a:r>
              <a:rPr lang="en-US" sz="4000" b="1" u="sng" dirty="0">
                <a:latin typeface="Snap ITC" panose="04040A07060A02020202" pitchFamily="82" charset="0"/>
              </a:rPr>
              <a:t>whom</a:t>
            </a:r>
            <a:r>
              <a:rPr lang="en-US" sz="4000" dirty="0">
                <a:latin typeface="+mn-lt"/>
              </a:rPr>
              <a:t> do we find the </a:t>
            </a:r>
            <a:r>
              <a:rPr lang="en-US" sz="4000" b="1" dirty="0">
                <a:latin typeface="+mn-lt"/>
              </a:rPr>
              <a:t>lunar</a:t>
            </a:r>
            <a:r>
              <a:rPr lang="en-US" sz="4000" dirty="0">
                <a:latin typeface="+mn-lt"/>
              </a:rPr>
              <a:t>  </a:t>
            </a:r>
            <a:br>
              <a:rPr lang="en-US" sz="4000" dirty="0">
                <a:latin typeface="+mn-lt"/>
              </a:rPr>
            </a:br>
            <a:r>
              <a:rPr lang="en-US" sz="9600" dirty="0">
                <a:effectLst>
                  <a:outerShdw blurRad="50800" dist="50800" dir="5400000" algn="ctr" rotWithShape="0">
                    <a:srgbClr val="CC0099"/>
                  </a:outerShdw>
                </a:effectLst>
                <a:latin typeface="Stencil" panose="040409050D0802020404" pitchFamily="82" charset="0"/>
              </a:rPr>
              <a:t>original seed</a:t>
            </a:r>
            <a:r>
              <a:rPr lang="en-US" sz="9600" dirty="0">
                <a:latin typeface="Stencil" panose="040409050D0802020404" pitchFamily="82" charset="0"/>
              </a:rPr>
              <a:t>? </a:t>
            </a:r>
            <a:br>
              <a:rPr lang="en-US" sz="2700" dirty="0">
                <a:latin typeface="Stencil" panose="040409050D0802020404" pitchFamily="82" charset="0"/>
              </a:rPr>
            </a:br>
            <a:r>
              <a:rPr lang="en-US" sz="2700" dirty="0">
                <a:latin typeface="Stencil" panose="040409050D0802020404" pitchFamily="82" charset="0"/>
              </a:rPr>
              <a:t>  </a:t>
            </a:r>
            <a:br>
              <a:rPr lang="en-US" sz="9600" dirty="0">
                <a:latin typeface="Stencil" panose="040409050D0802020404" pitchFamily="82" charset="0"/>
              </a:rPr>
            </a:br>
            <a:br>
              <a:rPr lang="en-US" sz="9600" dirty="0">
                <a:latin typeface="Stencil" panose="040409050D0802020404" pitchFamily="82" charset="0"/>
              </a:rPr>
            </a:br>
            <a:br>
              <a:rPr lang="en-US" b="1" dirty="0"/>
            </a:br>
            <a:endParaRPr lang="en-US" b="1" dirty="0"/>
          </a:p>
        </p:txBody>
      </p:sp>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58</a:t>
            </a:fld>
            <a:endParaRPr lang="en-US" dirty="0">
              <a:solidFill>
                <a:schemeClr val="bg1"/>
              </a:solidFill>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204E443F-4F62-4B80-B264-47713A184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21902" y="4526260"/>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FBB27-E190-4C1D-9456-F4D2FF1A2EB2}"/>
              </a:ext>
            </a:extLst>
          </p:cNvPr>
          <p:cNvSpPr/>
          <p:nvPr/>
        </p:nvSpPr>
        <p:spPr>
          <a:xfrm>
            <a:off x="2514609" y="3958083"/>
            <a:ext cx="6802579" cy="2324515"/>
          </a:xfrm>
          <a:prstGeom prst="rect">
            <a:avLst/>
          </a:prstGeom>
          <a:solidFill>
            <a:schemeClr val="accent2">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prstClr val="black"/>
                </a:solidFill>
                <a:latin typeface="Stencil" panose="040409050D0802020404" pitchFamily="82" charset="0"/>
                <a:ea typeface="+mj-ea"/>
                <a:cs typeface="+mj-cs"/>
              </a:rPr>
              <a:t>The </a:t>
            </a:r>
            <a:r>
              <a:rPr lang="en-US" sz="6600" u="sng" dirty="0">
                <a:solidFill>
                  <a:prstClr val="black"/>
                </a:solidFill>
                <a:latin typeface="Stencil" panose="040409050D0802020404" pitchFamily="82" charset="0"/>
                <a:ea typeface="+mj-ea"/>
                <a:cs typeface="+mj-cs"/>
              </a:rPr>
              <a:t>seed</a:t>
            </a:r>
            <a:r>
              <a:rPr lang="en-US" sz="6600" dirty="0">
                <a:solidFill>
                  <a:prstClr val="black"/>
                </a:solidFill>
                <a:latin typeface="Stencil" panose="040409050D0802020404" pitchFamily="82" charset="0"/>
                <a:ea typeface="+mj-ea"/>
                <a:cs typeface="+mj-cs"/>
              </a:rPr>
              <a:t> of </a:t>
            </a:r>
            <a:br>
              <a:rPr lang="en-US" sz="6600" dirty="0">
                <a:solidFill>
                  <a:prstClr val="black"/>
                </a:solidFill>
                <a:latin typeface="Stencil" panose="040409050D0802020404" pitchFamily="82" charset="0"/>
                <a:ea typeface="+mj-ea"/>
                <a:cs typeface="+mj-cs"/>
              </a:rPr>
            </a:br>
            <a:r>
              <a:rPr lang="en-US" sz="6600" u="sng" dirty="0">
                <a:solidFill>
                  <a:prstClr val="black"/>
                </a:solidFill>
                <a:effectLst>
                  <a:glow rad="127000">
                    <a:srgbClr val="00FF00"/>
                  </a:glow>
                </a:effectLst>
                <a:latin typeface="Stencil" panose="040409050D0802020404" pitchFamily="82" charset="0"/>
                <a:ea typeface="+mj-ea"/>
                <a:cs typeface="+mj-cs"/>
              </a:rPr>
              <a:t>TOHU &amp; BOHU</a:t>
            </a:r>
            <a:r>
              <a:rPr lang="en-US" sz="6600" dirty="0">
                <a:solidFill>
                  <a:prstClr val="black"/>
                </a:solidFill>
                <a:latin typeface="Stencil" panose="040409050D0802020404" pitchFamily="82" charset="0"/>
                <a:ea typeface="+mj-ea"/>
                <a:cs typeface="+mj-cs"/>
              </a:rPr>
              <a:t>!</a:t>
            </a:r>
            <a:endParaRPr lang="en-CA" dirty="0"/>
          </a:p>
        </p:txBody>
      </p:sp>
    </p:spTree>
    <p:extLst>
      <p:ext uri="{BB962C8B-B14F-4D97-AF65-F5344CB8AC3E}">
        <p14:creationId xmlns:p14="http://schemas.microsoft.com/office/powerpoint/2010/main" val="200625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114" y="247748"/>
            <a:ext cx="8027771" cy="748145"/>
          </a:xfrm>
          <a:solidFill>
            <a:srgbClr val="DDF024"/>
          </a:solidFill>
          <a:ln>
            <a:solidFill>
              <a:schemeClr val="tx1"/>
            </a:solidFill>
          </a:ln>
          <a:effectLst>
            <a:glow rad="139700">
              <a:schemeClr val="accent2">
                <a:satMod val="175000"/>
                <a:alpha val="40000"/>
              </a:schemeClr>
            </a:glow>
          </a:effectLst>
          <a:scene3d>
            <a:camera prst="orthographicFront"/>
            <a:lightRig rig="threePt" dir="t"/>
          </a:scene3d>
          <a:sp3d>
            <a:bevelT w="114300" prst="artDeco"/>
          </a:sp3d>
        </p:spPr>
        <p:txBody>
          <a:bodyPr anchor="b">
            <a:normAutofit/>
            <a:sp3d extrusionH="57150">
              <a:bevelT w="82550" h="38100" prst="coolSlant"/>
            </a:sp3d>
          </a:bodyPr>
          <a:lstStyle/>
          <a:p>
            <a:pPr algn="ctr"/>
            <a:r>
              <a:rPr lang="en-US" sz="4000" b="1" dirty="0">
                <a:solidFill>
                  <a:srgbClr val="FF6600"/>
                </a:solidFill>
                <a:effectLst>
                  <a:outerShdw blurRad="50800" dist="50800" dir="5400000" algn="ctr" rotWithShape="0">
                    <a:srgbClr val="00FF00"/>
                  </a:outerShdw>
                </a:effectLst>
                <a:latin typeface="Snap ITC" panose="04040A07060A02020202" pitchFamily="82" charset="0"/>
                <a:ea typeface="+mn-ea"/>
                <a:cs typeface="+mn-cs"/>
              </a:rPr>
              <a:t>IN OPPOSITION TO - ?</a:t>
            </a:r>
            <a:endParaRPr lang="en-US" sz="4000" dirty="0">
              <a:solidFill>
                <a:srgbClr val="00B050"/>
              </a:solidFill>
              <a:effectLst>
                <a:outerShdw blurRad="50800" dist="50800" dir="5400000" algn="ctr" rotWithShape="0">
                  <a:srgbClr val="00FF00"/>
                </a:outerShdw>
              </a:effectLst>
              <a:latin typeface="Snap ITC" panose="04040A07060A02020202" pitchFamily="82" charset="0"/>
            </a:endParaRPr>
          </a:p>
        </p:txBody>
      </p:sp>
      <p:sp>
        <p:nvSpPr>
          <p:cNvPr id="3" name="Content Placeholder 2"/>
          <p:cNvSpPr>
            <a:spLocks noGrp="1"/>
          </p:cNvSpPr>
          <p:nvPr>
            <p:ph idx="1"/>
          </p:nvPr>
        </p:nvSpPr>
        <p:spPr>
          <a:xfrm>
            <a:off x="218941" y="1263132"/>
            <a:ext cx="11719773" cy="5383647"/>
          </a:xfrm>
          <a:solidFill>
            <a:schemeClr val="accent3">
              <a:lumMod val="20000"/>
              <a:lumOff val="80000"/>
            </a:schemeClr>
          </a:solidFill>
          <a:ln w="38100">
            <a:solidFill>
              <a:schemeClr val="accent6">
                <a:lumMod val="75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Autofit/>
            <a:sp3d extrusionH="57150">
              <a:bevelT w="82550" h="38100" prst="coolSlant"/>
            </a:sp3d>
          </a:bodyPr>
          <a:lstStyle/>
          <a:p>
            <a:pPr>
              <a:buClr>
                <a:srgbClr val="FF0000"/>
              </a:buClr>
              <a:buFont typeface="Arial Rounded MT Bold" panose="020F0704030504030204" pitchFamily="34" charset="0"/>
              <a:buChar char="?"/>
            </a:pPr>
            <a:r>
              <a:rPr lang="en-US" dirty="0"/>
              <a:t>  </a:t>
            </a:r>
            <a:r>
              <a:rPr lang="en-US" b="1" u="sng" dirty="0">
                <a:solidFill>
                  <a:srgbClr val="CC00FF"/>
                </a:solidFill>
              </a:rPr>
              <a:t>Did Yahusha OPPOSE</a:t>
            </a:r>
            <a:r>
              <a:rPr lang="en-US" b="1" dirty="0">
                <a:solidFill>
                  <a:srgbClr val="CC00FF"/>
                </a:solidFill>
              </a:rPr>
              <a:t> - </a:t>
            </a:r>
          </a:p>
          <a:p>
            <a:pPr>
              <a:buClr>
                <a:srgbClr val="FF0000"/>
              </a:buClr>
              <a:buFont typeface="Arial Rounded MT Bold" panose="020F0704030504030204" pitchFamily="34" charset="0"/>
              <a:buChar char="?"/>
            </a:pPr>
            <a:endParaRPr lang="en-US" dirty="0"/>
          </a:p>
          <a:p>
            <a:pPr marL="0" indent="0">
              <a:buClr>
                <a:srgbClr val="FF0000"/>
              </a:buClr>
              <a:buNone/>
            </a:pPr>
            <a:r>
              <a:rPr lang="en-US" dirty="0"/>
              <a:t> </a:t>
            </a:r>
            <a:r>
              <a:rPr lang="en-US" dirty="0">
                <a:solidFill>
                  <a:srgbClr val="008080"/>
                </a:solidFill>
                <a:latin typeface="Georgia" panose="02040502050405020303" pitchFamily="18" charset="0"/>
              </a:rPr>
              <a:t>John 7:7</a:t>
            </a:r>
            <a:r>
              <a:rPr lang="en-US" dirty="0">
                <a:solidFill>
                  <a:prstClr val="black"/>
                </a:solidFill>
                <a:latin typeface="Georgia" panose="02040502050405020303" pitchFamily="18" charset="0"/>
              </a:rPr>
              <a:t>  </a:t>
            </a:r>
            <a:r>
              <a:rPr lang="en-US" sz="3600" dirty="0">
                <a:solidFill>
                  <a:prstClr val="black"/>
                </a:solidFill>
                <a:latin typeface="Georgia" panose="02040502050405020303" pitchFamily="18" charset="0"/>
              </a:rPr>
              <a:t>“It is impossible for the world to hate you, 	but it hates Me   - </a:t>
            </a:r>
            <a:r>
              <a:rPr lang="en-US" sz="4000" dirty="0">
                <a:ln>
                  <a:solidFill>
                    <a:srgbClr val="00FF00"/>
                  </a:solidFill>
                </a:ln>
                <a:solidFill>
                  <a:srgbClr val="CC00FF"/>
                </a:solidFill>
                <a:latin typeface="Snap ITC" panose="04040A07060A02020202" pitchFamily="82" charset="0"/>
              </a:rPr>
              <a:t>because</a:t>
            </a:r>
            <a:r>
              <a:rPr lang="en-US" sz="6000" dirty="0">
                <a:solidFill>
                  <a:prstClr val="black"/>
                </a:solidFill>
                <a:latin typeface="Snap ITC" panose="04040A07060A02020202" pitchFamily="82" charset="0"/>
              </a:rPr>
              <a:t> </a:t>
            </a:r>
            <a:br>
              <a:rPr lang="en-US" sz="6000" dirty="0">
                <a:solidFill>
                  <a:prstClr val="black"/>
                </a:solidFill>
                <a:latin typeface="Snap ITC" panose="04040A07060A02020202" pitchFamily="82" charset="0"/>
              </a:rPr>
            </a:br>
            <a:r>
              <a:rPr lang="en-US" sz="6000" dirty="0">
                <a:solidFill>
                  <a:prstClr val="black"/>
                </a:solidFill>
                <a:latin typeface="Snap ITC" panose="04040A07060A02020202" pitchFamily="82" charset="0"/>
              </a:rPr>
              <a:t>	</a:t>
            </a:r>
            <a:r>
              <a:rPr lang="en-US" sz="6000" dirty="0">
                <a:ln>
                  <a:solidFill>
                    <a:srgbClr val="FFFF00"/>
                  </a:solidFill>
                </a:ln>
                <a:solidFill>
                  <a:srgbClr val="222BDC"/>
                </a:solidFill>
                <a:effectLst>
                  <a:outerShdw blurRad="50800" dist="50800" dir="5400000" algn="ctr" rotWithShape="0">
                    <a:srgbClr val="CC00FF"/>
                  </a:outerShdw>
                </a:effectLst>
                <a:latin typeface="Snap ITC" panose="04040A07060A02020202" pitchFamily="82" charset="0"/>
              </a:rPr>
              <a:t>I bear witness of it, </a:t>
            </a:r>
            <a:br>
              <a:rPr lang="en-US" sz="6000" dirty="0">
                <a:solidFill>
                  <a:prstClr val="black"/>
                </a:solidFill>
                <a:latin typeface="Snap ITC" panose="04040A07060A02020202" pitchFamily="82" charset="0"/>
              </a:rPr>
            </a:br>
            <a:r>
              <a:rPr lang="en-US" sz="6000" dirty="0">
                <a:solidFill>
                  <a:prstClr val="black"/>
                </a:solidFill>
                <a:latin typeface="Snap ITC" panose="04040A07060A02020202" pitchFamily="82" charset="0"/>
              </a:rPr>
              <a:t>				</a:t>
            </a:r>
            <a:r>
              <a:rPr lang="en-US" sz="3600" dirty="0">
                <a:solidFill>
                  <a:prstClr val="black"/>
                </a:solidFill>
                <a:latin typeface="Georgia" panose="02040502050405020303" pitchFamily="18" charset="0"/>
              </a:rPr>
              <a:t>that </a:t>
            </a:r>
            <a:r>
              <a:rPr lang="en-US" sz="3600" b="1" dirty="0">
                <a:solidFill>
                  <a:prstClr val="black"/>
                </a:solidFill>
                <a:effectLst>
                  <a:outerShdw blurRad="50800" dist="50800" dir="5400000" sx="102000" sy="102000" algn="ctr" rotWithShape="0">
                    <a:srgbClr val="FF0000"/>
                  </a:outerShdw>
                </a:effectLst>
                <a:latin typeface="Georgia" panose="02040502050405020303" pitchFamily="18" charset="0"/>
              </a:rPr>
              <a:t>its works are wicked.” </a:t>
            </a:r>
            <a:r>
              <a:rPr lang="en-US" sz="3600" b="1" dirty="0">
                <a:effectLst>
                  <a:outerShdw blurRad="50800" dist="50800" dir="5400000" sx="102000" sy="102000" algn="ctr" rotWithShape="0">
                    <a:srgbClr val="FF0000"/>
                  </a:outerShdw>
                </a:effectLst>
              </a:rPr>
              <a:t>  </a:t>
            </a:r>
          </a:p>
          <a:p>
            <a:pPr marL="0" indent="0">
              <a:buClr>
                <a:srgbClr val="FF0000"/>
              </a:buClr>
              <a:buNone/>
            </a:pPr>
            <a:r>
              <a:rPr lang="en-US" sz="3600" b="1" dirty="0"/>
              <a:t>Are we j</a:t>
            </a:r>
            <a:r>
              <a:rPr lang="en-US" sz="3600" b="1" u="sng" dirty="0"/>
              <a:t>ust readin</a:t>
            </a:r>
            <a:r>
              <a:rPr lang="en-US" sz="3600" b="1" dirty="0"/>
              <a:t>g our Scripture?  </a:t>
            </a:r>
            <a:r>
              <a:rPr lang="en-US" sz="3600" b="1" u="sng" dirty="0"/>
              <a:t>Or</a:t>
            </a:r>
            <a:r>
              <a:rPr lang="en-US" sz="3600" b="1" dirty="0"/>
              <a:t> are we </a:t>
            </a:r>
            <a:r>
              <a:rPr lang="en-US" sz="3600" b="1" dirty="0">
                <a:effectLst>
                  <a:outerShdw blurRad="50800" dist="50800" dir="5400000" algn="ctr" rotWithShape="0">
                    <a:srgbClr val="00FF00"/>
                  </a:outerShdw>
                </a:effectLst>
              </a:rPr>
              <a:t>EXAMINING AND </a:t>
            </a:r>
            <a:r>
              <a:rPr lang="en-US" sz="3600" b="1" u="sng" dirty="0">
                <a:effectLst>
                  <a:outerShdw blurRad="50800" dist="50800" dir="5400000" algn="ctr" rotWithShape="0">
                    <a:srgbClr val="00FF00"/>
                  </a:outerShdw>
                </a:effectLst>
              </a:rPr>
              <a:t>INTERNALIZING</a:t>
            </a:r>
            <a:r>
              <a:rPr lang="en-US" sz="3600" b="1" dirty="0"/>
              <a:t> - </a:t>
            </a:r>
            <a:r>
              <a:rPr lang="en-US" sz="3600" b="1" dirty="0" err="1">
                <a:solidFill>
                  <a:srgbClr val="222BDC"/>
                </a:solidFill>
                <a:effectLst>
                  <a:outerShdw blurRad="50800" dist="50800" dir="5400000" sx="101000" sy="101000" algn="ctr" rotWithShape="0">
                    <a:srgbClr val="FF99FF"/>
                  </a:outerShdw>
                </a:effectLst>
              </a:rPr>
              <a:t>Yahusha’s</a:t>
            </a:r>
            <a:r>
              <a:rPr lang="en-US" sz="3600" b="1" dirty="0">
                <a:solidFill>
                  <a:srgbClr val="222BDC"/>
                </a:solidFill>
                <a:effectLst>
                  <a:outerShdw blurRad="50800" dist="50800" dir="5400000" sx="101000" sy="101000" algn="ctr" rotWithShape="0">
                    <a:srgbClr val="FF99FF"/>
                  </a:outerShdw>
                </a:effectLst>
              </a:rPr>
              <a:t> </a:t>
            </a:r>
            <a:r>
              <a:rPr lang="en-US" sz="3600" b="1" dirty="0">
                <a:solidFill>
                  <a:srgbClr val="222BDC"/>
                </a:solidFill>
                <a:effectLst>
                  <a:outerShdw blurRad="50800" dist="50800" dir="5400000" sx="101000" sy="101000" algn="ctr" rotWithShape="0">
                    <a:srgbClr val="FF99FF"/>
                  </a:outerShdw>
                </a:effectLst>
                <a:latin typeface="Snap ITC" panose="04040A07060A02020202" pitchFamily="82" charset="0"/>
              </a:rPr>
              <a:t>“</a:t>
            </a:r>
            <a:r>
              <a:rPr lang="en-US" sz="3600" b="1" dirty="0">
                <a:solidFill>
                  <a:srgbClr val="222BDC"/>
                </a:solidFill>
                <a:effectLst>
                  <a:glow rad="127000">
                    <a:srgbClr val="FFFF00"/>
                  </a:glow>
                  <a:outerShdw blurRad="50800" dist="50800" dir="5400000" sx="101000" sy="101000" algn="ctr" rotWithShape="0">
                    <a:srgbClr val="FF99FF"/>
                  </a:outerShdw>
                </a:effectLst>
                <a:latin typeface="Snap ITC" panose="04040A07060A02020202" pitchFamily="82" charset="0"/>
              </a:rPr>
              <a:t>feet speaking</a:t>
            </a:r>
            <a:r>
              <a:rPr lang="en-US" sz="3600" b="1" dirty="0">
                <a:solidFill>
                  <a:srgbClr val="222BDC"/>
                </a:solidFill>
                <a:effectLst>
                  <a:outerShdw blurRad="50800" dist="50800" dir="5400000" sx="101000" sy="101000" algn="ctr" rotWithShape="0">
                    <a:srgbClr val="FF99FF"/>
                  </a:outerShdw>
                </a:effectLst>
                <a:latin typeface="Snap ITC" panose="04040A07060A02020202" pitchFamily="82" charset="0"/>
              </a:rPr>
              <a:t>”?            </a:t>
            </a:r>
            <a:br>
              <a:rPr lang="en-US" sz="3600" dirty="0"/>
            </a:br>
            <a:endParaRPr lang="en-US" sz="3600" b="1" dirty="0">
              <a:solidFill>
                <a:srgbClr val="FF0000"/>
              </a:solidFill>
            </a:endParaRPr>
          </a:p>
        </p:txBody>
      </p:sp>
      <p:sp>
        <p:nvSpPr>
          <p:cNvPr id="4" name="Slide Number Placeholder 3"/>
          <p:cNvSpPr>
            <a:spLocks noGrp="1"/>
          </p:cNvSpPr>
          <p:nvPr>
            <p:ph type="sldNum" sz="quarter" idx="12"/>
          </p:nvPr>
        </p:nvSpPr>
        <p:spPr>
          <a:xfrm>
            <a:off x="9119759" y="6356350"/>
            <a:ext cx="2743200" cy="365125"/>
          </a:xfrm>
        </p:spPr>
        <p:txBody>
          <a:bodyPr/>
          <a:lstStyle/>
          <a:p>
            <a:fld id="{0B555D82-D20F-4DB7-B3E9-7B7EAC2F87A9}" type="slidenum">
              <a:rPr lang="en-US" smtClean="0">
                <a:solidFill>
                  <a:schemeClr val="tx1"/>
                </a:solidFill>
              </a:rPr>
              <a:t>59</a:t>
            </a:fld>
            <a:endParaRPr lang="en-US" dirty="0">
              <a:solidFill>
                <a:schemeClr val="tx1"/>
              </a:solidFill>
            </a:endParaRPr>
          </a:p>
        </p:txBody>
      </p:sp>
      <p:sp>
        <p:nvSpPr>
          <p:cNvPr id="6" name="Rectangle 5"/>
          <p:cNvSpPr/>
          <p:nvPr/>
        </p:nvSpPr>
        <p:spPr>
          <a:xfrm>
            <a:off x="3590338" y="1481649"/>
            <a:ext cx="5865633" cy="578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000" b="1" dirty="0">
                <a:solidFill>
                  <a:srgbClr val="CC0099"/>
                </a:solidFill>
                <a:effectLst>
                  <a:glow rad="88900">
                    <a:srgbClr val="00FF00"/>
                  </a:glow>
                </a:effectLst>
              </a:rPr>
              <a:t>Man’s Metonic Cycle?</a:t>
            </a:r>
            <a:endParaRPr lang="en-US" sz="4000" dirty="0"/>
          </a:p>
        </p:txBody>
      </p:sp>
      <p:cxnSp>
        <p:nvCxnSpPr>
          <p:cNvPr id="8" name="Straight Connector 7">
            <a:extLst>
              <a:ext uri="{FF2B5EF4-FFF2-40B4-BE49-F238E27FC236}">
                <a16:creationId xmlns:a16="http://schemas.microsoft.com/office/drawing/2014/main" id="{4F08106F-28D0-4A2B-8290-1E0C24E14A45}"/>
              </a:ext>
            </a:extLst>
          </p:cNvPr>
          <p:cNvCxnSpPr/>
          <p:nvPr/>
        </p:nvCxnSpPr>
        <p:spPr>
          <a:xfrm>
            <a:off x="1301675" y="4518206"/>
            <a:ext cx="8638391" cy="0"/>
          </a:xfrm>
          <a:prstGeom prst="line">
            <a:avLst/>
          </a:prstGeom>
          <a:ln w="76200">
            <a:solidFill>
              <a:srgbClr val="CC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8648" y="1100091"/>
            <a:ext cx="1822306" cy="118449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C:\Users\Rae\Desktop\yellow face oooh clear.png">
            <a:extLst>
              <a:ext uri="{FF2B5EF4-FFF2-40B4-BE49-F238E27FC236}">
                <a16:creationId xmlns:a16="http://schemas.microsoft.com/office/drawing/2014/main" id="{E19CFDE3-2CEE-44DF-9E3C-43DBB27F37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3217" y="3829167"/>
            <a:ext cx="1690195" cy="16747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5FE7ED-F15B-4909-A00A-6751CD2FD5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2137" y="2730202"/>
            <a:ext cx="1638205" cy="1166432"/>
          </a:xfrm>
          <a:prstGeom prst="ellipse">
            <a:avLst/>
          </a:prstGeom>
          <a:ln>
            <a:noFill/>
          </a:ln>
          <a:effectLst>
            <a:softEdge rad="112500"/>
          </a:effectLst>
        </p:spPr>
      </p:pic>
      <p:sp>
        <p:nvSpPr>
          <p:cNvPr id="5" name="Speech Bubble: Rectangle with Corners Rounded 4">
            <a:extLst>
              <a:ext uri="{FF2B5EF4-FFF2-40B4-BE49-F238E27FC236}">
                <a16:creationId xmlns:a16="http://schemas.microsoft.com/office/drawing/2014/main" id="{51977C24-7B83-4663-A761-D4DAC09C3C3F}"/>
              </a:ext>
            </a:extLst>
          </p:cNvPr>
          <p:cNvSpPr/>
          <p:nvPr/>
        </p:nvSpPr>
        <p:spPr>
          <a:xfrm>
            <a:off x="8660342" y="2976719"/>
            <a:ext cx="3449362" cy="612648"/>
          </a:xfrm>
          <a:prstGeom prst="wedgeRoundRectCallout">
            <a:avLst>
              <a:gd name="adj1" fmla="val -58088"/>
              <a:gd name="adj2" fmla="val 17724"/>
              <a:gd name="adj3" fmla="val 16667"/>
            </a:avLst>
          </a:prstGeom>
          <a:solidFill>
            <a:schemeClr val="bg1">
              <a:lumMod val="50000"/>
            </a:schemeClr>
          </a:solidFill>
          <a:ln>
            <a:solidFill>
              <a:schemeClr val="tx1"/>
            </a:solidFill>
          </a:ln>
          <a:scene3d>
            <a:camera prst="orthographicFront"/>
            <a:lightRig rig="sunset" dir="t"/>
          </a:scene3d>
          <a:sp3d>
            <a:bevelT w="11430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ln>
                  <a:solidFill>
                    <a:srgbClr val="18189B"/>
                  </a:solidFill>
                </a:ln>
                <a:solidFill>
                  <a:srgbClr val="FFFF00"/>
                </a:solidFill>
                <a:effectLst>
                  <a:glow rad="127000">
                    <a:srgbClr val="FF99FF"/>
                  </a:glow>
                  <a:outerShdw blurRad="50800" dist="50800" dir="5400000" algn="ctr" rotWithShape="0">
                    <a:srgbClr val="CC0099"/>
                  </a:outerShdw>
                </a:effectLst>
              </a:rPr>
              <a:t>Listen</a:t>
            </a:r>
            <a:r>
              <a:rPr lang="en-CA" sz="3200" b="1" i="1" dirty="0">
                <a:ln>
                  <a:solidFill>
                    <a:srgbClr val="18189B"/>
                  </a:solidFill>
                </a:ln>
                <a:solidFill>
                  <a:srgbClr val="FFFF00"/>
                </a:solidFill>
                <a:effectLst>
                  <a:glow rad="127000">
                    <a:srgbClr val="34E9FC"/>
                  </a:glow>
                  <a:outerShdw blurRad="50800" dist="50800" dir="5400000" algn="ctr" rotWithShape="0">
                    <a:srgbClr val="CC0099"/>
                  </a:outerShdw>
                </a:effectLst>
              </a:rPr>
              <a:t> to His Feet!</a:t>
            </a:r>
          </a:p>
        </p:txBody>
      </p:sp>
    </p:spTree>
    <p:extLst>
      <p:ext uri="{BB962C8B-B14F-4D97-AF65-F5344CB8AC3E}">
        <p14:creationId xmlns:p14="http://schemas.microsoft.com/office/powerpoint/2010/main" val="4590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12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3481834" y="2103742"/>
            <a:ext cx="5725963" cy="4669688"/>
          </a:xfrm>
          <a:prstGeom prst="rect">
            <a:avLst/>
          </a:prstGeom>
          <a:ln w="190500" cap="sq">
            <a:solidFill>
              <a:srgbClr val="FF99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rtDeco"/>
            <a:extrusionClr>
              <a:srgbClr val="000000"/>
            </a:extrusionClr>
          </a:sp3d>
        </p:spPr>
      </p:pic>
      <p:sp>
        <p:nvSpPr>
          <p:cNvPr id="7" name="Text Placeholder 6"/>
          <p:cNvSpPr>
            <a:spLocks noGrp="1"/>
          </p:cNvSpPr>
          <p:nvPr>
            <p:ph type="body" sz="half" idx="2"/>
          </p:nvPr>
        </p:nvSpPr>
        <p:spPr>
          <a:xfrm>
            <a:off x="145775" y="117028"/>
            <a:ext cx="3087757" cy="6656402"/>
          </a:xfrm>
          <a:solidFill>
            <a:srgbClr val="FECAF8"/>
          </a:solidFill>
          <a:ln w="76200">
            <a:solidFill>
              <a:srgbClr val="FB6BEA"/>
            </a:solidFill>
          </a:ln>
          <a:scene3d>
            <a:camera prst="orthographicFront"/>
            <a:lightRig rig="threePt" dir="t"/>
          </a:scene3d>
          <a:sp3d>
            <a:bevelT w="101600" prst="riblet"/>
          </a:sp3d>
        </p:spPr>
        <p:txBody>
          <a:bodyPr tIns="182880">
            <a:normAutofit/>
          </a:bodyPr>
          <a:lstStyle/>
          <a:p>
            <a:pPr algn="ctr">
              <a:spcBef>
                <a:spcPts val="0"/>
              </a:spcBef>
            </a:pPr>
            <a:r>
              <a:rPr lang="en-US" sz="3600" dirty="0"/>
              <a:t>The deeper investigation reveals the location of the darker features.</a:t>
            </a:r>
          </a:p>
          <a:p>
            <a:pPr algn="ctr">
              <a:spcBef>
                <a:spcPts val="0"/>
              </a:spcBef>
            </a:pPr>
            <a:r>
              <a:rPr lang="en-US" sz="3600" dirty="0"/>
              <a:t>The thorns that impale are in full abundance.</a:t>
            </a:r>
          </a:p>
          <a:p>
            <a:pPr algn="ctr">
              <a:spcBef>
                <a:spcPts val="0"/>
              </a:spcBef>
            </a:pPr>
            <a:r>
              <a:rPr lang="en-US" sz="3600" dirty="0"/>
              <a:t>They are an integral part of this </a:t>
            </a:r>
            <a:r>
              <a:rPr lang="en-US" sz="3600" b="1" dirty="0">
                <a:ln>
                  <a:solidFill>
                    <a:sysClr val="windowText" lastClr="000000"/>
                  </a:solidFill>
                </a:ln>
                <a:solidFill>
                  <a:srgbClr val="FF0000"/>
                </a:solidFill>
                <a:effectLst>
                  <a:glow rad="127000">
                    <a:schemeClr val="tx1"/>
                  </a:glow>
                </a:effectLst>
                <a:latin typeface="Arial Black" panose="020B0A04020102020204" pitchFamily="34" charset="0"/>
              </a:rPr>
              <a:t>plant.</a:t>
            </a:r>
          </a:p>
          <a:p>
            <a:pPr algn="ctr">
              <a:spcBef>
                <a:spcPts val="0"/>
              </a:spcBef>
            </a:pPr>
            <a:r>
              <a:rPr lang="en-US" sz="3600" dirty="0">
                <a:solidFill>
                  <a:srgbClr val="FF0000"/>
                </a:solidFill>
              </a:rPr>
              <a:t>(Pun intended.)</a:t>
            </a:r>
          </a:p>
        </p:txBody>
      </p:sp>
      <p:sp>
        <p:nvSpPr>
          <p:cNvPr id="2" name="Slide Number Placeholder 1"/>
          <p:cNvSpPr>
            <a:spLocks noGrp="1"/>
          </p:cNvSpPr>
          <p:nvPr>
            <p:ph type="sldNum" sz="quarter" idx="12"/>
          </p:nvPr>
        </p:nvSpPr>
        <p:spPr>
          <a:xfrm>
            <a:off x="9448800" y="6507701"/>
            <a:ext cx="2743200" cy="365125"/>
          </a:xfrm>
        </p:spPr>
        <p:txBody>
          <a:bodyPr/>
          <a:lstStyle/>
          <a:p>
            <a:fld id="{0B555D82-D20F-4DB7-B3E9-7B7EAC2F87A9}" type="slidenum">
              <a:rPr lang="en-US" smtClean="0">
                <a:solidFill>
                  <a:srgbClr val="000000"/>
                </a:solidFill>
              </a:rPr>
              <a:t>6</a:t>
            </a:fld>
            <a:endParaRPr lang="en-US" dirty="0">
              <a:solidFill>
                <a:srgbClr val="000000"/>
              </a:solidFill>
            </a:endParaRPr>
          </a:p>
        </p:txBody>
      </p:sp>
      <p:pic>
        <p:nvPicPr>
          <p:cNvPr id="3" name="Picture 2">
            <a:extLst>
              <a:ext uri="{FF2B5EF4-FFF2-40B4-BE49-F238E27FC236}">
                <a16:creationId xmlns:a16="http://schemas.microsoft.com/office/drawing/2014/main" id="{F403DE89-BE9C-6E80-56F3-48E62023DC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6099" y="2146941"/>
            <a:ext cx="2374182" cy="2564117"/>
          </a:xfrm>
          <a:prstGeom prst="rect">
            <a:avLst/>
          </a:prstGeom>
          <a:ln>
            <a:noFill/>
          </a:ln>
          <a:effectLst>
            <a:softEdge rad="112500"/>
          </a:effectLst>
        </p:spPr>
      </p:pic>
      <p:sp>
        <p:nvSpPr>
          <p:cNvPr id="9" name="Rectangle: Rounded Corners 8">
            <a:extLst>
              <a:ext uri="{FF2B5EF4-FFF2-40B4-BE49-F238E27FC236}">
                <a16:creationId xmlns:a16="http://schemas.microsoft.com/office/drawing/2014/main" id="{A321E1B7-57E0-4C08-8C78-0A9321E1908A}"/>
              </a:ext>
            </a:extLst>
          </p:cNvPr>
          <p:cNvSpPr/>
          <p:nvPr/>
        </p:nvSpPr>
        <p:spPr>
          <a:xfrm>
            <a:off x="3406758" y="117027"/>
            <a:ext cx="8758737" cy="1870393"/>
          </a:xfrm>
          <a:prstGeom prst="roundRect">
            <a:avLst>
              <a:gd name="adj" fmla="val 31726"/>
            </a:avLst>
          </a:prstGeom>
          <a:solidFill>
            <a:schemeClr val="accent2">
              <a:lumMod val="40000"/>
              <a:lumOff val="60000"/>
            </a:schemeClr>
          </a:solidFill>
          <a:ln w="76200">
            <a:solidFill>
              <a:schemeClr val="bg1">
                <a:lumMod val="50000"/>
              </a:schemeClr>
            </a:solidFill>
          </a:ln>
          <a:scene3d>
            <a:camera prst="orthographicFront"/>
            <a:lightRig rig="sunset" dir="t"/>
          </a:scene3d>
          <a:sp3d>
            <a:bevelT w="2349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ysClr val="windowText" lastClr="000000"/>
                </a:solidFill>
                <a:effectLst>
                  <a:outerShdw blurRad="50800" dist="50800" dir="5400000" algn="ctr" rotWithShape="0">
                    <a:srgbClr val="00FF00"/>
                  </a:outerShdw>
                </a:effectLst>
              </a:rPr>
              <a:t>The Lunar Deception </a:t>
            </a:r>
            <a:r>
              <a:rPr lang="en-CA" sz="3600" b="1" dirty="0">
                <a:solidFill>
                  <a:srgbClr val="C00000"/>
                </a:solidFill>
                <a:effectLst>
                  <a:outerShdw blurRad="50800" dist="50800" dir="5400000" algn="ctr" rotWithShape="0">
                    <a:srgbClr val="00FF00"/>
                  </a:outerShdw>
                </a:effectLst>
              </a:rPr>
              <a:t>was intentionally “</a:t>
            </a:r>
            <a:r>
              <a:rPr lang="en-CA" sz="3600" b="1" dirty="0">
                <a:ln>
                  <a:solidFill>
                    <a:sysClr val="windowText" lastClr="000000"/>
                  </a:solidFill>
                </a:ln>
                <a:solidFill>
                  <a:srgbClr val="C00000"/>
                </a:solidFill>
                <a:effectLst>
                  <a:glow rad="76200">
                    <a:schemeClr val="accent5">
                      <a:lumMod val="50000"/>
                    </a:schemeClr>
                  </a:glow>
                  <a:outerShdw blurRad="50800" dist="50800" dir="5400000" algn="ctr" rotWithShape="0">
                    <a:srgbClr val="00FF00"/>
                  </a:outerShdw>
                </a:effectLst>
                <a:latin typeface="Arial Black" panose="020B0A04020102020204" pitchFamily="34" charset="0"/>
              </a:rPr>
              <a:t>planted</a:t>
            </a:r>
            <a:r>
              <a:rPr lang="en-CA" sz="3600" b="1" dirty="0">
                <a:solidFill>
                  <a:srgbClr val="C00000"/>
                </a:solidFill>
                <a:effectLst>
                  <a:outerShdw blurRad="50800" dist="50800" dir="5400000" algn="ctr" rotWithShape="0">
                    <a:srgbClr val="00FF00"/>
                  </a:outerShdw>
                </a:effectLst>
              </a:rPr>
              <a:t>”! </a:t>
            </a:r>
            <a:r>
              <a:rPr lang="en-CA" sz="3600" b="1" dirty="0">
                <a:solidFill>
                  <a:sysClr val="windowText" lastClr="000000"/>
                </a:solidFill>
                <a:effectLst>
                  <a:outerShdw blurRad="50800" dist="50800" dir="5400000" algn="ctr" rotWithShape="0">
                    <a:srgbClr val="00FF00"/>
                  </a:outerShdw>
                </a:effectLst>
              </a:rPr>
              <a:t> </a:t>
            </a:r>
            <a:r>
              <a:rPr lang="en-CA" sz="3600" b="1" dirty="0">
                <a:solidFill>
                  <a:sysClr val="windowText" lastClr="000000"/>
                </a:solidFill>
                <a:effectLst>
                  <a:glow rad="76200">
                    <a:srgbClr val="FF0000"/>
                  </a:glow>
                  <a:outerShdw blurRad="50800" dist="50800" dir="5400000" algn="ctr" rotWithShape="0">
                    <a:srgbClr val="00FF00"/>
                  </a:outerShdw>
                </a:effectLst>
              </a:rPr>
              <a:t>Lunar THORNS</a:t>
            </a:r>
            <a:r>
              <a:rPr lang="en-CA" sz="3600" b="1" dirty="0">
                <a:solidFill>
                  <a:sysClr val="windowText" lastClr="000000"/>
                </a:solidFill>
                <a:effectLst>
                  <a:glow rad="88900">
                    <a:srgbClr val="FF0000"/>
                  </a:glow>
                  <a:outerShdw blurRad="50800" dist="50800" dir="5400000" algn="ctr" rotWithShape="0">
                    <a:srgbClr val="00FF00"/>
                  </a:outerShdw>
                </a:effectLst>
              </a:rPr>
              <a:t> </a:t>
            </a:r>
            <a:r>
              <a:rPr lang="en-CA" sz="3600" b="1" dirty="0">
                <a:solidFill>
                  <a:sysClr val="windowText" lastClr="000000"/>
                </a:solidFill>
                <a:effectLst>
                  <a:outerShdw blurRad="50800" dist="50800" dir="5400000" algn="ctr" rotWithShape="0">
                    <a:srgbClr val="00FF00"/>
                  </a:outerShdw>
                </a:effectLst>
              </a:rPr>
              <a:t>invariably  </a:t>
            </a:r>
            <a:r>
              <a:rPr lang="en-CA" sz="3600" b="1" dirty="0">
                <a:solidFill>
                  <a:sysClr val="windowText" lastClr="000000"/>
                </a:solidFill>
                <a:effectLst>
                  <a:glow rad="127000">
                    <a:srgbClr val="FFFF00"/>
                  </a:glow>
                  <a:outerShdw blurRad="50800" dist="50800" dir="5400000" algn="ctr" rotWithShape="0">
                    <a:srgbClr val="00FF00"/>
                  </a:outerShdw>
                </a:effectLst>
                <a:latin typeface="Snap ITC" panose="04040A07060A02020202" pitchFamily="82" charset="0"/>
              </a:rPr>
              <a:t>IMPALE</a:t>
            </a:r>
            <a:r>
              <a:rPr lang="en-CA" sz="3600" b="1" dirty="0">
                <a:solidFill>
                  <a:sysClr val="windowText" lastClr="000000"/>
                </a:solidFill>
                <a:effectLst>
                  <a:glow rad="127000">
                    <a:srgbClr val="FFFF00"/>
                  </a:glow>
                  <a:outerShdw blurRad="50800" dist="50800" dir="5400000" algn="ctr" rotWithShape="0">
                    <a:srgbClr val="00FF00"/>
                  </a:outerShdw>
                </a:effectLst>
              </a:rPr>
              <a:t> </a:t>
            </a:r>
            <a:r>
              <a:rPr lang="en-CA" sz="3600" b="1" dirty="0">
                <a:solidFill>
                  <a:sysClr val="windowText" lastClr="000000"/>
                </a:solidFill>
                <a:effectLst>
                  <a:outerShdw blurRad="50800" dist="50800" dir="5400000" algn="ctr" rotWithShape="0">
                    <a:srgbClr val="00FF00"/>
                  </a:outerShdw>
                </a:effectLst>
              </a:rPr>
              <a:t> </a:t>
            </a:r>
            <a:r>
              <a:rPr lang="en-CA" sz="3600" b="1" dirty="0">
                <a:solidFill>
                  <a:srgbClr val="2131E7"/>
                </a:solidFill>
                <a:effectLst>
                  <a:outerShdw blurRad="50800" dist="50800" dir="5400000" algn="ctr" rotWithShape="0">
                    <a:srgbClr val="00FF00"/>
                  </a:outerShdw>
                </a:effectLst>
              </a:rPr>
              <a:t>Salvation’s invitation for us. </a:t>
            </a:r>
          </a:p>
        </p:txBody>
      </p:sp>
      <p:sp>
        <p:nvSpPr>
          <p:cNvPr id="13" name="Rectangle: Rounded Corners 12">
            <a:extLst>
              <a:ext uri="{FF2B5EF4-FFF2-40B4-BE49-F238E27FC236}">
                <a16:creationId xmlns:a16="http://schemas.microsoft.com/office/drawing/2014/main" id="{1E6AE9ED-A7AE-49CB-A373-68A06A1E82F5}"/>
              </a:ext>
            </a:extLst>
          </p:cNvPr>
          <p:cNvSpPr/>
          <p:nvPr/>
        </p:nvSpPr>
        <p:spPr>
          <a:xfrm>
            <a:off x="9406141" y="4897491"/>
            <a:ext cx="2623930" cy="1875939"/>
          </a:xfrm>
          <a:prstGeom prst="roundRect">
            <a:avLst>
              <a:gd name="adj" fmla="val 31726"/>
            </a:avLst>
          </a:prstGeom>
          <a:solidFill>
            <a:schemeClr val="accent2">
              <a:lumMod val="40000"/>
              <a:lumOff val="60000"/>
            </a:schemeClr>
          </a:solidFill>
          <a:ln w="76200">
            <a:solidFill>
              <a:schemeClr val="bg1">
                <a:lumMod val="50000"/>
              </a:schemeClr>
            </a:solidFill>
          </a:ln>
          <a:scene3d>
            <a:camera prst="orthographicFront"/>
            <a:lightRig rig="sunset" dir="t"/>
          </a:scene3d>
          <a:sp3d>
            <a:bevelT w="2349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18189B"/>
                </a:solidFill>
                <a:effectLst>
                  <a:outerShdw blurRad="50800" dist="50800" dir="5400000" algn="ctr" rotWithShape="0">
                    <a:srgbClr val="00FF00"/>
                  </a:outerShdw>
                </a:effectLst>
              </a:rPr>
              <a:t>Treat it like </a:t>
            </a:r>
            <a:br>
              <a:rPr lang="en-CA" sz="2800" b="1" dirty="0">
                <a:solidFill>
                  <a:srgbClr val="18189B"/>
                </a:solidFill>
                <a:effectLst>
                  <a:outerShdw blurRad="50800" dist="50800" dir="5400000" algn="ctr" rotWithShape="0">
                    <a:srgbClr val="00FF00"/>
                  </a:outerShdw>
                </a:effectLst>
              </a:rPr>
            </a:br>
            <a:r>
              <a:rPr lang="en-CA" sz="2800" b="1" dirty="0">
                <a:solidFill>
                  <a:srgbClr val="18189B"/>
                </a:solidFill>
                <a:effectLst>
                  <a:outerShdw blurRad="50800" dist="50800" dir="5400000" algn="ctr" rotWithShape="0">
                    <a:srgbClr val="00FF00"/>
                  </a:outerShdw>
                </a:effectLst>
              </a:rPr>
              <a:t>a salad &amp; </a:t>
            </a:r>
            <a:br>
              <a:rPr lang="en-CA" sz="2400" b="1" dirty="0">
                <a:solidFill>
                  <a:srgbClr val="18189B"/>
                </a:solidFill>
                <a:effectLst>
                  <a:outerShdw blurRad="50800" dist="50800" dir="5400000" algn="ctr" rotWithShape="0">
                    <a:srgbClr val="00FF00"/>
                  </a:outerShdw>
                </a:effectLst>
              </a:rPr>
            </a:br>
            <a:r>
              <a:rPr lang="en-CA" sz="2800" b="1" u="sng" dirty="0">
                <a:solidFill>
                  <a:srgbClr val="18189B"/>
                </a:solidFill>
                <a:effectLst>
                  <a:outerShdw blurRad="50800" dist="50800" dir="5400000" algn="ctr" rotWithShape="0">
                    <a:srgbClr val="00FF00"/>
                  </a:outerShdw>
                </a:effectLst>
                <a:latin typeface="Snap ITC" panose="04040A07060A02020202" pitchFamily="82" charset="0"/>
              </a:rPr>
              <a:t>TOSS IT</a:t>
            </a:r>
            <a:r>
              <a:rPr lang="en-CA" sz="2800" b="1" dirty="0">
                <a:solidFill>
                  <a:srgbClr val="18189B"/>
                </a:solidFill>
                <a:effectLst>
                  <a:outerShdw blurRad="50800" dist="50800" dir="5400000" algn="ctr" rotWithShape="0">
                    <a:srgbClr val="00FF00"/>
                  </a:outerShdw>
                </a:effectLst>
                <a:latin typeface="Snap ITC" panose="04040A07060A02020202" pitchFamily="82" charset="0"/>
              </a:rPr>
              <a:t>!</a:t>
            </a:r>
          </a:p>
        </p:txBody>
      </p:sp>
    </p:spTree>
    <p:extLst>
      <p:ext uri="{BB962C8B-B14F-4D97-AF65-F5344CB8AC3E}">
        <p14:creationId xmlns:p14="http://schemas.microsoft.com/office/powerpoint/2010/main" val="15200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1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diagBrick">
          <a:fgClr>
            <a:schemeClr val="tx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223" y="148335"/>
            <a:ext cx="10594922" cy="779317"/>
          </a:xfrm>
          <a:solidFill>
            <a:schemeClr val="bg1">
              <a:lumMod val="85000"/>
            </a:schemeClr>
          </a:solidFill>
          <a:ln w="28575">
            <a:solidFill>
              <a:srgbClr val="FF3399"/>
            </a:solidFill>
          </a:ln>
          <a:effectLst>
            <a:glow rad="127000">
              <a:srgbClr val="34E9FC"/>
            </a:glow>
          </a:effectLst>
          <a:scene3d>
            <a:camera prst="orthographicFront"/>
            <a:lightRig rig="threePt" dir="t"/>
          </a:scene3d>
          <a:sp3d>
            <a:bevelT/>
          </a:sp3d>
        </p:spPr>
        <p:txBody>
          <a:bodyPr/>
          <a:lstStyle/>
          <a:p>
            <a:pPr algn="ctr"/>
            <a:r>
              <a:rPr lang="en-US" dirty="0"/>
              <a:t>What about a </a:t>
            </a:r>
            <a:r>
              <a:rPr lang="en-US" b="1" u="sng" dirty="0">
                <a:effectLst>
                  <a:glow rad="63500">
                    <a:srgbClr val="00FF00"/>
                  </a:glow>
                </a:effectLst>
              </a:rPr>
              <a:t>second witness</a:t>
            </a:r>
            <a:r>
              <a:rPr lang="en-US" b="1" dirty="0">
                <a:effectLst>
                  <a:glow rad="63500">
                    <a:srgbClr val="00FF00"/>
                  </a:glow>
                </a:effectLst>
              </a:rPr>
              <a:t> </a:t>
            </a:r>
            <a:r>
              <a:rPr lang="en-US" b="1" dirty="0"/>
              <a:t>- </a:t>
            </a:r>
            <a:r>
              <a:rPr lang="en-US" dirty="0"/>
              <a:t>from </a:t>
            </a:r>
            <a:r>
              <a:rPr lang="en-US" b="1" dirty="0">
                <a:solidFill>
                  <a:srgbClr val="0000FF"/>
                </a:solidFill>
              </a:rPr>
              <a:t>Yahusha?</a:t>
            </a:r>
          </a:p>
        </p:txBody>
      </p:sp>
      <p:sp>
        <p:nvSpPr>
          <p:cNvPr id="3" name="Content Placeholder 2"/>
          <p:cNvSpPr>
            <a:spLocks noGrp="1"/>
          </p:cNvSpPr>
          <p:nvPr>
            <p:ph idx="1"/>
          </p:nvPr>
        </p:nvSpPr>
        <p:spPr>
          <a:xfrm>
            <a:off x="249307" y="1080654"/>
            <a:ext cx="11684504" cy="5673438"/>
          </a:xfrm>
          <a:solidFill>
            <a:schemeClr val="bg1">
              <a:lumMod val="95000"/>
            </a:schemeClr>
          </a:solidFill>
          <a:ln w="38100">
            <a:solidFill>
              <a:srgbClr val="00B0F0"/>
            </a:solidFill>
          </a:ln>
          <a:scene3d>
            <a:camera prst="orthographicFront"/>
            <a:lightRig rig="threePt" dir="t"/>
          </a:scene3d>
          <a:sp3d>
            <a:bevelT prst="angle"/>
          </a:sp3d>
        </p:spPr>
        <p:txBody>
          <a:bodyPr lIns="182880" tIns="91440">
            <a:normAutofit/>
            <a:sp3d extrusionH="57150">
              <a:bevelT w="38100" h="38100" prst="angle"/>
            </a:sp3d>
          </a:bodyPr>
          <a:lstStyle/>
          <a:p>
            <a:pPr marL="365760" indent="-914400">
              <a:spcBef>
                <a:spcPts val="0"/>
              </a:spcBef>
              <a:spcAft>
                <a:spcPts val="1800"/>
              </a:spcAft>
              <a:buNone/>
            </a:pPr>
            <a:r>
              <a:rPr lang="en-US" b="1" dirty="0">
                <a:solidFill>
                  <a:srgbClr val="0000FF"/>
                </a:solidFill>
              </a:rPr>
              <a:t>Yahusha</a:t>
            </a:r>
            <a:r>
              <a:rPr lang="en-US" dirty="0"/>
              <a:t> is </a:t>
            </a:r>
            <a:r>
              <a:rPr lang="en-US" dirty="0">
                <a:solidFill>
                  <a:srgbClr val="9900CC"/>
                </a:solidFill>
                <a:latin typeface="Arial Black" panose="020B0A04020102020204" pitchFamily="34" charset="0"/>
              </a:rPr>
              <a:t>TWELVE</a:t>
            </a:r>
            <a:r>
              <a:rPr lang="en-US" dirty="0"/>
              <a:t> years old!  His parents took Him to </a:t>
            </a:r>
            <a:r>
              <a:rPr lang="en-US" dirty="0">
                <a:solidFill>
                  <a:srgbClr val="FF0000"/>
                </a:solidFill>
              </a:rPr>
              <a:t>“</a:t>
            </a:r>
            <a:r>
              <a:rPr lang="en-US" u="sng" dirty="0">
                <a:solidFill>
                  <a:srgbClr val="FF0000"/>
                </a:solidFill>
              </a:rPr>
              <a:t>the</a:t>
            </a:r>
            <a:r>
              <a:rPr lang="en-US" dirty="0">
                <a:solidFill>
                  <a:srgbClr val="FF0000"/>
                </a:solidFill>
              </a:rPr>
              <a:t>” </a:t>
            </a:r>
            <a:r>
              <a:rPr lang="en-US" dirty="0"/>
              <a:t>Passover. </a:t>
            </a:r>
          </a:p>
          <a:p>
            <a:pPr marL="365760" indent="-914400">
              <a:spcBef>
                <a:spcPts val="0"/>
              </a:spcBef>
              <a:spcAft>
                <a:spcPts val="1800"/>
              </a:spcAft>
              <a:buNone/>
            </a:pPr>
            <a:r>
              <a:rPr lang="en-US" dirty="0"/>
              <a:t>Please </a:t>
            </a:r>
            <a:r>
              <a:rPr lang="en-US" u="sng" dirty="0"/>
              <a:t>note ver</a:t>
            </a:r>
            <a:r>
              <a:rPr lang="en-US" dirty="0"/>
              <a:t>y </a:t>
            </a:r>
            <a:r>
              <a:rPr lang="en-US" u="sng" dirty="0"/>
              <a:t>carefull</a:t>
            </a:r>
            <a:r>
              <a:rPr lang="en-US" dirty="0"/>
              <a:t>y, the wording of this next text. </a:t>
            </a:r>
          </a:p>
          <a:p>
            <a:pPr marL="1828800" indent="-1828800">
              <a:spcBef>
                <a:spcPts val="0"/>
              </a:spcBef>
              <a:spcAft>
                <a:spcPts val="1800"/>
              </a:spcAft>
              <a:buNone/>
            </a:pPr>
            <a:r>
              <a:rPr lang="en-US" dirty="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when He was </a:t>
            </a:r>
            <a:r>
              <a:rPr lang="en-US" b="1" u="sng"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a:t>
            </a:r>
            <a:r>
              <a:rPr lang="en-US" dirty="0" err="1">
                <a:solidFill>
                  <a:schemeClr val="accent2">
                    <a:lumMod val="75000"/>
                  </a:schemeClr>
                </a:solidFill>
                <a:latin typeface="Georgia" panose="02040502050405020303" pitchFamily="18" charset="0"/>
              </a:rPr>
              <a:t>Yerushalayim</a:t>
            </a:r>
            <a:r>
              <a:rPr lang="en-US" dirty="0">
                <a:solidFill>
                  <a:schemeClr val="accent2">
                    <a:lumMod val="75000"/>
                  </a:schemeClr>
                </a:solidFill>
                <a:latin typeface="Georgia" panose="02040502050405020303" pitchFamily="18" charset="0"/>
              </a:rPr>
              <a:t> 							</a:t>
            </a:r>
            <a:r>
              <a:rPr lang="en-US" dirty="0">
                <a:solidFill>
                  <a:srgbClr val="FF0000"/>
                </a:solidFill>
                <a:latin typeface="Arial Black" panose="020B0A04020102020204" pitchFamily="34" charset="0"/>
              </a:rPr>
              <a:t>							          </a:t>
            </a:r>
            <a:r>
              <a:rPr lang="en-US" sz="2000" i="1" dirty="0">
                <a:solidFill>
                  <a:srgbClr val="008080"/>
                </a:solidFill>
                <a:latin typeface="Georgia" panose="02040502050405020303" pitchFamily="18" charset="0"/>
              </a:rPr>
              <a:t>The Scriptures</a:t>
            </a:r>
          </a:p>
          <a:p>
            <a:pPr marL="365760" indent="-914400">
              <a:spcBef>
                <a:spcPts val="0"/>
              </a:spcBef>
              <a:spcAft>
                <a:spcPts val="1800"/>
              </a:spcAft>
              <a:buNone/>
            </a:pPr>
            <a:r>
              <a:rPr lang="en-US" dirty="0">
                <a:latin typeface="Arial Black" panose="020B0A04020102020204" pitchFamily="34" charset="0"/>
              </a:rPr>
              <a:t>Question:  </a:t>
            </a:r>
            <a:r>
              <a:rPr lang="en-US" dirty="0">
                <a:solidFill>
                  <a:srgbClr val="FF0000"/>
                </a:solidFill>
              </a:rPr>
              <a:t>Have you ever questioned why the Scriptures tell us it was according to the </a:t>
            </a:r>
            <a:r>
              <a:rPr lang="en-US" b="1" dirty="0"/>
              <a:t>p</a:t>
            </a:r>
            <a:r>
              <a:rPr lang="en-US" b="1" u="sng" dirty="0"/>
              <a:t>ractice of the festival</a:t>
            </a:r>
            <a:r>
              <a:rPr lang="en-US" b="1" dirty="0"/>
              <a:t> </a:t>
            </a:r>
            <a:r>
              <a:rPr lang="en-US" dirty="0">
                <a:solidFill>
                  <a:srgbClr val="FF0000"/>
                </a:solidFill>
              </a:rPr>
              <a:t>– instead of saying – </a:t>
            </a:r>
            <a:r>
              <a:rPr lang="en-US" dirty="0">
                <a:solidFill>
                  <a:srgbClr val="00B050"/>
                </a:solidFill>
                <a:latin typeface="Arial Black" panose="020B0A04020102020204" pitchFamily="34" charset="0"/>
              </a:rPr>
              <a:t>according to the Torah?</a:t>
            </a:r>
          </a:p>
          <a:p>
            <a:pPr marL="1828800" indent="-1828800">
              <a:spcBef>
                <a:spcPts val="0"/>
              </a:spcBef>
              <a:spcAft>
                <a:spcPts val="1800"/>
              </a:spcAft>
              <a:buNone/>
            </a:pPr>
            <a:r>
              <a:rPr lang="en-US" dirty="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when he was </a:t>
            </a:r>
            <a:r>
              <a:rPr lang="en-US" b="1"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Jerusalem </a:t>
            </a:r>
            <a:r>
              <a:rPr lang="en-US" b="1" u="sng" dirty="0">
                <a:solidFill>
                  <a:srgbClr val="FF0000"/>
                </a:solidFill>
                <a:latin typeface="Georgia" panose="02040502050405020303" pitchFamily="18" charset="0"/>
              </a:rPr>
              <a:t>after the custom of the feast</a:t>
            </a:r>
            <a:r>
              <a:rPr lang="en-US" b="1" dirty="0">
                <a:solidFill>
                  <a:srgbClr val="FF0000"/>
                </a:solidFill>
                <a:latin typeface="Georgia" panose="02040502050405020303" pitchFamily="18" charset="0"/>
              </a:rPr>
              <a:t>. </a:t>
            </a:r>
            <a:r>
              <a:rPr lang="en-US" dirty="0">
                <a:solidFill>
                  <a:prstClr val="black"/>
                </a:solidFill>
                <a:latin typeface="Georgia" panose="02040502050405020303" pitchFamily="18" charset="0"/>
              </a:rPr>
              <a:t>	</a:t>
            </a:r>
            <a:r>
              <a:rPr lang="en-US" sz="2000" i="1" dirty="0">
                <a:solidFill>
                  <a:srgbClr val="008080"/>
                </a:solidFill>
                <a:latin typeface="Georgia" panose="02040502050405020303" pitchFamily="18" charset="0"/>
              </a:rPr>
              <a:t>KJV</a:t>
            </a:r>
          </a:p>
          <a:p>
            <a:pPr marL="365760" indent="-914400">
              <a:spcBef>
                <a:spcPts val="0"/>
              </a:spcBef>
              <a:spcAft>
                <a:spcPts val="1200"/>
              </a:spcAft>
              <a:buNone/>
            </a:pPr>
            <a:r>
              <a:rPr lang="en-US" b="1" u="sng" dirty="0"/>
              <a:t>What</a:t>
            </a:r>
            <a:r>
              <a:rPr lang="en-US" b="1" dirty="0"/>
              <a:t>, </a:t>
            </a:r>
            <a:r>
              <a:rPr lang="en-US" dirty="0"/>
              <a:t>and/or </a:t>
            </a:r>
            <a:r>
              <a:rPr lang="en-US" b="1" u="sng" dirty="0"/>
              <a:t>who</a:t>
            </a:r>
            <a:r>
              <a:rPr lang="en-US" b="1" dirty="0"/>
              <a:t>, </a:t>
            </a:r>
            <a:r>
              <a:rPr lang="en-US" dirty="0"/>
              <a:t>set the </a:t>
            </a:r>
            <a:r>
              <a:rPr lang="en-US" dirty="0">
                <a:latin typeface="Cooper Black" panose="0208090404030B020404" pitchFamily="18" charset="0"/>
              </a:rPr>
              <a:t>customs of </a:t>
            </a:r>
            <a:r>
              <a:rPr lang="en-US" u="sng" dirty="0">
                <a:latin typeface="Cooper Black" panose="0208090404030B020404" pitchFamily="18" charset="0"/>
              </a:rPr>
              <a:t>this</a:t>
            </a:r>
            <a:r>
              <a:rPr lang="en-US" dirty="0">
                <a:latin typeface="Cooper Black" panose="0208090404030B020404" pitchFamily="18" charset="0"/>
              </a:rPr>
              <a:t> feast </a:t>
            </a:r>
            <a:r>
              <a:rPr lang="en-US" dirty="0"/>
              <a:t>of the </a:t>
            </a:r>
            <a:r>
              <a:rPr lang="en-US" b="1" i="1" u="sng" dirty="0"/>
              <a:t>Yehudim</a:t>
            </a:r>
            <a:r>
              <a:rPr lang="en-US" dirty="0"/>
              <a:t> (Jews)?</a:t>
            </a:r>
          </a:p>
        </p:txBody>
      </p:sp>
      <p:sp>
        <p:nvSpPr>
          <p:cNvPr id="4" name="Slide Number Placeholder 3"/>
          <p:cNvSpPr>
            <a:spLocks noGrp="1"/>
          </p:cNvSpPr>
          <p:nvPr>
            <p:ph type="sldNum" sz="quarter" idx="12"/>
          </p:nvPr>
        </p:nvSpPr>
        <p:spPr>
          <a:xfrm>
            <a:off x="9119759" y="6325177"/>
            <a:ext cx="2743200" cy="365125"/>
          </a:xfrm>
        </p:spPr>
        <p:txBody>
          <a:bodyPr/>
          <a:lstStyle/>
          <a:p>
            <a:fld id="{0B555D82-D20F-4DB7-B3E9-7B7EAC2F87A9}" type="slidenum">
              <a:rPr lang="en-US" smtClean="0">
                <a:solidFill>
                  <a:schemeClr val="tx1"/>
                </a:solidFill>
              </a:rPr>
              <a:t>60</a:t>
            </a:fld>
            <a:endParaRPr lang="en-US" dirty="0">
              <a:solidFill>
                <a:schemeClr val="tx1"/>
              </a:solidFill>
            </a:endParaRPr>
          </a:p>
        </p:txBody>
      </p:sp>
      <p:sp>
        <p:nvSpPr>
          <p:cNvPr id="5" name="Rectangle 4"/>
          <p:cNvSpPr/>
          <p:nvPr/>
        </p:nvSpPr>
        <p:spPr>
          <a:xfrm>
            <a:off x="4424560" y="2756935"/>
            <a:ext cx="6411999" cy="43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dirty="0">
                <a:solidFill>
                  <a:srgbClr val="FF0000"/>
                </a:solidFill>
                <a:latin typeface="Arial Black" panose="020B0A04020102020204" pitchFamily="34" charset="0"/>
              </a:rPr>
              <a:t>according to the practice of the </a:t>
            </a:r>
          </a:p>
        </p:txBody>
      </p:sp>
      <p:sp>
        <p:nvSpPr>
          <p:cNvPr id="6" name="Rectangle 5"/>
          <p:cNvSpPr/>
          <p:nvPr/>
        </p:nvSpPr>
        <p:spPr>
          <a:xfrm>
            <a:off x="2202286" y="3212184"/>
            <a:ext cx="1751527"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dirty="0">
                <a:solidFill>
                  <a:srgbClr val="FF0000"/>
                </a:solidFill>
                <a:latin typeface="Arial Black" panose="020B0A04020102020204" pitchFamily="34" charset="0"/>
              </a:rPr>
              <a:t>festival.</a:t>
            </a:r>
          </a:p>
        </p:txBody>
      </p:sp>
    </p:spTree>
    <p:extLst>
      <p:ext uri="{BB962C8B-B14F-4D97-AF65-F5344CB8AC3E}">
        <p14:creationId xmlns:p14="http://schemas.microsoft.com/office/powerpoint/2010/main" val="28410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4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grpId="0" nodeType="with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40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5" y="218210"/>
            <a:ext cx="11845635" cy="752852"/>
          </a:xfrm>
          <a:solidFill>
            <a:schemeClr val="accent2"/>
          </a:solidFill>
          <a:ln w="38100">
            <a:solidFill>
              <a:srgbClr val="CC0099"/>
            </a:solidFill>
          </a:ln>
          <a:effectLst>
            <a:glow rad="228600">
              <a:schemeClr val="accent6">
                <a:satMod val="175000"/>
                <a:alpha val="40000"/>
              </a:schemeClr>
            </a:glow>
          </a:effectLst>
          <a:scene3d>
            <a:camera prst="orthographicFront"/>
            <a:lightRig rig="threePt" dir="t"/>
          </a:scene3d>
          <a:sp3d>
            <a:bevelT/>
          </a:sp3d>
        </p:spPr>
        <p:txBody>
          <a:bodyPr>
            <a:normAutofit/>
          </a:bodyPr>
          <a:lstStyle/>
          <a:p>
            <a:pPr algn="ctr"/>
            <a:r>
              <a:rPr lang="en-US" b="1" dirty="0"/>
              <a:t>“customs of the feast” </a:t>
            </a:r>
            <a:r>
              <a:rPr lang="en-US" dirty="0"/>
              <a:t>– </a:t>
            </a:r>
            <a:r>
              <a:rPr lang="en-US" b="1" dirty="0">
                <a:latin typeface="+mn-lt"/>
              </a:rPr>
              <a:t>“A Mistake in translation?”</a:t>
            </a:r>
          </a:p>
        </p:txBody>
      </p:sp>
      <p:sp>
        <p:nvSpPr>
          <p:cNvPr id="3" name="Content Placeholder 2"/>
          <p:cNvSpPr>
            <a:spLocks noGrp="1"/>
          </p:cNvSpPr>
          <p:nvPr>
            <p:ph idx="1"/>
          </p:nvPr>
        </p:nvSpPr>
        <p:spPr>
          <a:xfrm>
            <a:off x="384467" y="1371602"/>
            <a:ext cx="11409222" cy="5256354"/>
          </a:xfrm>
          <a:solidFill>
            <a:schemeClr val="bg1"/>
          </a:solidFill>
          <a:ln w="57150">
            <a:solidFill>
              <a:srgbClr val="66FF33"/>
            </a:solidFill>
          </a:ln>
          <a:effectLst>
            <a:glow rad="228600">
              <a:schemeClr val="accent5">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prst="angle"/>
            </a:sp3d>
          </a:bodyPr>
          <a:lstStyle/>
          <a:p>
            <a:pPr marL="0" indent="0">
              <a:spcBef>
                <a:spcPts val="0"/>
              </a:spcBef>
              <a:spcAft>
                <a:spcPts val="1800"/>
              </a:spcAft>
              <a:buNone/>
            </a:pPr>
            <a:r>
              <a:rPr lang="en-US" sz="3200" dirty="0"/>
              <a:t>The Scriptures are very clear and </a:t>
            </a:r>
            <a:r>
              <a:rPr lang="en-US" sz="3200" b="1" i="1" dirty="0">
                <a:solidFill>
                  <a:srgbClr val="CC00FF"/>
                </a:solidFill>
              </a:rPr>
              <a:t>q</a:t>
            </a:r>
            <a:r>
              <a:rPr lang="en-US" sz="3200" b="1" i="1" u="sng" dirty="0">
                <a:solidFill>
                  <a:srgbClr val="CC00FF"/>
                </a:solidFill>
              </a:rPr>
              <a:t>uite ea</a:t>
            </a:r>
            <a:r>
              <a:rPr lang="en-US" sz="3200" b="1" i="1" dirty="0">
                <a:solidFill>
                  <a:srgbClr val="CC00FF"/>
                </a:solidFill>
              </a:rPr>
              <a:t>g</a:t>
            </a:r>
            <a:r>
              <a:rPr lang="en-US" sz="3200" b="1" i="1" u="sng" dirty="0">
                <a:solidFill>
                  <a:srgbClr val="CC00FF"/>
                </a:solidFill>
              </a:rPr>
              <a:t>er</a:t>
            </a:r>
            <a:r>
              <a:rPr lang="en-US" sz="3200" b="1" i="1" dirty="0">
                <a:solidFill>
                  <a:srgbClr val="CC00FF"/>
                </a:solidFill>
              </a:rPr>
              <a:t> </a:t>
            </a:r>
            <a:r>
              <a:rPr lang="en-US" sz="3200" dirty="0"/>
              <a:t>to tell us </a:t>
            </a:r>
            <a:r>
              <a:rPr lang="en-US" sz="3200" u="sng" dirty="0"/>
              <a:t>exactl</a:t>
            </a:r>
            <a:r>
              <a:rPr lang="en-US" sz="3200" dirty="0"/>
              <a:t>y</a:t>
            </a:r>
            <a:r>
              <a:rPr lang="en-US" sz="3200" u="sng" dirty="0"/>
              <a:t> when the</a:t>
            </a:r>
            <a:r>
              <a:rPr lang="en-US" sz="3200" dirty="0"/>
              <a:t> </a:t>
            </a:r>
            <a:r>
              <a:rPr lang="en-US" sz="3200" u="sng" dirty="0">
                <a:solidFill>
                  <a:srgbClr val="0000FF"/>
                </a:solidFill>
              </a:rPr>
              <a:t>Torah</a:t>
            </a:r>
            <a:r>
              <a:rPr lang="en-US" sz="3200" dirty="0"/>
              <a:t> </a:t>
            </a:r>
            <a:r>
              <a:rPr lang="en-US" sz="3200" u="sng" dirty="0"/>
              <a:t>is bein</a:t>
            </a:r>
            <a:r>
              <a:rPr lang="en-US" sz="3200" dirty="0"/>
              <a:t>g </a:t>
            </a:r>
            <a:r>
              <a:rPr lang="en-US" sz="3200" u="sng" dirty="0"/>
              <a:t>followed</a:t>
            </a:r>
            <a:r>
              <a:rPr lang="en-US" sz="3200" dirty="0"/>
              <a:t>.</a:t>
            </a:r>
          </a:p>
          <a:p>
            <a:pPr marL="2011680" indent="-2011680">
              <a:spcBef>
                <a:spcPts val="0"/>
              </a:spcBef>
              <a:spcAft>
                <a:spcPts val="1800"/>
              </a:spcAft>
              <a:buNone/>
            </a:pPr>
            <a:r>
              <a:rPr lang="en-US" sz="3200" dirty="0">
                <a:solidFill>
                  <a:srgbClr val="008080"/>
                </a:solidFill>
                <a:latin typeface="Georgia" panose="02040502050405020303" pitchFamily="18" charset="0"/>
              </a:rPr>
              <a:t>Luke 2:27</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he came in the Spirit into the Set-apart Place. And as the parents brought in the </a:t>
            </a:r>
            <a:r>
              <a:rPr lang="en-US" sz="3200" dirty="0">
                <a:solidFill>
                  <a:srgbClr val="0000FF"/>
                </a:solidFill>
                <a:latin typeface="Georgia" panose="02040502050405020303" pitchFamily="18" charset="0"/>
              </a:rPr>
              <a:t>Child </a:t>
            </a:r>
            <a:r>
              <a:rPr lang="he-IL" sz="3200" b="1" dirty="0">
                <a:solidFill>
                  <a:srgbClr val="0000FF"/>
                </a:solidFill>
                <a:latin typeface="SBL Hebrew"/>
              </a:rPr>
              <a:t>יהושע</a:t>
            </a:r>
            <a:r>
              <a:rPr lang="en-US" sz="3200" dirty="0">
                <a:solidFill>
                  <a:srgbClr val="0000FF"/>
                </a:solidFill>
                <a:latin typeface="Georgia" panose="02040502050405020303" pitchFamily="18" charset="0"/>
              </a:rPr>
              <a:t> </a:t>
            </a:r>
            <a:r>
              <a:rPr lang="en-US" sz="2400" b="1" dirty="0">
                <a:solidFill>
                  <a:srgbClr val="0000FF"/>
                </a:solidFill>
                <a:latin typeface="Georgia" panose="02040502050405020303" pitchFamily="18" charset="0"/>
              </a:rPr>
              <a:t>[Yahusha], </a:t>
            </a:r>
            <a:r>
              <a:rPr lang="en-US" sz="3200" dirty="0">
                <a:solidFill>
                  <a:schemeClr val="accent2">
                    <a:lumMod val="75000"/>
                  </a:schemeClr>
                </a:solidFill>
                <a:latin typeface="Georgia" panose="02040502050405020303" pitchFamily="18" charset="0"/>
              </a:rPr>
              <a:t>to do for Him </a:t>
            </a:r>
          </a:p>
          <a:p>
            <a:pPr marL="2011680" indent="-2011680">
              <a:spcBef>
                <a:spcPts val="0"/>
              </a:spcBef>
              <a:spcAft>
                <a:spcPts val="1800"/>
              </a:spcAft>
              <a:buNone/>
            </a:pPr>
            <a:endParaRPr lang="en-US" sz="3200" dirty="0">
              <a:solidFill>
                <a:schemeClr val="accent2">
                  <a:lumMod val="75000"/>
                </a:schemeClr>
              </a:solidFill>
              <a:latin typeface="Georgia" panose="02040502050405020303" pitchFamily="18" charset="0"/>
            </a:endParaRPr>
          </a:p>
          <a:p>
            <a:pPr marL="2011680" indent="-2011680">
              <a:spcBef>
                <a:spcPts val="0"/>
              </a:spcBef>
              <a:spcAft>
                <a:spcPts val="1800"/>
              </a:spcAft>
              <a:buNone/>
            </a:pPr>
            <a:r>
              <a:rPr lang="en-US" sz="3200" dirty="0">
                <a:solidFill>
                  <a:srgbClr val="008080"/>
                </a:solidFill>
                <a:latin typeface="Georgia" panose="02040502050405020303" pitchFamily="18" charset="0"/>
              </a:rPr>
              <a:t>Luke 2:39</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when they had accomplished all </a:t>
            </a:r>
            <a:r>
              <a:rPr lang="en-US" sz="3200" i="1" dirty="0">
                <a:solidFill>
                  <a:schemeClr val="accent2">
                    <a:lumMod val="75000"/>
                  </a:schemeClr>
                </a:solidFill>
                <a:latin typeface="Georgia" panose="02040502050405020303" pitchFamily="18" charset="0"/>
              </a:rPr>
              <a:t>matters</a:t>
            </a:r>
          </a:p>
          <a:p>
            <a:pPr marL="2011680" indent="-2011680">
              <a:spcBef>
                <a:spcPts val="0"/>
              </a:spcBef>
              <a:spcAft>
                <a:spcPts val="1800"/>
              </a:spcAft>
              <a:buNone/>
            </a:pPr>
            <a:r>
              <a:rPr lang="en-US" sz="3200" dirty="0">
                <a:solidFill>
                  <a:schemeClr val="accent2">
                    <a:lumMod val="75000"/>
                  </a:schemeClr>
                </a:solidFill>
                <a:latin typeface="Georgia" panose="02040502050405020303" pitchFamily="18" charset="0"/>
              </a:rPr>
              <a:t> 							 </a:t>
            </a:r>
            <a:r>
              <a:rPr lang="en-US" sz="3200" b="1" i="1" dirty="0">
                <a:solidFill>
                  <a:srgbClr val="9900CC"/>
                </a:solidFill>
                <a:latin typeface="Georgia" panose="02040502050405020303" pitchFamily="18" charset="0"/>
              </a:rPr>
              <a:t>of  </a:t>
            </a:r>
            <a:r>
              <a:rPr lang="he-IL" sz="3200" b="1" i="1" dirty="0">
                <a:solidFill>
                  <a:srgbClr val="0000FF"/>
                </a:solidFill>
                <a:latin typeface="SBL Hebrew"/>
              </a:rPr>
              <a:t>יהוה</a:t>
            </a:r>
            <a:r>
              <a:rPr lang="en-US" sz="3200" b="1" i="1" dirty="0">
                <a:solidFill>
                  <a:srgbClr val="0000FF"/>
                </a:solidFill>
                <a:latin typeface="Georgia" panose="02040502050405020303" pitchFamily="18" charset="0"/>
              </a:rPr>
              <a:t> </a:t>
            </a:r>
            <a:r>
              <a:rPr lang="en-US" sz="2400" b="1" i="1" dirty="0">
                <a:solidFill>
                  <a:srgbClr val="0000FF"/>
                </a:solidFill>
                <a:latin typeface="Georgia" panose="02040502050405020303" pitchFamily="18" charset="0"/>
              </a:rPr>
              <a:t>[Yahuah], </a:t>
            </a:r>
            <a:r>
              <a:rPr lang="en-US" sz="3200" dirty="0">
                <a:solidFill>
                  <a:schemeClr val="accent2">
                    <a:lumMod val="75000"/>
                  </a:schemeClr>
                </a:solidFill>
                <a:latin typeface="Georgia" panose="02040502050405020303" pitchFamily="18" charset="0"/>
              </a:rPr>
              <a:t>they returned to </a:t>
            </a:r>
            <a:r>
              <a:rPr lang="en-US" sz="3200" dirty="0" err="1">
                <a:solidFill>
                  <a:schemeClr val="accent2">
                    <a:lumMod val="75000"/>
                  </a:schemeClr>
                </a:solidFill>
                <a:latin typeface="Georgia" panose="02040502050405020303" pitchFamily="18" charset="0"/>
              </a:rPr>
              <a:t>Galil</a:t>
            </a:r>
            <a:r>
              <a:rPr lang="en-US" sz="3200" dirty="0">
                <a:solidFill>
                  <a:schemeClr val="accent2">
                    <a:lumMod val="75000"/>
                  </a:schemeClr>
                </a:solidFill>
                <a:latin typeface="Georgia" panose="02040502050405020303" pitchFamily="18" charset="0"/>
              </a:rPr>
              <a:t>, to their city </a:t>
            </a:r>
            <a:r>
              <a:rPr lang="en-US" sz="3200" dirty="0" err="1">
                <a:solidFill>
                  <a:schemeClr val="accent2">
                    <a:lumMod val="75000"/>
                  </a:schemeClr>
                </a:solidFill>
                <a:latin typeface="Georgia" panose="02040502050405020303" pitchFamily="18" charset="0"/>
              </a:rPr>
              <a:t>Natsareth</a:t>
            </a:r>
            <a:r>
              <a:rPr lang="en-US" sz="3200" dirty="0">
                <a:solidFill>
                  <a:schemeClr val="accent2">
                    <a:lumMod val="75000"/>
                  </a:schemeClr>
                </a:solidFill>
                <a:latin typeface="Georgia" panose="02040502050405020303" pitchFamily="18" charset="0"/>
              </a:rPr>
              <a:t>. </a:t>
            </a:r>
          </a:p>
        </p:txBody>
      </p:sp>
      <p:sp>
        <p:nvSpPr>
          <p:cNvPr id="4" name="Slide Number Placeholder 3"/>
          <p:cNvSpPr>
            <a:spLocks noGrp="1"/>
          </p:cNvSpPr>
          <p:nvPr>
            <p:ph type="sldNum" sz="quarter" idx="12"/>
          </p:nvPr>
        </p:nvSpPr>
        <p:spPr>
          <a:xfrm>
            <a:off x="8953503" y="6210876"/>
            <a:ext cx="2743200" cy="365125"/>
          </a:xfrm>
        </p:spPr>
        <p:txBody>
          <a:bodyPr/>
          <a:lstStyle/>
          <a:p>
            <a:fld id="{0B555D82-D20F-4DB7-B3E9-7B7EAC2F87A9}" type="slidenum">
              <a:rPr lang="en-US" smtClean="0">
                <a:solidFill>
                  <a:schemeClr val="tx1"/>
                </a:solidFill>
              </a:rPr>
              <a:t>61</a:t>
            </a:fld>
            <a:endParaRPr lang="en-US" dirty="0">
              <a:solidFill>
                <a:schemeClr val="tx1"/>
              </a:solidFill>
            </a:endParaRPr>
          </a:p>
        </p:txBody>
      </p:sp>
      <p:sp>
        <p:nvSpPr>
          <p:cNvPr id="5" name="Rectangle 4"/>
          <p:cNvSpPr/>
          <p:nvPr/>
        </p:nvSpPr>
        <p:spPr>
          <a:xfrm>
            <a:off x="1538612" y="4030952"/>
            <a:ext cx="9942188" cy="593002"/>
          </a:xfrm>
          <a:prstGeom prst="rect">
            <a:avLst/>
          </a:prstGeom>
          <a:solidFill>
            <a:schemeClr val="bg1">
              <a:lumMod val="95000"/>
            </a:schemeClr>
          </a:solidFill>
          <a:ln>
            <a:solidFill>
              <a:srgbClr val="34E9FC"/>
            </a:solidFill>
          </a:ln>
          <a:effectLst>
            <a:glow rad="1397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91440" tIns="0" rtlCol="0" anchor="ctr">
            <a:sp3d extrusionH="57150">
              <a:bevelT w="38100" h="38100" prst="angle"/>
            </a:sp3d>
          </a:bodyPr>
          <a:lstStyle/>
          <a:p>
            <a:pPr algn="ctr"/>
            <a:r>
              <a:rPr lang="en-US" sz="3200" b="1" i="1" dirty="0">
                <a:solidFill>
                  <a:srgbClr val="CC00FF"/>
                </a:solidFill>
                <a:latin typeface="Georgia" panose="02040502050405020303" pitchFamily="18" charset="0"/>
              </a:rPr>
              <a:t>according to the usual practice of the Torah…</a:t>
            </a:r>
          </a:p>
        </p:txBody>
      </p:sp>
      <p:sp>
        <p:nvSpPr>
          <p:cNvPr id="6" name="Rectangle 5"/>
          <p:cNvSpPr/>
          <p:nvPr/>
        </p:nvSpPr>
        <p:spPr>
          <a:xfrm>
            <a:off x="2607366" y="5465768"/>
            <a:ext cx="5208104" cy="477833"/>
          </a:xfrm>
          <a:prstGeom prst="rect">
            <a:avLst/>
          </a:prstGeom>
          <a:solidFill>
            <a:schemeClr val="bg1">
              <a:lumMod val="95000"/>
            </a:schemeClr>
          </a:solidFill>
          <a:ln w="28575">
            <a:solidFill>
              <a:srgbClr val="00FF00"/>
            </a:solidFill>
          </a:ln>
          <a:effectLst>
            <a:glow rad="1397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0" rtlCol="0" anchor="ctr">
            <a:sp3d extrusionH="57150">
              <a:bevelT w="38100" h="38100" prst="angle"/>
            </a:sp3d>
          </a:bodyPr>
          <a:lstStyle/>
          <a:p>
            <a:pPr algn="ctr"/>
            <a:r>
              <a:rPr lang="en-US" sz="3200" b="1" i="1" dirty="0">
                <a:solidFill>
                  <a:srgbClr val="CC00FF"/>
                </a:solidFill>
                <a:latin typeface="Georgia" panose="02040502050405020303" pitchFamily="18" charset="0"/>
              </a:rPr>
              <a:t>according to the Torah</a:t>
            </a:r>
          </a:p>
        </p:txBody>
      </p:sp>
    </p:spTree>
    <p:extLst>
      <p:ext uri="{BB962C8B-B14F-4D97-AF65-F5344CB8AC3E}">
        <p14:creationId xmlns:p14="http://schemas.microsoft.com/office/powerpoint/2010/main" val="38749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35" presetClass="emph" presetSubtype="0" repeatCount="3000" fill="hold" grpId="0" nodeType="withEffect">
                                  <p:stCondLst>
                                    <p:cond delay="4000"/>
                                  </p:stCondLst>
                                  <p:childTnLst>
                                    <p:anim calcmode="discrete" valueType="str">
                                      <p:cBhvr>
                                        <p:cTn id="9" dur="2000" fill="hold"/>
                                        <p:tgtEl>
                                          <p:spTgt spid="5">
                                            <p:bg/>
                                          </p:spTgt>
                                        </p:tgtEl>
                                        <p:attrNameLst>
                                          <p:attrName>style.visibility</p:attrName>
                                        </p:attrNameLst>
                                      </p:cBhvr>
                                      <p:tavLst>
                                        <p:tav tm="0">
                                          <p:val>
                                            <p:strVal val="hidden"/>
                                          </p:val>
                                        </p:tav>
                                        <p:tav tm="50000">
                                          <p:val>
                                            <p:strVal val="visible"/>
                                          </p:val>
                                        </p:tav>
                                      </p:tavLst>
                                    </p:anim>
                                  </p:childTnLst>
                                </p:cTn>
                              </p:par>
                              <p:par>
                                <p:cTn id="10" presetID="35" presetClass="emph" presetSubtype="0" repeatCount="3000" fill="hold" grpId="0" nodeType="withEffect">
                                  <p:stCondLst>
                                    <p:cond delay="3500"/>
                                  </p:stCondLst>
                                  <p:childTnLst>
                                    <p:anim calcmode="discrete" valueType="str">
                                      <p:cBhvr>
                                        <p:cTn id="11"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solidDmnd">
          <a:fgClr>
            <a:schemeClr val="tx1"/>
          </a:fgClr>
          <a:bgClr>
            <a:schemeClr val="bg1"/>
          </a:bgClr>
        </a:pattFill>
        <a:effectLst/>
      </p:bgPr>
    </p:bg>
    <p:spTree>
      <p:nvGrpSpPr>
        <p:cNvPr id="1" name=""/>
        <p:cNvGrpSpPr/>
        <p:nvPr/>
      </p:nvGrpSpPr>
      <p:grpSpPr>
        <a:xfrm>
          <a:off x="0" y="0"/>
          <a:ext cx="0" cy="0"/>
          <a:chOff x="0" y="0"/>
          <a:chExt cx="0" cy="0"/>
        </a:xfrm>
      </p:grpSpPr>
      <p:sp>
        <p:nvSpPr>
          <p:cNvPr id="4" name="Oval 3"/>
          <p:cNvSpPr/>
          <p:nvPr/>
        </p:nvSpPr>
        <p:spPr>
          <a:xfrm>
            <a:off x="363682" y="156375"/>
            <a:ext cx="11450782" cy="6538595"/>
          </a:xfrm>
          <a:prstGeom prst="ellipse">
            <a:avLst/>
          </a:prstGeom>
          <a:solidFill>
            <a:srgbClr val="FFDDDD"/>
          </a:solidFill>
          <a:ln w="38100">
            <a:solidFill>
              <a:srgbClr val="00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6915" y="529937"/>
            <a:ext cx="9313816" cy="3166852"/>
          </a:xfrm>
        </p:spPr>
        <p:txBody>
          <a:bodyPr>
            <a:prstTxWarp prst="textInflateTop">
              <a:avLst/>
            </a:prstTxWarp>
            <a:normAutofit/>
          </a:bodyPr>
          <a:lstStyle/>
          <a:p>
            <a:pPr algn="ctr"/>
            <a:r>
              <a:rPr lang="en-US" u="sng" spc="300" dirty="0">
                <a:solidFill>
                  <a:srgbClr val="CC0099"/>
                </a:solidFill>
                <a:latin typeface="Cooper Black" panose="0208090404030B020404" pitchFamily="18" charset="0"/>
              </a:rPr>
              <a:t>Two Ideals</a:t>
            </a:r>
            <a:r>
              <a:rPr lang="en-US" spc="300" dirty="0">
                <a:solidFill>
                  <a:srgbClr val="CC0099"/>
                </a:solidFill>
                <a:latin typeface="Cooper Black" panose="0208090404030B020404" pitchFamily="18" charset="0"/>
              </a:rPr>
              <a:t> </a:t>
            </a:r>
            <a:r>
              <a:rPr lang="en-US" spc="300" dirty="0">
                <a:latin typeface="Cooper Black" panose="0208090404030B020404" pitchFamily="18" charset="0"/>
              </a:rPr>
              <a:t>- </a:t>
            </a:r>
            <a:r>
              <a:rPr lang="en-US" spc="300" dirty="0">
                <a:effectLst>
                  <a:glow rad="127000">
                    <a:srgbClr val="00FF00"/>
                  </a:glow>
                </a:effectLst>
                <a:latin typeface="Cooper Black" panose="0208090404030B020404" pitchFamily="18" charset="0"/>
              </a:rPr>
              <a:t>SIDE BY SIDE </a:t>
            </a:r>
            <a:r>
              <a:rPr lang="en-US" spc="300" dirty="0">
                <a:latin typeface="Cooper Black" panose="0208090404030B020404" pitchFamily="18" charset="0"/>
              </a:rPr>
              <a:t>-</a:t>
            </a:r>
            <a:br>
              <a:rPr lang="en-US" spc="300" dirty="0">
                <a:latin typeface="Cooper Black" panose="0208090404030B020404" pitchFamily="18" charset="0"/>
              </a:rPr>
            </a:br>
            <a:r>
              <a:rPr lang="en-US" spc="300" dirty="0">
                <a:latin typeface="Cooper Black" panose="0208090404030B020404" pitchFamily="18" charset="0"/>
              </a:rPr>
              <a:t>a Visual, Psychological and </a:t>
            </a:r>
            <a:br>
              <a:rPr lang="en-US" spc="300" dirty="0">
                <a:latin typeface="Cooper Black" panose="0208090404030B020404" pitchFamily="18" charset="0"/>
              </a:rPr>
            </a:br>
            <a:r>
              <a:rPr lang="en-US" u="sng" spc="300" dirty="0">
                <a:latin typeface="Cooper Black" panose="0208090404030B020404" pitchFamily="18" charset="0"/>
              </a:rPr>
              <a:t>Contextual Se</a:t>
            </a:r>
            <a:r>
              <a:rPr lang="en-US" spc="300" dirty="0">
                <a:latin typeface="Cooper Black" panose="0208090404030B020404" pitchFamily="18" charset="0"/>
              </a:rPr>
              <a:t>p</a:t>
            </a:r>
            <a:r>
              <a:rPr lang="en-US" u="sng" spc="300" dirty="0">
                <a:latin typeface="Cooper Black" panose="0208090404030B020404" pitchFamily="18" charset="0"/>
              </a:rPr>
              <a:t>aration</a:t>
            </a:r>
          </a:p>
        </p:txBody>
      </p:sp>
      <p:sp>
        <p:nvSpPr>
          <p:cNvPr id="3" name="Content Placeholder 2"/>
          <p:cNvSpPr>
            <a:spLocks noGrp="1"/>
          </p:cNvSpPr>
          <p:nvPr>
            <p:ph idx="1"/>
          </p:nvPr>
        </p:nvSpPr>
        <p:spPr>
          <a:xfrm>
            <a:off x="914400" y="3566159"/>
            <a:ext cx="10328564" cy="2509011"/>
          </a:xfrm>
        </p:spPr>
        <p:txBody>
          <a:bodyPr>
            <a:prstTxWarp prst="textInflateBottom">
              <a:avLst/>
            </a:prstTxWarp>
            <a:scene3d>
              <a:camera prst="orthographicFront"/>
              <a:lightRig rig="threePt" dir="t"/>
            </a:scene3d>
            <a:sp3d extrusionH="57150">
              <a:bevelT w="82550" h="38100" prst="coolSlant"/>
            </a:sp3d>
          </a:bodyPr>
          <a:lstStyle/>
          <a:p>
            <a:pPr marL="365760" lvl="0" indent="-914400">
              <a:buNone/>
            </a:pPr>
            <a:r>
              <a:rPr lang="en-US" dirty="0">
                <a:solidFill>
                  <a:srgbClr val="FF0000"/>
                </a:solidFill>
                <a:latin typeface="Arial Black" panose="020B0A04020102020204" pitchFamily="34" charset="0"/>
              </a:rPr>
              <a:t>	</a:t>
            </a:r>
          </a:p>
          <a:p>
            <a:pPr marL="365760" lvl="0" indent="-914400" algn="ctr">
              <a:buNone/>
            </a:pPr>
            <a:r>
              <a:rPr lang="en-US" spc="300" dirty="0">
                <a:solidFill>
                  <a:srgbClr val="FF0000"/>
                </a:solidFill>
                <a:latin typeface="Arial Black" panose="020B0A04020102020204" pitchFamily="34" charset="0"/>
              </a:rPr>
              <a:t>... according to the </a:t>
            </a:r>
            <a:r>
              <a:rPr lang="en-US" spc="300" dirty="0">
                <a:ln>
                  <a:solidFill>
                    <a:schemeClr val="tx1">
                      <a:lumMod val="75000"/>
                      <a:lumOff val="25000"/>
                    </a:schemeClr>
                  </a:solidFill>
                </a:ln>
                <a:solidFill>
                  <a:srgbClr val="FF0000"/>
                </a:solidFill>
                <a:effectLst>
                  <a:glow rad="101600">
                    <a:schemeClr val="tx1">
                      <a:lumMod val="65000"/>
                      <a:lumOff val="35000"/>
                      <a:alpha val="60000"/>
                    </a:schemeClr>
                  </a:glow>
                </a:effectLst>
                <a:latin typeface="Arial Black" panose="020B0A04020102020204" pitchFamily="34" charset="0"/>
              </a:rPr>
              <a:t>practice</a:t>
            </a:r>
            <a:r>
              <a:rPr lang="en-US" spc="300" dirty="0">
                <a:solidFill>
                  <a:srgbClr val="FF0000"/>
                </a:solidFill>
                <a:latin typeface="Arial Black" panose="020B0A04020102020204" pitchFamily="34" charset="0"/>
              </a:rPr>
              <a:t> of the festival</a:t>
            </a:r>
          </a:p>
          <a:p>
            <a:pPr marL="365760" lvl="0" indent="-914400" algn="ctr">
              <a:buNone/>
            </a:pPr>
            <a:endParaRPr lang="en-US" spc="300" dirty="0">
              <a:solidFill>
                <a:srgbClr val="FF0000"/>
              </a:solidFill>
              <a:latin typeface="Arial Black" panose="020B0A04020102020204" pitchFamily="34" charset="0"/>
            </a:endParaRPr>
          </a:p>
          <a:p>
            <a:pPr marL="365760" lvl="0" indent="-914400" algn="ctr">
              <a:buNone/>
            </a:pPr>
            <a:r>
              <a:rPr lang="en-US" b="1" i="1" spc="300" dirty="0">
                <a:solidFill>
                  <a:srgbClr val="9900CC"/>
                </a:solidFill>
                <a:latin typeface="Georgia" panose="02040502050405020303" pitchFamily="18" charset="0"/>
              </a:rPr>
              <a:t>... according to the </a:t>
            </a:r>
            <a:r>
              <a:rPr lang="en-US" b="1" i="1" spc="300" dirty="0">
                <a:ln>
                  <a:solidFill>
                    <a:srgbClr val="0000CC"/>
                  </a:solidFill>
                </a:ln>
                <a:solidFill>
                  <a:srgbClr val="9900CC"/>
                </a:solidFill>
                <a:effectLst>
                  <a:glow rad="228600">
                    <a:schemeClr val="accent5">
                      <a:satMod val="175000"/>
                      <a:alpha val="40000"/>
                    </a:schemeClr>
                  </a:glow>
                </a:effectLst>
                <a:latin typeface="Snap ITC" panose="04040A07060A02020202" pitchFamily="82" charset="0"/>
              </a:rPr>
              <a:t>Torah</a:t>
            </a:r>
            <a:r>
              <a:rPr lang="en-US" b="1" i="1" spc="300" dirty="0">
                <a:solidFill>
                  <a:srgbClr val="9900CC"/>
                </a:solidFill>
                <a:latin typeface="Georgia" panose="02040502050405020303" pitchFamily="18" charset="0"/>
              </a:rPr>
              <a:t> of </a:t>
            </a:r>
            <a:r>
              <a:rPr lang="he-IL" b="1" spc="300" dirty="0">
                <a:solidFill>
                  <a:srgbClr val="0000FF"/>
                </a:solidFill>
                <a:latin typeface="Times New Roman" panose="02020603050405020304" pitchFamily="18" charset="0"/>
                <a:cs typeface="Times New Roman" panose="02020603050405020304" pitchFamily="18" charset="0"/>
              </a:rPr>
              <a:t>יהוה</a:t>
            </a:r>
            <a:r>
              <a:rPr lang="en-US" b="1" i="1" spc="300" dirty="0">
                <a:solidFill>
                  <a:srgbClr val="0000FF"/>
                </a:solidFill>
                <a:latin typeface="Georgia" panose="02040502050405020303" pitchFamily="18" charset="0"/>
              </a:rPr>
              <a:t> [Yahuah]</a:t>
            </a:r>
            <a:endParaRPr lang="en-US" spc="300" dirty="0">
              <a:solidFill>
                <a:srgbClr val="FF0000"/>
              </a:solidFill>
              <a:latin typeface="Arial Black" panose="020B0A04020102020204" pitchFamily="34" charset="0"/>
            </a:endParaRPr>
          </a:p>
        </p:txBody>
      </p:sp>
      <p:sp>
        <p:nvSpPr>
          <p:cNvPr id="5" name="Slide Number Placeholder 4"/>
          <p:cNvSpPr>
            <a:spLocks noGrp="1"/>
          </p:cNvSpPr>
          <p:nvPr>
            <p:ph type="sldNum" sz="quarter" idx="12"/>
          </p:nvPr>
        </p:nvSpPr>
        <p:spPr>
          <a:xfrm>
            <a:off x="3529401" y="6304395"/>
            <a:ext cx="2743200" cy="365125"/>
          </a:xfrm>
        </p:spPr>
        <p:txBody>
          <a:bodyPr/>
          <a:lstStyle/>
          <a:p>
            <a:fld id="{0B555D82-D20F-4DB7-B3E9-7B7EAC2F87A9}" type="slidenum">
              <a:rPr lang="en-US" smtClean="0">
                <a:solidFill>
                  <a:schemeClr val="tx1">
                    <a:lumMod val="95000"/>
                    <a:lumOff val="5000"/>
                  </a:schemeClr>
                </a:solidFill>
              </a:rPr>
              <a:t>62</a:t>
            </a:fld>
            <a:endParaRPr lang="en-US" dirty="0">
              <a:solidFill>
                <a:schemeClr val="tx1">
                  <a:lumMod val="95000"/>
                  <a:lumOff val="5000"/>
                </a:schemeClr>
              </a:solidFill>
            </a:endParaRPr>
          </a:p>
        </p:txBody>
      </p:sp>
      <p:sp>
        <p:nvSpPr>
          <p:cNvPr id="6" name="Explosion 1 5"/>
          <p:cNvSpPr/>
          <p:nvPr/>
        </p:nvSpPr>
        <p:spPr>
          <a:xfrm>
            <a:off x="82533" y="3586645"/>
            <a:ext cx="914400" cy="914400"/>
          </a:xfrm>
          <a:prstGeom prst="irregularSeal1">
            <a:avLst/>
          </a:prstGeom>
          <a:solidFill>
            <a:srgbClr val="FFFF00"/>
          </a:solidFill>
          <a:ln w="5715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121722" y="4696860"/>
            <a:ext cx="914400" cy="914400"/>
          </a:xfrm>
          <a:prstGeom prst="irregularSeal1">
            <a:avLst/>
          </a:prstGeom>
          <a:solidFill>
            <a:srgbClr val="CC0099"/>
          </a:solidFill>
          <a:ln w="38100">
            <a:solidFill>
              <a:srgbClr val="00FF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BDF0CA8-98CD-4E39-87C4-B78AAE0809F1}"/>
              </a:ext>
            </a:extLst>
          </p:cNvPr>
          <p:cNvSpPr/>
          <p:nvPr/>
        </p:nvSpPr>
        <p:spPr>
          <a:xfrm>
            <a:off x="4762500" y="361950"/>
            <a:ext cx="28194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u="sng" dirty="0">
                <a:solidFill>
                  <a:schemeClr val="accent2">
                    <a:lumMod val="50000"/>
                  </a:schemeClr>
                </a:solidFill>
                <a:latin typeface="Arial Black" panose="020B0A04020102020204" pitchFamily="34" charset="0"/>
              </a:rPr>
              <a:t>Luke 2</a:t>
            </a:r>
          </a:p>
        </p:txBody>
      </p:sp>
    </p:spTree>
    <p:extLst>
      <p:ext uri="{BB962C8B-B14F-4D97-AF65-F5344CB8AC3E}">
        <p14:creationId xmlns:p14="http://schemas.microsoft.com/office/powerpoint/2010/main" val="28695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alpha val="5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995F98-93C0-46FA-B49E-F9738495CBAC}"/>
              </a:ext>
            </a:extLst>
          </p:cNvPr>
          <p:cNvSpPr>
            <a:spLocks noGrp="1"/>
          </p:cNvSpPr>
          <p:nvPr>
            <p:ph type="title"/>
          </p:nvPr>
        </p:nvSpPr>
        <p:spPr>
          <a:xfrm>
            <a:off x="735124" y="141209"/>
            <a:ext cx="10736443" cy="835537"/>
          </a:xfrm>
          <a:solidFill>
            <a:schemeClr val="bg1">
              <a:lumMod val="85000"/>
            </a:schemeClr>
          </a:solidFill>
          <a:ln w="38100">
            <a:solidFill>
              <a:srgbClr val="00FF00"/>
            </a:solidFill>
          </a:ln>
          <a:effectLst>
            <a:glow rad="228600">
              <a:schemeClr val="accent2">
                <a:satMod val="175000"/>
                <a:alpha val="40000"/>
              </a:schemeClr>
            </a:glow>
          </a:effectLst>
          <a:scene3d>
            <a:camera prst="orthographicFront"/>
            <a:lightRig rig="threePt" dir="t"/>
          </a:scene3d>
          <a:sp3d>
            <a:bevelT w="114300" prst="artDeco"/>
          </a:sp3d>
        </p:spPr>
        <p:txBody>
          <a:bodyPr>
            <a:normAutofit/>
          </a:bodyPr>
          <a:lstStyle/>
          <a:p>
            <a:pPr algn="ctr"/>
            <a:r>
              <a:rPr lang="en-US" b="1" dirty="0">
                <a:solidFill>
                  <a:srgbClr val="FF0000"/>
                </a:solidFill>
              </a:rPr>
              <a:t>Context – </a:t>
            </a:r>
            <a:r>
              <a:rPr lang="en-US" dirty="0">
                <a:effectLst>
                  <a:outerShdw blurRad="50800" dist="38100" dir="8100000" algn="tr" rotWithShape="0">
                    <a:prstClr val="black">
                      <a:alpha val="40000"/>
                    </a:prstClr>
                  </a:outerShdw>
                </a:effectLst>
                <a:latin typeface="Arial Black" panose="020B0A04020102020204" pitchFamily="34" charset="0"/>
              </a:rPr>
              <a:t>“...p</a:t>
            </a:r>
            <a:r>
              <a:rPr lang="en-US" u="sng" dirty="0">
                <a:effectLst>
                  <a:outerShdw blurRad="50800" dist="38100" dir="8100000" algn="tr" rotWithShape="0">
                    <a:prstClr val="black">
                      <a:alpha val="40000"/>
                    </a:prstClr>
                  </a:outerShdw>
                </a:effectLst>
                <a:latin typeface="Arial Black" panose="020B0A04020102020204" pitchFamily="34" charset="0"/>
              </a:rPr>
              <a:t>ractice of the festival</a:t>
            </a:r>
            <a:r>
              <a:rPr lang="en-US" dirty="0">
                <a:effectLst>
                  <a:outerShdw blurRad="50800" dist="38100" dir="8100000" algn="tr" rotWithShape="0">
                    <a:prstClr val="black">
                      <a:alpha val="40000"/>
                    </a:prstClr>
                  </a:outerShdw>
                </a:effectLst>
                <a:latin typeface="Arial Black" panose="020B0A04020102020204" pitchFamily="34" charset="0"/>
              </a:rPr>
              <a:t>”</a:t>
            </a:r>
          </a:p>
        </p:txBody>
      </p:sp>
      <p:sp>
        <p:nvSpPr>
          <p:cNvPr id="6" name="Content Placeholder 2">
            <a:extLst>
              <a:ext uri="{FF2B5EF4-FFF2-40B4-BE49-F238E27FC236}">
                <a16:creationId xmlns:a16="http://schemas.microsoft.com/office/drawing/2014/main" id="{15DC142C-DB99-4CC8-A20B-839FA8D1B913}"/>
              </a:ext>
            </a:extLst>
          </p:cNvPr>
          <p:cNvSpPr>
            <a:spLocks noGrp="1"/>
          </p:cNvSpPr>
          <p:nvPr>
            <p:ph idx="1"/>
          </p:nvPr>
        </p:nvSpPr>
        <p:spPr>
          <a:xfrm>
            <a:off x="212433" y="1168674"/>
            <a:ext cx="11748031" cy="2010447"/>
          </a:xfrm>
          <a:solidFill>
            <a:schemeClr val="bg1">
              <a:lumMod val="95000"/>
            </a:schemeClr>
          </a:solidFill>
          <a:ln w="38100">
            <a:solidFill>
              <a:schemeClr val="accent2">
                <a:lumMod val="75000"/>
              </a:schemeClr>
            </a:solidFill>
          </a:ln>
          <a:scene3d>
            <a:camera prst="orthographicFront"/>
            <a:lightRig rig="threePt" dir="t"/>
          </a:scene3d>
          <a:sp3d>
            <a:bevelT prst="angle"/>
          </a:sp3d>
        </p:spPr>
        <p:txBody>
          <a:bodyPr lIns="182880" tIns="182880">
            <a:normAutofit fontScale="25000" lnSpcReduction="20000"/>
            <a:sp3d extrusionH="57150">
              <a:bevelT w="82550" h="38100" prst="coolSlant"/>
            </a:sp3d>
          </a:bodyPr>
          <a:lstStyle/>
          <a:p>
            <a:pPr marL="0" indent="0">
              <a:lnSpc>
                <a:spcPct val="100000"/>
              </a:lnSpc>
              <a:spcBef>
                <a:spcPts val="0"/>
              </a:spcBef>
              <a:spcAft>
                <a:spcPts val="2400"/>
              </a:spcAft>
              <a:buNone/>
            </a:pPr>
            <a:r>
              <a:rPr lang="en-US" sz="11200" dirty="0">
                <a:solidFill>
                  <a:srgbClr val="008080"/>
                </a:solidFill>
                <a:latin typeface="Georgia" panose="02040502050405020303" pitchFamily="18" charset="0"/>
              </a:rPr>
              <a:t>Luke 2:43</a:t>
            </a:r>
            <a:r>
              <a:rPr lang="en-US" sz="11200" dirty="0">
                <a:solidFill>
                  <a:prstClr val="black"/>
                </a:solidFill>
                <a:latin typeface="Georgia" panose="02040502050405020303" pitchFamily="18" charset="0"/>
              </a:rPr>
              <a:t>	</a:t>
            </a:r>
            <a:r>
              <a:rPr lang="en-US" sz="11200" b="1" i="1" dirty="0">
                <a:solidFill>
                  <a:srgbClr val="FB6BEA"/>
                </a:solidFill>
                <a:latin typeface="Georgia" panose="02040502050405020303" pitchFamily="18" charset="0"/>
              </a:rPr>
              <a:t>When they had accomplished </a:t>
            </a:r>
            <a:r>
              <a:rPr lang="en-US" sz="11200" b="1" i="1" dirty="0">
                <a:solidFill>
                  <a:srgbClr val="FB6BEA"/>
                </a:solidFill>
                <a:effectLst>
                  <a:glow rad="101600">
                    <a:srgbClr val="DDF024">
                      <a:alpha val="60000"/>
                    </a:srgbClr>
                  </a:glow>
                </a:effectLst>
                <a:latin typeface="Georgia" panose="02040502050405020303" pitchFamily="18" charset="0"/>
              </a:rPr>
              <a:t>the days</a:t>
            </a:r>
            <a:r>
              <a:rPr lang="en-US" sz="11200" b="1" i="1" dirty="0">
                <a:solidFill>
                  <a:srgbClr val="FB6BEA"/>
                </a:solidFill>
                <a:latin typeface="Georgia" panose="02040502050405020303" pitchFamily="18" charset="0"/>
              </a:rPr>
              <a:t>, </a:t>
            </a:r>
            <a:r>
              <a:rPr lang="en-US" sz="11200" dirty="0">
                <a:solidFill>
                  <a:schemeClr val="accent2">
                    <a:lumMod val="75000"/>
                  </a:schemeClr>
                </a:solidFill>
                <a:latin typeface="Georgia" panose="02040502050405020303" pitchFamily="18" charset="0"/>
              </a:rPr>
              <a:t>as they 	returned, the </a:t>
            </a:r>
            <a:r>
              <a:rPr lang="en-US" sz="11200" b="1" dirty="0">
                <a:solidFill>
                  <a:srgbClr val="0000FF"/>
                </a:solidFill>
                <a:latin typeface="Georgia" panose="02040502050405020303" pitchFamily="18" charset="0"/>
              </a:rPr>
              <a:t>Child </a:t>
            </a:r>
            <a:r>
              <a:rPr lang="he-IL" sz="11200" b="1" dirty="0">
                <a:solidFill>
                  <a:srgbClr val="0000FF"/>
                </a:solidFill>
                <a:latin typeface="SBL Hebrew"/>
              </a:rPr>
              <a:t>יהושע</a:t>
            </a:r>
            <a:r>
              <a:rPr lang="en-US" sz="11200" b="1" dirty="0">
                <a:solidFill>
                  <a:srgbClr val="0000FF"/>
                </a:solidFill>
                <a:latin typeface="Georgia" panose="02040502050405020303" pitchFamily="18" charset="0"/>
              </a:rPr>
              <a:t> [Yahusha] </a:t>
            </a:r>
            <a:r>
              <a:rPr lang="en-US" sz="11200" b="1" dirty="0">
                <a:solidFill>
                  <a:srgbClr val="222BDC"/>
                </a:solidFill>
                <a:effectLst>
                  <a:glow rad="127000">
                    <a:srgbClr val="00FF00"/>
                  </a:glow>
                </a:effectLst>
                <a:latin typeface="Georgia" panose="02040502050405020303" pitchFamily="18" charset="0"/>
              </a:rPr>
              <a:t>stayed</a:t>
            </a:r>
            <a:r>
              <a:rPr lang="en-US" sz="11200" dirty="0">
                <a:solidFill>
                  <a:schemeClr val="accent2">
                    <a:lumMod val="75000"/>
                  </a:schemeClr>
                </a:solidFill>
                <a:latin typeface="Georgia" panose="02040502050405020303" pitchFamily="18" charset="0"/>
              </a:rPr>
              <a:t> behind in 	</a:t>
            </a:r>
            <a:r>
              <a:rPr lang="en-US" sz="11200" dirty="0" err="1">
                <a:solidFill>
                  <a:schemeClr val="accent2">
                    <a:lumMod val="75000"/>
                  </a:schemeClr>
                </a:solidFill>
                <a:latin typeface="Georgia" panose="02040502050405020303" pitchFamily="18" charset="0"/>
              </a:rPr>
              <a:t>Yerushalayim</a:t>
            </a:r>
            <a:r>
              <a:rPr lang="en-US" sz="11200" dirty="0">
                <a:solidFill>
                  <a:schemeClr val="accent2">
                    <a:lumMod val="75000"/>
                  </a:schemeClr>
                </a:solidFill>
                <a:latin typeface="Georgia" panose="02040502050405020303" pitchFamily="18" charset="0"/>
              </a:rPr>
              <a:t>.  And His parents did not know it.</a:t>
            </a:r>
            <a:br>
              <a:rPr lang="en-US" sz="11200" dirty="0">
                <a:solidFill>
                  <a:schemeClr val="accent2">
                    <a:lumMod val="75000"/>
                  </a:schemeClr>
                </a:solidFill>
                <a:latin typeface="Georgia" panose="02040502050405020303" pitchFamily="18" charset="0"/>
              </a:rPr>
            </a:br>
            <a:r>
              <a:rPr lang="en-US" sz="11200" dirty="0">
                <a:latin typeface="Arial Black" panose="020B0A04020102020204" pitchFamily="34" charset="0"/>
              </a:rPr>
              <a:t> </a:t>
            </a:r>
            <a:br>
              <a:rPr lang="en-US" sz="11200" dirty="0">
                <a:latin typeface="Arial Black" panose="020B0A04020102020204" pitchFamily="34" charset="0"/>
              </a:rPr>
            </a:br>
            <a:r>
              <a:rPr lang="en-US" sz="11200" dirty="0"/>
              <a:t>The Scriptures</a:t>
            </a:r>
          </a:p>
          <a:p>
            <a:pPr marL="365760" indent="-914400">
              <a:spcBef>
                <a:spcPts val="0"/>
              </a:spcBef>
              <a:spcAft>
                <a:spcPts val="1800"/>
              </a:spcAft>
              <a:buNone/>
            </a:pPr>
            <a:r>
              <a:rPr lang="en-US" sz="3000" dirty="0"/>
              <a:t>				  </a:t>
            </a:r>
            <a:r>
              <a:rPr lang="en-US" sz="3000" dirty="0">
                <a:solidFill>
                  <a:schemeClr val="accent2">
                    <a:lumMod val="75000"/>
                  </a:schemeClr>
                </a:solidFill>
              </a:rPr>
              <a:t>					</a:t>
            </a:r>
          </a:p>
          <a:p>
            <a:pPr marL="549275" indent="-1098550">
              <a:spcBef>
                <a:spcPts val="0"/>
              </a:spcBef>
              <a:spcAft>
                <a:spcPts val="1800"/>
              </a:spcAft>
              <a:buNone/>
            </a:pPr>
            <a:endParaRPr lang="en-US" sz="3000" dirty="0"/>
          </a:p>
          <a:p>
            <a:pPr marL="549275" indent="-1098550">
              <a:spcBef>
                <a:spcPts val="0"/>
              </a:spcBef>
              <a:spcAft>
                <a:spcPts val="1800"/>
              </a:spcAft>
              <a:buNone/>
            </a:pPr>
            <a:br>
              <a:rPr lang="en-US" sz="3000" dirty="0"/>
            </a:br>
            <a:endParaRPr lang="en-US" sz="3000" dirty="0"/>
          </a:p>
          <a:p>
            <a:pPr marL="549275" indent="-1098550">
              <a:spcBef>
                <a:spcPts val="0"/>
              </a:spcBef>
              <a:spcAft>
                <a:spcPts val="1800"/>
              </a:spcAft>
              <a:buNone/>
            </a:pPr>
            <a:br>
              <a:rPr lang="en-US" sz="3000" b="1" dirty="0">
                <a:solidFill>
                  <a:schemeClr val="accent2">
                    <a:lumMod val="50000"/>
                  </a:schemeClr>
                </a:solidFill>
              </a:rPr>
            </a:br>
            <a:endParaRPr lang="en-US" sz="3000" dirty="0">
              <a:solidFill>
                <a:srgbClr val="2131E7"/>
              </a:solidFill>
              <a:latin typeface="Arial Black" panose="020B0A04020102020204" pitchFamily="34" charset="0"/>
            </a:endParaRPr>
          </a:p>
        </p:txBody>
      </p:sp>
      <p:sp>
        <p:nvSpPr>
          <p:cNvPr id="7" name="Rectangle 6">
            <a:extLst>
              <a:ext uri="{FF2B5EF4-FFF2-40B4-BE49-F238E27FC236}">
                <a16:creationId xmlns:a16="http://schemas.microsoft.com/office/drawing/2014/main" id="{7CFF50E5-0675-4985-8279-B56CBFBC0314}"/>
              </a:ext>
            </a:extLst>
          </p:cNvPr>
          <p:cNvSpPr/>
          <p:nvPr/>
        </p:nvSpPr>
        <p:spPr>
          <a:xfrm>
            <a:off x="2549808" y="2546085"/>
            <a:ext cx="2675336" cy="537656"/>
          </a:xfrm>
          <a:prstGeom prst="rect">
            <a:avLst/>
          </a:prstGeom>
          <a:solidFill>
            <a:schemeClr val="bg1">
              <a:lumMod val="75000"/>
            </a:schemeClr>
          </a:solidFill>
          <a:ln w="28575">
            <a:solidFill>
              <a:srgbClr val="00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dirty="0">
                <a:solidFill>
                  <a:srgbClr val="FF0000"/>
                </a:solidFill>
                <a:latin typeface="Georgia" panose="02040502050405020303" pitchFamily="18" charset="0"/>
              </a:rPr>
              <a:t>DO NOT SAY</a:t>
            </a:r>
          </a:p>
        </p:txBody>
      </p:sp>
      <p:sp>
        <p:nvSpPr>
          <p:cNvPr id="8" name="Rectangle 7">
            <a:extLst>
              <a:ext uri="{FF2B5EF4-FFF2-40B4-BE49-F238E27FC236}">
                <a16:creationId xmlns:a16="http://schemas.microsoft.com/office/drawing/2014/main" id="{3DEF3463-6775-43F2-B291-526ACF53A93A}"/>
              </a:ext>
            </a:extLst>
          </p:cNvPr>
          <p:cNvSpPr/>
          <p:nvPr/>
        </p:nvSpPr>
        <p:spPr>
          <a:xfrm>
            <a:off x="5225144" y="2503336"/>
            <a:ext cx="6966856" cy="58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r>
              <a:rPr lang="en-US" sz="3200" b="1" dirty="0">
                <a:ln>
                  <a:solidFill>
                    <a:srgbClr val="002060"/>
                  </a:solidFill>
                </a:ln>
                <a:solidFill>
                  <a:srgbClr val="FFC000"/>
                </a:solidFill>
              </a:rPr>
              <a:t>“When they had </a:t>
            </a:r>
            <a:r>
              <a:rPr lang="en-US" sz="3200" b="1" u="sng" dirty="0">
                <a:ln>
                  <a:solidFill>
                    <a:srgbClr val="002060"/>
                  </a:solidFill>
                </a:ln>
                <a:solidFill>
                  <a:srgbClr val="FFC000"/>
                </a:solidFill>
              </a:rPr>
              <a:t>fulfilled the</a:t>
            </a:r>
            <a:r>
              <a:rPr lang="en-US" sz="3200" b="1" dirty="0">
                <a:ln>
                  <a:solidFill>
                    <a:srgbClr val="002060"/>
                  </a:solidFill>
                </a:ln>
                <a:solidFill>
                  <a:srgbClr val="FFC000"/>
                </a:solidFill>
              </a:rPr>
              <a:t> </a:t>
            </a:r>
            <a:r>
              <a:rPr lang="en-US" sz="3200" b="1" u="sng" dirty="0">
                <a:ln>
                  <a:solidFill>
                    <a:srgbClr val="002060"/>
                  </a:solidFill>
                </a:ln>
                <a:solidFill>
                  <a:srgbClr val="2131E7"/>
                </a:solidFill>
                <a:effectLst>
                  <a:outerShdw blurRad="50800" dist="50800" dir="5400000" algn="ctr" rotWithShape="0">
                    <a:srgbClr val="FF99FF"/>
                  </a:outerShdw>
                </a:effectLst>
              </a:rPr>
              <a:t>Torah</a:t>
            </a:r>
            <a:r>
              <a:rPr lang="en-US" sz="3200" b="1" dirty="0">
                <a:ln>
                  <a:solidFill>
                    <a:srgbClr val="002060"/>
                  </a:solidFill>
                </a:ln>
                <a:solidFill>
                  <a:srgbClr val="FFC000"/>
                </a:solidFill>
              </a:rPr>
              <a:t>...”</a:t>
            </a:r>
          </a:p>
        </p:txBody>
      </p:sp>
      <p:sp>
        <p:nvSpPr>
          <p:cNvPr id="9" name="Rectangle 8">
            <a:extLst>
              <a:ext uri="{FF2B5EF4-FFF2-40B4-BE49-F238E27FC236}">
                <a16:creationId xmlns:a16="http://schemas.microsoft.com/office/drawing/2014/main" id="{F1B9AD36-9A88-4A0D-BC64-99BE38EBE472}"/>
              </a:ext>
            </a:extLst>
          </p:cNvPr>
          <p:cNvSpPr/>
          <p:nvPr/>
        </p:nvSpPr>
        <p:spPr>
          <a:xfrm>
            <a:off x="243191" y="3277958"/>
            <a:ext cx="11726512" cy="1741567"/>
          </a:xfrm>
          <a:prstGeom prst="rect">
            <a:avLst/>
          </a:prstGeom>
          <a:solidFill>
            <a:schemeClr val="bg1">
              <a:lumMod val="75000"/>
            </a:schemeClr>
          </a:solidFill>
          <a:ln>
            <a:solidFill>
              <a:srgbClr val="CC00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prstClr val="black"/>
                </a:solidFill>
              </a:rPr>
              <a:t>By </a:t>
            </a:r>
            <a:r>
              <a:rPr lang="en-US" sz="3000" b="1" u="sng" dirty="0">
                <a:solidFill>
                  <a:prstClr val="black"/>
                </a:solidFill>
              </a:rPr>
              <a:t>CONTEXT</a:t>
            </a:r>
            <a:r>
              <a:rPr lang="en-US" sz="3000" b="1" dirty="0">
                <a:solidFill>
                  <a:prstClr val="black"/>
                </a:solidFill>
              </a:rPr>
              <a:t>:</a:t>
            </a:r>
            <a:r>
              <a:rPr lang="en-US" sz="3000" dirty="0">
                <a:solidFill>
                  <a:prstClr val="black"/>
                </a:solidFill>
              </a:rPr>
              <a:t> are we </a:t>
            </a:r>
            <a:r>
              <a:rPr lang="en-US" sz="3000">
                <a:solidFill>
                  <a:prstClr val="black"/>
                </a:solidFill>
              </a:rPr>
              <a:t>to understand</a:t>
            </a:r>
            <a:r>
              <a:rPr lang="en-US" sz="2800" b="1" i="1">
                <a:ln>
                  <a:solidFill>
                    <a:schemeClr val="tx1"/>
                  </a:solidFill>
                </a:ln>
                <a:solidFill>
                  <a:srgbClr val="FB6BEA"/>
                </a:solidFill>
                <a:latin typeface="Georgia" panose="02040502050405020303" pitchFamily="18" charset="0"/>
              </a:rPr>
              <a:t> = When </a:t>
            </a:r>
            <a:r>
              <a:rPr lang="en-US" sz="2800" b="1" i="1" dirty="0">
                <a:ln>
                  <a:solidFill>
                    <a:schemeClr val="tx1"/>
                  </a:solidFill>
                </a:ln>
                <a:solidFill>
                  <a:srgbClr val="FB6BEA"/>
                </a:solidFill>
                <a:latin typeface="Georgia" panose="02040502050405020303" pitchFamily="18" charset="0"/>
              </a:rPr>
              <a:t>they had accomplished</a:t>
            </a:r>
            <a:br>
              <a:rPr lang="en-US" sz="2800" b="1" i="1" dirty="0">
                <a:ln>
                  <a:solidFill>
                    <a:schemeClr val="tx1"/>
                  </a:solidFill>
                </a:ln>
                <a:solidFill>
                  <a:srgbClr val="FB6BEA"/>
                </a:solidFill>
                <a:latin typeface="Georgia" panose="02040502050405020303" pitchFamily="18" charset="0"/>
              </a:rPr>
            </a:br>
            <a:r>
              <a:rPr lang="en-US" sz="2800" b="1" i="1" dirty="0">
                <a:ln>
                  <a:solidFill>
                    <a:schemeClr val="tx1"/>
                  </a:solidFill>
                </a:ln>
                <a:solidFill>
                  <a:srgbClr val="FB6BEA"/>
                </a:solidFill>
                <a:latin typeface="Georgia" panose="02040502050405020303" pitchFamily="18" charset="0"/>
              </a:rPr>
              <a:t>    </a:t>
            </a:r>
            <a:r>
              <a:rPr lang="en-US" sz="2800" b="1" i="1" u="sng" dirty="0">
                <a:ln w="19050">
                  <a:solidFill>
                    <a:schemeClr val="tx1"/>
                  </a:solidFill>
                </a:ln>
                <a:solidFill>
                  <a:srgbClr val="FB6BEA"/>
                </a:solidFill>
                <a:effectLst>
                  <a:glow rad="101600">
                    <a:srgbClr val="DDF024">
                      <a:alpha val="60000"/>
                    </a:srgbClr>
                  </a:glow>
                </a:effectLst>
                <a:latin typeface="Wide Latin" panose="020A0A07050505020404" pitchFamily="18" charset="0"/>
              </a:rPr>
              <a:t>THE DAYS</a:t>
            </a:r>
            <a:r>
              <a:rPr lang="en-US" sz="2800" b="1" i="1" dirty="0">
                <a:ln w="19050">
                  <a:solidFill>
                    <a:schemeClr val="tx1"/>
                  </a:solidFill>
                </a:ln>
                <a:solidFill>
                  <a:srgbClr val="FB6BEA"/>
                </a:solidFill>
                <a:latin typeface="Wide Latin" panose="020A0A07050505020404" pitchFamily="18" charset="0"/>
              </a:rPr>
              <a:t>,</a:t>
            </a:r>
            <a:r>
              <a:rPr lang="en-US" sz="3000" dirty="0">
                <a:ln w="19050">
                  <a:solidFill>
                    <a:schemeClr val="tx1"/>
                  </a:solidFill>
                </a:ln>
                <a:solidFill>
                  <a:prstClr val="black"/>
                </a:solidFill>
              </a:rPr>
              <a:t>  </a:t>
            </a:r>
            <a:r>
              <a:rPr lang="en-US" sz="3000" dirty="0">
                <a:solidFill>
                  <a:prstClr val="black"/>
                </a:solidFill>
              </a:rPr>
              <a:t>that this </a:t>
            </a:r>
            <a:r>
              <a:rPr lang="en-US" sz="3000" b="1" u="sng" dirty="0">
                <a:solidFill>
                  <a:prstClr val="black"/>
                </a:solidFill>
              </a:rPr>
              <a:t>ALSO</a:t>
            </a:r>
            <a:r>
              <a:rPr lang="en-US" sz="3000" dirty="0">
                <a:solidFill>
                  <a:prstClr val="black"/>
                </a:solidFill>
              </a:rPr>
              <a:t> was in accordance with the </a:t>
            </a:r>
            <a:br>
              <a:rPr lang="en-US" sz="3000" dirty="0">
                <a:solidFill>
                  <a:prstClr val="black"/>
                </a:solidFill>
              </a:rPr>
            </a:br>
            <a:r>
              <a:rPr lang="en-US" sz="3000" dirty="0">
                <a:solidFill>
                  <a:prstClr val="black"/>
                </a:solidFill>
              </a:rPr>
              <a:t>		</a:t>
            </a:r>
            <a:r>
              <a:rPr lang="en-US" sz="3000" b="1" i="1" u="sng" dirty="0">
                <a:ln>
                  <a:solidFill>
                    <a:schemeClr val="tx1"/>
                  </a:solidFill>
                </a:ln>
                <a:solidFill>
                  <a:srgbClr val="C00000"/>
                </a:solidFill>
                <a:effectLst>
                  <a:outerShdw blurRad="50800" dist="50800" dir="5400000" algn="ctr" rotWithShape="0">
                    <a:srgbClr val="00FF00"/>
                  </a:outerShdw>
                </a:effectLst>
                <a:latin typeface="Wide Latin" panose="020A0A07050505020404" pitchFamily="18" charset="0"/>
              </a:rPr>
              <a:t>LUNAR BASED</a:t>
            </a:r>
            <a:r>
              <a:rPr lang="en-US" sz="3000" b="1" i="1" dirty="0">
                <a:ln>
                  <a:solidFill>
                    <a:schemeClr val="tx1"/>
                  </a:solidFill>
                </a:ln>
                <a:solidFill>
                  <a:srgbClr val="C00000"/>
                </a:solidFill>
                <a:effectLst>
                  <a:outerShdw blurRad="50800" dist="50800" dir="5400000" algn="ctr" rotWithShape="0">
                    <a:srgbClr val="00FF00"/>
                  </a:outerShdw>
                </a:effectLst>
                <a:latin typeface="Wide Latin" panose="020A0A07050505020404" pitchFamily="18" charset="0"/>
              </a:rPr>
              <a:t> </a:t>
            </a:r>
            <a:r>
              <a:rPr lang="en-US" sz="3000" b="1" i="1" dirty="0">
                <a:ln>
                  <a:solidFill>
                    <a:schemeClr val="tx1"/>
                  </a:solidFill>
                </a:ln>
                <a:solidFill>
                  <a:srgbClr val="C00000"/>
                </a:solidFill>
                <a:effectLst>
                  <a:outerShdw blurRad="50800" dist="50800" dir="5400000" algn="ctr" rotWithShape="0">
                    <a:srgbClr val="00FF00"/>
                  </a:outerShdw>
                </a:effectLst>
              </a:rPr>
              <a:t>festival </a:t>
            </a:r>
            <a:r>
              <a:rPr lang="en-US" sz="3000" b="1" i="1" dirty="0">
                <a:ln>
                  <a:solidFill>
                    <a:schemeClr val="tx1"/>
                  </a:solidFill>
                </a:ln>
                <a:solidFill>
                  <a:schemeClr val="tx1"/>
                </a:solidFill>
                <a:effectLst>
                  <a:glow rad="127000">
                    <a:srgbClr val="FF6600"/>
                  </a:glow>
                  <a:outerShdw blurRad="50800" dist="50800" dir="5400000" algn="ctr" rotWithShape="0">
                    <a:srgbClr val="00FF00"/>
                  </a:outerShdw>
                </a:effectLst>
              </a:rPr>
              <a:t>of the </a:t>
            </a:r>
            <a:r>
              <a:rPr lang="en-US" sz="3000" b="1" i="1" dirty="0" err="1">
                <a:ln>
                  <a:solidFill>
                    <a:schemeClr val="tx1"/>
                  </a:solidFill>
                </a:ln>
                <a:solidFill>
                  <a:schemeClr val="tx1"/>
                </a:solidFill>
                <a:effectLst>
                  <a:glow rad="127000">
                    <a:srgbClr val="FF6600"/>
                  </a:glow>
                  <a:outerShdw blurRad="50800" dist="50800" dir="5400000" algn="ctr" rotWithShape="0">
                    <a:srgbClr val="00FF00"/>
                  </a:outerShdw>
                </a:effectLst>
              </a:rPr>
              <a:t>Yahudim</a:t>
            </a:r>
            <a:r>
              <a:rPr lang="en-US" sz="3000" b="1" i="1" dirty="0">
                <a:ln>
                  <a:solidFill>
                    <a:schemeClr val="tx1"/>
                  </a:solidFill>
                </a:ln>
                <a:solidFill>
                  <a:schemeClr val="tx1"/>
                </a:solidFill>
                <a:effectLst>
                  <a:glow rad="127000">
                    <a:srgbClr val="FF6600"/>
                  </a:glow>
                  <a:outerShdw blurRad="50800" dist="50800" dir="5400000" algn="ctr" rotWithShape="0">
                    <a:srgbClr val="00FF00"/>
                  </a:outerShdw>
                </a:effectLst>
              </a:rPr>
              <a:t>?</a:t>
            </a:r>
          </a:p>
        </p:txBody>
      </p:sp>
      <p:sp>
        <p:nvSpPr>
          <p:cNvPr id="12" name="Rectangle 11">
            <a:extLst>
              <a:ext uri="{FF2B5EF4-FFF2-40B4-BE49-F238E27FC236}">
                <a16:creationId xmlns:a16="http://schemas.microsoft.com/office/drawing/2014/main" id="{2D1F757C-E7C8-4A2B-9E36-C7009109F4DF}"/>
              </a:ext>
            </a:extLst>
          </p:cNvPr>
          <p:cNvSpPr/>
          <p:nvPr/>
        </p:nvSpPr>
        <p:spPr>
          <a:xfrm>
            <a:off x="233860" y="5138462"/>
            <a:ext cx="11748031" cy="1608146"/>
          </a:xfrm>
          <a:prstGeom prst="rect">
            <a:avLst/>
          </a:prstGeom>
          <a:solidFill>
            <a:schemeClr val="accent6">
              <a:lumMod val="20000"/>
              <a:lumOff val="80000"/>
            </a:schemeClr>
          </a:solidFill>
          <a:ln>
            <a:solidFill>
              <a:srgbClr val="CC00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00FF"/>
                </a:solidFill>
              </a:rPr>
              <a:t>Yahusha’s</a:t>
            </a:r>
            <a:r>
              <a:rPr lang="en-US" sz="3000" b="1" dirty="0">
                <a:solidFill>
                  <a:srgbClr val="FB6BEA"/>
                </a:solidFill>
              </a:rPr>
              <a:t> </a:t>
            </a:r>
            <a:r>
              <a:rPr lang="en-US" sz="3000" dirty="0">
                <a:solidFill>
                  <a:prstClr val="black"/>
                </a:solidFill>
              </a:rPr>
              <a:t>parents then: </a:t>
            </a:r>
            <a:r>
              <a:rPr lang="en-US" sz="3000" b="1" u="sng" dirty="0">
                <a:solidFill>
                  <a:srgbClr val="CC0099"/>
                </a:solidFill>
              </a:rPr>
              <a:t>outri</a:t>
            </a:r>
            <a:r>
              <a:rPr lang="en-US" sz="3000" b="1" dirty="0">
                <a:solidFill>
                  <a:srgbClr val="CC0099"/>
                </a:solidFill>
              </a:rPr>
              <a:t>g</a:t>
            </a:r>
            <a:r>
              <a:rPr lang="en-US" sz="3000" b="1" u="sng" dirty="0">
                <a:solidFill>
                  <a:srgbClr val="CC0099"/>
                </a:solidFill>
              </a:rPr>
              <a:t>ht</a:t>
            </a:r>
            <a:r>
              <a:rPr lang="en-US" sz="3000" b="1" dirty="0">
                <a:solidFill>
                  <a:srgbClr val="CC0099"/>
                </a:solidFill>
              </a:rPr>
              <a:t> - </a:t>
            </a:r>
            <a:r>
              <a:rPr lang="en-US" sz="3000" b="1" u="sng" dirty="0">
                <a:solidFill>
                  <a:srgbClr val="CC0099"/>
                </a:solidFill>
                <a:effectLst>
                  <a:glow rad="228600">
                    <a:srgbClr val="FFC000">
                      <a:satMod val="175000"/>
                      <a:alpha val="40000"/>
                    </a:srgbClr>
                  </a:glow>
                </a:effectLst>
              </a:rPr>
              <a:t>left Him behind</a:t>
            </a:r>
            <a:r>
              <a:rPr lang="en-US" sz="3000" b="1" dirty="0">
                <a:solidFill>
                  <a:srgbClr val="CC0099"/>
                </a:solidFill>
              </a:rPr>
              <a:t>.  </a:t>
            </a:r>
            <a:r>
              <a:rPr lang="en-US" sz="3000" b="1" u="sng" dirty="0">
                <a:solidFill>
                  <a:prstClr val="black"/>
                </a:solidFill>
              </a:rPr>
              <a:t>This factor</a:t>
            </a:r>
            <a:r>
              <a:rPr lang="en-US" sz="3000" b="1" dirty="0">
                <a:solidFill>
                  <a:prstClr val="black"/>
                </a:solidFill>
              </a:rPr>
              <a:t> </a:t>
            </a:r>
            <a:br>
              <a:rPr lang="en-US" sz="3000" b="1" dirty="0">
                <a:solidFill>
                  <a:prstClr val="black"/>
                </a:solidFill>
              </a:rPr>
            </a:br>
            <a:r>
              <a:rPr lang="en-US" sz="3000" b="1" dirty="0">
                <a:solidFill>
                  <a:prstClr val="black"/>
                </a:solidFill>
                <a:effectLst>
                  <a:glow rad="127000">
                    <a:srgbClr val="FFFF00"/>
                  </a:glow>
                </a:effectLst>
              </a:rPr>
              <a:t>ACCENTED</a:t>
            </a:r>
            <a:r>
              <a:rPr lang="en-US" sz="3000" b="1" dirty="0">
                <a:solidFill>
                  <a:prstClr val="black"/>
                </a:solidFill>
              </a:rPr>
              <a:t> </a:t>
            </a:r>
            <a:r>
              <a:rPr lang="en-US" sz="3000" b="1" dirty="0">
                <a:solidFill>
                  <a:prstClr val="black"/>
                </a:solidFill>
                <a:effectLst>
                  <a:glow rad="127000">
                    <a:srgbClr val="FFFF00"/>
                  </a:glow>
                </a:effectLst>
              </a:rPr>
              <a:t>the platform </a:t>
            </a:r>
            <a:r>
              <a:rPr lang="en-US" sz="3000" b="1" dirty="0">
                <a:solidFill>
                  <a:prstClr val="black"/>
                </a:solidFill>
              </a:rPr>
              <a:t>for </a:t>
            </a:r>
            <a:r>
              <a:rPr lang="en-US" sz="3000" b="1" dirty="0">
                <a:solidFill>
                  <a:srgbClr val="2131E7"/>
                </a:solidFill>
              </a:rPr>
              <a:t>Yahusha</a:t>
            </a:r>
            <a:r>
              <a:rPr lang="en-US" sz="3000" b="1" dirty="0">
                <a:solidFill>
                  <a:prstClr val="black"/>
                </a:solidFill>
              </a:rPr>
              <a:t> to fulfill </a:t>
            </a:r>
            <a:r>
              <a:rPr lang="en-US" sz="3000" b="1" dirty="0">
                <a:solidFill>
                  <a:srgbClr val="2131E7"/>
                </a:solidFill>
                <a:latin typeface="Arial Black" panose="020B0A04020102020204" pitchFamily="34" charset="0"/>
              </a:rPr>
              <a:t>RIGHTEOUSNESS</a:t>
            </a:r>
            <a:r>
              <a:rPr lang="en-US" sz="3000" b="1" dirty="0">
                <a:solidFill>
                  <a:prstClr val="black"/>
                </a:solidFill>
              </a:rPr>
              <a:t> </a:t>
            </a:r>
            <a:br>
              <a:rPr lang="en-US" sz="3000" b="1" dirty="0">
                <a:solidFill>
                  <a:prstClr val="black"/>
                </a:solidFill>
              </a:rPr>
            </a:br>
            <a:r>
              <a:rPr lang="en-US" sz="3000" b="1" dirty="0">
                <a:solidFill>
                  <a:prstClr val="black"/>
                </a:solidFill>
              </a:rPr>
              <a:t>in accordance with the </a:t>
            </a:r>
            <a:r>
              <a:rPr lang="en-US" sz="3000" b="1" dirty="0">
                <a:solidFill>
                  <a:srgbClr val="2131E7"/>
                </a:solidFill>
              </a:rPr>
              <a:t>Torah, </a:t>
            </a:r>
            <a:r>
              <a:rPr lang="en-US" sz="3000" b="1" dirty="0">
                <a:solidFill>
                  <a:prstClr val="black"/>
                </a:solidFill>
              </a:rPr>
              <a:t>which is - </a:t>
            </a:r>
            <a:r>
              <a:rPr lang="en-US" sz="3000" b="1" dirty="0" err="1">
                <a:solidFill>
                  <a:srgbClr val="2131E7"/>
                </a:solidFill>
                <a:latin typeface="Arial Black" panose="020B0A04020102020204" pitchFamily="34" charset="0"/>
              </a:rPr>
              <a:t>Yahuah’s</a:t>
            </a:r>
            <a:r>
              <a:rPr lang="en-US" sz="3000" b="1" dirty="0">
                <a:solidFill>
                  <a:srgbClr val="2131E7"/>
                </a:solidFill>
                <a:latin typeface="Arial Black" panose="020B0A04020102020204" pitchFamily="34" charset="0"/>
              </a:rPr>
              <a:t> Will.</a:t>
            </a:r>
            <a:endParaRPr lang="en-CA" dirty="0"/>
          </a:p>
        </p:txBody>
      </p:sp>
      <p:sp>
        <p:nvSpPr>
          <p:cNvPr id="4" name="Slide Number Placeholder 3">
            <a:extLst>
              <a:ext uri="{FF2B5EF4-FFF2-40B4-BE49-F238E27FC236}">
                <a16:creationId xmlns:a16="http://schemas.microsoft.com/office/drawing/2014/main" id="{1AF605DB-136F-40B1-8004-D93CF35DF9AB}"/>
              </a:ext>
            </a:extLst>
          </p:cNvPr>
          <p:cNvSpPr>
            <a:spLocks noGrp="1"/>
          </p:cNvSpPr>
          <p:nvPr>
            <p:ph type="sldNum" sz="quarter" idx="12"/>
          </p:nvPr>
        </p:nvSpPr>
        <p:spPr>
          <a:xfrm>
            <a:off x="9235856" y="6421239"/>
            <a:ext cx="2743200" cy="365125"/>
          </a:xfrm>
        </p:spPr>
        <p:txBody>
          <a:bodyPr/>
          <a:lstStyle/>
          <a:p>
            <a:fld id="{0B555D82-D20F-4DB7-B3E9-7B7EAC2F87A9}" type="slidenum">
              <a:rPr lang="en-US" smtClean="0">
                <a:solidFill>
                  <a:srgbClr val="C00000"/>
                </a:solidFill>
              </a:rPr>
              <a:t>63</a:t>
            </a:fld>
            <a:endParaRPr lang="en-US" dirty="0">
              <a:solidFill>
                <a:srgbClr val="C00000"/>
              </a:solidFill>
            </a:endParaRPr>
          </a:p>
        </p:txBody>
      </p:sp>
      <p:pic>
        <p:nvPicPr>
          <p:cNvPr id="14" name="Picture 8">
            <a:extLst>
              <a:ext uri="{FF2B5EF4-FFF2-40B4-BE49-F238E27FC236}">
                <a16:creationId xmlns:a16="http://schemas.microsoft.com/office/drawing/2014/main" id="{86780B19-D99D-4511-848A-3BB300018D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607456" y="1314028"/>
            <a:ext cx="1218024" cy="132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3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64</a:t>
            </a:fld>
            <a:endParaRPr lang="en-US" dirty="0">
              <a:solidFill>
                <a:schemeClr val="bg1"/>
              </a:solidFill>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204E443F-4F62-4B80-B264-47713A184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9878" y="393001"/>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32FA7FE-75F4-84D0-2F8C-3A7AE69BD4CE}"/>
              </a:ext>
            </a:extLst>
          </p:cNvPr>
          <p:cNvSpPr txBox="1">
            <a:spLocks/>
          </p:cNvSpPr>
          <p:nvPr/>
        </p:nvSpPr>
        <p:spPr>
          <a:xfrm>
            <a:off x="42361" y="1427790"/>
            <a:ext cx="1210727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rgbClr val="0070C0"/>
                </a:solidFill>
                <a:effectLst>
                  <a:glow rad="127000">
                    <a:srgbClr val="FFFF00"/>
                  </a:glow>
                </a:effectLst>
                <a:latin typeface="Comic Sans MS" pitchFamily="66" charset="0"/>
              </a:rPr>
              <a:t>Was Yahusha divinely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“left behind” to bring His parents “back” to Jerusalem during the Covenant time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of the Passover festival?</a:t>
            </a:r>
            <a:endParaRPr lang="en-US" sz="32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6" name="Picture 10" descr="C:\Users\Rae\Desktop\Art on Desktop\white man clip art\yellow-blue smiley faces\question face yellow png.png">
            <a:extLst>
              <a:ext uri="{FF2B5EF4-FFF2-40B4-BE49-F238E27FC236}">
                <a16:creationId xmlns:a16="http://schemas.microsoft.com/office/drawing/2014/main" id="{95C36F94-54B1-4C20-8C89-3F87605A4F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2351862" y="321482"/>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EBA716D-1F6B-2F51-80EF-AA2E56B7EEEB}"/>
              </a:ext>
            </a:extLst>
          </p:cNvPr>
          <p:cNvSpPr/>
          <p:nvPr/>
        </p:nvSpPr>
        <p:spPr>
          <a:xfrm rot="480000">
            <a:off x="-61057" y="762712"/>
            <a:ext cx="10524908"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chemeClr val="accent1">
                      <a:lumMod val="60000"/>
                      <a:lumOff val="40000"/>
                    </a:schemeClr>
                  </a:solidFill>
                </a:ln>
                <a:solidFill>
                  <a:schemeClr val="bg1"/>
                </a:solidFill>
                <a:effectLst>
                  <a:outerShdw blurRad="60007" dist="310007" dir="7680000" sy="30000" kx="1300200" algn="ctr" rotWithShape="0">
                    <a:prstClr val="black">
                      <a:alpha val="32000"/>
                    </a:prstClr>
                  </a:outerShdw>
                </a:effectLst>
                <a:latin typeface="Ravie" panose="04040805050809020602" pitchFamily="82" charset="0"/>
              </a:rPr>
              <a:t>Something to think about:</a:t>
            </a:r>
          </a:p>
        </p:txBody>
      </p:sp>
      <p:sp>
        <p:nvSpPr>
          <p:cNvPr id="9" name="Rectangle 8">
            <a:extLst>
              <a:ext uri="{FF2B5EF4-FFF2-40B4-BE49-F238E27FC236}">
                <a16:creationId xmlns:a16="http://schemas.microsoft.com/office/drawing/2014/main" id="{C7B8D801-A191-B184-8904-2010F8097684}"/>
              </a:ext>
            </a:extLst>
          </p:cNvPr>
          <p:cNvSpPr/>
          <p:nvPr/>
        </p:nvSpPr>
        <p:spPr>
          <a:xfrm rot="480000">
            <a:off x="-234532" y="7304701"/>
            <a:ext cx="6290377"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Ano</a:t>
            </a: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ther question:</a:t>
            </a:r>
          </a:p>
        </p:txBody>
      </p:sp>
      <p:sp>
        <p:nvSpPr>
          <p:cNvPr id="11" name="TextBox 10">
            <a:extLst>
              <a:ext uri="{FF2B5EF4-FFF2-40B4-BE49-F238E27FC236}">
                <a16:creationId xmlns:a16="http://schemas.microsoft.com/office/drawing/2014/main" id="{D1EF0AF2-53F9-B5BE-CC9C-317B93D8744F}"/>
              </a:ext>
            </a:extLst>
          </p:cNvPr>
          <p:cNvSpPr txBox="1"/>
          <p:nvPr/>
        </p:nvSpPr>
        <p:spPr>
          <a:xfrm>
            <a:off x="6261675" y="7044560"/>
            <a:ext cx="6685201" cy="923330"/>
          </a:xfrm>
          <a:prstGeom prst="rect">
            <a:avLst/>
          </a:prstGeom>
          <a:solidFill>
            <a:schemeClr val="bg1"/>
          </a:solidFill>
        </p:spPr>
        <p:txBody>
          <a:bodyPr wrap="square">
            <a:spAutoFit/>
          </a:bodyPr>
          <a:lstStyle/>
          <a:p>
            <a:r>
              <a:rPr lang="en-US" dirty="0"/>
              <a:t>accented your words. Yes, this could have been the beginning of their belief transformation. YET, THEY STILL DID NOT KNOW YAHUSHA WAS GOING TO DIE! THEY STILL HAD A SERIOUS VEIL! STILL!!!!!!!!!!!</a:t>
            </a:r>
          </a:p>
        </p:txBody>
      </p:sp>
    </p:spTree>
    <p:extLst>
      <p:ext uri="{BB962C8B-B14F-4D97-AF65-F5344CB8AC3E}">
        <p14:creationId xmlns:p14="http://schemas.microsoft.com/office/powerpoint/2010/main" val="35016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65</a:t>
            </a:fld>
            <a:endParaRPr lang="en-US" dirty="0">
              <a:solidFill>
                <a:schemeClr val="bg1"/>
              </a:solidFill>
            </a:endParaRPr>
          </a:p>
        </p:txBody>
      </p:sp>
      <p:pic>
        <p:nvPicPr>
          <p:cNvPr id="6" name="Picture 10" descr="C:\Users\Rae\Desktop\Art on Desktop\white man clip art\yellow-blue smiley faces\question face yellow png.png">
            <a:extLst>
              <a:ext uri="{FF2B5EF4-FFF2-40B4-BE49-F238E27FC236}">
                <a16:creationId xmlns:a16="http://schemas.microsoft.com/office/drawing/2014/main" id="{95C36F94-54B1-4C20-8C89-3F87605A4F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202068" y="255798"/>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EBA716D-1F6B-2F51-80EF-AA2E56B7EEEB}"/>
              </a:ext>
            </a:extLst>
          </p:cNvPr>
          <p:cNvSpPr/>
          <p:nvPr/>
        </p:nvSpPr>
        <p:spPr>
          <a:xfrm rot="480000">
            <a:off x="-61057" y="762712"/>
            <a:ext cx="10524908" cy="1016916"/>
          </a:xfrm>
          <a:prstGeom prst="rect">
            <a:avLst/>
          </a:prstGeom>
          <a:scene3d>
            <a:camera prst="isometricOffAxis1Right"/>
            <a:lightRig rig="threePt" dir="t"/>
          </a:scene3d>
        </p:spPr>
        <p:txBody>
          <a:bodyPr wrap="square">
            <a:prstTxWarp prst="textArchUp">
              <a:avLst/>
            </a:prstTxWarp>
            <a:spAutoFit/>
            <a:sp3d extrusionH="57150">
              <a:bevelT w="57150" h="38100" prst="artDeco"/>
            </a:sp3d>
          </a:bodyPr>
          <a:lstStyle/>
          <a:p>
            <a:pPr algn="ct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Something else to ponder:</a:t>
            </a:r>
          </a:p>
        </p:txBody>
      </p:sp>
      <p:sp>
        <p:nvSpPr>
          <p:cNvPr id="8" name="Rectangle 7">
            <a:extLst>
              <a:ext uri="{FF2B5EF4-FFF2-40B4-BE49-F238E27FC236}">
                <a16:creationId xmlns:a16="http://schemas.microsoft.com/office/drawing/2014/main" id="{C74D3B3F-9DF4-40D6-9E9B-7372B86C19BB}"/>
              </a:ext>
            </a:extLst>
          </p:cNvPr>
          <p:cNvSpPr/>
          <p:nvPr/>
        </p:nvSpPr>
        <p:spPr>
          <a:xfrm>
            <a:off x="314726" y="1584625"/>
            <a:ext cx="11562548" cy="467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i="1" dirty="0">
                <a:ln>
                  <a:solidFill>
                    <a:sysClr val="windowText" lastClr="000000"/>
                  </a:solidFill>
                </a:ln>
                <a:solidFill>
                  <a:srgbClr val="0070C0"/>
                </a:solidFill>
                <a:effectLst>
                  <a:glow rad="127000">
                    <a:srgbClr val="FFFF00"/>
                  </a:glow>
                </a:effectLst>
                <a:latin typeface="Comic Sans MS" pitchFamily="66" charset="0"/>
              </a:rPr>
              <a:t>Might Yahuah have instilled in Yahusha’s parents, </a:t>
            </a:r>
            <a:r>
              <a:rPr lang="en-US" sz="3600" b="1" i="1" dirty="0">
                <a:ln>
                  <a:solidFill>
                    <a:sysClr val="windowText" lastClr="000000"/>
                  </a:solidFill>
                </a:ln>
                <a:solidFill>
                  <a:srgbClr val="70AD47">
                    <a:lumMod val="60000"/>
                    <a:lumOff val="40000"/>
                  </a:srgbClr>
                </a:solidFill>
                <a:latin typeface="Comic Sans MS" pitchFamily="66" charset="0"/>
              </a:rPr>
              <a:t> an </a:t>
            </a:r>
            <a:r>
              <a:rPr lang="en-US" sz="3600" b="1" i="1" dirty="0">
                <a:ln w="28575">
                  <a:solidFill>
                    <a:schemeClr val="tx1"/>
                  </a:solidFill>
                </a:ln>
                <a:solidFill>
                  <a:srgbClr val="70AD47">
                    <a:lumMod val="60000"/>
                    <a:lumOff val="40000"/>
                  </a:srgbClr>
                </a:solidFill>
                <a:effectLst>
                  <a:glow rad="127000">
                    <a:srgbClr val="00FF00"/>
                  </a:glow>
                </a:effectLst>
                <a:latin typeface="Comic Sans MS" pitchFamily="66" charset="0"/>
              </a:rPr>
              <a:t>intense passion </a:t>
            </a:r>
            <a:r>
              <a:rPr lang="en-US" sz="3600" b="1" i="1" dirty="0">
                <a:ln>
                  <a:solidFill>
                    <a:sysClr val="windowText" lastClr="000000"/>
                  </a:solidFill>
                </a:ln>
                <a:solidFill>
                  <a:srgbClr val="70AD47">
                    <a:lumMod val="60000"/>
                    <a:lumOff val="40000"/>
                  </a:srgbClr>
                </a:solidFill>
                <a:latin typeface="Comic Sans MS" pitchFamily="66" charset="0"/>
              </a:rPr>
              <a:t>through a “lost child,”</a:t>
            </a:r>
            <a:br>
              <a:rPr lang="en-US" sz="3600" b="1" i="1" dirty="0">
                <a:ln>
                  <a:solidFill>
                    <a:sysClr val="windowText" lastClr="000000"/>
                  </a:solidFill>
                </a:ln>
                <a:solidFill>
                  <a:srgbClr val="70AD47">
                    <a:lumMod val="60000"/>
                    <a:lumOff val="40000"/>
                  </a:srgbClr>
                </a:solidFill>
                <a:latin typeface="Comic Sans MS" pitchFamily="66" charset="0"/>
              </a:rPr>
            </a:br>
            <a:r>
              <a:rPr lang="en-US" sz="3600" b="1" i="1" dirty="0">
                <a:ln>
                  <a:solidFill>
                    <a:sysClr val="windowText" lastClr="000000"/>
                  </a:solidFill>
                </a:ln>
                <a:solidFill>
                  <a:prstClr val="black"/>
                </a:solidFill>
                <a:latin typeface="Comic Sans MS" pitchFamily="66" charset="0"/>
              </a:rPr>
              <a:t>(“</a:t>
            </a:r>
            <a:r>
              <a:rPr lang="en-US" sz="3600" b="1" i="1" dirty="0">
                <a:ln>
                  <a:solidFill>
                    <a:sysClr val="windowText" lastClr="000000"/>
                  </a:solidFill>
                </a:ln>
                <a:solidFill>
                  <a:prstClr val="black"/>
                </a:solidFill>
                <a:effectLst>
                  <a:glow rad="127000">
                    <a:srgbClr val="FF6600"/>
                  </a:glow>
                </a:effectLst>
                <a:latin typeface="Comic Sans MS" pitchFamily="66" charset="0"/>
              </a:rPr>
              <a:t>lost</a:t>
            </a:r>
            <a:r>
              <a:rPr lang="en-US" sz="3600" b="1" i="1" dirty="0">
                <a:ln>
                  <a:solidFill>
                    <a:sysClr val="windowText" lastClr="000000"/>
                  </a:solidFill>
                </a:ln>
                <a:solidFill>
                  <a:prstClr val="black"/>
                </a:solidFill>
                <a:latin typeface="Comic Sans MS" pitchFamily="66" charset="0"/>
              </a:rPr>
              <a:t>” in their </a:t>
            </a:r>
            <a:r>
              <a:rPr lang="en-US" sz="3600" b="1" i="1" dirty="0">
                <a:ln>
                  <a:solidFill>
                    <a:sysClr val="windowText" lastClr="000000"/>
                  </a:solidFill>
                </a:ln>
                <a:solidFill>
                  <a:prstClr val="black"/>
                </a:solidFill>
                <a:effectLst>
                  <a:glow rad="127000">
                    <a:srgbClr val="FF6600"/>
                  </a:glow>
                </a:effectLst>
                <a:latin typeface="Comic Sans MS" pitchFamily="66" charset="0"/>
              </a:rPr>
              <a:t>LUNAR VEILED</a:t>
            </a:r>
            <a:r>
              <a:rPr lang="en-US" sz="3600" b="1" i="1" dirty="0">
                <a:ln>
                  <a:solidFill>
                    <a:sysClr val="windowText" lastClr="000000"/>
                  </a:solidFill>
                </a:ln>
                <a:solidFill>
                  <a:prstClr val="black"/>
                </a:solidFill>
                <a:latin typeface="Comic Sans MS" pitchFamily="66" charset="0"/>
              </a:rPr>
              <a:t> eyes); </a:t>
            </a:r>
            <a:br>
              <a:rPr lang="en-US" sz="3600" b="1" i="1" dirty="0">
                <a:ln>
                  <a:solidFill>
                    <a:sysClr val="windowText" lastClr="000000"/>
                  </a:solidFill>
                </a:ln>
                <a:solidFill>
                  <a:prstClr val="black"/>
                </a:solidFill>
                <a:latin typeface="Comic Sans MS" pitchFamily="66" charset="0"/>
              </a:rPr>
            </a:br>
            <a:r>
              <a:rPr lang="en-US" sz="3600" b="1" i="1" dirty="0">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t>to be </a:t>
            </a:r>
            <a:r>
              <a:rPr lang="en-US" sz="3600" b="1" i="1" dirty="0">
                <a:ln w="19050">
                  <a:solidFill>
                    <a:srgbClr val="2131E7"/>
                  </a:solidFill>
                </a:ln>
                <a:solidFill>
                  <a:srgbClr val="70AD47">
                    <a:lumMod val="60000"/>
                    <a:lumOff val="40000"/>
                  </a:srgbClr>
                </a:solidFill>
                <a:effectLst>
                  <a:outerShdw blurRad="50800" dist="50800" dir="5400000" algn="ctr" rotWithShape="0">
                    <a:srgbClr val="34E9FC"/>
                  </a:outerShdw>
                </a:effectLst>
                <a:latin typeface="Arial Black" panose="020B0A04020102020204" pitchFamily="34" charset="0"/>
              </a:rPr>
              <a:t>purposely positioned  </a:t>
            </a:r>
            <a:r>
              <a:rPr lang="en-US" sz="3600" b="1" i="1" dirty="0">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t>by </a:t>
            </a:r>
            <a:r>
              <a:rPr lang="en-US" sz="3600" b="1" i="1" dirty="0" err="1">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t>Yahuah</a:t>
            </a:r>
            <a:r>
              <a:rPr lang="en-US" sz="3600" b="1" i="1" dirty="0">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t>,</a:t>
            </a:r>
            <a:br>
              <a:rPr lang="en-US" sz="3600" b="1" i="1" dirty="0">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br>
            <a:br>
              <a:rPr lang="en-US" sz="3600" b="1" i="1" dirty="0">
                <a:ln>
                  <a:solidFill>
                    <a:sysClr val="windowText" lastClr="000000"/>
                  </a:solidFill>
                </a:ln>
                <a:solidFill>
                  <a:srgbClr val="70AD47">
                    <a:lumMod val="60000"/>
                    <a:lumOff val="40000"/>
                  </a:srgbClr>
                </a:solidFill>
                <a:latin typeface="Comic Sans MS" pitchFamily="66" charset="0"/>
              </a:rPr>
            </a:br>
            <a:r>
              <a:rPr lang="en-US" sz="3600" b="1" i="1" dirty="0">
                <a:ln>
                  <a:solidFill>
                    <a:sysClr val="windowText" lastClr="000000"/>
                  </a:solidFill>
                </a:ln>
                <a:solidFill>
                  <a:srgbClr val="70AD47">
                    <a:lumMod val="60000"/>
                    <a:lumOff val="40000"/>
                  </a:srgbClr>
                </a:solidFill>
                <a:latin typeface="Comic Sans MS" pitchFamily="66" charset="0"/>
              </a:rPr>
              <a:t> </a:t>
            </a:r>
          </a:p>
          <a:p>
            <a:pPr lvl="0" algn="ctr"/>
            <a:endParaRPr lang="en-US" sz="3600" b="1" i="1" dirty="0">
              <a:ln>
                <a:solidFill>
                  <a:sysClr val="windowText" lastClr="000000"/>
                </a:solidFill>
              </a:ln>
              <a:solidFill>
                <a:srgbClr val="70AD47">
                  <a:lumMod val="60000"/>
                  <a:lumOff val="40000"/>
                </a:srgbClr>
              </a:solidFill>
              <a:effectLst>
                <a:glow rad="127000">
                  <a:srgbClr val="FFFF00"/>
                </a:glow>
              </a:effectLst>
              <a:latin typeface="Comic Sans MS" pitchFamily="66" charset="0"/>
            </a:endParaRPr>
          </a:p>
          <a:p>
            <a:pPr lvl="0" algn="ctr"/>
            <a:endParaRPr lang="en-US" sz="36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10" name="Rectangle 9">
            <a:extLst>
              <a:ext uri="{FF2B5EF4-FFF2-40B4-BE49-F238E27FC236}">
                <a16:creationId xmlns:a16="http://schemas.microsoft.com/office/drawing/2014/main" id="{27FE9278-A914-4648-8A38-C0A9677879A2}"/>
              </a:ext>
            </a:extLst>
          </p:cNvPr>
          <p:cNvSpPr/>
          <p:nvPr/>
        </p:nvSpPr>
        <p:spPr>
          <a:xfrm>
            <a:off x="640080" y="3853564"/>
            <a:ext cx="10911840" cy="262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n>
                  <a:solidFill>
                    <a:sysClr val="windowText" lastClr="000000"/>
                  </a:solidFill>
                </a:ln>
                <a:solidFill>
                  <a:srgbClr val="70AD47">
                    <a:lumMod val="60000"/>
                    <a:lumOff val="40000"/>
                  </a:srgbClr>
                </a:solidFill>
                <a:latin typeface="Comic Sans MS" pitchFamily="66" charset="0"/>
              </a:rPr>
              <a:t>expressly to </a:t>
            </a:r>
          </a:p>
          <a:p>
            <a:pPr algn="ctr"/>
            <a:r>
              <a:rPr lang="en-US" sz="3600" b="1" i="1" dirty="0">
                <a:ln>
                  <a:solidFill>
                    <a:sysClr val="windowText" lastClr="000000"/>
                  </a:solidFill>
                </a:ln>
                <a:solidFill>
                  <a:srgbClr val="0070C0"/>
                </a:solidFill>
                <a:effectLst>
                  <a:glow rad="127000">
                    <a:srgbClr val="FFFF00"/>
                  </a:glow>
                </a:effectLst>
                <a:latin typeface="Comic Sans MS" pitchFamily="66" charset="0"/>
              </a:rPr>
              <a:t>learn a Valuable Lesson in </a:t>
            </a:r>
            <a:r>
              <a:rPr lang="en-US" sz="3600" b="1" i="1" dirty="0">
                <a:ln>
                  <a:solidFill>
                    <a:sysClr val="windowText" lastClr="000000"/>
                  </a:solidFill>
                </a:ln>
                <a:solidFill>
                  <a:srgbClr val="0070C0"/>
                </a:solidFill>
                <a:effectLst>
                  <a:glow rad="127000">
                    <a:srgbClr val="34E9FC"/>
                  </a:glow>
                </a:effectLst>
                <a:latin typeface="Comic Sans MS" pitchFamily="66" charset="0"/>
              </a:rPr>
              <a:t>Righteousness</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from </a:t>
            </a:r>
            <a:r>
              <a:rPr lang="en-US" sz="3600" b="1" i="1" dirty="0" err="1">
                <a:ln>
                  <a:solidFill>
                    <a:sysClr val="windowText" lastClr="000000"/>
                  </a:solidFill>
                </a:ln>
                <a:solidFill>
                  <a:srgbClr val="0070C0"/>
                </a:solidFill>
                <a:effectLst>
                  <a:glow rad="127000">
                    <a:srgbClr val="FFFF00"/>
                  </a:glow>
                </a:effectLst>
                <a:latin typeface="Comic Sans MS" pitchFamily="66" charset="0"/>
              </a:rPr>
              <a:t>Yahusha’s</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dirty="0">
                <a:ln w="28575">
                  <a:solidFill>
                    <a:srgbClr val="2131E7"/>
                  </a:solidFill>
                </a:ln>
                <a:solidFill>
                  <a:srgbClr val="FFC000"/>
                </a:solidFill>
                <a:effectLst>
                  <a:glow rad="127000">
                    <a:srgbClr val="FFFF00"/>
                  </a:glow>
                </a:effectLst>
                <a:latin typeface="Comic Sans MS" pitchFamily="66" charset="0"/>
              </a:rPr>
              <a:t>position</a:t>
            </a:r>
            <a:r>
              <a:rPr lang="en-US" sz="3600" b="1" i="1" dirty="0">
                <a:ln>
                  <a:solidFill>
                    <a:sysClr val="windowText" lastClr="000000"/>
                  </a:solidFill>
                </a:ln>
                <a:solidFill>
                  <a:srgbClr val="0070C0"/>
                </a:solidFill>
                <a:effectLst>
                  <a:glow rad="127000">
                    <a:srgbClr val="FFFF00"/>
                  </a:glow>
                </a:effectLst>
                <a:latin typeface="Comic Sans MS" pitchFamily="66" charset="0"/>
              </a:rPr>
              <a:t> – </a:t>
            </a:r>
            <a:r>
              <a:rPr lang="en-US" sz="3600" b="1" i="1" dirty="0">
                <a:ln>
                  <a:solidFill>
                    <a:sysClr val="windowText" lastClr="000000"/>
                  </a:solidFill>
                </a:ln>
                <a:solidFill>
                  <a:srgbClr val="2131E7"/>
                </a:solidFill>
                <a:effectLst>
                  <a:glow rad="127000">
                    <a:srgbClr val="34E9FC"/>
                  </a:glow>
                </a:effectLst>
                <a:latin typeface="Comic Sans MS" pitchFamily="66" charset="0"/>
              </a:rPr>
              <a:t>IN THE TEMPLE </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dirty="0">
                <a:ln>
                  <a:solidFill>
                    <a:sysClr val="windowText" lastClr="000000"/>
                  </a:solidFill>
                </a:ln>
                <a:solidFill>
                  <a:srgbClr val="70AD47">
                    <a:lumMod val="60000"/>
                    <a:lumOff val="40000"/>
                  </a:srgbClr>
                </a:solidFill>
                <a:effectLst>
                  <a:outerShdw blurRad="50800" dist="50800" dir="5400000" algn="ctr" rotWithShape="0">
                    <a:srgbClr val="34E9FC"/>
                  </a:outerShdw>
                </a:effectLst>
                <a:latin typeface="Comic Sans MS" pitchFamily="66" charset="0"/>
              </a:rPr>
              <a:t>on the</a:t>
            </a:r>
            <a:r>
              <a:rPr lang="en-US" sz="3600" b="1" i="1" dirty="0">
                <a:ln>
                  <a:solidFill>
                    <a:sysClr val="windowText" lastClr="000000"/>
                  </a:solidFill>
                </a:ln>
                <a:solidFill>
                  <a:srgbClr val="0070C0"/>
                </a:solidFill>
                <a:effectLst>
                  <a:outerShdw blurRad="50800" dist="50800" dir="5400000" algn="ctr" rotWithShape="0">
                    <a:srgbClr val="34E9FC"/>
                  </a:outerShdw>
                </a:effectLst>
                <a:latin typeface="Comic Sans MS" pitchFamily="66" charset="0"/>
              </a:rPr>
              <a:t> </a:t>
            </a:r>
            <a:r>
              <a:rPr lang="en-US" sz="3600" b="1" i="1" dirty="0">
                <a:ln>
                  <a:solidFill>
                    <a:sysClr val="windowText" lastClr="000000"/>
                  </a:solidFill>
                </a:ln>
                <a:solidFill>
                  <a:srgbClr val="0070C0"/>
                </a:solidFill>
                <a:effectLst>
                  <a:glow rad="127000">
                    <a:srgbClr val="FFFF00"/>
                  </a:glow>
                </a:effectLst>
                <a:latin typeface="Comic Sans MS" pitchFamily="66" charset="0"/>
              </a:rPr>
              <a:t>Covenant</a:t>
            </a:r>
            <a:r>
              <a:rPr lang="en-US" sz="3600" b="1" i="1" dirty="0">
                <a:ln>
                  <a:solidFill>
                    <a:sysClr val="windowText" lastClr="000000"/>
                  </a:solidFill>
                </a:ln>
                <a:solidFill>
                  <a:srgbClr val="FF6600"/>
                </a:solidFill>
                <a:effectLst>
                  <a:glow rad="127000">
                    <a:srgbClr val="FFFF00"/>
                  </a:glow>
                </a:effectLst>
                <a:latin typeface="Comic Sans MS" pitchFamily="66" charset="0"/>
              </a:rPr>
              <a:t>ed</a:t>
            </a:r>
            <a:r>
              <a:rPr lang="en-US" sz="3600" b="1" i="1" dirty="0">
                <a:ln>
                  <a:solidFill>
                    <a:sysClr val="windowText" lastClr="000000"/>
                  </a:solidFill>
                </a:ln>
                <a:solidFill>
                  <a:srgbClr val="0070C0"/>
                </a:solidFill>
                <a:effectLst>
                  <a:glow rad="127000">
                    <a:srgbClr val="FFFF00"/>
                  </a:glow>
                </a:effectLst>
                <a:latin typeface="Comic Sans MS" pitchFamily="66" charset="0"/>
              </a:rPr>
              <a:t> Calendar’s timing?</a:t>
            </a:r>
            <a:endParaRPr lang="en-CA" dirty="0"/>
          </a:p>
        </p:txBody>
      </p:sp>
    </p:spTree>
    <p:extLst>
      <p:ext uri="{BB962C8B-B14F-4D97-AF65-F5344CB8AC3E}">
        <p14:creationId xmlns:p14="http://schemas.microsoft.com/office/powerpoint/2010/main" val="5980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66</a:t>
            </a:fld>
            <a:endParaRPr lang="en-US" dirty="0">
              <a:solidFill>
                <a:schemeClr val="bg1"/>
              </a:solidFill>
            </a:endParaRPr>
          </a:p>
        </p:txBody>
      </p:sp>
      <p:sp>
        <p:nvSpPr>
          <p:cNvPr id="7" name="Rectangle 6">
            <a:extLst>
              <a:ext uri="{FF2B5EF4-FFF2-40B4-BE49-F238E27FC236}">
                <a16:creationId xmlns:a16="http://schemas.microsoft.com/office/drawing/2014/main" id="{0EBA716D-1F6B-2F51-80EF-AA2E56B7EEEB}"/>
              </a:ext>
            </a:extLst>
          </p:cNvPr>
          <p:cNvSpPr/>
          <p:nvPr/>
        </p:nvSpPr>
        <p:spPr>
          <a:xfrm rot="480000">
            <a:off x="19550" y="711041"/>
            <a:ext cx="10524908" cy="1016916"/>
          </a:xfrm>
          <a:prstGeom prst="rect">
            <a:avLst/>
          </a:prstGeom>
          <a:scene3d>
            <a:camera prst="isometricOffAxis1Right"/>
            <a:lightRig rig="threePt" dir="t"/>
          </a:scene3d>
        </p:spPr>
        <p:txBody>
          <a:bodyPr wrap="square">
            <a:prstTxWarp prst="textArchUp">
              <a:avLst/>
            </a:prstTxWarp>
            <a:spAutoFit/>
            <a:sp3d extrusionH="57150">
              <a:bevelT w="38100" h="38100" prst="angle"/>
            </a:sp3d>
          </a:bodyPr>
          <a:lstStyle/>
          <a:p>
            <a:pPr algn="ctr"/>
            <a:r>
              <a:rPr lang="en-CA" sz="7200" dirty="0">
                <a:ln w="38100">
                  <a:solidFill>
                    <a:schemeClr val="accent1">
                      <a:lumMod val="60000"/>
                      <a:lumOff val="40000"/>
                    </a:schemeClr>
                  </a:solidFill>
                </a:ln>
                <a:solidFill>
                  <a:schemeClr val="bg1"/>
                </a:solidFill>
                <a:effectLst>
                  <a:outerShdw blurRad="60007" dist="310007" dir="7680000" sy="30000" kx="1300200" algn="ctr" rotWithShape="0">
                    <a:prstClr val="black">
                      <a:alpha val="32000"/>
                    </a:prstClr>
                  </a:outerShdw>
                </a:effectLst>
                <a:latin typeface="Ravie" panose="04040805050809020602" pitchFamily="82" charset="0"/>
              </a:rPr>
              <a:t>CLARIFICATION</a:t>
            </a:r>
          </a:p>
        </p:txBody>
      </p:sp>
      <p:sp>
        <p:nvSpPr>
          <p:cNvPr id="8" name="Rectangle 7">
            <a:extLst>
              <a:ext uri="{FF2B5EF4-FFF2-40B4-BE49-F238E27FC236}">
                <a16:creationId xmlns:a16="http://schemas.microsoft.com/office/drawing/2014/main" id="{C74D3B3F-9DF4-40D6-9E9B-7372B86C19BB}"/>
              </a:ext>
            </a:extLst>
          </p:cNvPr>
          <p:cNvSpPr/>
          <p:nvPr/>
        </p:nvSpPr>
        <p:spPr>
          <a:xfrm>
            <a:off x="284363" y="1003487"/>
            <a:ext cx="11623274" cy="482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i="1" dirty="0" err="1">
                <a:ln>
                  <a:solidFill>
                    <a:sysClr val="windowText" lastClr="000000"/>
                  </a:solidFill>
                </a:ln>
                <a:solidFill>
                  <a:srgbClr val="0070C0"/>
                </a:solidFill>
                <a:effectLst>
                  <a:glow rad="127000">
                    <a:srgbClr val="FFFF00"/>
                  </a:glow>
                </a:effectLst>
                <a:latin typeface="Comic Sans MS" pitchFamily="66" charset="0"/>
              </a:rPr>
              <a:t>Yahusha</a:t>
            </a:r>
            <a:r>
              <a:rPr lang="en-US" sz="3600" b="1" i="1" dirty="0">
                <a:ln>
                  <a:solidFill>
                    <a:sysClr val="windowText" lastClr="000000"/>
                  </a:solidFill>
                </a:ln>
                <a:solidFill>
                  <a:srgbClr val="0070C0"/>
                </a:solidFill>
                <a:effectLst>
                  <a:glow rad="127000">
                    <a:srgbClr val="FFFF00"/>
                  </a:glow>
                </a:effectLst>
                <a:latin typeface="Comic Sans MS" pitchFamily="66" charset="0"/>
              </a:rPr>
              <a:t> was not simply in the </a:t>
            </a:r>
            <a:r>
              <a:rPr lang="en-US" sz="3600" b="1" i="1" u="sng" dirty="0">
                <a:ln>
                  <a:solidFill>
                    <a:sysClr val="windowText" lastClr="000000"/>
                  </a:solidFill>
                </a:ln>
                <a:solidFill>
                  <a:schemeClr val="accent6">
                    <a:lumMod val="60000"/>
                    <a:lumOff val="40000"/>
                  </a:schemeClr>
                </a:solidFill>
                <a:effectLst>
                  <a:glow rad="127000">
                    <a:srgbClr val="FFFF00"/>
                  </a:glow>
                </a:effectLst>
                <a:latin typeface="Comic Sans MS" pitchFamily="66" charset="0"/>
              </a:rPr>
              <a:t>LOCATION</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of the temple at age 12; which occurred </a:t>
            </a:r>
            <a:r>
              <a:rPr lang="en-US" sz="3600" b="1" i="1" u="sng" dirty="0">
                <a:ln>
                  <a:solidFill>
                    <a:sysClr val="windowText" lastClr="000000"/>
                  </a:solidFill>
                </a:ln>
                <a:solidFill>
                  <a:srgbClr val="0070C0"/>
                </a:solidFill>
                <a:effectLst>
                  <a:glow rad="127000">
                    <a:srgbClr val="FFFF00"/>
                  </a:glow>
                </a:effectLst>
                <a:latin typeface="Comic Sans MS" pitchFamily="66" charset="0"/>
              </a:rPr>
              <a:t>3 c</a:t>
            </a:r>
            <a:r>
              <a:rPr lang="en-US" sz="3600" b="1" i="1" dirty="0">
                <a:ln>
                  <a:solidFill>
                    <a:sysClr val="windowText" lastClr="000000"/>
                  </a:solidFill>
                </a:ln>
                <a:solidFill>
                  <a:srgbClr val="0070C0"/>
                </a:solidFill>
                <a:effectLst>
                  <a:glow rad="127000">
                    <a:srgbClr val="FFFF00"/>
                  </a:glow>
                </a:effectLst>
                <a:latin typeface="Comic Sans MS" pitchFamily="66" charset="0"/>
              </a:rPr>
              <a:t>y</a:t>
            </a:r>
            <a:r>
              <a:rPr lang="en-US" sz="3600" b="1" i="1" u="sng" dirty="0">
                <a:ln>
                  <a:solidFill>
                    <a:sysClr val="windowText" lastClr="000000"/>
                  </a:solidFill>
                </a:ln>
                <a:solidFill>
                  <a:srgbClr val="0070C0"/>
                </a:solidFill>
                <a:effectLst>
                  <a:glow rad="127000">
                    <a:srgbClr val="FFFF00"/>
                  </a:glow>
                </a:effectLst>
                <a:latin typeface="Comic Sans MS" pitchFamily="66" charset="0"/>
              </a:rPr>
              <a:t>cles </a:t>
            </a:r>
            <a:r>
              <a:rPr lang="en-US" sz="3600" b="1" i="1" u="sng" dirty="0">
                <a:ln>
                  <a:solidFill>
                    <a:sysClr val="windowText" lastClr="000000"/>
                  </a:solidFill>
                </a:ln>
                <a:solidFill>
                  <a:schemeClr val="tx1"/>
                </a:solidFill>
                <a:effectLst>
                  <a:glow rad="127000">
                    <a:srgbClr val="FFFF00"/>
                  </a:glow>
                </a:effectLst>
                <a:latin typeface="Comic Sans MS" pitchFamily="66" charset="0"/>
              </a:rPr>
              <a:t>AFTER</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u="sng" dirty="0">
                <a:ln>
                  <a:solidFill>
                    <a:sysClr val="windowText" lastClr="000000"/>
                  </a:solidFill>
                </a:ln>
                <a:solidFill>
                  <a:srgbClr val="0070C0"/>
                </a:solidFill>
                <a:effectLst>
                  <a:glow rad="127000">
                    <a:srgbClr val="FFFF00"/>
                  </a:glow>
                </a:effectLst>
                <a:latin typeface="Comic Sans MS" pitchFamily="66" charset="0"/>
              </a:rPr>
              <a:t>the</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u="sng" dirty="0">
                <a:ln>
                  <a:solidFill>
                    <a:sysClr val="windowText" lastClr="000000"/>
                  </a:solidFill>
                </a:ln>
                <a:solidFill>
                  <a:schemeClr val="tx1"/>
                </a:solidFill>
                <a:effectLst>
                  <a:glow rad="127000">
                    <a:srgbClr val="FFFF00"/>
                  </a:glow>
                </a:effectLst>
                <a:latin typeface="Comic Sans MS" pitchFamily="66" charset="0"/>
              </a:rPr>
              <a:t>lunar</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u="sng" dirty="0">
                <a:ln>
                  <a:solidFill>
                    <a:sysClr val="windowText" lastClr="000000"/>
                  </a:solidFill>
                </a:ln>
                <a:solidFill>
                  <a:srgbClr val="0070C0"/>
                </a:solidFill>
                <a:effectLst>
                  <a:glow rad="127000">
                    <a:srgbClr val="FFFF00"/>
                  </a:glow>
                </a:effectLst>
                <a:latin typeface="Comic Sans MS" pitchFamily="66" charset="0"/>
              </a:rPr>
              <a:t>based</a:t>
            </a:r>
            <a:r>
              <a:rPr lang="en-US" sz="3600" b="1" i="1" dirty="0">
                <a:ln>
                  <a:solidFill>
                    <a:sysClr val="windowText" lastClr="000000"/>
                  </a:solidFill>
                </a:ln>
                <a:solidFill>
                  <a:srgbClr val="0070C0"/>
                </a:solidFill>
                <a:effectLst>
                  <a:glow rad="127000">
                    <a:srgbClr val="FFFF00"/>
                  </a:glow>
                </a:effectLst>
                <a:latin typeface="Comic Sans MS" pitchFamily="66" charset="0"/>
              </a:rPr>
              <a:t> f</a:t>
            </a:r>
            <a:r>
              <a:rPr lang="en-US" sz="3600" b="1" i="1" u="sng" dirty="0">
                <a:ln>
                  <a:solidFill>
                    <a:sysClr val="windowText" lastClr="000000"/>
                  </a:solidFill>
                </a:ln>
                <a:solidFill>
                  <a:srgbClr val="0070C0"/>
                </a:solidFill>
                <a:effectLst>
                  <a:glow rad="127000">
                    <a:srgbClr val="FFFF00"/>
                  </a:glow>
                </a:effectLst>
                <a:latin typeface="Comic Sans MS" pitchFamily="66" charset="0"/>
              </a:rPr>
              <a:t>east of the </a:t>
            </a:r>
            <a:r>
              <a:rPr lang="en-US" sz="3600" b="1" i="1" u="sng" dirty="0" err="1">
                <a:ln>
                  <a:solidFill>
                    <a:sysClr val="windowText" lastClr="000000"/>
                  </a:solidFill>
                </a:ln>
                <a:solidFill>
                  <a:srgbClr val="0070C0"/>
                </a:solidFill>
                <a:effectLst>
                  <a:glow rad="127000">
                    <a:srgbClr val="FFFF00"/>
                  </a:glow>
                </a:effectLst>
                <a:latin typeface="Comic Sans MS" pitchFamily="66" charset="0"/>
              </a:rPr>
              <a:t>Yahudim</a:t>
            </a:r>
            <a:r>
              <a:rPr lang="en-US" sz="3600" b="1" i="1" dirty="0">
                <a:ln>
                  <a:solidFill>
                    <a:sysClr val="windowText" lastClr="000000"/>
                  </a:solidFill>
                </a:ln>
                <a:solidFill>
                  <a:srgbClr val="0070C0"/>
                </a:solidFill>
                <a:effectLst>
                  <a:glow rad="127000">
                    <a:srgbClr val="FFFF00"/>
                  </a:glow>
                </a:effectLst>
                <a:latin typeface="Comic Sans MS" pitchFamily="66" charset="0"/>
              </a:rPr>
              <a:t>.</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 </a:t>
            </a:r>
          </a:p>
          <a:p>
            <a:pPr lvl="0" algn="ctr"/>
            <a:r>
              <a:rPr lang="en-US" sz="3600" b="1" i="1" dirty="0" err="1">
                <a:ln>
                  <a:solidFill>
                    <a:sysClr val="windowText" lastClr="000000"/>
                  </a:solidFill>
                </a:ln>
                <a:solidFill>
                  <a:srgbClr val="0070C0"/>
                </a:solidFill>
                <a:effectLst>
                  <a:glow rad="127000">
                    <a:srgbClr val="FFFF00"/>
                  </a:glow>
                </a:effectLst>
                <a:latin typeface="Comic Sans MS" pitchFamily="66" charset="0"/>
              </a:rPr>
              <a:t>Yahusha</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dirty="0">
                <a:ln>
                  <a:solidFill>
                    <a:sysClr val="windowText" lastClr="000000"/>
                  </a:solidFill>
                </a:ln>
                <a:solidFill>
                  <a:srgbClr val="2131E7"/>
                </a:solidFill>
                <a:effectLst>
                  <a:glow rad="127000">
                    <a:srgbClr val="00FF00"/>
                  </a:glow>
                </a:effectLst>
                <a:latin typeface="Comic Sans MS" pitchFamily="66" charset="0"/>
              </a:rPr>
              <a:t>exacted</a:t>
            </a:r>
            <a:r>
              <a:rPr lang="en-US" sz="3600" b="1" i="1" dirty="0">
                <a:ln>
                  <a:solidFill>
                    <a:sysClr val="windowText" lastClr="000000"/>
                  </a:solidFill>
                </a:ln>
                <a:solidFill>
                  <a:srgbClr val="2131E7"/>
                </a:solidFill>
                <a:effectLst>
                  <a:glow rad="127000">
                    <a:srgbClr val="FFFF00"/>
                  </a:glow>
                </a:effectLst>
                <a:latin typeface="Comic Sans MS" pitchFamily="66" charset="0"/>
              </a:rPr>
              <a:t> </a:t>
            </a:r>
            <a:r>
              <a:rPr lang="en-US" sz="3600" b="1" i="1" dirty="0">
                <a:ln>
                  <a:solidFill>
                    <a:sysClr val="windowText" lastClr="000000"/>
                  </a:solidFill>
                </a:ln>
                <a:solidFill>
                  <a:srgbClr val="0070C0"/>
                </a:solidFill>
                <a:effectLst>
                  <a:glow rad="127000">
                    <a:srgbClr val="FFFF00"/>
                  </a:glow>
                </a:effectLst>
                <a:latin typeface="Comic Sans MS" pitchFamily="66" charset="0"/>
              </a:rPr>
              <a:t>the </a:t>
            </a:r>
            <a:r>
              <a:rPr lang="en-US" sz="4800" b="1" i="1" dirty="0">
                <a:ln>
                  <a:solidFill>
                    <a:sysClr val="windowText" lastClr="000000"/>
                  </a:solidFill>
                </a:ln>
                <a:solidFill>
                  <a:srgbClr val="2131E7"/>
                </a:solidFill>
                <a:effectLst>
                  <a:glow rad="127000">
                    <a:srgbClr val="FFFF00"/>
                  </a:glow>
                </a:effectLst>
                <a:latin typeface="Wide Latin" panose="020A0A07050505020404" pitchFamily="18" charset="0"/>
              </a:rPr>
              <a:t>POSITION</a:t>
            </a:r>
            <a:r>
              <a:rPr lang="en-US" sz="3600" b="1" i="1" dirty="0">
                <a:ln>
                  <a:solidFill>
                    <a:sysClr val="windowText" lastClr="000000"/>
                  </a:solidFill>
                </a:ln>
                <a:solidFill>
                  <a:srgbClr val="0070C0"/>
                </a:solidFill>
                <a:effectLst>
                  <a:glow rad="127000">
                    <a:srgbClr val="FFFF00"/>
                  </a:glow>
                </a:effectLst>
                <a:latin typeface="Comic Sans MS" pitchFamily="66" charset="0"/>
              </a:rPr>
              <a:t> </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to ASSERT AUTHORITY </a:t>
            </a:r>
            <a:br>
              <a:rPr lang="en-US" sz="3600" b="1" i="1" dirty="0">
                <a:ln>
                  <a:solidFill>
                    <a:sysClr val="windowText" lastClr="000000"/>
                  </a:solidFill>
                </a:ln>
                <a:solidFill>
                  <a:srgbClr val="0070C0"/>
                </a:solidFill>
                <a:effectLst>
                  <a:glow rad="127000">
                    <a:srgbClr val="FFFF00"/>
                  </a:glow>
                </a:effectLst>
                <a:latin typeface="Comic Sans MS" pitchFamily="66" charset="0"/>
              </a:rPr>
            </a:br>
            <a:r>
              <a:rPr lang="en-US" sz="3600" b="1" i="1" dirty="0">
                <a:ln>
                  <a:solidFill>
                    <a:sysClr val="windowText" lastClr="000000"/>
                  </a:solidFill>
                </a:ln>
                <a:solidFill>
                  <a:srgbClr val="0070C0"/>
                </a:solidFill>
                <a:effectLst>
                  <a:glow rad="127000">
                    <a:srgbClr val="FFFF00"/>
                  </a:glow>
                </a:effectLst>
                <a:latin typeface="Comic Sans MS" pitchFamily="66" charset="0"/>
              </a:rPr>
              <a:t>through </a:t>
            </a:r>
            <a:r>
              <a:rPr lang="en-US" sz="3600" b="1" i="1" dirty="0">
                <a:ln>
                  <a:solidFill>
                    <a:sysClr val="windowText" lastClr="000000"/>
                  </a:solidFill>
                </a:ln>
                <a:solidFill>
                  <a:srgbClr val="2131E7"/>
                </a:solidFill>
                <a:effectLst>
                  <a:glow rad="127000">
                    <a:srgbClr val="FFFF00"/>
                  </a:glow>
                </a:effectLst>
                <a:latin typeface="Comic Sans MS" pitchFamily="66" charset="0"/>
              </a:rPr>
              <a:t>RIGHTEOUSNESS !</a:t>
            </a:r>
          </a:p>
        </p:txBody>
      </p:sp>
      <p:sp>
        <p:nvSpPr>
          <p:cNvPr id="5" name="Rectangle: Rounded Corners 4">
            <a:extLst>
              <a:ext uri="{FF2B5EF4-FFF2-40B4-BE49-F238E27FC236}">
                <a16:creationId xmlns:a16="http://schemas.microsoft.com/office/drawing/2014/main" id="{C459416F-FD89-4374-A482-08288E07A29A}"/>
              </a:ext>
            </a:extLst>
          </p:cNvPr>
          <p:cNvSpPr/>
          <p:nvPr/>
        </p:nvSpPr>
        <p:spPr>
          <a:xfrm>
            <a:off x="284363" y="5628639"/>
            <a:ext cx="9306677" cy="11447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Might this highly unique event have occurred </a:t>
            </a:r>
            <a:br>
              <a:rPr lang="en-CA" sz="3600" dirty="0"/>
            </a:br>
            <a:r>
              <a:rPr lang="en-CA" sz="3600" dirty="0"/>
              <a:t>on an extremely </a:t>
            </a:r>
            <a:r>
              <a:rPr lang="en-CA" sz="3600" b="1" dirty="0"/>
              <a:t>IMPORTANT</a:t>
            </a:r>
            <a:r>
              <a:rPr lang="en-CA" sz="3600" dirty="0"/>
              <a:t> “</a:t>
            </a:r>
            <a:r>
              <a:rPr lang="en-CA" sz="3600" dirty="0">
                <a:ln w="19050">
                  <a:solidFill>
                    <a:srgbClr val="2131E7"/>
                  </a:solidFill>
                </a:ln>
                <a:latin typeface="Snap ITC" panose="04040A07060A02020202" pitchFamily="82" charset="0"/>
              </a:rPr>
              <a:t>DAY</a:t>
            </a:r>
            <a:r>
              <a:rPr lang="en-CA" sz="3600" dirty="0"/>
              <a:t>”? </a:t>
            </a:r>
          </a:p>
        </p:txBody>
      </p:sp>
      <p:grpSp>
        <p:nvGrpSpPr>
          <p:cNvPr id="6" name="Group 5">
            <a:extLst>
              <a:ext uri="{FF2B5EF4-FFF2-40B4-BE49-F238E27FC236}">
                <a16:creationId xmlns:a16="http://schemas.microsoft.com/office/drawing/2014/main" id="{605E30E3-3EC0-478E-4C0F-68E984097284}"/>
              </a:ext>
            </a:extLst>
          </p:cNvPr>
          <p:cNvGrpSpPr/>
          <p:nvPr/>
        </p:nvGrpSpPr>
        <p:grpSpPr>
          <a:xfrm>
            <a:off x="9591040" y="4311217"/>
            <a:ext cx="2026510" cy="2279650"/>
            <a:chOff x="10528540" y="3949095"/>
            <a:chExt cx="2026510" cy="2279650"/>
          </a:xfrm>
        </p:grpSpPr>
        <p:pic>
          <p:nvPicPr>
            <p:cNvPr id="9" name="Picture 2" descr="C:\Users\Rae\Desktop\smiley face writing clear.png">
              <a:extLst>
                <a:ext uri="{FF2B5EF4-FFF2-40B4-BE49-F238E27FC236}">
                  <a16:creationId xmlns:a16="http://schemas.microsoft.com/office/drawing/2014/main" id="{E9E314A1-F9DD-1646-383E-0D34B2EA5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528540" y="3949095"/>
              <a:ext cx="2026510" cy="22796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Freeform 39">
              <a:extLst>
                <a:ext uri="{FF2B5EF4-FFF2-40B4-BE49-F238E27FC236}">
                  <a16:creationId xmlns:a16="http://schemas.microsoft.com/office/drawing/2014/main" id="{4A7230CF-E1A8-ED32-5A3D-1863BEAC8030}"/>
                </a:ext>
              </a:extLst>
            </p:cNvPr>
            <p:cNvSpPr/>
            <p:nvPr/>
          </p:nvSpPr>
          <p:spPr>
            <a:xfrm>
              <a:off x="10594212" y="5822832"/>
              <a:ext cx="1022684" cy="291627"/>
            </a:xfrm>
            <a:custGeom>
              <a:avLst/>
              <a:gdLst>
                <a:gd name="connsiteX0" fmla="*/ 0 w 1022684"/>
                <a:gd name="connsiteY0" fmla="*/ 0 h 291627"/>
                <a:gd name="connsiteX1" fmla="*/ 60158 w 1022684"/>
                <a:gd name="connsiteY1" fmla="*/ 36095 h 291627"/>
                <a:gd name="connsiteX2" fmla="*/ 132347 w 1022684"/>
                <a:gd name="connsiteY2" fmla="*/ 48126 h 291627"/>
                <a:gd name="connsiteX3" fmla="*/ 168442 w 1022684"/>
                <a:gd name="connsiteY3" fmla="*/ 60158 h 291627"/>
                <a:gd name="connsiteX4" fmla="*/ 336884 w 1022684"/>
                <a:gd name="connsiteY4" fmla="*/ 72190 h 291627"/>
                <a:gd name="connsiteX5" fmla="*/ 481263 w 1022684"/>
                <a:gd name="connsiteY5" fmla="*/ 108284 h 291627"/>
                <a:gd name="connsiteX6" fmla="*/ 505326 w 1022684"/>
                <a:gd name="connsiteY6" fmla="*/ 132348 h 291627"/>
                <a:gd name="connsiteX7" fmla="*/ 541421 w 1022684"/>
                <a:gd name="connsiteY7" fmla="*/ 156411 h 291627"/>
                <a:gd name="connsiteX8" fmla="*/ 637673 w 1022684"/>
                <a:gd name="connsiteY8" fmla="*/ 180474 h 291627"/>
                <a:gd name="connsiteX9" fmla="*/ 794084 w 1022684"/>
                <a:gd name="connsiteY9" fmla="*/ 204537 h 291627"/>
                <a:gd name="connsiteX10" fmla="*/ 890336 w 1022684"/>
                <a:gd name="connsiteY10" fmla="*/ 264695 h 291627"/>
                <a:gd name="connsiteX11" fmla="*/ 914400 w 1022684"/>
                <a:gd name="connsiteY11" fmla="*/ 288758 h 291627"/>
                <a:gd name="connsiteX12" fmla="*/ 1022684 w 1022684"/>
                <a:gd name="connsiteY12" fmla="*/ 288758 h 29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84" h="291627">
                  <a:moveTo>
                    <a:pt x="0" y="0"/>
                  </a:moveTo>
                  <a:cubicBezTo>
                    <a:pt x="20053" y="12032"/>
                    <a:pt x="38181" y="28103"/>
                    <a:pt x="60158" y="36095"/>
                  </a:cubicBezTo>
                  <a:cubicBezTo>
                    <a:pt x="83084" y="44432"/>
                    <a:pt x="108533" y="42834"/>
                    <a:pt x="132347" y="48126"/>
                  </a:cubicBezTo>
                  <a:cubicBezTo>
                    <a:pt x="144728" y="50877"/>
                    <a:pt x="155846" y="58676"/>
                    <a:pt x="168442" y="60158"/>
                  </a:cubicBezTo>
                  <a:cubicBezTo>
                    <a:pt x="224347" y="66735"/>
                    <a:pt x="280737" y="68179"/>
                    <a:pt x="336884" y="72190"/>
                  </a:cubicBezTo>
                  <a:cubicBezTo>
                    <a:pt x="388248" y="80750"/>
                    <a:pt x="433598" y="84451"/>
                    <a:pt x="481263" y="108284"/>
                  </a:cubicBezTo>
                  <a:cubicBezTo>
                    <a:pt x="491409" y="113357"/>
                    <a:pt x="496468" y="125262"/>
                    <a:pt x="505326" y="132348"/>
                  </a:cubicBezTo>
                  <a:cubicBezTo>
                    <a:pt x="516617" y="141381"/>
                    <a:pt x="528487" y="149944"/>
                    <a:pt x="541421" y="156411"/>
                  </a:cubicBezTo>
                  <a:cubicBezTo>
                    <a:pt x="568920" y="170161"/>
                    <a:pt x="610221" y="173611"/>
                    <a:pt x="637673" y="180474"/>
                  </a:cubicBezTo>
                  <a:cubicBezTo>
                    <a:pt x="753295" y="209379"/>
                    <a:pt x="529929" y="178121"/>
                    <a:pt x="794084" y="204537"/>
                  </a:cubicBezTo>
                  <a:cubicBezTo>
                    <a:pt x="869386" y="279839"/>
                    <a:pt x="784000" y="203932"/>
                    <a:pt x="890336" y="264695"/>
                  </a:cubicBezTo>
                  <a:cubicBezTo>
                    <a:pt x="900185" y="270323"/>
                    <a:pt x="903239" y="286729"/>
                    <a:pt x="914400" y="288758"/>
                  </a:cubicBezTo>
                  <a:cubicBezTo>
                    <a:pt x="949912" y="295215"/>
                    <a:pt x="986589" y="288758"/>
                    <a:pt x="1022684" y="288758"/>
                  </a:cubicBezTo>
                </a:path>
              </a:pathLst>
            </a:custGeom>
            <a:noFill/>
            <a:ln w="57150">
              <a:solidFill>
                <a:srgbClr val="0070C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70C0"/>
                </a:solidFill>
              </a:endParaRPr>
            </a:p>
          </p:txBody>
        </p:sp>
      </p:grpSp>
    </p:spTree>
    <p:extLst>
      <p:ext uri="{BB962C8B-B14F-4D97-AF65-F5344CB8AC3E}">
        <p14:creationId xmlns:p14="http://schemas.microsoft.com/office/powerpoint/2010/main" val="22593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par>
                          <p:cTn id="8" fill="hold">
                            <p:stCondLst>
                              <p:cond delay="500"/>
                            </p:stCondLst>
                            <p:childTnLst>
                              <p:par>
                                <p:cTn id="9" presetID="31" presetClass="entr" presetSubtype="0"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2" y="122916"/>
            <a:ext cx="11539715" cy="905784"/>
          </a:xfrm>
          <a:pattFill prst="lgCheck">
            <a:fgClr>
              <a:schemeClr val="bg1">
                <a:lumMod val="85000"/>
              </a:schemeClr>
            </a:fgClr>
            <a:bgClr>
              <a:schemeClr val="bg1"/>
            </a:bgClr>
          </a:pattFill>
          <a:ln w="38100">
            <a:solidFill>
              <a:srgbClr val="0066FF"/>
            </a:solidFill>
          </a:ln>
          <a:effectLst>
            <a:glow rad="228600">
              <a:schemeClr val="accent6">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dirty="0">
                <a:solidFill>
                  <a:prstClr val="black"/>
                </a:solidFill>
              </a:rPr>
              <a:t>Just a trivial accident? </a:t>
            </a:r>
            <a:r>
              <a:rPr lang="en-US" b="1" dirty="0">
                <a:solidFill>
                  <a:srgbClr val="FF0000"/>
                </a:solidFill>
                <a:effectLst>
                  <a:outerShdw blurRad="50800" dist="38100" algn="l" rotWithShape="0">
                    <a:prstClr val="black">
                      <a:alpha val="40000"/>
                    </a:prstClr>
                  </a:outerShdw>
                </a:effectLst>
              </a:rPr>
              <a:t>Or </a:t>
            </a:r>
            <a:r>
              <a:rPr lang="en-US" dirty="0">
                <a:solidFill>
                  <a:prstClr val="black"/>
                </a:solidFill>
                <a:effectLst>
                  <a:outerShdw blurRad="50800" dist="38100" algn="l" rotWithShape="0">
                    <a:prstClr val="black">
                      <a:alpha val="40000"/>
                    </a:prstClr>
                  </a:outerShdw>
                </a:effectLst>
              </a:rPr>
              <a:t> </a:t>
            </a:r>
            <a:r>
              <a:rPr lang="en-US" u="sng"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Torah</a:t>
            </a:r>
            <a:r>
              <a:rPr lang="en-US" dirty="0">
                <a:solidFill>
                  <a:srgbClr val="0000FF"/>
                </a:solidFill>
                <a:effectLst>
                  <a:outerShdw blurRad="50800" dist="38100" algn="l" rotWithShape="0">
                    <a:prstClr val="black">
                      <a:alpha val="40000"/>
                    </a:prstClr>
                  </a:outerShdw>
                </a:effectLst>
                <a:latin typeface="Cooper Black" panose="0208090404030B020404" pitchFamily="18" charset="0"/>
              </a:rPr>
              <a:t> </a:t>
            </a:r>
            <a:r>
              <a:rPr lang="en-US" u="sng"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Fulfillment</a:t>
            </a:r>
            <a:r>
              <a:rPr lang="en-US"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a:t>
            </a:r>
          </a:p>
        </p:txBody>
      </p:sp>
      <p:sp>
        <p:nvSpPr>
          <p:cNvPr id="3" name="Content Placeholder 2"/>
          <p:cNvSpPr>
            <a:spLocks noGrp="1"/>
          </p:cNvSpPr>
          <p:nvPr>
            <p:ph idx="1"/>
          </p:nvPr>
        </p:nvSpPr>
        <p:spPr>
          <a:xfrm>
            <a:off x="274749" y="1174174"/>
            <a:ext cx="11642501" cy="5486402"/>
          </a:xfrm>
          <a:gradFill>
            <a:gsLst>
              <a:gs pos="44000">
                <a:srgbClr val="FFFF00"/>
              </a:gs>
              <a:gs pos="50000">
                <a:schemeClr val="bg2">
                  <a:tint val="98000"/>
                  <a:satMod val="130000"/>
                  <a:shade val="90000"/>
                  <a:lumMod val="103000"/>
                </a:schemeClr>
              </a:gs>
              <a:gs pos="100000">
                <a:schemeClr val="bg2">
                  <a:shade val="63000"/>
                  <a:satMod val="120000"/>
                </a:schemeClr>
              </a:gs>
            </a:gsLst>
            <a:lin ang="4200000" scaled="0"/>
          </a:gradFill>
          <a:scene3d>
            <a:camera prst="orthographicFront"/>
            <a:lightRig rig="threePt" dir="t"/>
          </a:scene3d>
          <a:sp3d>
            <a:bevelT w="114300" prst="artDeco"/>
          </a:sp3d>
        </p:spPr>
        <p:txBody>
          <a:bodyPr lIns="182880" tIns="182880">
            <a:normAutofit fontScale="92500" lnSpcReduction="20000"/>
            <a:sp3d extrusionH="57150">
              <a:bevelT w="38100" h="38100"/>
            </a:sp3d>
          </a:bodyPr>
          <a:lstStyle/>
          <a:p>
            <a:pPr>
              <a:spcBef>
                <a:spcPts val="0"/>
              </a:spcBef>
              <a:spcAft>
                <a:spcPts val="1200"/>
              </a:spcAft>
            </a:pPr>
            <a:r>
              <a:rPr lang="en-US" dirty="0"/>
              <a:t>When </a:t>
            </a:r>
            <a:r>
              <a:rPr lang="en-US" b="1" dirty="0" err="1">
                <a:solidFill>
                  <a:srgbClr val="0000FF"/>
                </a:solidFill>
              </a:rPr>
              <a:t>Yahusha’s</a:t>
            </a:r>
            <a:r>
              <a:rPr lang="en-US" dirty="0"/>
              <a:t> earthly parents “forgot” about </a:t>
            </a:r>
            <a:r>
              <a:rPr lang="en-US" b="1" dirty="0">
                <a:solidFill>
                  <a:srgbClr val="0000FF"/>
                </a:solidFill>
              </a:rPr>
              <a:t>Yahusha</a:t>
            </a:r>
            <a:r>
              <a:rPr lang="en-US" dirty="0">
                <a:solidFill>
                  <a:srgbClr val="0000CC"/>
                </a:solidFill>
              </a:rPr>
              <a:t> </a:t>
            </a:r>
            <a:r>
              <a:rPr lang="en-US" dirty="0"/>
              <a:t>and left on their return home journey, </a:t>
            </a:r>
            <a:r>
              <a:rPr lang="en-US" u="sng" dirty="0">
                <a:solidFill>
                  <a:srgbClr val="FF0000"/>
                </a:solidFill>
              </a:rPr>
              <a:t>was this</a:t>
            </a:r>
            <a:r>
              <a:rPr lang="en-US" dirty="0">
                <a:solidFill>
                  <a:srgbClr val="FF0000"/>
                </a:solidFill>
              </a:rPr>
              <a:t> j</a:t>
            </a:r>
            <a:r>
              <a:rPr lang="en-US" u="sng" dirty="0">
                <a:solidFill>
                  <a:srgbClr val="FF0000"/>
                </a:solidFill>
              </a:rPr>
              <a:t>ust a coincidental act of for</a:t>
            </a:r>
            <a:r>
              <a:rPr lang="en-US" dirty="0">
                <a:solidFill>
                  <a:srgbClr val="FF0000"/>
                </a:solidFill>
              </a:rPr>
              <a:t>g</a:t>
            </a:r>
            <a:r>
              <a:rPr lang="en-US" u="sng" dirty="0">
                <a:solidFill>
                  <a:srgbClr val="FF0000"/>
                </a:solidFill>
              </a:rPr>
              <a:t>etfulness</a:t>
            </a:r>
            <a:r>
              <a:rPr lang="en-US" dirty="0">
                <a:solidFill>
                  <a:srgbClr val="FF0000"/>
                </a:solidFill>
              </a:rPr>
              <a:t>, 																										</a:t>
            </a:r>
          </a:p>
          <a:p>
            <a:pPr>
              <a:spcBef>
                <a:spcPts val="0"/>
              </a:spcBef>
              <a:spcAft>
                <a:spcPts val="1200"/>
              </a:spcAft>
            </a:pPr>
            <a:r>
              <a:rPr lang="en-US" i="1" dirty="0">
                <a:solidFill>
                  <a:srgbClr val="C00000"/>
                </a:solidFill>
              </a:rPr>
              <a:t>Wording this differently – </a:t>
            </a:r>
            <a:br>
              <a:rPr lang="en-US" dirty="0"/>
            </a:br>
            <a:r>
              <a:rPr lang="en-US" dirty="0"/>
              <a:t>When </a:t>
            </a:r>
            <a:r>
              <a:rPr lang="en-US" b="1" dirty="0">
                <a:solidFill>
                  <a:srgbClr val="0000FF"/>
                </a:solidFill>
              </a:rPr>
              <a:t>Yahusha</a:t>
            </a:r>
            <a:r>
              <a:rPr lang="en-US" dirty="0"/>
              <a:t> was </a:t>
            </a:r>
            <a:r>
              <a:rPr lang="en-US" sz="2200" strike="sngStrike" dirty="0"/>
              <a:t>found</a:t>
            </a:r>
            <a:r>
              <a:rPr lang="en-US" dirty="0"/>
              <a:t> </a:t>
            </a:r>
            <a:r>
              <a:rPr lang="en-US" b="1" i="1" dirty="0">
                <a:solidFill>
                  <a:srgbClr val="FF6600"/>
                </a:solidFill>
              </a:rPr>
              <a:t>discovered</a:t>
            </a:r>
            <a:r>
              <a:rPr lang="en-US" dirty="0"/>
              <a:t> by His parents in the Tabernacle, what was </a:t>
            </a:r>
            <a:r>
              <a:rPr lang="en-US" b="1" dirty="0" err="1">
                <a:solidFill>
                  <a:srgbClr val="0000FF"/>
                </a:solidFill>
              </a:rPr>
              <a:t>Yahusha’s</a:t>
            </a:r>
            <a:r>
              <a:rPr lang="en-US" dirty="0"/>
              <a:t> response, and does it correspond to the teachings found in the </a:t>
            </a:r>
            <a:r>
              <a:rPr lang="en-US" b="1" dirty="0">
                <a:solidFill>
                  <a:srgbClr val="0000FF"/>
                </a:solidFill>
              </a:rPr>
              <a:t>Torah? </a:t>
            </a:r>
          </a:p>
          <a:p>
            <a:pPr>
              <a:spcBef>
                <a:spcPts val="0"/>
              </a:spcBef>
              <a:spcAft>
                <a:spcPts val="4200"/>
              </a:spcAft>
            </a:pPr>
            <a:r>
              <a:rPr lang="en-US" b="1" dirty="0">
                <a:solidFill>
                  <a:srgbClr val="FF0000"/>
                </a:solidFill>
              </a:rPr>
              <a:t>Again – </a:t>
            </a:r>
            <a:r>
              <a:rPr lang="en-US" dirty="0"/>
              <a:t>When </a:t>
            </a:r>
            <a:r>
              <a:rPr lang="en-US" b="1" dirty="0">
                <a:solidFill>
                  <a:srgbClr val="0000FF"/>
                </a:solidFill>
              </a:rPr>
              <a:t>Yahusha</a:t>
            </a:r>
            <a:r>
              <a:rPr lang="en-US" dirty="0"/>
              <a:t> was discovered, </a:t>
            </a:r>
            <a:r>
              <a:rPr lang="en-US" b="1" dirty="0"/>
              <a:t>“</a:t>
            </a:r>
            <a:r>
              <a:rPr lang="en-US" b="1" u="sng" dirty="0"/>
              <a:t>after three da</a:t>
            </a:r>
            <a:r>
              <a:rPr lang="en-US" b="1" dirty="0"/>
              <a:t>y</a:t>
            </a:r>
            <a:r>
              <a:rPr lang="en-US" b="1" u="sng" dirty="0"/>
              <a:t>s</a:t>
            </a:r>
            <a:r>
              <a:rPr lang="en-US" b="1" dirty="0"/>
              <a:t>”</a:t>
            </a:r>
            <a:r>
              <a:rPr lang="en-US" dirty="0"/>
              <a:t> </a:t>
            </a:r>
            <a:r>
              <a:rPr lang="en-US" dirty="0">
                <a:solidFill>
                  <a:srgbClr val="00B050"/>
                </a:solidFill>
              </a:rPr>
              <a:t>(Luke 2:46),</a:t>
            </a:r>
            <a:r>
              <a:rPr lang="en-US" dirty="0">
                <a:solidFill>
                  <a:srgbClr val="008080"/>
                </a:solidFill>
              </a:rPr>
              <a:t> </a:t>
            </a:r>
            <a:br>
              <a:rPr lang="en-US" dirty="0">
                <a:solidFill>
                  <a:srgbClr val="008080"/>
                </a:solidFill>
              </a:rPr>
            </a:br>
            <a:r>
              <a:rPr lang="en-US" b="1" u="sng" dirty="0">
                <a:solidFill>
                  <a:srgbClr val="008080"/>
                </a:solidFill>
                <a:effectLst>
                  <a:glow rad="127000">
                    <a:srgbClr val="34E9FC"/>
                  </a:glow>
                </a:effectLst>
              </a:rPr>
              <a:t>witnessin</a:t>
            </a:r>
            <a:r>
              <a:rPr lang="en-US" b="1" dirty="0">
                <a:solidFill>
                  <a:srgbClr val="008080"/>
                </a:solidFill>
                <a:effectLst>
                  <a:glow rad="127000">
                    <a:srgbClr val="34E9FC"/>
                  </a:glow>
                </a:effectLst>
              </a:rPr>
              <a:t>g</a:t>
            </a:r>
            <a:r>
              <a:rPr lang="en-US" b="1" dirty="0">
                <a:solidFill>
                  <a:srgbClr val="008080"/>
                </a:solidFill>
              </a:rPr>
              <a:t> </a:t>
            </a:r>
            <a:r>
              <a:rPr lang="en-US" b="1" u="sng" dirty="0">
                <a:solidFill>
                  <a:srgbClr val="008080"/>
                </a:solidFill>
              </a:rPr>
              <a:t>to His Father’s</a:t>
            </a:r>
            <a:r>
              <a:rPr lang="en-US" b="1" dirty="0">
                <a:solidFill>
                  <a:srgbClr val="008080"/>
                </a:solidFill>
              </a:rPr>
              <a:t> </a:t>
            </a:r>
            <a:r>
              <a:rPr lang="en-US" b="1" u="sng" dirty="0">
                <a:solidFill>
                  <a:srgbClr val="C00000"/>
                </a:solidFill>
              </a:rPr>
              <a:t>Blood Ratified</a:t>
            </a:r>
            <a:r>
              <a:rPr lang="en-US" b="1" dirty="0">
                <a:solidFill>
                  <a:srgbClr val="C00000"/>
                </a:solidFill>
              </a:rPr>
              <a:t> </a:t>
            </a:r>
            <a:r>
              <a:rPr lang="en-US" b="1" u="sng" dirty="0">
                <a:solidFill>
                  <a:srgbClr val="008080"/>
                </a:solidFill>
              </a:rPr>
              <a:t>Covenant Calendar</a:t>
            </a:r>
            <a:r>
              <a:rPr lang="en-US" b="1" dirty="0">
                <a:solidFill>
                  <a:srgbClr val="008080"/>
                </a:solidFill>
              </a:rPr>
              <a:t> </a:t>
            </a:r>
            <a:r>
              <a:rPr lang="en-US" b="1" u="sng" dirty="0">
                <a:solidFill>
                  <a:srgbClr val="008080"/>
                </a:solidFill>
                <a:effectLst>
                  <a:outerShdw blurRad="50800" dist="50800" dir="5400000" algn="ctr" rotWithShape="0">
                    <a:srgbClr val="CC0099"/>
                  </a:outerShdw>
                </a:effectLst>
              </a:rPr>
              <a:t>in the Tabernacle</a:t>
            </a:r>
            <a:r>
              <a:rPr lang="en-US" b="1" dirty="0">
                <a:solidFill>
                  <a:srgbClr val="008080"/>
                </a:solidFill>
                <a:effectLst>
                  <a:outerShdw blurRad="50800" dist="50800" dir="5400000" algn="ctr" rotWithShape="0">
                    <a:srgbClr val="CC0099"/>
                  </a:outerShdw>
                </a:effectLst>
              </a:rPr>
              <a:t>, </a:t>
            </a:r>
            <a:br>
              <a:rPr lang="en-US" b="1" dirty="0">
                <a:solidFill>
                  <a:srgbClr val="008080"/>
                </a:solidFill>
              </a:rPr>
            </a:br>
            <a:r>
              <a:rPr lang="en-US" dirty="0"/>
              <a:t>was He appropriately –</a:t>
            </a:r>
          </a:p>
          <a:p>
            <a:pPr marL="0" indent="0">
              <a:spcBef>
                <a:spcPts val="0"/>
              </a:spcBef>
              <a:spcAft>
                <a:spcPts val="4200"/>
              </a:spcAft>
              <a:buNone/>
            </a:pPr>
            <a:endParaRPr lang="en-US" dirty="0"/>
          </a:p>
          <a:p>
            <a:pPr>
              <a:spcBef>
                <a:spcPts val="0"/>
              </a:spcBef>
              <a:spcAft>
                <a:spcPts val="4200"/>
              </a:spcAft>
            </a:pPr>
            <a:r>
              <a:rPr lang="en-US" dirty="0"/>
              <a:t> </a:t>
            </a:r>
            <a:r>
              <a:rPr lang="en-US" dirty="0">
                <a:solidFill>
                  <a:srgbClr val="008080"/>
                </a:solidFill>
                <a:latin typeface="Georgia" panose="02040502050405020303" pitchFamily="18" charset="0"/>
              </a:rPr>
              <a:t>John 1:1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In the beginning was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was with 			Elohim, 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b="1" i="1" dirty="0">
                <a:solidFill>
                  <a:srgbClr val="9900CC"/>
                </a:solidFill>
                <a:latin typeface="Georgia" panose="02040502050405020303" pitchFamily="18" charset="0"/>
              </a:rPr>
              <a:t>was </a:t>
            </a:r>
            <a:r>
              <a:rPr lang="en-US" b="1" i="1" u="sng" dirty="0">
                <a:solidFill>
                  <a:srgbClr val="9900CC"/>
                </a:solidFill>
                <a:latin typeface="Georgia" panose="02040502050405020303" pitchFamily="18" charset="0"/>
              </a:rPr>
              <a:t>Elohim</a:t>
            </a:r>
            <a:r>
              <a:rPr lang="en-US" b="1" i="1" dirty="0">
                <a:solidFill>
                  <a:srgbClr val="9900CC"/>
                </a:solidFill>
                <a:latin typeface="Georgia" panose="02040502050405020303" pitchFamily="18" charset="0"/>
              </a:rPr>
              <a:t>.</a:t>
            </a:r>
            <a:endParaRPr lang="en-US" b="1" i="1" dirty="0">
              <a:solidFill>
                <a:srgbClr val="9900CC"/>
              </a:solidFill>
            </a:endParaRPr>
          </a:p>
        </p:txBody>
      </p:sp>
      <p:sp>
        <p:nvSpPr>
          <p:cNvPr id="4" name="Slide Number Placeholder 3"/>
          <p:cNvSpPr>
            <a:spLocks noGrp="1"/>
          </p:cNvSpPr>
          <p:nvPr>
            <p:ph type="sldNum" sz="quarter" idx="12"/>
          </p:nvPr>
        </p:nvSpPr>
        <p:spPr>
          <a:xfrm>
            <a:off x="9067804" y="6190094"/>
            <a:ext cx="2743200" cy="365125"/>
          </a:xfrm>
        </p:spPr>
        <p:txBody>
          <a:bodyPr/>
          <a:lstStyle/>
          <a:p>
            <a:fld id="{0B555D82-D20F-4DB7-B3E9-7B7EAC2F87A9}" type="slidenum">
              <a:rPr lang="en-US" smtClean="0">
                <a:solidFill>
                  <a:schemeClr val="tx1"/>
                </a:solidFill>
              </a:rPr>
              <a:t>67</a:t>
            </a:fld>
            <a:endParaRPr lang="en-US" dirty="0">
              <a:solidFill>
                <a:schemeClr val="tx1"/>
              </a:solidFill>
            </a:endParaRPr>
          </a:p>
        </p:txBody>
      </p:sp>
      <p:sp>
        <p:nvSpPr>
          <p:cNvPr id="6" name="Rectangle 5"/>
          <p:cNvSpPr/>
          <p:nvPr/>
        </p:nvSpPr>
        <p:spPr>
          <a:xfrm>
            <a:off x="2001078" y="2002434"/>
            <a:ext cx="8375510" cy="457200"/>
          </a:xfrm>
          <a:prstGeom prst="rect">
            <a:avLst/>
          </a:prstGeom>
          <a:gradFill>
            <a:gsLst>
              <a:gs pos="33000">
                <a:srgbClr val="34E9FC"/>
              </a:gs>
              <a:gs pos="50000">
                <a:schemeClr val="bg2">
                  <a:tint val="98000"/>
                  <a:satMod val="130000"/>
                  <a:shade val="90000"/>
                  <a:lumMod val="103000"/>
                </a:schemeClr>
              </a:gs>
              <a:gs pos="100000">
                <a:schemeClr val="bg2">
                  <a:shade val="63000"/>
                  <a:satMod val="120000"/>
                </a:schemeClr>
              </a:gs>
            </a:gsLst>
            <a:lin ang="54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00FF00"/>
                  </a:solidFill>
                </a:ln>
                <a:solidFill>
                  <a:prstClr val="black"/>
                </a:solidFill>
              </a:rPr>
              <a:t>or  was  the  Torah  </a:t>
            </a:r>
            <a:r>
              <a:rPr lang="en-US" sz="3200" b="1" i="1" dirty="0">
                <a:ln>
                  <a:solidFill>
                    <a:srgbClr val="00FF00"/>
                  </a:solidFill>
                </a:ln>
                <a:solidFill>
                  <a:srgbClr val="C00000"/>
                </a:solidFill>
              </a:rPr>
              <a:t>deliberately </a:t>
            </a:r>
            <a:r>
              <a:rPr lang="en-US" sz="3200" b="1" dirty="0">
                <a:ln>
                  <a:solidFill>
                    <a:srgbClr val="00FF00"/>
                  </a:solidFill>
                </a:ln>
                <a:solidFill>
                  <a:prstClr val="black"/>
                </a:solidFill>
              </a:rPr>
              <a:t> being  fulfilled?</a:t>
            </a:r>
            <a:endParaRPr lang="en-US" sz="3200" b="1" dirty="0">
              <a:ln>
                <a:solidFill>
                  <a:srgbClr val="00FF00"/>
                </a:solidFill>
              </a:ln>
            </a:endParaRPr>
          </a:p>
        </p:txBody>
      </p:sp>
      <p:sp>
        <p:nvSpPr>
          <p:cNvPr id="7" name="Rectangle 6"/>
          <p:cNvSpPr/>
          <p:nvPr/>
        </p:nvSpPr>
        <p:spPr>
          <a:xfrm>
            <a:off x="6508536" y="4461239"/>
            <a:ext cx="4885845" cy="700603"/>
          </a:xfrm>
          <a:prstGeom prst="rect">
            <a:avLst/>
          </a:prstGeom>
          <a:pattFill prst="pct20">
            <a:fgClr>
              <a:schemeClr val="accent1"/>
            </a:fgClr>
            <a:bgClr>
              <a:schemeClr val="bg1"/>
            </a:bgClr>
          </a:patt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a:lnSpc>
                <a:spcPct val="90000"/>
              </a:lnSpc>
              <a:spcAft>
                <a:spcPts val="4200"/>
              </a:spcAft>
            </a:pPr>
            <a:r>
              <a:rPr lang="en-US" sz="4400" b="1" dirty="0">
                <a:ln>
                  <a:solidFill>
                    <a:srgbClr val="FF3399"/>
                  </a:solidFill>
                </a:ln>
                <a:solidFill>
                  <a:srgbClr val="0000FF"/>
                </a:solidFill>
                <a:effectLst>
                  <a:glow rad="101600">
                    <a:schemeClr val="accent1">
                      <a:satMod val="175000"/>
                      <a:alpha val="40000"/>
                    </a:schemeClr>
                  </a:glow>
                  <a:outerShdw blurRad="50800" dist="38100" algn="l" rotWithShape="0">
                    <a:prstClr val="black">
                      <a:alpha val="40000"/>
                    </a:prstClr>
                  </a:outerShdw>
                </a:effectLst>
              </a:rPr>
              <a:t>“Living the Torah?”</a:t>
            </a:r>
            <a:endParaRPr lang="en-US" sz="4400" dirty="0">
              <a:ln>
                <a:solidFill>
                  <a:srgbClr val="FF3399"/>
                </a:solidFill>
              </a:ln>
              <a:solidFill>
                <a:srgbClr val="00B050"/>
              </a:solidFill>
              <a:effectLst>
                <a:glow rad="101600">
                  <a:schemeClr val="accent1">
                    <a:satMod val="175000"/>
                    <a:alpha val="40000"/>
                  </a:schemeClr>
                </a:glow>
                <a:outerShdw blurRad="50800" dist="38100" algn="l" rotWithShape="0">
                  <a:prstClr val="black">
                    <a:alpha val="40000"/>
                  </a:prstClr>
                </a:outerShdw>
              </a:effectLst>
            </a:endParaRPr>
          </a:p>
        </p:txBody>
      </p:sp>
      <p:grpSp>
        <p:nvGrpSpPr>
          <p:cNvPr id="12" name="Group 11"/>
          <p:cNvGrpSpPr/>
          <p:nvPr/>
        </p:nvGrpSpPr>
        <p:grpSpPr>
          <a:xfrm>
            <a:off x="1527564" y="4592662"/>
            <a:ext cx="2181609" cy="1111421"/>
            <a:chOff x="1170890" y="4653275"/>
            <a:chExt cx="2181609" cy="1111421"/>
          </a:xfrm>
        </p:grpSpPr>
        <p:cxnSp>
          <p:nvCxnSpPr>
            <p:cNvPr id="10" name="Straight Arrow Connector 9"/>
            <p:cNvCxnSpPr>
              <a:cxnSpLocks/>
            </p:cNvCxnSpPr>
            <p:nvPr/>
          </p:nvCxnSpPr>
          <p:spPr>
            <a:xfrm flipV="1">
              <a:off x="2333354" y="5124616"/>
              <a:ext cx="1019145" cy="1"/>
            </a:xfrm>
            <a:prstGeom prst="straightConnector1">
              <a:avLst/>
            </a:prstGeom>
            <a:ln w="76200">
              <a:solidFill>
                <a:srgbClr val="CC0099"/>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1170890" y="4653275"/>
              <a:ext cx="1457739" cy="1111421"/>
            </a:xfrm>
            <a:prstGeom prst="irregularSeal1">
              <a:avLst/>
            </a:prstGeom>
            <a:solidFill>
              <a:srgbClr val="CC0099"/>
            </a:solidFill>
            <a:ln w="57150">
              <a:solidFill>
                <a:srgbClr val="0000C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5EF00E4-88E4-472A-AED3-6804AB7835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520" t="6916" r="18810" b="6452"/>
          <a:stretch/>
        </p:blipFill>
        <p:spPr>
          <a:xfrm>
            <a:off x="3621633" y="4224970"/>
            <a:ext cx="1982942" cy="1678065"/>
          </a:xfrm>
          <a:prstGeom prst="ellipse">
            <a:avLst/>
          </a:prstGeom>
          <a:ln>
            <a:noFill/>
          </a:ln>
          <a:effectLst>
            <a:softEdge rad="112500"/>
          </a:effectLst>
        </p:spPr>
      </p:pic>
      <p:cxnSp>
        <p:nvCxnSpPr>
          <p:cNvPr id="14" name="Straight Arrow Connector 13">
            <a:extLst>
              <a:ext uri="{FF2B5EF4-FFF2-40B4-BE49-F238E27FC236}">
                <a16:creationId xmlns:a16="http://schemas.microsoft.com/office/drawing/2014/main" id="{C66238A6-2C97-45DF-8DDE-29F0ECE889EC}"/>
              </a:ext>
            </a:extLst>
          </p:cNvPr>
          <p:cNvCxnSpPr>
            <a:cxnSpLocks/>
          </p:cNvCxnSpPr>
          <p:nvPr/>
        </p:nvCxnSpPr>
        <p:spPr>
          <a:xfrm>
            <a:off x="5510646" y="4907280"/>
            <a:ext cx="1306714" cy="0"/>
          </a:xfrm>
          <a:prstGeom prst="straightConnector1">
            <a:avLst/>
          </a:prstGeom>
          <a:ln w="76200">
            <a:solidFill>
              <a:srgbClr val="FF00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p:cNvCxnSpPr>
          <p:nvPr/>
        </p:nvCxnSpPr>
        <p:spPr>
          <a:xfrm flipH="1">
            <a:off x="6681355" y="5064002"/>
            <a:ext cx="613525" cy="681927"/>
          </a:xfrm>
          <a:prstGeom prst="straightConnector1">
            <a:avLst/>
          </a:prstGeom>
          <a:ln w="76200">
            <a:solidFill>
              <a:srgbClr val="FF00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7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34" presetClass="emph" presetSubtype="0" fill="hold" grpId="0" nodeType="withEffect">
                                  <p:stCondLst>
                                    <p:cond delay="500"/>
                                  </p:stCondLst>
                                  <p:iterate type="lt">
                                    <p:tmPct val="10000"/>
                                  </p:iterate>
                                  <p:childTnLst>
                                    <p:animMotion origin="layout" path="M -2.08333E-6 -1.48148E-6 L -2.08333E-6 -0.07222 " pathEditMode="relative" rAng="0" ptsTypes="AA">
                                      <p:cBhvr>
                                        <p:cTn id="22" dur="500" accel="50000" decel="50000" autoRev="1" fill="hold">
                                          <p:stCondLst>
                                            <p:cond delay="0"/>
                                          </p:stCondLst>
                                        </p:cTn>
                                        <p:tgtEl>
                                          <p:spTgt spid="6"/>
                                        </p:tgtEl>
                                        <p:attrNameLst>
                                          <p:attrName>ppt_x</p:attrName>
                                          <p:attrName>ppt_y</p:attrName>
                                        </p:attrNameLst>
                                      </p:cBhvr>
                                      <p:rCtr x="0" y="-3611"/>
                                    </p:animMotion>
                                    <p:animRot by="1500000">
                                      <p:cBhvr>
                                        <p:cTn id="23" dur="250" fill="hold">
                                          <p:stCondLst>
                                            <p:cond delay="0"/>
                                          </p:stCondLst>
                                        </p:cTn>
                                        <p:tgtEl>
                                          <p:spTgt spid="6"/>
                                        </p:tgtEl>
                                        <p:attrNameLst>
                                          <p:attrName>r</p:attrName>
                                        </p:attrNameLst>
                                      </p:cBhvr>
                                    </p:animRot>
                                    <p:animRot by="-1500000">
                                      <p:cBhvr>
                                        <p:cTn id="24" dur="250" fill="hold">
                                          <p:stCondLst>
                                            <p:cond delay="250"/>
                                          </p:stCondLst>
                                        </p:cTn>
                                        <p:tgtEl>
                                          <p:spTgt spid="6"/>
                                        </p:tgtEl>
                                        <p:attrNameLst>
                                          <p:attrName>r</p:attrName>
                                        </p:attrNameLst>
                                      </p:cBhvr>
                                    </p:animRot>
                                    <p:animRot by="-1500000">
                                      <p:cBhvr>
                                        <p:cTn id="25" dur="250" fill="hold">
                                          <p:stCondLst>
                                            <p:cond delay="500"/>
                                          </p:stCondLst>
                                        </p:cTn>
                                        <p:tgtEl>
                                          <p:spTgt spid="6"/>
                                        </p:tgtEl>
                                        <p:attrNameLst>
                                          <p:attrName>r</p:attrName>
                                        </p:attrNameLst>
                                      </p:cBhvr>
                                    </p:animRot>
                                    <p:animRot by="1500000">
                                      <p:cBhvr>
                                        <p:cTn id="26" dur="250" fill="hold">
                                          <p:stCondLst>
                                            <p:cond delay="75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2000"/>
                            </p:stCondLst>
                            <p:childTnLst>
                              <p:par>
                                <p:cTn id="56" presetID="14" presetClass="entr" presetSubtype="1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750"/>
                                        <p:tgtEl>
                                          <p:spTgt spid="13"/>
                                        </p:tgtEl>
                                      </p:cBhvr>
                                    </p:animEffect>
                                  </p:childTnLst>
                                </p:cTn>
                              </p:par>
                            </p:childTnLst>
                          </p:cTn>
                        </p:par>
                        <p:par>
                          <p:cTn id="59" fill="hold">
                            <p:stCondLst>
                              <p:cond delay="275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6" presetClass="entr" presetSubtype="16" fill="hold" grpId="0" nodeType="withEffect">
                                  <p:stCondLst>
                                    <p:cond delay="2000"/>
                                  </p:stCondLst>
                                  <p:childTnLst>
                                    <p:set>
                                      <p:cBhvr>
                                        <p:cTn id="64" dur="1" fill="hold">
                                          <p:stCondLst>
                                            <p:cond delay="0"/>
                                          </p:stCondLst>
                                        </p:cTn>
                                        <p:tgtEl>
                                          <p:spTgt spid="7"/>
                                        </p:tgtEl>
                                        <p:attrNameLst>
                                          <p:attrName>style.visibility</p:attrName>
                                        </p:attrNameLst>
                                      </p:cBhvr>
                                      <p:to>
                                        <p:strVal val="visible"/>
                                      </p:to>
                                    </p:set>
                                    <p:animEffect transition="in" filter="circle(in)">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wipe(left)">
                                      <p:cBhvr>
                                        <p:cTn id="70" dur="1000"/>
                                        <p:tgtEl>
                                          <p:spTgt spid="3">
                                            <p:txEl>
                                              <p:pRg st="4" end="4"/>
                                            </p:txEl>
                                          </p:spTgt>
                                        </p:tgtEl>
                                      </p:cBhvr>
                                    </p:animEffect>
                                  </p:childTnLst>
                                </p:cTn>
                              </p:par>
                              <p:par>
                                <p:cTn id="71" presetID="26"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4580" y="199875"/>
            <a:ext cx="8156571" cy="768216"/>
          </a:xfrm>
          <a:gradFill>
            <a:gsLst>
              <a:gs pos="46000">
                <a:srgbClr val="34E9FC"/>
              </a:gs>
              <a:gs pos="50000">
                <a:schemeClr val="bg2">
                  <a:tint val="98000"/>
                  <a:satMod val="130000"/>
                  <a:shade val="90000"/>
                  <a:lumMod val="103000"/>
                </a:schemeClr>
              </a:gs>
              <a:gs pos="100000">
                <a:schemeClr val="bg2">
                  <a:shade val="63000"/>
                  <a:satMod val="120000"/>
                </a:schemeClr>
              </a:gs>
            </a:gsLst>
            <a:lin ang="5400000" scaled="0"/>
          </a:gradFill>
          <a:ln w="57150">
            <a:solidFill>
              <a:srgbClr val="FFFF00"/>
            </a:solidFill>
          </a:ln>
          <a:effectLst>
            <a:glow rad="139700">
              <a:schemeClr val="accent1">
                <a:satMod val="175000"/>
                <a:alpha val="40000"/>
              </a:schemeClr>
            </a:glow>
          </a:effectLst>
          <a:scene3d>
            <a:camera prst="orthographicFront"/>
            <a:lightRig rig="threePt" dir="t"/>
          </a:scene3d>
          <a:sp3d>
            <a:bevelT/>
          </a:sp3d>
        </p:spPr>
        <p:txBody>
          <a:bodyPr>
            <a:normAutofit/>
          </a:bodyPr>
          <a:lstStyle/>
          <a:p>
            <a:pPr algn="ctr"/>
            <a:r>
              <a:rPr lang="en-US" b="1" dirty="0" err="1">
                <a:solidFill>
                  <a:srgbClr val="0000FF"/>
                </a:solidFill>
              </a:rPr>
              <a:t>Yahusha’s</a:t>
            </a:r>
            <a:r>
              <a:rPr lang="en-US" b="1" dirty="0"/>
              <a:t> </a:t>
            </a:r>
            <a:r>
              <a:rPr lang="en-US" dirty="0"/>
              <a:t>Response to the Inquiry -</a:t>
            </a:r>
          </a:p>
        </p:txBody>
      </p:sp>
      <p:sp>
        <p:nvSpPr>
          <p:cNvPr id="3" name="Content Placeholder 2"/>
          <p:cNvSpPr>
            <a:spLocks noGrp="1"/>
          </p:cNvSpPr>
          <p:nvPr>
            <p:ph idx="1"/>
          </p:nvPr>
        </p:nvSpPr>
        <p:spPr>
          <a:xfrm>
            <a:off x="415942" y="1122831"/>
            <a:ext cx="11273845" cy="4444252"/>
          </a:xfrm>
          <a:solidFill>
            <a:srgbClr val="F3D1FF"/>
          </a:solidFill>
          <a:ln>
            <a:solidFill>
              <a:schemeClr val="tx1"/>
            </a:solidFill>
          </a:ln>
          <a:scene3d>
            <a:camera prst="orthographicFront"/>
            <a:lightRig rig="threePt" dir="t"/>
          </a:scene3d>
          <a:sp3d>
            <a:bevelT w="139700" h="139700" prst="divot"/>
          </a:sp3d>
        </p:spPr>
        <p:txBody>
          <a:bodyPr lIns="182880" tIns="182880">
            <a:normAutofit lnSpcReduction="10000"/>
            <a:sp3d extrusionH="57150">
              <a:bevelT w="82550" h="38100" prst="coolSlant"/>
            </a:sp3d>
          </a:bodyPr>
          <a:lstStyle/>
          <a:p>
            <a:pPr marL="365760" indent="-914400">
              <a:spcBef>
                <a:spcPts val="0"/>
              </a:spcBef>
              <a:spcAft>
                <a:spcPts val="2400"/>
              </a:spcAft>
              <a:buNone/>
            </a:pPr>
            <a:r>
              <a:rPr lang="en-US" dirty="0">
                <a:latin typeface="Georgia" panose="02040502050405020303" pitchFamily="18" charset="0"/>
              </a:rPr>
              <a:t>The Inquiry –</a:t>
            </a:r>
            <a:endParaRPr lang="en-US" sz="800" dirty="0">
              <a:solidFill>
                <a:srgbClr val="008080"/>
              </a:solidFill>
              <a:latin typeface="Georgia" panose="02040502050405020303" pitchFamily="18" charset="0"/>
            </a:endParaRPr>
          </a:p>
          <a:p>
            <a:pPr marL="1737360" indent="-1737360">
              <a:spcBef>
                <a:spcPts val="0"/>
              </a:spcBef>
              <a:spcAft>
                <a:spcPts val="2400"/>
              </a:spcAft>
              <a:buNone/>
            </a:pPr>
            <a:r>
              <a:rPr lang="en-US" dirty="0">
                <a:solidFill>
                  <a:srgbClr val="008080"/>
                </a:solidFill>
                <a:latin typeface="Georgia" panose="02040502050405020303" pitchFamily="18" charset="0"/>
              </a:rPr>
              <a:t>Luke 2:48</a:t>
            </a:r>
            <a:r>
              <a:rPr lang="en-US" dirty="0">
                <a:solidFill>
                  <a:prstClr val="black"/>
                </a:solidFill>
                <a:latin typeface="Georgia" panose="02040502050405020303" pitchFamily="18" charset="0"/>
              </a:rPr>
              <a:t>	</a:t>
            </a:r>
            <a:r>
              <a:rPr lang="en-US" dirty="0">
                <a:solidFill>
                  <a:schemeClr val="accent2">
                    <a:lumMod val="50000"/>
                  </a:schemeClr>
                </a:solidFill>
                <a:latin typeface="Georgia" panose="02040502050405020303" pitchFamily="18" charset="0"/>
              </a:rPr>
              <a:t>And having seen Him, they were amazed.  And His mother said to Him, “Son, </a:t>
            </a:r>
            <a:r>
              <a:rPr lang="en-US" sz="4400" b="1" i="1" u="sng"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WHY</a:t>
            </a:r>
            <a:r>
              <a:rPr lang="en-US" b="1" i="1" u="sng" dirty="0">
                <a:ln>
                  <a:solidFill>
                    <a:srgbClr val="002060"/>
                  </a:solidFill>
                </a:ln>
                <a:solidFill>
                  <a:srgbClr val="9900CC"/>
                </a:solidFill>
                <a:effectLst>
                  <a:outerShdw blurRad="50800" dist="38100" algn="l" rotWithShape="0">
                    <a:prstClr val="black">
                      <a:alpha val="40000"/>
                    </a:prstClr>
                  </a:outerShdw>
                </a:effectLst>
                <a:latin typeface="Georgia" panose="02040502050405020303" pitchFamily="18" charset="0"/>
              </a:rPr>
              <a:t> </a:t>
            </a:r>
            <a:r>
              <a:rPr lang="en-US" b="1" i="1" u="sng" dirty="0">
                <a:ln>
                  <a:solidFill>
                    <a:srgbClr val="002060"/>
                  </a:solidFill>
                </a:ln>
                <a:solidFill>
                  <a:srgbClr val="9900CC"/>
                </a:solidFill>
                <a:latin typeface="Georgia" panose="02040502050405020303" pitchFamily="18" charset="0"/>
              </a:rPr>
              <a:t>have You done this</a:t>
            </a:r>
            <a:r>
              <a:rPr lang="en-US" b="1" i="1" dirty="0">
                <a:ln>
                  <a:solidFill>
                    <a:srgbClr val="002060"/>
                  </a:solidFill>
                </a:ln>
                <a:solidFill>
                  <a:srgbClr val="9900CC"/>
                </a:solidFill>
                <a:latin typeface="Georgia" panose="02040502050405020303" pitchFamily="18" charset="0"/>
              </a:rPr>
              <a:t> </a:t>
            </a:r>
            <a:r>
              <a:rPr lang="en-US" b="1" dirty="0">
                <a:ln>
                  <a:solidFill>
                    <a:sysClr val="windowText" lastClr="000000"/>
                  </a:solidFill>
                </a:ln>
                <a:solidFill>
                  <a:schemeClr val="accent2">
                    <a:lumMod val="50000"/>
                  </a:schemeClr>
                </a:solidFill>
                <a:effectLst>
                  <a:glow rad="127000">
                    <a:srgbClr val="FFFF00"/>
                  </a:glow>
                </a:effectLst>
                <a:latin typeface="Georgia" panose="02040502050405020303" pitchFamily="18" charset="0"/>
              </a:rPr>
              <a:t>to us? </a:t>
            </a:r>
            <a:r>
              <a:rPr lang="en-US" dirty="0">
                <a:solidFill>
                  <a:schemeClr val="accent2">
                    <a:lumMod val="50000"/>
                  </a:schemeClr>
                </a:solidFill>
                <a:latin typeface="Georgia" panose="02040502050405020303" pitchFamily="18" charset="0"/>
              </a:rPr>
              <a:t>See, Your father and I have been anxiously seeking You.” </a:t>
            </a:r>
          </a:p>
          <a:p>
            <a:pPr marL="0" indent="0">
              <a:spcBef>
                <a:spcPts val="0"/>
              </a:spcBef>
              <a:spcAft>
                <a:spcPts val="2400"/>
              </a:spcAft>
              <a:buNone/>
            </a:pPr>
            <a:r>
              <a:rPr lang="en-US" b="1" dirty="0">
                <a:solidFill>
                  <a:srgbClr val="0000FF"/>
                </a:solidFill>
                <a:latin typeface="Georgia" panose="02040502050405020303" pitchFamily="18" charset="0"/>
              </a:rPr>
              <a:t>Yahusha’s</a:t>
            </a:r>
            <a:r>
              <a:rPr lang="en-US" dirty="0">
                <a:solidFill>
                  <a:srgbClr val="0000FF"/>
                </a:solidFill>
                <a:latin typeface="Georgia" panose="02040502050405020303" pitchFamily="18" charset="0"/>
              </a:rPr>
              <a:t> Response –</a:t>
            </a:r>
          </a:p>
          <a:p>
            <a:pPr marL="1737360" indent="-1737360">
              <a:lnSpc>
                <a:spcPct val="100000"/>
              </a:lnSpc>
              <a:spcBef>
                <a:spcPts val="0"/>
              </a:spcBef>
              <a:spcAft>
                <a:spcPts val="2400"/>
              </a:spcAft>
              <a:buNone/>
            </a:pPr>
            <a:r>
              <a:rPr lang="en-US" dirty="0">
                <a:solidFill>
                  <a:srgbClr val="008080"/>
                </a:solidFill>
                <a:latin typeface="Georgia" panose="02040502050405020303" pitchFamily="18" charset="0"/>
              </a:rPr>
              <a:t>Luke 2:49</a:t>
            </a:r>
            <a:r>
              <a:rPr lang="en-US" dirty="0">
                <a:solidFill>
                  <a:prstClr val="black"/>
                </a:solidFill>
                <a:latin typeface="Georgia" panose="02040502050405020303" pitchFamily="18" charset="0"/>
              </a:rPr>
              <a:t>	</a:t>
            </a:r>
            <a:r>
              <a:rPr lang="en-US" dirty="0">
                <a:solidFill>
                  <a:schemeClr val="accent2">
                    <a:lumMod val="50000"/>
                  </a:schemeClr>
                </a:solidFill>
                <a:latin typeface="Georgia" panose="02040502050405020303" pitchFamily="18" charset="0"/>
              </a:rPr>
              <a:t>And He said to them, “Why were you seeking Me? </a:t>
            </a:r>
            <a:br>
              <a:rPr lang="en-US" dirty="0">
                <a:solidFill>
                  <a:schemeClr val="accent2">
                    <a:lumMod val="50000"/>
                  </a:schemeClr>
                </a:solidFill>
                <a:latin typeface="Georgia" panose="02040502050405020303" pitchFamily="18" charset="0"/>
              </a:rPr>
            </a:br>
            <a:r>
              <a:rPr lang="en-US" b="1" u="sng" dirty="0">
                <a:solidFill>
                  <a:srgbClr val="9900CC"/>
                </a:solidFill>
                <a:latin typeface="Georgia" panose="02040502050405020303" pitchFamily="18" charset="0"/>
              </a:rPr>
              <a:t>Did</a:t>
            </a:r>
            <a:r>
              <a:rPr lang="en-US" b="1" dirty="0">
                <a:solidFill>
                  <a:srgbClr val="9900CC"/>
                </a:solidFill>
                <a:latin typeface="Georgia" panose="02040502050405020303" pitchFamily="18" charset="0"/>
              </a:rPr>
              <a:t> y</a:t>
            </a:r>
            <a:r>
              <a:rPr lang="en-US" b="1" u="sng" dirty="0">
                <a:solidFill>
                  <a:srgbClr val="9900CC"/>
                </a:solidFill>
                <a:latin typeface="Georgia" panose="02040502050405020303" pitchFamily="18" charset="0"/>
              </a:rPr>
              <a:t>ou</a:t>
            </a:r>
            <a:r>
              <a:rPr lang="en-US" b="1" dirty="0">
                <a:solidFill>
                  <a:srgbClr val="9900CC"/>
                </a:solidFill>
                <a:latin typeface="Georgia" panose="02040502050405020303" pitchFamily="18" charset="0"/>
              </a:rPr>
              <a:t>  </a:t>
            </a:r>
            <a:r>
              <a:rPr lang="en-US" b="1" u="sng" dirty="0">
                <a:solidFill>
                  <a:srgbClr val="9900CC"/>
                </a:solidFill>
                <a:effectLst>
                  <a:glow rad="127000">
                    <a:srgbClr val="FFFF00"/>
                  </a:glow>
                  <a:outerShdw blurRad="50800" dist="50800" dir="5400000" algn="ctr" rotWithShape="0">
                    <a:srgbClr val="34E9FC"/>
                  </a:outerShdw>
                </a:effectLst>
                <a:latin typeface="Wide Latin" panose="020A0A07050505020404" pitchFamily="18" charset="0"/>
              </a:rPr>
              <a:t>N-O-T</a:t>
            </a:r>
            <a:r>
              <a:rPr lang="en-US" b="1" dirty="0">
                <a:solidFill>
                  <a:srgbClr val="9900CC"/>
                </a:solidFill>
                <a:effectLst>
                  <a:glow rad="127000">
                    <a:srgbClr val="FFFF00"/>
                  </a:glow>
                  <a:outerShdw blurRad="50800" dist="50800" dir="5400000" algn="ctr" rotWithShape="0">
                    <a:srgbClr val="34E9FC"/>
                  </a:outerShdw>
                </a:effectLst>
                <a:latin typeface="Wide Latin" panose="020A0A07050505020404" pitchFamily="18" charset="0"/>
              </a:rPr>
              <a:t>  </a:t>
            </a:r>
            <a:r>
              <a:rPr lang="en-US" b="1" u="sng" dirty="0">
                <a:solidFill>
                  <a:srgbClr val="9900CC"/>
                </a:solidFill>
                <a:effectLst>
                  <a:glow rad="127000">
                    <a:srgbClr val="FFFF00"/>
                  </a:glow>
                  <a:outerShdw blurRad="50800" dist="50800" dir="5400000" algn="ctr" rotWithShape="0">
                    <a:srgbClr val="34E9FC"/>
                  </a:outerShdw>
                </a:effectLst>
                <a:latin typeface="Wide Latin" panose="020A0A07050505020404" pitchFamily="18" charset="0"/>
              </a:rPr>
              <a:t>K-N-O-W</a:t>
            </a:r>
            <a:r>
              <a:rPr lang="en-US" b="1" dirty="0">
                <a:solidFill>
                  <a:srgbClr val="9900CC"/>
                </a:solidFill>
                <a:effectLst>
                  <a:glow rad="127000">
                    <a:srgbClr val="FFFF00"/>
                  </a:glow>
                  <a:outerShdw blurRad="50800" dist="50800" dir="5400000" algn="ctr" rotWithShape="0">
                    <a:srgbClr val="34E9FC"/>
                  </a:outerShdw>
                </a:effectLst>
                <a:latin typeface="Wide Latin" panose="020A0A07050505020404" pitchFamily="18" charset="0"/>
              </a:rPr>
              <a:t> </a:t>
            </a:r>
            <a:r>
              <a:rPr lang="en-US" b="1" dirty="0">
                <a:solidFill>
                  <a:srgbClr val="9900CC"/>
                </a:solidFill>
                <a:latin typeface="Georgia" panose="02040502050405020303" pitchFamily="18" charset="0"/>
              </a:rPr>
              <a:t>that </a:t>
            </a:r>
            <a:br>
              <a:rPr lang="en-US" b="1" dirty="0">
                <a:solidFill>
                  <a:srgbClr val="9900CC"/>
                </a:solidFill>
                <a:latin typeface="Georgia" panose="02040502050405020303" pitchFamily="18" charset="0"/>
              </a:rPr>
            </a:br>
            <a:r>
              <a:rPr lang="en-US" sz="3200" b="1" dirty="0">
                <a:ln w="12700">
                  <a:solidFill>
                    <a:srgbClr val="002060"/>
                  </a:solidFill>
                  <a:prstDash val="solid"/>
                </a:ln>
                <a:solidFill>
                  <a:srgbClr val="66FF33"/>
                </a:solidFill>
                <a:effectLst>
                  <a:outerShdw dist="38100" dir="2640000" algn="bl" rotWithShape="0">
                    <a:schemeClr val="accent1"/>
                  </a:outerShdw>
                </a:effectLst>
                <a:latin typeface="Georgia" panose="02040502050405020303" pitchFamily="18" charset="0"/>
              </a:rPr>
              <a:t>I had to be in the </a:t>
            </a:r>
            <a:r>
              <a:rPr lang="en-US" sz="3200" b="1" i="1" dirty="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MATTERS</a:t>
            </a:r>
            <a:r>
              <a:rPr lang="en-US" sz="3200" b="1" dirty="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 of My Father?” </a:t>
            </a:r>
          </a:p>
        </p:txBody>
      </p:sp>
      <p:sp>
        <p:nvSpPr>
          <p:cNvPr id="4" name="Slide Number Placeholder 3"/>
          <p:cNvSpPr>
            <a:spLocks noGrp="1"/>
          </p:cNvSpPr>
          <p:nvPr>
            <p:ph type="sldNum" sz="quarter" idx="12"/>
          </p:nvPr>
        </p:nvSpPr>
        <p:spPr>
          <a:xfrm>
            <a:off x="9379534" y="6408305"/>
            <a:ext cx="2743200" cy="365125"/>
          </a:xfrm>
        </p:spPr>
        <p:txBody>
          <a:bodyPr/>
          <a:lstStyle/>
          <a:p>
            <a:fld id="{0B555D82-D20F-4DB7-B3E9-7B7EAC2F87A9}" type="slidenum">
              <a:rPr lang="en-US" smtClean="0">
                <a:solidFill>
                  <a:schemeClr val="tx1">
                    <a:lumMod val="95000"/>
                    <a:lumOff val="5000"/>
                  </a:schemeClr>
                </a:solidFill>
              </a:rPr>
              <a:t>68</a:t>
            </a:fld>
            <a:endParaRPr lang="en-US" dirty="0">
              <a:solidFill>
                <a:schemeClr val="tx1">
                  <a:lumMod val="95000"/>
                  <a:lumOff val="5000"/>
                </a:schemeClr>
              </a:solidFill>
            </a:endParaRPr>
          </a:p>
        </p:txBody>
      </p:sp>
      <p:sp>
        <p:nvSpPr>
          <p:cNvPr id="5" name="Title 1">
            <a:extLst>
              <a:ext uri="{FF2B5EF4-FFF2-40B4-BE49-F238E27FC236}">
                <a16:creationId xmlns:a16="http://schemas.microsoft.com/office/drawing/2014/main" id="{86763998-FB15-0DB1-B8CF-654292D20CBE}"/>
              </a:ext>
            </a:extLst>
          </p:cNvPr>
          <p:cNvSpPr txBox="1">
            <a:spLocks/>
          </p:cNvSpPr>
          <p:nvPr/>
        </p:nvSpPr>
        <p:spPr>
          <a:xfrm>
            <a:off x="415941" y="5675026"/>
            <a:ext cx="11273845" cy="1098404"/>
          </a:xfrm>
          <a:prstGeom prst="rect">
            <a:avLst/>
          </a:prstGeom>
          <a:pattFill prst="pct5">
            <a:fgClr>
              <a:schemeClr val="accent1"/>
            </a:fgClr>
            <a:bgClr>
              <a:schemeClr val="bg1"/>
            </a:bgClr>
          </a:pattFill>
          <a:ln w="3810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glow rad="101600">
                    <a:srgbClr val="34E9FC">
                      <a:alpha val="60000"/>
                    </a:srgbClr>
                  </a:glow>
                </a:effectLst>
              </a:rPr>
              <a:t>At age 12: Was Yahusha’s presence in the temple on “Covenant Timing” or the “Jewish timing” that was “the custom of the day”?</a:t>
            </a:r>
            <a:endParaRPr lang="en-US" b="1" dirty="0">
              <a:solidFill>
                <a:srgbClr val="0000FF"/>
              </a:solidFill>
            </a:endParaRPr>
          </a:p>
        </p:txBody>
      </p:sp>
    </p:spTree>
    <p:extLst>
      <p:ext uri="{BB962C8B-B14F-4D97-AF65-F5344CB8AC3E}">
        <p14:creationId xmlns:p14="http://schemas.microsoft.com/office/powerpoint/2010/main" val="27872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616" y="166256"/>
            <a:ext cx="8526346" cy="831271"/>
          </a:xfrm>
          <a:pattFill prst="pct5">
            <a:fgClr>
              <a:schemeClr val="accent1"/>
            </a:fgClr>
            <a:bgClr>
              <a:schemeClr val="bg1"/>
            </a:bgClr>
          </a:pattFill>
          <a:ln w="3810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lstStyle/>
          <a:p>
            <a:pPr algn="ctr"/>
            <a:r>
              <a:rPr lang="en-US" b="1" dirty="0">
                <a:effectLst>
                  <a:glow rad="101600">
                    <a:srgbClr val="34E9FC">
                      <a:alpha val="60000"/>
                    </a:srgbClr>
                  </a:glow>
                </a:effectLst>
              </a:rPr>
              <a:t>“The Matters” </a:t>
            </a:r>
            <a:r>
              <a:rPr lang="en-US" dirty="0"/>
              <a:t>of the </a:t>
            </a:r>
            <a:r>
              <a:rPr lang="en-US" b="1" dirty="0">
                <a:solidFill>
                  <a:srgbClr val="0000FF"/>
                </a:solidFill>
              </a:rPr>
              <a:t>Father - Yahuah</a:t>
            </a:r>
          </a:p>
        </p:txBody>
      </p:sp>
      <p:sp>
        <p:nvSpPr>
          <p:cNvPr id="3" name="Content Placeholder 2"/>
          <p:cNvSpPr>
            <a:spLocks noGrp="1"/>
          </p:cNvSpPr>
          <p:nvPr>
            <p:ph idx="1"/>
          </p:nvPr>
        </p:nvSpPr>
        <p:spPr>
          <a:xfrm>
            <a:off x="222792" y="1194954"/>
            <a:ext cx="11737144" cy="5455228"/>
          </a:xfrm>
          <a:solidFill>
            <a:schemeClr val="bg1">
              <a:lumMod val="95000"/>
            </a:schemeClr>
          </a:solidFill>
          <a:ln w="76200">
            <a:solidFill>
              <a:srgbClr val="00B050"/>
            </a:solidFill>
          </a:ln>
          <a:scene3d>
            <a:camera prst="orthographicFront"/>
            <a:lightRig rig="threePt" dir="t"/>
          </a:scene3d>
          <a:sp3d>
            <a:bevelT w="114300" prst="artDeco"/>
          </a:sp3d>
        </p:spPr>
        <p:txBody>
          <a:bodyPr lIns="182880" tIns="182880">
            <a:normAutofit/>
            <a:sp3d extrusionH="57150">
              <a:bevelT w="82550" h="38100" prst="coolSlant"/>
            </a:sp3d>
          </a:bodyPr>
          <a:lstStyle/>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23:14</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a:t>
            </a:r>
            <a:r>
              <a:rPr lang="en-US" b="1" u="sng" dirty="0">
                <a:solidFill>
                  <a:srgbClr val="9900CC"/>
                </a:solidFill>
                <a:latin typeface="Georgia" panose="02040502050405020303" pitchFamily="18" charset="0"/>
              </a:rPr>
              <a:t>Three times in the</a:t>
            </a:r>
            <a:r>
              <a:rPr lang="en-US" b="1" dirty="0">
                <a:solidFill>
                  <a:srgbClr val="9900CC"/>
                </a:solidFill>
                <a:latin typeface="Georgia" panose="02040502050405020303" pitchFamily="18" charset="0"/>
              </a:rPr>
              <a:t> y</a:t>
            </a:r>
            <a:r>
              <a:rPr lang="en-US" b="1" u="sng" dirty="0">
                <a:solidFill>
                  <a:srgbClr val="9900CC"/>
                </a:solidFill>
                <a:latin typeface="Georgia" panose="02040502050405020303" pitchFamily="18" charset="0"/>
              </a:rPr>
              <a:t>ear</a:t>
            </a:r>
            <a:r>
              <a:rPr lang="en-US" b="1" dirty="0">
                <a:solidFill>
                  <a:srgbClr val="9900CC"/>
                </a:solidFill>
                <a:latin typeface="Georgia" panose="02040502050405020303" pitchFamily="18" charset="0"/>
              </a:rPr>
              <a:t> </a:t>
            </a:r>
            <a:r>
              <a:rPr lang="en-US" dirty="0">
                <a:solidFill>
                  <a:schemeClr val="accent2">
                    <a:lumMod val="75000"/>
                  </a:schemeClr>
                </a:solidFill>
                <a:latin typeface="Georgia" panose="02040502050405020303" pitchFamily="18" charset="0"/>
              </a:rPr>
              <a:t>you are to observe a festival to Me:</a:t>
            </a:r>
          </a:p>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23:15</a:t>
            </a:r>
            <a:r>
              <a:rPr lang="en-US" dirty="0">
                <a:solidFill>
                  <a:schemeClr val="accent2">
                    <a:lumMod val="75000"/>
                  </a:schemeClr>
                </a:solidFill>
                <a:latin typeface="Georgia" panose="02040502050405020303" pitchFamily="18" charset="0"/>
              </a:rPr>
              <a:t>“Guard the Festival of Unleavened Bread. Seven days you eat unleavened bread, as I commanded you, at the time appointed in the month of </a:t>
            </a:r>
            <a:r>
              <a:rPr lang="en-US" dirty="0" err="1">
                <a:solidFill>
                  <a:schemeClr val="accent2">
                    <a:lumMod val="75000"/>
                  </a:schemeClr>
                </a:solidFill>
                <a:latin typeface="Georgia" panose="02040502050405020303" pitchFamily="18" charset="0"/>
              </a:rPr>
              <a:t>A</a:t>
            </a:r>
            <a:r>
              <a:rPr lang="en-US" dirty="0" err="1">
                <a:solidFill>
                  <a:schemeClr val="accent2">
                    <a:lumMod val="75000"/>
                  </a:schemeClr>
                </a:solidFill>
                <a:latin typeface="TITUS Cyberbit Basic" panose="02020603050405020304" pitchFamily="18" charset="0"/>
              </a:rPr>
              <a:t>ḇ</a:t>
            </a:r>
            <a:r>
              <a:rPr lang="en-US" dirty="0" err="1">
                <a:solidFill>
                  <a:schemeClr val="accent2">
                    <a:lumMod val="75000"/>
                  </a:schemeClr>
                </a:solidFill>
                <a:latin typeface="Georgia" panose="02040502050405020303" pitchFamily="18" charset="0"/>
              </a:rPr>
              <a:t>i</a:t>
            </a:r>
            <a:r>
              <a:rPr lang="en-US" dirty="0" err="1">
                <a:solidFill>
                  <a:schemeClr val="accent2">
                    <a:lumMod val="75000"/>
                  </a:schemeClr>
                </a:solidFill>
                <a:latin typeface="TITUS Cyberbit Basic" panose="02020603050405020304" pitchFamily="18" charset="0"/>
              </a:rPr>
              <a:t>b</a:t>
            </a:r>
            <a:r>
              <a:rPr lang="en-US" dirty="0">
                <a:solidFill>
                  <a:schemeClr val="accent2">
                    <a:lumMod val="75000"/>
                  </a:schemeClr>
                </a:solidFill>
                <a:latin typeface="TITUS Cyberbit Basic" panose="02020603050405020304" pitchFamily="18" charset="0"/>
              </a:rPr>
              <a:t>̱</a:t>
            </a:r>
            <a:r>
              <a:rPr lang="en-US" dirty="0">
                <a:solidFill>
                  <a:schemeClr val="accent2">
                    <a:lumMod val="75000"/>
                  </a:schemeClr>
                </a:solidFill>
                <a:latin typeface="Georgia" panose="02040502050405020303" pitchFamily="18" charset="0"/>
              </a:rPr>
              <a:t> – for in it you came out of </a:t>
            </a:r>
            <a:r>
              <a:rPr lang="en-US" dirty="0" err="1">
                <a:solidFill>
                  <a:schemeClr val="accent2">
                    <a:lumMod val="75000"/>
                  </a:schemeClr>
                </a:solidFill>
                <a:latin typeface="Georgia" panose="02040502050405020303" pitchFamily="18" charset="0"/>
              </a:rPr>
              <a:t>Mitsrayim</a:t>
            </a:r>
            <a:r>
              <a:rPr lang="en-US" dirty="0">
                <a:solidFill>
                  <a:schemeClr val="accent2">
                    <a:lumMod val="75000"/>
                  </a:schemeClr>
                </a:solidFill>
                <a:latin typeface="Georgia" panose="02040502050405020303" pitchFamily="18" charset="0"/>
              </a:rPr>
              <a:t> </a:t>
            </a:r>
            <a:r>
              <a:rPr lang="en-US" sz="2400" dirty="0">
                <a:latin typeface="Georgia" panose="02040502050405020303" pitchFamily="18" charset="0"/>
              </a:rPr>
              <a:t>[Egypt] </a:t>
            </a:r>
            <a:r>
              <a:rPr lang="en-US" dirty="0">
                <a:solidFill>
                  <a:schemeClr val="accent2">
                    <a:lumMod val="75000"/>
                  </a:schemeClr>
                </a:solidFill>
                <a:latin typeface="Georgia" panose="02040502050405020303" pitchFamily="18" charset="0"/>
              </a:rPr>
              <a:t>– and do not appear before Me empty-handed;</a:t>
            </a:r>
          </a:p>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the Festival of the Harvest, the first-fruits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which you have sown in the field; </a:t>
            </a:r>
            <a:r>
              <a:rPr lang="en-US" b="1" i="1" dirty="0">
                <a:solidFill>
                  <a:srgbClr val="9900CC"/>
                </a:solidFill>
                <a:latin typeface="Georgia" panose="02040502050405020303" pitchFamily="18" charset="0"/>
              </a:rPr>
              <a:t>and the Festival of the Ingathering at the outgoing of the year, </a:t>
            </a:r>
            <a:r>
              <a:rPr lang="en-US" dirty="0">
                <a:solidFill>
                  <a:schemeClr val="accent2">
                    <a:lumMod val="75000"/>
                  </a:schemeClr>
                </a:solidFill>
                <a:latin typeface="Georgia" panose="02040502050405020303" pitchFamily="18" charset="0"/>
              </a:rPr>
              <a:t>when you have gathered in the fruit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from the field. </a:t>
            </a:r>
          </a:p>
          <a:p>
            <a:pPr marL="1554480" indent="-1554480">
              <a:spcBef>
                <a:spcPts val="0"/>
              </a:spcBef>
              <a:spcAft>
                <a:spcPts val="18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“Three times in the year </a:t>
            </a:r>
            <a:r>
              <a:rPr lang="en-US" b="1" i="1" u="sng" dirty="0">
                <a:solidFill>
                  <a:srgbClr val="FF0000"/>
                </a:solidFill>
                <a:latin typeface="Georgia" panose="02040502050405020303" pitchFamily="18" charset="0"/>
              </a:rPr>
              <a:t>ALL YOUR MALES</a:t>
            </a:r>
            <a:r>
              <a:rPr lang="en-US" b="1" i="1" dirty="0">
                <a:solidFill>
                  <a:srgbClr val="FF0000"/>
                </a:solidFill>
                <a:latin typeface="Georgia" panose="02040502050405020303" pitchFamily="18" charset="0"/>
              </a:rPr>
              <a:t> </a:t>
            </a:r>
            <a:r>
              <a:rPr lang="en-US" b="1" i="1" dirty="0">
                <a:solidFill>
                  <a:srgbClr val="9900CC"/>
                </a:solidFill>
                <a:latin typeface="Georgia" panose="02040502050405020303" pitchFamily="18" charset="0"/>
              </a:rPr>
              <a:t>are to appear before the </a:t>
            </a:r>
            <a:r>
              <a:rPr lang="en-US" b="1" i="1" dirty="0">
                <a:solidFill>
                  <a:srgbClr val="0000FF"/>
                </a:solidFill>
                <a:latin typeface="Georgia" panose="02040502050405020303" pitchFamily="18" charset="0"/>
              </a:rPr>
              <a:t>Master </a:t>
            </a:r>
            <a:r>
              <a:rPr lang="he-IL" b="1" i="1" dirty="0">
                <a:solidFill>
                  <a:srgbClr val="0000FF"/>
                </a:solidFill>
                <a:latin typeface="SBL Hebrew"/>
              </a:rPr>
              <a:t>יהוה</a:t>
            </a:r>
            <a:r>
              <a:rPr lang="en-US" b="1" i="1" dirty="0">
                <a:solidFill>
                  <a:srgbClr val="0000FF"/>
                </a:solidFill>
                <a:latin typeface="Georgia" panose="02040502050405020303" pitchFamily="18" charset="0"/>
              </a:rPr>
              <a:t> [Yahuah].</a:t>
            </a:r>
            <a:r>
              <a:rPr lang="en-US" i="1" dirty="0">
                <a:solidFill>
                  <a:srgbClr val="0000FF"/>
                </a:solidFill>
                <a:latin typeface="Georgia" panose="02040502050405020303" pitchFamily="18" charset="0"/>
              </a:rPr>
              <a:t>”</a:t>
            </a:r>
            <a:r>
              <a:rPr lang="en-US" b="1" i="1" dirty="0">
                <a:solidFill>
                  <a:srgbClr val="0000FF"/>
                </a:solidFill>
                <a:latin typeface="Georgia" panose="02040502050405020303" pitchFamily="18" charset="0"/>
              </a:rPr>
              <a:t> </a:t>
            </a:r>
          </a:p>
        </p:txBody>
      </p:sp>
      <p:sp>
        <p:nvSpPr>
          <p:cNvPr id="4" name="Slide Number Placeholder 3"/>
          <p:cNvSpPr>
            <a:spLocks noGrp="1"/>
          </p:cNvSpPr>
          <p:nvPr>
            <p:ph type="sldNum" sz="quarter" idx="12"/>
          </p:nvPr>
        </p:nvSpPr>
        <p:spPr>
          <a:xfrm>
            <a:off x="9119759" y="6200485"/>
            <a:ext cx="2743200" cy="365125"/>
          </a:xfrm>
        </p:spPr>
        <p:txBody>
          <a:bodyPr/>
          <a:lstStyle/>
          <a:p>
            <a:fld id="{0B555D82-D20F-4DB7-B3E9-7B7EAC2F87A9}" type="slidenum">
              <a:rPr lang="en-US" smtClean="0">
                <a:solidFill>
                  <a:schemeClr val="tx1">
                    <a:lumMod val="95000"/>
                    <a:lumOff val="5000"/>
                  </a:schemeClr>
                </a:solidFill>
              </a:rPr>
              <a:t>69</a:t>
            </a:fld>
            <a:endParaRPr lang="en-US" dirty="0">
              <a:solidFill>
                <a:schemeClr val="tx1">
                  <a:lumMod val="95000"/>
                  <a:lumOff val="5000"/>
                </a:schemeClr>
              </a:solidFill>
            </a:endParaRPr>
          </a:p>
        </p:txBody>
      </p:sp>
      <p:sp>
        <p:nvSpPr>
          <p:cNvPr id="5" name="Lightning Bolt 4"/>
          <p:cNvSpPr/>
          <p:nvPr/>
        </p:nvSpPr>
        <p:spPr>
          <a:xfrm rot="6660549">
            <a:off x="9732354" y="4730914"/>
            <a:ext cx="1226592" cy="1475157"/>
          </a:xfrm>
          <a:prstGeom prst="lightningBolt">
            <a:avLst/>
          </a:prstGeom>
          <a:solidFill>
            <a:srgbClr val="34E9FC"/>
          </a:solidFill>
          <a:ln w="57150">
            <a:solidFill>
              <a:srgbClr val="CC0099"/>
            </a:solidFill>
          </a:ln>
          <a:effectLst>
            <a:glow rad="88900">
              <a:srgbClr val="FF99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58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53" presetClass="entr" presetSubtype="16" repeatCount="500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53036" y="1803042"/>
            <a:ext cx="11088709" cy="4943879"/>
          </a:xfrm>
          <a:solidFill>
            <a:schemeClr val="bg1">
              <a:lumMod val="85000"/>
            </a:schemeClr>
          </a:solidFill>
          <a:ln w="76200">
            <a:solidFill>
              <a:schemeClr val="accent4">
                <a:lumMod val="60000"/>
                <a:lumOff val="40000"/>
              </a:schemeClr>
            </a:solidFill>
          </a:ln>
          <a:scene3d>
            <a:camera prst="orthographicFront"/>
            <a:lightRig rig="threePt" dir="t"/>
          </a:scene3d>
          <a:sp3d>
            <a:bevelT w="139700" h="139700" prst="divot"/>
          </a:sp3d>
        </p:spPr>
        <p:txBody>
          <a:bodyPr tIns="182880">
            <a:normAutofit/>
            <a:sp3d extrusionH="57150">
              <a:bevelT w="38100" h="38100"/>
            </a:sp3d>
          </a:bodyPr>
          <a:lstStyle/>
          <a:p>
            <a:pPr>
              <a:spcBef>
                <a:spcPts val="0"/>
              </a:spcBef>
              <a:spcAft>
                <a:spcPts val="2400"/>
              </a:spcAft>
            </a:pPr>
            <a:r>
              <a:rPr lang="en-US" sz="3600" dirty="0"/>
              <a:t>Have we applied sufficient attention to the documentations addressing the lunar based calendar </a:t>
            </a:r>
            <a:br>
              <a:rPr lang="en-US" sz="3600" dirty="0"/>
            </a:br>
            <a:r>
              <a:rPr lang="en-US" sz="3600" dirty="0"/>
              <a:t>from the Testimonies of the Tanach (Old Testament)?</a:t>
            </a:r>
          </a:p>
          <a:p>
            <a:pPr>
              <a:spcBef>
                <a:spcPts val="0"/>
              </a:spcBef>
              <a:spcAft>
                <a:spcPts val="2400"/>
              </a:spcAft>
            </a:pPr>
            <a:r>
              <a:rPr lang="en-US" sz="3600" dirty="0"/>
              <a:t>Are there witness texts within the Scriptures that will give us a clear view of the solar vs lunar calendar controversy? </a:t>
            </a:r>
            <a:r>
              <a:rPr lang="en-US" sz="3600" b="1" u="sng" dirty="0">
                <a:ln>
                  <a:solidFill>
                    <a:sysClr val="windowText" lastClr="000000"/>
                  </a:solidFill>
                </a:ln>
                <a:solidFill>
                  <a:srgbClr val="FB6BEA"/>
                </a:solidFill>
              </a:rPr>
              <a:t>Clues that we can directl</a:t>
            </a:r>
            <a:r>
              <a:rPr lang="en-US" sz="3600" b="1" dirty="0">
                <a:ln>
                  <a:solidFill>
                    <a:sysClr val="windowText" lastClr="000000"/>
                  </a:solidFill>
                </a:ln>
                <a:solidFill>
                  <a:srgbClr val="FB6BEA"/>
                </a:solidFill>
              </a:rPr>
              <a:t>y </a:t>
            </a:r>
            <a:r>
              <a:rPr lang="en-US" sz="3600" b="1" u="sng" dirty="0">
                <a:ln>
                  <a:solidFill>
                    <a:sysClr val="windowText" lastClr="000000"/>
                  </a:solidFill>
                </a:ln>
                <a:solidFill>
                  <a:srgbClr val="FB6BEA"/>
                </a:solidFill>
              </a:rPr>
              <a:t>connect in the life</a:t>
            </a:r>
            <a:r>
              <a:rPr lang="en-US" sz="3600" b="1" dirty="0">
                <a:ln>
                  <a:solidFill>
                    <a:sysClr val="windowText" lastClr="000000"/>
                  </a:solidFill>
                </a:ln>
                <a:solidFill>
                  <a:srgbClr val="FB6BEA"/>
                </a:solidFill>
              </a:rPr>
              <a:t> of</a:t>
            </a:r>
            <a:r>
              <a:rPr lang="en-US" sz="3600" dirty="0"/>
              <a:t> </a:t>
            </a:r>
            <a:r>
              <a:rPr lang="en-US" sz="3600" b="1" dirty="0">
                <a:solidFill>
                  <a:srgbClr val="0000FF"/>
                </a:solidFill>
              </a:rPr>
              <a:t>Yahusha? </a:t>
            </a:r>
          </a:p>
          <a:p>
            <a:r>
              <a:rPr lang="en-US" sz="3600" dirty="0">
                <a:solidFill>
                  <a:srgbClr val="0000FF"/>
                </a:solidFill>
              </a:rPr>
              <a:t>Will the life </a:t>
            </a:r>
            <a:r>
              <a:rPr lang="en-US" sz="3600" b="1" dirty="0">
                <a:ln>
                  <a:solidFill>
                    <a:srgbClr val="FF3399"/>
                  </a:solidFill>
                </a:ln>
                <a:solidFill>
                  <a:srgbClr val="0000CC"/>
                </a:solidFill>
                <a:latin typeface="Cooper Black" panose="0208090404030B020404" pitchFamily="18" charset="0"/>
              </a:rPr>
              <a:t>AND DEATH </a:t>
            </a:r>
            <a:r>
              <a:rPr lang="en-US" sz="3600" dirty="0">
                <a:solidFill>
                  <a:srgbClr val="0000FF"/>
                </a:solidFill>
              </a:rPr>
              <a:t>of </a:t>
            </a:r>
            <a:r>
              <a:rPr lang="en-US" sz="3600" b="1" dirty="0">
                <a:solidFill>
                  <a:srgbClr val="0000FF"/>
                </a:solidFill>
              </a:rPr>
              <a:t>Yahusha</a:t>
            </a:r>
            <a:r>
              <a:rPr lang="en-US" sz="3600" dirty="0">
                <a:solidFill>
                  <a:srgbClr val="0000FF"/>
                </a:solidFill>
              </a:rPr>
              <a:t> on this earth reveal knowledge on this highly contentious subject? </a:t>
            </a:r>
          </a:p>
        </p:txBody>
      </p:sp>
      <p:sp>
        <p:nvSpPr>
          <p:cNvPr id="2" name="Rectangle 1"/>
          <p:cNvSpPr/>
          <p:nvPr/>
        </p:nvSpPr>
        <p:spPr>
          <a:xfrm>
            <a:off x="1913640" y="206065"/>
            <a:ext cx="10145959" cy="1429555"/>
          </a:xfrm>
          <a:prstGeom prst="rect">
            <a:avLst/>
          </a:prstGeom>
          <a:solidFill>
            <a:schemeClr val="bg1"/>
          </a:solidFill>
          <a:ln w="5715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Important</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dirty="0">
                <a:solidFill>
                  <a:srgbClr val="FF3399"/>
                </a:solidFill>
              </a:rPr>
              <a:t>- The </a:t>
            </a:r>
            <a:r>
              <a:rPr lang="en-US" sz="2800" b="1" dirty="0">
                <a:ln>
                  <a:solidFill>
                    <a:srgbClr val="382030"/>
                  </a:solidFill>
                </a:ln>
                <a:solidFill>
                  <a:srgbClr val="FF0000"/>
                </a:solidFill>
                <a:latin typeface="Arial Black" pitchFamily="34" charset="0"/>
              </a:rPr>
              <a:t>Blood Ratified </a:t>
            </a:r>
            <a:r>
              <a:rPr lang="en-US" sz="2800" b="1" u="sng" dirty="0">
                <a:solidFill>
                  <a:srgbClr val="0000CC"/>
                </a:solidFill>
              </a:rPr>
              <a:t>Covenant Calendar</a:t>
            </a:r>
            <a:r>
              <a:rPr lang="en-US" sz="2800" b="1" dirty="0">
                <a:solidFill>
                  <a:srgbClr val="0000CC"/>
                </a:solidFill>
              </a:rPr>
              <a:t> </a:t>
            </a:r>
            <a:r>
              <a:rPr lang="en-US" sz="2800" dirty="0">
                <a:solidFill>
                  <a:srgbClr val="0000CC"/>
                </a:solidFill>
              </a:rPr>
              <a:t>of </a:t>
            </a:r>
            <a:r>
              <a:rPr lang="en-US" sz="2800" b="1" dirty="0" err="1">
                <a:solidFill>
                  <a:srgbClr val="0000CC"/>
                </a:solidFill>
              </a:rPr>
              <a:t>Yahuah</a:t>
            </a:r>
            <a:r>
              <a:rPr lang="en-US" sz="2800" dirty="0">
                <a:solidFill>
                  <a:srgbClr val="FF3399"/>
                </a:solidFill>
              </a:rPr>
              <a:t> has </a:t>
            </a:r>
            <a:r>
              <a:rPr lang="en-US" sz="2800" u="sng" dirty="0">
                <a:solidFill>
                  <a:srgbClr val="FF3399"/>
                </a:solidFill>
              </a:rPr>
              <a:t>zero lunar connections</a:t>
            </a:r>
            <a:r>
              <a:rPr lang="en-US" sz="2800" dirty="0">
                <a:solidFill>
                  <a:srgbClr val="FF3399"/>
                </a:solidFill>
              </a:rPr>
              <a:t>. It is </a:t>
            </a:r>
            <a:r>
              <a:rPr lang="en-US" sz="2800" b="1" u="sng" dirty="0">
                <a:solidFill>
                  <a:schemeClr val="tx1"/>
                </a:solidFill>
              </a:rPr>
              <a:t>NOT</a:t>
            </a:r>
            <a:r>
              <a:rPr lang="en-US" sz="2800" dirty="0">
                <a:solidFill>
                  <a:srgbClr val="FF3399"/>
                </a:solidFill>
              </a:rPr>
              <a:t> a </a:t>
            </a:r>
            <a:r>
              <a:rPr lang="en-US" sz="2800" dirty="0" err="1">
                <a:solidFill>
                  <a:srgbClr val="FF3399"/>
                </a:solidFill>
              </a:rPr>
              <a:t>luni</a:t>
            </a:r>
            <a:r>
              <a:rPr lang="en-US" sz="2800" dirty="0">
                <a:solidFill>
                  <a:srgbClr val="FF3399"/>
                </a:solidFill>
              </a:rPr>
              <a:t>/solar calendar but a </a:t>
            </a:r>
            <a:r>
              <a:rPr lang="en-US" sz="2800" b="1" dirty="0">
                <a:solidFill>
                  <a:srgbClr val="7030A0"/>
                </a:solidFill>
              </a:rPr>
              <a:t>Mazzaroth</a:t>
            </a:r>
            <a:r>
              <a:rPr lang="en-US" sz="2800" dirty="0">
                <a:solidFill>
                  <a:srgbClr val="FF3399"/>
                </a:solidFill>
              </a:rPr>
              <a:t> facilitated, </a:t>
            </a:r>
            <a:r>
              <a:rPr lang="en-US" sz="2800" b="1" dirty="0">
                <a:ln>
                  <a:solidFill>
                    <a:srgbClr val="FF3399"/>
                  </a:solidFill>
                </a:ln>
                <a:solidFill>
                  <a:srgbClr val="0070C0"/>
                </a:solidFill>
                <a:effectLst>
                  <a:glow rad="228600">
                    <a:schemeClr val="accent4">
                      <a:satMod val="175000"/>
                      <a:alpha val="90000"/>
                    </a:schemeClr>
                  </a:glow>
                </a:effectLst>
                <a:latin typeface="Cooper Black" panose="0208090404030B020404" pitchFamily="18" charset="0"/>
              </a:rPr>
              <a:t>LIGHT BASED, Counted </a:t>
            </a:r>
            <a:r>
              <a:rPr lang="en-US" sz="2800" dirty="0">
                <a:solidFill>
                  <a:srgbClr val="FF3399"/>
                </a:solidFill>
              </a:rPr>
              <a:t>calendar!</a:t>
            </a:r>
          </a:p>
        </p:txBody>
      </p:sp>
      <p:sp>
        <p:nvSpPr>
          <p:cNvPr id="3" name="Explosion 1 2"/>
          <p:cNvSpPr/>
          <p:nvPr/>
        </p:nvSpPr>
        <p:spPr>
          <a:xfrm>
            <a:off x="218941" y="231816"/>
            <a:ext cx="1859241" cy="1403804"/>
          </a:xfrm>
          <a:prstGeom prst="irregularSeal1">
            <a:avLst/>
          </a:prstGeom>
          <a:solidFill>
            <a:srgbClr val="34E9FC"/>
          </a:solidFill>
          <a:ln w="57150">
            <a:solidFill>
              <a:srgbClr val="0000CC"/>
            </a:solidFill>
          </a:ln>
          <a:effectLst>
            <a:glow rad="228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sunset" dir="t"/>
          </a:scene3d>
          <a:sp3d extrusionH="254000" contourW="19050">
            <a:bevelT w="165100" h="44450" prst="convex"/>
            <a:bevelB w="15240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451271" y="1803042"/>
            <a:ext cx="12879" cy="4327302"/>
          </a:xfrm>
          <a:prstGeom prst="straightConnector1">
            <a:avLst/>
          </a:prstGeom>
          <a:ln w="76200">
            <a:solidFill>
              <a:schemeClr val="tx1"/>
            </a:solidFill>
            <a:headEnd type="none" w="med" len="med"/>
            <a:tailEnd type="arrow" w="med" len="med"/>
          </a:ln>
          <a:effectLst>
            <a:glow rad="546100">
              <a:srgbClr val="00FF00">
                <a:alpha val="86000"/>
              </a:srgbClr>
            </a:glo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150932" y="6294004"/>
            <a:ext cx="2743200" cy="365125"/>
          </a:xfrm>
        </p:spPr>
        <p:txBody>
          <a:bodyPr/>
          <a:lstStyle/>
          <a:p>
            <a:fld id="{0B555D82-D20F-4DB7-B3E9-7B7EAC2F87A9}" type="slidenum">
              <a:rPr lang="en-US" smtClean="0">
                <a:solidFill>
                  <a:srgbClr val="000000"/>
                </a:solidFill>
              </a:rPr>
              <a:t>7</a:t>
            </a:fld>
            <a:endParaRPr lang="en-US" dirty="0">
              <a:solidFill>
                <a:srgbClr val="000000"/>
              </a:solidFill>
            </a:endParaRPr>
          </a:p>
        </p:txBody>
      </p:sp>
    </p:spTree>
    <p:extLst>
      <p:ext uri="{BB962C8B-B14F-4D97-AF65-F5344CB8AC3E}">
        <p14:creationId xmlns:p14="http://schemas.microsoft.com/office/powerpoint/2010/main" val="27412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chemeClr val="bg1"/>
                </a:solidFill>
              </a:rPr>
              <a:t>70</a:t>
            </a:fld>
            <a:endParaRPr lang="en-US" dirty="0">
              <a:solidFill>
                <a:schemeClr val="bg1"/>
              </a:solidFill>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204E443F-4F62-4B80-B264-47713A184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9878" y="221458"/>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32FA7FE-75F4-84D0-2F8C-3A7AE69BD4CE}"/>
              </a:ext>
            </a:extLst>
          </p:cNvPr>
          <p:cNvSpPr txBox="1">
            <a:spLocks/>
          </p:cNvSpPr>
          <p:nvPr/>
        </p:nvSpPr>
        <p:spPr>
          <a:xfrm>
            <a:off x="-467600" y="902098"/>
            <a:ext cx="1210727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rgbClr val="0070C0"/>
                </a:solidFill>
                <a:effectLst>
                  <a:glow rad="127000">
                    <a:srgbClr val="FFFF00"/>
                  </a:glow>
                </a:effectLst>
                <a:latin typeface="Comic Sans MS" pitchFamily="66" charset="0"/>
              </a:rPr>
              <a:t>Did Yahusha</a:t>
            </a:r>
            <a:r>
              <a:rPr lang="en-US" sz="5400" b="1" i="1" dirty="0">
                <a:ln>
                  <a:solidFill>
                    <a:sysClr val="windowText" lastClr="000000"/>
                  </a:solidFill>
                </a:ln>
                <a:solidFill>
                  <a:srgbClr val="0070C0"/>
                </a:solidFill>
                <a:effectLst>
                  <a:glow rad="127000">
                    <a:srgbClr val="FFFF00"/>
                  </a:glow>
                </a:effectLst>
                <a:latin typeface="Comic Sans MS" pitchFamily="66" charset="0"/>
              </a:rPr>
              <a:t> </a:t>
            </a:r>
            <a:r>
              <a:rPr lang="en-US" sz="3600" b="1" i="1" dirty="0">
                <a:ln>
                  <a:solidFill>
                    <a:sysClr val="windowText" lastClr="000000"/>
                  </a:solidFill>
                </a:ln>
                <a:solidFill>
                  <a:schemeClr val="bg1"/>
                </a:solidFill>
                <a:effectLst>
                  <a:glow rad="127000">
                    <a:srgbClr val="FFFF00"/>
                  </a:glow>
                </a:effectLst>
                <a:latin typeface="Comic Sans MS" pitchFamily="66" charset="0"/>
              </a:rPr>
              <a:t>[12 </a:t>
            </a:r>
            <a:r>
              <a:rPr lang="en-US" sz="3600" b="1" i="1" dirty="0" err="1">
                <a:ln>
                  <a:solidFill>
                    <a:sysClr val="windowText" lastClr="000000"/>
                  </a:solidFill>
                </a:ln>
                <a:solidFill>
                  <a:schemeClr val="bg1"/>
                </a:solidFill>
                <a:effectLst>
                  <a:glow rad="127000">
                    <a:srgbClr val="FFFF00"/>
                  </a:glow>
                </a:effectLst>
                <a:latin typeface="Comic Sans MS" pitchFamily="66" charset="0"/>
              </a:rPr>
              <a:t>yrs</a:t>
            </a:r>
            <a:r>
              <a:rPr lang="en-US" sz="3600" b="1" i="1" dirty="0">
                <a:ln>
                  <a:solidFill>
                    <a:sysClr val="windowText" lastClr="000000"/>
                  </a:solidFill>
                </a:ln>
                <a:solidFill>
                  <a:schemeClr val="bg1"/>
                </a:solidFill>
                <a:effectLst>
                  <a:glow rad="127000">
                    <a:srgbClr val="FFFF00"/>
                  </a:glow>
                </a:effectLst>
                <a:latin typeface="Comic Sans MS" pitchFamily="66" charset="0"/>
              </a:rPr>
              <a:t>]</a:t>
            </a:r>
            <a:r>
              <a:rPr lang="en-US" sz="6600" b="1" i="1" dirty="0">
                <a:ln>
                  <a:solidFill>
                    <a:sysClr val="windowText" lastClr="000000"/>
                  </a:solidFill>
                </a:ln>
                <a:solidFill>
                  <a:schemeClr val="bg1"/>
                </a:solidFill>
                <a:effectLst>
                  <a:glow rad="127000">
                    <a:srgbClr val="FFFF00"/>
                  </a:glow>
                </a:effectLst>
                <a:latin typeface="Comic Sans MS" pitchFamily="66" charset="0"/>
              </a:rPr>
              <a:t> </a:t>
            </a:r>
            <a:r>
              <a:rPr lang="en-US" sz="6600" b="1" i="1" dirty="0">
                <a:ln>
                  <a:solidFill>
                    <a:sysClr val="windowText" lastClr="000000"/>
                  </a:solidFill>
                </a:ln>
                <a:solidFill>
                  <a:srgbClr val="0070C0"/>
                </a:solidFill>
                <a:effectLst>
                  <a:glow rad="127000">
                    <a:srgbClr val="FFFF00"/>
                  </a:glow>
                </a:effectLst>
                <a:latin typeface="Comic Sans MS" pitchFamily="66" charset="0"/>
              </a:rPr>
              <a:t>have a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much better understanding of the Exo 23 passage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than his mother Mary?</a:t>
            </a:r>
            <a:endParaRPr lang="en-US" sz="32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9" name="Rectangle 8">
            <a:extLst>
              <a:ext uri="{FF2B5EF4-FFF2-40B4-BE49-F238E27FC236}">
                <a16:creationId xmlns:a16="http://schemas.microsoft.com/office/drawing/2014/main" id="{C7B8D801-A191-B184-8904-2010F8097684}"/>
              </a:ext>
            </a:extLst>
          </p:cNvPr>
          <p:cNvSpPr/>
          <p:nvPr/>
        </p:nvSpPr>
        <p:spPr>
          <a:xfrm rot="480000">
            <a:off x="221426" y="677875"/>
            <a:ext cx="6290377" cy="1016916"/>
          </a:xfrm>
          <a:prstGeom prst="rect">
            <a:avLst/>
          </a:prstGeom>
          <a:scene3d>
            <a:camera prst="isometricOffAxis1Right"/>
            <a:lightRig rig="threePt" dir="t"/>
          </a:scene3d>
        </p:spPr>
        <p:txBody>
          <a:bodyPr wrap="square">
            <a:prstTxWarp prst="textArchUp">
              <a:avLst/>
            </a:prstTxWarp>
            <a:spAutoFit/>
            <a:sp3d extrusionH="57150">
              <a:bevelT w="38100" h="38100"/>
            </a:sp3d>
          </a:bodyPr>
          <a:lstStyle/>
          <a:p>
            <a:pPr algn="ct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Another Thought</a:t>
            </a:r>
          </a:p>
        </p:txBody>
      </p:sp>
      <p:sp>
        <p:nvSpPr>
          <p:cNvPr id="10" name="Content Placeholder 2">
            <a:extLst>
              <a:ext uri="{FF2B5EF4-FFF2-40B4-BE49-F238E27FC236}">
                <a16:creationId xmlns:a16="http://schemas.microsoft.com/office/drawing/2014/main" id="{378B342A-3C42-7F8C-8E8F-ED7B6A7E9D4F}"/>
              </a:ext>
            </a:extLst>
          </p:cNvPr>
          <p:cNvSpPr txBox="1">
            <a:spLocks/>
          </p:cNvSpPr>
          <p:nvPr/>
        </p:nvSpPr>
        <p:spPr>
          <a:xfrm>
            <a:off x="402120" y="5110335"/>
            <a:ext cx="11387760" cy="1115385"/>
          </a:xfrm>
          <a:prstGeom prst="homePlate">
            <a:avLst/>
          </a:prstGeom>
          <a:solidFill>
            <a:schemeClr val="accent1">
              <a:lumMod val="40000"/>
              <a:lumOff val="60000"/>
            </a:schemeClr>
          </a:solidFill>
          <a:ln>
            <a:solidFill>
              <a:schemeClr val="tx1"/>
            </a:solidFill>
          </a:ln>
          <a:scene3d>
            <a:camera prst="orthographicFront"/>
            <a:lightRig rig="threePt" dir="t"/>
          </a:scene3d>
          <a:sp3d>
            <a:bevelT w="152400" h="50800" prst="softRound"/>
          </a:sp3d>
        </p:spPr>
        <p:txBody>
          <a:bodyPr vert="horz" lIns="182880" tIns="182880" rIns="91440" bIns="45720" rtlCol="0">
            <a:normAutofit fontScale="85000" lnSpcReduction="10000"/>
            <a:sp3d extrusionH="57150">
              <a:bevelT w="82550" h="38100" prst="coolSlant"/>
            </a:sp3d>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65760" indent="-914400" algn="ctr">
              <a:spcBef>
                <a:spcPts val="0"/>
              </a:spcBef>
              <a:spcAft>
                <a:spcPts val="2400"/>
              </a:spcAft>
            </a:pPr>
            <a:r>
              <a:rPr lang="en-US" b="1" dirty="0">
                <a:ln w="12700">
                  <a:solidFill>
                    <a:schemeClr val="tx1"/>
                  </a:solidFill>
                  <a:prstDash val="solid"/>
                </a:ln>
                <a:solidFill>
                  <a:srgbClr val="CC0099"/>
                </a:solidFill>
                <a:effectLst>
                  <a:outerShdw dist="38100" dir="2640000" algn="bl" rotWithShape="0">
                    <a:schemeClr val="accent1"/>
                  </a:outerShdw>
                </a:effectLst>
                <a:latin typeface="Comic Sans MS" panose="030F0702030302020204" pitchFamily="66" charset="0"/>
              </a:rPr>
              <a:t>Or was this the beginning of a </a:t>
            </a:r>
            <a:r>
              <a:rPr lang="en-US" b="1" dirty="0">
                <a:ln w="12700">
                  <a:solidFill>
                    <a:schemeClr val="tx1"/>
                  </a:solidFill>
                  <a:prstDash val="solid"/>
                </a:ln>
                <a:solidFill>
                  <a:srgbClr val="66FF33"/>
                </a:solidFill>
                <a:effectLst>
                  <a:outerShdw dist="38100" dir="2640000" algn="bl" rotWithShape="0">
                    <a:schemeClr val="accent1"/>
                  </a:outerShdw>
                </a:effectLst>
                <a:latin typeface="Comic Sans MS" panose="030F0702030302020204" pitchFamily="66" charset="0"/>
              </a:rPr>
              <a:t>“belief transformation” </a:t>
            </a:r>
            <a:br>
              <a:rPr lang="en-US" b="1" dirty="0">
                <a:ln w="12700">
                  <a:solidFill>
                    <a:schemeClr val="tx1"/>
                  </a:solidFill>
                  <a:prstDash val="solid"/>
                </a:ln>
                <a:solidFill>
                  <a:srgbClr val="66FF33"/>
                </a:solidFill>
                <a:effectLst>
                  <a:outerShdw dist="38100" dir="2640000" algn="bl" rotWithShape="0">
                    <a:schemeClr val="accent1"/>
                  </a:outerShdw>
                </a:effectLst>
                <a:latin typeface="Comic Sans MS" panose="030F0702030302020204" pitchFamily="66" charset="0"/>
              </a:rPr>
            </a:br>
            <a:r>
              <a:rPr lang="en-US" b="1" dirty="0">
                <a:ln w="12700">
                  <a:solidFill>
                    <a:schemeClr val="tx1"/>
                  </a:solidFill>
                  <a:prstDash val="solid"/>
                </a:ln>
                <a:solidFill>
                  <a:srgbClr val="CC0099"/>
                </a:solidFill>
                <a:effectLst>
                  <a:outerShdw dist="38100" dir="2640000" algn="bl" rotWithShape="0">
                    <a:schemeClr val="accent1"/>
                  </a:outerShdw>
                </a:effectLst>
                <a:latin typeface="Comic Sans MS" panose="030F0702030302020204" pitchFamily="66" charset="0"/>
              </a:rPr>
              <a:t>for Mary as she began to realize exactly who </a:t>
            </a:r>
            <a:r>
              <a:rPr lang="en-US" b="1" dirty="0">
                <a:ln w="12700">
                  <a:solidFill>
                    <a:schemeClr val="tx1"/>
                  </a:solidFill>
                  <a:prstDash val="solid"/>
                </a:ln>
                <a:solidFill>
                  <a:srgbClr val="0070C0"/>
                </a:solidFill>
                <a:effectLst>
                  <a:outerShdw dist="38100" dir="2640000" algn="bl" rotWithShape="0">
                    <a:schemeClr val="accent1"/>
                  </a:outerShdw>
                </a:effectLst>
                <a:latin typeface="Comic Sans MS" panose="030F0702030302020204" pitchFamily="66" charset="0"/>
              </a:rPr>
              <a:t>Yahusha</a:t>
            </a:r>
            <a:r>
              <a:rPr lang="en-US" b="1" dirty="0">
                <a:ln w="12700">
                  <a:solidFill>
                    <a:schemeClr val="tx1"/>
                  </a:solidFill>
                  <a:prstDash val="solid"/>
                </a:ln>
                <a:solidFill>
                  <a:srgbClr val="CC0099"/>
                </a:solidFill>
                <a:effectLst>
                  <a:outerShdw dist="38100" dir="2640000" algn="bl" rotWithShape="0">
                    <a:schemeClr val="accent1"/>
                  </a:outerShdw>
                </a:effectLst>
                <a:latin typeface="Comic Sans MS" panose="030F0702030302020204" pitchFamily="66" charset="0"/>
              </a:rPr>
              <a:t> was?</a:t>
            </a:r>
          </a:p>
        </p:txBody>
      </p:sp>
    </p:spTree>
    <p:extLst>
      <p:ext uri="{BB962C8B-B14F-4D97-AF65-F5344CB8AC3E}">
        <p14:creationId xmlns:p14="http://schemas.microsoft.com/office/powerpoint/2010/main" val="27822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DA3451-FBFB-0356-59D3-50288DED9C92}"/>
              </a:ext>
            </a:extLst>
          </p:cNvPr>
          <p:cNvSpPr>
            <a:spLocks noGrp="1"/>
          </p:cNvSpPr>
          <p:nvPr>
            <p:ph type="sldNum" sz="quarter" idx="12"/>
          </p:nvPr>
        </p:nvSpPr>
        <p:spPr>
          <a:xfrm>
            <a:off x="8610600" y="6356350"/>
            <a:ext cx="3581400" cy="365125"/>
          </a:xfrm>
        </p:spPr>
        <p:txBody>
          <a:bodyPr/>
          <a:lstStyle/>
          <a:p>
            <a:fld id="{0B555D82-D20F-4DB7-B3E9-7B7EAC2F87A9}" type="slidenum">
              <a:rPr lang="en-US" sz="1400" b="1" smtClean="0">
                <a:solidFill>
                  <a:schemeClr val="tx1"/>
                </a:solidFill>
              </a:rPr>
              <a:t>71</a:t>
            </a:fld>
            <a:endParaRPr lang="en-US" b="1" dirty="0">
              <a:solidFill>
                <a:schemeClr val="tx1"/>
              </a:solidFill>
            </a:endParaRPr>
          </a:p>
        </p:txBody>
      </p:sp>
      <p:sp>
        <p:nvSpPr>
          <p:cNvPr id="6" name="TextBox 5">
            <a:extLst>
              <a:ext uri="{FF2B5EF4-FFF2-40B4-BE49-F238E27FC236}">
                <a16:creationId xmlns:a16="http://schemas.microsoft.com/office/drawing/2014/main" id="{13768E17-5276-D821-424E-74CC3430B2C9}"/>
              </a:ext>
            </a:extLst>
          </p:cNvPr>
          <p:cNvSpPr txBox="1"/>
          <p:nvPr/>
        </p:nvSpPr>
        <p:spPr>
          <a:xfrm>
            <a:off x="283028" y="872594"/>
            <a:ext cx="6538686" cy="1384995"/>
          </a:xfrm>
          <a:prstGeom prst="rect">
            <a:avLst/>
          </a:prstGeom>
          <a:noFill/>
        </p:spPr>
        <p:txBody>
          <a:bodyPr wrap="square">
            <a:spAutoFit/>
          </a:bodyPr>
          <a:lstStyle/>
          <a:p>
            <a:pPr algn="ctr"/>
            <a:r>
              <a:rPr lang="en-US" sz="2800" b="1" cap="none" spc="50" dirty="0">
                <a:ln w="0"/>
                <a:solidFill>
                  <a:srgbClr val="CC0099"/>
                </a:solidFill>
                <a:effectLst>
                  <a:innerShdw blurRad="63500" dist="50800" dir="13500000">
                    <a:srgbClr val="000000">
                      <a:alpha val="50000"/>
                    </a:srgbClr>
                  </a:innerShdw>
                </a:effectLst>
                <a:latin typeface="Lucida Calligraphy" panose="03010101010101010101" pitchFamily="66" charset="0"/>
              </a:rPr>
              <a:t>The mother’s were not commanded to “go up to the Jerusalem temple” for the feasts.</a:t>
            </a:r>
          </a:p>
        </p:txBody>
      </p:sp>
      <p:sp>
        <p:nvSpPr>
          <p:cNvPr id="7" name="Rectangle 6">
            <a:extLst>
              <a:ext uri="{FF2B5EF4-FFF2-40B4-BE49-F238E27FC236}">
                <a16:creationId xmlns:a16="http://schemas.microsoft.com/office/drawing/2014/main" id="{6B8CCE57-171A-94F1-48BA-2D4E2E883D4A}"/>
              </a:ext>
            </a:extLst>
          </p:cNvPr>
          <p:cNvSpPr/>
          <p:nvPr/>
        </p:nvSpPr>
        <p:spPr>
          <a:xfrm rot="475954">
            <a:off x="0" y="405422"/>
            <a:ext cx="7328659" cy="1195597"/>
          </a:xfrm>
          <a:prstGeom prst="rect">
            <a:avLst/>
          </a:prstGeom>
          <a:scene3d>
            <a:camera prst="isometricOffAxis1Right"/>
            <a:lightRig rig="threePt" dir="t"/>
          </a:scene3d>
        </p:spPr>
        <p:txBody>
          <a:bodyPr wrap="square">
            <a:prstTxWarp prst="textArchUp">
              <a:avLst/>
            </a:prstTxWarp>
            <a:spAutoFit/>
            <a:sp3d extrusionH="57150">
              <a:bevelT w="38100" h="38100"/>
            </a:sp3d>
          </a:bodyPr>
          <a:lstStyle/>
          <a:p>
            <a:pPr algn="ct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What About Mary?</a:t>
            </a:r>
          </a:p>
        </p:txBody>
      </p:sp>
      <p:sp>
        <p:nvSpPr>
          <p:cNvPr id="8" name="Rectangle 7">
            <a:extLst>
              <a:ext uri="{FF2B5EF4-FFF2-40B4-BE49-F238E27FC236}">
                <a16:creationId xmlns:a16="http://schemas.microsoft.com/office/drawing/2014/main" id="{E9CD9AA3-FCE4-040F-C15D-CB72E9F907A8}"/>
              </a:ext>
            </a:extLst>
          </p:cNvPr>
          <p:cNvSpPr/>
          <p:nvPr/>
        </p:nvSpPr>
        <p:spPr>
          <a:xfrm rot="475954">
            <a:off x="43126" y="2663382"/>
            <a:ext cx="4623345" cy="1195597"/>
          </a:xfrm>
          <a:prstGeom prst="rect">
            <a:avLst/>
          </a:prstGeom>
          <a:scene3d>
            <a:camera prst="isometricOffAxis1Right"/>
            <a:lightRig rig="threePt" dir="t"/>
          </a:scene3d>
        </p:spPr>
        <p:txBody>
          <a:bodyPr wrap="square">
            <a:prstTxWarp prst="textArchUp">
              <a:avLst/>
            </a:prstTxWarp>
            <a:spAutoFit/>
            <a:sp3d extrusionH="57150">
              <a:bevelT w="38100" h="38100"/>
            </a:sp3d>
          </a:bodyPr>
          <a:lstStyle/>
          <a:p>
            <a:pPr algn="ctr"/>
            <a:r>
              <a:rPr lang="en-CA" sz="5400" dirty="0">
                <a:ln w="38100">
                  <a:solidFill>
                    <a:schemeClr val="accent1">
                      <a:lumMod val="50000"/>
                    </a:schemeClr>
                  </a:solidFill>
                </a:ln>
                <a:solidFill>
                  <a:schemeClr val="accent1">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Question:</a:t>
            </a:r>
          </a:p>
        </p:txBody>
      </p:sp>
      <p:sp>
        <p:nvSpPr>
          <p:cNvPr id="9" name="TextBox 8">
            <a:extLst>
              <a:ext uri="{FF2B5EF4-FFF2-40B4-BE49-F238E27FC236}">
                <a16:creationId xmlns:a16="http://schemas.microsoft.com/office/drawing/2014/main" id="{6459EFDA-2AEA-5652-9B84-B1AEBE911210}"/>
              </a:ext>
            </a:extLst>
          </p:cNvPr>
          <p:cNvSpPr txBox="1"/>
          <p:nvPr/>
        </p:nvSpPr>
        <p:spPr>
          <a:xfrm>
            <a:off x="103931" y="3226656"/>
            <a:ext cx="6110514" cy="2923877"/>
          </a:xfrm>
          <a:prstGeom prst="rect">
            <a:avLst/>
          </a:prstGeom>
          <a:noFill/>
        </p:spPr>
        <p:txBody>
          <a:bodyPr wrap="square">
            <a:spAutoFit/>
          </a:bodyPr>
          <a:lstStyle/>
          <a:p>
            <a:pPr algn="ctr"/>
            <a:r>
              <a:rPr lang="en-US" sz="2400" b="1" cap="none" spc="50" dirty="0">
                <a:ln w="0">
                  <a:solidFill>
                    <a:srgbClr val="002060"/>
                  </a:solidFill>
                </a:ln>
                <a:solidFill>
                  <a:srgbClr val="7030A0"/>
                </a:solidFill>
                <a:effectLst>
                  <a:innerShdw blurRad="63500" dist="50800" dir="13500000">
                    <a:srgbClr val="000000">
                      <a:alpha val="50000"/>
                    </a:srgbClr>
                  </a:innerShdw>
                </a:effectLst>
                <a:latin typeface="Lucida Calligraphy" panose="03010101010101010101" pitchFamily="66" charset="0"/>
              </a:rPr>
              <a:t>Is it possible that Mary remained at home each year, as she was in the presence of the Messiah?</a:t>
            </a:r>
          </a:p>
          <a:p>
            <a:pPr algn="ctr"/>
            <a:endParaRPr lang="en-US" sz="1600" b="1" cap="none" spc="50" dirty="0">
              <a:ln w="0"/>
              <a:solidFill>
                <a:srgbClr val="7030A0"/>
              </a:solidFill>
              <a:effectLst>
                <a:innerShdw blurRad="63500" dist="50800" dir="13500000">
                  <a:srgbClr val="000000">
                    <a:alpha val="50000"/>
                  </a:srgbClr>
                </a:innerShdw>
              </a:effectLst>
              <a:latin typeface="Lucida Calligraphy" panose="03010101010101010101" pitchFamily="66" charset="0"/>
            </a:endParaRPr>
          </a:p>
          <a:p>
            <a:pPr algn="ct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Is it possible that eventually</a:t>
            </a:r>
            <a:b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b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Mary realized that the </a:t>
            </a:r>
            <a:b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b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lunar feasts at “the temple” </a:t>
            </a:r>
            <a:b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b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were </a:t>
            </a:r>
            <a:r>
              <a:rPr lang="en-US" sz="2400" b="1" u="sng" spc="50" dirty="0">
                <a:ln w="0">
                  <a:solidFill>
                    <a:srgbClr val="002060"/>
                  </a:solidFill>
                </a:ln>
                <a:effectLst>
                  <a:innerShdw blurRad="63500" dist="50800" dir="13500000">
                    <a:srgbClr val="FF99FF"/>
                  </a:innerShdw>
                </a:effectLst>
                <a:latin typeface="Lucida Calligraphy" panose="03010101010101010101" pitchFamily="66" charset="0"/>
              </a:rPr>
              <a:t>not</a:t>
            </a:r>
            <a:r>
              <a:rPr lang="en-US" sz="2400" b="1" spc="50" dirty="0">
                <a:ln w="0">
                  <a:solidFill>
                    <a:srgbClr val="002060"/>
                  </a:solidFill>
                </a:ln>
                <a:effectLst>
                  <a:innerShdw blurRad="63500" dist="50800" dir="13500000">
                    <a:srgbClr val="FF99FF"/>
                  </a:innerShdw>
                </a:effectLst>
                <a:latin typeface="Lucida Calligraphy" panose="03010101010101010101" pitchFamily="66" charset="0"/>
              </a:rPr>
              <a:t> </a:t>
            </a: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the “feasts of </a:t>
            </a:r>
            <a:r>
              <a:rPr lang="en-US" sz="2400" b="1" spc="50" dirty="0" err="1">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Yahuah</a:t>
            </a:r>
            <a:r>
              <a:rPr lang="en-US" sz="2400" b="1"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rPr>
              <a:t>”?</a:t>
            </a:r>
            <a:endParaRPr lang="en-US" sz="2400" b="1" cap="none" spc="50" dirty="0">
              <a:ln w="0">
                <a:solidFill>
                  <a:srgbClr val="002060"/>
                </a:solidFill>
              </a:ln>
              <a:solidFill>
                <a:schemeClr val="accent1">
                  <a:lumMod val="75000"/>
                </a:schemeClr>
              </a:solidFill>
              <a:effectLst>
                <a:innerShdw blurRad="63500" dist="50800" dir="13500000">
                  <a:srgbClr val="FF99FF"/>
                </a:innerShdw>
              </a:effectLst>
              <a:latin typeface="Lucida Calligraphy" panose="03010101010101010101" pitchFamily="66" charset="0"/>
            </a:endParaRPr>
          </a:p>
        </p:txBody>
      </p:sp>
      <p:sp>
        <p:nvSpPr>
          <p:cNvPr id="10" name="Content Placeholder 2">
            <a:extLst>
              <a:ext uri="{FF2B5EF4-FFF2-40B4-BE49-F238E27FC236}">
                <a16:creationId xmlns:a16="http://schemas.microsoft.com/office/drawing/2014/main" id="{B3F11493-BBC5-158A-9409-CCCDDAA89EB8}"/>
              </a:ext>
            </a:extLst>
          </p:cNvPr>
          <p:cNvSpPr>
            <a:spLocks noGrp="1"/>
          </p:cNvSpPr>
          <p:nvPr>
            <p:ph idx="1"/>
          </p:nvPr>
        </p:nvSpPr>
        <p:spPr>
          <a:xfrm>
            <a:off x="283028" y="6150534"/>
            <a:ext cx="9380367" cy="570942"/>
          </a:xfrm>
          <a:prstGeom prst="homePlate">
            <a:avLst/>
          </a:prstGeom>
          <a:solidFill>
            <a:schemeClr val="accent1">
              <a:lumMod val="40000"/>
              <a:lumOff val="60000"/>
            </a:schemeClr>
          </a:solidFill>
          <a:ln>
            <a:solidFill>
              <a:schemeClr val="tx1"/>
            </a:solidFill>
          </a:ln>
          <a:scene3d>
            <a:camera prst="orthographicFront"/>
            <a:lightRig rig="threePt" dir="t"/>
          </a:scene3d>
          <a:sp3d>
            <a:bevelT w="152400" h="50800" prst="softRound"/>
          </a:sp3d>
        </p:spPr>
        <p:txBody>
          <a:bodyPr lIns="182880" tIns="182880">
            <a:normAutofit fontScale="92500" lnSpcReduction="20000"/>
            <a:sp3d extrusionH="57150">
              <a:bevelT w="82550" h="38100" prst="coolSlant"/>
            </a:sp3d>
          </a:bodyPr>
          <a:lstStyle/>
          <a:p>
            <a:pPr marL="365760" indent="-914400" algn="ctr">
              <a:spcBef>
                <a:spcPts val="0"/>
              </a:spcBef>
              <a:spcAft>
                <a:spcPts val="2400"/>
              </a:spcAft>
              <a:buNone/>
            </a:pPr>
            <a:r>
              <a:rPr lang="en-US" sz="3200" b="1" dirty="0">
                <a:ln w="12700">
                  <a:solidFill>
                    <a:schemeClr val="tx1"/>
                  </a:solidFill>
                  <a:prstDash val="solid"/>
                </a:ln>
                <a:solidFill>
                  <a:srgbClr val="66FF33"/>
                </a:solidFill>
                <a:effectLst>
                  <a:outerShdw dist="38100" dir="2640000" algn="bl" rotWithShape="0">
                    <a:schemeClr val="accent1"/>
                  </a:outerShdw>
                </a:effectLst>
                <a:latin typeface="Comic Sans MS" panose="030F0702030302020204" pitchFamily="66" charset="0"/>
              </a:rPr>
              <a:t>What did </a:t>
            </a:r>
            <a:r>
              <a:rPr lang="en-US" sz="3200" b="1" dirty="0">
                <a:ln w="12700">
                  <a:solidFill>
                    <a:schemeClr val="tx1"/>
                  </a:solidFill>
                  <a:prstDash val="solid"/>
                </a:ln>
                <a:solidFill>
                  <a:srgbClr val="00B0F0"/>
                </a:solidFill>
                <a:effectLst>
                  <a:outerShdw dist="38100" dir="2640000" algn="bl" rotWithShape="0">
                    <a:schemeClr val="accent1"/>
                  </a:outerShdw>
                </a:effectLst>
                <a:latin typeface="Comic Sans MS" panose="030F0702030302020204" pitchFamily="66" charset="0"/>
              </a:rPr>
              <a:t>Yahusha</a:t>
            </a:r>
            <a:r>
              <a:rPr lang="en-US" sz="3200" b="1" dirty="0">
                <a:ln w="12700">
                  <a:solidFill>
                    <a:schemeClr val="tx1"/>
                  </a:solidFill>
                  <a:prstDash val="solid"/>
                </a:ln>
                <a:solidFill>
                  <a:srgbClr val="66FF33"/>
                </a:solidFill>
                <a:effectLst>
                  <a:outerShdw dist="38100" dir="2640000" algn="bl" rotWithShape="0">
                    <a:schemeClr val="accent1"/>
                  </a:outerShdw>
                </a:effectLst>
                <a:latin typeface="Comic Sans MS" panose="030F0702030302020204" pitchFamily="66" charset="0"/>
              </a:rPr>
              <a:t> eventually say in John 7?</a:t>
            </a:r>
          </a:p>
        </p:txBody>
      </p:sp>
    </p:spTree>
    <p:extLst>
      <p:ext uri="{BB962C8B-B14F-4D97-AF65-F5344CB8AC3E}">
        <p14:creationId xmlns:p14="http://schemas.microsoft.com/office/powerpoint/2010/main" val="27258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501" y="199875"/>
            <a:ext cx="6895100" cy="768216"/>
          </a:xfrm>
          <a:gradFill>
            <a:gsLst>
              <a:gs pos="46000">
                <a:srgbClr val="34E9FC"/>
              </a:gs>
              <a:gs pos="50000">
                <a:schemeClr val="bg2">
                  <a:tint val="98000"/>
                  <a:satMod val="130000"/>
                  <a:shade val="90000"/>
                  <a:lumMod val="103000"/>
                </a:schemeClr>
              </a:gs>
              <a:gs pos="100000">
                <a:schemeClr val="bg2">
                  <a:shade val="63000"/>
                  <a:satMod val="120000"/>
                </a:schemeClr>
              </a:gs>
            </a:gsLst>
            <a:lin ang="5400000" scaled="0"/>
          </a:gradFill>
          <a:ln w="57150">
            <a:solidFill>
              <a:srgbClr val="FFFF00"/>
            </a:solidFill>
          </a:ln>
          <a:effectLst>
            <a:glow rad="139700">
              <a:schemeClr val="accent1">
                <a:satMod val="175000"/>
                <a:alpha val="40000"/>
              </a:schemeClr>
            </a:glow>
          </a:effectLst>
          <a:scene3d>
            <a:camera prst="orthographicFront"/>
            <a:lightRig rig="threePt" dir="t"/>
          </a:scene3d>
          <a:sp3d>
            <a:bevelT/>
          </a:sp3d>
        </p:spPr>
        <p:txBody>
          <a:bodyPr>
            <a:normAutofit/>
          </a:bodyPr>
          <a:lstStyle/>
          <a:p>
            <a:pPr algn="ctr"/>
            <a:r>
              <a:rPr lang="en-US" b="1" dirty="0">
                <a:solidFill>
                  <a:srgbClr val="0000FF"/>
                </a:solidFill>
              </a:rPr>
              <a:t>A Knee Jerk Response? OR -</a:t>
            </a:r>
            <a:endParaRPr lang="en-US" dirty="0"/>
          </a:p>
        </p:txBody>
      </p:sp>
      <p:sp>
        <p:nvSpPr>
          <p:cNvPr id="3" name="Content Placeholder 2"/>
          <p:cNvSpPr>
            <a:spLocks noGrp="1"/>
          </p:cNvSpPr>
          <p:nvPr>
            <p:ph idx="1"/>
          </p:nvPr>
        </p:nvSpPr>
        <p:spPr>
          <a:xfrm>
            <a:off x="242604" y="1128409"/>
            <a:ext cx="11620521" cy="5529716"/>
          </a:xfrm>
          <a:solidFill>
            <a:srgbClr val="F3D1FF"/>
          </a:solidFill>
          <a:ln>
            <a:solidFill>
              <a:schemeClr val="tx1"/>
            </a:solidFill>
          </a:ln>
          <a:scene3d>
            <a:camera prst="orthographicFront"/>
            <a:lightRig rig="threePt" dir="t"/>
          </a:scene3d>
          <a:sp3d>
            <a:bevelT w="139700" h="139700" prst="divot"/>
          </a:sp3d>
        </p:spPr>
        <p:txBody>
          <a:bodyPr lIns="182880" tIns="182880">
            <a:normAutofit/>
            <a:sp3d extrusionH="57150">
              <a:bevelT w="82550" h="38100" prst="coolSlant"/>
            </a:sp3d>
          </a:bodyPr>
          <a:lstStyle/>
          <a:p>
            <a:pPr marL="365760" indent="-914400">
              <a:spcBef>
                <a:spcPts val="0"/>
              </a:spcBef>
              <a:spcAft>
                <a:spcPts val="2400"/>
              </a:spcAft>
              <a:buNone/>
            </a:pP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In John 7:7  when </a:t>
            </a:r>
            <a:r>
              <a:rPr lang="en-US" sz="3200" b="1" dirty="0">
                <a:ln w="12700">
                  <a:solidFill>
                    <a:schemeClr val="tx1"/>
                  </a:solidFill>
                  <a:prstDash val="solid"/>
                </a:ln>
                <a:solidFill>
                  <a:srgbClr val="00B0F0"/>
                </a:solidFill>
                <a:effectLst>
                  <a:outerShdw dist="38100" dir="2640000" algn="bl" rotWithShape="0">
                    <a:schemeClr val="accent1"/>
                  </a:outerShdw>
                </a:effectLst>
                <a:latin typeface="Georgia" panose="02040502050405020303" pitchFamily="18" charset="0"/>
              </a:rPr>
              <a:t>Yahusha</a:t>
            </a: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 said – </a:t>
            </a:r>
            <a:b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b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     “</a:t>
            </a:r>
            <a:r>
              <a:rPr lang="en-US" sz="3200" b="1" u="sng"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I bear</a:t>
            </a: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 </a:t>
            </a:r>
            <a:r>
              <a:rPr lang="en-US" sz="3200" b="1" u="sng" dirty="0">
                <a:ln w="12700">
                  <a:solidFill>
                    <a:schemeClr val="tx1"/>
                  </a:solidFill>
                  <a:prstDash val="solid"/>
                </a:ln>
                <a:solidFill>
                  <a:srgbClr val="FF6600"/>
                </a:solidFill>
                <a:effectLst>
                  <a:outerShdw dist="38100" dir="2640000" algn="bl" rotWithShape="0">
                    <a:schemeClr val="accent1"/>
                  </a:outerShdw>
                </a:effectLst>
                <a:latin typeface="Elephant" panose="02020904090505020303" pitchFamily="18" charset="0"/>
              </a:rPr>
              <a:t>WITNESS</a:t>
            </a:r>
            <a:r>
              <a:rPr lang="en-US" sz="3200" b="1" dirty="0">
                <a:ln w="12700">
                  <a:solidFill>
                    <a:schemeClr val="tx1"/>
                  </a:solidFill>
                  <a:prstDash val="solid"/>
                </a:ln>
                <a:solidFill>
                  <a:srgbClr val="FF6600"/>
                </a:solidFill>
                <a:effectLst>
                  <a:outerShdw dist="38100" dir="2640000" algn="bl" rotWithShape="0">
                    <a:schemeClr val="accent1"/>
                  </a:outerShdw>
                </a:effectLst>
                <a:latin typeface="Elephant" panose="02020904090505020303" pitchFamily="18" charset="0"/>
              </a:rPr>
              <a:t> </a:t>
            </a:r>
            <a:r>
              <a:rPr lang="en-US" sz="3200" b="1" u="sng"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of it</a:t>
            </a: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 that its </a:t>
            </a:r>
            <a:b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b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		works are </a:t>
            </a:r>
            <a:r>
              <a:rPr lang="en-US" sz="3200" b="1" u="sng" dirty="0">
                <a:ln w="12700">
                  <a:solidFill>
                    <a:schemeClr val="tx1"/>
                  </a:solidFill>
                  <a:prstDash val="solid"/>
                </a:ln>
                <a:solidFill>
                  <a:srgbClr val="FF0000"/>
                </a:solidFill>
                <a:effectLst>
                  <a:outerShdw dist="38100" dir="2640000" algn="bl" rotWithShape="0">
                    <a:schemeClr val="accent1"/>
                  </a:outerShdw>
                </a:effectLst>
                <a:latin typeface="Georgia" panose="02040502050405020303" pitchFamily="18" charset="0"/>
              </a:rPr>
              <a:t>WICKED</a:t>
            </a:r>
            <a:r>
              <a:rPr lang="en-US" sz="3200" b="1" dirty="0">
                <a:ln w="12700">
                  <a:solidFill>
                    <a:schemeClr val="tx1"/>
                  </a:solidFill>
                  <a:prstDash val="solid"/>
                </a:ln>
                <a:solidFill>
                  <a:srgbClr val="FF0000"/>
                </a:solidFill>
                <a:effectLst>
                  <a:outerShdw dist="38100" dir="2640000" algn="bl" rotWithShape="0">
                    <a:schemeClr val="accent1"/>
                  </a:outerShdw>
                </a:effectLst>
                <a:latin typeface="Georgia" panose="02040502050405020303" pitchFamily="18" charset="0"/>
              </a:rPr>
              <a:t>.</a:t>
            </a:r>
            <a: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t>”</a:t>
            </a:r>
            <a:b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br>
            <a:r>
              <a:rPr lang="en-US" sz="3200" b="1" dirty="0">
                <a:ln w="12700">
                  <a:solidFill>
                    <a:schemeClr val="tx1"/>
                  </a:solidFill>
                  <a:prstDash val="solid"/>
                </a:ln>
                <a:solidFill>
                  <a:srgbClr val="FF6600"/>
                </a:solidFill>
                <a:effectLst>
                  <a:outerShdw dist="38100" dir="2640000" algn="bl" rotWithShape="0">
                    <a:schemeClr val="accent1"/>
                  </a:outerShdw>
                </a:effectLst>
                <a:latin typeface="Georgia" panose="02040502050405020303" pitchFamily="18" charset="0"/>
              </a:rPr>
              <a:t>Was this just a quick answer from no where?</a:t>
            </a:r>
            <a:br>
              <a:rPr lang="en-US" sz="3200" b="1" dirty="0">
                <a:ln w="12700">
                  <a:solidFill>
                    <a:schemeClr val="tx1"/>
                  </a:solidFill>
                  <a:prstDash val="solid"/>
                </a:ln>
                <a:solidFill>
                  <a:srgbClr val="FF6600"/>
                </a:solidFill>
                <a:effectLst>
                  <a:outerShdw dist="38100" dir="2640000" algn="bl" rotWithShape="0">
                    <a:schemeClr val="accent1"/>
                  </a:outerShdw>
                </a:effectLst>
                <a:latin typeface="Georgia" panose="02040502050405020303" pitchFamily="18" charset="0"/>
              </a:rPr>
            </a:br>
            <a:r>
              <a:rPr lang="en-US" sz="3200" b="1" dirty="0">
                <a:ln w="12700">
                  <a:solidFill>
                    <a:schemeClr val="tx1"/>
                  </a:solidFill>
                  <a:prstDash val="solid"/>
                </a:ln>
                <a:solidFill>
                  <a:srgbClr val="FF6600"/>
                </a:solidFill>
                <a:effectLst>
                  <a:outerShdw dist="38100" dir="2640000" algn="bl" rotWithShape="0">
                    <a:schemeClr val="accent1"/>
                  </a:outerShdw>
                </a:effectLst>
                <a:latin typeface="Georgia" panose="02040502050405020303" pitchFamily="18" charset="0"/>
              </a:rPr>
              <a:t>Or,</a:t>
            </a:r>
            <a:br>
              <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rPr>
            </a:br>
            <a:endParaRPr lang="en-US" sz="3200" b="1" dirty="0">
              <a:ln w="12700">
                <a:solidFill>
                  <a:schemeClr val="tx1"/>
                </a:solidFill>
                <a:prstDash val="solid"/>
              </a:ln>
              <a:solidFill>
                <a:srgbClr val="66FF33"/>
              </a:solidFill>
              <a:effectLst>
                <a:outerShdw dist="38100" dir="2640000" algn="bl" rotWithShape="0">
                  <a:schemeClr val="accent1"/>
                </a:outerShdw>
              </a:effectLst>
              <a:latin typeface="Georgia" panose="02040502050405020303" pitchFamily="18" charset="0"/>
            </a:endParaRPr>
          </a:p>
        </p:txBody>
      </p:sp>
      <p:sp>
        <p:nvSpPr>
          <p:cNvPr id="4" name="Slide Number Placeholder 3"/>
          <p:cNvSpPr>
            <a:spLocks noGrp="1"/>
          </p:cNvSpPr>
          <p:nvPr>
            <p:ph type="sldNum" sz="quarter" idx="12"/>
          </p:nvPr>
        </p:nvSpPr>
        <p:spPr>
          <a:xfrm>
            <a:off x="9448800" y="6453318"/>
            <a:ext cx="2743200" cy="365125"/>
          </a:xfrm>
        </p:spPr>
        <p:txBody>
          <a:bodyPr/>
          <a:lstStyle/>
          <a:p>
            <a:fld id="{0B555D82-D20F-4DB7-B3E9-7B7EAC2F87A9}" type="slidenum">
              <a:rPr lang="en-US" smtClean="0">
                <a:solidFill>
                  <a:schemeClr val="tx1">
                    <a:lumMod val="95000"/>
                    <a:lumOff val="5000"/>
                  </a:schemeClr>
                </a:solidFill>
              </a:rPr>
              <a:t>72</a:t>
            </a:fld>
            <a:endParaRPr lang="en-US" dirty="0">
              <a:solidFill>
                <a:schemeClr val="tx1">
                  <a:lumMod val="95000"/>
                  <a:lumOff val="5000"/>
                </a:schemeClr>
              </a:solidFill>
            </a:endParaRPr>
          </a:p>
        </p:txBody>
      </p:sp>
      <p:pic>
        <p:nvPicPr>
          <p:cNvPr id="5" name="Picture 4">
            <a:extLst>
              <a:ext uri="{FF2B5EF4-FFF2-40B4-BE49-F238E27FC236}">
                <a16:creationId xmlns:a16="http://schemas.microsoft.com/office/drawing/2014/main" id="{BBD27963-4D77-4CD9-907C-BFF2DCF56A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74942" y="278971"/>
            <a:ext cx="2167266" cy="2139109"/>
          </a:xfrm>
          <a:prstGeom prst="rect">
            <a:avLst/>
          </a:prstGeom>
          <a:ln w="228600" cap="sq" cmpd="thickThin">
            <a:solidFill>
              <a:srgbClr val="2131E7"/>
            </a:solidFill>
            <a:prstDash val="solid"/>
            <a:miter lim="800000"/>
          </a:ln>
          <a:effectLst>
            <a:innerShdw blurRad="76200">
              <a:srgbClr val="000000"/>
            </a:innerShdw>
          </a:effectLst>
        </p:spPr>
      </p:pic>
      <p:cxnSp>
        <p:nvCxnSpPr>
          <p:cNvPr id="7" name="Straight Arrow Connector 6">
            <a:extLst>
              <a:ext uri="{FF2B5EF4-FFF2-40B4-BE49-F238E27FC236}">
                <a16:creationId xmlns:a16="http://schemas.microsoft.com/office/drawing/2014/main" id="{86127713-B30E-4CE1-BBFD-75FD7A11FB8C}"/>
              </a:ext>
            </a:extLst>
          </p:cNvPr>
          <p:cNvCxnSpPr>
            <a:cxnSpLocks/>
          </p:cNvCxnSpPr>
          <p:nvPr/>
        </p:nvCxnSpPr>
        <p:spPr>
          <a:xfrm>
            <a:off x="7823200" y="1940560"/>
            <a:ext cx="1280160" cy="0"/>
          </a:xfrm>
          <a:prstGeom prst="straightConnector1">
            <a:avLst/>
          </a:prstGeom>
          <a:ln w="76200">
            <a:solidFill>
              <a:srgbClr val="CC00FF"/>
            </a:solidFill>
            <a:tailEnd type="triangle"/>
          </a:ln>
          <a:effectLst>
            <a:glow rad="127000">
              <a:srgbClr val="FFFF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1339169-77E9-4ED2-B374-9E71D009C904}"/>
              </a:ext>
            </a:extLst>
          </p:cNvPr>
          <p:cNvSpPr/>
          <p:nvPr/>
        </p:nvSpPr>
        <p:spPr>
          <a:xfrm>
            <a:off x="449006" y="3542336"/>
            <a:ext cx="11207716" cy="296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Was </a:t>
            </a:r>
            <a:r>
              <a:rPr lang="en-US" sz="3200" b="1" dirty="0">
                <a:ln w="12700">
                  <a:solidFill>
                    <a:prstClr val="black"/>
                  </a:solidFill>
                  <a:prstDash val="solid"/>
                </a:ln>
                <a:solidFill>
                  <a:srgbClr val="00B0F0"/>
                </a:solidFill>
                <a:effectLst>
                  <a:outerShdw dist="38100" dir="2640000" algn="bl" rotWithShape="0">
                    <a:srgbClr val="5B9BD5"/>
                  </a:outerShdw>
                </a:effectLst>
                <a:latin typeface="Georgia" panose="02040502050405020303" pitchFamily="18" charset="0"/>
              </a:rPr>
              <a:t>Yahusha</a:t>
            </a: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 actually telling us that He indeed provided us with His </a:t>
            </a:r>
            <a:r>
              <a:rPr lang="en-US" sz="3200" b="1" dirty="0">
                <a:ln w="12700">
                  <a:solidFill>
                    <a:prstClr val="black"/>
                  </a:solidFill>
                  <a:prstDash val="solid"/>
                </a:ln>
                <a:solidFill>
                  <a:srgbClr val="FF6600"/>
                </a:solidFill>
                <a:effectLst>
                  <a:outerShdw dist="38100" dir="2640000" algn="bl" rotWithShape="0">
                    <a:srgbClr val="5B9BD5"/>
                  </a:outerShdw>
                </a:effectLst>
                <a:latin typeface="Georgia" panose="02040502050405020303" pitchFamily="18" charset="0"/>
              </a:rPr>
              <a:t>FOOT STEPS IN REAL LIFE, </a:t>
            </a:r>
            <a:b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b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of His INTENTIONAL LIFE ACTIVITIES – </a:t>
            </a:r>
            <a:b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b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a:t>
            </a:r>
            <a:r>
              <a:rPr lang="en-US" sz="3200" b="1" dirty="0">
                <a:ln w="12700">
                  <a:solidFill>
                    <a:srgbClr val="002060"/>
                  </a:solidFill>
                  <a:prstDash val="solid"/>
                </a:ln>
                <a:solidFill>
                  <a:srgbClr val="0070C0"/>
                </a:solidFill>
                <a:effectLst>
                  <a:outerShdw dist="38100" dir="2640000" algn="bl" rotWithShape="0">
                    <a:srgbClr val="5B9BD5"/>
                  </a:outerShdw>
                </a:effectLst>
                <a:latin typeface="Georgia" panose="02040502050405020303" pitchFamily="18" charset="0"/>
              </a:rPr>
              <a:t>I came to FULFILL”</a:t>
            </a: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 - working for </a:t>
            </a:r>
            <a:r>
              <a:rPr lang="en-US" sz="2400" b="1" dirty="0">
                <a:ln w="12700">
                  <a:solidFill>
                    <a:prstClr val="black"/>
                  </a:solidFill>
                  <a:prstDash val="solid"/>
                </a:ln>
                <a:solidFill>
                  <a:srgbClr val="CC0099"/>
                </a:solidFill>
                <a:effectLst>
                  <a:outerShdw dist="38100" dir="2640000" algn="bl" rotWithShape="0">
                    <a:srgbClr val="5B9BD5"/>
                  </a:outerShdw>
                </a:effectLst>
                <a:latin typeface="Comic Sans MS" panose="030F0702030302020204" pitchFamily="66" charset="0"/>
              </a:rPr>
              <a:t>[and through]</a:t>
            </a:r>
            <a:r>
              <a:rPr lang="en-US" sz="2400" b="1" dirty="0">
                <a:ln w="12700">
                  <a:solidFill>
                    <a:prstClr val="black"/>
                  </a:solidFill>
                  <a:prstDash val="solid"/>
                </a:ln>
                <a:solidFill>
                  <a:srgbClr val="CC0099"/>
                </a:solidFill>
                <a:effectLst>
                  <a:outerShdw dist="38100" dir="2640000" algn="bl" rotWithShape="0">
                    <a:srgbClr val="5B9BD5"/>
                  </a:outerShdw>
                </a:effectLst>
                <a:latin typeface="Georgia" panose="02040502050405020303" pitchFamily="18" charset="0"/>
              </a:rPr>
              <a:t> </a:t>
            </a: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the </a:t>
            </a:r>
            <a:r>
              <a:rPr lang="en-US" sz="3200" b="1" dirty="0">
                <a:ln w="12700">
                  <a:solidFill>
                    <a:prstClr val="black"/>
                  </a:solidFill>
                  <a:prstDash val="solid"/>
                </a:ln>
                <a:solidFill>
                  <a:srgbClr val="34E9FC"/>
                </a:solidFill>
                <a:effectLst>
                  <a:outerShdw dist="38100" dir="2640000" algn="bl" rotWithShape="0">
                    <a:srgbClr val="5B9BD5"/>
                  </a:outerShdw>
                </a:effectLst>
                <a:latin typeface="Snap ITC" panose="04040A07060A02020202" pitchFamily="82" charset="0"/>
              </a:rPr>
              <a:t>Living</a:t>
            </a: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 Covenant Calendar, which was </a:t>
            </a:r>
            <a:r>
              <a:rPr lang="en-US" sz="3200" b="1" dirty="0">
                <a:ln w="12700">
                  <a:solidFill>
                    <a:prstClr val="black"/>
                  </a:solidFill>
                  <a:prstDash val="solid"/>
                </a:ln>
                <a:solidFill>
                  <a:srgbClr val="CC0099"/>
                </a:solidFill>
                <a:effectLst>
                  <a:outerShdw dist="38100" dir="2640000" algn="bl" rotWithShape="0">
                    <a:srgbClr val="5B9BD5"/>
                  </a:outerShdw>
                </a:effectLst>
                <a:latin typeface="Georgia" panose="02040502050405020303" pitchFamily="18" charset="0"/>
              </a:rPr>
              <a:t>BLOOD RATIFIED</a:t>
            </a:r>
            <a:r>
              <a:rPr lang="en-US" sz="3200" b="1" dirty="0">
                <a:ln w="12700">
                  <a:solidFill>
                    <a:prstClr val="black"/>
                  </a:solidFill>
                  <a:prstDash val="solid"/>
                </a:ln>
                <a:solidFill>
                  <a:srgbClr val="66FF33"/>
                </a:solidFill>
                <a:effectLst>
                  <a:outerShdw dist="38100" dir="2640000" algn="bl" rotWithShape="0">
                    <a:srgbClr val="5B9BD5"/>
                  </a:outerShdw>
                </a:effectLst>
                <a:latin typeface="Georgia" panose="02040502050405020303" pitchFamily="18" charset="0"/>
              </a:rPr>
              <a:t> by the 75 Hebrew Elders on Mt Sinai?</a:t>
            </a:r>
            <a:endParaRPr lang="en-CA" dirty="0"/>
          </a:p>
        </p:txBody>
      </p:sp>
    </p:spTree>
    <p:extLst>
      <p:ext uri="{BB962C8B-B14F-4D97-AF65-F5344CB8AC3E}">
        <p14:creationId xmlns:p14="http://schemas.microsoft.com/office/powerpoint/2010/main" val="40647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885" y="83128"/>
            <a:ext cx="10010247"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lstStyle/>
          <a:p>
            <a:pPr algn="ctr"/>
            <a:r>
              <a:rPr lang="en-US" dirty="0"/>
              <a:t>What </a:t>
            </a:r>
            <a:r>
              <a:rPr lang="en-US" b="1" dirty="0"/>
              <a:t>“</a:t>
            </a:r>
            <a:r>
              <a:rPr lang="en-US" b="1" u="sng" dirty="0"/>
              <a:t>on earth</a:t>
            </a:r>
            <a:r>
              <a:rPr lang="en-US" b="1" dirty="0"/>
              <a:t>” </a:t>
            </a:r>
            <a:r>
              <a:rPr lang="en-US" dirty="0"/>
              <a:t>was </a:t>
            </a:r>
            <a:r>
              <a:rPr lang="en-US" b="1" dirty="0">
                <a:solidFill>
                  <a:srgbClr val="0000FF"/>
                </a:solidFill>
              </a:rPr>
              <a:t>Yahusha</a:t>
            </a:r>
            <a:r>
              <a:rPr lang="en-US" dirty="0"/>
              <a:t> thinking? </a:t>
            </a:r>
            <a:r>
              <a:rPr lang="en-US" sz="2400" dirty="0"/>
              <a:t>#2</a:t>
            </a:r>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oAutofit/>
            <a:sp3d extrusionH="57150">
              <a:bevelT w="82550" h="38100" prst="coolSlant"/>
            </a:sp3d>
          </a:bodyPr>
          <a:lstStyle/>
          <a:p>
            <a:pPr>
              <a:spcBef>
                <a:spcPts val="0"/>
              </a:spcBef>
              <a:spcAft>
                <a:spcPts val="1200"/>
              </a:spcAft>
            </a:pPr>
            <a:r>
              <a:rPr lang="en-US" b="1" dirty="0"/>
              <a:t>The questions we then need to ask ourselves are –</a:t>
            </a:r>
          </a:p>
          <a:p>
            <a:pPr>
              <a:spcBef>
                <a:spcPts val="0"/>
              </a:spcBef>
              <a:spcAft>
                <a:spcPts val="1200"/>
              </a:spcAft>
            </a:pPr>
            <a:r>
              <a:rPr lang="en-US" b="1" dirty="0">
                <a:solidFill>
                  <a:srgbClr val="CC00FF"/>
                </a:solidFill>
              </a:rPr>
              <a:t>1. </a:t>
            </a:r>
            <a:r>
              <a:rPr lang="en-US" b="1" dirty="0">
                <a:solidFill>
                  <a:srgbClr val="00B050"/>
                </a:solidFill>
              </a:rPr>
              <a:t>By </a:t>
            </a:r>
            <a:r>
              <a:rPr lang="en-US" b="1" dirty="0">
                <a:latin typeface="Arial Black" pitchFamily="34" charset="0"/>
              </a:rPr>
              <a:t>NOT</a:t>
            </a:r>
            <a:r>
              <a:rPr lang="en-US" b="1" dirty="0">
                <a:solidFill>
                  <a:srgbClr val="00B050"/>
                </a:solidFill>
              </a:rPr>
              <a:t> observing the first Shabbat of the Feast of the </a:t>
            </a:r>
            <a:r>
              <a:rPr lang="en-US" b="1" dirty="0" err="1">
                <a:solidFill>
                  <a:srgbClr val="00B050"/>
                </a:solidFill>
              </a:rPr>
              <a:t>Yahudim</a:t>
            </a:r>
            <a:r>
              <a:rPr lang="en-US" b="1" dirty="0">
                <a:solidFill>
                  <a:srgbClr val="00B050"/>
                </a:solidFill>
              </a:rPr>
              <a:t> </a:t>
            </a:r>
            <a:r>
              <a:rPr lang="en-US" dirty="0">
                <a:solidFill>
                  <a:srgbClr val="00B050"/>
                </a:solidFill>
              </a:rPr>
              <a:t>(Jews), </a:t>
            </a:r>
            <a:r>
              <a:rPr lang="en-US" b="1" dirty="0">
                <a:solidFill>
                  <a:srgbClr val="00B050"/>
                </a:solidFill>
              </a:rPr>
              <a:t>did </a:t>
            </a:r>
            <a:r>
              <a:rPr lang="en-US" b="1" dirty="0" err="1">
                <a:solidFill>
                  <a:srgbClr val="0000CC"/>
                </a:solidFill>
              </a:rPr>
              <a:t>Yahusha</a:t>
            </a:r>
            <a:r>
              <a:rPr lang="en-US" b="1" dirty="0">
                <a:solidFill>
                  <a:srgbClr val="00B050"/>
                </a:solidFill>
              </a:rPr>
              <a:t> incur a </a:t>
            </a:r>
            <a:r>
              <a:rPr lang="en-US" b="1" dirty="0"/>
              <a:t>sin</a:t>
            </a:r>
            <a:r>
              <a:rPr lang="en-US" b="1" dirty="0">
                <a:solidFill>
                  <a:srgbClr val="00B050"/>
                </a:solidFill>
              </a:rPr>
              <a:t> upon Himself?</a:t>
            </a:r>
          </a:p>
          <a:p>
            <a:pPr>
              <a:spcBef>
                <a:spcPts val="0"/>
              </a:spcBef>
              <a:spcAft>
                <a:spcPts val="1200"/>
              </a:spcAft>
            </a:pPr>
            <a:r>
              <a:rPr lang="en-US" b="1" dirty="0">
                <a:solidFill>
                  <a:srgbClr val="CC00FF"/>
                </a:solidFill>
              </a:rPr>
              <a:t>2. </a:t>
            </a:r>
            <a:r>
              <a:rPr lang="en-US" dirty="0"/>
              <a:t>Since</a:t>
            </a:r>
            <a:r>
              <a:rPr lang="en-US" b="1" dirty="0">
                <a:solidFill>
                  <a:srgbClr val="00B050"/>
                </a:solidFill>
              </a:rPr>
              <a:t> </a:t>
            </a:r>
            <a:r>
              <a:rPr lang="en-US" b="1" dirty="0" err="1">
                <a:solidFill>
                  <a:srgbClr val="0000CC"/>
                </a:solidFill>
              </a:rPr>
              <a:t>Yahusha</a:t>
            </a:r>
            <a:r>
              <a:rPr lang="en-US" b="1" dirty="0">
                <a:solidFill>
                  <a:srgbClr val="00B050"/>
                </a:solidFill>
              </a:rPr>
              <a:t> </a:t>
            </a:r>
            <a:r>
              <a:rPr lang="en-US" dirty="0"/>
              <a:t>is deemed - </a:t>
            </a:r>
            <a:r>
              <a:rPr lang="en-US" b="1" u="sng" dirty="0"/>
              <a:t>sinless</a:t>
            </a:r>
            <a:r>
              <a:rPr lang="en-US" dirty="0"/>
              <a:t>, what </a:t>
            </a:r>
            <a:r>
              <a:rPr lang="en-US" b="1" dirty="0">
                <a:effectLst>
                  <a:glow rad="38100">
                    <a:srgbClr val="FF3399">
                      <a:alpha val="73000"/>
                    </a:srgbClr>
                  </a:glow>
                </a:effectLst>
              </a:rPr>
              <a:t>circumstance</a:t>
            </a:r>
            <a:r>
              <a:rPr lang="en-US" dirty="0"/>
              <a:t> allows Him to skip the first Sabbath of the Feast of the </a:t>
            </a:r>
            <a:r>
              <a:rPr lang="en-US" dirty="0" err="1"/>
              <a:t>Yahudim</a:t>
            </a:r>
            <a:r>
              <a:rPr lang="en-US" dirty="0"/>
              <a:t> (Jews) and yet remain </a:t>
            </a:r>
            <a:r>
              <a:rPr lang="en-US" b="1" u="sng" dirty="0"/>
              <a:t>sinless</a:t>
            </a:r>
            <a:r>
              <a:rPr lang="en-US" b="1" dirty="0"/>
              <a:t>?</a:t>
            </a:r>
          </a:p>
          <a:p>
            <a:pPr>
              <a:spcBef>
                <a:spcPts val="0"/>
              </a:spcBef>
              <a:spcAft>
                <a:spcPts val="1200"/>
              </a:spcAft>
            </a:pPr>
            <a:r>
              <a:rPr lang="en-US" dirty="0"/>
              <a:t>Back to </a:t>
            </a:r>
            <a:r>
              <a:rPr lang="en-US" dirty="0">
                <a:solidFill>
                  <a:srgbClr val="00B050"/>
                </a:solidFill>
              </a:rPr>
              <a:t>John 7:18: </a:t>
            </a:r>
            <a:r>
              <a:rPr lang="en-US" dirty="0"/>
              <a:t>the context of </a:t>
            </a:r>
            <a:r>
              <a:rPr lang="en-US" b="1" dirty="0">
                <a:solidFill>
                  <a:srgbClr val="CC00FF"/>
                </a:solidFill>
              </a:rPr>
              <a:t>TIMING</a:t>
            </a:r>
            <a:r>
              <a:rPr lang="en-US" dirty="0"/>
              <a:t> </a:t>
            </a:r>
            <a:r>
              <a:rPr lang="en-US" dirty="0">
                <a:solidFill>
                  <a:srgbClr val="CC0099"/>
                </a:solidFill>
              </a:rPr>
              <a:t>(midst of the Festival, v:14) </a:t>
            </a:r>
            <a:r>
              <a:rPr lang="en-US" dirty="0"/>
              <a:t>has just been set by </a:t>
            </a:r>
            <a:r>
              <a:rPr lang="en-US" b="1" dirty="0" err="1">
                <a:solidFill>
                  <a:srgbClr val="0000CC"/>
                </a:solidFill>
              </a:rPr>
              <a:t>Yahusha</a:t>
            </a:r>
            <a:r>
              <a:rPr lang="en-US" b="1" dirty="0">
                <a:solidFill>
                  <a:srgbClr val="0000CC"/>
                </a:solidFill>
              </a:rPr>
              <a:t>, </a:t>
            </a:r>
            <a:r>
              <a:rPr lang="en-US" dirty="0"/>
              <a:t>then when questioned by the </a:t>
            </a:r>
            <a:r>
              <a:rPr lang="en-US" dirty="0" err="1"/>
              <a:t>Yahudim</a:t>
            </a:r>
            <a:r>
              <a:rPr lang="en-US" dirty="0"/>
              <a:t>, </a:t>
            </a:r>
            <a:r>
              <a:rPr lang="en-US" b="1" dirty="0" err="1">
                <a:solidFill>
                  <a:srgbClr val="0000CC"/>
                </a:solidFill>
              </a:rPr>
              <a:t>Yahusha</a:t>
            </a:r>
            <a:r>
              <a:rPr lang="en-US" dirty="0"/>
              <a:t> declares to them outright that </a:t>
            </a:r>
            <a:r>
              <a:rPr lang="en-US" b="1" dirty="0"/>
              <a:t>THEY </a:t>
            </a:r>
            <a:r>
              <a:rPr lang="en-US" b="1" u="sng" dirty="0">
                <a:solidFill>
                  <a:srgbClr val="FF0000"/>
                </a:solidFill>
                <a:latin typeface="Arial Black" panose="020B0A04020102020204" pitchFamily="34" charset="0"/>
              </a:rPr>
              <a:t>DO NOT</a:t>
            </a:r>
            <a:r>
              <a:rPr lang="en-US" b="1" dirty="0">
                <a:solidFill>
                  <a:srgbClr val="FF0000"/>
                </a:solidFill>
                <a:latin typeface="Arial Black" panose="020B0A04020102020204" pitchFamily="34" charset="0"/>
              </a:rPr>
              <a:t> </a:t>
            </a:r>
            <a:r>
              <a:rPr lang="en-US" b="1" dirty="0">
                <a:solidFill>
                  <a:srgbClr val="FF0000"/>
                </a:solidFill>
              </a:rPr>
              <a:t>	           </a:t>
            </a:r>
            <a:r>
              <a:rPr lang="en-US" b="1" dirty="0"/>
              <a:t>THE TORAH! </a:t>
            </a:r>
          </a:p>
          <a:p>
            <a:pPr>
              <a:spcBef>
                <a:spcPts val="0"/>
              </a:spcBef>
              <a:spcAft>
                <a:spcPts val="1200"/>
              </a:spcAft>
            </a:pPr>
            <a:r>
              <a:rPr lang="en-US" b="1" dirty="0"/>
              <a:t>Yet they were all there observing </a:t>
            </a:r>
            <a:r>
              <a:rPr lang="en-US" b="1" dirty="0">
                <a:effectLst>
                  <a:outerShdw blurRad="50800" dist="50800" dir="5400000" sx="102000" sy="102000" algn="ctr" rotWithShape="0">
                    <a:srgbClr val="00FF00"/>
                  </a:outerShdw>
                </a:effectLst>
              </a:rPr>
              <a:t>their</a:t>
            </a:r>
            <a:r>
              <a:rPr lang="en-US" b="1" dirty="0"/>
              <a:t> Sukkot Feast of the </a:t>
            </a:r>
            <a:r>
              <a:rPr lang="en-US" b="1" dirty="0" err="1"/>
              <a:t>Yahudim</a:t>
            </a:r>
            <a:r>
              <a:rPr lang="en-US" b="1" dirty="0"/>
              <a:t>!</a:t>
            </a:r>
          </a:p>
          <a:p>
            <a:pPr>
              <a:spcBef>
                <a:spcPts val="0"/>
              </a:spcBef>
              <a:spcAft>
                <a:spcPts val="1200"/>
              </a:spcAft>
            </a:pPr>
            <a:r>
              <a:rPr lang="en-US" sz="3600" b="1" dirty="0">
                <a:effectLst>
                  <a:glow rad="127000">
                    <a:schemeClr val="accent2">
                      <a:lumMod val="60000"/>
                      <a:lumOff val="40000"/>
                    </a:schemeClr>
                  </a:glow>
                </a:effectLst>
              </a:rPr>
              <a:t>What part of the Torah </a:t>
            </a:r>
            <a:r>
              <a:rPr lang="en-US" sz="3600" b="1" dirty="0">
                <a:effectLst>
                  <a:glow rad="127000">
                    <a:srgbClr val="00FF00"/>
                  </a:glow>
                </a:effectLst>
              </a:rPr>
              <a:t>prevents</a:t>
            </a:r>
            <a:r>
              <a:rPr lang="en-US" sz="3600" b="1" dirty="0">
                <a:effectLst>
                  <a:glow rad="127000">
                    <a:schemeClr val="accent2">
                      <a:lumMod val="60000"/>
                      <a:lumOff val="40000"/>
                    </a:schemeClr>
                  </a:glow>
                </a:effectLst>
              </a:rPr>
              <a:t> the Feast of the </a:t>
            </a:r>
            <a:r>
              <a:rPr lang="en-US" sz="3600" b="1" dirty="0" err="1">
                <a:effectLst>
                  <a:glow rad="127000">
                    <a:schemeClr val="accent2">
                      <a:lumMod val="60000"/>
                      <a:lumOff val="40000"/>
                    </a:schemeClr>
                  </a:glow>
                </a:effectLst>
              </a:rPr>
              <a:t>Yahudim</a:t>
            </a:r>
            <a:r>
              <a:rPr lang="en-US" sz="3600" b="1" dirty="0">
                <a:effectLst>
                  <a:glow rad="127000">
                    <a:schemeClr val="accent2">
                      <a:lumMod val="60000"/>
                      <a:lumOff val="40000"/>
                    </a:schemeClr>
                  </a:glow>
                </a:effectLst>
              </a:rPr>
              <a:t> from being observed according to the statutes of </a:t>
            </a:r>
            <a:r>
              <a:rPr lang="en-US" sz="3600" b="1" dirty="0" err="1">
                <a:solidFill>
                  <a:srgbClr val="0000CC"/>
                </a:solidFill>
                <a:effectLst>
                  <a:glow rad="127000">
                    <a:schemeClr val="accent2">
                      <a:lumMod val="60000"/>
                      <a:lumOff val="40000"/>
                    </a:schemeClr>
                  </a:glow>
                </a:effectLst>
              </a:rPr>
              <a:t>Yahuah</a:t>
            </a:r>
            <a:r>
              <a:rPr lang="en-US" sz="3600" b="1" dirty="0">
                <a:solidFill>
                  <a:srgbClr val="0000CC"/>
                </a:solidFill>
                <a:effectLst>
                  <a:glow rad="127000">
                    <a:schemeClr val="accent2">
                      <a:lumMod val="60000"/>
                      <a:lumOff val="40000"/>
                    </a:schemeClr>
                  </a:glow>
                </a:effectLst>
              </a:rPr>
              <a:t>?</a:t>
            </a:r>
            <a:r>
              <a:rPr lang="en-US" sz="3600" b="1" dirty="0">
                <a:effectLst>
                  <a:glow rad="127000">
                    <a:schemeClr val="accent2">
                      <a:lumMod val="60000"/>
                      <a:lumOff val="40000"/>
                    </a:schemeClr>
                  </a:glow>
                </a:effectLst>
              </a:rPr>
              <a:t>    </a:t>
            </a:r>
          </a:p>
        </p:txBody>
      </p:sp>
      <p:sp>
        <p:nvSpPr>
          <p:cNvPr id="4" name="4-Point Star 3"/>
          <p:cNvSpPr/>
          <p:nvPr/>
        </p:nvSpPr>
        <p:spPr>
          <a:xfrm>
            <a:off x="6534843" y="2016375"/>
            <a:ext cx="2472744" cy="518183"/>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73</a:t>
            </a:fld>
            <a:endParaRPr lang="en-US" dirty="0">
              <a:solidFill>
                <a:schemeClr val="tx1"/>
              </a:solidFill>
            </a:endParaRPr>
          </a:p>
        </p:txBody>
      </p:sp>
      <p:sp>
        <p:nvSpPr>
          <p:cNvPr id="6" name="Rectangle 5"/>
          <p:cNvSpPr/>
          <p:nvPr/>
        </p:nvSpPr>
        <p:spPr>
          <a:xfrm>
            <a:off x="7627111" y="4230426"/>
            <a:ext cx="967540" cy="477984"/>
          </a:xfrm>
          <a:prstGeom prst="rect">
            <a:avLst/>
          </a:prstGeom>
          <a:solidFill>
            <a:srgbClr val="00FF00"/>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600" b="1" dirty="0">
                <a:solidFill>
                  <a:srgbClr val="FF0000"/>
                </a:solidFill>
                <a:latin typeface="Arial Black" pitchFamily="34" charset="0"/>
              </a:rPr>
              <a:t>DO</a:t>
            </a:r>
            <a:endParaRPr lang="en-CA" sz="3600" dirty="0"/>
          </a:p>
        </p:txBody>
      </p:sp>
    </p:spTree>
    <p:extLst>
      <p:ext uri="{BB962C8B-B14F-4D97-AF65-F5344CB8AC3E}">
        <p14:creationId xmlns:p14="http://schemas.microsoft.com/office/powerpoint/2010/main" val="15646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1" presetClass="path" presetSubtype="0" accel="50000" decel="50000" fill="hold" grpId="0" nodeType="withEffect">
                                  <p:stCondLst>
                                    <p:cond delay="1000"/>
                                  </p:stCondLst>
                                  <p:childTnLst>
                                    <p:animMotion origin="layout" path="M -0.00013 0.00162 L 0.08451 -0.12037 L 0.25508 -0.12037 L 0.16954 -0.24375 L 0.25508 -0.36574 L 0.08451 -0.36574 L -0.00013 -0.48912 L -0.08567 -0.36574 L -0.25546 -0.36574 L -0.1707 -0.24375 L -0.25546 -0.12037 L -0.08567 -0.12037 L -0.00013 0.00162 Z " pathEditMode="fixed" rAng="0" ptsTypes="AAAAAAAAAAAAA">
                                      <p:cBhvr>
                                        <p:cTn id="26" dur="2000" fill="hold"/>
                                        <p:tgtEl>
                                          <p:spTgt spid="6"/>
                                        </p:tgtEl>
                                        <p:attrNameLst>
                                          <p:attrName>ppt_x</p:attrName>
                                          <p:attrName>ppt_y</p:attrName>
                                        </p:attrNameLst>
                                      </p:cBhvr>
                                      <p:rCtr x="-13" y="-24537"/>
                                    </p:animMotion>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7811" y="122456"/>
            <a:ext cx="9185515"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a:bodyPr>
          <a:lstStyle/>
          <a:p>
            <a:pPr algn="ctr"/>
            <a:r>
              <a:rPr lang="en-US" dirty="0"/>
              <a:t>What </a:t>
            </a:r>
            <a:r>
              <a:rPr lang="en-US" b="1" dirty="0">
                <a:latin typeface="Arial Black" pitchFamily="34" charset="0"/>
              </a:rPr>
              <a:t>“ON EARTH” </a:t>
            </a:r>
            <a:r>
              <a:rPr lang="en-US" dirty="0"/>
              <a:t>is this situation?</a:t>
            </a:r>
          </a:p>
        </p:txBody>
      </p:sp>
      <p:sp>
        <p:nvSpPr>
          <p:cNvPr id="3" name="Content Placeholder 2"/>
          <p:cNvSpPr>
            <a:spLocks noGrp="1"/>
          </p:cNvSpPr>
          <p:nvPr>
            <p:ph idx="1"/>
          </p:nvPr>
        </p:nvSpPr>
        <p:spPr>
          <a:xfrm>
            <a:off x="249881" y="962101"/>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82550" h="38100" prst="coolSlant"/>
            </a:sp3d>
          </a:bodyPr>
          <a:lstStyle/>
          <a:p>
            <a:pPr>
              <a:lnSpc>
                <a:spcPct val="150000"/>
              </a:lnSpc>
              <a:spcBef>
                <a:spcPts val="0"/>
              </a:spcBef>
              <a:spcAft>
                <a:spcPts val="1200"/>
              </a:spcAft>
            </a:pPr>
            <a:r>
              <a:rPr lang="en-US" sz="3200" b="1" dirty="0">
                <a:solidFill>
                  <a:srgbClr val="0000CC"/>
                </a:solidFill>
                <a:latin typeface="Arial Black" pitchFamily="34" charset="0"/>
              </a:rPr>
              <a:t>According to </a:t>
            </a:r>
            <a:r>
              <a:rPr lang="en-US" sz="3200" b="1" dirty="0" err="1">
                <a:solidFill>
                  <a:srgbClr val="0000CC"/>
                </a:solidFill>
                <a:latin typeface="Arial Black" pitchFamily="34" charset="0"/>
              </a:rPr>
              <a:t>Yahusha</a:t>
            </a:r>
            <a:r>
              <a:rPr lang="en-US" sz="3200" b="1" dirty="0">
                <a:solidFill>
                  <a:srgbClr val="0000CC"/>
                </a:solidFill>
                <a:latin typeface="Arial Black" pitchFamily="34" charset="0"/>
              </a:rPr>
              <a:t> -</a:t>
            </a:r>
          </a:p>
          <a:p>
            <a:pPr>
              <a:lnSpc>
                <a:spcPct val="150000"/>
              </a:lnSpc>
              <a:spcBef>
                <a:spcPts val="0"/>
              </a:spcBef>
              <a:spcAft>
                <a:spcPts val="1200"/>
              </a:spcAft>
            </a:pPr>
            <a:r>
              <a:rPr lang="en-US" sz="3200" dirty="0"/>
              <a:t>There is a circumstance which inevitably prevents </a:t>
            </a:r>
            <a:br>
              <a:rPr lang="en-US" sz="3200" dirty="0"/>
            </a:br>
            <a:r>
              <a:rPr lang="en-US" sz="3200" dirty="0"/>
              <a:t>	the Yahudim from observing the Torah </a:t>
            </a:r>
            <a:r>
              <a:rPr lang="en-US" sz="3200" b="1" u="sng" dirty="0">
                <a:solidFill>
                  <a:srgbClr val="FF6600"/>
                </a:solidFill>
                <a:latin typeface="Arial Black" panose="020B0A04020102020204" pitchFamily="34" charset="0"/>
              </a:rPr>
              <a:t>correctl</a:t>
            </a:r>
            <a:r>
              <a:rPr lang="en-US" sz="3200" b="1" dirty="0">
                <a:solidFill>
                  <a:srgbClr val="FF6600"/>
                </a:solidFill>
                <a:latin typeface="Arial Black" panose="020B0A04020102020204" pitchFamily="34" charset="0"/>
              </a:rPr>
              <a:t>y.</a:t>
            </a:r>
          </a:p>
          <a:p>
            <a:pPr algn="ctr">
              <a:lnSpc>
                <a:spcPct val="150000"/>
              </a:lnSpc>
              <a:spcBef>
                <a:spcPts val="0"/>
              </a:spcBef>
              <a:spcAft>
                <a:spcPts val="1200"/>
              </a:spcAft>
            </a:pPr>
            <a:r>
              <a:rPr lang="en-US" sz="3200" b="1" dirty="0"/>
              <a:t>Does this same </a:t>
            </a:r>
            <a:r>
              <a:rPr lang="en-US" sz="3200" b="1" dirty="0">
                <a:effectLst>
                  <a:outerShdw blurRad="50800" dist="50800" dir="5400000" algn="ctr" rotWithShape="0">
                    <a:srgbClr val="00FF00"/>
                  </a:outerShdw>
                </a:effectLst>
              </a:rPr>
              <a:t>optional </a:t>
            </a:r>
            <a:r>
              <a:rPr lang="en-US" sz="3200" b="1" dirty="0">
                <a:ln>
                  <a:solidFill>
                    <a:sysClr val="windowText" lastClr="000000"/>
                  </a:solidFill>
                </a:ln>
                <a:solidFill>
                  <a:srgbClr val="FF0000"/>
                </a:solidFill>
                <a:effectLst>
                  <a:outerShdw blurRad="50800" dist="50800" dir="5400000" algn="ctr" rotWithShape="0">
                    <a:srgbClr val="00FF00"/>
                  </a:outerShdw>
                </a:effectLst>
              </a:rPr>
              <a:t>lunar</a:t>
            </a:r>
            <a:r>
              <a:rPr lang="en-US" sz="3200" b="1" dirty="0">
                <a:effectLst>
                  <a:outerShdw blurRad="50800" dist="50800" dir="5400000" algn="ctr" rotWithShape="0">
                    <a:srgbClr val="00FF00"/>
                  </a:outerShdw>
                </a:effectLst>
              </a:rPr>
              <a:t> tradition</a:t>
            </a:r>
            <a:r>
              <a:rPr lang="en-US" sz="3200" b="1" dirty="0"/>
              <a:t> effectively exclude </a:t>
            </a:r>
            <a:r>
              <a:rPr lang="en-US" sz="3200" b="1" dirty="0">
                <a:solidFill>
                  <a:srgbClr val="0000CC"/>
                </a:solidFill>
              </a:rPr>
              <a:t>Yahusha</a:t>
            </a:r>
            <a:r>
              <a:rPr lang="en-US" sz="3200" b="1" dirty="0"/>
              <a:t> from </a:t>
            </a:r>
            <a:r>
              <a:rPr lang="en-US" sz="3200" b="1" dirty="0">
                <a:solidFill>
                  <a:srgbClr val="0000CC"/>
                </a:solidFill>
              </a:rPr>
              <a:t>Yahuah’s</a:t>
            </a:r>
            <a:r>
              <a:rPr lang="en-US" sz="3200" b="1" dirty="0"/>
              <a:t> wrath when He began </a:t>
            </a:r>
            <a:r>
              <a:rPr lang="en-US" sz="3200" b="1" u="sng" dirty="0"/>
              <a:t>teachin</a:t>
            </a:r>
            <a:r>
              <a:rPr lang="en-US" sz="3200" b="1" dirty="0"/>
              <a:t>g </a:t>
            </a:r>
            <a:br>
              <a:rPr lang="en-US" sz="3200" b="1" dirty="0"/>
            </a:br>
            <a:r>
              <a:rPr lang="en-US" sz="3200" b="1" dirty="0"/>
              <a:t>			</a:t>
            </a:r>
            <a:r>
              <a:rPr lang="en-US" sz="3200" b="1" dirty="0">
                <a:effectLst>
                  <a:glow rad="228600">
                    <a:schemeClr val="accent1">
                      <a:satMod val="175000"/>
                      <a:alpha val="40000"/>
                    </a:schemeClr>
                  </a:glow>
                </a:effectLst>
              </a:rPr>
              <a:t>in the tabernacle</a:t>
            </a:r>
            <a:br>
              <a:rPr lang="en-US" sz="3200" b="1" dirty="0"/>
            </a:br>
            <a:r>
              <a:rPr lang="en-US" sz="3200" b="1" dirty="0"/>
              <a:t> in the </a:t>
            </a:r>
            <a:r>
              <a:rPr lang="en-US" sz="4400" b="1" dirty="0">
                <a:solidFill>
                  <a:srgbClr val="FF0000"/>
                </a:solidFill>
                <a:effectLst>
                  <a:glow rad="63500">
                    <a:schemeClr val="tx1"/>
                  </a:glow>
                </a:effectLst>
                <a:latin typeface="Arial Black" pitchFamily="34" charset="0"/>
              </a:rPr>
              <a:t>MIDDLE</a:t>
            </a:r>
            <a:r>
              <a:rPr lang="en-US" sz="3200" b="1" dirty="0">
                <a:solidFill>
                  <a:srgbClr val="FF0000"/>
                </a:solidFill>
                <a:latin typeface="Arial Black" pitchFamily="34" charset="0"/>
              </a:rPr>
              <a:t> </a:t>
            </a:r>
            <a:r>
              <a:rPr lang="en-US" sz="3200" b="1" dirty="0">
                <a:ln>
                  <a:solidFill>
                    <a:srgbClr val="002060"/>
                  </a:solidFill>
                </a:ln>
                <a:solidFill>
                  <a:srgbClr val="FF0000"/>
                </a:solidFill>
                <a:latin typeface="Arial Black" pitchFamily="34" charset="0"/>
              </a:rPr>
              <a:t>of </a:t>
            </a:r>
            <a:r>
              <a:rPr lang="en-US" sz="3200" b="1" dirty="0">
                <a:ln>
                  <a:solidFill>
                    <a:srgbClr val="002060"/>
                  </a:solidFill>
                </a:ln>
                <a:solidFill>
                  <a:srgbClr val="FF0000"/>
                </a:solidFill>
                <a:effectLst>
                  <a:outerShdw blurRad="50800" dist="50800" dir="5400000" sx="101000" sy="101000" algn="ctr" rotWithShape="0">
                    <a:srgbClr val="00B050"/>
                  </a:outerShdw>
                </a:effectLst>
                <a:latin typeface="Arial Black" pitchFamily="34" charset="0"/>
              </a:rPr>
              <a:t>THEIR</a:t>
            </a:r>
            <a:r>
              <a:rPr lang="en-US" sz="3200" b="1" dirty="0">
                <a:ln>
                  <a:solidFill>
                    <a:srgbClr val="002060"/>
                  </a:solidFill>
                </a:ln>
                <a:solidFill>
                  <a:srgbClr val="FF0000"/>
                </a:solidFill>
                <a:latin typeface="Arial Black" pitchFamily="34" charset="0"/>
              </a:rPr>
              <a:t> Feast?</a:t>
            </a:r>
          </a:p>
        </p:txBody>
      </p:sp>
      <p:sp>
        <p:nvSpPr>
          <p:cNvPr id="5" name="Slide Number Placeholder 4"/>
          <p:cNvSpPr>
            <a:spLocks noGrp="1"/>
          </p:cNvSpPr>
          <p:nvPr>
            <p:ph type="sldNum" sz="quarter" idx="12"/>
          </p:nvPr>
        </p:nvSpPr>
        <p:spPr>
          <a:xfrm>
            <a:off x="9096004" y="6346256"/>
            <a:ext cx="2743200" cy="365125"/>
          </a:xfrm>
        </p:spPr>
        <p:txBody>
          <a:bodyPr/>
          <a:lstStyle/>
          <a:p>
            <a:fld id="{0B555D82-D20F-4DB7-B3E9-7B7EAC2F87A9}" type="slidenum">
              <a:rPr lang="en-US" smtClean="0">
                <a:solidFill>
                  <a:schemeClr val="tx1"/>
                </a:solidFill>
              </a:rPr>
              <a:t>74</a:t>
            </a:fld>
            <a:endParaRPr lang="en-US" dirty="0">
              <a:solidFill>
                <a:schemeClr val="tx1"/>
              </a:solidFill>
            </a:endParaRPr>
          </a:p>
        </p:txBody>
      </p:sp>
      <p:sp>
        <p:nvSpPr>
          <p:cNvPr id="6" name="Notched Right Arrow 5"/>
          <p:cNvSpPr/>
          <p:nvPr/>
        </p:nvSpPr>
        <p:spPr>
          <a:xfrm rot="498716">
            <a:off x="579699" y="5601356"/>
            <a:ext cx="2470025"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Content Placeholder 9">
            <a:extLst>
              <a:ext uri="{FF2B5EF4-FFF2-40B4-BE49-F238E27FC236}">
                <a16:creationId xmlns:a16="http://schemas.microsoft.com/office/drawing/2014/main" id="{E40CCB52-D75C-4B13-B321-BFD0FB32AE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996" t="20136" r="18408" b="15572"/>
          <a:stretch/>
        </p:blipFill>
        <p:spPr>
          <a:xfrm>
            <a:off x="4227943" y="4916229"/>
            <a:ext cx="1456663" cy="1303148"/>
          </a:xfrm>
          <a:prstGeom prst="rect">
            <a:avLst/>
          </a:prstGeom>
          <a:ln>
            <a:noFill/>
          </a:ln>
          <a:effectLst>
            <a:softEdge rad="112500"/>
          </a:effectLst>
        </p:spPr>
      </p:pic>
    </p:spTree>
    <p:extLst>
      <p:ext uri="{BB962C8B-B14F-4D97-AF65-F5344CB8AC3E}">
        <p14:creationId xmlns:p14="http://schemas.microsoft.com/office/powerpoint/2010/main" val="23362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par>
                          <p:cTn id="13" fill="hold">
                            <p:stCondLst>
                              <p:cond delay="4250"/>
                            </p:stCondLst>
                            <p:childTnLst>
                              <p:par>
                                <p:cTn id="14" presetID="8"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0000"/>
            </a:gs>
            <a:gs pos="65000">
              <a:srgbClr val="00FF0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23" y="165268"/>
            <a:ext cx="5092560"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a:bodyPr>
          <a:lstStyle/>
          <a:p>
            <a:pPr algn="ctr"/>
            <a:r>
              <a:rPr lang="en-US" dirty="0"/>
              <a:t> </a:t>
            </a:r>
            <a:r>
              <a:rPr lang="en-US" b="1" dirty="0">
                <a:latin typeface="Arial Black" pitchFamily="34" charset="0"/>
              </a:rPr>
              <a:t>ON EARTH!!</a:t>
            </a:r>
            <a:endParaRPr lang="en-US" dirty="0"/>
          </a:p>
        </p:txBody>
      </p:sp>
      <p:sp>
        <p:nvSpPr>
          <p:cNvPr id="3" name="Content Placeholder 2"/>
          <p:cNvSpPr>
            <a:spLocks noGrp="1"/>
          </p:cNvSpPr>
          <p:nvPr>
            <p:ph idx="1"/>
          </p:nvPr>
        </p:nvSpPr>
        <p:spPr>
          <a:xfrm>
            <a:off x="249881" y="1017389"/>
            <a:ext cx="11616744" cy="5675343"/>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t">
            <a:noAutofit/>
            <a:sp3d extrusionH="57150">
              <a:bevelT w="82550" h="38100" prst="coolSlant"/>
            </a:sp3d>
          </a:bodyPr>
          <a:lstStyle/>
          <a:p>
            <a:pPr>
              <a:lnSpc>
                <a:spcPct val="150000"/>
              </a:lnSpc>
              <a:spcBef>
                <a:spcPts val="0"/>
              </a:spcBef>
              <a:spcAft>
                <a:spcPts val="1200"/>
              </a:spcAft>
            </a:pPr>
            <a:r>
              <a:rPr lang="en-US" sz="3200" b="1" dirty="0">
                <a:solidFill>
                  <a:srgbClr val="0000CC"/>
                </a:solidFill>
                <a:latin typeface="Arial Black" pitchFamily="34" charset="0"/>
              </a:rPr>
              <a:t>AGAIN -</a:t>
            </a:r>
          </a:p>
          <a:p>
            <a:pPr algn="ctr">
              <a:lnSpc>
                <a:spcPct val="150000"/>
              </a:lnSpc>
              <a:spcBef>
                <a:spcPts val="0"/>
              </a:spcBef>
              <a:spcAft>
                <a:spcPts val="1200"/>
              </a:spcAft>
            </a:pPr>
            <a:r>
              <a:rPr lang="en-US" sz="4000" b="1" dirty="0"/>
              <a:t>Does this same </a:t>
            </a:r>
            <a:r>
              <a:rPr lang="en-US" sz="4000" b="1" u="sng" dirty="0">
                <a:solidFill>
                  <a:srgbClr val="C00000"/>
                </a:solidFill>
              </a:rPr>
              <a:t>voluntar</a:t>
            </a:r>
            <a:r>
              <a:rPr lang="en-US" sz="4000" b="1" dirty="0">
                <a:solidFill>
                  <a:srgbClr val="C00000"/>
                </a:solidFill>
              </a:rPr>
              <a:t>y </a:t>
            </a:r>
            <a:r>
              <a:rPr lang="en-US" sz="4000" b="1" u="sng" dirty="0">
                <a:solidFill>
                  <a:srgbClr val="C00000"/>
                </a:solidFill>
              </a:rPr>
              <a:t>circumstance</a:t>
            </a:r>
            <a:r>
              <a:rPr lang="en-US" sz="4000" b="1" dirty="0"/>
              <a:t> of </a:t>
            </a:r>
            <a:br>
              <a:rPr lang="en-US" sz="4000" b="1" dirty="0"/>
            </a:br>
            <a:r>
              <a:rPr lang="en-US" sz="4000" b="1" dirty="0"/>
              <a:t> 					</a:t>
            </a:r>
          </a:p>
          <a:p>
            <a:pPr marL="0" indent="0" algn="ctr">
              <a:lnSpc>
                <a:spcPct val="150000"/>
              </a:lnSpc>
              <a:spcBef>
                <a:spcPts val="0"/>
              </a:spcBef>
              <a:spcAft>
                <a:spcPts val="1200"/>
              </a:spcAft>
              <a:buNone/>
            </a:pPr>
            <a:endParaRPr lang="en-US" sz="4000" b="1" dirty="0">
              <a:ln>
                <a:solidFill>
                  <a:srgbClr val="002060"/>
                </a:solidFill>
              </a:ln>
              <a:solidFill>
                <a:srgbClr val="FF0000"/>
              </a:solidFill>
              <a:latin typeface="Arial Black" pitchFamily="34" charset="0"/>
            </a:endParaRPr>
          </a:p>
        </p:txBody>
      </p:sp>
      <p:sp>
        <p:nvSpPr>
          <p:cNvPr id="5" name="Slide Number Placeholder 4"/>
          <p:cNvSpPr>
            <a:spLocks noGrp="1"/>
          </p:cNvSpPr>
          <p:nvPr>
            <p:ph type="sldNum" sz="quarter" idx="12"/>
          </p:nvPr>
        </p:nvSpPr>
        <p:spPr>
          <a:xfrm>
            <a:off x="11385394" y="6301652"/>
            <a:ext cx="456705" cy="365125"/>
          </a:xfrm>
        </p:spPr>
        <p:txBody>
          <a:bodyPr/>
          <a:lstStyle/>
          <a:p>
            <a:fld id="{0B555D82-D20F-4DB7-B3E9-7B7EAC2F87A9}" type="slidenum">
              <a:rPr lang="en-US" smtClean="0">
                <a:solidFill>
                  <a:schemeClr val="tx1"/>
                </a:solidFill>
              </a:rPr>
              <a:t>75</a:t>
            </a:fld>
            <a:endParaRPr lang="en-US" dirty="0">
              <a:solidFill>
                <a:schemeClr val="tx1"/>
              </a:solidFill>
            </a:endParaRPr>
          </a:p>
        </p:txBody>
      </p:sp>
      <p:sp>
        <p:nvSpPr>
          <p:cNvPr id="6" name="Notched Right Arrow 5"/>
          <p:cNvSpPr/>
          <p:nvPr/>
        </p:nvSpPr>
        <p:spPr>
          <a:xfrm rot="453720">
            <a:off x="535510" y="4837103"/>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550215" y="3058068"/>
            <a:ext cx="3791414" cy="914400"/>
          </a:xfrm>
          <a:prstGeom prst="rect">
            <a:avLst/>
          </a:prstGeom>
          <a:solidFill>
            <a:schemeClr val="accent4">
              <a:lumMod val="60000"/>
              <a:lumOff val="4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black"/>
                </a:solidFill>
                <a:effectLst>
                  <a:glow rad="520700">
                    <a:srgbClr val="00FF00"/>
                  </a:glow>
                </a:effectLst>
                <a:latin typeface="Arial Black" pitchFamily="34" charset="0"/>
              </a:rPr>
              <a:t>TRADITION</a:t>
            </a:r>
            <a:endParaRPr lang="en-CA" dirty="0"/>
          </a:p>
        </p:txBody>
      </p:sp>
      <p:sp>
        <p:nvSpPr>
          <p:cNvPr id="7" name="Speech Bubble: Rectangle with Corners Rounded 6">
            <a:extLst>
              <a:ext uri="{FF2B5EF4-FFF2-40B4-BE49-F238E27FC236}">
                <a16:creationId xmlns:a16="http://schemas.microsoft.com/office/drawing/2014/main" id="{4EEDFC2D-04F6-40B3-8263-136462A59A93}"/>
              </a:ext>
            </a:extLst>
          </p:cNvPr>
          <p:cNvSpPr/>
          <p:nvPr/>
        </p:nvSpPr>
        <p:spPr>
          <a:xfrm>
            <a:off x="5818095" y="535021"/>
            <a:ext cx="5567300" cy="1420855"/>
          </a:xfrm>
          <a:prstGeom prst="wedgeRoundRectCallout">
            <a:avLst>
              <a:gd name="adj1" fmla="val -32987"/>
              <a:gd name="adj2" fmla="val 82906"/>
              <a:gd name="adj3" fmla="val 16667"/>
            </a:avLst>
          </a:prstGeom>
          <a:solidFill>
            <a:srgbClr val="7030A0"/>
          </a:solidFill>
          <a:ln w="28575">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Man’s </a:t>
            </a:r>
            <a:r>
              <a:rPr lang="en-CA" sz="3200" u="sng" dirty="0">
                <a:ln>
                  <a:solidFill>
                    <a:srgbClr val="CC0099"/>
                  </a:solidFill>
                </a:ln>
                <a:solidFill>
                  <a:srgbClr val="FF6600"/>
                </a:solidFill>
                <a:effectLst>
                  <a:glow rad="127000">
                    <a:srgbClr val="34E9FC"/>
                  </a:glow>
                </a:effectLst>
                <a:latin typeface="Segoe UI Black" panose="020B0A02040204020203" pitchFamily="34" charset="0"/>
                <a:ea typeface="Segoe UI Black" panose="020B0A02040204020203" pitchFamily="34" charset="0"/>
              </a:rPr>
              <a:t>OPTIONAL</a:t>
            </a: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 lunar worship </a:t>
            </a:r>
            <a:r>
              <a:rPr lang="en-CA" sz="3200" u="sng" dirty="0">
                <a:ln w="19050">
                  <a:solidFill>
                    <a:srgbClr val="00FF00"/>
                  </a:solidFill>
                </a:ln>
                <a:solidFill>
                  <a:sysClr val="windowText" lastClr="000000"/>
                </a:solidFill>
                <a:effectLst>
                  <a:outerShdw blurRad="50800" dist="50800" dir="5400000" algn="ctr" rotWithShape="0">
                    <a:srgbClr val="FF6600"/>
                  </a:outerShdw>
                </a:effectLst>
                <a:latin typeface="Segoe UI Black" panose="020B0A02040204020203" pitchFamily="34" charset="0"/>
                <a:ea typeface="Segoe UI Black" panose="020B0A02040204020203" pitchFamily="34" charset="0"/>
              </a:rPr>
              <a:t>deviant device</a:t>
            </a: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a:t>
            </a:r>
          </a:p>
        </p:txBody>
      </p:sp>
      <p:sp>
        <p:nvSpPr>
          <p:cNvPr id="8" name="Rectangle 7">
            <a:extLst>
              <a:ext uri="{FF2B5EF4-FFF2-40B4-BE49-F238E27FC236}">
                <a16:creationId xmlns:a16="http://schemas.microsoft.com/office/drawing/2014/main" id="{B08C4982-40B1-41B0-9E99-88E0C8BE412D}"/>
              </a:ext>
            </a:extLst>
          </p:cNvPr>
          <p:cNvSpPr/>
          <p:nvPr/>
        </p:nvSpPr>
        <p:spPr>
          <a:xfrm>
            <a:off x="1397181" y="3515268"/>
            <a:ext cx="10229356" cy="2153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4000" b="1" dirty="0">
                <a:solidFill>
                  <a:prstClr val="black"/>
                </a:solidFill>
              </a:rPr>
              <a:t>				 effectively exclude </a:t>
            </a:r>
            <a:r>
              <a:rPr lang="en-US" sz="4000" b="1" dirty="0">
                <a:solidFill>
                  <a:srgbClr val="0000CC"/>
                </a:solidFill>
              </a:rPr>
              <a:t>Yahusha</a:t>
            </a:r>
            <a:r>
              <a:rPr lang="en-US" sz="4000" b="1" dirty="0">
                <a:solidFill>
                  <a:prstClr val="black"/>
                </a:solidFill>
              </a:rPr>
              <a:t> from having incurred sin by entering at the</a:t>
            </a:r>
            <a:br>
              <a:rPr lang="en-US" sz="4000" b="1" dirty="0">
                <a:solidFill>
                  <a:prstClr val="black"/>
                </a:solidFill>
              </a:rPr>
            </a:br>
            <a:r>
              <a:rPr lang="en-US" sz="2000" b="1" dirty="0">
                <a:solidFill>
                  <a:prstClr val="black"/>
                </a:solidFill>
              </a:rPr>
              <a:t> </a:t>
            </a:r>
            <a:br>
              <a:rPr lang="en-US" sz="4000" b="1" dirty="0">
                <a:solidFill>
                  <a:prstClr val="black"/>
                </a:solidFill>
              </a:rPr>
            </a:br>
            <a:r>
              <a:rPr lang="en-US" sz="4000" b="1" dirty="0">
                <a:solidFill>
                  <a:srgbClr val="FF0000"/>
                </a:solidFill>
                <a:effectLst>
                  <a:glow rad="63500">
                    <a:prstClr val="black"/>
                  </a:glow>
                </a:effectLst>
                <a:latin typeface="Arial Black" pitchFamily="34" charset="0"/>
              </a:rPr>
              <a:t>MIDDLE</a:t>
            </a:r>
            <a:r>
              <a:rPr lang="en-US" sz="4000" b="1" dirty="0">
                <a:solidFill>
                  <a:srgbClr val="FF0000"/>
                </a:solidFill>
                <a:latin typeface="Arial Black" pitchFamily="34" charset="0"/>
              </a:rPr>
              <a:t> </a:t>
            </a:r>
            <a:r>
              <a:rPr lang="en-US" sz="4000" b="1" dirty="0">
                <a:ln>
                  <a:solidFill>
                    <a:srgbClr val="002060"/>
                  </a:solidFill>
                </a:ln>
                <a:solidFill>
                  <a:srgbClr val="FF0000"/>
                </a:solidFill>
                <a:latin typeface="Arial Black" pitchFamily="34" charset="0"/>
              </a:rPr>
              <a:t>of THEIR Feast?</a:t>
            </a:r>
            <a:br>
              <a:rPr lang="en-US" sz="4000" b="1" dirty="0">
                <a:ln>
                  <a:solidFill>
                    <a:srgbClr val="002060"/>
                  </a:solidFill>
                </a:ln>
                <a:solidFill>
                  <a:srgbClr val="FF0000"/>
                </a:solidFill>
                <a:latin typeface="Arial Black" pitchFamily="34" charset="0"/>
              </a:rPr>
            </a:br>
            <a:endParaRPr lang="en-CA" dirty="0"/>
          </a:p>
        </p:txBody>
      </p:sp>
      <p:sp>
        <p:nvSpPr>
          <p:cNvPr id="9" name="Rectangle 8">
            <a:extLst>
              <a:ext uri="{FF2B5EF4-FFF2-40B4-BE49-F238E27FC236}">
                <a16:creationId xmlns:a16="http://schemas.microsoft.com/office/drawing/2014/main" id="{B742DB16-B642-4D84-8696-CF134FF4C36B}"/>
              </a:ext>
            </a:extLst>
          </p:cNvPr>
          <p:cNvSpPr/>
          <p:nvPr/>
        </p:nvSpPr>
        <p:spPr>
          <a:xfrm>
            <a:off x="582594" y="5543000"/>
            <a:ext cx="11031152" cy="112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b="1" dirty="0">
                <a:ln>
                  <a:solidFill>
                    <a:srgbClr val="002060"/>
                  </a:solidFill>
                </a:ln>
                <a:solidFill>
                  <a:srgbClr val="FF0000"/>
                </a:solidFill>
                <a:latin typeface="Arial Black" pitchFamily="34" charset="0"/>
              </a:rPr>
              <a:t>We have yet to find out what </a:t>
            </a:r>
            <a:r>
              <a:rPr lang="en-US" sz="2800" b="1" dirty="0">
                <a:ln>
                  <a:solidFill>
                    <a:srgbClr val="002060"/>
                  </a:solidFill>
                </a:ln>
                <a:solidFill>
                  <a:srgbClr val="0000CC"/>
                </a:solidFill>
                <a:latin typeface="Arial Black" pitchFamily="34" charset="0"/>
              </a:rPr>
              <a:t>cycle of the week </a:t>
            </a:r>
            <a:br>
              <a:rPr lang="en-US" sz="2800" b="1" dirty="0">
                <a:ln>
                  <a:solidFill>
                    <a:srgbClr val="002060"/>
                  </a:solidFill>
                </a:ln>
                <a:solidFill>
                  <a:srgbClr val="0000CC"/>
                </a:solidFill>
                <a:latin typeface="Arial Black" pitchFamily="34" charset="0"/>
              </a:rPr>
            </a:br>
            <a:r>
              <a:rPr lang="en-US" sz="2800" b="1" dirty="0">
                <a:ln>
                  <a:solidFill>
                    <a:srgbClr val="002060"/>
                  </a:solidFill>
                </a:ln>
                <a:solidFill>
                  <a:srgbClr val="FF0000"/>
                </a:solidFill>
                <a:latin typeface="Arial Black" pitchFamily="34" charset="0"/>
              </a:rPr>
              <a:t>was in the middle of THEIR Feast!  A Shabbat?</a:t>
            </a:r>
            <a:endParaRPr lang="en-CA" sz="2400" dirty="0"/>
          </a:p>
        </p:txBody>
      </p:sp>
    </p:spTree>
    <p:extLst>
      <p:ext uri="{BB962C8B-B14F-4D97-AF65-F5344CB8AC3E}">
        <p14:creationId xmlns:p14="http://schemas.microsoft.com/office/powerpoint/2010/main" val="11349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3" fill="hold" grpId="0" nodeType="withEffect">
                                  <p:stCondLst>
                                    <p:cond delay="17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750" fill="hold"/>
                                        <p:tgtEl>
                                          <p:spTgt spid="4"/>
                                        </p:tgtEl>
                                        <p:attrNameLst>
                                          <p:attrName>ppt_x</p:attrName>
                                        </p:attrNameLst>
                                      </p:cBhvr>
                                      <p:tavLst>
                                        <p:tav tm="0">
                                          <p:val>
                                            <p:strVal val="1+#ppt_w/2"/>
                                          </p:val>
                                        </p:tav>
                                        <p:tav tm="100000">
                                          <p:val>
                                            <p:strVal val="#ppt_x"/>
                                          </p:val>
                                        </p:tav>
                                      </p:tavLst>
                                    </p:anim>
                                    <p:anim calcmode="lin" valueType="num">
                                      <p:cBhvr additive="base">
                                        <p:cTn id="13" dur="175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3500"/>
                            </p:stCondLst>
                            <p:childTnLst>
                              <p:par>
                                <p:cTn id="15" presetID="5"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1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70000">
              <a:srgbClr val="FF99FF"/>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0259" y="189319"/>
            <a:ext cx="6162566"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CC0099"/>
            </a:solidFill>
          </a:ln>
          <a:effectLst>
            <a:glow rad="127000">
              <a:srgbClr val="FFFF00"/>
            </a:glow>
          </a:effectLst>
          <a:scene3d>
            <a:camera prst="orthographicFront"/>
            <a:lightRig rig="threePt" dir="t"/>
          </a:scene3d>
          <a:sp3d>
            <a:bevelT prst="angle"/>
          </a:sp3d>
        </p:spPr>
        <p:txBody>
          <a:bodyPr/>
          <a:lstStyle/>
          <a:p>
            <a:pPr algn="ctr"/>
            <a:r>
              <a:rPr lang="en-US" b="1" dirty="0" err="1">
                <a:solidFill>
                  <a:srgbClr val="0000CC"/>
                </a:solidFill>
              </a:rPr>
              <a:t>Yahusha’s</a:t>
            </a:r>
            <a:r>
              <a:rPr lang="en-US" b="1" dirty="0">
                <a:solidFill>
                  <a:srgbClr val="0000CC"/>
                </a:solidFill>
              </a:rPr>
              <a:t> Contention!</a:t>
            </a:r>
          </a:p>
        </p:txBody>
      </p:sp>
      <p:sp>
        <p:nvSpPr>
          <p:cNvPr id="3" name="Content Placeholder 2"/>
          <p:cNvSpPr>
            <a:spLocks noGrp="1"/>
          </p:cNvSpPr>
          <p:nvPr>
            <p:ph idx="1"/>
          </p:nvPr>
        </p:nvSpPr>
        <p:spPr>
          <a:xfrm>
            <a:off x="283335" y="1122218"/>
            <a:ext cx="11616744" cy="5611093"/>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82550" h="38100" prst="coolSlant"/>
            </a:sp3d>
          </a:bodyPr>
          <a:lstStyle/>
          <a:p>
            <a:pPr marL="0" indent="0">
              <a:spcBef>
                <a:spcPts val="0"/>
              </a:spcBef>
              <a:spcAft>
                <a:spcPts val="1200"/>
              </a:spcAft>
              <a:buNone/>
            </a:pPr>
            <a:r>
              <a:rPr lang="en-US" sz="4000" b="1" dirty="0"/>
              <a:t>Question:  </a:t>
            </a:r>
            <a:r>
              <a:rPr lang="en-US" sz="3200" dirty="0">
                <a:solidFill>
                  <a:srgbClr val="FF0000"/>
                </a:solidFill>
              </a:rPr>
              <a:t>Was </a:t>
            </a:r>
            <a:r>
              <a:rPr lang="en-US" sz="3200" b="1" dirty="0">
                <a:solidFill>
                  <a:srgbClr val="0000FF"/>
                </a:solidFill>
              </a:rPr>
              <a:t>Yahusha</a:t>
            </a:r>
            <a:r>
              <a:rPr lang="en-US" sz="4000" b="1" dirty="0">
                <a:solidFill>
                  <a:srgbClr val="0000FF"/>
                </a:solidFill>
              </a:rPr>
              <a:t> </a:t>
            </a:r>
            <a:r>
              <a:rPr lang="en-US" b="1" dirty="0">
                <a:latin typeface="Comic Sans MS" pitchFamily="66" charset="0"/>
              </a:rPr>
              <a:t>IN AGREEMENT</a:t>
            </a:r>
            <a:r>
              <a:rPr lang="en-US" sz="1800" b="1" dirty="0">
                <a:latin typeface="Comic Sans MS" pitchFamily="66" charset="0"/>
              </a:rPr>
              <a:t> </a:t>
            </a:r>
            <a:r>
              <a:rPr lang="en-US" sz="3200" dirty="0">
                <a:solidFill>
                  <a:srgbClr val="FF0000"/>
                </a:solidFill>
              </a:rPr>
              <a:t>with the </a:t>
            </a:r>
            <a:r>
              <a:rPr lang="en-US" sz="3200" b="1" i="1" dirty="0"/>
              <a:t>Metonic Cycle - </a:t>
            </a:r>
            <a:r>
              <a:rPr lang="en-US" sz="3200" dirty="0">
                <a:solidFill>
                  <a:srgbClr val="FF0000"/>
                </a:solidFill>
              </a:rPr>
              <a:t>the </a:t>
            </a:r>
            <a:r>
              <a:rPr lang="en-US" sz="3200" dirty="0" err="1">
                <a:solidFill>
                  <a:srgbClr val="FF0000"/>
                </a:solidFill>
              </a:rPr>
              <a:t>luni</a:t>
            </a:r>
            <a:r>
              <a:rPr lang="en-US" sz="3200" dirty="0">
                <a:solidFill>
                  <a:srgbClr val="FF0000"/>
                </a:solidFill>
              </a:rPr>
              <a:t>/solar calendar of the </a:t>
            </a:r>
            <a:r>
              <a:rPr lang="en-US" sz="3200" dirty="0"/>
              <a:t>imposter</a:t>
            </a:r>
            <a:r>
              <a:rPr lang="en-US" sz="3200" dirty="0">
                <a:solidFill>
                  <a:srgbClr val="FF0000"/>
                </a:solidFill>
              </a:rPr>
              <a:t> 2</a:t>
            </a:r>
            <a:r>
              <a:rPr lang="en-US" sz="3200" baseline="30000" dirty="0">
                <a:solidFill>
                  <a:srgbClr val="FF0000"/>
                </a:solidFill>
              </a:rPr>
              <a:t>nd</a:t>
            </a:r>
            <a:r>
              <a:rPr lang="en-US" sz="3200" dirty="0">
                <a:solidFill>
                  <a:srgbClr val="FF0000"/>
                </a:solidFill>
              </a:rPr>
              <a:t> Temple hierarchy?</a:t>
            </a:r>
          </a:p>
          <a:p>
            <a:pPr marL="0" indent="0">
              <a:spcBef>
                <a:spcPts val="0"/>
              </a:spcBef>
              <a:spcAft>
                <a:spcPts val="1200"/>
              </a:spcAft>
              <a:buNone/>
            </a:pPr>
            <a:r>
              <a:rPr lang="en-US" sz="3200" dirty="0"/>
              <a:t>Or, have the Scriptures efficiently exposed an </a:t>
            </a:r>
            <a:r>
              <a:rPr lang="en-US" sz="3200" u="sng" dirty="0">
                <a:effectLst>
                  <a:outerShdw blurRad="50800" dist="38100" dir="16200000" rotWithShape="0">
                    <a:prstClr val="black">
                      <a:alpha val="40000"/>
                    </a:prstClr>
                  </a:outerShdw>
                </a:effectLst>
              </a:rPr>
              <a:t>obvious difference</a:t>
            </a:r>
            <a:r>
              <a:rPr lang="en-US" sz="3200" dirty="0"/>
              <a:t> in observing Mo-</a:t>
            </a:r>
            <a:r>
              <a:rPr lang="en-US" sz="3200" dirty="0" err="1"/>
              <a:t>edim</a:t>
            </a:r>
            <a:r>
              <a:rPr lang="en-US" sz="3200" dirty="0"/>
              <a:t> between the Yahudim, - and </a:t>
            </a:r>
            <a:r>
              <a:rPr lang="en-US" sz="3200" dirty="0">
                <a:solidFill>
                  <a:srgbClr val="0000CC"/>
                </a:solidFill>
              </a:rPr>
              <a:t>Yahusha? </a:t>
            </a:r>
          </a:p>
          <a:p>
            <a:pPr marL="0" indent="0">
              <a:spcBef>
                <a:spcPts val="0"/>
              </a:spcBef>
              <a:spcAft>
                <a:spcPts val="1200"/>
              </a:spcAft>
              <a:buNone/>
            </a:pPr>
            <a:r>
              <a:rPr lang="en-US" sz="3200" dirty="0">
                <a:solidFill>
                  <a:srgbClr val="CC00FF"/>
                </a:solidFill>
              </a:rPr>
              <a:t>Recall the last slide: </a:t>
            </a:r>
            <a:r>
              <a:rPr lang="en-US" sz="3200" dirty="0"/>
              <a:t>the </a:t>
            </a:r>
            <a:r>
              <a:rPr lang="en-US" sz="3200" b="1" dirty="0">
                <a:effectLst>
                  <a:glow rad="127000">
                    <a:srgbClr val="00FF00"/>
                  </a:glow>
                </a:effectLst>
              </a:rPr>
              <a:t>VOLUNTARY </a:t>
            </a:r>
            <a:r>
              <a:rPr lang="en-US" sz="3200" b="1" dirty="0">
                <a:ln>
                  <a:solidFill>
                    <a:sysClr val="windowText" lastClr="000000"/>
                  </a:solidFill>
                </a:ln>
                <a:solidFill>
                  <a:srgbClr val="FF0000"/>
                </a:solidFill>
                <a:effectLst>
                  <a:glow rad="127000">
                    <a:srgbClr val="00FF00"/>
                  </a:glow>
                </a:effectLst>
              </a:rPr>
              <a:t>LUNAR</a:t>
            </a:r>
            <a:r>
              <a:rPr lang="en-US" sz="3200" b="1" dirty="0">
                <a:effectLst>
                  <a:glow rad="127000">
                    <a:srgbClr val="00FF00"/>
                  </a:glow>
                </a:effectLst>
              </a:rPr>
              <a:t> TRADITION</a:t>
            </a:r>
            <a:r>
              <a:rPr lang="en-US" sz="3200" dirty="0"/>
              <a:t> CREATES </a:t>
            </a:r>
            <a:br>
              <a:rPr lang="en-US" sz="3200" dirty="0"/>
            </a:br>
            <a:r>
              <a:rPr lang="en-US" sz="3200" dirty="0"/>
              <a:t>	A CIRCUMSTANCE WHICH –</a:t>
            </a:r>
          </a:p>
          <a:p>
            <a:pPr marL="514350" indent="-514350">
              <a:spcBef>
                <a:spcPts val="0"/>
              </a:spcBef>
              <a:spcAft>
                <a:spcPts val="1200"/>
              </a:spcAft>
              <a:buClr>
                <a:srgbClr val="800000"/>
              </a:buClr>
              <a:buAutoNum type="arabicPeriod"/>
            </a:pPr>
            <a:r>
              <a:rPr lang="en-US" sz="3200" dirty="0">
                <a:solidFill>
                  <a:srgbClr val="FF0000"/>
                </a:solidFill>
              </a:rPr>
              <a:t>REMOVES </a:t>
            </a:r>
            <a:r>
              <a:rPr lang="en-US" sz="3200" dirty="0">
                <a:solidFill>
                  <a:srgbClr val="0000CC"/>
                </a:solidFill>
              </a:rPr>
              <a:t>YAHUSHA</a:t>
            </a:r>
            <a:r>
              <a:rPr lang="en-US" sz="3200" dirty="0">
                <a:solidFill>
                  <a:srgbClr val="FF0000"/>
                </a:solidFill>
              </a:rPr>
              <a:t> FROM BEING HELD ACCOUNTABLE by the Feast of the </a:t>
            </a:r>
            <a:r>
              <a:rPr lang="en-US" sz="3200" dirty="0" err="1">
                <a:solidFill>
                  <a:srgbClr val="FF0000"/>
                </a:solidFill>
              </a:rPr>
              <a:t>Yahudim</a:t>
            </a:r>
            <a:r>
              <a:rPr lang="en-US" sz="3200" dirty="0">
                <a:solidFill>
                  <a:srgbClr val="FF0000"/>
                </a:solidFill>
              </a:rPr>
              <a:t>!</a:t>
            </a:r>
          </a:p>
          <a:p>
            <a:pPr marL="514350" indent="-514350">
              <a:spcBef>
                <a:spcPts val="0"/>
              </a:spcBef>
              <a:spcAft>
                <a:spcPts val="1200"/>
              </a:spcAft>
              <a:buClr>
                <a:srgbClr val="800000"/>
              </a:buClr>
              <a:buAutoNum type="arabicPeriod"/>
            </a:pPr>
            <a:r>
              <a:rPr lang="en-US" sz="3200" dirty="0">
                <a:solidFill>
                  <a:srgbClr val="FF0000"/>
                </a:solidFill>
              </a:rPr>
              <a:t>PREVENTS THE YAHUDIM FROM OBSERVING THE TORAH!</a:t>
            </a:r>
          </a:p>
          <a:p>
            <a:pPr marL="0" indent="0">
              <a:spcBef>
                <a:spcPts val="0"/>
              </a:spcBef>
              <a:spcAft>
                <a:spcPts val="1200"/>
              </a:spcAft>
              <a:buClr>
                <a:srgbClr val="800000"/>
              </a:buClr>
              <a:buNone/>
            </a:pPr>
            <a:r>
              <a:rPr lang="en-US" sz="3200" dirty="0">
                <a:solidFill>
                  <a:srgbClr val="FF0000"/>
                </a:solidFill>
              </a:rPr>
              <a:t>            </a:t>
            </a:r>
            <a:r>
              <a:rPr lang="en-US" sz="3200" dirty="0">
                <a:solidFill>
                  <a:srgbClr val="0000CC"/>
                </a:solidFill>
              </a:rPr>
              <a:t>“Yet                      of you </a:t>
            </a:r>
            <a:r>
              <a:rPr lang="en-US" sz="3200" b="1" u="sng" dirty="0">
                <a:solidFill>
                  <a:sysClr val="windowText" lastClr="000000"/>
                </a:solidFill>
                <a:latin typeface="Arial Black" panose="020B0A04020102020204" pitchFamily="34" charset="0"/>
              </a:rPr>
              <a:t>does</a:t>
            </a:r>
            <a:r>
              <a:rPr lang="en-US" sz="3200" b="1" dirty="0">
                <a:solidFill>
                  <a:sysClr val="windowText" lastClr="000000"/>
                </a:solidFill>
                <a:latin typeface="Arial Black" panose="020B0A04020102020204" pitchFamily="34" charset="0"/>
              </a:rPr>
              <a:t> </a:t>
            </a:r>
            <a:r>
              <a:rPr lang="en-US" sz="3200" dirty="0">
                <a:solidFill>
                  <a:srgbClr val="0000CC"/>
                </a:solidFill>
              </a:rPr>
              <a:t>the Torah!”  </a:t>
            </a:r>
            <a:r>
              <a:rPr lang="en-US" sz="3200" dirty="0">
                <a:solidFill>
                  <a:srgbClr val="00B050"/>
                </a:solidFill>
              </a:rPr>
              <a:t>John 7:19!!! </a:t>
            </a:r>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76</a:t>
            </a:fld>
            <a:endParaRPr lang="en-US" dirty="0">
              <a:solidFill>
                <a:schemeClr val="tx1"/>
              </a:solidFill>
            </a:endParaRPr>
          </a:p>
        </p:txBody>
      </p:sp>
      <p:sp>
        <p:nvSpPr>
          <p:cNvPr id="6" name="Rectangle 5"/>
          <p:cNvSpPr/>
          <p:nvPr/>
        </p:nvSpPr>
        <p:spPr>
          <a:xfrm>
            <a:off x="2232633" y="6170610"/>
            <a:ext cx="2051712" cy="46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glow rad="127000">
                    <a:srgbClr val="00FF00"/>
                  </a:glow>
                </a:effectLst>
                <a:latin typeface="Arial Black" panose="020B0A04020102020204" pitchFamily="34" charset="0"/>
              </a:rPr>
              <a:t>NOT ONE</a:t>
            </a:r>
          </a:p>
        </p:txBody>
      </p:sp>
      <p:sp>
        <p:nvSpPr>
          <p:cNvPr id="7" name="Lightning Bolt 6"/>
          <p:cNvSpPr/>
          <p:nvPr/>
        </p:nvSpPr>
        <p:spPr>
          <a:xfrm rot="6097003">
            <a:off x="10723418" y="4848467"/>
            <a:ext cx="914400" cy="914400"/>
          </a:xfrm>
          <a:prstGeom prst="lightningBolt">
            <a:avLst/>
          </a:prstGeom>
          <a:solidFill>
            <a:srgbClr val="FF3399"/>
          </a:solidFill>
          <a:ln w="57150">
            <a:solidFill>
              <a:srgbClr val="8000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898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par>
                                <p:cTn id="93" presetID="21" presetClass="entr" presetSubtype="8" fill="hold" grpId="0" nodeType="withEffect">
                                  <p:stCondLst>
                                    <p:cond delay="2000"/>
                                  </p:stCondLst>
                                  <p:childTnLst>
                                    <p:set>
                                      <p:cBhvr>
                                        <p:cTn id="94" dur="1" fill="hold">
                                          <p:stCondLst>
                                            <p:cond delay="0"/>
                                          </p:stCondLst>
                                        </p:cTn>
                                        <p:tgtEl>
                                          <p:spTgt spid="7"/>
                                        </p:tgtEl>
                                        <p:attrNameLst>
                                          <p:attrName>style.visibility</p:attrName>
                                        </p:attrNameLst>
                                      </p:cBhvr>
                                      <p:to>
                                        <p:strVal val="visible"/>
                                      </p:to>
                                    </p:set>
                                    <p:animEffect transition="in" filter="wheel(8)">
                                      <p:cBhvr>
                                        <p:cTn id="95" dur="20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par>
                                <p:cTn id="114" presetID="26" presetClass="entr" presetSubtype="0" fill="hold" grpId="0" nodeType="withEffect">
                                  <p:stCondLst>
                                    <p:cond delay="2000"/>
                                  </p:stCondLst>
                                  <p:childTnLst>
                                    <p:set>
                                      <p:cBhvr>
                                        <p:cTn id="115" dur="1" fill="hold">
                                          <p:stCondLst>
                                            <p:cond delay="0"/>
                                          </p:stCondLst>
                                        </p:cTn>
                                        <p:tgtEl>
                                          <p:spTgt spid="6"/>
                                        </p:tgtEl>
                                        <p:attrNameLst>
                                          <p:attrName>style.visibility</p:attrName>
                                        </p:attrNameLst>
                                      </p:cBhvr>
                                      <p:to>
                                        <p:strVal val="visible"/>
                                      </p:to>
                                    </p:set>
                                    <p:animEffect transition="in" filter="wipe(down)">
                                      <p:cBhvr>
                                        <p:cTn id="116" dur="870">
                                          <p:stCondLst>
                                            <p:cond delay="0"/>
                                          </p:stCondLst>
                                        </p:cTn>
                                        <p:tgtEl>
                                          <p:spTgt spid="6"/>
                                        </p:tgtEl>
                                      </p:cBhvr>
                                    </p:animEffect>
                                    <p:anim calcmode="lin" valueType="num">
                                      <p:cBhvr>
                                        <p:cTn id="117"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8"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9"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20"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21"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122" dur="39">
                                          <p:stCondLst>
                                            <p:cond delay="975"/>
                                          </p:stCondLst>
                                        </p:cTn>
                                        <p:tgtEl>
                                          <p:spTgt spid="6"/>
                                        </p:tgtEl>
                                      </p:cBhvr>
                                      <p:to x="100000" y="60000"/>
                                    </p:animScale>
                                    <p:animScale>
                                      <p:cBhvr>
                                        <p:cTn id="123" dur="249" decel="50000">
                                          <p:stCondLst>
                                            <p:cond delay="1014"/>
                                          </p:stCondLst>
                                        </p:cTn>
                                        <p:tgtEl>
                                          <p:spTgt spid="6"/>
                                        </p:tgtEl>
                                      </p:cBhvr>
                                      <p:to x="100000" y="100000"/>
                                    </p:animScale>
                                    <p:animScale>
                                      <p:cBhvr>
                                        <p:cTn id="124" dur="39">
                                          <p:stCondLst>
                                            <p:cond delay="1968"/>
                                          </p:stCondLst>
                                        </p:cTn>
                                        <p:tgtEl>
                                          <p:spTgt spid="6"/>
                                        </p:tgtEl>
                                      </p:cBhvr>
                                      <p:to x="100000" y="80000"/>
                                    </p:animScale>
                                    <p:animScale>
                                      <p:cBhvr>
                                        <p:cTn id="125" dur="249" decel="50000">
                                          <p:stCondLst>
                                            <p:cond delay="2007"/>
                                          </p:stCondLst>
                                        </p:cTn>
                                        <p:tgtEl>
                                          <p:spTgt spid="6"/>
                                        </p:tgtEl>
                                      </p:cBhvr>
                                      <p:to x="100000" y="100000"/>
                                    </p:animScale>
                                    <p:animScale>
                                      <p:cBhvr>
                                        <p:cTn id="126" dur="39">
                                          <p:stCondLst>
                                            <p:cond delay="2463"/>
                                          </p:stCondLst>
                                        </p:cTn>
                                        <p:tgtEl>
                                          <p:spTgt spid="6"/>
                                        </p:tgtEl>
                                      </p:cBhvr>
                                      <p:to x="100000" y="90000"/>
                                    </p:animScale>
                                    <p:animScale>
                                      <p:cBhvr>
                                        <p:cTn id="127" dur="249" decel="50000">
                                          <p:stCondLst>
                                            <p:cond delay="2502"/>
                                          </p:stCondLst>
                                        </p:cTn>
                                        <p:tgtEl>
                                          <p:spTgt spid="6"/>
                                        </p:tgtEl>
                                      </p:cBhvr>
                                      <p:to x="100000" y="100000"/>
                                    </p:animScale>
                                    <p:animScale>
                                      <p:cBhvr>
                                        <p:cTn id="128" dur="39">
                                          <p:stCondLst>
                                            <p:cond delay="2712"/>
                                          </p:stCondLst>
                                        </p:cTn>
                                        <p:tgtEl>
                                          <p:spTgt spid="6"/>
                                        </p:tgtEl>
                                      </p:cBhvr>
                                      <p:to x="100000" y="95000"/>
                                    </p:animScale>
                                    <p:animScale>
                                      <p:cBhvr>
                                        <p:cTn id="129" dur="249" decel="50000">
                                          <p:stCondLst>
                                            <p:cond delay="2751"/>
                                          </p:stCondLst>
                                        </p:cTn>
                                        <p:tgtEl>
                                          <p:spTgt spid="6"/>
                                        </p:tgtEl>
                                      </p:cBhvr>
                                      <p:to x="100000" y="100000"/>
                                    </p:animScale>
                                  </p:childTnLst>
                                </p:cTn>
                              </p:par>
                              <p:par>
                                <p:cTn id="130" presetID="26" presetClass="entr" presetSubtype="0" fill="hold" nodeType="withEffect">
                                  <p:stCondLst>
                                    <p:cond delay="50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80">
                                          <p:stCondLst>
                                            <p:cond delay="0"/>
                                          </p:stCondLst>
                                        </p:cTn>
                                        <p:tgtEl>
                                          <p:spTgt spid="6">
                                            <p:txEl>
                                              <p:pRg st="0" end="0"/>
                                            </p:txEl>
                                          </p:spTgt>
                                        </p:tgtEl>
                                      </p:cBhvr>
                                    </p:animEffect>
                                    <p:anim calcmode="lin" valueType="num">
                                      <p:cBhvr>
                                        <p:cTn id="13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6">
                                            <p:txEl>
                                              <p:pRg st="0" end="0"/>
                                            </p:txEl>
                                          </p:spTgt>
                                        </p:tgtEl>
                                      </p:cBhvr>
                                      <p:to x="100000" y="60000"/>
                                    </p:animScale>
                                    <p:animScale>
                                      <p:cBhvr>
                                        <p:cTn id="139" dur="166" decel="50000">
                                          <p:stCondLst>
                                            <p:cond delay="676"/>
                                          </p:stCondLst>
                                        </p:cTn>
                                        <p:tgtEl>
                                          <p:spTgt spid="6">
                                            <p:txEl>
                                              <p:pRg st="0" end="0"/>
                                            </p:txEl>
                                          </p:spTgt>
                                        </p:tgtEl>
                                      </p:cBhvr>
                                      <p:to x="100000" y="100000"/>
                                    </p:animScale>
                                    <p:animScale>
                                      <p:cBhvr>
                                        <p:cTn id="140" dur="26">
                                          <p:stCondLst>
                                            <p:cond delay="1312"/>
                                          </p:stCondLst>
                                        </p:cTn>
                                        <p:tgtEl>
                                          <p:spTgt spid="6">
                                            <p:txEl>
                                              <p:pRg st="0" end="0"/>
                                            </p:txEl>
                                          </p:spTgt>
                                        </p:tgtEl>
                                      </p:cBhvr>
                                      <p:to x="100000" y="80000"/>
                                    </p:animScale>
                                    <p:animScale>
                                      <p:cBhvr>
                                        <p:cTn id="141" dur="166" decel="50000">
                                          <p:stCondLst>
                                            <p:cond delay="1338"/>
                                          </p:stCondLst>
                                        </p:cTn>
                                        <p:tgtEl>
                                          <p:spTgt spid="6">
                                            <p:txEl>
                                              <p:pRg st="0" end="0"/>
                                            </p:txEl>
                                          </p:spTgt>
                                        </p:tgtEl>
                                      </p:cBhvr>
                                      <p:to x="100000" y="100000"/>
                                    </p:animScale>
                                    <p:animScale>
                                      <p:cBhvr>
                                        <p:cTn id="142" dur="26">
                                          <p:stCondLst>
                                            <p:cond delay="1642"/>
                                          </p:stCondLst>
                                        </p:cTn>
                                        <p:tgtEl>
                                          <p:spTgt spid="6">
                                            <p:txEl>
                                              <p:pRg st="0" end="0"/>
                                            </p:txEl>
                                          </p:spTgt>
                                        </p:tgtEl>
                                      </p:cBhvr>
                                      <p:to x="100000" y="90000"/>
                                    </p:animScale>
                                    <p:animScale>
                                      <p:cBhvr>
                                        <p:cTn id="143" dur="166" decel="50000">
                                          <p:stCondLst>
                                            <p:cond delay="1668"/>
                                          </p:stCondLst>
                                        </p:cTn>
                                        <p:tgtEl>
                                          <p:spTgt spid="6">
                                            <p:txEl>
                                              <p:pRg st="0" end="0"/>
                                            </p:txEl>
                                          </p:spTgt>
                                        </p:tgtEl>
                                      </p:cBhvr>
                                      <p:to x="100000" y="100000"/>
                                    </p:animScale>
                                    <p:animScale>
                                      <p:cBhvr>
                                        <p:cTn id="144" dur="26">
                                          <p:stCondLst>
                                            <p:cond delay="1808"/>
                                          </p:stCondLst>
                                        </p:cTn>
                                        <p:tgtEl>
                                          <p:spTgt spid="6">
                                            <p:txEl>
                                              <p:pRg st="0" end="0"/>
                                            </p:txEl>
                                          </p:spTgt>
                                        </p:tgtEl>
                                      </p:cBhvr>
                                      <p:to x="100000" y="95000"/>
                                    </p:animScale>
                                    <p:animScale>
                                      <p:cBhvr>
                                        <p:cTn id="145" dur="166" decel="50000">
                                          <p:stCondLst>
                                            <p:cond delay="1834"/>
                                          </p:stCondLst>
                                        </p:cTn>
                                        <p:tgtEl>
                                          <p:spTgt spid="6">
                                            <p:txEl>
                                              <p:pRg st="0" end="0"/>
                                            </p:txEl>
                                          </p:spTgt>
                                        </p:tgtEl>
                                      </p:cBhvr>
                                      <p:to x="100000" y="100000"/>
                                    </p:animScale>
                                  </p:childTnLst>
                                </p:cTn>
                              </p:par>
                              <p:par>
                                <p:cTn id="146" presetID="35" presetClass="emph" presetSubtype="0" repeatCount="5000" fill="hold" nodeType="withEffect">
                                  <p:stCondLst>
                                    <p:cond delay="500"/>
                                  </p:stCondLst>
                                  <p:childTnLst>
                                    <p:anim calcmode="discrete" valueType="str">
                                      <p:cBhvr>
                                        <p:cTn id="147" dur="2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50" y="1004620"/>
            <a:ext cx="11165900" cy="5702561"/>
          </a:xfrm>
          <a:solidFill>
            <a:schemeClr val="bg1">
              <a:lumMod val="85000"/>
            </a:schemeClr>
          </a:solidFill>
          <a:ln>
            <a:solidFill>
              <a:schemeClr val="tx1"/>
            </a:solidFill>
          </a:ln>
          <a:scene3d>
            <a:camera prst="orthographicFront"/>
            <a:lightRig rig="threePt" dir="t"/>
          </a:scene3d>
          <a:sp3d>
            <a:bevelT prst="angle"/>
          </a:sp3d>
        </p:spPr>
        <p:txBody>
          <a:bodyPr lIns="182880" tIns="182880">
            <a:normAutofit fontScale="92500" lnSpcReduction="10000"/>
            <a:sp3d extrusionH="57150">
              <a:bevelT w="38100" h="38100"/>
            </a:sp3d>
          </a:bodyPr>
          <a:lstStyle/>
          <a:p>
            <a:pPr>
              <a:spcBef>
                <a:spcPts val="0"/>
              </a:spcBef>
              <a:spcAft>
                <a:spcPts val="2400"/>
              </a:spcAft>
              <a:buClr>
                <a:srgbClr val="FF0000"/>
              </a:buClr>
              <a:buSzPct val="90000"/>
              <a:buFont typeface="Arial Rounded MT Bold" panose="020F0704030504030204" pitchFamily="34" charset="0"/>
              <a:buChar char="?"/>
            </a:pPr>
            <a:r>
              <a:rPr lang="en-US" sz="3200" dirty="0"/>
              <a:t>  </a:t>
            </a:r>
            <a:r>
              <a:rPr lang="en-US" sz="3200" u="sng" dirty="0">
                <a:latin typeface="Arial Black" panose="020B0A04020102020204" pitchFamily="34" charset="0"/>
              </a:rPr>
              <a:t>Wh</a:t>
            </a:r>
            <a:r>
              <a:rPr lang="en-US" sz="3200" dirty="0">
                <a:latin typeface="Arial Black" panose="020B0A04020102020204" pitchFamily="34" charset="0"/>
              </a:rPr>
              <a:t>y</a:t>
            </a:r>
            <a:r>
              <a:rPr lang="en-US" sz="3200" dirty="0"/>
              <a:t> was </a:t>
            </a:r>
            <a:r>
              <a:rPr lang="en-US" sz="3200" b="1" dirty="0">
                <a:solidFill>
                  <a:srgbClr val="0000FF"/>
                </a:solidFill>
              </a:rPr>
              <a:t>Yahusha</a:t>
            </a:r>
            <a:r>
              <a:rPr lang="en-US" sz="3200" dirty="0"/>
              <a:t> </a:t>
            </a:r>
            <a:r>
              <a:rPr lang="en-US" sz="3200" b="1" i="1" dirty="0">
                <a:solidFill>
                  <a:srgbClr val="FF3399"/>
                </a:solidFill>
              </a:rPr>
              <a:t>not conforming </a:t>
            </a:r>
            <a:r>
              <a:rPr lang="en-US" sz="3200" dirty="0"/>
              <a:t>to the </a:t>
            </a:r>
            <a:r>
              <a:rPr lang="en-US" sz="3200" b="1" dirty="0">
                <a:effectLst>
                  <a:glow rad="127000">
                    <a:srgbClr val="00FF00"/>
                  </a:glow>
                </a:effectLst>
              </a:rPr>
              <a:t>lunar/solar calendar </a:t>
            </a:r>
            <a:r>
              <a:rPr lang="en-US" sz="3200" dirty="0"/>
              <a:t>of the 2</a:t>
            </a:r>
            <a:r>
              <a:rPr lang="en-US" sz="3200" baseline="30000" dirty="0"/>
              <a:t>nd</a:t>
            </a:r>
            <a:r>
              <a:rPr lang="en-US" sz="3200" dirty="0"/>
              <a:t> Temple era in 29 CE?  And what about </a:t>
            </a:r>
            <a:r>
              <a:rPr lang="en-US" sz="3200" b="1" dirty="0">
                <a:solidFill>
                  <a:srgbClr val="FF0000"/>
                </a:solidFill>
              </a:rPr>
              <a:t>CE 30? </a:t>
            </a:r>
          </a:p>
          <a:p>
            <a:pPr>
              <a:spcBef>
                <a:spcPts val="0"/>
              </a:spcBef>
              <a:spcAft>
                <a:spcPts val="2400"/>
              </a:spcAft>
              <a:buClr>
                <a:srgbClr val="FF0000"/>
              </a:buClr>
              <a:buSzPct val="90000"/>
              <a:buFont typeface="Arial Rounded MT Bold" panose="020F0704030504030204" pitchFamily="34" charset="0"/>
              <a:buChar char="?"/>
            </a:pPr>
            <a:r>
              <a:rPr lang="en-US" sz="3200" dirty="0"/>
              <a:t>  </a:t>
            </a:r>
            <a:r>
              <a:rPr lang="en-US" sz="3200" u="sng" dirty="0">
                <a:effectLst>
                  <a:outerShdw blurRad="50800" dist="50800" dir="5400000" algn="ctr" rotWithShape="0">
                    <a:srgbClr val="00FF00"/>
                  </a:outerShdw>
                </a:effectLst>
                <a:latin typeface="Arial Black" panose="020B0A04020102020204" pitchFamily="34" charset="0"/>
              </a:rPr>
              <a:t>Would there be an</a:t>
            </a:r>
            <a:r>
              <a:rPr lang="en-US" sz="3200" dirty="0">
                <a:effectLst>
                  <a:outerShdw blurRad="50800" dist="50800" dir="5400000" algn="ctr" rotWithShape="0">
                    <a:srgbClr val="00FF00"/>
                  </a:outerShdw>
                </a:effectLst>
                <a:latin typeface="Arial Black" panose="020B0A04020102020204" pitchFamily="34" charset="0"/>
              </a:rPr>
              <a:t>y </a:t>
            </a:r>
            <a:r>
              <a:rPr lang="en-US" sz="3200" u="sng" dirty="0">
                <a:effectLst>
                  <a:outerShdw blurRad="50800" dist="50800" dir="5400000" algn="ctr" rotWithShape="0">
                    <a:srgbClr val="00FF00"/>
                  </a:outerShdw>
                </a:effectLst>
                <a:latin typeface="Arial Black" panose="020B0A04020102020204" pitchFamily="34" charset="0"/>
              </a:rPr>
              <a:t>connection to the destruction </a:t>
            </a:r>
            <a:r>
              <a:rPr lang="en-US" sz="3200" dirty="0">
                <a:effectLst>
                  <a:outerShdw blurRad="50800" dist="50800" dir="5400000" algn="ctr" rotWithShape="0">
                    <a:srgbClr val="00FF00"/>
                  </a:outerShdw>
                </a:effectLst>
                <a:latin typeface="Arial Black" panose="020B0A04020102020204" pitchFamily="34" charset="0"/>
              </a:rPr>
              <a:t>	</a:t>
            </a:r>
            <a:r>
              <a:rPr lang="en-US" sz="3200" u="sng" dirty="0">
                <a:effectLst>
                  <a:outerShdw blurRad="50800" dist="50800" dir="5400000" algn="ctr" rotWithShape="0">
                    <a:srgbClr val="00FF00"/>
                  </a:outerShdw>
                </a:effectLst>
                <a:latin typeface="Arial Black" panose="020B0A04020102020204" pitchFamily="34" charset="0"/>
              </a:rPr>
              <a:t>of Jericho the ver</a:t>
            </a:r>
            <a:r>
              <a:rPr lang="en-US" sz="3200" dirty="0">
                <a:effectLst>
                  <a:outerShdw blurRad="50800" dist="50800" dir="5400000" algn="ctr" rotWithShape="0">
                    <a:srgbClr val="00FF00"/>
                  </a:outerShdw>
                </a:effectLst>
                <a:latin typeface="Arial Black" panose="020B0A04020102020204" pitchFamily="34" charset="0"/>
              </a:rPr>
              <a:t>y </a:t>
            </a:r>
            <a:r>
              <a:rPr lang="en-US" sz="3200" u="sng" dirty="0">
                <a:effectLst>
                  <a:outerShdw blurRad="50800" dist="50800" dir="5400000" algn="ctr" rotWithShape="0">
                    <a:srgbClr val="00FF00"/>
                  </a:outerShdw>
                </a:effectLst>
                <a:latin typeface="Arial Black" panose="020B0A04020102020204" pitchFamily="34" charset="0"/>
              </a:rPr>
              <a:t>center of moon worshi</a:t>
            </a:r>
            <a:r>
              <a:rPr lang="en-US" sz="3200" dirty="0">
                <a:effectLst>
                  <a:outerShdw blurRad="50800" dist="50800" dir="5400000" algn="ctr" rotWithShape="0">
                    <a:srgbClr val="00FF00"/>
                  </a:outerShdw>
                </a:effectLst>
                <a:latin typeface="Arial Black" panose="020B0A04020102020204" pitchFamily="34" charset="0"/>
              </a:rPr>
              <a:t>p?</a:t>
            </a:r>
          </a:p>
          <a:p>
            <a:pPr>
              <a:spcBef>
                <a:spcPts val="0"/>
              </a:spcBef>
              <a:spcAft>
                <a:spcPts val="2400"/>
              </a:spcAft>
              <a:buClr>
                <a:srgbClr val="FF0000"/>
              </a:buClr>
              <a:buSzPct val="90000"/>
              <a:buFont typeface="Arial Rounded MT Bold" panose="020F0704030504030204" pitchFamily="34" charset="0"/>
              <a:buChar char="?"/>
            </a:pPr>
            <a:r>
              <a:rPr lang="en-US" sz="3200" dirty="0"/>
              <a:t>  Would there be any connection with the order to Gideon to </a:t>
            </a:r>
            <a:br>
              <a:rPr lang="en-US" sz="3200" dirty="0"/>
            </a:br>
            <a:r>
              <a:rPr lang="en-US" sz="3200" dirty="0"/>
              <a:t>destroy </a:t>
            </a:r>
            <a:r>
              <a:rPr lang="en-US" sz="3200" dirty="0" err="1"/>
              <a:t>Zebah</a:t>
            </a:r>
            <a:r>
              <a:rPr lang="en-US" sz="3200" dirty="0"/>
              <a:t> and </a:t>
            </a:r>
            <a:r>
              <a:rPr lang="en-US" sz="3200" dirty="0" err="1"/>
              <a:t>Tsalmunna</a:t>
            </a:r>
            <a:r>
              <a:rPr lang="en-US" sz="3200" dirty="0"/>
              <a:t>, moon worshipping leaders of </a:t>
            </a:r>
            <a:br>
              <a:rPr lang="en-US" sz="3200" dirty="0"/>
            </a:br>
            <a:r>
              <a:rPr lang="en-US" sz="3200" dirty="0"/>
              <a:t>their people?  </a:t>
            </a:r>
          </a:p>
          <a:p>
            <a:pPr>
              <a:spcBef>
                <a:spcPts val="0"/>
              </a:spcBef>
              <a:spcAft>
                <a:spcPts val="2400"/>
              </a:spcAft>
              <a:buClr>
                <a:srgbClr val="FF0000"/>
              </a:buClr>
              <a:buSzPct val="90000"/>
              <a:buFont typeface="Arial Rounded MT Bold" panose="020F0704030504030204" pitchFamily="34" charset="0"/>
              <a:buChar char="?"/>
            </a:pPr>
            <a:r>
              <a:rPr lang="en-US" sz="3200" dirty="0"/>
              <a:t>  What about when Gideon retrieved the moon crescent </a:t>
            </a:r>
            <a:br>
              <a:rPr lang="en-US" sz="3200" dirty="0"/>
            </a:br>
            <a:r>
              <a:rPr lang="en-US" sz="3200" dirty="0"/>
              <a:t>pendants from their camels necks</a:t>
            </a:r>
            <a:r>
              <a:rPr lang="en-US" sz="3200" b="1" dirty="0">
                <a:effectLst>
                  <a:outerShdw blurRad="50800" dist="50800" dir="5400000" algn="ctr" rotWithShape="0">
                    <a:srgbClr val="FFFF00"/>
                  </a:outerShdw>
                </a:effectLst>
              </a:rPr>
              <a:t> which then became a snare </a:t>
            </a:r>
            <a:br>
              <a:rPr lang="en-US" sz="3200" b="1" dirty="0">
                <a:effectLst>
                  <a:outerShdw blurRad="50800" dist="50800" dir="5400000" algn="ctr" rotWithShape="0">
                    <a:srgbClr val="FFFF00"/>
                  </a:outerShdw>
                </a:effectLst>
              </a:rPr>
            </a:br>
            <a:r>
              <a:rPr lang="en-US" sz="3200" dirty="0"/>
              <a:t>to Gideon later in life? </a:t>
            </a:r>
          </a:p>
          <a:p>
            <a:pPr>
              <a:spcBef>
                <a:spcPts val="0"/>
              </a:spcBef>
              <a:spcAft>
                <a:spcPts val="2400"/>
              </a:spcAft>
              <a:buClr>
                <a:srgbClr val="FF0000"/>
              </a:buClr>
              <a:buSzPct val="90000"/>
              <a:buFont typeface="Arial Rounded MT Bold" panose="020F0704030504030204" pitchFamily="34" charset="0"/>
              <a:buChar char="?"/>
            </a:pPr>
            <a:r>
              <a:rPr lang="en-US" sz="3200" dirty="0"/>
              <a:t>  Is there a lesson here?   Can we learn from these examples?</a:t>
            </a:r>
          </a:p>
        </p:txBody>
      </p:sp>
      <p:sp>
        <p:nvSpPr>
          <p:cNvPr id="2" name="TextBox 1"/>
          <p:cNvSpPr txBox="1"/>
          <p:nvPr/>
        </p:nvSpPr>
        <p:spPr>
          <a:xfrm>
            <a:off x="4743045" y="150819"/>
            <a:ext cx="2624115" cy="707886"/>
          </a:xfrm>
          <a:prstGeom prst="rect">
            <a:avLst/>
          </a:prstGeom>
          <a:solidFill>
            <a:schemeClr val="bg1">
              <a:lumMod val="85000"/>
            </a:schemeClr>
          </a:solidFill>
          <a:ln w="38100">
            <a:solidFill>
              <a:srgbClr val="CC00FF"/>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4000" b="1" dirty="0">
                <a:solidFill>
                  <a:srgbClr val="FF0000"/>
                </a:solidFill>
              </a:rPr>
              <a:t>Questions</a:t>
            </a:r>
          </a:p>
        </p:txBody>
      </p:sp>
      <p:sp>
        <p:nvSpPr>
          <p:cNvPr id="4" name="Slide Number Placeholder 3"/>
          <p:cNvSpPr>
            <a:spLocks noGrp="1"/>
          </p:cNvSpPr>
          <p:nvPr>
            <p:ph type="sldNum" sz="quarter" idx="12"/>
          </p:nvPr>
        </p:nvSpPr>
        <p:spPr>
          <a:xfrm>
            <a:off x="8600209" y="6242049"/>
            <a:ext cx="2743200" cy="365125"/>
          </a:xfrm>
        </p:spPr>
        <p:txBody>
          <a:bodyPr/>
          <a:lstStyle/>
          <a:p>
            <a:fld id="{0B555D82-D20F-4DB7-B3E9-7B7EAC2F87A9}" type="slidenum">
              <a:rPr lang="en-US" smtClean="0">
                <a:solidFill>
                  <a:schemeClr val="tx1"/>
                </a:solidFill>
              </a:rPr>
              <a:t>77</a:t>
            </a:fld>
            <a:endParaRPr lang="en-US" dirty="0">
              <a:solidFill>
                <a:schemeClr val="tx1"/>
              </a:solidFill>
            </a:endParaRPr>
          </a:p>
        </p:txBody>
      </p:sp>
    </p:spTree>
    <p:extLst>
      <p:ext uri="{BB962C8B-B14F-4D97-AF65-F5344CB8AC3E}">
        <p14:creationId xmlns:p14="http://schemas.microsoft.com/office/powerpoint/2010/main" val="9140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righ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shingle">
          <a:fgClr>
            <a:schemeClr val="tx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604" y="607065"/>
            <a:ext cx="10901912" cy="5710610"/>
          </a:xfrm>
          <a:solidFill>
            <a:schemeClr val="bg1">
              <a:lumMod val="85000"/>
            </a:schemeClr>
          </a:solidFill>
          <a:ln w="57150">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lIns="182880" tIns="182880">
            <a:normAutofit lnSpcReduction="10000"/>
            <a:sp3d extrusionH="57150">
              <a:bevelT w="82550" h="38100" prst="coolSlant"/>
            </a:sp3d>
          </a:bodyPr>
          <a:lstStyle/>
          <a:p>
            <a:pPr>
              <a:spcBef>
                <a:spcPts val="0"/>
              </a:spcBef>
              <a:spcAft>
                <a:spcPts val="1200"/>
              </a:spcAft>
            </a:pPr>
            <a:r>
              <a:rPr lang="en-US" dirty="0"/>
              <a:t>Next time you are asked – </a:t>
            </a:r>
          </a:p>
          <a:p>
            <a:pPr>
              <a:spcBef>
                <a:spcPts val="0"/>
              </a:spcBef>
              <a:spcAft>
                <a:spcPts val="3000"/>
              </a:spcAft>
            </a:pPr>
            <a:r>
              <a:rPr lang="en-US" b="1" dirty="0">
                <a:ln>
                  <a:solidFill>
                    <a:schemeClr val="tx1"/>
                  </a:solidFill>
                </a:ln>
                <a:solidFill>
                  <a:srgbClr val="008080"/>
                </a:solidFill>
                <a:effectLst>
                  <a:outerShdw blurRad="50800" dist="50800" dir="5400000" sx="102000" sy="102000" algn="ctr" rotWithShape="0">
                    <a:srgbClr val="FFFF00"/>
                  </a:outerShdw>
                </a:effectLst>
              </a:rPr>
              <a:t>Is there any proof </a:t>
            </a:r>
            <a:r>
              <a:rPr lang="en-US" dirty="0">
                <a:solidFill>
                  <a:srgbClr val="008080"/>
                </a:solidFill>
              </a:rPr>
              <a:t>of </a:t>
            </a:r>
            <a:r>
              <a:rPr lang="en-US" b="1" dirty="0">
                <a:solidFill>
                  <a:srgbClr val="0000FF"/>
                </a:solidFill>
              </a:rPr>
              <a:t>Yahusha</a:t>
            </a:r>
            <a:r>
              <a:rPr lang="en-US" dirty="0">
                <a:solidFill>
                  <a:srgbClr val="0000CC"/>
                </a:solidFill>
              </a:rPr>
              <a:t> </a:t>
            </a:r>
            <a:r>
              <a:rPr lang="en-US" dirty="0">
                <a:solidFill>
                  <a:srgbClr val="008080"/>
                </a:solidFill>
              </a:rPr>
              <a:t>being </a:t>
            </a:r>
            <a:br>
              <a:rPr lang="en-US" dirty="0">
                <a:solidFill>
                  <a:srgbClr val="008080"/>
                </a:solidFill>
              </a:rPr>
            </a:br>
            <a:r>
              <a:rPr lang="en-US" b="1" u="sng" dirty="0">
                <a:ln>
                  <a:solidFill>
                    <a:sysClr val="windowText" lastClr="000000"/>
                  </a:solidFill>
                </a:ln>
                <a:solidFill>
                  <a:srgbClr val="FF0000"/>
                </a:solidFill>
                <a:effectLst>
                  <a:glow rad="228600">
                    <a:schemeClr val="accent6">
                      <a:satMod val="175000"/>
                      <a:alpha val="76000"/>
                    </a:schemeClr>
                  </a:glow>
                </a:effectLst>
              </a:rPr>
              <a:t>NOT</a:t>
            </a:r>
            <a:r>
              <a:rPr lang="en-US" b="1" dirty="0">
                <a:ln>
                  <a:solidFill>
                    <a:sysClr val="windowText" lastClr="000000"/>
                  </a:solidFill>
                </a:ln>
                <a:solidFill>
                  <a:srgbClr val="FF0000"/>
                </a:solidFill>
                <a:effectLst>
                  <a:glow rad="228600">
                    <a:schemeClr val="accent6">
                      <a:satMod val="175000"/>
                      <a:alpha val="76000"/>
                    </a:schemeClr>
                  </a:glow>
                </a:effectLst>
              </a:rPr>
              <a:t> in agreement </a:t>
            </a:r>
            <a:r>
              <a:rPr lang="en-US" b="1" u="sng" dirty="0">
                <a:solidFill>
                  <a:srgbClr val="FF0000"/>
                </a:solidFill>
              </a:rPr>
              <a:t>with the lunar based </a:t>
            </a:r>
            <a:br>
              <a:rPr lang="en-US" b="1" u="sng" dirty="0">
                <a:solidFill>
                  <a:srgbClr val="FF0000"/>
                </a:solidFill>
              </a:rPr>
            </a:br>
            <a:r>
              <a:rPr lang="en-US" b="1" u="sng" dirty="0">
                <a:solidFill>
                  <a:srgbClr val="FF0000"/>
                </a:solidFill>
              </a:rPr>
              <a:t>calendar</a:t>
            </a:r>
            <a:r>
              <a:rPr lang="en-US" b="1" dirty="0">
                <a:solidFill>
                  <a:srgbClr val="FF0000"/>
                </a:solidFill>
              </a:rPr>
              <a:t>, </a:t>
            </a:r>
            <a:r>
              <a:rPr lang="en-US" dirty="0">
                <a:solidFill>
                  <a:srgbClr val="008080"/>
                </a:solidFill>
              </a:rPr>
              <a:t>in the Messianic Testament (NT) – </a:t>
            </a:r>
            <a:br>
              <a:rPr lang="en-US" dirty="0">
                <a:solidFill>
                  <a:srgbClr val="008080"/>
                </a:solidFill>
              </a:rPr>
            </a:br>
            <a:r>
              <a:rPr lang="en-US" b="1" dirty="0">
                <a:solidFill>
                  <a:schemeClr val="accent2">
                    <a:lumMod val="50000"/>
                  </a:schemeClr>
                </a:solidFill>
                <a:effectLst>
                  <a:glow rad="228600">
                    <a:schemeClr val="accent2">
                      <a:satMod val="175000"/>
                      <a:alpha val="40000"/>
                    </a:schemeClr>
                  </a:glow>
                </a:effectLst>
              </a:rPr>
              <a:t>What will your answer be? </a:t>
            </a:r>
            <a:endParaRPr lang="en-US" sz="1200" b="1" dirty="0">
              <a:solidFill>
                <a:schemeClr val="accent2">
                  <a:lumMod val="50000"/>
                </a:schemeClr>
              </a:solidFill>
              <a:effectLst>
                <a:glow rad="228600">
                  <a:schemeClr val="accent2">
                    <a:satMod val="175000"/>
                    <a:alpha val="40000"/>
                  </a:schemeClr>
                </a:glow>
              </a:effectLst>
            </a:endParaRPr>
          </a:p>
          <a:p>
            <a:pPr>
              <a:spcBef>
                <a:spcPts val="0"/>
              </a:spcBef>
              <a:spcAft>
                <a:spcPts val="1200"/>
              </a:spcAft>
            </a:pPr>
            <a:r>
              <a:rPr lang="en-US" dirty="0"/>
              <a:t>Next time you are asked –</a:t>
            </a:r>
          </a:p>
          <a:p>
            <a:pPr>
              <a:spcBef>
                <a:spcPts val="0"/>
              </a:spcBef>
              <a:spcAft>
                <a:spcPts val="3000"/>
              </a:spcAft>
            </a:pPr>
            <a:r>
              <a:rPr lang="en-US" dirty="0">
                <a:solidFill>
                  <a:srgbClr val="008080"/>
                </a:solidFill>
              </a:rPr>
              <a:t>How do we know </a:t>
            </a:r>
            <a:r>
              <a:rPr lang="en-US" b="1" dirty="0">
                <a:solidFill>
                  <a:srgbClr val="0000FF"/>
                </a:solidFill>
              </a:rPr>
              <a:t>Yahusha</a:t>
            </a:r>
            <a:r>
              <a:rPr lang="en-US" dirty="0">
                <a:solidFill>
                  <a:srgbClr val="008080"/>
                </a:solidFill>
              </a:rPr>
              <a:t> observed the </a:t>
            </a:r>
            <a:r>
              <a:rPr lang="en-US" b="1" dirty="0">
                <a:solidFill>
                  <a:srgbClr val="0000CC"/>
                </a:solidFill>
              </a:rPr>
              <a:t>Covenant Calendar </a:t>
            </a:r>
            <a:br>
              <a:rPr lang="en-US" b="1" dirty="0">
                <a:solidFill>
                  <a:srgbClr val="0000CC"/>
                </a:solidFill>
              </a:rPr>
            </a:br>
            <a:r>
              <a:rPr lang="en-US" b="1" dirty="0">
                <a:solidFill>
                  <a:srgbClr val="CC0099"/>
                </a:solidFill>
              </a:rPr>
              <a:t>(while living on this earth)</a:t>
            </a:r>
            <a:r>
              <a:rPr lang="en-US" b="1" dirty="0">
                <a:solidFill>
                  <a:srgbClr val="0000CC"/>
                </a:solidFill>
              </a:rPr>
              <a:t> </a:t>
            </a:r>
            <a:r>
              <a:rPr lang="en-US" dirty="0">
                <a:solidFill>
                  <a:srgbClr val="0000CC"/>
                </a:solidFill>
              </a:rPr>
              <a:t>as it is recorded clearly in the </a:t>
            </a:r>
            <a:br>
              <a:rPr lang="en-US" dirty="0">
                <a:solidFill>
                  <a:srgbClr val="0000CC"/>
                </a:solidFill>
              </a:rPr>
            </a:br>
            <a:r>
              <a:rPr lang="en-US" dirty="0">
                <a:solidFill>
                  <a:srgbClr val="0000CC"/>
                </a:solidFill>
              </a:rPr>
              <a:t>flood account with Noah, and the exodus from Mitsrayim?</a:t>
            </a:r>
            <a:r>
              <a:rPr lang="en-US" b="1" dirty="0">
                <a:solidFill>
                  <a:srgbClr val="CC0099"/>
                </a:solidFill>
              </a:rPr>
              <a:t>  </a:t>
            </a:r>
            <a:br>
              <a:rPr lang="en-US" dirty="0"/>
            </a:br>
            <a:r>
              <a:rPr lang="en-US" b="1" dirty="0">
                <a:solidFill>
                  <a:schemeClr val="accent2">
                    <a:lumMod val="50000"/>
                  </a:schemeClr>
                </a:solidFill>
                <a:effectLst>
                  <a:glow rad="228600">
                    <a:schemeClr val="accent2">
                      <a:satMod val="175000"/>
                      <a:alpha val="40000"/>
                    </a:schemeClr>
                  </a:glow>
                </a:effectLst>
              </a:rPr>
              <a:t>What will your answer be?  Might you say – </a:t>
            </a:r>
            <a:r>
              <a:rPr lang="en-US" b="1" dirty="0">
                <a:solidFill>
                  <a:srgbClr val="2131E7"/>
                </a:solidFill>
                <a:effectLst>
                  <a:glow rad="228600">
                    <a:schemeClr val="accent2">
                      <a:satMod val="175000"/>
                      <a:alpha val="40000"/>
                    </a:schemeClr>
                  </a:glow>
                </a:effectLst>
                <a:latin typeface="Wide Latin" panose="020A0A07050505020404" pitchFamily="18" charset="0"/>
              </a:rPr>
              <a:t>FEET?</a:t>
            </a:r>
          </a:p>
          <a:p>
            <a:pPr>
              <a:spcBef>
                <a:spcPts val="0"/>
              </a:spcBef>
              <a:spcAft>
                <a:spcPts val="3000"/>
              </a:spcAft>
            </a:pPr>
            <a:r>
              <a:rPr lang="en-US" dirty="0"/>
              <a:t>Shall we look at some </a:t>
            </a:r>
            <a:r>
              <a:rPr lang="en-US" b="1" u="sng" dirty="0"/>
              <a:t>Scri</a:t>
            </a:r>
            <a:r>
              <a:rPr lang="en-US" b="1" dirty="0"/>
              <a:t>p</a:t>
            </a:r>
            <a:r>
              <a:rPr lang="en-US" b="1" u="sng" dirty="0"/>
              <a:t>tural evidence</a:t>
            </a:r>
            <a:r>
              <a:rPr lang="en-US" dirty="0"/>
              <a:t> that </a:t>
            </a:r>
            <a:r>
              <a:rPr lang="en-US" b="1" dirty="0">
                <a:solidFill>
                  <a:srgbClr val="0000FF"/>
                </a:solidFill>
              </a:rPr>
              <a:t>Yahusha</a:t>
            </a:r>
            <a:r>
              <a:rPr lang="en-US" dirty="0"/>
              <a:t> was definitely </a:t>
            </a:r>
            <a:r>
              <a:rPr lang="en-US" b="1" u="sng" dirty="0"/>
              <a:t>NOT IN AGREEMENT</a:t>
            </a:r>
            <a:r>
              <a:rPr lang="en-US" dirty="0"/>
              <a:t> WITH THE LUNAR SYSTEM OF WORSHIP? </a:t>
            </a:r>
          </a:p>
        </p:txBody>
      </p:sp>
      <p:sp>
        <p:nvSpPr>
          <p:cNvPr id="2" name="Slide Number Placeholder 1"/>
          <p:cNvSpPr>
            <a:spLocks noGrp="1"/>
          </p:cNvSpPr>
          <p:nvPr>
            <p:ph type="sldNum" sz="quarter" idx="12"/>
          </p:nvPr>
        </p:nvSpPr>
        <p:spPr>
          <a:xfrm>
            <a:off x="8506690" y="5878364"/>
            <a:ext cx="2743200" cy="365125"/>
          </a:xfrm>
        </p:spPr>
        <p:txBody>
          <a:bodyPr/>
          <a:lstStyle/>
          <a:p>
            <a:fld id="{0B555D82-D20F-4DB7-B3E9-7B7EAC2F87A9}" type="slidenum">
              <a:rPr lang="en-US" smtClean="0">
                <a:solidFill>
                  <a:schemeClr val="tx1">
                    <a:lumMod val="95000"/>
                    <a:lumOff val="5000"/>
                  </a:schemeClr>
                </a:solidFill>
              </a:rPr>
              <a:t>78</a:t>
            </a:fld>
            <a:endParaRPr lang="en-US" dirty="0">
              <a:solidFill>
                <a:schemeClr val="tx1">
                  <a:lumMod val="95000"/>
                  <a:lumOff val="5000"/>
                </a:schemeClr>
              </a:solidFill>
            </a:endParaRPr>
          </a:p>
        </p:txBody>
      </p:sp>
      <p:grpSp>
        <p:nvGrpSpPr>
          <p:cNvPr id="13" name="Group 12">
            <a:extLst>
              <a:ext uri="{FF2B5EF4-FFF2-40B4-BE49-F238E27FC236}">
                <a16:creationId xmlns:a16="http://schemas.microsoft.com/office/drawing/2014/main" id="{10968066-8D0A-9FE5-90EC-836A1D9BC320}"/>
              </a:ext>
            </a:extLst>
          </p:cNvPr>
          <p:cNvGrpSpPr/>
          <p:nvPr/>
        </p:nvGrpSpPr>
        <p:grpSpPr>
          <a:xfrm>
            <a:off x="7891005" y="-206989"/>
            <a:ext cx="2951165" cy="3635989"/>
            <a:chOff x="8050663" y="-206989"/>
            <a:chExt cx="2951165" cy="3635989"/>
          </a:xfrm>
        </p:grpSpPr>
        <p:pic>
          <p:nvPicPr>
            <p:cNvPr id="7" name="Picture 6">
              <a:extLst>
                <a:ext uri="{FF2B5EF4-FFF2-40B4-BE49-F238E27FC236}">
                  <a16:creationId xmlns:a16="http://schemas.microsoft.com/office/drawing/2014/main" id="{282AE648-8AEB-A128-ABF0-521CB1A9E8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50664" y="-206989"/>
              <a:ext cx="2807340" cy="32900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Rounded Corners 11">
              <a:extLst>
                <a:ext uri="{FF2B5EF4-FFF2-40B4-BE49-F238E27FC236}">
                  <a16:creationId xmlns:a16="http://schemas.microsoft.com/office/drawing/2014/main" id="{089073BF-03AD-BA51-4D60-BE60864C799B}"/>
                </a:ext>
              </a:extLst>
            </p:cNvPr>
            <p:cNvSpPr/>
            <p:nvPr/>
          </p:nvSpPr>
          <p:spPr>
            <a:xfrm>
              <a:off x="8050663" y="3077029"/>
              <a:ext cx="2951165" cy="351971"/>
            </a:xfrm>
            <a:prstGeom prst="roundRect">
              <a:avLst/>
            </a:prstGeom>
            <a:solidFill>
              <a:schemeClr val="accent2">
                <a:lumMod val="50000"/>
              </a:schemeClr>
            </a:solidFill>
            <a:ln>
              <a:solidFill>
                <a:schemeClr val="accent2">
                  <a:lumMod val="5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E0D894D-044E-4A70-AFAE-DD736FD433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520" t="6916" r="18810" b="6452"/>
          <a:stretch/>
        </p:blipFill>
        <p:spPr>
          <a:xfrm>
            <a:off x="9878290" y="3897115"/>
            <a:ext cx="1547662" cy="1309709"/>
          </a:xfrm>
          <a:prstGeom prst="ellipse">
            <a:avLst/>
          </a:prstGeom>
          <a:ln>
            <a:noFill/>
          </a:ln>
          <a:effectLst>
            <a:softEdge rad="112500"/>
          </a:effectLst>
        </p:spPr>
      </p:pic>
    </p:spTree>
    <p:extLst>
      <p:ext uri="{BB962C8B-B14F-4D97-AF65-F5344CB8AC3E}">
        <p14:creationId xmlns:p14="http://schemas.microsoft.com/office/powerpoint/2010/main" val="9414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right)">
                                      <p:cBhvr>
                                        <p:cTn id="7" dur="500"/>
                                        <p:tgtEl>
                                          <p:spTgt spid="3">
                                            <p:txEl>
                                              <p:pRg st="2" end="2"/>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righ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2" fill="hold"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right)">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501108" cy="365125"/>
          </a:xfrm>
        </p:spPr>
        <p:txBody>
          <a:bodyPr/>
          <a:lstStyle/>
          <a:p>
            <a:fld id="{0B555D82-D20F-4DB7-B3E9-7B7EAC2F87A9}" type="slidenum">
              <a:rPr lang="en-US" smtClean="0">
                <a:solidFill>
                  <a:schemeClr val="tx1"/>
                </a:solidFill>
              </a:rPr>
              <a:t>79</a:t>
            </a:fld>
            <a:endParaRPr lang="en-US" dirty="0">
              <a:solidFill>
                <a:schemeClr val="tx1"/>
              </a:solidFill>
            </a:endParaRPr>
          </a:p>
        </p:txBody>
      </p:sp>
      <p:sp>
        <p:nvSpPr>
          <p:cNvPr id="19" name="Content Placeholder 2"/>
          <p:cNvSpPr>
            <a:spLocks noGrp="1"/>
          </p:cNvSpPr>
          <p:nvPr>
            <p:ph idx="1"/>
          </p:nvPr>
        </p:nvSpPr>
        <p:spPr>
          <a:xfrm>
            <a:off x="990747" y="959819"/>
            <a:ext cx="10901912" cy="3290051"/>
          </a:xfrm>
          <a:noFill/>
          <a:ln w="57150">
            <a:noFill/>
          </a:ln>
          <a:effectLst>
            <a:glow rad="228600">
              <a:schemeClr val="accent4">
                <a:satMod val="175000"/>
                <a:alpha val="40000"/>
              </a:schemeClr>
            </a:glow>
          </a:effectLst>
          <a:scene3d>
            <a:camera prst="orthographicFront"/>
            <a:lightRig rig="threePt" dir="t"/>
          </a:scene3d>
          <a:sp3d>
            <a:bevelT prst="angle"/>
          </a:sp3d>
        </p:spPr>
        <p:txBody>
          <a:bodyPr lIns="182880" tIns="182880">
            <a:normAutofit/>
            <a:sp3d extrusionH="57150">
              <a:bevelT w="38100" h="38100" prst="angle"/>
            </a:sp3d>
          </a:bodyPr>
          <a:lstStyle/>
          <a:p>
            <a:pPr marL="0" indent="0">
              <a:spcBef>
                <a:spcPts val="0"/>
              </a:spcBef>
              <a:spcAft>
                <a:spcPts val="1200"/>
              </a:spcAft>
              <a:buNone/>
            </a:pPr>
            <a:r>
              <a:rPr lang="en-US" dirty="0"/>
              <a:t>We will examine the scriptural evidence in Part 2 very specifically:</a:t>
            </a:r>
          </a:p>
          <a:p>
            <a:pPr marL="514350" indent="-514350">
              <a:spcBef>
                <a:spcPts val="0"/>
              </a:spcBef>
              <a:spcAft>
                <a:spcPts val="1200"/>
              </a:spcAft>
              <a:buFont typeface="+mj-lt"/>
              <a:buAutoNum type="arabicPeriod"/>
            </a:pPr>
            <a:r>
              <a:rPr lang="en-US" dirty="0"/>
              <a:t>cycle by cycle, </a:t>
            </a:r>
          </a:p>
          <a:p>
            <a:pPr marL="514350" indent="-514350">
              <a:spcBef>
                <a:spcPts val="0"/>
              </a:spcBef>
              <a:spcAft>
                <a:spcPts val="1200"/>
              </a:spcAft>
              <a:buFont typeface="+mj-lt"/>
              <a:buAutoNum type="arabicPeriod"/>
            </a:pPr>
            <a:r>
              <a:rPr lang="en-US" dirty="0"/>
              <a:t>week by week,  </a:t>
            </a:r>
          </a:p>
          <a:p>
            <a:pPr marL="514350" indent="-514350">
              <a:spcBef>
                <a:spcPts val="0"/>
              </a:spcBef>
              <a:spcAft>
                <a:spcPts val="1200"/>
              </a:spcAft>
              <a:buFont typeface="+mj-lt"/>
              <a:buAutoNum type="arabicPeriod"/>
            </a:pPr>
            <a:r>
              <a:rPr lang="en-US" dirty="0"/>
              <a:t>7</a:t>
            </a:r>
            <a:r>
              <a:rPr lang="en-US" baseline="30000" dirty="0"/>
              <a:t>th</a:t>
            </a:r>
            <a:r>
              <a:rPr lang="en-US" dirty="0"/>
              <a:t> day Shabbat by 7</a:t>
            </a:r>
            <a:r>
              <a:rPr lang="en-US" baseline="30000" dirty="0"/>
              <a:t>th</a:t>
            </a:r>
            <a:r>
              <a:rPr lang="en-US" dirty="0"/>
              <a:t> day Shabbat,  </a:t>
            </a:r>
          </a:p>
          <a:p>
            <a:pPr marL="514350" indent="-514350">
              <a:spcBef>
                <a:spcPts val="0"/>
              </a:spcBef>
              <a:spcAft>
                <a:spcPts val="1200"/>
              </a:spcAft>
              <a:buFont typeface="+mj-lt"/>
              <a:buAutoNum type="arabicPeriod"/>
            </a:pPr>
            <a:r>
              <a:rPr lang="en-US" dirty="0"/>
              <a:t>month by month, </a:t>
            </a:r>
            <a:r>
              <a:rPr lang="en-US" b="1" u="sng" dirty="0">
                <a:ln>
                  <a:solidFill>
                    <a:srgbClr val="0000CC"/>
                  </a:solidFill>
                </a:ln>
                <a:solidFill>
                  <a:srgbClr val="FF6600"/>
                </a:solidFill>
              </a:rPr>
              <a:t>accordin</a:t>
            </a:r>
            <a:r>
              <a:rPr lang="en-US" b="1" dirty="0">
                <a:ln>
                  <a:solidFill>
                    <a:srgbClr val="0000CC"/>
                  </a:solidFill>
                </a:ln>
                <a:solidFill>
                  <a:srgbClr val="FF6600"/>
                </a:solidFill>
              </a:rPr>
              <a:t>g </a:t>
            </a:r>
            <a:r>
              <a:rPr lang="en-US" b="1" u="sng" dirty="0">
                <a:ln>
                  <a:solidFill>
                    <a:srgbClr val="0000CC"/>
                  </a:solidFill>
                </a:ln>
                <a:solidFill>
                  <a:srgbClr val="FF6600"/>
                </a:solidFill>
              </a:rPr>
              <a:t>to the</a:t>
            </a:r>
            <a:r>
              <a:rPr lang="en-US" b="1" dirty="0">
                <a:ln>
                  <a:solidFill>
                    <a:srgbClr val="0000CC"/>
                  </a:solidFill>
                </a:ln>
                <a:solidFill>
                  <a:srgbClr val="FF6600"/>
                </a:solidFill>
              </a:rPr>
              <a:t> p</a:t>
            </a:r>
            <a:r>
              <a:rPr lang="en-US" b="1" u="sng" dirty="0">
                <a:ln>
                  <a:solidFill>
                    <a:srgbClr val="0000CC"/>
                  </a:solidFill>
                </a:ln>
                <a:solidFill>
                  <a:srgbClr val="FF6600"/>
                </a:solidFill>
              </a:rPr>
              <a:t>hases of the moon</a:t>
            </a:r>
            <a:r>
              <a:rPr lang="en-US" b="1" dirty="0">
                <a:ln>
                  <a:solidFill>
                    <a:srgbClr val="0000CC"/>
                  </a:solidFill>
                </a:ln>
                <a:solidFill>
                  <a:srgbClr val="FF6600"/>
                </a:solidFill>
              </a:rPr>
              <a:t> </a:t>
            </a:r>
            <a:br>
              <a:rPr lang="en-US" b="1" dirty="0">
                <a:ln>
                  <a:solidFill>
                    <a:srgbClr val="0000CC"/>
                  </a:solidFill>
                </a:ln>
                <a:solidFill>
                  <a:srgbClr val="FF6600"/>
                </a:solidFill>
              </a:rPr>
            </a:br>
            <a:r>
              <a:rPr lang="en-US" b="1" dirty="0">
                <a:ln>
                  <a:solidFill>
                    <a:srgbClr val="0000CC"/>
                  </a:solidFill>
                </a:ln>
                <a:solidFill>
                  <a:srgbClr val="34E9FC"/>
                </a:solidFill>
              </a:rPr>
              <a:t>(</a:t>
            </a:r>
            <a:r>
              <a:rPr lang="en-US" b="1" u="sng" dirty="0">
                <a:ln>
                  <a:solidFill>
                    <a:srgbClr val="0000CC"/>
                  </a:solidFill>
                </a:ln>
                <a:solidFill>
                  <a:srgbClr val="34E9FC"/>
                </a:solidFill>
              </a:rPr>
              <a:t>after</a:t>
            </a:r>
            <a:r>
              <a:rPr lang="en-US" b="1" dirty="0">
                <a:ln>
                  <a:solidFill>
                    <a:srgbClr val="0000CC"/>
                  </a:solidFill>
                </a:ln>
                <a:solidFill>
                  <a:srgbClr val="34E9FC"/>
                </a:solidFill>
              </a:rPr>
              <a:t> the equinox event), </a:t>
            </a:r>
            <a:r>
              <a:rPr lang="en-US" dirty="0"/>
              <a:t>and per historical documentation …</a:t>
            </a:r>
          </a:p>
        </p:txBody>
      </p:sp>
      <p:sp>
        <p:nvSpPr>
          <p:cNvPr id="21" name="Title 1"/>
          <p:cNvSpPr txBox="1">
            <a:spLocks/>
          </p:cNvSpPr>
          <p:nvPr/>
        </p:nvSpPr>
        <p:spPr>
          <a:xfrm>
            <a:off x="2155872" y="168058"/>
            <a:ext cx="7913044" cy="862444"/>
          </a:xfrm>
          <a:prstGeom prst="rect">
            <a:avLst/>
          </a:prstGeo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b="1" dirty="0">
                <a:solidFill>
                  <a:srgbClr val="7030A0"/>
                </a:solidFill>
                <a:effectLst>
                  <a:outerShdw blurRad="50800" dist="38100" algn="l" rotWithShape="0">
                    <a:prstClr val="black">
                      <a:alpha val="40000"/>
                    </a:prstClr>
                  </a:outerShdw>
                </a:effectLst>
                <a:latin typeface="Comic Sans MS" panose="030F0702030302020204" pitchFamily="66" charset="0"/>
              </a:rPr>
              <a:t>What to Expect in Part 2</a:t>
            </a:r>
            <a:endParaRPr lang="en-US" b="1" dirty="0">
              <a:solidFill>
                <a:srgbClr val="7030A0"/>
              </a:solidFill>
              <a:latin typeface="Comic Sans MS" panose="030F0702030302020204" pitchFamily="66" charset="0"/>
            </a:endParaRPr>
          </a:p>
        </p:txBody>
      </p:sp>
      <p:pic>
        <p:nvPicPr>
          <p:cNvPr id="3" name="Picture 2">
            <a:extLst>
              <a:ext uri="{FF2B5EF4-FFF2-40B4-BE49-F238E27FC236}">
                <a16:creationId xmlns:a16="http://schemas.microsoft.com/office/drawing/2014/main" id="{9D8E10A9-A4D8-0A6B-D6E6-1015A421E6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56" y="3821661"/>
            <a:ext cx="2831323" cy="3060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75047" y="1833787"/>
            <a:ext cx="1959831" cy="21847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Content Placeholder 2">
            <a:extLst>
              <a:ext uri="{FF2B5EF4-FFF2-40B4-BE49-F238E27FC236}">
                <a16:creationId xmlns:a16="http://schemas.microsoft.com/office/drawing/2014/main" id="{AB8A5583-B6FE-5FA9-51E4-BEDE5AF07812}"/>
              </a:ext>
            </a:extLst>
          </p:cNvPr>
          <p:cNvSpPr txBox="1">
            <a:spLocks/>
          </p:cNvSpPr>
          <p:nvPr/>
        </p:nvSpPr>
        <p:spPr>
          <a:xfrm>
            <a:off x="2305381" y="4086868"/>
            <a:ext cx="9437768" cy="2184782"/>
          </a:xfrm>
          <a:prstGeom prst="rect">
            <a:avLst/>
          </a:prstGeom>
          <a:noFill/>
          <a:ln w="57150">
            <a:noFill/>
          </a:ln>
          <a:effectLst>
            <a:glow rad="228600">
              <a:schemeClr val="accent4">
                <a:satMod val="175000"/>
                <a:alpha val="40000"/>
              </a:schemeClr>
            </a:glow>
          </a:effectLst>
          <a:scene3d>
            <a:camera prst="orthographicFront"/>
            <a:lightRig rig="threePt" dir="t"/>
          </a:scene3d>
          <a:sp3d>
            <a:bevelT prst="angle"/>
          </a:sp3d>
        </p:spPr>
        <p:txBody>
          <a:bodyPr vert="horz" lIns="182880" tIns="18288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b="1" u="sng" dirty="0"/>
              <a:t>and</a:t>
            </a:r>
            <a:r>
              <a:rPr lang="en-US" dirty="0"/>
              <a:t> … according to how </a:t>
            </a:r>
            <a:r>
              <a:rPr lang="en-US" b="1" u="sng" dirty="0">
                <a:solidFill>
                  <a:srgbClr val="0000CC"/>
                </a:solidFill>
              </a:rPr>
              <a:t>Covenant Calendar</a:t>
            </a:r>
            <a:r>
              <a:rPr lang="en-US" b="1" dirty="0">
                <a:solidFill>
                  <a:srgbClr val="0000CC"/>
                </a:solidFill>
              </a:rPr>
              <a:t> </a:t>
            </a:r>
            <a:r>
              <a:rPr lang="en-US" dirty="0"/>
              <a:t>is laid out following the guidelines for </a:t>
            </a:r>
            <a:r>
              <a:rPr lang="en-US" b="1" dirty="0" err="1">
                <a:solidFill>
                  <a:srgbClr val="0000CC"/>
                </a:solidFill>
                <a:effectLst>
                  <a:outerShdw blurRad="50800" dist="50800" dir="5400000" sx="101000" sy="101000" algn="ctr" rotWithShape="0">
                    <a:srgbClr val="34E9FC"/>
                  </a:outerShdw>
                </a:effectLst>
              </a:rPr>
              <a:t>Tequfah</a:t>
            </a:r>
            <a:r>
              <a:rPr lang="en-US" dirty="0"/>
              <a:t> specifications as written in the Scripture. The </a:t>
            </a:r>
            <a:r>
              <a:rPr lang="en-US" b="1" dirty="0">
                <a:solidFill>
                  <a:srgbClr val="2131E7"/>
                </a:solidFill>
              </a:rPr>
              <a:t>Covenant Calendar </a:t>
            </a:r>
            <a:r>
              <a:rPr lang="en-US" dirty="0"/>
              <a:t>will be compared </a:t>
            </a:r>
            <a:br>
              <a:rPr lang="en-US" dirty="0"/>
            </a:br>
            <a:r>
              <a:rPr lang="en-US" dirty="0"/>
              <a:t>to the Lunar calendar being used during the time of John 7 (</a:t>
            </a:r>
            <a:r>
              <a:rPr lang="en-US" b="1" dirty="0">
                <a:ln>
                  <a:solidFill>
                    <a:schemeClr val="accent2">
                      <a:lumMod val="50000"/>
                    </a:schemeClr>
                  </a:solidFill>
                </a:ln>
                <a:solidFill>
                  <a:srgbClr val="FF6600"/>
                </a:solidFill>
              </a:rPr>
              <a:t>side by side</a:t>
            </a:r>
            <a:r>
              <a:rPr lang="en-US" dirty="0"/>
              <a:t>) for direct comparison purposes.</a:t>
            </a:r>
          </a:p>
        </p:txBody>
      </p:sp>
      <p:pic>
        <p:nvPicPr>
          <p:cNvPr id="8" name="Picture 7">
            <a:extLst>
              <a:ext uri="{FF2B5EF4-FFF2-40B4-BE49-F238E27FC236}">
                <a16:creationId xmlns:a16="http://schemas.microsoft.com/office/drawing/2014/main" id="{2633A89C-6915-4FD4-931E-25BE493805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9475" y="1544405"/>
            <a:ext cx="2002250" cy="1672209"/>
          </a:xfrm>
          <a:prstGeom prst="ellipse">
            <a:avLst/>
          </a:prstGeom>
          <a:ln>
            <a:noFill/>
          </a:ln>
          <a:effectLst>
            <a:softEdge rad="112500"/>
          </a:effectLst>
        </p:spPr>
      </p:pic>
    </p:spTree>
    <p:extLst>
      <p:ext uri="{BB962C8B-B14F-4D97-AF65-F5344CB8AC3E}">
        <p14:creationId xmlns:p14="http://schemas.microsoft.com/office/powerpoint/2010/main" val="31095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1000"/>
                                        <p:tgtEl>
                                          <p:spTgt spid="19">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wipe(left)">
                                      <p:cBhvr>
                                        <p:cTn id="11" dur="1000"/>
                                        <p:tgtEl>
                                          <p:spTgt spid="19">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left)">
                                      <p:cBhvr>
                                        <p:cTn id="15" dur="1000"/>
                                        <p:tgtEl>
                                          <p:spTgt spid="19">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wipe(left)">
                                      <p:cBhvr>
                                        <p:cTn id="19" dur="1500"/>
                                        <p:tgtEl>
                                          <p:spTgt spid="19">
                                            <p:txEl>
                                              <p:pRg st="3" end="3"/>
                                            </p:txEl>
                                          </p:spTgt>
                                        </p:tgtEl>
                                      </p:cBhvr>
                                    </p:animEffect>
                                  </p:childTnLst>
                                </p:cTn>
                              </p:par>
                            </p:childTnLst>
                          </p:cTn>
                        </p:par>
                        <p:par>
                          <p:cTn id="20" fill="hold">
                            <p:stCondLst>
                              <p:cond delay="8500"/>
                            </p:stCondLst>
                            <p:childTnLst>
                              <p:par>
                                <p:cTn id="21" presetID="22" presetClass="entr" presetSubtype="8" fill="hold" nodeType="afterEffect">
                                  <p:stCondLst>
                                    <p:cond delay="100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wipe(left)">
                                      <p:cBhvr>
                                        <p:cTn id="23" dur="2000"/>
                                        <p:tgtEl>
                                          <p:spTgt spid="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78" y="107546"/>
            <a:ext cx="9968796" cy="1325563"/>
          </a:xfrm>
          <a:solidFill>
            <a:srgbClr val="D7E7F5"/>
          </a:solidFill>
          <a:ln w="38100">
            <a:solidFill>
              <a:srgbClr val="0000FF"/>
            </a:solidFill>
          </a:ln>
          <a:scene3d>
            <a:camera prst="orthographicFront"/>
            <a:lightRig rig="threePt" dir="t"/>
          </a:scene3d>
          <a:sp3d>
            <a:bevelT w="139700" h="139700" prst="divot"/>
          </a:sp3d>
        </p:spPr>
        <p:txBody>
          <a:bodyPr>
            <a:normAutofit fontScale="90000"/>
            <a:sp3d extrusionH="57150">
              <a:bevelT w="38100" h="38100"/>
            </a:sp3d>
          </a:bodyPr>
          <a:lstStyle/>
          <a:p>
            <a:pPr algn="ctr"/>
            <a:r>
              <a:rPr lang="en-US" sz="4000" dirty="0"/>
              <a:t>Was</a:t>
            </a:r>
            <a:r>
              <a:rPr lang="en-US" sz="4000" dirty="0">
                <a:solidFill>
                  <a:srgbClr val="0000FF"/>
                </a:solidFill>
              </a:rPr>
              <a:t> </a:t>
            </a:r>
            <a:r>
              <a:rPr lang="en-US" sz="4000" b="1" dirty="0">
                <a:solidFill>
                  <a:srgbClr val="0000FF"/>
                </a:solidFill>
              </a:rPr>
              <a:t>Yahusha</a:t>
            </a:r>
            <a:r>
              <a:rPr lang="en-US" sz="4000" dirty="0">
                <a:solidFill>
                  <a:srgbClr val="0000FF"/>
                </a:solidFill>
              </a:rPr>
              <a:t> </a:t>
            </a:r>
            <a:r>
              <a:rPr lang="en-US" sz="4000" dirty="0"/>
              <a:t>in agreement with the </a:t>
            </a:r>
            <a:br>
              <a:rPr lang="en-US" sz="4000" dirty="0"/>
            </a:br>
            <a:r>
              <a:rPr lang="en-US" sz="4000" b="1" i="1" dirty="0">
                <a:ln>
                  <a:solidFill>
                    <a:sysClr val="windowText" lastClr="000000"/>
                  </a:solidFill>
                </a:ln>
                <a:solidFill>
                  <a:srgbClr val="FF6600"/>
                </a:solidFill>
                <a:effectLst>
                  <a:glow rad="127000">
                    <a:srgbClr val="FFFF00"/>
                  </a:glow>
                </a:effectLst>
                <a:latin typeface="Comic Sans MS" pitchFamily="66" charset="0"/>
              </a:rPr>
              <a:t>TIMING</a:t>
            </a:r>
            <a:r>
              <a:rPr lang="en-US" sz="4000" dirty="0"/>
              <a:t> of the </a:t>
            </a:r>
            <a:r>
              <a:rPr lang="en-US" sz="3600"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Feasts of the Yehudim </a:t>
            </a:r>
            <a:r>
              <a:rPr lang="en-US" sz="4000" dirty="0"/>
              <a:t>(Jews)?</a:t>
            </a:r>
          </a:p>
        </p:txBody>
      </p:sp>
      <p:sp>
        <p:nvSpPr>
          <p:cNvPr id="3" name="Content Placeholder 2"/>
          <p:cNvSpPr>
            <a:spLocks noGrp="1"/>
          </p:cNvSpPr>
          <p:nvPr>
            <p:ph idx="1"/>
          </p:nvPr>
        </p:nvSpPr>
        <p:spPr>
          <a:xfrm>
            <a:off x="167424" y="1532586"/>
            <a:ext cx="11848564" cy="5127987"/>
          </a:xfrm>
          <a:solidFill>
            <a:srgbClr val="FDF1E9"/>
          </a:solidFill>
          <a:ln w="28575">
            <a:solidFill>
              <a:srgbClr val="00B050"/>
            </a:solidFill>
          </a:ln>
          <a:scene3d>
            <a:camera prst="orthographicFront"/>
            <a:lightRig rig="threePt" dir="t"/>
          </a:scene3d>
          <a:sp3d>
            <a:bevelT prst="angle"/>
          </a:sp3d>
        </p:spPr>
        <p:txBody>
          <a:bodyPr lIns="182880" tIns="91440">
            <a:normAutofit fontScale="92500" lnSpcReduction="10000"/>
            <a:sp3d extrusionH="57150">
              <a:bevelT w="38100" h="38100"/>
            </a:sp3d>
          </a:bodyPr>
          <a:lstStyle/>
          <a:p>
            <a:pPr marL="0" indent="0">
              <a:spcBef>
                <a:spcPts val="0"/>
              </a:spcBef>
              <a:spcAft>
                <a:spcPts val="1800"/>
              </a:spcAft>
              <a:buNone/>
            </a:pPr>
            <a:br>
              <a:rPr lang="en-US" sz="400" dirty="0"/>
            </a:br>
            <a:r>
              <a:rPr lang="en-US" dirty="0"/>
              <a:t>The book of John gives us a great place to begin.</a:t>
            </a:r>
          </a:p>
          <a:p>
            <a:pPr marL="457200" marR="457200" indent="-914400">
              <a:lnSpc>
                <a:spcPct val="115000"/>
              </a:lnSpc>
              <a:spcBef>
                <a:spcPts val="0"/>
              </a:spcBef>
              <a:spcAft>
                <a:spcPts val="1200"/>
              </a:spcAft>
              <a:buNone/>
            </a:pPr>
            <a:r>
              <a:rPr lang="en-US" dirty="0">
                <a:solidFill>
                  <a:srgbClr val="008080"/>
                </a:solidFill>
                <a:latin typeface="Georgia" panose="02040502050405020303" pitchFamily="18" charset="0"/>
                <a:ea typeface="Calibri" panose="020F0502020204030204" pitchFamily="34" charset="0"/>
                <a:cs typeface="Georgia" panose="02040502050405020303" pitchFamily="18" charset="0"/>
              </a:rPr>
              <a:t>John 7:1</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And after this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6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6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was walking </a:t>
            </a:r>
            <a:r>
              <a:rPr lang="en-US" dirty="0">
                <a:effectLst>
                  <a:outerShdw blurRad="50800" dist="50800" dir="5400000" sx="101000" sy="101000" algn="ctr" rotWithShape="0">
                    <a:srgbClr val="FF6600"/>
                  </a:outerShdw>
                </a:effectLst>
                <a:latin typeface="Georgia" panose="02040502050405020303" pitchFamily="18" charset="0"/>
                <a:ea typeface="Calibri" panose="020F0502020204030204" pitchFamily="34" charset="0"/>
                <a:cs typeface="Georgia" panose="02040502050405020303" pitchFamily="18" charset="0"/>
              </a:rPr>
              <a:t>in </a:t>
            </a:r>
            <a:r>
              <a:rPr lang="en-US" dirty="0" err="1">
                <a:effectLst>
                  <a:outerShdw blurRad="50800" dist="50800" dir="5400000" sx="101000" sy="101000" algn="ctr" rotWithShape="0">
                    <a:srgbClr val="FF6600"/>
                  </a:outerShdw>
                </a:effectLst>
                <a:latin typeface="Georgia" panose="02040502050405020303" pitchFamily="18" charset="0"/>
                <a:ea typeface="Calibri" panose="020F0502020204030204" pitchFamily="34" charset="0"/>
                <a:cs typeface="Georgia" panose="02040502050405020303" pitchFamily="18" charset="0"/>
              </a:rPr>
              <a:t>Galil</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for He did not wish to walk in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ah, because the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im were seeking to kill Him.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spcAft>
                <a:spcPts val="12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7:2</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And </a:t>
            </a:r>
            <a:r>
              <a:rPr lang="en-US"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the festival </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Yehu</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Calibri" panose="020F0502020204030204" pitchFamily="34" charset="0"/>
                <a:cs typeface="Arial" panose="020B0604020202020204" pitchFamily="34" charset="0"/>
              </a:rPr>
              <a:t>d</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im</a:t>
            </a:r>
            <a:r>
              <a:rPr lang="en-US"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 </a:t>
            </a:r>
            <a:r>
              <a:rPr lang="en-US" sz="2600" dirty="0">
                <a:latin typeface="Georgia" panose="02040502050405020303" pitchFamily="18" charset="0"/>
                <a:ea typeface="TITUS Cyberbit Basic" panose="02020603050405020304" pitchFamily="18" charset="0"/>
                <a:cs typeface="Georgia" panose="02040502050405020303" pitchFamily="18" charset="0"/>
              </a:rPr>
              <a:t>[Jews]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was near, the Festival of Booths </a:t>
            </a:r>
            <a:r>
              <a:rPr lang="en-US" sz="2600" dirty="0">
                <a:latin typeface="Georgia" panose="02040502050405020303" pitchFamily="18" charset="0"/>
                <a:ea typeface="TITUS Cyberbit Basic" panose="02020603050405020304" pitchFamily="18" charset="0"/>
                <a:cs typeface="Georgia" panose="02040502050405020303" pitchFamily="18" charset="0"/>
              </a:rPr>
              <a:t>[Sukkot/Tabernacles],</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0000"/>
              </a:lnSpc>
              <a:spcBef>
                <a:spcPts val="0"/>
              </a:spcBef>
              <a:spcAft>
                <a:spcPts val="12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7:3</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So His brothers said to Him, ‘Get away from here and go into </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Yehu</a:t>
            </a:r>
            <a:r>
              <a:rPr lang="en-US" dirty="0" err="1">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ah</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so that Your taught ones also see the works that You are doing.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7:4</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“For no one acts in secret while he himself seeks to be known openly. If You do these </a:t>
            </a:r>
            <a:r>
              <a:rPr lang="en-US" i="1"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show Yourself to the world.”</a:t>
            </a:r>
          </a:p>
          <a:p>
            <a:pPr marL="457200" marR="457200" indent="-914400">
              <a:lnSpc>
                <a:spcPct val="115000"/>
              </a:lnSpc>
              <a:spcBef>
                <a:spcPts val="0"/>
              </a:spcBef>
              <a:buNone/>
            </a:pPr>
            <a:r>
              <a:rPr lang="en-US" sz="3000" dirty="0">
                <a:solidFill>
                  <a:schemeClr val="tx1">
                    <a:lumMod val="95000"/>
                    <a:lumOff val="5000"/>
                  </a:schemeClr>
                </a:solidFill>
                <a:latin typeface="Georgia" panose="02040502050405020303" pitchFamily="18" charset="0"/>
                <a:ea typeface="TITUS Cyberbit Basic" panose="02020603050405020304" pitchFamily="18" charset="0"/>
                <a:cs typeface="Arial" panose="020B0604020202020204" pitchFamily="34" charset="0"/>
              </a:rPr>
              <a:t>Paraphrased: Show us your works!  Prove your worth!</a:t>
            </a:r>
            <a:endParaRPr lang="en-US" sz="30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59240" y="6191538"/>
            <a:ext cx="2743200" cy="365125"/>
          </a:xfrm>
        </p:spPr>
        <p:txBody>
          <a:bodyPr/>
          <a:lstStyle/>
          <a:p>
            <a:fld id="{0B555D82-D20F-4DB7-B3E9-7B7EAC2F87A9}" type="slidenum">
              <a:rPr lang="en-US" smtClean="0">
                <a:solidFill>
                  <a:schemeClr val="tx1"/>
                </a:solidFill>
              </a:rPr>
              <a:t>8</a:t>
            </a:fld>
            <a:endParaRPr lang="en-US" dirty="0">
              <a:solidFill>
                <a:schemeClr val="tx1"/>
              </a:solidFill>
            </a:endParaRPr>
          </a:p>
        </p:txBody>
      </p:sp>
      <p:sp>
        <p:nvSpPr>
          <p:cNvPr id="5" name="Curved Up Arrow 4"/>
          <p:cNvSpPr/>
          <p:nvPr/>
        </p:nvSpPr>
        <p:spPr>
          <a:xfrm flipH="1">
            <a:off x="5605670" y="3617843"/>
            <a:ext cx="1683026" cy="467802"/>
          </a:xfrm>
          <a:prstGeom prst="curvedUpArrow">
            <a:avLst>
              <a:gd name="adj1" fmla="val 47309"/>
              <a:gd name="adj2" fmla="val 155797"/>
              <a:gd name="adj3" fmla="val 25000"/>
            </a:avLst>
          </a:prstGeom>
          <a:solidFill>
            <a:srgbClr val="00FF00"/>
          </a:solidFill>
          <a:ln w="57150">
            <a:solidFill>
              <a:srgbClr val="0000CC"/>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53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par>
                                <p:cTn id="8" presetID="31"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1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2D331D-AE37-A5B4-E7A7-2409D190A9B5}"/>
              </a:ext>
            </a:extLst>
          </p:cNvPr>
          <p:cNvSpPr txBox="1">
            <a:spLocks/>
          </p:cNvSpPr>
          <p:nvPr/>
        </p:nvSpPr>
        <p:spPr>
          <a:xfrm>
            <a:off x="84722" y="172199"/>
            <a:ext cx="1210727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rgbClr val="0070C0"/>
                </a:solidFill>
                <a:effectLst>
                  <a:glow rad="127000">
                    <a:srgbClr val="FFFF00"/>
                  </a:glow>
                </a:effectLst>
                <a:latin typeface="Comic Sans MS" pitchFamily="66" charset="0"/>
              </a:rPr>
              <a:t>Does the Festival in John 7, </a:t>
            </a:r>
            <a:r>
              <a:rPr lang="en-US" sz="5400" b="1" i="1" dirty="0">
                <a:ln>
                  <a:solidFill>
                    <a:sysClr val="windowText" lastClr="000000"/>
                  </a:solidFill>
                </a:ln>
                <a:solidFill>
                  <a:srgbClr val="0070C0"/>
                </a:solidFill>
                <a:effectLst>
                  <a:glow rad="127000">
                    <a:srgbClr val="FFFF00"/>
                  </a:glow>
                </a:effectLst>
                <a:latin typeface="Comic Sans MS" pitchFamily="66" charset="0"/>
              </a:rPr>
              <a:t>(by Torah </a:t>
            </a:r>
            <a:r>
              <a:rPr lang="en-US" sz="4800" b="1" i="1" dirty="0">
                <a:ln>
                  <a:solidFill>
                    <a:sysClr val="windowText" lastClr="000000"/>
                  </a:solidFill>
                </a:ln>
                <a:solidFill>
                  <a:srgbClr val="0070C0"/>
                </a:solidFill>
                <a:effectLst>
                  <a:glow rad="127000">
                    <a:srgbClr val="FFFF00"/>
                  </a:glow>
                </a:effectLst>
                <a:latin typeface="Comic Sans MS" pitchFamily="66" charset="0"/>
              </a:rPr>
              <a:t>statue), </a:t>
            </a:r>
            <a:r>
              <a:rPr lang="en-US" sz="6000" b="1" i="1" dirty="0">
                <a:ln>
                  <a:solidFill>
                    <a:sysClr val="windowText" lastClr="000000"/>
                  </a:solidFill>
                </a:ln>
                <a:solidFill>
                  <a:srgbClr val="FF0000"/>
                </a:solidFill>
                <a:effectLst>
                  <a:glow rad="127000">
                    <a:schemeClr val="tx1"/>
                  </a:glow>
                </a:effectLst>
                <a:latin typeface="Comic Sans MS" pitchFamily="66" charset="0"/>
              </a:rPr>
              <a:t>require </a:t>
            </a:r>
            <a:br>
              <a:rPr lang="en-US" sz="6000" b="1" i="1" dirty="0">
                <a:ln>
                  <a:solidFill>
                    <a:sysClr val="windowText" lastClr="000000"/>
                  </a:solidFill>
                </a:ln>
                <a:solidFill>
                  <a:srgbClr val="FF0000"/>
                </a:solidFill>
                <a:effectLst>
                  <a:glow rad="127000">
                    <a:schemeClr val="tx1"/>
                  </a:glow>
                </a:effectLst>
                <a:latin typeface="Comic Sans MS" pitchFamily="66" charset="0"/>
              </a:rPr>
            </a:br>
            <a:r>
              <a:rPr lang="en-US" sz="5400" b="1" i="1" dirty="0">
                <a:ln>
                  <a:solidFill>
                    <a:sysClr val="windowText" lastClr="000000"/>
                  </a:solidFill>
                </a:ln>
                <a:solidFill>
                  <a:schemeClr val="accent6">
                    <a:lumMod val="50000"/>
                  </a:schemeClr>
                </a:solidFill>
                <a:effectLst>
                  <a:glow rad="127000">
                    <a:srgbClr val="FFFF00"/>
                  </a:glow>
                </a:effectLst>
                <a:latin typeface="Comic Sans MS" pitchFamily="66" charset="0"/>
              </a:rPr>
              <a:t>ALL MALES</a:t>
            </a:r>
            <a:r>
              <a:rPr lang="en-US" sz="5400" b="1" i="1" dirty="0">
                <a:ln>
                  <a:solidFill>
                    <a:sysClr val="windowText" lastClr="000000"/>
                  </a:solidFill>
                </a:ln>
                <a:solidFill>
                  <a:srgbClr val="C00000"/>
                </a:solidFill>
                <a:effectLst>
                  <a:glow rad="127000">
                    <a:srgbClr val="FFFF00"/>
                  </a:glow>
                </a:effectLst>
                <a:latin typeface="Comic Sans MS" pitchFamily="66" charset="0"/>
              </a:rPr>
              <a:t> </a:t>
            </a:r>
            <a:r>
              <a:rPr lang="en-US" sz="5400" b="1" i="1" dirty="0">
                <a:ln>
                  <a:solidFill>
                    <a:sysClr val="windowText" lastClr="000000"/>
                  </a:solidFill>
                </a:ln>
                <a:solidFill>
                  <a:srgbClr val="0070C0"/>
                </a:solidFill>
                <a:effectLst>
                  <a:glow rad="127000">
                    <a:srgbClr val="FFFF00"/>
                  </a:glow>
                </a:effectLst>
                <a:latin typeface="Comic Sans MS" pitchFamily="66" charset="0"/>
              </a:rPr>
              <a:t>to attend?</a:t>
            </a:r>
            <a:endParaRPr lang="en-US" sz="32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80</a:t>
            </a:fld>
            <a:endParaRPr lang="en-US" dirty="0">
              <a:solidFill>
                <a:schemeClr val="tx1"/>
              </a:solidFill>
            </a:endParaRPr>
          </a:p>
        </p:txBody>
      </p:sp>
      <p:pic>
        <p:nvPicPr>
          <p:cNvPr id="10" name="Picture 10" descr="C:\Users\Rae\Desktop\Art on Desktop\white man clip art\yellow-blue smiley faces\question face yellow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71486" y="2928187"/>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74D443C-06BF-ADF8-3572-EC6CEAC41D8F}"/>
              </a:ext>
            </a:extLst>
          </p:cNvPr>
          <p:cNvSpPr/>
          <p:nvPr/>
        </p:nvSpPr>
        <p:spPr>
          <a:xfrm rot="480000">
            <a:off x="693833" y="534049"/>
            <a:ext cx="10524908"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Question from the beginning:</a:t>
            </a:r>
          </a:p>
        </p:txBody>
      </p:sp>
      <p:sp>
        <p:nvSpPr>
          <p:cNvPr id="4" name="Title 1">
            <a:extLst>
              <a:ext uri="{FF2B5EF4-FFF2-40B4-BE49-F238E27FC236}">
                <a16:creationId xmlns:a16="http://schemas.microsoft.com/office/drawing/2014/main" id="{97EEA89D-40BD-CE11-E9A7-2B8F69225244}"/>
              </a:ext>
            </a:extLst>
          </p:cNvPr>
          <p:cNvSpPr txBox="1">
            <a:spLocks/>
          </p:cNvSpPr>
          <p:nvPr/>
        </p:nvSpPr>
        <p:spPr>
          <a:xfrm>
            <a:off x="42361" y="3429000"/>
            <a:ext cx="1210727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rgbClr val="0070C0"/>
                </a:solidFill>
                <a:effectLst>
                  <a:glow rad="127000">
                    <a:srgbClr val="FFFF00"/>
                  </a:glow>
                </a:effectLst>
                <a:latin typeface="Comic Sans MS" pitchFamily="66" charset="0"/>
              </a:rPr>
              <a:t>Are the </a:t>
            </a:r>
            <a:r>
              <a:rPr lang="en-US" sz="6600" b="1" i="1" dirty="0">
                <a:ln>
                  <a:solidFill>
                    <a:sysClr val="windowText" lastClr="000000"/>
                  </a:solidFill>
                </a:ln>
                <a:solidFill>
                  <a:schemeClr val="accent6">
                    <a:lumMod val="50000"/>
                  </a:schemeClr>
                </a:solidFill>
                <a:effectLst>
                  <a:glow rad="127000">
                    <a:srgbClr val="FFFF00"/>
                  </a:glow>
                </a:effectLst>
                <a:latin typeface="Comic Sans MS" pitchFamily="66" charset="0"/>
              </a:rPr>
              <a:t>MALES </a:t>
            </a:r>
            <a:r>
              <a:rPr lang="en-US" sz="6600" b="1" i="1" dirty="0">
                <a:ln>
                  <a:solidFill>
                    <a:sysClr val="windowText" lastClr="000000"/>
                  </a:solidFill>
                </a:ln>
                <a:solidFill>
                  <a:srgbClr val="FF0000"/>
                </a:solidFill>
                <a:effectLst>
                  <a:glow rad="127000">
                    <a:schemeClr val="tx1"/>
                  </a:glow>
                </a:effectLst>
                <a:latin typeface="Comic Sans MS" pitchFamily="66" charset="0"/>
              </a:rPr>
              <a:t>required</a:t>
            </a:r>
            <a:r>
              <a:rPr lang="en-US" sz="6600" b="1" i="1" dirty="0">
                <a:ln>
                  <a:solidFill>
                    <a:sysClr val="windowText" lastClr="000000"/>
                  </a:solidFill>
                </a:ln>
                <a:solidFill>
                  <a:srgbClr val="0070C0"/>
                </a:solidFill>
                <a:effectLst>
                  <a:glow rad="127000">
                    <a:srgbClr val="FFFF00"/>
                  </a:glow>
                </a:effectLst>
                <a:latin typeface="Comic Sans MS" pitchFamily="66" charset="0"/>
              </a:rPr>
              <a:t>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to attend </a:t>
            </a: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lunar feasts </a:t>
            </a:r>
            <a:r>
              <a:rPr lang="en-US" sz="6000" b="1" i="1" dirty="0">
                <a:ln>
                  <a:solidFill>
                    <a:sysClr val="windowText" lastClr="000000"/>
                  </a:solidFill>
                </a:ln>
                <a:solidFill>
                  <a:srgbClr val="0070C0"/>
                </a:solidFill>
                <a:effectLst>
                  <a:glow rad="127000">
                    <a:srgbClr val="FFFF00"/>
                  </a:glow>
                </a:effectLst>
                <a:latin typeface="Comic Sans MS" pitchFamily="66" charset="0"/>
              </a:rPr>
              <a:t>according to </a:t>
            </a:r>
            <a:r>
              <a:rPr lang="en-US" sz="6000" b="1" i="1" dirty="0">
                <a:ln>
                  <a:solidFill>
                    <a:sysClr val="windowText" lastClr="000000"/>
                  </a:solidFill>
                </a:ln>
                <a:solidFill>
                  <a:schemeClr val="accent6">
                    <a:lumMod val="75000"/>
                  </a:schemeClr>
                </a:solidFill>
                <a:effectLst>
                  <a:glow rad="127000">
                    <a:srgbClr val="FFFF00"/>
                  </a:glow>
                </a:effectLst>
                <a:latin typeface="Comic Sans MS" pitchFamily="66" charset="0"/>
              </a:rPr>
              <a:t>pagan statutes</a:t>
            </a:r>
            <a:r>
              <a:rPr lang="en-US" sz="4800" b="1" i="1" dirty="0">
                <a:ln>
                  <a:solidFill>
                    <a:sysClr val="windowText" lastClr="000000"/>
                  </a:solidFill>
                </a:ln>
                <a:solidFill>
                  <a:srgbClr val="0070C0"/>
                </a:solidFill>
                <a:effectLst>
                  <a:glow rad="127000">
                    <a:srgbClr val="FFFF00"/>
                  </a:glow>
                </a:effectLst>
                <a:latin typeface="Comic Sans MS" pitchFamily="66" charset="0"/>
              </a:rPr>
              <a:t>?</a:t>
            </a:r>
            <a:endParaRPr lang="en-US" sz="32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5" name="Rectangle 4">
            <a:extLst>
              <a:ext uri="{FF2B5EF4-FFF2-40B4-BE49-F238E27FC236}">
                <a16:creationId xmlns:a16="http://schemas.microsoft.com/office/drawing/2014/main" id="{6F8AEB69-BE21-3F07-0DA4-31A2458B7C2B}"/>
              </a:ext>
            </a:extLst>
          </p:cNvPr>
          <p:cNvSpPr/>
          <p:nvPr/>
        </p:nvSpPr>
        <p:spPr>
          <a:xfrm rot="480000">
            <a:off x="2654944" y="3666160"/>
            <a:ext cx="6290377"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Another question:</a:t>
            </a:r>
          </a:p>
        </p:txBody>
      </p:sp>
    </p:spTree>
    <p:extLst>
      <p:ext uri="{BB962C8B-B14F-4D97-AF65-F5344CB8AC3E}">
        <p14:creationId xmlns:p14="http://schemas.microsoft.com/office/powerpoint/2010/main" val="22414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750" fill="hold"/>
                                        <p:tgtEl>
                                          <p:spTgt spid="10"/>
                                        </p:tgtEl>
                                        <p:attrNameLst>
                                          <p:attrName>ppt_w</p:attrName>
                                        </p:attrNameLst>
                                      </p:cBhvr>
                                      <p:tavLst>
                                        <p:tav tm="0">
                                          <p:val>
                                            <p:fltVal val="0"/>
                                          </p:val>
                                        </p:tav>
                                        <p:tav tm="100000">
                                          <p:val>
                                            <p:strVal val="#ppt_w"/>
                                          </p:val>
                                        </p:tav>
                                      </p:tavLst>
                                    </p:anim>
                                    <p:anim calcmode="lin" valueType="num">
                                      <p:cBhvr>
                                        <p:cTn id="14" dur="750" fill="hold"/>
                                        <p:tgtEl>
                                          <p:spTgt spid="10"/>
                                        </p:tgtEl>
                                        <p:attrNameLst>
                                          <p:attrName>ppt_h</p:attrName>
                                        </p:attrNameLst>
                                      </p:cBhvr>
                                      <p:tavLst>
                                        <p:tav tm="0">
                                          <p:val>
                                            <p:fltVal val="0"/>
                                          </p:val>
                                        </p:tav>
                                        <p:tav tm="100000">
                                          <p:val>
                                            <p:strVal val="#ppt_h"/>
                                          </p:val>
                                        </p:tav>
                                      </p:tavLst>
                                    </p:anim>
                                    <p:animEffect transition="in" filter="fade">
                                      <p:cBhvr>
                                        <p:cTn id="15" dur="7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501108" cy="365125"/>
          </a:xfrm>
        </p:spPr>
        <p:txBody>
          <a:bodyPr/>
          <a:lstStyle/>
          <a:p>
            <a:fld id="{0B555D82-D20F-4DB7-B3E9-7B7EAC2F87A9}" type="slidenum">
              <a:rPr lang="en-US" smtClean="0">
                <a:solidFill>
                  <a:schemeClr val="tx1"/>
                </a:solidFill>
              </a:rPr>
              <a:t>81</a:t>
            </a:fld>
            <a:endParaRPr lang="en-US" dirty="0">
              <a:solidFill>
                <a:schemeClr val="tx1"/>
              </a:solidFill>
            </a:endParaRPr>
          </a:p>
        </p:txBody>
      </p:sp>
      <p:sp>
        <p:nvSpPr>
          <p:cNvPr id="14" name="Title 1"/>
          <p:cNvSpPr>
            <a:spLocks noGrp="1"/>
          </p:cNvSpPr>
          <p:nvPr>
            <p:ph type="title"/>
          </p:nvPr>
        </p:nvSpPr>
        <p:spPr>
          <a:xfrm>
            <a:off x="7155629" y="136525"/>
            <a:ext cx="4641989" cy="5561181"/>
          </a:xfr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82550" h="38100" prst="coolSlant"/>
            </a:sp3d>
          </a:bodyPr>
          <a:lstStyle/>
          <a:p>
            <a:pPr algn="ctr"/>
            <a:r>
              <a:rPr lang="en-US" sz="3600" b="1" dirty="0">
                <a:solidFill>
                  <a:schemeClr val="accent5">
                    <a:lumMod val="75000"/>
                  </a:schemeClr>
                </a:solidFill>
                <a:latin typeface="+mn-lt"/>
              </a:rPr>
              <a:t>The former two questions are of utmost importance and will be answered </a:t>
            </a:r>
            <a:br>
              <a:rPr lang="en-US" sz="3600" b="1" dirty="0">
                <a:solidFill>
                  <a:schemeClr val="accent5">
                    <a:lumMod val="75000"/>
                  </a:schemeClr>
                </a:solidFill>
                <a:latin typeface="+mn-lt"/>
              </a:rPr>
            </a:br>
            <a:r>
              <a:rPr lang="en-US" sz="3600" b="1" dirty="0">
                <a:solidFill>
                  <a:schemeClr val="accent5">
                    <a:lumMod val="75000"/>
                  </a:schemeClr>
                </a:solidFill>
                <a:latin typeface="+mn-lt"/>
              </a:rPr>
              <a:t>in Part 2.  </a:t>
            </a:r>
            <a:br>
              <a:rPr lang="en-US" sz="3600" b="1" dirty="0">
                <a:solidFill>
                  <a:schemeClr val="accent5">
                    <a:lumMod val="75000"/>
                  </a:schemeClr>
                </a:solidFill>
                <a:latin typeface="+mn-lt"/>
              </a:rPr>
            </a:br>
            <a:r>
              <a:rPr lang="en-US" sz="3600" b="1" dirty="0">
                <a:solidFill>
                  <a:schemeClr val="accent5">
                    <a:lumMod val="75000"/>
                  </a:schemeClr>
                </a:solidFill>
                <a:latin typeface="+mn-lt"/>
              </a:rPr>
              <a:t>We will take a very serious </a:t>
            </a:r>
            <a:r>
              <a:rPr lang="en-US" sz="3600" b="1" u="sng" dirty="0">
                <a:solidFill>
                  <a:schemeClr val="accent5">
                    <a:lumMod val="75000"/>
                  </a:schemeClr>
                </a:solidFill>
                <a:latin typeface="+mn-lt"/>
              </a:rPr>
              <a:t>DETAILED</a:t>
            </a:r>
            <a:r>
              <a:rPr lang="en-US" sz="3600" b="1" dirty="0">
                <a:solidFill>
                  <a:schemeClr val="accent5">
                    <a:lumMod val="75000"/>
                  </a:schemeClr>
                </a:solidFill>
                <a:latin typeface="+mn-lt"/>
              </a:rPr>
              <a:t> look at the Jews’ lunar calendar </a:t>
            </a:r>
            <a:br>
              <a:rPr lang="en-US" sz="3600" b="1" dirty="0">
                <a:solidFill>
                  <a:schemeClr val="accent5">
                    <a:lumMod val="75000"/>
                  </a:schemeClr>
                </a:solidFill>
                <a:latin typeface="+mn-lt"/>
              </a:rPr>
            </a:br>
            <a:r>
              <a:rPr lang="en-US" sz="3600" b="1" dirty="0">
                <a:solidFill>
                  <a:schemeClr val="accent5">
                    <a:lumMod val="75000"/>
                  </a:schemeClr>
                </a:solidFill>
                <a:latin typeface="+mn-lt"/>
              </a:rPr>
              <a:t>in comparison to the Living Covenant Calendar designed by Yahusha </a:t>
            </a:r>
            <a:br>
              <a:rPr lang="en-US" sz="3600" b="1" dirty="0">
                <a:solidFill>
                  <a:schemeClr val="accent5">
                    <a:lumMod val="75000"/>
                  </a:schemeClr>
                </a:solidFill>
                <a:latin typeface="+mn-lt"/>
              </a:rPr>
            </a:br>
            <a:r>
              <a:rPr lang="en-US" sz="3600" b="1" dirty="0">
                <a:solidFill>
                  <a:schemeClr val="accent5">
                    <a:lumMod val="75000"/>
                  </a:schemeClr>
                </a:solidFill>
                <a:latin typeface="+mn-lt"/>
              </a:rPr>
              <a:t>from the foundation </a:t>
            </a:r>
            <a:br>
              <a:rPr lang="en-US" sz="3600" b="1" dirty="0">
                <a:solidFill>
                  <a:schemeClr val="accent5">
                    <a:lumMod val="75000"/>
                  </a:schemeClr>
                </a:solidFill>
                <a:latin typeface="+mn-lt"/>
              </a:rPr>
            </a:br>
            <a:r>
              <a:rPr lang="en-US" sz="3600" b="1" dirty="0">
                <a:solidFill>
                  <a:schemeClr val="accent5">
                    <a:lumMod val="75000"/>
                  </a:schemeClr>
                </a:solidFill>
                <a:latin typeface="+mn-lt"/>
              </a:rPr>
              <a:t>of this earth.</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60556" y="1245146"/>
            <a:ext cx="7212227" cy="4056878"/>
          </a:xfrm>
          <a:prstGeom prst="roundRect">
            <a:avLst>
              <a:gd name="adj" fmla="val 0"/>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isometricOffAxis1Right"/>
            <a:lightRig rig="glow" dir="t">
              <a:rot lat="0" lon="0" rev="4800000"/>
            </a:lightRig>
          </a:scene3d>
          <a:sp3d prstMaterial="matte">
            <a:bevelT w="127000" h="63500"/>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08" y="219190"/>
            <a:ext cx="1985837" cy="21847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p:cNvSpPr txBox="1"/>
          <p:nvPr/>
        </p:nvSpPr>
        <p:spPr>
          <a:xfrm>
            <a:off x="1276457" y="5289324"/>
            <a:ext cx="5505343" cy="1200329"/>
          </a:xfrm>
          <a:prstGeom prst="rect">
            <a:avLst/>
          </a:prstGeom>
          <a:noFill/>
        </p:spPr>
        <p:txBody>
          <a:bodyPr wrap="square" rtlCol="0">
            <a:spAutoFit/>
            <a:scene3d>
              <a:camera prst="perspectiveHeroicExtremeRightFacing"/>
              <a:lightRig rig="threePt" dir="t"/>
            </a:scene3d>
            <a:sp3d extrusionH="57150">
              <a:bevelT w="38100" h="38100"/>
            </a:sp3d>
          </a:bodyPr>
          <a:lstStyle/>
          <a:p>
            <a:pPr algn="ctr"/>
            <a:r>
              <a:rPr lang="en-US" sz="7200" b="1" dirty="0">
                <a:solidFill>
                  <a:srgbClr val="0070C0"/>
                </a:solidFill>
                <a:effectLst>
                  <a:outerShdw blurRad="60007" dist="310007" dir="7680000" sy="30000" kx="1300200" algn="ctr" rotWithShape="0">
                    <a:prstClr val="black">
                      <a:alpha val="32000"/>
                    </a:prstClr>
                  </a:outerShdw>
                </a:effectLst>
                <a:latin typeface="Edwardian Script ITC" panose="030303020407070D0804" pitchFamily="66" charset="0"/>
              </a:rPr>
              <a:t>“Come and See”</a:t>
            </a:r>
            <a:endParaRPr lang="en-CA" sz="7200" b="1" dirty="0">
              <a:solidFill>
                <a:srgbClr val="0070C0"/>
              </a:solidFill>
              <a:latin typeface="Edwardian Script ITC" panose="030303020407070D0804" pitchFamily="66" charset="0"/>
            </a:endParaRPr>
          </a:p>
        </p:txBody>
      </p:sp>
      <p:pic>
        <p:nvPicPr>
          <p:cNvPr id="12" name="Picture 11"/>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172384" y="210228"/>
            <a:ext cx="1579925" cy="717722"/>
          </a:xfrm>
          <a:prstGeom prst="rect">
            <a:avLst/>
          </a:prstGeom>
          <a:noFill/>
          <a:ln>
            <a:noFill/>
          </a:ln>
          <a:effectLst>
            <a:glow rad="139700">
              <a:srgbClr val="34E9FC">
                <a:alpha val="28000"/>
              </a:srgbClr>
            </a:glow>
          </a:effectLst>
          <a:scene3d>
            <a:camera prst="isometricOffAxis1Right"/>
            <a:lightRig rig="threePt" dir="t"/>
          </a:scene3d>
        </p:spPr>
      </p:pic>
      <p:pic>
        <p:nvPicPr>
          <p:cNvPr id="13" name="Picture 12"/>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711029" y="301992"/>
            <a:ext cx="1579925" cy="640008"/>
          </a:xfrm>
          <a:prstGeom prst="rect">
            <a:avLst/>
          </a:prstGeom>
          <a:noFill/>
          <a:ln>
            <a:noFill/>
          </a:ln>
          <a:effectLst>
            <a:glow rad="139700">
              <a:srgbClr val="34E9FC">
                <a:alpha val="28000"/>
              </a:srgbClr>
            </a:glow>
          </a:effectLst>
          <a:scene3d>
            <a:camera prst="isometricOffAxis1Right"/>
            <a:lightRig rig="threePt" dir="t"/>
          </a:scene3d>
        </p:spPr>
      </p:pic>
      <p:sp>
        <p:nvSpPr>
          <p:cNvPr id="3" name="TextBox 2">
            <a:extLst>
              <a:ext uri="{FF2B5EF4-FFF2-40B4-BE49-F238E27FC236}">
                <a16:creationId xmlns:a16="http://schemas.microsoft.com/office/drawing/2014/main" id="{65D66E80-2863-28DB-0EF2-352407998C03}"/>
              </a:ext>
            </a:extLst>
          </p:cNvPr>
          <p:cNvSpPr txBox="1"/>
          <p:nvPr/>
        </p:nvSpPr>
        <p:spPr>
          <a:xfrm>
            <a:off x="5542003" y="5411450"/>
            <a:ext cx="4028993" cy="1446550"/>
          </a:xfrm>
          <a:prstGeom prst="rect">
            <a:avLst/>
          </a:prstGeom>
          <a:noFill/>
        </p:spPr>
        <p:txBody>
          <a:bodyPr wrap="square" rtlCol="0">
            <a:spAutoFit/>
            <a:scene3d>
              <a:camera prst="perspectiveHeroicExtremeRightFacing"/>
              <a:lightRig rig="threePt" dir="t"/>
            </a:scene3d>
            <a:sp3d extrusionH="57150">
              <a:bevelT w="38100" h="38100"/>
            </a:sp3d>
          </a:bodyPr>
          <a:lstStyle/>
          <a:p>
            <a:pPr algn="ctr"/>
            <a:r>
              <a:rPr lang="en-US" sz="8800" b="1" dirty="0">
                <a:solidFill>
                  <a:srgbClr val="0070C0"/>
                </a:solidFill>
                <a:effectLst>
                  <a:outerShdw blurRad="60007" dist="310007" dir="7680000" sy="30000" kx="1300200" algn="ctr" rotWithShape="0">
                    <a:prstClr val="black">
                      <a:alpha val="32000"/>
                    </a:prstClr>
                  </a:outerShdw>
                </a:effectLst>
                <a:latin typeface="Edwardian Script ITC" panose="030303020407070D0804" pitchFamily="66" charset="0"/>
              </a:rPr>
              <a:t>The End</a:t>
            </a:r>
            <a:endParaRPr lang="en-CA" sz="8800" b="1" dirty="0">
              <a:solidFill>
                <a:srgbClr val="0070C0"/>
              </a:solidFill>
              <a:latin typeface="Edwardian Script ITC" panose="030303020407070D0804" pitchFamily="66" charset="0"/>
            </a:endParaRPr>
          </a:p>
        </p:txBody>
      </p:sp>
    </p:spTree>
    <p:extLst>
      <p:ext uri="{BB962C8B-B14F-4D97-AF65-F5344CB8AC3E}">
        <p14:creationId xmlns:p14="http://schemas.microsoft.com/office/powerpoint/2010/main" val="1547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500"/>
                                        <p:tgtEl>
                                          <p:spTgt spid="14"/>
                                        </p:tgtEl>
                                      </p:cBhvr>
                                    </p:animEffect>
                                    <p:anim calcmode="lin" valueType="num">
                                      <p:cBhvr>
                                        <p:cTn id="20" dur="1500" fill="hold"/>
                                        <p:tgtEl>
                                          <p:spTgt spid="14"/>
                                        </p:tgtEl>
                                        <p:attrNameLst>
                                          <p:attrName>ppt_x</p:attrName>
                                        </p:attrNameLst>
                                      </p:cBhvr>
                                      <p:tavLst>
                                        <p:tav tm="0">
                                          <p:val>
                                            <p:strVal val="#ppt_x"/>
                                          </p:val>
                                        </p:tav>
                                        <p:tav tm="100000">
                                          <p:val>
                                            <p:strVal val="#ppt_x"/>
                                          </p:val>
                                        </p:tav>
                                      </p:tavLst>
                                    </p:anim>
                                    <p:anim calcmode="lin" valueType="num">
                                      <p:cBhvr>
                                        <p:cTn id="21" dur="1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22" presetClass="entr" presetSubtype="8" fill="hold" grpId="0" nodeType="afterEffect">
                                  <p:stCondLst>
                                    <p:cond delay="110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childTnLst>
                          </p:cTn>
                        </p:par>
                        <p:par>
                          <p:cTn id="26" fill="hold">
                            <p:stCondLst>
                              <p:cond delay="16250"/>
                            </p:stCondLst>
                            <p:childTnLst>
                              <p:par>
                                <p:cTn id="27" presetID="22" presetClass="entr" presetSubtype="8" fill="hold" grpId="0" nodeType="afterEffect">
                                  <p:stCondLst>
                                    <p:cond delay="10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76770" y="1246414"/>
            <a:ext cx="6286529" cy="1874897"/>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latin typeface="Comic Sans MS" pitchFamily="66" charset="0"/>
              </a:rPr>
              <a:t>P</a:t>
            </a:r>
            <a: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t>lease send any </a:t>
            </a:r>
            <a:b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br>
            <a: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t>questions to: </a:t>
            </a:r>
            <a:br>
              <a:rPr kumimoji="0" lang="en-US" sz="3600" b="1" i="0" u="none" strike="noStrike" kern="1200" cap="none" spc="0" normalizeH="0" baseline="0" noProof="0" dirty="0">
                <a:ln w="11430">
                  <a:solidFill>
                    <a:srgbClr val="00206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60007" dist="310007" dir="7680000" sy="30000" kx="1300200" algn="ctr" rotWithShape="0">
                    <a:prstClr val="black">
                      <a:alpha val="32000"/>
                    </a:prstClr>
                  </a:outerShdw>
                </a:effectLst>
                <a:uLnTx/>
                <a:uFillTx/>
                <a:latin typeface="Comic Sans MS" pitchFamily="66" charset="0"/>
                <a:ea typeface="+mj-ea"/>
                <a:cs typeface="+mj-cs"/>
              </a:rPr>
            </a:br>
            <a:endParaRPr kumimoji="0" lang="en-US" sz="3600" b="1" i="0" u="none" strike="noStrike" kern="1200" cap="none" spc="0" normalizeH="0" baseline="0" noProof="0" dirty="0">
              <a:ln w="11430">
                <a:solidFill>
                  <a:srgbClr val="002060"/>
                </a:solidFill>
              </a:ln>
              <a:solidFill>
                <a:srgbClr val="4472C4">
                  <a:lumMod val="75000"/>
                </a:srgbClr>
              </a:solidFill>
              <a:effectLst>
                <a:outerShdw blurRad="60007" dist="310007" dir="7680000" sy="30000" kx="1300200" algn="ctr" rotWithShape="0">
                  <a:prstClr val="black">
                    <a:alpha val="32000"/>
                  </a:prstClr>
                </a:outerShdw>
              </a:effectLst>
              <a:uLnTx/>
              <a:uFillTx/>
              <a:latin typeface="Segoe Print" pitchFamily="2" charset="0"/>
              <a:ea typeface="+mj-ea"/>
              <a:cs typeface="+mj-cs"/>
            </a:endParaRPr>
          </a:p>
        </p:txBody>
      </p:sp>
      <p:sp>
        <p:nvSpPr>
          <p:cNvPr id="6" name="Rounded Rectangle 5"/>
          <p:cNvSpPr/>
          <p:nvPr/>
        </p:nvSpPr>
        <p:spPr>
          <a:xfrm>
            <a:off x="5172265" y="3858451"/>
            <a:ext cx="5678160" cy="715089"/>
          </a:xfrm>
          <a:prstGeom prst="roundRect">
            <a:avLst/>
          </a:prstGeom>
          <a:solidFill>
            <a:schemeClr val="bg1">
              <a:lumMod val="85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questions</a:t>
            </a:r>
            <a:r>
              <a:rPr kumimoji="0" lang="en-US" sz="2600" b="1" i="0" u="none" strike="noStrike" kern="1200" cap="none" spc="0" normalizeH="0" baseline="0" noProof="0" dirty="0">
                <a:ln>
                  <a:solidFill>
                    <a:srgbClr val="002060"/>
                  </a:solidFill>
                </a:ln>
                <a:solidFill>
                  <a:srgbClr val="0037A4"/>
                </a:solidFill>
                <a:effectLst/>
                <a:uLnTx/>
                <a:uFillTx/>
                <a:latin typeface="Segoe Print" pitchFamily="2" charset="0"/>
                <a:ea typeface="+mn-ea"/>
                <a:cs typeface="+mn-cs"/>
                <a:hlinkClick r:id="rId3"/>
              </a:rPr>
              <a:t>@studythecalendar.co</a:t>
            </a: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m</a:t>
            </a:r>
            <a:r>
              <a:rPr kumimoji="0" lang="en-US" sz="36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28600">
                    <a:srgbClr val="4472C4">
                      <a:satMod val="175000"/>
                      <a:alpha val="40000"/>
                    </a:srgbClr>
                  </a:glow>
                  <a:outerShdw blurRad="50800" dist="39000" dir="5460000" algn="tl">
                    <a:srgbClr val="000000">
                      <a:alpha val="38000"/>
                    </a:srgbClr>
                  </a:outerShdw>
                </a:effectLst>
                <a:uLnTx/>
                <a:uFillTx/>
                <a:latin typeface="Segoe Print" pitchFamily="2" charset="0"/>
                <a:ea typeface="+mn-ea"/>
                <a:cs typeface="+mn-cs"/>
              </a:rPr>
              <a:t> </a:t>
            </a:r>
            <a:r>
              <a:rPr kumimoji="0" lang="en-US" sz="24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Segoe Print" pitchFamily="2" charset="0"/>
                <a:ea typeface="+mn-ea"/>
                <a:cs typeface="+mn-cs"/>
              </a:rPr>
              <a:t>  </a:t>
            </a:r>
            <a:endParaRPr kumimoji="0" lang="en-US" sz="2400" b="1" i="0" u="none" strike="noStrike" kern="1200" cap="none" spc="0" normalizeH="0" baseline="0" noProof="0" dirty="0">
              <a:ln w="11430">
                <a:solidFill>
                  <a:srgbClr val="0070C0"/>
                </a:solidFill>
              </a:ln>
              <a:solidFill>
                <a:srgbClr val="00B0F0"/>
              </a:solidFill>
              <a:effectLst>
                <a:outerShdw blurRad="50800" dist="39000" dir="5460000" algn="tl">
                  <a:srgbClr val="000000">
                    <a:alpha val="38000"/>
                  </a:srgbClr>
                </a:outerShdw>
              </a:effectLst>
              <a:uLnTx/>
              <a:uFillTx/>
              <a:latin typeface="Segoe Print" pitchFamily="2" charset="0"/>
              <a:ea typeface="+mn-ea"/>
              <a:cs typeface="+mn-cs"/>
            </a:endParaRPr>
          </a:p>
        </p:txBody>
      </p:sp>
      <p:sp>
        <p:nvSpPr>
          <p:cNvPr id="7" name="Rectangle 6">
            <a:extLst>
              <a:ext uri="{FF2B5EF4-FFF2-40B4-BE49-F238E27FC236}">
                <a16:creationId xmlns:a16="http://schemas.microsoft.com/office/drawing/2014/main" id="{6E5B756E-593C-4F32-9DC5-0C146D70C07C}"/>
              </a:ext>
            </a:extLst>
          </p:cNvPr>
          <p:cNvSpPr/>
          <p:nvPr/>
        </p:nvSpPr>
        <p:spPr>
          <a:xfrm rot="21127155">
            <a:off x="7891584" y="5552967"/>
            <a:ext cx="3380491" cy="160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MV Boli" panose="02000500030200090000" pitchFamily="2" charset="0"/>
                <a:ea typeface="+mn-ea"/>
                <a:cs typeface="MV Boli" panose="02000500030200090000" pitchFamily="2" charset="0"/>
              </a:rPr>
              <a:t>Shalom! </a:t>
            </a:r>
            <a:endParaRPr kumimoji="0" lang="en-CA" sz="8000" b="0" i="0" u="none" strike="noStrike" kern="1200" cap="none" spc="0" normalizeH="0" baseline="0" noProof="0" dirty="0">
              <a:ln>
                <a:noFill/>
              </a:ln>
              <a:solidFill>
                <a:prstClr val="white"/>
              </a:soli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Calibri" panose="020F0502020204030204"/>
              <a:ea typeface="+mn-ea"/>
            </a:endParaRPr>
          </a:p>
        </p:txBody>
      </p:sp>
      <p:pic>
        <p:nvPicPr>
          <p:cNvPr id="9" name="Picture 2" descr="C:\Users\Rae\Documents\A CF Desktop Feb 2021\Logo for Original Covenant Calendar Club of 201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774" y="356941"/>
            <a:ext cx="1326255" cy="1368606"/>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273532" y="3213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16489" y="2415330"/>
            <a:ext cx="6989712" cy="1261753"/>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Timothy </a:t>
            </a:r>
            <a:r>
              <a:rPr kumimoji="0" lang="en-US" sz="3200" b="1" i="0" u="none" strike="noStrike" kern="1200" cap="none" spc="0" normalizeH="0" baseline="0" noProof="0" dirty="0" err="1">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Astleford</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 or</a:t>
            </a:r>
            <a:b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b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Charlene </a:t>
            </a:r>
            <a:r>
              <a:rPr kumimoji="0" lang="en-US" sz="3200" b="1" i="0" u="none" strike="noStrike" kern="1200" cap="none" spc="0" normalizeH="0" baseline="0" noProof="0" dirty="0" err="1">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Fortsch</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 </a:t>
            </a:r>
          </a:p>
        </p:txBody>
      </p:sp>
      <p:sp>
        <p:nvSpPr>
          <p:cNvPr id="12" name="Slide Number Placeholder 1"/>
          <p:cNvSpPr txBox="1">
            <a:spLocks/>
          </p:cNvSpPr>
          <p:nvPr/>
        </p:nvSpPr>
        <p:spPr>
          <a:xfrm>
            <a:off x="9389925" y="64394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mtClean="0">
                <a:solidFill>
                  <a:schemeClr val="tx1">
                    <a:lumMod val="95000"/>
                    <a:lumOff val="5000"/>
                  </a:schemeClr>
                </a:solidFill>
              </a:rPr>
              <a:pPr/>
              <a:t>82</a:t>
            </a:fld>
            <a:endParaRPr lang="en-US" dirty="0">
              <a:solidFill>
                <a:schemeClr val="tx1">
                  <a:lumMod val="95000"/>
                  <a:lumOff val="5000"/>
                </a:schemeClr>
              </a:solidFill>
            </a:endParaRPr>
          </a:p>
        </p:txBody>
      </p:sp>
      <p:sp>
        <p:nvSpPr>
          <p:cNvPr id="16" name="Rectangle 15"/>
          <p:cNvSpPr/>
          <p:nvPr/>
        </p:nvSpPr>
        <p:spPr>
          <a:xfrm>
            <a:off x="-435424" y="4496279"/>
            <a:ext cx="5664821" cy="2308324"/>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1430"/>
                <a:solidFill>
                  <a:schemeClr val="accent5">
                    <a:lumMod val="50000"/>
                  </a:schemeClr>
                </a:solidFill>
                <a:effectLst>
                  <a:glow rad="304800">
                    <a:schemeClr val="bg1"/>
                  </a:glow>
                  <a:outerShdw blurRad="50800" dist="39000" dir="5460000" algn="tl">
                    <a:srgbClr val="000000">
                      <a:alpha val="38000"/>
                    </a:srgbClr>
                  </a:outerShdw>
                </a:effectLst>
                <a:uLnTx/>
                <a:uFillTx/>
                <a:latin typeface="Edwardian Script ITC" pitchFamily="66" charset="0"/>
                <a:ea typeface="+mn-ea"/>
                <a:cs typeface="+mn-cs"/>
              </a:rPr>
              <a:t>Thank-you for being with us today!</a:t>
            </a:r>
          </a:p>
        </p:txBody>
      </p:sp>
    </p:spTree>
    <p:extLst>
      <p:ext uri="{BB962C8B-B14F-4D97-AF65-F5344CB8AC3E}">
        <p14:creationId xmlns:p14="http://schemas.microsoft.com/office/powerpoint/2010/main" val="3830275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49229" y="6401292"/>
            <a:ext cx="2743200" cy="365125"/>
          </a:xfrm>
        </p:spPr>
        <p:txBody>
          <a:bodyPr/>
          <a:lstStyle/>
          <a:p>
            <a:fld id="{0B555D82-D20F-4DB7-B3E9-7B7EAC2F87A9}" type="slidenum">
              <a:rPr lang="en-US" smtClean="0">
                <a:solidFill>
                  <a:schemeClr val="bg1"/>
                </a:solidFill>
              </a:rPr>
              <a:t>83</a:t>
            </a:fld>
            <a:endParaRPr lang="en-US" dirty="0">
              <a:solidFill>
                <a:schemeClr val="bg1"/>
              </a:solidFill>
            </a:endParaRPr>
          </a:p>
        </p:txBody>
      </p:sp>
      <p:sp>
        <p:nvSpPr>
          <p:cNvPr id="3" name="Title 1"/>
          <p:cNvSpPr txBox="1">
            <a:spLocks/>
          </p:cNvSpPr>
          <p:nvPr/>
        </p:nvSpPr>
        <p:spPr>
          <a:xfrm>
            <a:off x="678578" y="870013"/>
            <a:ext cx="10915650" cy="887766"/>
          </a:xfrm>
          <a:prstGeom prst="homePlate">
            <a:avLst/>
          </a:prstGeom>
          <a:blipFill dpi="0" rotWithShape="1">
            <a:blip r:embed="rId4" cstate="email">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4" name="Rectangle 3"/>
          <p:cNvSpPr/>
          <p:nvPr/>
        </p:nvSpPr>
        <p:spPr>
          <a:xfrm>
            <a:off x="154194" y="1821687"/>
            <a:ext cx="11445332"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All studies can</a:t>
            </a: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be </a:t>
            </a:r>
            <a:b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downloaded for FREE!</a:t>
            </a: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t>
            </a:r>
          </a:p>
        </p:txBody>
      </p:sp>
      <p:sp>
        <p:nvSpPr>
          <p:cNvPr id="5" name="Rectangle 4"/>
          <p:cNvSpPr/>
          <p:nvPr/>
        </p:nvSpPr>
        <p:spPr>
          <a:xfrm>
            <a:off x="1896657" y="2740744"/>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6" name="Picture 2" descr="C:\Users\Rae\Desktop\Grammar Art\email mouse best.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15406" y="26380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7" name="Picture 2" descr="C:\Users\Rae\Documents\A CF Desktop Feb 2021\Best CCC Logo Clear with colors in circle SM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Tree>
    <p:extLst>
      <p:ext uri="{BB962C8B-B14F-4D97-AF65-F5344CB8AC3E}">
        <p14:creationId xmlns:p14="http://schemas.microsoft.com/office/powerpoint/2010/main" val="30179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1189" y="93131"/>
            <a:ext cx="9185515"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lstStyle/>
          <a:p>
            <a:pPr algn="ctr"/>
            <a:r>
              <a:rPr lang="en-US" dirty="0"/>
              <a:t>What </a:t>
            </a:r>
            <a:r>
              <a:rPr lang="en-US" b="1" dirty="0"/>
              <a:t>“</a:t>
            </a:r>
            <a:r>
              <a:rPr lang="en-US" b="1" u="sng" dirty="0"/>
              <a:t>on earth</a:t>
            </a:r>
            <a:r>
              <a:rPr lang="en-US" b="1" dirty="0"/>
              <a:t>” </a:t>
            </a:r>
            <a:r>
              <a:rPr lang="en-US" dirty="0"/>
              <a:t>was </a:t>
            </a:r>
            <a:r>
              <a:rPr lang="en-US" b="1" dirty="0">
                <a:solidFill>
                  <a:srgbClr val="0000FF"/>
                </a:solidFill>
              </a:rPr>
              <a:t>Yahusha</a:t>
            </a:r>
            <a:r>
              <a:rPr lang="en-US" dirty="0"/>
              <a:t> thinking?</a:t>
            </a:r>
          </a:p>
        </p:txBody>
      </p:sp>
      <p:sp>
        <p:nvSpPr>
          <p:cNvPr id="3" name="Content Placeholder 2"/>
          <p:cNvSpPr>
            <a:spLocks noGrp="1"/>
          </p:cNvSpPr>
          <p:nvPr>
            <p:ph idx="1"/>
          </p:nvPr>
        </p:nvSpPr>
        <p:spPr>
          <a:xfrm>
            <a:off x="246011" y="911640"/>
            <a:ext cx="11715832"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t">
            <a:noAutofit/>
            <a:sp3d extrusionH="57150">
              <a:bevelT w="82550" h="38100" prst="coolSlant"/>
            </a:sp3d>
          </a:bodyPr>
          <a:lstStyle/>
          <a:p>
            <a:pPr>
              <a:lnSpc>
                <a:spcPct val="150000"/>
              </a:lnSpc>
              <a:spcBef>
                <a:spcPts val="0"/>
              </a:spcBef>
              <a:spcAft>
                <a:spcPts val="1200"/>
              </a:spcAft>
            </a:pPr>
            <a:r>
              <a:rPr lang="en-US" b="1" dirty="0">
                <a:solidFill>
                  <a:srgbClr val="0000FF"/>
                </a:solidFill>
              </a:rPr>
              <a:t>Yahusha</a:t>
            </a:r>
            <a:r>
              <a:rPr lang="en-US" dirty="0"/>
              <a:t> attended the Festival of the </a:t>
            </a:r>
            <a:r>
              <a:rPr lang="en-US" u="sng" dirty="0" err="1">
                <a:solidFill>
                  <a:srgbClr val="FF0000"/>
                </a:solidFill>
              </a:rPr>
              <a:t>Yehudim</a:t>
            </a:r>
            <a:r>
              <a:rPr lang="en-US" dirty="0"/>
              <a:t> (Jews) entering in the </a:t>
            </a:r>
            <a:r>
              <a:rPr lang="en-US" b="1" u="sng" dirty="0"/>
              <a:t>middle</a:t>
            </a:r>
            <a:r>
              <a:rPr lang="en-US" dirty="0"/>
              <a:t> of </a:t>
            </a:r>
            <a:r>
              <a:rPr lang="en-US" u="sng" dirty="0"/>
              <a:t>their</a:t>
            </a:r>
            <a:r>
              <a:rPr lang="en-US" dirty="0"/>
              <a:t> Feast of Sukkot in </a:t>
            </a:r>
            <a:r>
              <a:rPr lang="en-US" dirty="0">
                <a:solidFill>
                  <a:srgbClr val="00B050"/>
                </a:solidFill>
              </a:rPr>
              <a:t>John 7!  </a:t>
            </a:r>
          </a:p>
          <a:p>
            <a:pPr>
              <a:lnSpc>
                <a:spcPct val="150000"/>
              </a:lnSpc>
              <a:spcBef>
                <a:spcPts val="0"/>
              </a:spcBef>
              <a:spcAft>
                <a:spcPts val="1200"/>
              </a:spcAft>
            </a:pPr>
            <a:r>
              <a:rPr lang="en-US" dirty="0"/>
              <a:t>Note the</a:t>
            </a:r>
            <a:r>
              <a:rPr lang="en-US" b="1" u="sng" dirty="0"/>
              <a:t> fearful im</a:t>
            </a:r>
            <a:r>
              <a:rPr lang="en-US" b="1" dirty="0"/>
              <a:t>p</a:t>
            </a:r>
            <a:r>
              <a:rPr lang="en-US" b="1" u="sng" dirty="0"/>
              <a:t>lication</a:t>
            </a:r>
            <a:r>
              <a:rPr lang="en-US" dirty="0"/>
              <a:t> had </a:t>
            </a:r>
            <a:r>
              <a:rPr lang="en-US" b="1" dirty="0" err="1">
                <a:solidFill>
                  <a:srgbClr val="0000CC"/>
                </a:solidFill>
              </a:rPr>
              <a:t>Yahusha</a:t>
            </a:r>
            <a:r>
              <a:rPr lang="en-US" dirty="0"/>
              <a:t> arrived at the </a:t>
            </a:r>
            <a:r>
              <a:rPr lang="en-US" b="1" dirty="0">
                <a:effectLst>
                  <a:glow rad="127000">
                    <a:srgbClr val="00FF00"/>
                  </a:glow>
                </a:effectLst>
              </a:rPr>
              <a:t>MIDDLE</a:t>
            </a:r>
            <a:r>
              <a:rPr lang="en-US" dirty="0"/>
              <a:t> of </a:t>
            </a:r>
            <a:r>
              <a:rPr lang="en-US" b="1" dirty="0" err="1">
                <a:solidFill>
                  <a:srgbClr val="2131E7"/>
                </a:solidFill>
                <a:effectLst>
                  <a:glow rad="127000">
                    <a:srgbClr val="FF99FF"/>
                  </a:glow>
                </a:effectLst>
              </a:rPr>
              <a:t>Yahuah’s</a:t>
            </a:r>
            <a:r>
              <a:rPr lang="en-US" dirty="0">
                <a:effectLst>
                  <a:glow rad="127000">
                    <a:srgbClr val="FF99FF"/>
                  </a:glow>
                </a:effectLst>
              </a:rPr>
              <a:t> </a:t>
            </a:r>
            <a:r>
              <a:rPr lang="en-US" dirty="0"/>
              <a:t>Feast of Sukkot!  </a:t>
            </a:r>
            <a:r>
              <a:rPr lang="en-US" b="1" dirty="0">
                <a:effectLst>
                  <a:glow rad="127000">
                    <a:srgbClr val="FF6600"/>
                  </a:glow>
                </a:effectLst>
                <a:latin typeface="Arial Black" panose="020B0A04020102020204" pitchFamily="34" charset="0"/>
              </a:rPr>
              <a:t>!!!</a:t>
            </a:r>
          </a:p>
          <a:p>
            <a:pPr>
              <a:lnSpc>
                <a:spcPct val="150000"/>
              </a:lnSpc>
              <a:spcBef>
                <a:spcPts val="0"/>
              </a:spcBef>
              <a:spcAft>
                <a:spcPts val="1200"/>
              </a:spcAft>
            </a:pPr>
            <a:r>
              <a:rPr lang="en-US" b="1" dirty="0">
                <a:solidFill>
                  <a:srgbClr val="0000CC"/>
                </a:solidFill>
              </a:rPr>
              <a:t>Yahusha</a:t>
            </a:r>
            <a:r>
              <a:rPr lang="en-US" dirty="0">
                <a:solidFill>
                  <a:srgbClr val="00B050"/>
                </a:solidFill>
              </a:rPr>
              <a:t> would have </a:t>
            </a:r>
            <a:r>
              <a:rPr lang="en-US" b="1" dirty="0">
                <a:ln>
                  <a:solidFill>
                    <a:srgbClr val="002060"/>
                  </a:solidFill>
                </a:ln>
                <a:solidFill>
                  <a:srgbClr val="FF3399"/>
                </a:solidFill>
                <a:latin typeface="Arial Black" pitchFamily="34" charset="0"/>
              </a:rPr>
              <a:t>FAILED</a:t>
            </a:r>
            <a:r>
              <a:rPr lang="en-US" dirty="0">
                <a:solidFill>
                  <a:srgbClr val="00B050"/>
                </a:solidFill>
              </a:rPr>
              <a:t> (at the beginning of Sukkot), </a:t>
            </a:r>
            <a:r>
              <a:rPr lang="en-US" b="1" u="sng" dirty="0">
                <a:solidFill>
                  <a:srgbClr val="FF0000"/>
                </a:solidFill>
              </a:rPr>
              <a:t>to be in attendance</a:t>
            </a:r>
            <a:r>
              <a:rPr lang="en-US" b="1" dirty="0">
                <a:solidFill>
                  <a:srgbClr val="FF0000"/>
                </a:solidFill>
              </a:rPr>
              <a:t> </a:t>
            </a:r>
            <a:r>
              <a:rPr lang="en-US" b="1" u="sng" dirty="0">
                <a:solidFill>
                  <a:srgbClr val="00B050"/>
                </a:solidFill>
              </a:rPr>
              <a:t>AT THE TABERNACLE</a:t>
            </a:r>
            <a:r>
              <a:rPr lang="en-US" dirty="0">
                <a:solidFill>
                  <a:srgbClr val="00B050"/>
                </a:solidFill>
              </a:rPr>
              <a:t> in accordance with the statutes of </a:t>
            </a:r>
            <a:br>
              <a:rPr lang="en-US" dirty="0">
                <a:solidFill>
                  <a:srgbClr val="00B050"/>
                </a:solidFill>
              </a:rPr>
            </a:br>
            <a:r>
              <a:rPr lang="en-US" dirty="0">
                <a:solidFill>
                  <a:srgbClr val="00B050"/>
                </a:solidFill>
              </a:rPr>
              <a:t>		Exo 23:15-17, Deut 16:2, 5, 6, 11, 16. </a:t>
            </a:r>
          </a:p>
          <a:p>
            <a:pPr>
              <a:lnSpc>
                <a:spcPct val="150000"/>
              </a:lnSpc>
              <a:spcBef>
                <a:spcPts val="0"/>
              </a:spcBef>
              <a:spcAft>
                <a:spcPts val="1200"/>
              </a:spcAft>
            </a:pPr>
            <a:r>
              <a:rPr lang="en-US" b="1" dirty="0">
                <a:solidFill>
                  <a:srgbClr val="FF0000"/>
                </a:solidFill>
                <a:latin typeface="Arial Black" pitchFamily="34" charset="0"/>
              </a:rPr>
              <a:t>FAILURE</a:t>
            </a:r>
            <a:r>
              <a:rPr lang="en-US" b="1" dirty="0">
                <a:solidFill>
                  <a:srgbClr val="FF0000"/>
                </a:solidFill>
              </a:rPr>
              <a:t> to observe </a:t>
            </a:r>
            <a:r>
              <a:rPr lang="en-US" b="1" dirty="0" err="1">
                <a:solidFill>
                  <a:srgbClr val="2131E7"/>
                </a:solidFill>
                <a:effectLst>
                  <a:glow rad="127000">
                    <a:srgbClr val="FFFF00"/>
                  </a:glow>
                </a:effectLst>
              </a:rPr>
              <a:t>Yahuah’s</a:t>
            </a:r>
            <a:r>
              <a:rPr lang="en-US" b="1" dirty="0">
                <a:solidFill>
                  <a:srgbClr val="2131E7"/>
                </a:solidFill>
                <a:effectLst>
                  <a:glow rad="127000">
                    <a:srgbClr val="FFFF00"/>
                  </a:glow>
                </a:effectLst>
              </a:rPr>
              <a:t> </a:t>
            </a:r>
            <a:r>
              <a:rPr lang="en-US" b="1" dirty="0">
                <a:solidFill>
                  <a:srgbClr val="FF0000"/>
                </a:solidFill>
              </a:rPr>
              <a:t>statute(s) </a:t>
            </a:r>
            <a:r>
              <a:rPr lang="en-US" b="1" dirty="0">
                <a:solidFill>
                  <a:srgbClr val="CC00FF"/>
                </a:solidFill>
              </a:rPr>
              <a:t>ALWAYS</a:t>
            </a:r>
            <a:r>
              <a:rPr lang="en-US" b="1" dirty="0">
                <a:solidFill>
                  <a:srgbClr val="FF0000"/>
                </a:solidFill>
              </a:rPr>
              <a:t> results in a </a:t>
            </a:r>
            <a:r>
              <a:rPr lang="en-US" b="1" u="sng" dirty="0">
                <a:latin typeface="Arial Black" pitchFamily="34" charset="0"/>
              </a:rPr>
              <a:t>SIN</a:t>
            </a:r>
            <a:r>
              <a:rPr lang="en-US" b="1" dirty="0">
                <a:latin typeface="Arial Black" pitchFamily="34" charset="0"/>
              </a:rPr>
              <a:t>.</a:t>
            </a:r>
          </a:p>
        </p:txBody>
      </p:sp>
      <p:sp>
        <p:nvSpPr>
          <p:cNvPr id="4" name="4-Point Star 3"/>
          <p:cNvSpPr/>
          <p:nvPr/>
        </p:nvSpPr>
        <p:spPr>
          <a:xfrm>
            <a:off x="3487539" y="3271009"/>
            <a:ext cx="2472744" cy="841664"/>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84</a:t>
            </a:fld>
            <a:endParaRPr lang="en-US" dirty="0">
              <a:solidFill>
                <a:schemeClr val="tx1"/>
              </a:solidFill>
            </a:endParaRPr>
          </a:p>
        </p:txBody>
      </p:sp>
      <p:sp>
        <p:nvSpPr>
          <p:cNvPr id="6" name="Notched Right Arrow 5"/>
          <p:cNvSpPr/>
          <p:nvPr/>
        </p:nvSpPr>
        <p:spPr>
          <a:xfrm rot="7473218">
            <a:off x="9898746" y="4948950"/>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96EE1C6D-7EE4-8906-E3DF-A1A1EB57FD65}"/>
              </a:ext>
            </a:extLst>
          </p:cNvPr>
          <p:cNvSpPr/>
          <p:nvPr/>
        </p:nvSpPr>
        <p:spPr>
          <a:xfrm>
            <a:off x="0" y="1035504"/>
            <a:ext cx="2703998" cy="923330"/>
          </a:xfrm>
          <a:prstGeom prst="rect">
            <a:avLst/>
          </a:prstGeom>
          <a:noFill/>
        </p:spPr>
        <p:txBody>
          <a:bodyPr wrap="none" lIns="91440" tIns="45720" rIns="91440" bIns="45720">
            <a:prstTxWarp prst="textArchUp">
              <a:avLst/>
            </a:prstTxWarp>
            <a:spAutoFit/>
            <a:scene3d>
              <a:camera prst="isometricOffAxis1Righ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rgbClr val="0070C0"/>
                </a:solidFill>
                <a:effectLst>
                  <a:outerShdw blurRad="60007" dist="310007" dir="7680000" sy="30000" kx="1300200" algn="ctr" rotWithShape="0">
                    <a:prstClr val="black">
                      <a:alpha val="32000"/>
                    </a:prstClr>
                  </a:outerShdw>
                </a:effectLst>
              </a:rPr>
              <a:t>Back to </a:t>
            </a:r>
            <a:br>
              <a:rPr lang="en-US" sz="4400" b="1" cap="none" spc="0" dirty="0">
                <a:ln/>
                <a:solidFill>
                  <a:srgbClr val="0070C0"/>
                </a:solidFill>
                <a:effectLst>
                  <a:outerShdw blurRad="60007" dist="310007" dir="7680000" sy="30000" kx="1300200" algn="ctr" rotWithShape="0">
                    <a:prstClr val="black">
                      <a:alpha val="32000"/>
                    </a:prstClr>
                  </a:outerShdw>
                </a:effectLst>
              </a:rPr>
            </a:br>
            <a:r>
              <a:rPr lang="en-US" sz="4400" b="1" cap="none" spc="0" dirty="0">
                <a:ln/>
                <a:solidFill>
                  <a:srgbClr val="0070C0"/>
                </a:solidFill>
                <a:effectLst>
                  <a:outerShdw blurRad="60007" dist="310007" dir="7680000" sy="30000" kx="1300200" algn="ctr" rotWithShape="0">
                    <a:prstClr val="black">
                      <a:alpha val="32000"/>
                    </a:prstClr>
                  </a:outerShdw>
                </a:effectLst>
              </a:rPr>
              <a:t>John 7</a:t>
            </a:r>
          </a:p>
        </p:txBody>
      </p:sp>
      <p:pic>
        <p:nvPicPr>
          <p:cNvPr id="8" name="Picture 7">
            <a:extLst>
              <a:ext uri="{FF2B5EF4-FFF2-40B4-BE49-F238E27FC236}">
                <a16:creationId xmlns:a16="http://schemas.microsoft.com/office/drawing/2014/main" id="{358538B0-DE10-4BAF-8814-E49078D998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6724" y="1699053"/>
            <a:ext cx="1344168" cy="957072"/>
          </a:xfrm>
          <a:prstGeom prst="rect">
            <a:avLst/>
          </a:prstGeom>
          <a:solidFill>
            <a:srgbClr val="FFFFFF">
              <a:shade val="85000"/>
            </a:srgbClr>
          </a:solidFill>
          <a:ln w="88900" cap="sq">
            <a:solidFill>
              <a:srgbClr val="FF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rrow: Bent 8">
            <a:extLst>
              <a:ext uri="{FF2B5EF4-FFF2-40B4-BE49-F238E27FC236}">
                <a16:creationId xmlns:a16="http://schemas.microsoft.com/office/drawing/2014/main" id="{6BC6F2FF-B828-488F-BDDB-D3540627AE6F}"/>
              </a:ext>
            </a:extLst>
          </p:cNvPr>
          <p:cNvSpPr/>
          <p:nvPr/>
        </p:nvSpPr>
        <p:spPr>
          <a:xfrm>
            <a:off x="7352523" y="2133600"/>
            <a:ext cx="2053882" cy="674913"/>
          </a:xfrm>
          <a:prstGeom prst="bentArrow">
            <a:avLst/>
          </a:prstGeom>
          <a:solidFill>
            <a:srgbClr val="CC00FF"/>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Arrow: Bent 9">
            <a:extLst>
              <a:ext uri="{FF2B5EF4-FFF2-40B4-BE49-F238E27FC236}">
                <a16:creationId xmlns:a16="http://schemas.microsoft.com/office/drawing/2014/main" id="{A173C502-C54F-4F3C-86E0-138F459AD55C}"/>
              </a:ext>
            </a:extLst>
          </p:cNvPr>
          <p:cNvSpPr/>
          <p:nvPr/>
        </p:nvSpPr>
        <p:spPr>
          <a:xfrm flipH="1" flipV="1">
            <a:off x="10825894" y="1646258"/>
            <a:ext cx="553305" cy="690542"/>
          </a:xfrm>
          <a:prstGeom prst="bentArrow">
            <a:avLst/>
          </a:prstGeom>
          <a:solidFill>
            <a:srgbClr val="CC00FF"/>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EADB586F-1962-887E-99CF-6B6E17E920C3}"/>
              </a:ext>
            </a:extLst>
          </p:cNvPr>
          <p:cNvSpPr txBox="1"/>
          <p:nvPr/>
        </p:nvSpPr>
        <p:spPr>
          <a:xfrm>
            <a:off x="2071392" y="-1549819"/>
            <a:ext cx="8699500" cy="2585323"/>
          </a:xfrm>
          <a:prstGeom prst="rect">
            <a:avLst/>
          </a:prstGeom>
          <a:solidFill>
            <a:schemeClr val="accent4">
              <a:lumMod val="20000"/>
              <a:lumOff val="80000"/>
            </a:schemeClr>
          </a:solidFill>
        </p:spPr>
        <p:txBody>
          <a:bodyPr wrap="square" rtlCol="0">
            <a:spAutoFit/>
          </a:bodyPr>
          <a:lstStyle/>
          <a:p>
            <a:r>
              <a:rPr lang="en-US" dirty="0"/>
              <a:t>Hi Tim:  I think I’m having trouble understanding what you are trying to say with bullets 2 &amp; 3.</a:t>
            </a:r>
          </a:p>
          <a:p>
            <a:r>
              <a:rPr lang="en-US" dirty="0"/>
              <a:t>My question:  what IS the fearful implication of Yah arriving at the middle of the lunar feast? </a:t>
            </a:r>
          </a:p>
          <a:p>
            <a:r>
              <a:rPr lang="en-US" dirty="0"/>
              <a:t>Next question:  bullet 3 … are you saying that if Yah arrived at the beginning of the lunar feast that would have been a disastrous failure on His part?  </a:t>
            </a:r>
          </a:p>
          <a:p>
            <a:r>
              <a:rPr lang="en-US" dirty="0"/>
              <a:t>And I don’t see how bullet 2 and 3 link well with the last sentence.</a:t>
            </a:r>
          </a:p>
          <a:p>
            <a:r>
              <a:rPr lang="en-US" dirty="0"/>
              <a:t>I think this is one of those slides I tried to salvage.  Would 72 flow into 74 (deleting 73)?  Comments??</a:t>
            </a:r>
          </a:p>
        </p:txBody>
      </p:sp>
    </p:spTree>
    <p:extLst>
      <p:ext uri="{BB962C8B-B14F-4D97-AF65-F5344CB8AC3E}">
        <p14:creationId xmlns:p14="http://schemas.microsoft.com/office/powerpoint/2010/main" val="24841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750"/>
                                        <p:tgtEl>
                                          <p:spTgt spid="3">
                                            <p:txEl>
                                              <p:pRg st="2" end="2"/>
                                            </p:txEl>
                                          </p:spTgt>
                                        </p:tgtEl>
                                      </p:cBhvr>
                                    </p:animEffect>
                                  </p:childTnLst>
                                </p:cTn>
                              </p:par>
                              <p:par>
                                <p:cTn id="8" presetID="45" presetClass="entr" presetSubtype="0" repeatCount="200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par>
                                <p:cTn id="18" presetID="21" presetClass="entr" presetSubtype="8" fill="hold" grpId="0" nodeType="withEffect">
                                  <p:stCondLst>
                                    <p:cond delay="1750"/>
                                  </p:stCondLst>
                                  <p:childTnLst>
                                    <p:set>
                                      <p:cBhvr>
                                        <p:cTn id="19" dur="1" fill="hold">
                                          <p:stCondLst>
                                            <p:cond delay="0"/>
                                          </p:stCondLst>
                                        </p:cTn>
                                        <p:tgtEl>
                                          <p:spTgt spid="6"/>
                                        </p:tgtEl>
                                        <p:attrNameLst>
                                          <p:attrName>style.visibility</p:attrName>
                                        </p:attrNameLst>
                                      </p:cBhvr>
                                      <p:to>
                                        <p:strVal val="visible"/>
                                      </p:to>
                                    </p:set>
                                    <p:animEffect transition="in" filter="wheel(8)">
                                      <p:cBhvr>
                                        <p:cTn id="2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4F28-97EB-4A15-86CE-1EEB6C119F2E}"/>
              </a:ext>
            </a:extLst>
          </p:cNvPr>
          <p:cNvSpPr>
            <a:spLocks noGrp="1"/>
          </p:cNvSpPr>
          <p:nvPr>
            <p:ph type="title"/>
          </p:nvPr>
        </p:nvSpPr>
        <p:spPr/>
        <p:txBody>
          <a:bodyPr/>
          <a:lstStyle/>
          <a:p>
            <a:endParaRPr lang="en-CA"/>
          </a:p>
        </p:txBody>
      </p:sp>
      <p:sp>
        <p:nvSpPr>
          <p:cNvPr id="4" name="Slide Number Placeholder 3">
            <a:extLst>
              <a:ext uri="{FF2B5EF4-FFF2-40B4-BE49-F238E27FC236}">
                <a16:creationId xmlns:a16="http://schemas.microsoft.com/office/drawing/2014/main" id="{425B6682-189C-49A3-8E36-A17C27DCAE6F}"/>
              </a:ext>
            </a:extLst>
          </p:cNvPr>
          <p:cNvSpPr>
            <a:spLocks noGrp="1"/>
          </p:cNvSpPr>
          <p:nvPr>
            <p:ph type="sldNum" sz="quarter" idx="12"/>
          </p:nvPr>
        </p:nvSpPr>
        <p:spPr/>
        <p:txBody>
          <a:bodyPr/>
          <a:lstStyle/>
          <a:p>
            <a:fld id="{0B555D82-D20F-4DB7-B3E9-7B7EAC2F87A9}" type="slidenum">
              <a:rPr lang="en-US" smtClean="0"/>
              <a:t>85</a:t>
            </a:fld>
            <a:endParaRPr lang="en-US"/>
          </a:p>
        </p:txBody>
      </p:sp>
      <p:pic>
        <p:nvPicPr>
          <p:cNvPr id="5" name="Picture 4">
            <a:extLst>
              <a:ext uri="{FF2B5EF4-FFF2-40B4-BE49-F238E27FC236}">
                <a16:creationId xmlns:a16="http://schemas.microsoft.com/office/drawing/2014/main" id="{0CFBDB87-9807-4148-8875-5AE070DB32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636" y="526850"/>
            <a:ext cx="2600325" cy="2171700"/>
          </a:xfrm>
          <a:prstGeom prst="ellipse">
            <a:avLst/>
          </a:prstGeom>
          <a:ln>
            <a:noFill/>
          </a:ln>
          <a:effectLst>
            <a:softEdge rad="112500"/>
          </a:effectLst>
        </p:spPr>
      </p:pic>
      <p:pic>
        <p:nvPicPr>
          <p:cNvPr id="6" name="Picture 5">
            <a:extLst>
              <a:ext uri="{FF2B5EF4-FFF2-40B4-BE49-F238E27FC236}">
                <a16:creationId xmlns:a16="http://schemas.microsoft.com/office/drawing/2014/main" id="{85107020-5ADC-40CE-9A28-BAA2F4A7A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407" y="571664"/>
            <a:ext cx="3193877" cy="2274098"/>
          </a:xfrm>
          <a:prstGeom prst="ellipse">
            <a:avLst/>
          </a:prstGeom>
          <a:ln>
            <a:noFill/>
          </a:ln>
          <a:effectLst>
            <a:softEdge rad="112500"/>
          </a:effectLst>
        </p:spPr>
      </p:pic>
      <p:pic>
        <p:nvPicPr>
          <p:cNvPr id="7" name="Picture 6">
            <a:extLst>
              <a:ext uri="{FF2B5EF4-FFF2-40B4-BE49-F238E27FC236}">
                <a16:creationId xmlns:a16="http://schemas.microsoft.com/office/drawing/2014/main" id="{19180806-E724-44D7-874C-895A924663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520" t="6916" r="18810" b="6452"/>
          <a:stretch/>
        </p:blipFill>
        <p:spPr>
          <a:xfrm>
            <a:off x="5975035" y="365125"/>
            <a:ext cx="2903251" cy="2456885"/>
          </a:xfrm>
          <a:prstGeom prst="ellipse">
            <a:avLst/>
          </a:prstGeom>
          <a:ln>
            <a:noFill/>
          </a:ln>
          <a:effectLst>
            <a:softEdge rad="112500"/>
          </a:effectLst>
        </p:spPr>
      </p:pic>
      <p:pic>
        <p:nvPicPr>
          <p:cNvPr id="8" name="Picture 7">
            <a:extLst>
              <a:ext uri="{FF2B5EF4-FFF2-40B4-BE49-F238E27FC236}">
                <a16:creationId xmlns:a16="http://schemas.microsoft.com/office/drawing/2014/main" id="{3974A55D-C314-4A33-8541-E5531F088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88842" y="2031487"/>
            <a:ext cx="2933700" cy="2895600"/>
          </a:xfrm>
          <a:prstGeom prst="ellipse">
            <a:avLst/>
          </a:prstGeom>
          <a:ln>
            <a:noFill/>
          </a:ln>
          <a:effectLst>
            <a:softEdge rad="112500"/>
          </a:effectLst>
        </p:spPr>
      </p:pic>
      <p:pic>
        <p:nvPicPr>
          <p:cNvPr id="9" name="Picture 8">
            <a:extLst>
              <a:ext uri="{FF2B5EF4-FFF2-40B4-BE49-F238E27FC236}">
                <a16:creationId xmlns:a16="http://schemas.microsoft.com/office/drawing/2014/main" id="{90F622A1-EE20-4CD5-9BE6-F2D7A02BA7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3802" y="5637952"/>
            <a:ext cx="1531620" cy="1021080"/>
          </a:xfrm>
          <a:prstGeom prst="rect">
            <a:avLst/>
          </a:prstGeom>
          <a:ln>
            <a:noFill/>
          </a:ln>
          <a:effectLst>
            <a:softEdge rad="112500"/>
          </a:effectLst>
        </p:spPr>
      </p:pic>
      <p:pic>
        <p:nvPicPr>
          <p:cNvPr id="10" name="Content Placeholder 9">
            <a:extLst>
              <a:ext uri="{FF2B5EF4-FFF2-40B4-BE49-F238E27FC236}">
                <a16:creationId xmlns:a16="http://schemas.microsoft.com/office/drawing/2014/main" id="{616D36CB-0FAC-4AB3-80AC-3FD227D4C6B8}"/>
              </a:ext>
            </a:extLst>
          </p:cNvPr>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l="29996" t="20136" r="18408" b="15572"/>
          <a:stretch/>
        </p:blipFill>
        <p:spPr>
          <a:xfrm>
            <a:off x="2082704" y="3351728"/>
            <a:ext cx="2555550" cy="2286224"/>
          </a:xfrm>
          <a:prstGeom prst="rect">
            <a:avLst/>
          </a:prstGeom>
          <a:ln>
            <a:noFill/>
          </a:ln>
          <a:effectLst>
            <a:softEdge rad="112500"/>
          </a:effectLst>
        </p:spPr>
      </p:pic>
    </p:spTree>
    <p:extLst>
      <p:ext uri="{BB962C8B-B14F-4D97-AF65-F5344CB8AC3E}">
        <p14:creationId xmlns:p14="http://schemas.microsoft.com/office/powerpoint/2010/main" val="322223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012" y="302779"/>
            <a:ext cx="3627619" cy="1071789"/>
          </a:xfrm>
          <a:solidFill>
            <a:schemeClr val="bg1"/>
          </a:solidFill>
          <a:ln w="76200">
            <a:solidFill>
              <a:srgbClr val="00FF00"/>
            </a:solidFill>
          </a:ln>
          <a:effectLst>
            <a:glow rad="228600">
              <a:schemeClr val="accent5">
                <a:satMod val="175000"/>
                <a:alpha val="40000"/>
              </a:schemeClr>
            </a:glow>
          </a:effectLst>
          <a:scene3d>
            <a:camera prst="orthographicFront"/>
            <a:lightRig rig="threePt" dir="t"/>
          </a:scene3d>
          <a:sp3d>
            <a:bevelT w="139700" h="139700" prst="divot"/>
          </a:sp3d>
        </p:spPr>
        <p:txBody>
          <a:bodyPr>
            <a:normAutofit/>
            <a:sp3d extrusionH="57150">
              <a:bevelT w="38100" h="38100"/>
            </a:sp3d>
          </a:bodyPr>
          <a:lstStyle/>
          <a:p>
            <a:pPr algn="ctr"/>
            <a:r>
              <a:rPr lang="en-US" sz="6600" b="1" dirty="0">
                <a:solidFill>
                  <a:srgbClr val="FF3399"/>
                </a:solidFill>
              </a:rPr>
              <a:t>Question</a:t>
            </a:r>
          </a:p>
        </p:txBody>
      </p:sp>
      <p:sp>
        <p:nvSpPr>
          <p:cNvPr id="3" name="Content Placeholder 2"/>
          <p:cNvSpPr>
            <a:spLocks noGrp="1"/>
          </p:cNvSpPr>
          <p:nvPr>
            <p:ph idx="1"/>
          </p:nvPr>
        </p:nvSpPr>
        <p:spPr>
          <a:xfrm>
            <a:off x="838200" y="1706779"/>
            <a:ext cx="10515600" cy="4762045"/>
          </a:xfrm>
          <a:solidFill>
            <a:schemeClr val="accent4">
              <a:lumMod val="40000"/>
              <a:lumOff val="60000"/>
            </a:schemeClr>
          </a:solidFill>
          <a:ln w="76200">
            <a:solidFill>
              <a:srgbClr val="34E9FC"/>
            </a:solidFill>
          </a:ln>
          <a:scene3d>
            <a:camera prst="orthographicFront"/>
            <a:lightRig rig="threePt" dir="t"/>
          </a:scene3d>
          <a:sp3d>
            <a:bevelT prst="relaxedInset"/>
          </a:sp3d>
        </p:spPr>
        <p:txBody>
          <a:bodyPr lIns="182880" tIns="182880">
            <a:normAutofit lnSpcReduction="10000"/>
            <a:sp3d extrusionH="57150">
              <a:bevelT w="38100" h="38100"/>
            </a:sp3d>
          </a:bodyPr>
          <a:lstStyle/>
          <a:p>
            <a:pPr marL="0" indent="0">
              <a:buNone/>
            </a:pPr>
            <a:r>
              <a:rPr lang="en-US" b="1" dirty="0">
                <a:effectLst>
                  <a:outerShdw blurRad="50800" dist="50800" dir="5400000" sx="102000" sy="102000" algn="ctr" rotWithShape="0">
                    <a:srgbClr val="D46DE7"/>
                  </a:outerShdw>
                </a:effectLst>
              </a:rPr>
              <a:t>Why</a:t>
            </a:r>
            <a:r>
              <a:rPr lang="en-US" dirty="0"/>
              <a:t> do the Scriptures declare –</a:t>
            </a:r>
          </a:p>
          <a:p>
            <a:pPr marL="0" indent="0" algn="ctr">
              <a:lnSpc>
                <a:spcPct val="150000"/>
              </a:lnSpc>
              <a:buNone/>
            </a:pPr>
            <a:r>
              <a:rPr lang="en-US" sz="4800" dirty="0">
                <a:solidFill>
                  <a:srgbClr val="FF3399"/>
                </a:solidFill>
              </a:rPr>
              <a:t>...the festival </a:t>
            </a:r>
            <a:r>
              <a:rPr lang="en-US" sz="3600"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Yahudim </a:t>
            </a:r>
            <a:r>
              <a:rPr lang="en-US" sz="4800" dirty="0"/>
              <a:t>[Jews]</a:t>
            </a:r>
            <a:r>
              <a:rPr lang="en-US" sz="4800" dirty="0">
                <a:solidFill>
                  <a:srgbClr val="FF3399"/>
                </a:solidFill>
              </a:rPr>
              <a:t>...?</a:t>
            </a:r>
          </a:p>
          <a:p>
            <a:pPr marL="0" indent="0" algn="ctr">
              <a:buNone/>
            </a:pPr>
            <a:endParaRPr lang="en-US" sz="4800" dirty="0">
              <a:solidFill>
                <a:srgbClr val="FF3399"/>
              </a:solidFill>
            </a:endParaRPr>
          </a:p>
          <a:p>
            <a:pPr marL="0" indent="0" algn="ctr">
              <a:lnSpc>
                <a:spcPct val="110000"/>
              </a:lnSpc>
              <a:buNone/>
            </a:pPr>
            <a:r>
              <a:rPr lang="en-US" dirty="0"/>
              <a:t>Leviticus tells us very clearly to </a:t>
            </a:r>
            <a:r>
              <a:rPr lang="en-US" b="1" dirty="0">
                <a:solidFill>
                  <a:srgbClr val="0000CC"/>
                </a:solidFill>
              </a:rPr>
              <a:t>Whom</a:t>
            </a:r>
            <a:r>
              <a:rPr lang="en-US" dirty="0"/>
              <a:t> the Feasts and Festivals belong.</a:t>
            </a:r>
          </a:p>
          <a:p>
            <a:pPr marL="0" indent="0" algn="ctr">
              <a:buNone/>
            </a:pPr>
            <a:endParaRPr lang="en-US" dirty="0"/>
          </a:p>
          <a:p>
            <a:pPr marL="0" indent="0" algn="ctr">
              <a:buNone/>
            </a:pPr>
            <a:r>
              <a:rPr lang="en-US" sz="4400" dirty="0">
                <a:solidFill>
                  <a:srgbClr val="CC0099"/>
                </a:solidFill>
              </a:rPr>
              <a:t>Why then do the Scriptures record this festival as one that belongs </a:t>
            </a:r>
            <a:r>
              <a:rPr lang="en-US" sz="4400" u="sng" dirty="0">
                <a:solidFill>
                  <a:srgbClr val="CC0099"/>
                </a:solidFill>
              </a:rPr>
              <a:t>to the</a:t>
            </a:r>
            <a:r>
              <a:rPr lang="en-US" sz="4400" dirty="0">
                <a:solidFill>
                  <a:srgbClr val="CC0099"/>
                </a:solidFill>
              </a:rPr>
              <a:t> </a:t>
            </a:r>
            <a:r>
              <a:rPr lang="en-US" sz="4400" b="1" u="sng" dirty="0">
                <a:ln w="22225">
                  <a:solidFill>
                    <a:srgbClr val="CC0099"/>
                  </a:solidFill>
                  <a:prstDash val="solid"/>
                </a:ln>
                <a:solidFill>
                  <a:srgbClr val="00FF00"/>
                </a:solidFill>
              </a:rPr>
              <a:t>Yahudim</a:t>
            </a:r>
            <a:r>
              <a:rPr lang="en-US" sz="4400" b="1" dirty="0">
                <a:ln w="22225">
                  <a:solidFill>
                    <a:srgbClr val="CC0099"/>
                  </a:solidFill>
                  <a:prstDash val="solid"/>
                </a:ln>
                <a:solidFill>
                  <a:srgbClr val="00FF00"/>
                </a:solidFill>
              </a:rPr>
              <a:t>? </a:t>
            </a:r>
            <a:endParaRPr lang="en-US" sz="4400" dirty="0">
              <a:ln w="22225">
                <a:solidFill>
                  <a:srgbClr val="CC0099"/>
                </a:solidFill>
                <a:prstDash val="solid"/>
              </a:ln>
              <a:solidFill>
                <a:srgbClr val="00FF00"/>
              </a:solidFill>
            </a:endParaRPr>
          </a:p>
        </p:txBody>
      </p:sp>
      <p:sp>
        <p:nvSpPr>
          <p:cNvPr id="4" name="Slide Number Placeholder 3"/>
          <p:cNvSpPr>
            <a:spLocks noGrp="1"/>
          </p:cNvSpPr>
          <p:nvPr>
            <p:ph type="sldNum" sz="quarter" idx="12"/>
          </p:nvPr>
        </p:nvSpPr>
        <p:spPr>
          <a:xfrm>
            <a:off x="9300853" y="6435910"/>
            <a:ext cx="2743200" cy="365125"/>
          </a:xfrm>
        </p:spPr>
        <p:txBody>
          <a:bodyPr/>
          <a:lstStyle/>
          <a:p>
            <a:fld id="{0B555D82-D20F-4DB7-B3E9-7B7EAC2F87A9}" type="slidenum">
              <a:rPr lang="en-US" smtClean="0">
                <a:solidFill>
                  <a:schemeClr val="tx1">
                    <a:lumMod val="95000"/>
                    <a:lumOff val="5000"/>
                  </a:schemeClr>
                </a:solidFill>
              </a:rPr>
              <a:t>9</a:t>
            </a:fld>
            <a:endParaRPr lang="en-US" dirty="0">
              <a:solidFill>
                <a:schemeClr val="tx1">
                  <a:lumMod val="95000"/>
                  <a:lumOff val="5000"/>
                </a:schemeClr>
              </a:solidFill>
            </a:endParaRPr>
          </a:p>
        </p:txBody>
      </p:sp>
      <p:sp>
        <p:nvSpPr>
          <p:cNvPr id="5" name="Curved Up Arrow 4"/>
          <p:cNvSpPr/>
          <p:nvPr/>
        </p:nvSpPr>
        <p:spPr>
          <a:xfrm flipH="1">
            <a:off x="6901051" y="3256699"/>
            <a:ext cx="2614411" cy="663796"/>
          </a:xfrm>
          <a:prstGeom prst="curvedUpArrow">
            <a:avLst>
              <a:gd name="adj1" fmla="val 47309"/>
              <a:gd name="adj2" fmla="val 155797"/>
              <a:gd name="adj3" fmla="val 25000"/>
            </a:avLst>
          </a:prstGeom>
          <a:solidFill>
            <a:srgbClr val="00FF00"/>
          </a:solidFill>
          <a:ln w="57150">
            <a:solidFill>
              <a:srgbClr val="0000CC"/>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3727767" y="3347718"/>
            <a:ext cx="1476104" cy="914399"/>
            <a:chOff x="3727767" y="3452222"/>
            <a:chExt cx="1476104" cy="914399"/>
          </a:xfrm>
        </p:grpSpPr>
        <p:sp>
          <p:nvSpPr>
            <p:cNvPr id="6" name="Cloud Callout 5"/>
            <p:cNvSpPr/>
            <p:nvPr/>
          </p:nvSpPr>
          <p:spPr>
            <a:xfrm>
              <a:off x="3727767" y="3452222"/>
              <a:ext cx="1476104" cy="914399"/>
            </a:xfrm>
            <a:prstGeom prst="cloudCallout">
              <a:avLst>
                <a:gd name="adj1" fmla="val 88470"/>
                <a:gd name="adj2" fmla="val 43928"/>
              </a:avLst>
            </a:prstGeom>
            <a:solidFill>
              <a:srgbClr val="34E9FC"/>
            </a:solidFill>
            <a:ln w="57150">
              <a:solidFill>
                <a:srgbClr val="0000CC"/>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E9FC"/>
                </a:solidFill>
              </a:endParaRPr>
            </a:p>
          </p:txBody>
        </p:sp>
        <p:pic>
          <p:nvPicPr>
            <p:cNvPr id="7" name="Picture 6" descr="C:\Users\Valued Customer\Downloads\hebrewgraphics\paleo_aleph.gif"/>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91639" y="3614723"/>
              <a:ext cx="438785" cy="494030"/>
            </a:xfrm>
            <a:prstGeom prst="rect">
              <a:avLst/>
            </a:prstGeom>
            <a:noFill/>
            <a:ln>
              <a:noFill/>
            </a:ln>
            <a:scene3d>
              <a:camera prst="orthographicFront"/>
              <a:lightRig rig="threePt" dir="t"/>
            </a:scene3d>
            <a:sp3d>
              <a:bevelT w="114300" prst="hardEdge"/>
            </a:sp3d>
          </p:spPr>
        </p:pic>
        <p:pic>
          <p:nvPicPr>
            <p:cNvPr id="8" name="Picture 7" descr="C:\Users\Valued Customer\Downloads\hebrewgraphics\paleo_tav.gif"/>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83403" y="3670661"/>
              <a:ext cx="372745" cy="477520"/>
            </a:xfrm>
            <a:prstGeom prst="rect">
              <a:avLst/>
            </a:prstGeom>
            <a:noFill/>
            <a:ln>
              <a:noFill/>
            </a:ln>
            <a:scene3d>
              <a:camera prst="orthographicFront"/>
              <a:lightRig rig="threePt" dir="t"/>
            </a:scene3d>
            <a:sp3d>
              <a:bevelT w="114300" prst="hardEdge"/>
            </a:sp3d>
          </p:spPr>
        </p:pic>
      </p:grpSp>
    </p:spTree>
    <p:extLst>
      <p:ext uri="{BB962C8B-B14F-4D97-AF65-F5344CB8AC3E}">
        <p14:creationId xmlns:p14="http://schemas.microsoft.com/office/powerpoint/2010/main" val="16446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grpId="0" nodeType="withEffect">
                                  <p:stCondLst>
                                    <p:cond delay="0"/>
                                  </p:st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80">
                                          <p:stCondLst>
                                            <p:cond delay="0"/>
                                          </p:stCondLst>
                                        </p:cTn>
                                        <p:tgtEl>
                                          <p:spTgt spid="3">
                                            <p:txEl>
                                              <p:pRg st="3" end="3"/>
                                            </p:txEl>
                                          </p:spTgt>
                                        </p:tgtEl>
                                      </p:cBhvr>
                                    </p:animEffect>
                                    <p:anim calcmode="lin" valueType="num">
                                      <p:cBhvr>
                                        <p:cTn id="1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3" end="3"/>
                                            </p:txEl>
                                          </p:spTgt>
                                        </p:tgtEl>
                                      </p:cBhvr>
                                      <p:to x="100000" y="60000"/>
                                    </p:animScale>
                                    <p:animScale>
                                      <p:cBhvr>
                                        <p:cTn id="22" dur="166" decel="50000">
                                          <p:stCondLst>
                                            <p:cond delay="676"/>
                                          </p:stCondLst>
                                        </p:cTn>
                                        <p:tgtEl>
                                          <p:spTgt spid="3">
                                            <p:txEl>
                                              <p:pRg st="3" end="3"/>
                                            </p:txEl>
                                          </p:spTgt>
                                        </p:tgtEl>
                                      </p:cBhvr>
                                      <p:to x="100000" y="100000"/>
                                    </p:animScale>
                                    <p:animScale>
                                      <p:cBhvr>
                                        <p:cTn id="23" dur="26">
                                          <p:stCondLst>
                                            <p:cond delay="1312"/>
                                          </p:stCondLst>
                                        </p:cTn>
                                        <p:tgtEl>
                                          <p:spTgt spid="3">
                                            <p:txEl>
                                              <p:pRg st="3" end="3"/>
                                            </p:txEl>
                                          </p:spTgt>
                                        </p:tgtEl>
                                      </p:cBhvr>
                                      <p:to x="100000" y="80000"/>
                                    </p:animScale>
                                    <p:animScale>
                                      <p:cBhvr>
                                        <p:cTn id="24" dur="166" decel="50000">
                                          <p:stCondLst>
                                            <p:cond delay="1338"/>
                                          </p:stCondLst>
                                        </p:cTn>
                                        <p:tgtEl>
                                          <p:spTgt spid="3">
                                            <p:txEl>
                                              <p:pRg st="3" end="3"/>
                                            </p:txEl>
                                          </p:spTgt>
                                        </p:tgtEl>
                                      </p:cBhvr>
                                      <p:to x="100000" y="100000"/>
                                    </p:animScale>
                                    <p:animScale>
                                      <p:cBhvr>
                                        <p:cTn id="25" dur="26">
                                          <p:stCondLst>
                                            <p:cond delay="1642"/>
                                          </p:stCondLst>
                                        </p:cTn>
                                        <p:tgtEl>
                                          <p:spTgt spid="3">
                                            <p:txEl>
                                              <p:pRg st="3" end="3"/>
                                            </p:txEl>
                                          </p:spTgt>
                                        </p:tgtEl>
                                      </p:cBhvr>
                                      <p:to x="100000" y="90000"/>
                                    </p:animScale>
                                    <p:animScale>
                                      <p:cBhvr>
                                        <p:cTn id="26" dur="166" decel="50000">
                                          <p:stCondLst>
                                            <p:cond delay="1668"/>
                                          </p:stCondLst>
                                        </p:cTn>
                                        <p:tgtEl>
                                          <p:spTgt spid="3">
                                            <p:txEl>
                                              <p:pRg st="3" end="3"/>
                                            </p:txEl>
                                          </p:spTgt>
                                        </p:tgtEl>
                                      </p:cBhvr>
                                      <p:to x="100000" y="100000"/>
                                    </p:animScale>
                                    <p:animScale>
                                      <p:cBhvr>
                                        <p:cTn id="27" dur="26">
                                          <p:stCondLst>
                                            <p:cond delay="1808"/>
                                          </p:stCondLst>
                                        </p:cTn>
                                        <p:tgtEl>
                                          <p:spTgt spid="3">
                                            <p:txEl>
                                              <p:pRg st="3" end="3"/>
                                            </p:txEl>
                                          </p:spTgt>
                                        </p:tgtEl>
                                      </p:cBhvr>
                                      <p:to x="100000" y="95000"/>
                                    </p:animScale>
                                    <p:animScale>
                                      <p:cBhvr>
                                        <p:cTn id="28" dur="166" decel="50000">
                                          <p:stCondLst>
                                            <p:cond delay="1834"/>
                                          </p:stCondLst>
                                        </p:cTn>
                                        <p:tgtEl>
                                          <p:spTgt spid="3">
                                            <p:txEl>
                                              <p:pRg st="3" end="3"/>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9230</Words>
  <Application>Microsoft Office PowerPoint</Application>
  <PresentationFormat>Widescreen</PresentationFormat>
  <Paragraphs>745</Paragraphs>
  <Slides>85</Slides>
  <Notes>8</Notes>
  <HiddenSlides>3</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85</vt:i4>
      </vt:variant>
    </vt:vector>
  </HeadingPairs>
  <TitlesOfParts>
    <vt:vector size="111" baseType="lpstr">
      <vt:lpstr>Aharoni</vt:lpstr>
      <vt:lpstr>arial</vt:lpstr>
      <vt:lpstr>arial</vt:lpstr>
      <vt:lpstr>Arial Black</vt:lpstr>
      <vt:lpstr>Arial Rounded MT Bold</vt:lpstr>
      <vt:lpstr>Calibri</vt:lpstr>
      <vt:lpstr>Calibri Light</vt:lpstr>
      <vt:lpstr>Cambria</vt:lpstr>
      <vt:lpstr>Comic Sans MS</vt:lpstr>
      <vt:lpstr>Cooper Black</vt:lpstr>
      <vt:lpstr>Edwardian Script ITC</vt:lpstr>
      <vt:lpstr>Elephant</vt:lpstr>
      <vt:lpstr>Georgia</vt:lpstr>
      <vt:lpstr>Lucida Calligraphy</vt:lpstr>
      <vt:lpstr>MV Boli</vt:lpstr>
      <vt:lpstr>Ravie</vt:lpstr>
      <vt:lpstr>SBL Hebrew</vt:lpstr>
      <vt:lpstr>Segoe Print</vt:lpstr>
      <vt:lpstr>Segoe UI Black</vt:lpstr>
      <vt:lpstr>Snap ITC</vt:lpstr>
      <vt:lpstr>Stencil</vt:lpstr>
      <vt:lpstr>Times New Roman</vt:lpstr>
      <vt:lpstr>TITUS Cyberbit Basic</vt:lpstr>
      <vt:lpstr>Verdana</vt:lpstr>
      <vt:lpstr>Wide Latin</vt:lpstr>
      <vt:lpstr>Office Theme</vt:lpstr>
      <vt:lpstr>PowerPoint Presentation</vt:lpstr>
      <vt:lpstr>If ever, in your journey,  you have HEARD  -  “Yahusha observed the Feasts of the Jews,”  and wondered if in fact it were true,   and desired Scriptural evidences,  then this study in John 7, will be of  GREAT INTEREST  to you. </vt:lpstr>
      <vt:lpstr>Yahusha  addresses the   </vt:lpstr>
      <vt:lpstr>PowerPoint Presentation</vt:lpstr>
      <vt:lpstr>PowerPoint Presentation</vt:lpstr>
      <vt:lpstr>PowerPoint Presentation</vt:lpstr>
      <vt:lpstr>PowerPoint Presentation</vt:lpstr>
      <vt:lpstr>Was Yahusha in agreement with the  TIMING of the Feasts of the Yehudim (Jews)?</vt:lpstr>
      <vt:lpstr>Question</vt:lpstr>
      <vt:lpstr>Yahusha’s Brother’s Unbelief</vt:lpstr>
      <vt:lpstr>Important Questions</vt:lpstr>
      <vt:lpstr>Your Time = Your Appointed Times </vt:lpstr>
      <vt:lpstr>Isaiah Continued</vt:lpstr>
      <vt:lpstr>“Your” – in Amos</vt:lpstr>
      <vt:lpstr> “Your” – in Malachi</vt:lpstr>
      <vt:lpstr>PowerPoint Presentation</vt:lpstr>
      <vt:lpstr>Back to Yahusha ’s Conversation with His Brothers</vt:lpstr>
      <vt:lpstr>Yahusha Witnesses?  HOW!</vt:lpstr>
      <vt:lpstr> Yahusha refrains from going...</vt:lpstr>
      <vt:lpstr>PowerPoint Presentation</vt:lpstr>
      <vt:lpstr>The Brother’s action: – Their  WITNESS!</vt:lpstr>
      <vt:lpstr>Yahusha’s  FEET - WITNESS</vt:lpstr>
      <vt:lpstr>PowerPoint Presentation</vt:lpstr>
      <vt:lpstr>Feast of the Yahudim (Jews)   #1</vt:lpstr>
      <vt:lpstr>Sukkot Feast of the Yahudim (Jews)  #2  </vt:lpstr>
      <vt:lpstr>Yahusha – AWOL From Yahuah’s Feast?</vt:lpstr>
      <vt:lpstr>Did Yahusha purposely OPT OUT  from the lunar festival of the Jews?</vt:lpstr>
      <vt:lpstr>Did Yahusha Arrive “Late” - or -  “Right On Time”?</vt:lpstr>
      <vt:lpstr>Is Yahusha Allowed to Arrive “Late” to a Lunar Feast?</vt:lpstr>
      <vt:lpstr>Yahusha’s  Legal Right!</vt:lpstr>
      <vt:lpstr>Melki-Tzedek Witness</vt:lpstr>
      <vt:lpstr>Yahusha’s Covenant Sukkot Time – Leviticus 23</vt:lpstr>
      <vt:lpstr>Determining the Start of the Year for Covenant Calendar</vt:lpstr>
      <vt:lpstr>Yahusha – declares His METHOD of Witnessing</vt:lpstr>
      <vt:lpstr>Yahusha’s  FEET  -  SPEAK!</vt:lpstr>
      <vt:lpstr>PowerPoint Presentation</vt:lpstr>
      <vt:lpstr>Yahusha - a Witness for Yahuah</vt:lpstr>
      <vt:lpstr>Yahuah Speaks to Mosheh – Your Clue </vt:lpstr>
      <vt:lpstr>Teaching by example, or just simple conversation?</vt:lpstr>
      <vt:lpstr>Yahusha’s Example</vt:lpstr>
      <vt:lpstr>Yahusha’s Example #2!</vt:lpstr>
      <vt:lpstr>Yahusha’s HAMMER</vt:lpstr>
      <vt:lpstr>The Key of Knowledge removed!</vt:lpstr>
      <vt:lpstr>PowerPoint Presentation</vt:lpstr>
      <vt:lpstr>Yahuah tells us where to find KNOWLEDGE</vt:lpstr>
      <vt:lpstr>What KNOWLEDGE are we searching for?</vt:lpstr>
      <vt:lpstr>PowerPoint Presentation</vt:lpstr>
      <vt:lpstr>PowerPoint Presentation</vt:lpstr>
      <vt:lpstr>Final Question</vt:lpstr>
      <vt:lpstr>The Mazzaroth Constellations = Infinite Knowledge</vt:lpstr>
      <vt:lpstr>Keys to Knowledge – Mazzaroth’s Rulership</vt:lpstr>
      <vt:lpstr>A Celestial Position Comparison</vt:lpstr>
      <vt:lpstr>PowerPoint Presentation</vt:lpstr>
      <vt:lpstr>    Mazzaroth Constellations   </vt:lpstr>
      <vt:lpstr>There are – TWELVE – </vt:lpstr>
      <vt:lpstr>QUESTION -</vt:lpstr>
      <vt:lpstr>The Next Set Of QUESTIONS -</vt:lpstr>
      <vt:lpstr>Observation: the lunar system of worship was  PLANTED! From whom do we find the lunar   original seed?       </vt:lpstr>
      <vt:lpstr>IN OPPOSITION TO - ?</vt:lpstr>
      <vt:lpstr>What about a second witness - from Yahusha?</vt:lpstr>
      <vt:lpstr>“customs of the feast” – “A Mistake in translation?”</vt:lpstr>
      <vt:lpstr>Two Ideals - SIDE BY SIDE - a Visual, Psychological and  Contextual Separation</vt:lpstr>
      <vt:lpstr>Context – “...practice of the festival”</vt:lpstr>
      <vt:lpstr>PowerPoint Presentation</vt:lpstr>
      <vt:lpstr>PowerPoint Presentation</vt:lpstr>
      <vt:lpstr>PowerPoint Presentation</vt:lpstr>
      <vt:lpstr>Just a trivial accident? Or  Torah Fulfillment?</vt:lpstr>
      <vt:lpstr>Yahusha’s Response to the Inquiry -</vt:lpstr>
      <vt:lpstr>“The Matters” of the Father - Yahuah</vt:lpstr>
      <vt:lpstr>PowerPoint Presentation</vt:lpstr>
      <vt:lpstr>PowerPoint Presentation</vt:lpstr>
      <vt:lpstr>A Knee Jerk Response? OR -</vt:lpstr>
      <vt:lpstr>What “on earth” was Yahusha thinking? #2</vt:lpstr>
      <vt:lpstr>What “ON EARTH” is this situation?</vt:lpstr>
      <vt:lpstr> ON EARTH!!</vt:lpstr>
      <vt:lpstr>Yahusha’s Contention!</vt:lpstr>
      <vt:lpstr>PowerPoint Presentation</vt:lpstr>
      <vt:lpstr>PowerPoint Presentation</vt:lpstr>
      <vt:lpstr>PowerPoint Presentation</vt:lpstr>
      <vt:lpstr>PowerPoint Presentation</vt:lpstr>
      <vt:lpstr>The former two questions are of utmost importance and will be answered  in Part 2.   We will take a very serious DETAILED look at the Jews’ lunar calendar  in comparison to the Living Covenant Calendar designed by Yahusha  from the foundation  of this earth.</vt:lpstr>
      <vt:lpstr>PowerPoint Presentation</vt:lpstr>
      <vt:lpstr>PowerPoint Presentation</vt:lpstr>
      <vt:lpstr>What “on earth” was Yahusha thinking?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2023-01-30T19:43:39Z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