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6" r:id="rId2"/>
    <p:sldId id="282" r:id="rId3"/>
    <p:sldId id="267" r:id="rId4"/>
    <p:sldId id="292" r:id="rId5"/>
    <p:sldId id="286" r:id="rId6"/>
    <p:sldId id="276" r:id="rId7"/>
    <p:sldId id="281" r:id="rId8"/>
    <p:sldId id="28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408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e" initials="R" lastIdx="8" clrIdx="0"/>
  <p:cmAuthor id="1" name="Timothy" initials="T" lastIdx="2" clrIdx="1">
    <p:extLst>
      <p:ext uri="{19B8F6BF-5375-455C-9EA6-DF929625EA0E}">
        <p15:presenceInfo xmlns:p15="http://schemas.microsoft.com/office/powerpoint/2012/main" userId="6f70958e3069516c" providerId="Windows Live"/>
      </p:ext>
    </p:extLst>
  </p:cmAuthor>
  <p:cmAuthor id="2" name="User55" initials="U" lastIdx="25" clrIdx="2">
    <p:extLst>
      <p:ext uri="{19B8F6BF-5375-455C-9EA6-DF929625EA0E}">
        <p15:presenceInfo xmlns:p15="http://schemas.microsoft.com/office/powerpoint/2012/main" userId="User55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  <a:srgbClr val="27C238"/>
    <a:srgbClr val="00FFFF"/>
    <a:srgbClr val="2F4D27"/>
    <a:srgbClr val="E6EDD1"/>
    <a:srgbClr val="FF99FF"/>
    <a:srgbClr val="FF00FF"/>
    <a:srgbClr val="66FF99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132" y="198"/>
      </p:cViewPr>
      <p:guideLst>
        <p:guide orient="horz" pos="2183"/>
        <p:guide pos="408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7420E-6C6D-4E0C-A29E-417C33DBB90B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E7237-5B99-416B-BF37-FD96C6990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77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4A4E0-9454-4786-8EC6-70332C56D02E}" type="datetime1">
              <a:rPr lang="en-US" smtClean="0"/>
              <a:t>10/29/2022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-1744652" y="4173339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BFE63-F82E-457E-B77B-05D5C2C28D5B}" type="datetime1">
              <a:rPr lang="en-US" smtClean="0"/>
              <a:t>10/29/2022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7285C-CC7C-4B38-B8FA-05FCA4BF54F9}" type="datetime1">
              <a:rPr lang="en-US" smtClean="0"/>
              <a:t>10/29/2022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E6A88-F1C7-4749-8CCC-CA0C5E3257FC}" type="datetime1">
              <a:rPr lang="en-US" smtClean="0"/>
              <a:t>10/29/2022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0F520-FC3B-43E6-ACB2-2B34996DFAD9}" type="datetime1">
              <a:rPr lang="en-US" smtClean="0"/>
              <a:t>10/29/2022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06AE-287B-422B-92BE-FC29CD13BD62}" type="datetime1">
              <a:rPr lang="en-US" smtClean="0"/>
              <a:t>10/29/2022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74459-1FC4-4D86-BC0B-1AE149696784}" type="datetime1">
              <a:rPr lang="en-US" smtClean="0"/>
              <a:t>10/29/2022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3CC9-C427-4948-8FD4-CA4470556E17}" type="datetime1">
              <a:rPr lang="en-US" smtClean="0"/>
              <a:t>10/29/2022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1370D-C651-4228-B17B-3C3DF84D86FD}" type="datetime1">
              <a:rPr lang="en-US" smtClean="0"/>
              <a:t>10/29/2022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6083C-B572-4417-95A4-34CD402F1812}" type="datetime1">
              <a:rPr lang="en-US" smtClean="0"/>
              <a:t>10/29/2022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8EABF-1F90-4923-A28A-49EF0A13A10C}" type="datetime1">
              <a:rPr lang="en-US" smtClean="0"/>
              <a:t>10/29/2022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04F26-788B-4E8C-83FC-714C71F6A7BF}" type="datetime1">
              <a:rPr lang="en-US" smtClean="0"/>
              <a:t>10/29/2022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4775-900A-43B2-BE58-D13DBADB9D72}" type="datetime1">
              <a:rPr lang="en-US" smtClean="0"/>
              <a:t>10/29/2022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CE737-3BBE-4CDB-93BA-EFCAA03DDBA7}" type="datetime1">
              <a:rPr lang="en-US" smtClean="0"/>
              <a:t>10/29/2022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90" y="968023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1812" y="1039108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AD8A6-AA81-4CC9-ABB5-A70E9270A703}" type="datetime1">
              <a:rPr lang="en-US" smtClean="0"/>
              <a:t>10/29/2022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 userDrawn="1"/>
        </p:nvSpPr>
        <p:spPr bwMode="auto">
          <a:xfrm flipV="1">
            <a:off x="-4190" y="968023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1812" y="1039108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0E913-9D1B-48EC-8F09-33B972DBECE8}" type="datetime1">
              <a:rPr lang="en-US" smtClean="0"/>
              <a:t>10/29/2022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B367A-1C0B-4F0A-B1DE-E80857AEDB07}" type="datetime1">
              <a:rPr lang="en-US" smtClean="0"/>
              <a:t>10/29/2022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18.png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825" y="299104"/>
            <a:ext cx="4294437" cy="6174267"/>
          </a:xfrm>
        </p:spPr>
        <p:txBody>
          <a:bodyPr anchor="ctr"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en-CA" sz="4400" b="1" dirty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27000">
                    <a:schemeClr val="bg1"/>
                  </a:glow>
                </a:effectLst>
                <a:latin typeface="Forte" panose="03060902040502070203" pitchFamily="66" charset="0"/>
              </a:rPr>
              <a:t>Viewing the </a:t>
            </a:r>
            <a:r>
              <a:rPr lang="en-CA" sz="4400" b="1" dirty="0">
                <a:ln>
                  <a:solidFill>
                    <a:srgbClr val="0000FF"/>
                  </a:solidFill>
                </a:ln>
                <a:solidFill>
                  <a:srgbClr val="00FF00"/>
                </a:solidFill>
                <a:effectLst>
                  <a:glow rad="127000">
                    <a:schemeClr val="bg1"/>
                  </a:glow>
                </a:effectLst>
                <a:latin typeface="Forte" panose="03060902040502070203" pitchFamily="66" charset="0"/>
              </a:rPr>
              <a:t/>
            </a:r>
            <a:br>
              <a:rPr lang="en-CA" sz="4400" b="1" dirty="0">
                <a:ln>
                  <a:solidFill>
                    <a:srgbClr val="0000FF"/>
                  </a:solidFill>
                </a:ln>
                <a:solidFill>
                  <a:srgbClr val="00FF00"/>
                </a:solidFill>
                <a:effectLst>
                  <a:glow rad="127000">
                    <a:schemeClr val="bg1"/>
                  </a:glow>
                </a:effectLst>
                <a:latin typeface="Forte" panose="03060902040502070203" pitchFamily="66" charset="0"/>
              </a:rPr>
            </a:br>
            <a:r>
              <a:rPr lang="en-CA" sz="4400" b="1" dirty="0">
                <a:ln>
                  <a:solidFill>
                    <a:srgbClr val="0000FF"/>
                  </a:solidFill>
                </a:ln>
                <a:solidFill>
                  <a:srgbClr val="00FF00"/>
                </a:solidFill>
                <a:effectLst>
                  <a:glow rad="127000">
                    <a:schemeClr val="bg1"/>
                  </a:glow>
                </a:effectLst>
                <a:latin typeface="Forte" panose="03060902040502070203" pitchFamily="66" charset="0"/>
              </a:rPr>
              <a:t>Lunar Sabbath </a:t>
            </a:r>
            <a:r>
              <a:rPr lang="en-CA" sz="4400" b="1" dirty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27000">
                    <a:schemeClr val="bg1"/>
                  </a:glow>
                </a:effectLst>
                <a:latin typeface="Forte" panose="03060902040502070203" pitchFamily="66" charset="0"/>
              </a:rPr>
              <a:t>through the </a:t>
            </a:r>
            <a:br>
              <a:rPr lang="en-CA" sz="4400" b="1" dirty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27000">
                    <a:schemeClr val="bg1"/>
                  </a:glow>
                </a:effectLst>
                <a:latin typeface="Forte" panose="03060902040502070203" pitchFamily="66" charset="0"/>
              </a:rPr>
            </a:br>
            <a:r>
              <a:rPr lang="en-CA" sz="44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 rad="127000">
                    <a:schemeClr val="bg1"/>
                  </a:glow>
                </a:effectLst>
                <a:latin typeface="Forte" panose="03060902040502070203" pitchFamily="66" charset="0"/>
              </a:rPr>
              <a:t>Pillar of Cloud  </a:t>
            </a:r>
            <a:r>
              <a:rPr lang="en-CA" sz="4400" b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Eras Bold ITC" panose="020B0907030504020204" pitchFamily="34" charset="0"/>
              </a:rPr>
              <a:t>Crosshairs!</a:t>
            </a:r>
            <a:r>
              <a:rPr lang="en-CA" sz="4400" b="1" dirty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27000">
                    <a:schemeClr val="bg1"/>
                  </a:glow>
                </a:effectLst>
                <a:latin typeface="Forte" panose="03060902040502070203" pitchFamily="66" charset="0"/>
              </a:rPr>
              <a:t>   </a:t>
            </a:r>
            <a:r>
              <a:rPr lang="en-CA" dirty="0">
                <a:solidFill>
                  <a:schemeClr val="accent6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Forte" panose="03060902040502070203" pitchFamily="66" charset="0"/>
              </a:rPr>
              <a:t/>
            </a:r>
            <a:br>
              <a:rPr lang="en-CA" dirty="0">
                <a:solidFill>
                  <a:schemeClr val="accent6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Forte" panose="03060902040502070203" pitchFamily="66" charset="0"/>
              </a:rPr>
            </a:br>
            <a:r>
              <a:rPr lang="en-CA" b="1" dirty="0">
                <a:ln>
                  <a:solidFill>
                    <a:srgbClr val="0000FF"/>
                  </a:solidFill>
                </a:ln>
                <a:solidFill>
                  <a:srgbClr val="FF00FF"/>
                </a:solidFill>
                <a:effectLst>
                  <a:glow rad="127000">
                    <a:schemeClr val="bg1"/>
                  </a:glow>
                </a:effectLst>
                <a:latin typeface="Forte" pitchFamily="66" charset="0"/>
              </a:rPr>
              <a:t>Numbers</a:t>
            </a:r>
            <a:r>
              <a:rPr lang="en-CA" b="1" i="1" dirty="0">
                <a:ln>
                  <a:solidFill>
                    <a:srgbClr val="0000FF"/>
                  </a:solidFill>
                </a:ln>
                <a:solidFill>
                  <a:srgbClr val="FF00FF"/>
                </a:solidFill>
                <a:effectLst>
                  <a:glow rad="127000">
                    <a:schemeClr val="bg1"/>
                  </a:glow>
                </a:effectLst>
                <a:latin typeface="Forte" pitchFamily="66" charset="0"/>
              </a:rPr>
              <a:t> </a:t>
            </a:r>
            <a:r>
              <a:rPr lang="en-CA" b="1" dirty="0">
                <a:ln>
                  <a:solidFill>
                    <a:srgbClr val="0000FF"/>
                  </a:solidFill>
                </a:ln>
                <a:solidFill>
                  <a:srgbClr val="FF00FF"/>
                </a:solidFill>
                <a:effectLst>
                  <a:glow rad="127000">
                    <a:schemeClr val="bg1"/>
                  </a:glow>
                </a:effectLst>
                <a:latin typeface="Forte" pitchFamily="66" charset="0"/>
              </a:rPr>
              <a:t>10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8262" y="412699"/>
            <a:ext cx="7399779" cy="60606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164396" y="4837238"/>
            <a:ext cx="1349817" cy="1351363"/>
          </a:xfrm>
          <a:prstGeom prst="rect">
            <a:avLst/>
          </a:prstGeom>
          <a:noFill/>
          <a:effectLst>
            <a:glow rad="177800">
              <a:srgbClr val="F5CCC2">
                <a:alpha val="54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33F2673C-B528-401A-80D1-B72A3730D53C}"/>
              </a:ext>
            </a:extLst>
          </p:cNvPr>
          <p:cNvCxnSpPr>
            <a:cxnSpLocks/>
          </p:cNvCxnSpPr>
          <p:nvPr/>
        </p:nvCxnSpPr>
        <p:spPr>
          <a:xfrm>
            <a:off x="2261776" y="4195985"/>
            <a:ext cx="0" cy="1230594"/>
          </a:xfrm>
          <a:prstGeom prst="line">
            <a:avLst/>
          </a:prstGeom>
          <a:ln w="28575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DFE1615E-E1AD-4539-A153-2BA143C913B4}"/>
              </a:ext>
            </a:extLst>
          </p:cNvPr>
          <p:cNvCxnSpPr>
            <a:cxnSpLocks/>
          </p:cNvCxnSpPr>
          <p:nvPr/>
        </p:nvCxnSpPr>
        <p:spPr>
          <a:xfrm flipH="1" flipV="1">
            <a:off x="153825" y="4785809"/>
            <a:ext cx="683663" cy="1"/>
          </a:xfrm>
          <a:prstGeom prst="line">
            <a:avLst/>
          </a:prstGeom>
          <a:ln w="28575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B5FAFE45-834F-4264-B300-B26E1CDF9A0E}"/>
              </a:ext>
            </a:extLst>
          </p:cNvPr>
          <p:cNvCxnSpPr>
            <a:cxnSpLocks/>
          </p:cNvCxnSpPr>
          <p:nvPr/>
        </p:nvCxnSpPr>
        <p:spPr>
          <a:xfrm flipH="1">
            <a:off x="3743058" y="4785644"/>
            <a:ext cx="705204" cy="0"/>
          </a:xfrm>
          <a:prstGeom prst="line">
            <a:avLst/>
          </a:prstGeom>
          <a:ln w="28575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353C1F5D-3109-4E98-9429-88D4BA6AB0AD}"/>
              </a:ext>
            </a:extLst>
          </p:cNvPr>
          <p:cNvCxnSpPr>
            <a:cxnSpLocks/>
          </p:cNvCxnSpPr>
          <p:nvPr/>
        </p:nvCxnSpPr>
        <p:spPr>
          <a:xfrm flipH="1" flipV="1">
            <a:off x="2216006" y="4786542"/>
            <a:ext cx="91540" cy="1"/>
          </a:xfrm>
          <a:prstGeom prst="line">
            <a:avLst/>
          </a:prstGeom>
          <a:ln w="28575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-407081" y="-2095929"/>
            <a:ext cx="13080799" cy="13022500"/>
            <a:chOff x="-407081" y="-2095929"/>
            <a:chExt cx="13080799" cy="13022500"/>
          </a:xfrm>
        </p:grpSpPr>
        <p:sp>
          <p:nvSpPr>
            <p:cNvPr id="12" name="Rectangle 11"/>
            <p:cNvSpPr/>
            <p:nvPr/>
          </p:nvSpPr>
          <p:spPr>
            <a:xfrm rot="5400000">
              <a:off x="-6650982" y="4158359"/>
              <a:ext cx="13013204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marL="742950" indent="-742950" algn="ctr">
                <a:buFontTx/>
                <a:buAutoNum type="arabicParenR"/>
              </a:pPr>
              <a:r>
                <a:rPr lang="en-US" sz="2800" b="1" spc="300" dirty="0" smtClean="0">
                  <a:ln w="38100">
                    <a:solidFill>
                      <a:srgbClr val="6F3350"/>
                    </a:solidFill>
                  </a:ln>
                  <a:solidFill>
                    <a:srgbClr val="016A6F"/>
                  </a:solidFill>
                  <a:effectLst>
                    <a:glow rad="1524000">
                      <a:srgbClr val="00B0F0">
                        <a:alpha val="40000"/>
                      </a:srgbClr>
                    </a:glow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Eras Bold ITC" pitchFamily="34" charset="0"/>
                </a:rPr>
                <a:t>Joe Brown’s Lazy Dog </a:t>
              </a:r>
              <a:r>
                <a:rPr lang="en-US" sz="2800" b="1" spc="300" dirty="0" err="1" smtClean="0">
                  <a:ln w="38100">
                    <a:solidFill>
                      <a:srgbClr val="6F3350"/>
                    </a:solidFill>
                  </a:ln>
                  <a:solidFill>
                    <a:srgbClr val="016A6F"/>
                  </a:solidFill>
                  <a:effectLst>
                    <a:glow rad="1524000">
                      <a:srgbClr val="00B0F0">
                        <a:alpha val="40000"/>
                      </a:srgbClr>
                    </a:glow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Eras Bold ITC" pitchFamily="34" charset="0"/>
                </a:rPr>
                <a:t>jumpesNew</a:t>
              </a:r>
              <a:r>
                <a:rPr lang="en-US" sz="2800" b="1" spc="300" dirty="0" smtClean="0">
                  <a:ln w="38100">
                    <a:solidFill>
                      <a:srgbClr val="6F3350"/>
                    </a:solidFill>
                  </a:ln>
                  <a:solidFill>
                    <a:srgbClr val="016A6F"/>
                  </a:solidFill>
                  <a:effectLst>
                    <a:glow rad="1524000">
                      <a:srgbClr val="00B0F0">
                        <a:alpha val="40000"/>
                      </a:srgbClr>
                    </a:glow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Eras Bold ITC" pitchFamily="34" charset="0"/>
                </a:rPr>
                <a:t> </a:t>
              </a:r>
              <a:r>
                <a:rPr lang="en-US" sz="2800" b="1" spc="300" dirty="0">
                  <a:ln w="38100">
                    <a:solidFill>
                      <a:srgbClr val="6F3350"/>
                    </a:solidFill>
                  </a:ln>
                  <a:solidFill>
                    <a:srgbClr val="016A6F"/>
                  </a:solidFill>
                  <a:effectLst>
                    <a:glow rad="1524000">
                      <a:srgbClr val="00B0F0">
                        <a:alpha val="40000"/>
                      </a:srgbClr>
                    </a:glow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Eras Bold ITC" pitchFamily="34" charset="0"/>
                </a:rPr>
                <a:t>Bunny Trail on </a:t>
              </a:r>
              <a:r>
                <a:rPr lang="en-US" sz="2800" b="1" spc="300" dirty="0" smtClean="0">
                  <a:ln w="38100">
                    <a:solidFill>
                      <a:srgbClr val="6F3350"/>
                    </a:solidFill>
                  </a:ln>
                  <a:solidFill>
                    <a:srgbClr val="016A6F"/>
                  </a:solidFill>
                  <a:effectLst>
                    <a:glow rad="1524000">
                      <a:srgbClr val="00B0F0">
                        <a:alpha val="40000"/>
                      </a:srgbClr>
                    </a:glow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Eras Bold ITC" pitchFamily="34" charset="0"/>
                </a:rPr>
                <a:t>Lunar</a:t>
              </a:r>
              <a:endParaRPr lang="en-US" sz="2800" b="1" spc="300" dirty="0" smtClean="0">
                <a:ln w="38100">
                  <a:solidFill>
                    <a:srgbClr val="96004B"/>
                  </a:solidFill>
                </a:ln>
                <a:solidFill>
                  <a:srgbClr val="96004B"/>
                </a:solidFill>
                <a:effectLst>
                  <a:glow rad="1524000">
                    <a:srgbClr val="00B0F0"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ras Bold ITC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-407081" y="-530707"/>
              <a:ext cx="13013204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marL="742950" indent="-742950" algn="ctr">
                <a:buFontTx/>
                <a:buAutoNum type="arabicParenR"/>
              </a:pPr>
              <a:r>
                <a:rPr lang="en-US" sz="2800" b="1" spc="300" dirty="0" smtClean="0">
                  <a:ln w="38100">
                    <a:solidFill>
                      <a:srgbClr val="6F3350"/>
                    </a:solidFill>
                  </a:ln>
                  <a:solidFill>
                    <a:srgbClr val="016A6F"/>
                  </a:solidFill>
                  <a:effectLst>
                    <a:glow rad="1524000">
                      <a:srgbClr val="00B0F0">
                        <a:alpha val="40000"/>
                      </a:srgbClr>
                    </a:glow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Eras Bold ITC" pitchFamily="34" charset="0"/>
                </a:rPr>
                <a:t>Joe Brown’s Lazy Dog </a:t>
              </a:r>
              <a:r>
                <a:rPr lang="en-US" sz="2800" b="1" spc="300" dirty="0" err="1" smtClean="0">
                  <a:ln w="38100">
                    <a:solidFill>
                      <a:srgbClr val="6F3350"/>
                    </a:solidFill>
                  </a:ln>
                  <a:solidFill>
                    <a:srgbClr val="016A6F"/>
                  </a:solidFill>
                  <a:effectLst>
                    <a:glow rad="1524000">
                      <a:srgbClr val="00B0F0">
                        <a:alpha val="40000"/>
                      </a:srgbClr>
                    </a:glow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Eras Bold ITC" pitchFamily="34" charset="0"/>
                </a:rPr>
                <a:t>jumpesNew</a:t>
              </a:r>
              <a:r>
                <a:rPr lang="en-US" sz="2800" b="1" spc="300" dirty="0" smtClean="0">
                  <a:ln w="38100">
                    <a:solidFill>
                      <a:srgbClr val="6F3350"/>
                    </a:solidFill>
                  </a:ln>
                  <a:solidFill>
                    <a:srgbClr val="016A6F"/>
                  </a:solidFill>
                  <a:effectLst>
                    <a:glow rad="1524000">
                      <a:srgbClr val="00B0F0">
                        <a:alpha val="40000"/>
                      </a:srgbClr>
                    </a:glow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Eras Bold ITC" pitchFamily="34" charset="0"/>
                </a:rPr>
                <a:t> </a:t>
              </a:r>
              <a:r>
                <a:rPr lang="en-US" sz="2800" b="1" spc="300" dirty="0">
                  <a:ln w="38100">
                    <a:solidFill>
                      <a:srgbClr val="6F3350"/>
                    </a:solidFill>
                  </a:ln>
                  <a:solidFill>
                    <a:srgbClr val="016A6F"/>
                  </a:solidFill>
                  <a:effectLst>
                    <a:glow rad="1524000">
                      <a:srgbClr val="00B0F0">
                        <a:alpha val="40000"/>
                      </a:srgbClr>
                    </a:glow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Eras Bold ITC" pitchFamily="34" charset="0"/>
                </a:rPr>
                <a:t>Bunny Trail on </a:t>
              </a:r>
              <a:r>
                <a:rPr lang="en-US" sz="2800" b="1" spc="300" dirty="0" smtClean="0">
                  <a:ln w="38100">
                    <a:solidFill>
                      <a:srgbClr val="6F3350"/>
                    </a:solidFill>
                  </a:ln>
                  <a:solidFill>
                    <a:srgbClr val="016A6F"/>
                  </a:solidFill>
                  <a:effectLst>
                    <a:glow rad="1524000">
                      <a:srgbClr val="00B0F0">
                        <a:alpha val="40000"/>
                      </a:srgbClr>
                    </a:glow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Eras Bold ITC" pitchFamily="34" charset="0"/>
                </a:rPr>
                <a:t>Lunar</a:t>
              </a:r>
              <a:endParaRPr lang="en-US" sz="2800" b="1" spc="300" dirty="0" smtClean="0">
                <a:ln w="38100">
                  <a:solidFill>
                    <a:srgbClr val="96004B"/>
                  </a:solidFill>
                </a:ln>
                <a:solidFill>
                  <a:srgbClr val="96004B"/>
                </a:solidFill>
                <a:effectLst>
                  <a:glow rad="1524000">
                    <a:srgbClr val="00B0F0"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ras Bold ITC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 rot="16200000">
              <a:off x="5837911" y="4149063"/>
              <a:ext cx="13013204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marL="742950" indent="-742950" algn="ctr">
                <a:buFontTx/>
                <a:buAutoNum type="arabicParenR"/>
              </a:pPr>
              <a:r>
                <a:rPr lang="en-US" sz="2800" b="1" spc="300" dirty="0" smtClean="0">
                  <a:ln w="38100">
                    <a:solidFill>
                      <a:srgbClr val="6F3350"/>
                    </a:solidFill>
                  </a:ln>
                  <a:solidFill>
                    <a:srgbClr val="016A6F"/>
                  </a:solidFill>
                  <a:effectLst>
                    <a:glow rad="1524000">
                      <a:srgbClr val="00B0F0">
                        <a:alpha val="40000"/>
                      </a:srgbClr>
                    </a:glow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Eras Bold ITC" pitchFamily="34" charset="0"/>
                </a:rPr>
                <a:t>Joe Brown’s Lazy Dog </a:t>
              </a:r>
              <a:r>
                <a:rPr lang="en-US" sz="2800" b="1" spc="300" dirty="0" err="1" smtClean="0">
                  <a:ln w="38100">
                    <a:solidFill>
                      <a:srgbClr val="6F3350"/>
                    </a:solidFill>
                  </a:ln>
                  <a:solidFill>
                    <a:srgbClr val="016A6F"/>
                  </a:solidFill>
                  <a:effectLst>
                    <a:glow rad="1524000">
                      <a:srgbClr val="00B0F0">
                        <a:alpha val="40000"/>
                      </a:srgbClr>
                    </a:glow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Eras Bold ITC" pitchFamily="34" charset="0"/>
                </a:rPr>
                <a:t>jumpesNew</a:t>
              </a:r>
              <a:r>
                <a:rPr lang="en-US" sz="2800" b="1" spc="300" dirty="0" smtClean="0">
                  <a:ln w="38100">
                    <a:solidFill>
                      <a:srgbClr val="6F3350"/>
                    </a:solidFill>
                  </a:ln>
                  <a:solidFill>
                    <a:srgbClr val="016A6F"/>
                  </a:solidFill>
                  <a:effectLst>
                    <a:glow rad="1524000">
                      <a:srgbClr val="00B0F0">
                        <a:alpha val="40000"/>
                      </a:srgbClr>
                    </a:glow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Eras Bold ITC" pitchFamily="34" charset="0"/>
                </a:rPr>
                <a:t> </a:t>
              </a:r>
              <a:r>
                <a:rPr lang="en-US" sz="2800" b="1" spc="300" dirty="0">
                  <a:ln w="38100">
                    <a:solidFill>
                      <a:srgbClr val="6F3350"/>
                    </a:solidFill>
                  </a:ln>
                  <a:solidFill>
                    <a:srgbClr val="016A6F"/>
                  </a:solidFill>
                  <a:effectLst>
                    <a:glow rad="1524000">
                      <a:srgbClr val="00B0F0">
                        <a:alpha val="40000"/>
                      </a:srgbClr>
                    </a:glow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Eras Bold ITC" pitchFamily="34" charset="0"/>
                </a:rPr>
                <a:t>Bunny Trail on </a:t>
              </a:r>
              <a:r>
                <a:rPr lang="en-US" sz="2800" b="1" spc="300" dirty="0" smtClean="0">
                  <a:ln w="38100">
                    <a:solidFill>
                      <a:srgbClr val="6F3350"/>
                    </a:solidFill>
                  </a:ln>
                  <a:solidFill>
                    <a:srgbClr val="016A6F"/>
                  </a:solidFill>
                  <a:effectLst>
                    <a:glow rad="1524000">
                      <a:srgbClr val="00B0F0">
                        <a:alpha val="40000"/>
                      </a:srgbClr>
                    </a:glow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Eras Bold ITC" pitchFamily="34" charset="0"/>
                </a:rPr>
                <a:t>Lunar</a:t>
              </a:r>
              <a:endParaRPr lang="en-US" sz="2800" b="1" spc="300" dirty="0" smtClean="0">
                <a:ln w="38100">
                  <a:solidFill>
                    <a:srgbClr val="96004B"/>
                  </a:solidFill>
                </a:ln>
                <a:solidFill>
                  <a:srgbClr val="96004B"/>
                </a:solidFill>
                <a:effectLst>
                  <a:glow rad="1524000">
                    <a:srgbClr val="00B0F0"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ras Bold ITC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339486" y="6751570"/>
              <a:ext cx="13013204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marL="742950" indent="-742950" algn="ctr">
                <a:buFontTx/>
                <a:buAutoNum type="arabicParenR"/>
              </a:pPr>
              <a:r>
                <a:rPr lang="en-US" sz="2800" b="1" spc="300" dirty="0" smtClean="0">
                  <a:ln w="38100">
                    <a:solidFill>
                      <a:srgbClr val="6F3350"/>
                    </a:solidFill>
                  </a:ln>
                  <a:solidFill>
                    <a:srgbClr val="016A6F"/>
                  </a:solidFill>
                  <a:effectLst>
                    <a:glow rad="1524000">
                      <a:srgbClr val="00B0F0">
                        <a:alpha val="40000"/>
                      </a:srgbClr>
                    </a:glow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Eras Bold ITC" pitchFamily="34" charset="0"/>
                </a:rPr>
                <a:t>Joe Brown’s Lazy Dog </a:t>
              </a:r>
              <a:r>
                <a:rPr lang="en-US" sz="2800" b="1" spc="300" dirty="0" err="1" smtClean="0">
                  <a:ln w="38100">
                    <a:solidFill>
                      <a:srgbClr val="6F3350"/>
                    </a:solidFill>
                  </a:ln>
                  <a:solidFill>
                    <a:srgbClr val="016A6F"/>
                  </a:solidFill>
                  <a:effectLst>
                    <a:glow rad="1524000">
                      <a:srgbClr val="00B0F0">
                        <a:alpha val="40000"/>
                      </a:srgbClr>
                    </a:glow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Eras Bold ITC" pitchFamily="34" charset="0"/>
                </a:rPr>
                <a:t>jumpesNew</a:t>
              </a:r>
              <a:r>
                <a:rPr lang="en-US" sz="2800" b="1" spc="300" dirty="0" smtClean="0">
                  <a:ln w="38100">
                    <a:solidFill>
                      <a:srgbClr val="6F3350"/>
                    </a:solidFill>
                  </a:ln>
                  <a:solidFill>
                    <a:srgbClr val="016A6F"/>
                  </a:solidFill>
                  <a:effectLst>
                    <a:glow rad="1524000">
                      <a:srgbClr val="00B0F0">
                        <a:alpha val="40000"/>
                      </a:srgbClr>
                    </a:glow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Eras Bold ITC" pitchFamily="34" charset="0"/>
                </a:rPr>
                <a:t> </a:t>
              </a:r>
              <a:r>
                <a:rPr lang="en-US" sz="2800" b="1" spc="300" dirty="0">
                  <a:ln w="38100">
                    <a:solidFill>
                      <a:srgbClr val="6F3350"/>
                    </a:solidFill>
                  </a:ln>
                  <a:solidFill>
                    <a:srgbClr val="016A6F"/>
                  </a:solidFill>
                  <a:effectLst>
                    <a:glow rad="1524000">
                      <a:srgbClr val="00B0F0">
                        <a:alpha val="40000"/>
                      </a:srgbClr>
                    </a:glow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Eras Bold ITC" pitchFamily="34" charset="0"/>
                </a:rPr>
                <a:t>Bunny Trail on </a:t>
              </a:r>
              <a:r>
                <a:rPr lang="en-US" sz="2800" b="1" spc="300" dirty="0" smtClean="0">
                  <a:ln w="38100">
                    <a:solidFill>
                      <a:srgbClr val="6F3350"/>
                    </a:solidFill>
                  </a:ln>
                  <a:solidFill>
                    <a:srgbClr val="016A6F"/>
                  </a:solidFill>
                  <a:effectLst>
                    <a:glow rad="1524000">
                      <a:srgbClr val="00B0F0">
                        <a:alpha val="40000"/>
                      </a:srgbClr>
                    </a:glow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Eras Bold ITC" pitchFamily="34" charset="0"/>
                </a:rPr>
                <a:t>Lunar</a:t>
              </a:r>
              <a:endParaRPr lang="en-US" sz="2800" b="1" spc="300" dirty="0" smtClean="0">
                <a:ln w="38100">
                  <a:solidFill>
                    <a:srgbClr val="96004B"/>
                  </a:solidFill>
                </a:ln>
                <a:solidFill>
                  <a:srgbClr val="96004B"/>
                </a:solidFill>
                <a:effectLst>
                  <a:glow rad="1524000">
                    <a:srgbClr val="00B0F0"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ras Bold ITC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713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3891" y="5348212"/>
            <a:ext cx="9939999" cy="1202744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40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Forte" pitchFamily="66" charset="0"/>
              </a:rPr>
              <a:t>Will the “Pillar of Cloud” in Numbers 10 have something to say about that?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6766" b="6766"/>
          <a:stretch>
            <a:fillRect/>
          </a:stretch>
        </p:blipFill>
        <p:spPr>
          <a:xfrm>
            <a:off x="3615970" y="1851706"/>
            <a:ext cx="7483334" cy="3235753"/>
          </a:xfrm>
          <a:prstGeom prst="roundRect">
            <a:avLst>
              <a:gd name="adj" fmla="val 16667"/>
            </a:avLst>
          </a:prstGeom>
          <a:ln w="76200"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11" descr="C:\Users\Rae\Desktop\Art on Desktop\white man clip art\yellow-blue smiley faces\Smiley Decision Questions png.png">
            <a:extLst>
              <a:ext uri="{FF2B5EF4-FFF2-40B4-BE49-F238E27FC236}">
                <a16:creationId xmlns="" xmlns:a16="http://schemas.microsoft.com/office/drawing/2014/main" id="{A9139420-E5E4-42CB-8040-969DBB71D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6141" y="2807360"/>
            <a:ext cx="2095500" cy="235828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hought Bubble: Cloud 2">
            <a:extLst>
              <a:ext uri="{FF2B5EF4-FFF2-40B4-BE49-F238E27FC236}">
                <a16:creationId xmlns="" xmlns:a16="http://schemas.microsoft.com/office/drawing/2014/main" id="{939928BA-0639-4839-BD3A-18F194DFFEB7}"/>
              </a:ext>
            </a:extLst>
          </p:cNvPr>
          <p:cNvSpPr/>
          <p:nvPr/>
        </p:nvSpPr>
        <p:spPr>
          <a:xfrm>
            <a:off x="254342" y="456102"/>
            <a:ext cx="3207059" cy="1829338"/>
          </a:xfrm>
          <a:prstGeom prst="cloudCallout">
            <a:avLst>
              <a:gd name="adj1" fmla="val 12191"/>
              <a:gd name="adj2" fmla="val 86353"/>
            </a:avLst>
          </a:prstGeom>
          <a:solidFill>
            <a:srgbClr val="FFCCFF"/>
          </a:solidFill>
          <a:ln w="38100">
            <a:solidFill>
              <a:srgbClr val="0000FF"/>
            </a:solidFill>
          </a:ln>
          <a:effectLst>
            <a:innerShdw blurRad="63500" dist="50800" dir="3600000">
              <a:srgbClr val="FF9933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CA" sz="2800" b="1" dirty="0">
                <a:solidFill>
                  <a:srgbClr val="FF0000"/>
                </a:solidFill>
              </a:rPr>
              <a:t>Have you heard this before?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21641" y="299235"/>
            <a:ext cx="9054192" cy="1552471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itchFamily="2" charset="0"/>
              </a:rPr>
              <a:t>There are many today that believe a specific moon phase determines the weekly Shabbat ~ which can land on any cycle of the week?</a:t>
            </a:r>
          </a:p>
        </p:txBody>
      </p:sp>
    </p:spTree>
    <p:extLst>
      <p:ext uri="{BB962C8B-B14F-4D97-AF65-F5344CB8AC3E}">
        <p14:creationId xmlns:p14="http://schemas.microsoft.com/office/powerpoint/2010/main" val="160196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138144" y="4974034"/>
            <a:ext cx="1399785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7" name="Picture 3" descr="C:\Users\Rae\Desktop\moving out of egypt 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4687" y="477205"/>
            <a:ext cx="7889966" cy="473489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899008" y="3999646"/>
            <a:ext cx="9480192" cy="3056397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4000" dirty="0">
                <a:ln>
                  <a:solidFill>
                    <a:srgbClr val="002060"/>
                  </a:solidFill>
                </a:ln>
                <a:solidFill>
                  <a:srgbClr val="2F4D27"/>
                </a:solidFill>
                <a:latin typeface="Forte" pitchFamily="66" charset="0"/>
              </a:rPr>
              <a:t>Will the </a:t>
            </a:r>
            <a:r>
              <a:rPr lang="en-US" sz="40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Forte" pitchFamily="66" charset="0"/>
              </a:rPr>
              <a:t>“Pillar of Cloud” </a:t>
            </a:r>
            <a:r>
              <a:rPr lang="en-US" sz="4000" dirty="0">
                <a:ln>
                  <a:solidFill>
                    <a:srgbClr val="002060"/>
                  </a:solidFill>
                </a:ln>
                <a:solidFill>
                  <a:srgbClr val="2F4D27"/>
                </a:solidFill>
                <a:latin typeface="Forte" pitchFamily="66" charset="0"/>
              </a:rPr>
              <a:t/>
            </a:r>
            <a:br>
              <a:rPr lang="en-US" sz="4000" dirty="0">
                <a:ln>
                  <a:solidFill>
                    <a:srgbClr val="002060"/>
                  </a:solidFill>
                </a:ln>
                <a:solidFill>
                  <a:srgbClr val="2F4D27"/>
                </a:solidFill>
                <a:latin typeface="Forte" pitchFamily="66" charset="0"/>
              </a:rPr>
            </a:br>
            <a:r>
              <a:rPr lang="en-US" sz="4000" dirty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Forte" pitchFamily="66" charset="0"/>
              </a:rPr>
              <a:t>really</a:t>
            </a:r>
            <a:r>
              <a:rPr lang="en-US" sz="4000" dirty="0">
                <a:ln>
                  <a:solidFill>
                    <a:srgbClr val="002060"/>
                  </a:solidFill>
                </a:ln>
                <a:solidFill>
                  <a:srgbClr val="2F4D27"/>
                </a:solidFill>
                <a:latin typeface="Forte" pitchFamily="66" charset="0"/>
              </a:rPr>
              <a:t> command Moses and the </a:t>
            </a:r>
            <a:br>
              <a:rPr lang="en-US" sz="4000" dirty="0">
                <a:ln>
                  <a:solidFill>
                    <a:srgbClr val="002060"/>
                  </a:solidFill>
                </a:ln>
                <a:solidFill>
                  <a:srgbClr val="2F4D27"/>
                </a:solidFill>
                <a:latin typeface="Forte" pitchFamily="66" charset="0"/>
              </a:rPr>
            </a:br>
            <a:r>
              <a:rPr lang="en-US" sz="4000" dirty="0">
                <a:ln>
                  <a:solidFill>
                    <a:srgbClr val="002060"/>
                  </a:solidFill>
                </a:ln>
                <a:solidFill>
                  <a:srgbClr val="2F4D27"/>
                </a:solidFill>
                <a:latin typeface="Forte" pitchFamily="66" charset="0"/>
              </a:rPr>
              <a:t>children in the wilderness to actually  travel on </a:t>
            </a:r>
            <a:r>
              <a:rPr lang="en-US" sz="4000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Forte" pitchFamily="66" charset="0"/>
              </a:rPr>
              <a:t>Yahuah’s</a:t>
            </a:r>
            <a:r>
              <a:rPr lang="en-US" sz="4000" dirty="0">
                <a:ln>
                  <a:solidFill>
                    <a:srgbClr val="002060"/>
                  </a:solidFill>
                </a:ln>
                <a:solidFill>
                  <a:srgbClr val="2F4D27"/>
                </a:solidFill>
                <a:latin typeface="Forte" pitchFamily="66" charset="0"/>
              </a:rPr>
              <a:t> </a:t>
            </a:r>
            <a:r>
              <a:rPr lang="en-US" sz="40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Forte" pitchFamily="66" charset="0"/>
              </a:rPr>
              <a:t>weekly Shabbat</a:t>
            </a:r>
            <a:r>
              <a:rPr lang="en-US" sz="4000" dirty="0">
                <a:ln>
                  <a:solidFill>
                    <a:srgbClr val="002060"/>
                  </a:solidFill>
                </a:ln>
                <a:solidFill>
                  <a:srgbClr val="2F4D27"/>
                </a:solidFill>
                <a:latin typeface="Forte" pitchFamily="66" charset="0"/>
              </a:rPr>
              <a:t>? </a:t>
            </a:r>
            <a:br>
              <a:rPr lang="en-US" sz="4000" dirty="0">
                <a:ln>
                  <a:solidFill>
                    <a:srgbClr val="002060"/>
                  </a:solidFill>
                </a:ln>
                <a:solidFill>
                  <a:srgbClr val="2F4D27"/>
                </a:solidFill>
                <a:latin typeface="Forte" pitchFamily="66" charset="0"/>
              </a:rPr>
            </a:br>
            <a:endParaRPr lang="en-US" sz="4000" dirty="0">
              <a:ln>
                <a:solidFill>
                  <a:srgbClr val="002060"/>
                </a:solidFill>
              </a:ln>
              <a:solidFill>
                <a:srgbClr val="2F4D27"/>
              </a:solidFill>
              <a:latin typeface="Forte" pitchFamily="66" charset="0"/>
            </a:endParaRPr>
          </a:p>
        </p:txBody>
      </p:sp>
      <p:pic>
        <p:nvPicPr>
          <p:cNvPr id="8" name="Picture 5" descr="C:\Users\Rae\Desktop\Art on Desktop\white man clip art\3d white people\ques mark dk gree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4" b="100000" l="178" r="99288">
                        <a14:foregroundMark x1="38078" y1="70093" x2="38078" y2="70093"/>
                        <a14:foregroundMark x1="72064" y1="88919" x2="72064" y2="88919"/>
                        <a14:foregroundMark x1="74377" y1="82644" x2="74377" y2="82644"/>
                        <a14:foregroundMark x1="82918" y1="30040" x2="82918" y2="30040"/>
                        <a14:foregroundMark x1="84875" y1="32310" x2="84875" y2="32310"/>
                        <a14:foregroundMark x1="84164" y1="31242" x2="84164" y2="31242"/>
                        <a14:backgroundMark x1="71708" y1="88919" x2="71708" y2="88919"/>
                        <a14:backgroundMark x1="71886" y1="87850" x2="71886" y2="87850"/>
                        <a14:backgroundMark x1="73843" y1="83712" x2="73843" y2="83712"/>
                        <a14:backgroundMark x1="70107" y1="88251" x2="70107" y2="88251"/>
                        <a14:backgroundMark x1="74377" y1="82644" x2="74377" y2="82644"/>
                      </a14:backgroundRemoval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145" y="218718"/>
            <a:ext cx="2836659" cy="3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36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043706"/>
              </p:ext>
            </p:extLst>
          </p:nvPr>
        </p:nvGraphicFramePr>
        <p:xfrm>
          <a:off x="3489775" y="1204718"/>
          <a:ext cx="8128001" cy="2986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1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497735"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#1</a:t>
                      </a:r>
                      <a:r>
                        <a:rPr lang="en-CA" b="1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Sun</a:t>
                      </a:r>
                      <a:endParaRPr lang="en-CA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#2 Mon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#3 Tue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#4 Wed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#5 Thu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#6 Fri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#7 Sat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97735">
                <a:tc>
                  <a:txBody>
                    <a:bodyPr/>
                    <a:lstStyle/>
                    <a:p>
                      <a:pPr algn="ctr"/>
                      <a:endParaRPr lang="en-CA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rgbClr val="002060"/>
                          </a:solidFill>
                        </a:rPr>
                        <a:t>1</a:t>
                      </a:r>
                      <a:r>
                        <a:rPr lang="en-CA" b="1" baseline="30000" dirty="0">
                          <a:solidFill>
                            <a:srgbClr val="002060"/>
                          </a:solidFill>
                        </a:rPr>
                        <a:t>st</a:t>
                      </a:r>
                      <a:r>
                        <a:rPr lang="en-CA" b="1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rgbClr val="002060"/>
                          </a:solidFill>
                        </a:rPr>
                        <a:t>2</a:t>
                      </a:r>
                      <a:r>
                        <a:rPr lang="en-CA" b="1" baseline="30000" dirty="0">
                          <a:solidFill>
                            <a:srgbClr val="002060"/>
                          </a:solidFill>
                        </a:rPr>
                        <a:t>nd</a:t>
                      </a:r>
                      <a:r>
                        <a:rPr lang="en-CA" b="1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rgbClr val="002060"/>
                          </a:solidFill>
                        </a:rPr>
                        <a:t>3</a:t>
                      </a:r>
                      <a:r>
                        <a:rPr lang="en-CA" b="1" baseline="30000" dirty="0">
                          <a:solidFill>
                            <a:srgbClr val="002060"/>
                          </a:solidFill>
                        </a:rPr>
                        <a:t>rd</a:t>
                      </a:r>
                      <a:r>
                        <a:rPr lang="en-CA" b="1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rgbClr val="002060"/>
                          </a:solidFill>
                        </a:rPr>
                        <a:t>4</a:t>
                      </a:r>
                      <a:r>
                        <a:rPr lang="en-CA" b="1" baseline="30000" dirty="0">
                          <a:solidFill>
                            <a:srgbClr val="002060"/>
                          </a:solidFill>
                        </a:rPr>
                        <a:t>th</a:t>
                      </a:r>
                      <a:r>
                        <a:rPr lang="en-CA" b="1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rgbClr val="002060"/>
                          </a:solidFill>
                        </a:rPr>
                        <a:t>5</a:t>
                      </a:r>
                      <a:r>
                        <a:rPr lang="en-CA" b="1" baseline="30000" dirty="0">
                          <a:solidFill>
                            <a:srgbClr val="002060"/>
                          </a:solidFill>
                        </a:rPr>
                        <a:t>th</a:t>
                      </a:r>
                      <a:r>
                        <a:rPr lang="en-CA" b="1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rgbClr val="002060"/>
                          </a:solidFill>
                        </a:rPr>
                        <a:t>6</a:t>
                      </a:r>
                      <a:r>
                        <a:rPr lang="en-CA" b="1" baseline="30000" dirty="0">
                          <a:solidFill>
                            <a:srgbClr val="002060"/>
                          </a:solidFill>
                        </a:rPr>
                        <a:t>th</a:t>
                      </a:r>
                      <a:r>
                        <a:rPr lang="en-CA" b="1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7735"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rgbClr val="002060"/>
                          </a:solidFill>
                        </a:rPr>
                        <a:t>7</a:t>
                      </a:r>
                      <a:r>
                        <a:rPr lang="en-CA" b="1" baseline="30000" dirty="0">
                          <a:solidFill>
                            <a:srgbClr val="002060"/>
                          </a:solidFill>
                        </a:rPr>
                        <a:t>th</a:t>
                      </a:r>
                      <a:r>
                        <a:rPr lang="en-CA" b="1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rgbClr val="002060"/>
                          </a:solidFill>
                        </a:rPr>
                        <a:t>8</a:t>
                      </a:r>
                      <a:r>
                        <a:rPr lang="en-CA" b="1" baseline="30000" dirty="0">
                          <a:solidFill>
                            <a:srgbClr val="002060"/>
                          </a:solidFill>
                        </a:rPr>
                        <a:t>th</a:t>
                      </a:r>
                      <a:r>
                        <a:rPr lang="en-CA" b="1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rgbClr val="002060"/>
                          </a:solidFill>
                        </a:rPr>
                        <a:t>9</a:t>
                      </a:r>
                      <a:r>
                        <a:rPr lang="en-CA" b="1" baseline="30000" dirty="0">
                          <a:solidFill>
                            <a:srgbClr val="002060"/>
                          </a:solidFill>
                        </a:rPr>
                        <a:t>th</a:t>
                      </a:r>
                      <a:r>
                        <a:rPr lang="en-CA" b="1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rgbClr val="002060"/>
                          </a:solidFill>
                        </a:rPr>
                        <a:t>10</a:t>
                      </a:r>
                      <a:r>
                        <a:rPr lang="en-CA" b="1" baseline="30000" dirty="0">
                          <a:solidFill>
                            <a:srgbClr val="002060"/>
                          </a:solidFill>
                        </a:rPr>
                        <a:t>th</a:t>
                      </a:r>
                      <a:r>
                        <a:rPr lang="en-CA" b="1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rgbClr val="002060"/>
                          </a:solidFill>
                        </a:rPr>
                        <a:t>11</a:t>
                      </a:r>
                      <a:r>
                        <a:rPr lang="en-CA" b="1" baseline="30000" dirty="0">
                          <a:solidFill>
                            <a:srgbClr val="002060"/>
                          </a:solidFill>
                        </a:rPr>
                        <a:t>th</a:t>
                      </a:r>
                      <a:r>
                        <a:rPr lang="en-CA" b="1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rgbClr val="002060"/>
                          </a:solidFill>
                        </a:rPr>
                        <a:t>12</a:t>
                      </a:r>
                      <a:r>
                        <a:rPr lang="en-CA" b="1" baseline="30000" dirty="0">
                          <a:solidFill>
                            <a:srgbClr val="002060"/>
                          </a:solidFill>
                        </a:rPr>
                        <a:t>th</a:t>
                      </a:r>
                      <a:r>
                        <a:rPr lang="en-CA" b="1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rgbClr val="002060"/>
                          </a:solidFill>
                        </a:rPr>
                        <a:t>13</a:t>
                      </a:r>
                      <a:r>
                        <a:rPr lang="en-CA" b="1" baseline="30000" dirty="0">
                          <a:solidFill>
                            <a:srgbClr val="002060"/>
                          </a:solidFill>
                        </a:rPr>
                        <a:t>th</a:t>
                      </a:r>
                      <a:r>
                        <a:rPr lang="en-CA" b="1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7735"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rgbClr val="002060"/>
                          </a:solidFill>
                        </a:rPr>
                        <a:t>14</a:t>
                      </a:r>
                      <a:r>
                        <a:rPr lang="en-CA" b="1" baseline="30000" dirty="0">
                          <a:solidFill>
                            <a:srgbClr val="002060"/>
                          </a:solidFill>
                        </a:rPr>
                        <a:t>th</a:t>
                      </a:r>
                      <a:r>
                        <a:rPr lang="en-CA" b="1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rgbClr val="002060"/>
                          </a:solidFill>
                        </a:rPr>
                        <a:t>15</a:t>
                      </a:r>
                      <a:r>
                        <a:rPr lang="en-CA" b="1" baseline="30000" dirty="0">
                          <a:solidFill>
                            <a:srgbClr val="002060"/>
                          </a:solidFill>
                        </a:rPr>
                        <a:t>th</a:t>
                      </a:r>
                      <a:r>
                        <a:rPr lang="en-CA" b="1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rgbClr val="002060"/>
                          </a:solidFill>
                        </a:rPr>
                        <a:t>16</a:t>
                      </a:r>
                      <a:r>
                        <a:rPr lang="en-CA" b="1" baseline="30000" dirty="0">
                          <a:solidFill>
                            <a:srgbClr val="002060"/>
                          </a:solidFill>
                        </a:rPr>
                        <a:t>th</a:t>
                      </a:r>
                      <a:r>
                        <a:rPr lang="en-CA" b="1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rgbClr val="002060"/>
                          </a:solidFill>
                        </a:rPr>
                        <a:t>17</a:t>
                      </a:r>
                      <a:r>
                        <a:rPr lang="en-CA" b="1" baseline="30000" dirty="0">
                          <a:solidFill>
                            <a:srgbClr val="002060"/>
                          </a:solidFill>
                        </a:rPr>
                        <a:t>th</a:t>
                      </a:r>
                      <a:r>
                        <a:rPr lang="en-CA" b="1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rgbClr val="002060"/>
                          </a:solidFill>
                        </a:rPr>
                        <a:t>18</a:t>
                      </a:r>
                      <a:r>
                        <a:rPr lang="en-CA" b="1" baseline="30000" dirty="0">
                          <a:solidFill>
                            <a:srgbClr val="002060"/>
                          </a:solidFill>
                        </a:rPr>
                        <a:t>th</a:t>
                      </a:r>
                      <a:r>
                        <a:rPr lang="en-CA" b="1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rgbClr val="002060"/>
                          </a:solidFill>
                        </a:rPr>
                        <a:t>19</a:t>
                      </a:r>
                      <a:r>
                        <a:rPr lang="en-CA" b="1" baseline="30000" dirty="0">
                          <a:solidFill>
                            <a:srgbClr val="002060"/>
                          </a:solidFill>
                        </a:rPr>
                        <a:t>th</a:t>
                      </a:r>
                      <a:r>
                        <a:rPr lang="en-CA" b="1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b="1" dirty="0">
                          <a:solidFill>
                            <a:srgbClr val="002060"/>
                          </a:solidFill>
                        </a:rPr>
                        <a:t>20</a:t>
                      </a:r>
                      <a:r>
                        <a:rPr lang="en-CA" b="1" baseline="30000" dirty="0">
                          <a:solidFill>
                            <a:srgbClr val="002060"/>
                          </a:solidFill>
                        </a:rPr>
                        <a:t>th</a:t>
                      </a:r>
                      <a:r>
                        <a:rPr lang="en-CA" b="1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7735"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rgbClr val="002060"/>
                          </a:solidFill>
                        </a:rPr>
                        <a:t>21</a:t>
                      </a:r>
                      <a:r>
                        <a:rPr lang="en-CA" b="1" baseline="30000" dirty="0">
                          <a:solidFill>
                            <a:srgbClr val="002060"/>
                          </a:solidFill>
                        </a:rPr>
                        <a:t>st</a:t>
                      </a:r>
                      <a:r>
                        <a:rPr lang="en-CA" b="1" baseline="0" dirty="0">
                          <a:solidFill>
                            <a:srgbClr val="002060"/>
                          </a:solidFill>
                        </a:rPr>
                        <a:t>  </a:t>
                      </a:r>
                      <a:endParaRPr lang="en-CA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rgbClr val="002060"/>
                          </a:solidFill>
                        </a:rPr>
                        <a:t>22</a:t>
                      </a:r>
                      <a:r>
                        <a:rPr lang="en-CA" b="1" baseline="30000" dirty="0">
                          <a:solidFill>
                            <a:srgbClr val="002060"/>
                          </a:solidFill>
                        </a:rPr>
                        <a:t>nd</a:t>
                      </a:r>
                      <a:r>
                        <a:rPr lang="en-CA" b="1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rgbClr val="002060"/>
                          </a:solidFill>
                        </a:rPr>
                        <a:t>23</a:t>
                      </a:r>
                      <a:r>
                        <a:rPr lang="en-CA" b="1" baseline="30000" dirty="0">
                          <a:solidFill>
                            <a:srgbClr val="002060"/>
                          </a:solidFill>
                        </a:rPr>
                        <a:t>rd</a:t>
                      </a:r>
                      <a:r>
                        <a:rPr lang="en-CA" b="1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rgbClr val="002060"/>
                          </a:solidFill>
                        </a:rPr>
                        <a:t>24</a:t>
                      </a:r>
                      <a:r>
                        <a:rPr lang="en-CA" b="1" baseline="30000" dirty="0">
                          <a:solidFill>
                            <a:srgbClr val="002060"/>
                          </a:solidFill>
                        </a:rPr>
                        <a:t>th</a:t>
                      </a:r>
                      <a:r>
                        <a:rPr lang="en-CA" b="1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rgbClr val="002060"/>
                          </a:solidFill>
                        </a:rPr>
                        <a:t>25</a:t>
                      </a:r>
                      <a:r>
                        <a:rPr lang="en-CA" b="1" baseline="30000" dirty="0">
                          <a:solidFill>
                            <a:srgbClr val="002060"/>
                          </a:solidFill>
                        </a:rPr>
                        <a:t>th</a:t>
                      </a:r>
                      <a:r>
                        <a:rPr lang="en-CA" b="1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rgbClr val="002060"/>
                          </a:solidFill>
                        </a:rPr>
                        <a:t>26</a:t>
                      </a:r>
                      <a:r>
                        <a:rPr lang="en-CA" b="1" baseline="30000" dirty="0">
                          <a:solidFill>
                            <a:srgbClr val="002060"/>
                          </a:solidFill>
                        </a:rPr>
                        <a:t>th</a:t>
                      </a:r>
                      <a:r>
                        <a:rPr lang="en-CA" b="1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rgbClr val="002060"/>
                          </a:solidFill>
                        </a:rPr>
                        <a:t>27</a:t>
                      </a:r>
                      <a:r>
                        <a:rPr lang="en-CA" b="1" baseline="30000" dirty="0">
                          <a:solidFill>
                            <a:srgbClr val="002060"/>
                          </a:solidFill>
                        </a:rPr>
                        <a:t>th</a:t>
                      </a:r>
                      <a:r>
                        <a:rPr lang="en-CA" b="1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7735"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rgbClr val="002060"/>
                          </a:solidFill>
                        </a:rPr>
                        <a:t>28</a:t>
                      </a:r>
                      <a:r>
                        <a:rPr lang="en-CA" b="1" baseline="30000" dirty="0">
                          <a:solidFill>
                            <a:srgbClr val="002060"/>
                          </a:solidFill>
                        </a:rPr>
                        <a:t>th</a:t>
                      </a:r>
                      <a:r>
                        <a:rPr lang="en-CA" b="1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rgbClr val="002060"/>
                          </a:solidFill>
                        </a:rPr>
                        <a:t>29</a:t>
                      </a:r>
                      <a:r>
                        <a:rPr lang="en-CA" b="1" baseline="30000" dirty="0">
                          <a:solidFill>
                            <a:srgbClr val="002060"/>
                          </a:solidFill>
                        </a:rPr>
                        <a:t>th</a:t>
                      </a:r>
                      <a:r>
                        <a:rPr lang="en-CA" b="1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rgbClr val="002060"/>
                          </a:solidFill>
                        </a:rPr>
                        <a:t>30</a:t>
                      </a:r>
                      <a:r>
                        <a:rPr lang="en-CA" b="1" baseline="30000" dirty="0">
                          <a:solidFill>
                            <a:srgbClr val="002060"/>
                          </a:solidFill>
                        </a:rPr>
                        <a:t>th</a:t>
                      </a:r>
                      <a:r>
                        <a:rPr lang="en-CA" b="1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baseline="0" dirty="0">
                          <a:solidFill>
                            <a:srgbClr val="002060"/>
                          </a:solidFill>
                        </a:rPr>
                        <a:t>  </a:t>
                      </a:r>
                      <a:r>
                        <a:rPr lang="en-CA" b="1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1810202" y="253144"/>
            <a:ext cx="9587911" cy="655807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1">
                <a:lumMod val="50000"/>
              </a:schemeClr>
            </a:solidFill>
          </a:ln>
          <a:effectLst>
            <a:glow rad="88900">
              <a:srgbClr val="5D1907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4000" i="1" dirty="0">
                <a:ln w="28575"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Sample Lunar Sabbath Calendar</a:t>
            </a:r>
            <a:endParaRPr lang="en-CA" sz="4000" b="1" i="1" dirty="0">
              <a:ln w="28575">
                <a:solidFill>
                  <a:schemeClr val="bg1"/>
                </a:solidFill>
              </a:ln>
              <a:solidFill>
                <a:schemeClr val="accent1">
                  <a:lumMod val="7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Line Callout 1 6"/>
          <p:cNvSpPr/>
          <p:nvPr/>
        </p:nvSpPr>
        <p:spPr>
          <a:xfrm>
            <a:off x="531812" y="1742808"/>
            <a:ext cx="2530028" cy="3293649"/>
          </a:xfrm>
          <a:prstGeom prst="borderCallout1">
            <a:avLst>
              <a:gd name="adj1" fmla="val 8112"/>
              <a:gd name="adj2" fmla="val 100666"/>
              <a:gd name="adj3" fmla="val 6565"/>
              <a:gd name="adj4" fmla="val 168766"/>
            </a:avLst>
          </a:prstGeom>
          <a:solidFill>
            <a:schemeClr val="bg2">
              <a:lumMod val="90000"/>
            </a:schemeClr>
          </a:solidFill>
          <a:ln w="57150">
            <a:solidFill>
              <a:srgbClr val="2F4D27"/>
            </a:solidFill>
            <a:headEnd type="none" w="med" len="med"/>
            <a:tailEnd type="arrow" w="med" len="med"/>
          </a:ln>
          <a:effectLst>
            <a:glow rad="76200">
              <a:srgbClr val="FFFF00"/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US" sz="3200" dirty="0">
                <a:solidFill>
                  <a:schemeClr val="accent4">
                    <a:lumMod val="50000"/>
                  </a:schemeClr>
                </a:solidFill>
                <a:effectLst>
                  <a:glow rad="127000">
                    <a:schemeClr val="accent1">
                      <a:lumMod val="60000"/>
                      <a:lumOff val="40000"/>
                      <a:alpha val="55000"/>
                    </a:schemeClr>
                  </a:glow>
                </a:effectLst>
                <a:latin typeface="Comic Sans MS" panose="030F0702030302020204" pitchFamily="66" charset="0"/>
              </a:rPr>
              <a:t>Moon phase is sighted, declaring </a:t>
            </a:r>
            <a:br>
              <a:rPr lang="en-US" sz="3200" dirty="0">
                <a:solidFill>
                  <a:schemeClr val="accent4">
                    <a:lumMod val="50000"/>
                  </a:schemeClr>
                </a:solidFill>
                <a:effectLst>
                  <a:glow rad="127000">
                    <a:schemeClr val="accent1">
                      <a:lumMod val="60000"/>
                      <a:lumOff val="40000"/>
                      <a:alpha val="55000"/>
                    </a:schemeClr>
                  </a:glow>
                </a:effectLst>
                <a:latin typeface="Comic Sans MS" panose="030F0702030302020204" pitchFamily="66" charset="0"/>
              </a:rPr>
            </a:br>
            <a:r>
              <a:rPr lang="en-US" sz="3200" dirty="0">
                <a:solidFill>
                  <a:schemeClr val="accent4">
                    <a:lumMod val="50000"/>
                  </a:schemeClr>
                </a:solidFill>
                <a:effectLst>
                  <a:glow rad="127000">
                    <a:schemeClr val="accent1">
                      <a:lumMod val="60000"/>
                      <a:lumOff val="40000"/>
                      <a:alpha val="55000"/>
                    </a:schemeClr>
                  </a:glow>
                </a:effectLst>
                <a:latin typeface="Comic Sans MS" panose="030F0702030302020204" pitchFamily="66" charset="0"/>
              </a:rPr>
              <a:t>the 1</a:t>
            </a:r>
            <a:r>
              <a:rPr lang="en-US" sz="3200" baseline="30000" dirty="0">
                <a:solidFill>
                  <a:schemeClr val="accent4">
                    <a:lumMod val="50000"/>
                  </a:schemeClr>
                </a:solidFill>
                <a:effectLst>
                  <a:glow rad="127000">
                    <a:schemeClr val="accent1">
                      <a:lumMod val="60000"/>
                      <a:lumOff val="40000"/>
                      <a:alpha val="55000"/>
                    </a:schemeClr>
                  </a:glow>
                </a:effectLst>
                <a:latin typeface="Comic Sans MS" panose="030F0702030302020204" pitchFamily="66" charset="0"/>
              </a:rPr>
              <a:t>st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effectLst>
                  <a:glow rad="127000">
                    <a:schemeClr val="accent1">
                      <a:lumMod val="60000"/>
                      <a:lumOff val="40000"/>
                      <a:alpha val="55000"/>
                    </a:schemeClr>
                  </a:glow>
                </a:effectLst>
                <a:latin typeface="Comic Sans MS" panose="030F0702030302020204" pitchFamily="66" charset="0"/>
              </a:rPr>
              <a:t> day </a:t>
            </a:r>
            <a:br>
              <a:rPr lang="en-US" sz="3200" dirty="0">
                <a:solidFill>
                  <a:schemeClr val="accent4">
                    <a:lumMod val="50000"/>
                  </a:schemeClr>
                </a:solidFill>
                <a:effectLst>
                  <a:glow rad="127000">
                    <a:schemeClr val="accent1">
                      <a:lumMod val="60000"/>
                      <a:lumOff val="40000"/>
                      <a:alpha val="55000"/>
                    </a:schemeClr>
                  </a:glow>
                </a:effectLst>
                <a:latin typeface="Comic Sans MS" panose="030F0702030302020204" pitchFamily="66" charset="0"/>
              </a:rPr>
            </a:br>
            <a:r>
              <a:rPr lang="en-US" sz="3200" dirty="0">
                <a:solidFill>
                  <a:schemeClr val="accent4">
                    <a:lumMod val="50000"/>
                  </a:schemeClr>
                </a:solidFill>
                <a:effectLst>
                  <a:glow rad="127000">
                    <a:schemeClr val="accent1">
                      <a:lumMod val="60000"/>
                      <a:lumOff val="40000"/>
                      <a:alpha val="55000"/>
                    </a:schemeClr>
                  </a:glow>
                </a:effectLst>
                <a:latin typeface="Comic Sans MS" panose="030F0702030302020204" pitchFamily="66" charset="0"/>
              </a:rPr>
              <a:t>of the month.</a:t>
            </a:r>
          </a:p>
        </p:txBody>
      </p:sp>
      <p:sp>
        <p:nvSpPr>
          <p:cNvPr id="6" name="Rectangle 5"/>
          <p:cNvSpPr/>
          <p:nvPr/>
        </p:nvSpPr>
        <p:spPr>
          <a:xfrm>
            <a:off x="3396343" y="4430255"/>
            <a:ext cx="8157028" cy="2167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CA" sz="4000" b="1" dirty="0">
                <a:solidFill>
                  <a:schemeClr val="bg2">
                    <a:lumMod val="50000"/>
                  </a:schemeClr>
                </a:solidFill>
                <a:effectLst>
                  <a:glow rad="127000">
                    <a:srgbClr val="FFFF00"/>
                  </a:glow>
                </a:effectLst>
                <a:latin typeface="Comic Sans MS" panose="030F0702030302020204" pitchFamily="66" charset="0"/>
              </a:rPr>
              <a:t>In this demonstration the </a:t>
            </a:r>
            <a:br>
              <a:rPr lang="en-CA" sz="4000" b="1" dirty="0">
                <a:solidFill>
                  <a:schemeClr val="bg2">
                    <a:lumMod val="50000"/>
                  </a:schemeClr>
                </a:solidFill>
                <a:effectLst>
                  <a:glow rad="127000">
                    <a:srgbClr val="FFFF00"/>
                  </a:glow>
                </a:effectLst>
                <a:latin typeface="Comic Sans MS" panose="030F0702030302020204" pitchFamily="66" charset="0"/>
              </a:rPr>
            </a:br>
            <a:r>
              <a:rPr lang="en-CA" sz="4000" b="1" dirty="0">
                <a:solidFill>
                  <a:schemeClr val="bg2">
                    <a:lumMod val="50000"/>
                  </a:schemeClr>
                </a:solidFill>
                <a:effectLst>
                  <a:glow rad="127000">
                    <a:srgbClr val="FFFF00"/>
                  </a:glow>
                </a:effectLst>
                <a:latin typeface="Comic Sans MS" panose="030F0702030302020204" pitchFamily="66" charset="0"/>
              </a:rPr>
              <a:t>8</a:t>
            </a:r>
            <a:r>
              <a:rPr lang="en-CA" sz="4000" b="1" baseline="30000" dirty="0">
                <a:solidFill>
                  <a:schemeClr val="bg2">
                    <a:lumMod val="50000"/>
                  </a:schemeClr>
                </a:solidFill>
                <a:effectLst>
                  <a:glow rad="127000">
                    <a:srgbClr val="FFFF00"/>
                  </a:glow>
                </a:effectLst>
                <a:latin typeface="Comic Sans MS" panose="030F0702030302020204" pitchFamily="66" charset="0"/>
              </a:rPr>
              <a:t>th</a:t>
            </a:r>
            <a:r>
              <a:rPr lang="en-CA" sz="4000" b="1" dirty="0">
                <a:solidFill>
                  <a:schemeClr val="bg2">
                    <a:lumMod val="50000"/>
                  </a:schemeClr>
                </a:solidFill>
                <a:effectLst>
                  <a:glow rad="127000">
                    <a:srgbClr val="FFFF00"/>
                  </a:glow>
                </a:effectLst>
                <a:latin typeface="Comic Sans MS" panose="030F0702030302020204" pitchFamily="66" charset="0"/>
              </a:rPr>
              <a:t>, 15</a:t>
            </a:r>
            <a:r>
              <a:rPr lang="en-CA" sz="4000" b="1" baseline="30000" dirty="0">
                <a:solidFill>
                  <a:schemeClr val="bg2">
                    <a:lumMod val="50000"/>
                  </a:schemeClr>
                </a:solidFill>
                <a:effectLst>
                  <a:glow rad="127000">
                    <a:srgbClr val="FFFF00"/>
                  </a:glow>
                </a:effectLst>
                <a:latin typeface="Comic Sans MS" panose="030F0702030302020204" pitchFamily="66" charset="0"/>
              </a:rPr>
              <a:t>th</a:t>
            </a:r>
            <a:r>
              <a:rPr lang="en-CA" sz="4000" b="1" dirty="0">
                <a:solidFill>
                  <a:schemeClr val="bg2">
                    <a:lumMod val="50000"/>
                  </a:schemeClr>
                </a:solidFill>
                <a:effectLst>
                  <a:glow rad="127000">
                    <a:srgbClr val="FFFF00"/>
                  </a:glow>
                </a:effectLst>
                <a:latin typeface="Comic Sans MS" panose="030F0702030302020204" pitchFamily="66" charset="0"/>
              </a:rPr>
              <a:t>, 22</a:t>
            </a:r>
            <a:r>
              <a:rPr lang="en-CA" sz="4000" b="1" baseline="30000" dirty="0">
                <a:solidFill>
                  <a:schemeClr val="bg2">
                    <a:lumMod val="50000"/>
                  </a:schemeClr>
                </a:solidFill>
                <a:effectLst>
                  <a:glow rad="127000">
                    <a:srgbClr val="FFFF00"/>
                  </a:glow>
                </a:effectLst>
                <a:latin typeface="Comic Sans MS" panose="030F0702030302020204" pitchFamily="66" charset="0"/>
              </a:rPr>
              <a:t>nd</a:t>
            </a:r>
            <a:r>
              <a:rPr lang="en-CA" sz="4000" b="1" dirty="0">
                <a:solidFill>
                  <a:schemeClr val="bg2">
                    <a:lumMod val="50000"/>
                  </a:schemeClr>
                </a:solidFill>
                <a:effectLst>
                  <a:glow rad="127000">
                    <a:srgbClr val="FFFF00"/>
                  </a:glow>
                </a:effectLst>
                <a:latin typeface="Comic Sans MS" panose="030F0702030302020204" pitchFamily="66" charset="0"/>
              </a:rPr>
              <a:t>, &amp; 29</a:t>
            </a:r>
            <a:r>
              <a:rPr lang="en-CA" sz="4000" b="1" baseline="30000" dirty="0">
                <a:solidFill>
                  <a:schemeClr val="bg2">
                    <a:lumMod val="50000"/>
                  </a:schemeClr>
                </a:solidFill>
                <a:effectLst>
                  <a:glow rad="127000">
                    <a:srgbClr val="FFFF00"/>
                  </a:glow>
                </a:effectLst>
                <a:latin typeface="Comic Sans MS" panose="030F0702030302020204" pitchFamily="66" charset="0"/>
              </a:rPr>
              <a:t>th</a:t>
            </a:r>
            <a:r>
              <a:rPr lang="en-CA" sz="4000" b="1" dirty="0">
                <a:solidFill>
                  <a:schemeClr val="bg2">
                    <a:lumMod val="50000"/>
                  </a:schemeClr>
                </a:solidFill>
                <a:effectLst>
                  <a:glow rad="127000">
                    <a:srgbClr val="FFFF00"/>
                  </a:glow>
                </a:effectLst>
                <a:latin typeface="Comic Sans MS" panose="030F0702030302020204" pitchFamily="66" charset="0"/>
              </a:rPr>
              <a:t>, are </a:t>
            </a:r>
            <a:br>
              <a:rPr lang="en-CA" sz="4000" b="1" dirty="0">
                <a:solidFill>
                  <a:schemeClr val="bg2">
                    <a:lumMod val="50000"/>
                  </a:schemeClr>
                </a:solidFill>
                <a:effectLst>
                  <a:glow rad="127000">
                    <a:srgbClr val="FFFF00"/>
                  </a:glow>
                </a:effectLst>
                <a:latin typeface="Comic Sans MS" panose="030F0702030302020204" pitchFamily="66" charset="0"/>
              </a:rPr>
            </a:br>
            <a:r>
              <a:rPr lang="en-CA" sz="4000" b="1" dirty="0">
                <a:solidFill>
                  <a:schemeClr val="bg2">
                    <a:lumMod val="50000"/>
                  </a:schemeClr>
                </a:solidFill>
                <a:effectLst>
                  <a:glow rad="127000">
                    <a:srgbClr val="FFFF00"/>
                  </a:glow>
                </a:effectLst>
                <a:latin typeface="Comic Sans MS" panose="030F0702030302020204" pitchFamily="66" charset="0"/>
              </a:rPr>
              <a:t>the weekly Sabbaths on the </a:t>
            </a:r>
            <a:br>
              <a:rPr lang="en-CA" sz="4000" b="1" dirty="0">
                <a:solidFill>
                  <a:schemeClr val="bg2">
                    <a:lumMod val="50000"/>
                  </a:schemeClr>
                </a:solidFill>
                <a:effectLst>
                  <a:glow rad="127000">
                    <a:srgbClr val="FFFF00"/>
                  </a:glow>
                </a:effectLst>
                <a:latin typeface="Comic Sans MS" panose="030F0702030302020204" pitchFamily="66" charset="0"/>
              </a:rPr>
            </a:br>
            <a:r>
              <a:rPr lang="en-CA" sz="4000" b="1" dirty="0">
                <a:solidFill>
                  <a:schemeClr val="bg2">
                    <a:lumMod val="50000"/>
                  </a:schemeClr>
                </a:solidFill>
                <a:effectLst>
                  <a:glow rad="127000">
                    <a:srgbClr val="FFFF00"/>
                  </a:glow>
                </a:effectLst>
                <a:latin typeface="Comic Sans MS" panose="030F0702030302020204" pitchFamily="66" charset="0"/>
              </a:rPr>
              <a:t>2</a:t>
            </a:r>
            <a:r>
              <a:rPr lang="en-CA" sz="4000" b="1" baseline="30000" dirty="0">
                <a:solidFill>
                  <a:schemeClr val="bg2">
                    <a:lumMod val="50000"/>
                  </a:schemeClr>
                </a:solidFill>
                <a:effectLst>
                  <a:glow rad="127000">
                    <a:srgbClr val="FFFF00"/>
                  </a:glow>
                </a:effectLst>
                <a:latin typeface="Comic Sans MS" panose="030F0702030302020204" pitchFamily="66" charset="0"/>
              </a:rPr>
              <a:t>nd</a:t>
            </a:r>
            <a:r>
              <a:rPr lang="en-CA" sz="4000" b="1" dirty="0">
                <a:solidFill>
                  <a:schemeClr val="bg2">
                    <a:lumMod val="50000"/>
                  </a:schemeClr>
                </a:solidFill>
                <a:effectLst>
                  <a:glow rad="127000">
                    <a:srgbClr val="FFFF00"/>
                  </a:glow>
                </a:effectLst>
                <a:latin typeface="Comic Sans MS" panose="030F0702030302020204" pitchFamily="66" charset="0"/>
              </a:rPr>
              <a:t> cycle of each week!</a:t>
            </a:r>
            <a:endParaRPr lang="en-CA" sz="2800" b="1" dirty="0">
              <a:solidFill>
                <a:schemeClr val="bg2">
                  <a:lumMod val="50000"/>
                </a:schemeClr>
              </a:solidFill>
              <a:effectLst>
                <a:glow rad="101600">
                  <a:srgbClr val="66FF99"/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691064" y="2228222"/>
            <a:ext cx="1070884" cy="1966407"/>
          </a:xfrm>
          <a:prstGeom prst="roundRect">
            <a:avLst>
              <a:gd name="adj" fmla="val 0"/>
            </a:avLst>
          </a:prstGeom>
          <a:noFill/>
          <a:ln w="38100">
            <a:solidFill>
              <a:schemeClr val="bg1"/>
            </a:solidFill>
          </a:ln>
          <a:effectLst>
            <a:glow rad="88900">
              <a:srgbClr val="5D1907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en-CA" sz="4000" b="1" i="1" dirty="0">
              <a:ln w="28575">
                <a:solidFill>
                  <a:schemeClr val="bg1"/>
                </a:solidFill>
              </a:ln>
              <a:solidFill>
                <a:schemeClr val="accent1">
                  <a:lumMod val="7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34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078515" y="420913"/>
            <a:ext cx="5490799" cy="3396901"/>
          </a:xfrm>
          <a:prstGeom prst="roundRect">
            <a:avLst>
              <a:gd name="adj" fmla="val 11894"/>
            </a:avLst>
          </a:prstGeom>
          <a:solidFill>
            <a:schemeClr val="accent1">
              <a:lumMod val="50000"/>
            </a:schemeClr>
          </a:solidFill>
          <a:ln w="38100">
            <a:solidFill>
              <a:schemeClr val="accent1">
                <a:lumMod val="50000"/>
              </a:schemeClr>
            </a:solidFill>
          </a:ln>
          <a:effectLst>
            <a:glow rad="88900">
              <a:srgbClr val="5D1907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3200" i="1" dirty="0">
                <a:ln w="28575">
                  <a:solidFill>
                    <a:schemeClr val="bg1"/>
                  </a:solidFill>
                </a:ln>
                <a:solidFill>
                  <a:srgbClr val="27C238"/>
                </a:solidFill>
                <a:effectLst/>
                <a:latin typeface="Arial Black" panose="020B0A04020102020204" pitchFamily="34" charset="0"/>
              </a:rPr>
              <a:t>Do we have enough information about this </a:t>
            </a:r>
            <a:r>
              <a:rPr lang="en-CA" sz="3200" i="1" dirty="0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/>
                <a:latin typeface="Arial Black" panose="020B0A04020102020204" pitchFamily="34" charset="0"/>
              </a:rPr>
              <a:t>“Pillar of Cloud” </a:t>
            </a:r>
            <a:r>
              <a:rPr lang="en-CA" sz="3200" i="1" dirty="0">
                <a:ln w="28575">
                  <a:solidFill>
                    <a:schemeClr val="bg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 Black" panose="020B0A04020102020204" pitchFamily="34" charset="0"/>
              </a:rPr>
              <a:t>to know for sure if its instructions honor the </a:t>
            </a:r>
            <a:r>
              <a:rPr lang="en-CA" sz="3200" i="1" dirty="0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/>
                <a:latin typeface="Arial Black" panose="020B0A04020102020204" pitchFamily="34" charset="0"/>
              </a:rPr>
              <a:t>weekly Shabbat?</a:t>
            </a:r>
            <a:endParaRPr lang="en-CA" sz="3200" b="1" i="1" dirty="0">
              <a:ln w="28575">
                <a:solidFill>
                  <a:schemeClr val="bg1"/>
                </a:solidFill>
              </a:ln>
              <a:solidFill>
                <a:srgbClr val="0070C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2803" y="4708677"/>
            <a:ext cx="11226799" cy="1880809"/>
          </a:xfrm>
          <a:solidFill>
            <a:schemeClr val="bg1">
              <a:alpha val="47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>
            <a:normAutofit/>
          </a:bodyPr>
          <a:lstStyle/>
          <a:p>
            <a:r>
              <a:rPr lang="en-US" sz="2800" i="1" dirty="0" err="1">
                <a:ln>
                  <a:solidFill>
                    <a:srgbClr val="000099"/>
                  </a:solidFill>
                </a:ln>
                <a:solidFill>
                  <a:srgbClr val="00808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Georgia" panose="02040502050405020303" pitchFamily="18" charset="0"/>
              </a:rPr>
              <a:t>Num</a:t>
            </a:r>
            <a:r>
              <a:rPr lang="en-US" sz="2800" i="1" dirty="0">
                <a:ln>
                  <a:solidFill>
                    <a:srgbClr val="000099"/>
                  </a:solidFill>
                </a:ln>
                <a:solidFill>
                  <a:srgbClr val="00808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Georgia" panose="02040502050405020303" pitchFamily="18" charset="0"/>
              </a:rPr>
              <a:t> 10:11</a:t>
            </a:r>
            <a:r>
              <a:rPr lang="en-US" sz="2800" i="1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And it came to be on the </a:t>
            </a:r>
            <a:r>
              <a:rPr lang="en-US" sz="2800" u="sng" dirty="0">
                <a:ln>
                  <a:solidFill>
                    <a:srgbClr val="000099"/>
                  </a:solidFill>
                </a:ln>
                <a:solidFill>
                  <a:srgbClr val="FF00FF"/>
                </a:solidFill>
                <a:latin typeface="Georgia" panose="02040502050405020303" pitchFamily="18" charset="0"/>
              </a:rPr>
              <a:t>twentieth da</a:t>
            </a:r>
            <a:r>
              <a:rPr lang="en-US" sz="2800" dirty="0">
                <a:ln>
                  <a:solidFill>
                    <a:srgbClr val="000099"/>
                  </a:solidFill>
                </a:ln>
                <a:solidFill>
                  <a:srgbClr val="FF00FF"/>
                </a:solidFill>
                <a:latin typeface="Georgia" panose="02040502050405020303" pitchFamily="18" charset="0"/>
              </a:rPr>
              <a:t>y of the second 				month, in the second year,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that </a:t>
            </a:r>
            <a:r>
              <a:rPr lang="en-US" sz="3600" b="1" dirty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latin typeface="Footlight MT Light" panose="0204060206030A020304" pitchFamily="18" charset="0"/>
              </a:rPr>
              <a:t>THE CLOUD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was taken up 				from above the Dwelling Place of the Witness. </a:t>
            </a:r>
          </a:p>
        </p:txBody>
      </p:sp>
      <p:pic>
        <p:nvPicPr>
          <p:cNvPr id="10" name="Picture 2" descr="C:\Users\Rae\Desktop\Art on Desktop\white man clip art\3d white people\3d quiz right 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097" l="0" r="945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76858" y="-2322097"/>
            <a:ext cx="16764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Rae\Desktop\green check mark clear.png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30376" y="3073861"/>
            <a:ext cx="2761624" cy="181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83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13684" y="4985954"/>
            <a:ext cx="1123912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17" descr="C:\Users\Rae\Desktop\4.14  Josiah's Passover\Art did you know\did you know that7.pn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1997" y="244102"/>
            <a:ext cx="7113814" cy="126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" descr="C:\Users\Rae\Desktop\4.14  Josiah's Passover\Art did you know\did you know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7131" y="4251777"/>
            <a:ext cx="4633285" cy="260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4979407" y="1611086"/>
            <a:ext cx="6456838" cy="2640691"/>
          </a:xfrm>
          <a:prstGeom prst="roundRect">
            <a:avLst>
              <a:gd name="adj" fmla="val 11894"/>
            </a:avLst>
          </a:prstGeom>
          <a:noFill/>
          <a:ln w="3810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3200" b="1" i="1" dirty="0">
                <a:ln w="28575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glow rad="355600">
                    <a:srgbClr val="002060"/>
                  </a:glow>
                </a:effectLst>
                <a:latin typeface="Arial Rounded MT Bold" panose="020F0704030504030204" pitchFamily="34" charset="0"/>
              </a:rPr>
              <a:t>The Scriptures give every </a:t>
            </a:r>
            <a:br>
              <a:rPr lang="en-CA" sz="3200" b="1" i="1" dirty="0">
                <a:ln w="28575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glow rad="355600">
                    <a:srgbClr val="002060"/>
                  </a:glow>
                </a:effectLst>
                <a:latin typeface="Arial Rounded MT Bold" panose="020F0704030504030204" pitchFamily="34" charset="0"/>
              </a:rPr>
            </a:br>
            <a:r>
              <a:rPr lang="en-CA" sz="3200" b="1" i="1" dirty="0">
                <a:ln w="28575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glow rad="355600">
                    <a:srgbClr val="002060"/>
                  </a:glow>
                </a:effectLst>
                <a:latin typeface="Arial Rounded MT Bold" panose="020F0704030504030204" pitchFamily="34" charset="0"/>
              </a:rPr>
              <a:t>needed detail to know for sure </a:t>
            </a:r>
            <a:br>
              <a:rPr lang="en-CA" sz="3200" b="1" i="1" dirty="0">
                <a:ln w="28575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glow rad="355600">
                    <a:srgbClr val="002060"/>
                  </a:glow>
                </a:effectLst>
                <a:latin typeface="Arial Rounded MT Bold" panose="020F0704030504030204" pitchFamily="34" charset="0"/>
              </a:rPr>
            </a:br>
            <a:r>
              <a:rPr lang="en-CA" sz="3200" b="1" i="1" dirty="0">
                <a:ln w="28575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glow rad="355600">
                    <a:srgbClr val="002060"/>
                  </a:glow>
                </a:effectLst>
                <a:latin typeface="Arial Rounded MT Bold" panose="020F0704030504030204" pitchFamily="34" charset="0"/>
              </a:rPr>
              <a:t>if this “cloud” commanded  </a:t>
            </a:r>
            <a:br>
              <a:rPr lang="en-CA" sz="3200" b="1" i="1" dirty="0">
                <a:ln w="28575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glow rad="355600">
                    <a:srgbClr val="002060"/>
                  </a:glow>
                </a:effectLst>
                <a:latin typeface="Arial Rounded MT Bold" panose="020F0704030504030204" pitchFamily="34" charset="0"/>
              </a:rPr>
            </a:br>
            <a:r>
              <a:rPr lang="en-CA" sz="3200" b="1" i="1" dirty="0">
                <a:ln w="28575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glow rad="355600">
                    <a:srgbClr val="002060"/>
                  </a:glow>
                </a:effectLst>
                <a:latin typeface="Arial Rounded MT Bold" panose="020F0704030504030204" pitchFamily="34" charset="0"/>
              </a:rPr>
              <a:t>the observance of a </a:t>
            </a:r>
            <a:br>
              <a:rPr lang="en-CA" sz="3200" b="1" i="1" dirty="0">
                <a:ln w="28575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glow rad="355600">
                    <a:srgbClr val="002060"/>
                  </a:glow>
                </a:effectLst>
                <a:latin typeface="Arial Rounded MT Bold" panose="020F0704030504030204" pitchFamily="34" charset="0"/>
              </a:rPr>
            </a:br>
            <a:r>
              <a:rPr lang="en-CA" sz="3200" b="1" i="1" dirty="0">
                <a:ln w="28575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glow rad="355600">
                    <a:srgbClr val="002060"/>
                  </a:glow>
                </a:effectLst>
                <a:latin typeface="Arial Rounded MT Bold" panose="020F0704030504030204" pitchFamily="34" charset="0"/>
              </a:rPr>
              <a:t>lunar based Shabbat?</a:t>
            </a:r>
          </a:p>
        </p:txBody>
      </p:sp>
      <p:sp>
        <p:nvSpPr>
          <p:cNvPr id="2" name="Bent Arrow 1"/>
          <p:cNvSpPr/>
          <p:nvPr/>
        </p:nvSpPr>
        <p:spPr>
          <a:xfrm rot="16200000" flipV="1">
            <a:off x="11659789" y="6176113"/>
            <a:ext cx="1364910" cy="272868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52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320" y="-575465"/>
            <a:ext cx="4104799" cy="4527354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48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Forte" pitchFamily="66" charset="0"/>
              </a:rPr>
              <a:t>If you do not know the answers to some of these questions …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7802" y="4385533"/>
            <a:ext cx="5140680" cy="2102617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/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t</a:t>
            </a:r>
            <a:r>
              <a:rPr lang="en-US" sz="3200" b="1">
                <a:ln/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hen </a:t>
            </a:r>
            <a:r>
              <a:rPr lang="en-US" sz="3200" b="1" dirty="0">
                <a:ln/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it is time to check out what </a:t>
            </a:r>
            <a:r>
              <a:rPr lang="en-US" sz="3200" b="1" dirty="0">
                <a:ln/>
                <a:solidFill>
                  <a:srgbClr val="0070C0"/>
                </a:solidFill>
                <a:latin typeface="Segoe Print" pitchFamily="2" charset="0"/>
              </a:rPr>
              <a:t>Yahuah’s Torah </a:t>
            </a:r>
            <a:r>
              <a:rPr lang="en-US" sz="3200" b="1" dirty="0">
                <a:ln/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has to say about </a:t>
            </a:r>
            <a:r>
              <a:rPr lang="en-US" sz="3200" b="1" dirty="0">
                <a:ln/>
                <a:solidFill>
                  <a:srgbClr val="C00000"/>
                </a:solidFill>
                <a:latin typeface="Segoe Print" pitchFamily="2" charset="0"/>
              </a:rPr>
              <a:t>a lunar-based Shabbat!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38035" y="106299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050" name="Picture 2" descr="C:\Users\Rae\Desktop\search the scriptures 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926883" y="369387"/>
            <a:ext cx="6458519" cy="3429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D:\Art on Desktop - 1\Bible-books\Roots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8938" y="2305691"/>
            <a:ext cx="3954410" cy="455230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001379" y="5756646"/>
            <a:ext cx="3541037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Edwardian Script ITC" pitchFamily="66" charset="0"/>
                <a:cs typeface="MV Boli" pitchFamily="2" charset="0"/>
              </a:rPr>
              <a:t>The End!</a:t>
            </a:r>
            <a:endParaRPr lang="en-US" sz="3200" b="1" dirty="0">
              <a:ln>
                <a:solidFill>
                  <a:srgbClr val="002060"/>
                </a:solidFill>
              </a:ln>
              <a:solidFill>
                <a:srgbClr val="0070C0"/>
              </a:solidFill>
              <a:effectLst>
                <a:glow rad="101600">
                  <a:schemeClr val="accent2">
                    <a:lumMod val="20000"/>
                    <a:lumOff val="80000"/>
                  </a:schemeClr>
                </a:glow>
              </a:effectLst>
              <a:latin typeface="Edwardian Script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17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-235690" y="1046768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Slide Number Placeholder 3"/>
          <p:cNvSpPr txBox="1">
            <a:spLocks/>
          </p:cNvSpPr>
          <p:nvPr/>
        </p:nvSpPr>
        <p:spPr bwMode="gray">
          <a:xfrm>
            <a:off x="11679137" y="6500692"/>
            <a:ext cx="4777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000" kern="1200">
                <a:solidFill>
                  <a:srgbClr val="FE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8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78578" y="870013"/>
            <a:ext cx="10915650" cy="887766"/>
          </a:xfrm>
          <a:prstGeom prst="homePlate">
            <a:avLst/>
          </a:prstGeom>
          <a:blipFill dpi="0"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b">
            <a:normAutofit fontScale="82500" lnSpcReduction="10000"/>
            <a:sp3d extrusionH="57150">
              <a:bevelT w="381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Aharoni" pitchFamily="2" charset="-79"/>
              </a:rPr>
              <a:t>Plan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Aharoni" pitchFamily="2" charset="-79"/>
              </a:rPr>
              <a:t> to see the full study in detail!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40000"/>
                  <a:lumOff val="60000"/>
                </a:srgbClr>
              </a:solidFill>
              <a:effectLst/>
              <a:uLnTx/>
              <a:uFillTx/>
              <a:latin typeface="Arial Rounded MT Bold" pitchFamily="34" charset="0"/>
              <a:ea typeface="+mj-ea"/>
              <a:cs typeface="Aharoni" pitchFamily="2" charset="-79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4194" y="1795168"/>
            <a:ext cx="11445332" cy="317009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150" normalizeH="0" baseline="0" noProof="0" dirty="0">
                <a:ln w="11430">
                  <a:solidFill>
                    <a:srgbClr val="4472C4">
                      <a:lumMod val="75000"/>
                    </a:srgbClr>
                  </a:solidFill>
                </a:ln>
                <a:solidFill>
                  <a:srgbClr val="5B9BD5">
                    <a:lumMod val="40000"/>
                    <a:lumOff val="60000"/>
                  </a:srgbClr>
                </a:solidFill>
                <a:effectLst>
                  <a:glow rad="114300">
                    <a:srgbClr val="FF5050">
                      <a:alpha val="4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And:</a:t>
            </a:r>
            <a:r>
              <a:rPr kumimoji="0" lang="en-US" sz="4000" b="1" i="0" u="none" strike="noStrike" kern="1200" cap="none" spc="150" normalizeH="0" noProof="0" dirty="0">
                <a:ln w="11430">
                  <a:solidFill>
                    <a:srgbClr val="4472C4">
                      <a:lumMod val="75000"/>
                    </a:srgbClr>
                  </a:solidFill>
                </a:ln>
                <a:solidFill>
                  <a:srgbClr val="5B9BD5">
                    <a:lumMod val="40000"/>
                    <a:lumOff val="60000"/>
                  </a:srgbClr>
                </a:solidFill>
                <a:effectLst>
                  <a:glow rad="114300">
                    <a:srgbClr val="FF5050">
                      <a:alpha val="4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150" normalizeH="0" baseline="0" noProof="0" dirty="0">
                <a:ln w="11430">
                  <a:solidFill>
                    <a:srgbClr val="4472C4">
                      <a:lumMod val="75000"/>
                    </a:srgbClr>
                  </a:solidFill>
                </a:ln>
                <a:solidFill>
                  <a:srgbClr val="5B9BD5">
                    <a:lumMod val="40000"/>
                    <a:lumOff val="60000"/>
                  </a:srgbClr>
                </a:solidFill>
                <a:effectLst>
                  <a:glow rad="114300">
                    <a:srgbClr val="FF5050">
                      <a:alpha val="4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Sign up with Covenant Calendar Club</a:t>
            </a:r>
            <a:br>
              <a:rPr kumimoji="0" lang="en-US" sz="4000" b="1" i="0" u="none" strike="noStrike" kern="1200" cap="none" spc="150" normalizeH="0" baseline="0" noProof="0" dirty="0">
                <a:ln w="11430">
                  <a:solidFill>
                    <a:srgbClr val="4472C4">
                      <a:lumMod val="75000"/>
                    </a:srgbClr>
                  </a:solidFill>
                </a:ln>
                <a:solidFill>
                  <a:srgbClr val="5B9BD5">
                    <a:lumMod val="40000"/>
                    <a:lumOff val="60000"/>
                  </a:srgbClr>
                </a:solidFill>
                <a:effectLst>
                  <a:glow rad="114300">
                    <a:srgbClr val="FF5050">
                      <a:alpha val="4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</a:br>
            <a:r>
              <a:rPr kumimoji="0" lang="en-US" sz="4000" b="1" i="0" u="none" strike="noStrike" kern="1200" cap="none" spc="150" normalizeH="0" baseline="0" noProof="0" dirty="0">
                <a:ln w="11430">
                  <a:solidFill>
                    <a:srgbClr val="4472C4">
                      <a:lumMod val="75000"/>
                    </a:srgbClr>
                  </a:solidFill>
                </a:ln>
                <a:solidFill>
                  <a:srgbClr val="5B9BD5">
                    <a:lumMod val="40000"/>
                    <a:lumOff val="60000"/>
                  </a:srgbClr>
                </a:solidFill>
                <a:effectLst>
                  <a:glow rad="114300">
                    <a:srgbClr val="FF5050">
                      <a:alpha val="4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/>
            </a:r>
            <a:br>
              <a:rPr kumimoji="0" lang="en-US" sz="4000" b="1" i="0" u="none" strike="noStrike" kern="1200" cap="none" spc="150" normalizeH="0" baseline="0" noProof="0" dirty="0">
                <a:ln w="11430">
                  <a:solidFill>
                    <a:srgbClr val="4472C4">
                      <a:lumMod val="75000"/>
                    </a:srgbClr>
                  </a:solidFill>
                </a:ln>
                <a:solidFill>
                  <a:srgbClr val="5B9BD5">
                    <a:lumMod val="40000"/>
                    <a:lumOff val="60000"/>
                  </a:srgbClr>
                </a:solidFill>
                <a:effectLst>
                  <a:glow rad="114300">
                    <a:srgbClr val="FF5050">
                      <a:alpha val="4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</a:br>
            <a:r>
              <a:rPr kumimoji="0" lang="en-US" sz="4000" b="1" i="0" u="none" strike="noStrike" kern="1200" cap="none" spc="150" normalizeH="0" baseline="0" noProof="0" dirty="0">
                <a:ln w="11430">
                  <a:solidFill>
                    <a:srgbClr val="4472C4">
                      <a:lumMod val="75000"/>
                    </a:srgbClr>
                  </a:solidFill>
                </a:ln>
                <a:solidFill>
                  <a:srgbClr val="5B9BD5">
                    <a:lumMod val="40000"/>
                    <a:lumOff val="60000"/>
                  </a:srgbClr>
                </a:solidFill>
                <a:effectLst>
                  <a:glow rad="114300">
                    <a:srgbClr val="FF5050">
                      <a:alpha val="4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/>
            </a:r>
            <a:br>
              <a:rPr kumimoji="0" lang="en-US" sz="4000" b="1" i="0" u="none" strike="noStrike" kern="1200" cap="none" spc="150" normalizeH="0" baseline="0" noProof="0" dirty="0">
                <a:ln w="11430">
                  <a:solidFill>
                    <a:srgbClr val="4472C4">
                      <a:lumMod val="75000"/>
                    </a:srgbClr>
                  </a:solidFill>
                </a:ln>
                <a:solidFill>
                  <a:srgbClr val="5B9BD5">
                    <a:lumMod val="40000"/>
                    <a:lumOff val="60000"/>
                  </a:srgbClr>
                </a:solidFill>
                <a:effectLst>
                  <a:glow rad="114300">
                    <a:srgbClr val="FF5050">
                      <a:alpha val="4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</a:br>
            <a:r>
              <a:rPr kumimoji="0" lang="en-US" sz="4000" i="0" u="none" strike="noStrike" kern="1200" cap="none" spc="150" normalizeH="0" baseline="0" noProof="0" dirty="0">
                <a:ln w="11430">
                  <a:solidFill>
                    <a:srgbClr val="002060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chemeClr val="bg1">
                      <a:alpha val="84000"/>
                    </a:schemeClr>
                  </a:glo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for the Friday &amp; Shabbat Zoom Meetings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150" normalizeH="0" baseline="0" noProof="0" dirty="0">
                <a:ln w="11430">
                  <a:solidFill>
                    <a:srgbClr val="002060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chemeClr val="bg1">
                      <a:alpha val="84000"/>
                    </a:schemeClr>
                  </a:glo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(including live discussion) </a:t>
            </a:r>
          </a:p>
        </p:txBody>
      </p:sp>
      <p:pic>
        <p:nvPicPr>
          <p:cNvPr id="10" name="Picture 2" descr="C:\Users\Rae\Desktop\Grammar Art\email mouse best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456" y="2511285"/>
            <a:ext cx="1384277" cy="1002217"/>
          </a:xfrm>
          <a:prstGeom prst="rect">
            <a:avLst/>
          </a:prstGeom>
          <a:noFill/>
          <a:effectLst>
            <a:glow rad="2286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Rae\Documents\A CF Desktop Feb 2021\Best CCC Logo Clear with colors in circle SMS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82226" y="4956912"/>
            <a:ext cx="1428750" cy="1478359"/>
          </a:xfrm>
          <a:prstGeom prst="rect">
            <a:avLst/>
          </a:prstGeom>
          <a:noFill/>
          <a:effectLst>
            <a:glow rad="2286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89478" y="124738"/>
            <a:ext cx="1108447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angle"/>
              <a:contourClr>
                <a:srgbClr val="DDDDDD"/>
              </a:contourClr>
            </a:sp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150" normalizeH="0" baseline="0" noProof="0" dirty="0">
                <a:ln w="11430">
                  <a:solidFill>
                    <a:srgbClr val="4472C4">
                      <a:lumMod val="75000"/>
                    </a:srgbClr>
                  </a:solidFill>
                </a:ln>
                <a:solidFill>
                  <a:srgbClr val="5B9BD5">
                    <a:lumMod val="40000"/>
                    <a:lumOff val="60000"/>
                  </a:srgbClr>
                </a:solidFill>
                <a:effectLst>
                  <a:glow rad="114300">
                    <a:srgbClr val="FF5050">
                      <a:alpha val="4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If you enjoyed this short introduction …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6E5B756E-593C-4F32-9DC5-0C146D70C07C}"/>
              </a:ext>
            </a:extLst>
          </p:cNvPr>
          <p:cNvSpPr/>
          <p:nvPr/>
        </p:nvSpPr>
        <p:spPr>
          <a:xfrm rot="21127155">
            <a:off x="5788670" y="5630992"/>
            <a:ext cx="4267199" cy="2137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ArchUp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8000" b="1" dirty="0">
                <a:ln w="28575">
                  <a:solidFill>
                    <a:srgbClr val="0000FF"/>
                  </a:solidFill>
                </a:ln>
                <a:gradFill>
                  <a:gsLst>
                    <a:gs pos="42000">
                      <a:srgbClr val="FFFF00"/>
                    </a:gs>
                    <a:gs pos="71000">
                      <a:srgbClr val="00B0F0"/>
                    </a:gs>
                    <a:gs pos="67000">
                      <a:srgbClr val="EF755F">
                        <a:lumMod val="75000"/>
                      </a:srgbClr>
                    </a:gs>
                    <a:gs pos="6000">
                      <a:prstClr val="black"/>
                    </a:gs>
                  </a:gsLst>
                  <a:lin ang="5400000" scaled="1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Shalom!</a:t>
            </a:r>
            <a:endParaRPr lang="en-CA" sz="80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16852" y="5097540"/>
            <a:ext cx="35052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dwardian Script ITC" pitchFamily="66" charset="0"/>
              </a:rPr>
              <a:t>Thank-you!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16151" y="2854060"/>
            <a:ext cx="868045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angle"/>
              <a:contourClr>
                <a:srgbClr val="DDDDDD"/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150" normalizeH="0" baseline="0" noProof="0" dirty="0">
                <a:ln w="11430">
                  <a:noFill/>
                </a:ln>
                <a:solidFill>
                  <a:srgbClr val="F8F8F8"/>
                </a:solidFill>
                <a:effectLst>
                  <a:glow rad="127000">
                    <a:srgbClr val="2A1500">
                      <a:alpha val="55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https://studythecalendar.com/sign-up/</a:t>
            </a:r>
          </a:p>
        </p:txBody>
      </p:sp>
    </p:spTree>
    <p:extLst>
      <p:ext uri="{BB962C8B-B14F-4D97-AF65-F5344CB8AC3E}">
        <p14:creationId xmlns:p14="http://schemas.microsoft.com/office/powerpoint/2010/main" val="241223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1460</TotalTime>
  <Words>274</Words>
  <Application>Microsoft Office PowerPoint</Application>
  <PresentationFormat>Widescreen</PresentationFormat>
  <Paragraphs>70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4" baseType="lpstr">
      <vt:lpstr>Aharoni</vt:lpstr>
      <vt:lpstr>Arial</vt:lpstr>
      <vt:lpstr>Arial Black</vt:lpstr>
      <vt:lpstr>Arial Rounded MT Bold</vt:lpstr>
      <vt:lpstr>Calibri</vt:lpstr>
      <vt:lpstr>Century Gothic</vt:lpstr>
      <vt:lpstr>Comic Sans MS</vt:lpstr>
      <vt:lpstr>Edwardian Script ITC</vt:lpstr>
      <vt:lpstr>Eras Bold ITC</vt:lpstr>
      <vt:lpstr>Footlight MT Light</vt:lpstr>
      <vt:lpstr>Forte</vt:lpstr>
      <vt:lpstr>Georgia</vt:lpstr>
      <vt:lpstr>MV Boli</vt:lpstr>
      <vt:lpstr>Segoe Print</vt:lpstr>
      <vt:lpstr>Wingdings 3</vt:lpstr>
      <vt:lpstr>Wisp</vt:lpstr>
      <vt:lpstr>Viewing the  Lunar Sabbath through the  Pillar of Cloud  Crosshairs!    Numbers 10</vt:lpstr>
      <vt:lpstr>Will the “Pillar of Cloud” in Numbers 10 have something to say about that?</vt:lpstr>
      <vt:lpstr>Will the “Pillar of Cloud”  really command Moses and the  children in the wilderness to actually  travel on Yahuah’s weekly Shabbat?  </vt:lpstr>
      <vt:lpstr>PowerPoint Presentation</vt:lpstr>
      <vt:lpstr>PowerPoint Presentation</vt:lpstr>
      <vt:lpstr>PowerPoint Presentation</vt:lpstr>
      <vt:lpstr>If you do not know the answers to some of these questions …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3 Yowm Journey of  Num 10</dc:title>
  <dc:creator>timothy Astleford</dc:creator>
  <cp:lastModifiedBy>User55</cp:lastModifiedBy>
  <cp:revision>153</cp:revision>
  <dcterms:created xsi:type="dcterms:W3CDTF">2020-03-08T12:52:12Z</dcterms:created>
  <dcterms:modified xsi:type="dcterms:W3CDTF">2022-10-30T02:11:22Z</dcterms:modified>
</cp:coreProperties>
</file>